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4"/>
  </p:sldMasterIdLst>
  <p:notesMasterIdLst>
    <p:notesMasterId r:id="rId16"/>
  </p:notesMasterIdLst>
  <p:sldIdLst>
    <p:sldId id="256" r:id="rId5"/>
    <p:sldId id="257" r:id="rId6"/>
    <p:sldId id="287" r:id="rId7"/>
    <p:sldId id="266" r:id="rId8"/>
    <p:sldId id="282" r:id="rId9"/>
    <p:sldId id="283" r:id="rId10"/>
    <p:sldId id="261" r:id="rId11"/>
    <p:sldId id="281" r:id="rId12"/>
    <p:sldId id="285" r:id="rId13"/>
    <p:sldId id="286" r:id="rId14"/>
    <p:sldId id="288" r:id="rId15"/>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3454" autoAdjust="0"/>
  </p:normalViewPr>
  <p:slideViewPr>
    <p:cSldViewPr>
      <p:cViewPr varScale="1">
        <p:scale>
          <a:sx n="80" d="100"/>
          <a:sy n="80" d="100"/>
        </p:scale>
        <p:origin x="145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A96D2-171C-4D95-B321-7E253B24E56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S"/>
        </a:p>
      </dgm:t>
    </dgm:pt>
    <dgm:pt modelId="{D86E1354-9C4E-4DD5-BA7E-0C80458C17AF}">
      <dgm:prSet/>
      <dgm:spPr/>
      <dgm:t>
        <a:bodyPr/>
        <a:lstStyle/>
        <a:p>
          <a:pPr algn="ctr" rtl="0"/>
          <a:r>
            <a:rPr lang="es-ES" dirty="0" smtClean="0"/>
            <a:t>Tema 3: </a:t>
          </a:r>
        </a:p>
        <a:p>
          <a:pPr algn="ctr" rtl="0"/>
          <a:r>
            <a:rPr lang="es-ES" b="1" i="0" dirty="0" smtClean="0"/>
            <a:t>El mercado. Intercambio, precios</a:t>
          </a:r>
        </a:p>
        <a:p>
          <a:pPr algn="l" rtl="0"/>
          <a:r>
            <a:rPr lang="es-ES" dirty="0" smtClean="0"/>
            <a:t>Teoría del mercado</a:t>
          </a:r>
        </a:p>
        <a:p>
          <a:pPr algn="l" rtl="0"/>
          <a:r>
            <a:rPr lang="es-ES" dirty="0" smtClean="0"/>
            <a:t>Tipos de mercado</a:t>
          </a:r>
        </a:p>
        <a:p>
          <a:pPr algn="l" rtl="0"/>
          <a:r>
            <a:rPr lang="es-ES" dirty="0" smtClean="0"/>
            <a:t>El precio</a:t>
          </a:r>
        </a:p>
        <a:p>
          <a:pPr algn="l" rtl="0"/>
          <a:r>
            <a:rPr lang="es-ES" dirty="0" smtClean="0"/>
            <a:t>Peculiaridades</a:t>
          </a:r>
          <a:endParaRPr lang="es-ES" dirty="0"/>
        </a:p>
      </dgm:t>
    </dgm:pt>
    <dgm:pt modelId="{104F9194-772A-4B97-A894-CEBCDFEF89FC}" type="parTrans" cxnId="{2FC54D4E-D556-41E8-865B-2BBCAA19486F}">
      <dgm:prSet/>
      <dgm:spPr/>
      <dgm:t>
        <a:bodyPr/>
        <a:lstStyle/>
        <a:p>
          <a:endParaRPr lang="es-ES"/>
        </a:p>
      </dgm:t>
    </dgm:pt>
    <dgm:pt modelId="{08A60C75-C7FB-4B1F-8C69-318B0D5E2BA6}" type="sibTrans" cxnId="{2FC54D4E-D556-41E8-865B-2BBCAA19486F}">
      <dgm:prSet/>
      <dgm:spPr/>
      <dgm:t>
        <a:bodyPr/>
        <a:lstStyle/>
        <a:p>
          <a:endParaRPr lang="es-ES"/>
        </a:p>
      </dgm:t>
    </dgm:pt>
    <dgm:pt modelId="{33670D24-F7BD-493F-98E6-4C7CCBE1AE1F}" type="pres">
      <dgm:prSet presAssocID="{74BA96D2-171C-4D95-B321-7E253B24E562}" presName="compositeShape" presStyleCnt="0">
        <dgm:presLayoutVars>
          <dgm:chMax val="7"/>
          <dgm:dir/>
          <dgm:resizeHandles val="exact"/>
        </dgm:presLayoutVars>
      </dgm:prSet>
      <dgm:spPr/>
      <dgm:t>
        <a:bodyPr/>
        <a:lstStyle/>
        <a:p>
          <a:endParaRPr lang="es-ES"/>
        </a:p>
      </dgm:t>
    </dgm:pt>
    <dgm:pt modelId="{E7C47A33-03FB-4CAA-A9DB-90115DBCBCE1}" type="pres">
      <dgm:prSet presAssocID="{D86E1354-9C4E-4DD5-BA7E-0C80458C17AF}" presName="circ1TxSh" presStyleLbl="vennNode1" presStyleIdx="0" presStyleCnt="1"/>
      <dgm:spPr/>
      <dgm:t>
        <a:bodyPr/>
        <a:lstStyle/>
        <a:p>
          <a:endParaRPr lang="es-ES"/>
        </a:p>
      </dgm:t>
    </dgm:pt>
  </dgm:ptLst>
  <dgm:cxnLst>
    <dgm:cxn modelId="{2FC54D4E-D556-41E8-865B-2BBCAA19486F}" srcId="{74BA96D2-171C-4D95-B321-7E253B24E562}" destId="{D86E1354-9C4E-4DD5-BA7E-0C80458C17AF}" srcOrd="0" destOrd="0" parTransId="{104F9194-772A-4B97-A894-CEBCDFEF89FC}" sibTransId="{08A60C75-C7FB-4B1F-8C69-318B0D5E2BA6}"/>
    <dgm:cxn modelId="{9DE3E407-1FD1-4A43-8B20-4ACB76E27BF7}" type="presOf" srcId="{74BA96D2-171C-4D95-B321-7E253B24E562}" destId="{33670D24-F7BD-493F-98E6-4C7CCBE1AE1F}" srcOrd="0" destOrd="0" presId="urn:microsoft.com/office/officeart/2005/8/layout/venn1"/>
    <dgm:cxn modelId="{E368A35E-3C70-4547-BCEC-93396952336F}" type="presOf" srcId="{D86E1354-9C4E-4DD5-BA7E-0C80458C17AF}" destId="{E7C47A33-03FB-4CAA-A9DB-90115DBCBCE1}" srcOrd="0" destOrd="0" presId="urn:microsoft.com/office/officeart/2005/8/layout/venn1"/>
    <dgm:cxn modelId="{8FC7A015-0FE5-45BE-B412-FA729F75DE65}" type="presParOf" srcId="{33670D24-F7BD-493F-98E6-4C7CCBE1AE1F}" destId="{E7C47A33-03FB-4CAA-A9DB-90115DBCBCE1}" srcOrd="0"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47A33-03FB-4CAA-A9DB-90115DBCBCE1}">
      <dsp:nvSpPr>
        <dsp:cNvPr id="0" name=""/>
        <dsp:cNvSpPr/>
      </dsp:nvSpPr>
      <dsp:spPr>
        <a:xfrm>
          <a:off x="1409700" y="0"/>
          <a:ext cx="4800600" cy="48006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rtl="0">
            <a:lnSpc>
              <a:spcPct val="90000"/>
            </a:lnSpc>
            <a:spcBef>
              <a:spcPct val="0"/>
            </a:spcBef>
            <a:spcAft>
              <a:spcPct val="35000"/>
            </a:spcAft>
          </a:pPr>
          <a:r>
            <a:rPr lang="es-ES" sz="2700" kern="1200" dirty="0" smtClean="0"/>
            <a:t>Tema 3: </a:t>
          </a:r>
        </a:p>
        <a:p>
          <a:pPr lvl="0" algn="ctr" defTabSz="1200150" rtl="0">
            <a:lnSpc>
              <a:spcPct val="90000"/>
            </a:lnSpc>
            <a:spcBef>
              <a:spcPct val="0"/>
            </a:spcBef>
            <a:spcAft>
              <a:spcPct val="35000"/>
            </a:spcAft>
          </a:pPr>
          <a:r>
            <a:rPr lang="es-ES" sz="2700" b="1" i="0" kern="1200" dirty="0" smtClean="0"/>
            <a:t>El mercado. Intercambio, precios</a:t>
          </a:r>
        </a:p>
        <a:p>
          <a:pPr lvl="0" algn="l" defTabSz="1200150" rtl="0">
            <a:lnSpc>
              <a:spcPct val="90000"/>
            </a:lnSpc>
            <a:spcBef>
              <a:spcPct val="0"/>
            </a:spcBef>
            <a:spcAft>
              <a:spcPct val="35000"/>
            </a:spcAft>
          </a:pPr>
          <a:r>
            <a:rPr lang="es-ES" sz="2700" kern="1200" dirty="0" smtClean="0"/>
            <a:t>Teoría del mercado</a:t>
          </a:r>
        </a:p>
        <a:p>
          <a:pPr lvl="0" algn="l" defTabSz="1200150" rtl="0">
            <a:lnSpc>
              <a:spcPct val="90000"/>
            </a:lnSpc>
            <a:spcBef>
              <a:spcPct val="0"/>
            </a:spcBef>
            <a:spcAft>
              <a:spcPct val="35000"/>
            </a:spcAft>
          </a:pPr>
          <a:r>
            <a:rPr lang="es-ES" sz="2700" kern="1200" dirty="0" smtClean="0"/>
            <a:t>Tipos de mercado</a:t>
          </a:r>
        </a:p>
        <a:p>
          <a:pPr lvl="0" algn="l" defTabSz="1200150" rtl="0">
            <a:lnSpc>
              <a:spcPct val="90000"/>
            </a:lnSpc>
            <a:spcBef>
              <a:spcPct val="0"/>
            </a:spcBef>
            <a:spcAft>
              <a:spcPct val="35000"/>
            </a:spcAft>
          </a:pPr>
          <a:r>
            <a:rPr lang="es-ES" sz="2700" kern="1200" dirty="0" smtClean="0"/>
            <a:t>El precio</a:t>
          </a:r>
        </a:p>
        <a:p>
          <a:pPr lvl="0" algn="l" defTabSz="1200150" rtl="0">
            <a:lnSpc>
              <a:spcPct val="90000"/>
            </a:lnSpc>
            <a:spcBef>
              <a:spcPct val="0"/>
            </a:spcBef>
            <a:spcAft>
              <a:spcPct val="35000"/>
            </a:spcAft>
          </a:pPr>
          <a:r>
            <a:rPr lang="es-ES" sz="2700" kern="1200" dirty="0" smtClean="0"/>
            <a:t>Peculiaridades</a:t>
          </a:r>
          <a:endParaRPr lang="es-ES" sz="2700" kern="1200" dirty="0"/>
        </a:p>
      </dsp:txBody>
      <dsp:txXfrm>
        <a:off x="2112732" y="703032"/>
        <a:ext cx="3394536" cy="339453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ES"/>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CA8EC9D-1994-4FE7-9CA1-E6C8279D4A55}" type="datetimeFigureOut">
              <a:rPr lang="es-ES" smtClean="0"/>
              <a:t>29/02/2016</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s-ES"/>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360E8827-8750-4427-8340-235C623A9F89}" type="slidenum">
              <a:rPr lang="es-ES" smtClean="0"/>
              <a:t>‹Nº›</a:t>
            </a:fld>
            <a:endParaRPr lang="es-ES"/>
          </a:p>
        </p:txBody>
      </p:sp>
    </p:spTree>
    <p:extLst>
      <p:ext uri="{BB962C8B-B14F-4D97-AF65-F5344CB8AC3E}">
        <p14:creationId xmlns:p14="http://schemas.microsoft.com/office/powerpoint/2010/main" val="320582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1</a:t>
            </a:fld>
            <a:endParaRPr lang="es-ES"/>
          </a:p>
        </p:txBody>
      </p:sp>
    </p:spTree>
    <p:extLst>
      <p:ext uri="{BB962C8B-B14F-4D97-AF65-F5344CB8AC3E}">
        <p14:creationId xmlns:p14="http://schemas.microsoft.com/office/powerpoint/2010/main" val="2941113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10</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2</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3</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4</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5</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6</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7</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8</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9</a:t>
            </a:fld>
            <a:endParaRPr lang="es-ES"/>
          </a:p>
        </p:txBody>
      </p:sp>
    </p:spTree>
    <p:extLst>
      <p:ext uri="{BB962C8B-B14F-4D97-AF65-F5344CB8AC3E}">
        <p14:creationId xmlns:p14="http://schemas.microsoft.com/office/powerpoint/2010/main" val="2655076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75CA03-DF6C-4733-A437-310EABC56765}" type="datetimeFigureOut">
              <a:rPr lang="es-ES" smtClean="0"/>
              <a:pPr/>
              <a:t>29/02/2016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7E7C60-1A7E-4586-8881-F5E8309BC077}" type="slidenum">
              <a:rPr lang="es-ES" smtClean="0"/>
              <a:pPr/>
              <a:t>‹Nº›</a:t>
            </a:fld>
            <a:endParaRPr lang="es-ES"/>
          </a:p>
        </p:txBody>
      </p:sp>
      <p:pic>
        <p:nvPicPr>
          <p:cNvPr id="7" name="Picture 35" descr="Imagen2"/>
          <p:cNvPicPr>
            <a:picLocks noChangeAspect="1" noChangeArrowheads="1"/>
          </p:cNvPicPr>
          <p:nvPr userDrawn="1"/>
        </p:nvPicPr>
        <p:blipFill>
          <a:blip r:embed="rId3"/>
          <a:srcRect/>
          <a:stretch>
            <a:fillRect/>
          </a:stretch>
        </p:blipFill>
        <p:spPr bwMode="auto">
          <a:xfrm>
            <a:off x="0" y="0"/>
            <a:ext cx="9148763" cy="6858000"/>
          </a:xfrm>
          <a:prstGeom prst="rect">
            <a:avLst/>
          </a:prstGeom>
          <a:noFill/>
          <a:ln w="9525">
            <a:noFill/>
            <a:miter lim="800000"/>
            <a:headEnd/>
            <a:tailEnd/>
          </a:ln>
        </p:spPr>
      </p:pic>
      <p:pic>
        <p:nvPicPr>
          <p:cNvPr id="8" name="Picture 36" descr="Imagen1"/>
          <p:cNvPicPr>
            <a:picLocks noChangeAspect="1" noChangeArrowheads="1"/>
          </p:cNvPicPr>
          <p:nvPr userDrawn="1"/>
        </p:nvPicPr>
        <p:blipFill>
          <a:blip r:embed="rId4"/>
          <a:srcRect/>
          <a:stretch>
            <a:fillRect/>
          </a:stretch>
        </p:blipFill>
        <p:spPr bwMode="auto">
          <a:xfrm>
            <a:off x="0" y="2143125"/>
            <a:ext cx="9144000" cy="1500188"/>
          </a:xfrm>
          <a:prstGeom prst="rect">
            <a:avLst/>
          </a:prstGeom>
          <a:noFill/>
          <a:ln w="9525">
            <a:noFill/>
            <a:miter lim="800000"/>
            <a:headEnd/>
            <a:tailEnd/>
          </a:ln>
        </p:spPr>
      </p:pic>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F75CA03-DF6C-4733-A437-310EABC56765}" type="datetimeFigureOut">
              <a:rPr lang="es-ES" smtClean="0"/>
              <a:pPr/>
              <a:t>29/02/2016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7E7C60-1A7E-4586-8881-F5E8309BC077}" type="slidenum">
              <a:rPr lang="es-ES" smtClean="0"/>
              <a:pPr/>
              <a:t>‹Nº›</a:t>
            </a:fld>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F75CA03-DF6C-4733-A437-310EABC56765}" type="datetimeFigureOut">
              <a:rPr lang="es-ES" smtClean="0"/>
              <a:pPr/>
              <a:t>29/02/2016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7E7C60-1A7E-4586-8881-F5E8309BC077}" type="slidenum">
              <a:rPr lang="es-ES" smtClean="0"/>
              <a:pPr/>
              <a:t>‹Nº›</a:t>
            </a:fld>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F75CA03-DF6C-4733-A437-310EABC56765}" type="datetimeFigureOut">
              <a:rPr lang="es-ES" smtClean="0"/>
              <a:pPr/>
              <a:t>29/02/2016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7E7C60-1A7E-4586-8881-F5E8309BC077}" type="slidenum">
              <a:rPr lang="es-ES" smtClean="0"/>
              <a:pPr/>
              <a:t>‹Nº›</a:t>
            </a:fld>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F75CA03-DF6C-4733-A437-310EABC56765}" type="datetimeFigureOut">
              <a:rPr lang="es-ES" smtClean="0"/>
              <a:pPr/>
              <a:t>29/02/2016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7E7C60-1A7E-4586-8881-F5E8309BC077}" type="slidenum">
              <a:rPr lang="es-ES" smtClean="0"/>
              <a:pPr/>
              <a:t>‹Nº›</a:t>
            </a:fld>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F75CA03-DF6C-4733-A437-310EABC56765}" type="datetimeFigureOut">
              <a:rPr lang="es-ES" smtClean="0"/>
              <a:pPr/>
              <a:t>29/02/2016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A7E7C60-1A7E-4586-8881-F5E8309BC077}" type="slidenum">
              <a:rPr lang="es-ES" smtClean="0"/>
              <a:pPr/>
              <a:t>‹Nº›</a:t>
            </a:fld>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0F75CA03-DF6C-4733-A437-310EABC56765}" type="datetimeFigureOut">
              <a:rPr lang="es-ES" smtClean="0"/>
              <a:pPr/>
              <a:t>29/02/2016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A7E7C60-1A7E-4586-8881-F5E8309BC077}" type="slidenum">
              <a:rPr lang="es-ES" smtClean="0"/>
              <a:pPr/>
              <a:t>‹Nº›</a:t>
            </a:fld>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F75CA03-DF6C-4733-A437-310EABC56765}" type="datetimeFigureOut">
              <a:rPr lang="es-ES" smtClean="0"/>
              <a:pPr/>
              <a:t>29/02/2016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A7E7C60-1A7E-4586-8881-F5E8309BC077}" type="slidenum">
              <a:rPr lang="es-ES" smtClean="0"/>
              <a:pPr/>
              <a:t>‹Nº›</a:t>
            </a:fld>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5CA03-DF6C-4733-A437-310EABC56765}" type="datetimeFigureOut">
              <a:rPr lang="es-ES" smtClean="0"/>
              <a:pPr/>
              <a:t>29/02/2016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A7E7C60-1A7E-4586-8881-F5E8309BC077}" type="slidenum">
              <a:rPr lang="es-ES" smtClean="0"/>
              <a:pPr/>
              <a:t>‹Nº›</a:t>
            </a:fld>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F75CA03-DF6C-4733-A437-310EABC56765}" type="datetimeFigureOut">
              <a:rPr lang="es-ES" smtClean="0"/>
              <a:pPr/>
              <a:t>29/02/2016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A7E7C60-1A7E-4586-8881-F5E8309BC077}" type="slidenum">
              <a:rPr lang="es-ES" smtClean="0"/>
              <a:pPr/>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0F75CA03-DF6C-4733-A437-310EABC56765}" type="datetimeFigureOut">
              <a:rPr lang="es-ES" smtClean="0"/>
              <a:pPr/>
              <a:t>29/02/2016</a:t>
            </a:fld>
            <a:endParaRPr lang="es-ES"/>
          </a:p>
        </p:txBody>
      </p:sp>
      <p:sp>
        <p:nvSpPr>
          <p:cNvPr id="9" name="Slide Number Placeholder 8"/>
          <p:cNvSpPr>
            <a:spLocks noGrp="1"/>
          </p:cNvSpPr>
          <p:nvPr>
            <p:ph type="sldNum" sz="quarter" idx="11"/>
          </p:nvPr>
        </p:nvSpPr>
        <p:spPr/>
        <p:txBody>
          <a:bodyPr/>
          <a:lstStyle/>
          <a:p>
            <a:fld id="{5A7E7C60-1A7E-4586-8881-F5E8309BC077}" type="slidenum">
              <a:rPr lang="es-ES" smtClean="0"/>
              <a:pPr/>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A7E7C60-1A7E-4586-8881-F5E8309BC077}" type="slidenum">
              <a:rPr lang="es-ES" smtClean="0"/>
              <a:pPr/>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F75CA03-DF6C-4733-A437-310EABC56765}" type="datetimeFigureOut">
              <a:rPr lang="es-ES" smtClean="0"/>
              <a:pPr/>
              <a:t>29/02/2016</a:t>
            </a:fld>
            <a:endParaRPr lang="es-E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spd="slow">
    <p:zoom/>
    <p:sndAc>
      <p:stSnd>
        <p:snd r:embed="rId13" name="wind.wav"/>
      </p:stSnd>
    </p:sndAc>
  </p:transition>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audio" Target="../media/audio1.wav"/><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6.jpeg"/><Relationship Id="rId5" Type="http://schemas.openxmlformats.org/officeDocument/2006/relationships/diagramData" Target="../diagrams/data1.xml"/><Relationship Id="rId10" Type="http://schemas.openxmlformats.org/officeDocument/2006/relationships/image" Target="../media/image5.jpg"/><Relationship Id="rId4" Type="http://schemas.openxmlformats.org/officeDocument/2006/relationships/image" Target="../media/image4.jp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jp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hyperlink" Target="http://economia.elpais.com/economia/2016/02/26/actualidad/1456500497_423148.html#comentarios"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hyperlink" Target="http://www.intrade.com/v4/home/" TargetMode="Externa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7.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7.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6000"/>
            <a:lum/>
          </a:blip>
          <a:srcRect/>
          <a:stretch>
            <a:fillRect l="-6000" r="-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Economía </a:t>
            </a: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36024516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3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sp>
        <p:nvSpPr>
          <p:cNvPr id="5" name="4 CuadroTexto"/>
          <p:cNvSpPr txBox="1"/>
          <p:nvPr/>
        </p:nvSpPr>
        <p:spPr>
          <a:xfrm>
            <a:off x="7668344" y="5563504"/>
            <a:ext cx="1252138" cy="369332"/>
          </a:xfrm>
          <a:prstGeom prst="rect">
            <a:avLst/>
          </a:prstGeom>
          <a:noFill/>
        </p:spPr>
        <p:txBody>
          <a:bodyPr wrap="none" rtlCol="0">
            <a:spAutoFit/>
          </a:bodyPr>
          <a:lstStyle/>
          <a:p>
            <a:r>
              <a:rPr lang="es-ES" dirty="0" smtClean="0"/>
              <a:t>Pau </a:t>
            </a:r>
            <a:r>
              <a:rPr lang="es-ES" dirty="0" err="1" smtClean="0"/>
              <a:t>Rausell</a:t>
            </a:r>
            <a:endParaRPr lang="es-ES" dirty="0"/>
          </a:p>
        </p:txBody>
      </p:sp>
      <p:pic>
        <p:nvPicPr>
          <p:cNvPr id="1026" name="Picture 2" descr="http://3.bp.blogspot.com/_wvEpHZdflNk/TRs1365CSwI/AAAAAAAAADI/FNIg9RHMoYM/s1600/creative_common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54142" y="5949280"/>
            <a:ext cx="1310346" cy="495234"/>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zoom/>
    <p:sndAc>
      <p:stSnd>
        <p:snd r:embed="rId3"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librosalcana.com/2126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4301080"/>
            <a:ext cx="1343889" cy="2021433"/>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539552" y="221301"/>
            <a:ext cx="748883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dirty="0"/>
              <a:t>Joseph </a:t>
            </a:r>
            <a:r>
              <a:rPr lang="es-ES" sz="3600" dirty="0" err="1"/>
              <a:t>Alois</a:t>
            </a:r>
            <a:r>
              <a:rPr lang="es-ES" sz="3600" dirty="0"/>
              <a:t> </a:t>
            </a:r>
            <a:r>
              <a:rPr lang="es-ES" sz="3600" dirty="0" err="1"/>
              <a:t>Schumpeter</a:t>
            </a:r>
            <a:r>
              <a:rPr lang="es-ES" sz="3600" dirty="0"/>
              <a:t> (1883-1950)</a:t>
            </a:r>
          </a:p>
        </p:txBody>
      </p:sp>
      <p:sp>
        <p:nvSpPr>
          <p:cNvPr id="5" name="4 CuadroTexto"/>
          <p:cNvSpPr txBox="1"/>
          <p:nvPr/>
        </p:nvSpPr>
        <p:spPr>
          <a:xfrm>
            <a:off x="3275856" y="980728"/>
            <a:ext cx="4048204" cy="5632311"/>
          </a:xfrm>
          <a:prstGeom prst="rect">
            <a:avLst/>
          </a:prstGeom>
          <a:noFill/>
        </p:spPr>
        <p:txBody>
          <a:bodyPr wrap="square" rtlCol="0">
            <a:spAutoFit/>
          </a:bodyPr>
          <a:lstStyle/>
          <a:p>
            <a:r>
              <a:rPr lang="es-ES" dirty="0"/>
              <a:t> </a:t>
            </a:r>
            <a:r>
              <a:rPr lang="es-ES" dirty="0" smtClean="0"/>
              <a:t>Profesor </a:t>
            </a:r>
            <a:r>
              <a:rPr lang="es-ES" dirty="0"/>
              <a:t>universitario; dirigió un despacho de abogados en El Cairo; Ministro de Finanzas en Austria -en un gobierno socialista-; fundador de un pequeño banco, cuyo fracaso lo resolvió con el cambio de domicilio de Austria a Estados Unidos, donde fue profesor. Se destacó por sus investigaciones sobre el ciclo económico y por sus teorías </a:t>
            </a:r>
            <a:r>
              <a:rPr lang="es-ES" dirty="0">
                <a:solidFill>
                  <a:srgbClr val="FF0000"/>
                </a:solidFill>
              </a:rPr>
              <a:t>sobre la importancia vital del empresario, </a:t>
            </a:r>
            <a:r>
              <a:rPr lang="es-ES" dirty="0"/>
              <a:t>subrayando su papel en la innovación que determinan el aumento y la disminución de la prosperidad. No era partidario de la intervención estatal en los mercados, sino de la libre concurrencia. Consideraba al capitalismo el mejor sistema para el progreso económico, pero no encontró ni propuso la manera de evitar su colapso, inevitable en la opinión de </a:t>
            </a:r>
            <a:r>
              <a:rPr lang="es-ES" dirty="0" err="1"/>
              <a:t>Schumpeter</a:t>
            </a:r>
            <a:r>
              <a:rPr lang="es-ES" dirty="0"/>
              <a:t>.</a:t>
            </a:r>
            <a:endParaRPr lang="es-ES" dirty="0" smtClean="0"/>
          </a:p>
        </p:txBody>
      </p:sp>
      <p:pic>
        <p:nvPicPr>
          <p:cNvPr id="6146" name="Picture 2" descr="http://www.eumed.net/cursecon/economistas/schumpet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1052736"/>
            <a:ext cx="230505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942884"/>
      </p:ext>
    </p:extLst>
  </p:cSld>
  <p:clrMapOvr>
    <a:masterClrMapping/>
  </p:clrMapOvr>
  <p:transition spd="slow">
    <p:zoom/>
    <p:sndAc>
      <p:stSnd>
        <p:snd r:embed="rId3"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sz="2800" dirty="0" err="1" smtClean="0"/>
              <a:t>Comentario</a:t>
            </a:r>
            <a:r>
              <a:rPr lang="ca-ES" sz="2800" dirty="0" smtClean="0"/>
              <a:t> sobre un articulo de </a:t>
            </a:r>
            <a:r>
              <a:rPr lang="ca-ES" sz="2800" dirty="0" err="1" smtClean="0"/>
              <a:t>prensa</a:t>
            </a:r>
            <a:endParaRPr lang="ca-ES" sz="2800" dirty="0"/>
          </a:p>
        </p:txBody>
      </p:sp>
      <p:pic>
        <p:nvPicPr>
          <p:cNvPr id="5" name="Marcador de contenido 4" descr="Buena cosecha, la de 2015 | Economía | EL PAÍS - Google Chrome">
            <a:hlinkClick r:id="rId3"/>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 t="44878" r="2531" b="-5924"/>
          <a:stretch/>
        </p:blipFill>
        <p:spPr>
          <a:xfrm>
            <a:off x="553616" y="2348880"/>
            <a:ext cx="7427168" cy="25202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6593042"/>
      </p:ext>
    </p:extLst>
  </p:cSld>
  <p:clrMapOvr>
    <a:masterClrMapping/>
  </p:clrMapOvr>
  <p:transition spd="slow">
    <p:zoom/>
    <p:sndAc>
      <p:stSnd>
        <p:snd r:embed="rId2" name="wind.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a:t>
            </a:r>
            <a:endParaRPr lang="es-ES" dirty="0"/>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027852" y="548680"/>
            <a:ext cx="678450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dirty="0"/>
              <a:t>TEORÍA DE LOS MERCADOS </a:t>
            </a:r>
          </a:p>
        </p:txBody>
      </p:sp>
      <p:sp>
        <p:nvSpPr>
          <p:cNvPr id="8" name="Text Box 23"/>
          <p:cNvSpPr txBox="1">
            <a:spLocks noChangeArrowheads="1"/>
          </p:cNvSpPr>
          <p:nvPr/>
        </p:nvSpPr>
        <p:spPr bwMode="auto">
          <a:xfrm>
            <a:off x="2700338" y="1412875"/>
            <a:ext cx="5400675" cy="28623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dirty="0">
                <a:latin typeface="Calibri" pitchFamily="34" charset="0"/>
              </a:rPr>
              <a:t>¿QUÉ SE ENTIENDE POR MERCADO?</a:t>
            </a:r>
          </a:p>
          <a:p>
            <a:pPr>
              <a:spcBef>
                <a:spcPct val="50000"/>
              </a:spcBef>
            </a:pPr>
            <a:r>
              <a:rPr lang="es-ES" sz="2400" dirty="0" smtClean="0">
                <a:latin typeface="Calibri" pitchFamily="34" charset="0"/>
              </a:rPr>
              <a:t>Es aquel espacio físico o virtual donde se </a:t>
            </a:r>
            <a:r>
              <a:rPr lang="es-ES" sz="2400" dirty="0">
                <a:latin typeface="Calibri" pitchFamily="34" charset="0"/>
              </a:rPr>
              <a:t> </a:t>
            </a:r>
            <a:r>
              <a:rPr lang="es-ES" sz="2400" dirty="0" smtClean="0">
                <a:latin typeface="Calibri" pitchFamily="34" charset="0"/>
              </a:rPr>
              <a:t>intercambian bienes y servicios. Normalmente cuenta con mecanismos institucionalizados cuyo objetivo es acordar los deseos de compradores y vendedores</a:t>
            </a:r>
            <a:endParaRPr lang="es-ES" sz="2400" dirty="0">
              <a:latin typeface="Calibri" pitchFamily="34" charset="0"/>
            </a:endParaRPr>
          </a:p>
        </p:txBody>
      </p:sp>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556792"/>
            <a:ext cx="1904739" cy="143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396" y="3284984"/>
            <a:ext cx="2020795" cy="1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0338" y="4797152"/>
            <a:ext cx="2607444" cy="152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p:sndAc>
      <p:stSnd>
        <p:snd r:embed="rId3"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a:t>
            </a:r>
            <a:endParaRPr lang="es-ES" dirty="0"/>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027852" y="548680"/>
            <a:ext cx="678450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dirty="0"/>
              <a:t>TEORÍA DE LOS MERCADOS </a:t>
            </a:r>
          </a:p>
        </p:txBody>
      </p:sp>
      <p:sp>
        <p:nvSpPr>
          <p:cNvPr id="11" name="Rectangle 5"/>
          <p:cNvSpPr txBox="1">
            <a:spLocks noChangeArrowheads="1"/>
          </p:cNvSpPr>
          <p:nvPr/>
        </p:nvSpPr>
        <p:spPr>
          <a:xfrm>
            <a:off x="1143000" y="1828800"/>
            <a:ext cx="6597352" cy="2824336"/>
          </a:xfrm>
          <a:prstGeom prst="rect">
            <a:avLst/>
          </a:prstGeom>
          <a:noFill/>
          <a:ln/>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nSpc>
                <a:spcPct val="90000"/>
              </a:lnSpc>
            </a:pPr>
            <a:r>
              <a:rPr lang="en-US" dirty="0" smtClean="0"/>
              <a:t>La </a:t>
            </a:r>
            <a:r>
              <a:rPr lang="en-US" dirty="0" err="1" smtClean="0"/>
              <a:t>microeconomía</a:t>
            </a:r>
            <a:r>
              <a:rPr lang="en-US" dirty="0" smtClean="0"/>
              <a:t> se </a:t>
            </a:r>
            <a:r>
              <a:rPr lang="en-US" dirty="0" err="1" smtClean="0"/>
              <a:t>ocupa</a:t>
            </a:r>
            <a:r>
              <a:rPr lang="en-US" dirty="0" smtClean="0"/>
              <a:t> de:</a:t>
            </a:r>
          </a:p>
          <a:p>
            <a:pPr lvl="1">
              <a:lnSpc>
                <a:spcPct val="90000"/>
              </a:lnSpc>
              <a:buSzPct val="75000"/>
            </a:pPr>
            <a:r>
              <a:rPr lang="en-US" dirty="0" smtClean="0"/>
              <a:t>La </a:t>
            </a:r>
            <a:r>
              <a:rPr lang="en-US" dirty="0" err="1" smtClean="0"/>
              <a:t>conducta</a:t>
            </a:r>
            <a:r>
              <a:rPr lang="en-US" dirty="0" smtClean="0"/>
              <a:t> de </a:t>
            </a:r>
            <a:r>
              <a:rPr lang="en-US" dirty="0" err="1" smtClean="0"/>
              <a:t>unidades</a:t>
            </a:r>
            <a:r>
              <a:rPr lang="en-US" dirty="0" smtClean="0"/>
              <a:t> </a:t>
            </a:r>
            <a:r>
              <a:rPr lang="en-US" dirty="0" err="1" smtClean="0"/>
              <a:t>individuales</a:t>
            </a:r>
            <a:r>
              <a:rPr lang="en-US" dirty="0" smtClean="0"/>
              <a:t>.</a:t>
            </a:r>
          </a:p>
          <a:p>
            <a:pPr lvl="2">
              <a:lnSpc>
                <a:spcPct val="90000"/>
              </a:lnSpc>
              <a:spcBef>
                <a:spcPct val="35000"/>
              </a:spcBef>
              <a:buSzPct val="75000"/>
            </a:pPr>
            <a:r>
              <a:rPr lang="en-US" dirty="0" smtClean="0"/>
              <a:t>A la </a:t>
            </a:r>
            <a:r>
              <a:rPr lang="en-US" dirty="0" err="1" smtClean="0"/>
              <a:t>hora</a:t>
            </a:r>
            <a:r>
              <a:rPr lang="en-US" dirty="0" smtClean="0"/>
              <a:t> de </a:t>
            </a:r>
            <a:r>
              <a:rPr lang="en-US" dirty="0" err="1" smtClean="0"/>
              <a:t>comprar</a:t>
            </a:r>
            <a:r>
              <a:rPr lang="en-US" dirty="0" smtClean="0"/>
              <a:t>:</a:t>
            </a:r>
          </a:p>
          <a:p>
            <a:pPr lvl="3">
              <a:lnSpc>
                <a:spcPct val="90000"/>
              </a:lnSpc>
              <a:buSzPct val="75000"/>
            </a:pPr>
            <a:r>
              <a:rPr lang="en-US" dirty="0" smtClean="0"/>
              <a:t>¿</a:t>
            </a:r>
            <a:r>
              <a:rPr lang="en-US" dirty="0" err="1" smtClean="0"/>
              <a:t>Cómo</a:t>
            </a:r>
            <a:r>
              <a:rPr lang="en-US" dirty="0" smtClean="0"/>
              <a:t> </a:t>
            </a:r>
            <a:r>
              <a:rPr lang="en-US" dirty="0" err="1" smtClean="0"/>
              <a:t>decidimos</a:t>
            </a:r>
            <a:r>
              <a:rPr lang="en-US" dirty="0" smtClean="0"/>
              <a:t> </a:t>
            </a:r>
            <a:r>
              <a:rPr lang="en-US" dirty="0" err="1" smtClean="0"/>
              <a:t>qué</a:t>
            </a:r>
            <a:r>
              <a:rPr lang="en-US" dirty="0" smtClean="0"/>
              <a:t> </a:t>
            </a:r>
            <a:r>
              <a:rPr lang="en-US" dirty="0" err="1" smtClean="0"/>
              <a:t>comprar</a:t>
            </a:r>
            <a:r>
              <a:rPr lang="en-US" dirty="0" smtClean="0"/>
              <a:t>?</a:t>
            </a:r>
          </a:p>
          <a:p>
            <a:pPr lvl="2">
              <a:lnSpc>
                <a:spcPct val="90000"/>
              </a:lnSpc>
              <a:spcBef>
                <a:spcPct val="35000"/>
              </a:spcBef>
              <a:buSzPct val="75000"/>
            </a:pPr>
            <a:r>
              <a:rPr lang="en-US" dirty="0" smtClean="0"/>
              <a:t>A la </a:t>
            </a:r>
            <a:r>
              <a:rPr lang="en-US" dirty="0" err="1" smtClean="0"/>
              <a:t>hora</a:t>
            </a:r>
            <a:r>
              <a:rPr lang="en-US" dirty="0" smtClean="0"/>
              <a:t> de </a:t>
            </a:r>
            <a:r>
              <a:rPr lang="en-US" dirty="0" err="1" smtClean="0"/>
              <a:t>producir</a:t>
            </a:r>
            <a:r>
              <a:rPr lang="en-US" dirty="0" smtClean="0"/>
              <a:t>:</a:t>
            </a:r>
          </a:p>
          <a:p>
            <a:pPr lvl="3">
              <a:lnSpc>
                <a:spcPct val="90000"/>
              </a:lnSpc>
              <a:buSzPct val="75000"/>
            </a:pPr>
            <a:r>
              <a:rPr lang="en-US" dirty="0" smtClean="0"/>
              <a:t>¿</a:t>
            </a:r>
            <a:r>
              <a:rPr lang="en-US" dirty="0" err="1" smtClean="0"/>
              <a:t>Cómo</a:t>
            </a:r>
            <a:r>
              <a:rPr lang="en-US" dirty="0" smtClean="0"/>
              <a:t> </a:t>
            </a:r>
            <a:r>
              <a:rPr lang="en-US" dirty="0" err="1" smtClean="0"/>
              <a:t>decidimos</a:t>
            </a:r>
            <a:r>
              <a:rPr lang="en-US" dirty="0" smtClean="0"/>
              <a:t> </a:t>
            </a:r>
            <a:r>
              <a:rPr lang="en-US" dirty="0" err="1" smtClean="0"/>
              <a:t>qué</a:t>
            </a:r>
            <a:r>
              <a:rPr lang="en-US" dirty="0" smtClean="0"/>
              <a:t> </a:t>
            </a:r>
            <a:r>
              <a:rPr lang="en-US" dirty="0" err="1" smtClean="0"/>
              <a:t>producir</a:t>
            </a:r>
            <a:r>
              <a:rPr lang="en-US" dirty="0" smtClean="0"/>
              <a:t>?</a:t>
            </a:r>
          </a:p>
          <a:p>
            <a:pPr lvl="1">
              <a:lnSpc>
                <a:spcPct val="90000"/>
              </a:lnSpc>
              <a:buSzPct val="75000"/>
            </a:pPr>
            <a:r>
              <a:rPr lang="en-US" dirty="0" smtClean="0"/>
              <a:t>Los </a:t>
            </a:r>
            <a:r>
              <a:rPr lang="en-US" dirty="0" err="1" smtClean="0"/>
              <a:t>mercados</a:t>
            </a:r>
            <a:r>
              <a:rPr lang="en-US" dirty="0" smtClean="0"/>
              <a:t>: la </a:t>
            </a:r>
            <a:r>
              <a:rPr lang="en-US" dirty="0" err="1" smtClean="0"/>
              <a:t>interrelación</a:t>
            </a:r>
            <a:r>
              <a:rPr lang="en-US" dirty="0" smtClean="0"/>
              <a:t> de los </a:t>
            </a:r>
            <a:r>
              <a:rPr lang="en-US" dirty="0" err="1" smtClean="0"/>
              <a:t>consumidores</a:t>
            </a:r>
            <a:r>
              <a:rPr lang="en-US" dirty="0" smtClean="0"/>
              <a:t> y los </a:t>
            </a:r>
            <a:r>
              <a:rPr lang="en-US" dirty="0" err="1" smtClean="0"/>
              <a:t>productores</a:t>
            </a:r>
            <a:r>
              <a:rPr lang="en-US" dirty="0" smtClean="0"/>
              <a:t>.</a:t>
            </a:r>
            <a:endParaRPr lang="en-US" dirty="0"/>
          </a:p>
        </p:txBody>
      </p:sp>
    </p:spTree>
    <p:extLst>
      <p:ext uri="{BB962C8B-B14F-4D97-AF65-F5344CB8AC3E}">
        <p14:creationId xmlns:p14="http://schemas.microsoft.com/office/powerpoint/2010/main" val="1260952144"/>
      </p:ext>
    </p:extLst>
  </p:cSld>
  <p:clrMapOvr>
    <a:masterClrMapping/>
  </p:clrMapOvr>
  <p:transition spd="slow">
    <p:zoom/>
    <p:sndAc>
      <p:stSnd>
        <p:snd r:embed="rId3"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14"/>
          <p:cNvSpPr>
            <a:spLocks noChangeArrowheads="1"/>
          </p:cNvSpPr>
          <p:nvPr/>
        </p:nvSpPr>
        <p:spPr bwMode="auto">
          <a:xfrm>
            <a:off x="4724400" y="1513225"/>
            <a:ext cx="2057400" cy="990600"/>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s-ES"/>
          </a:p>
        </p:txBody>
      </p:sp>
      <p:sp>
        <p:nvSpPr>
          <p:cNvPr id="8" name="Oval 13"/>
          <p:cNvSpPr>
            <a:spLocks noChangeArrowheads="1"/>
          </p:cNvSpPr>
          <p:nvPr/>
        </p:nvSpPr>
        <p:spPr bwMode="auto">
          <a:xfrm>
            <a:off x="2362200" y="1513225"/>
            <a:ext cx="2133600" cy="1143000"/>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s-ES"/>
          </a:p>
        </p:txBody>
      </p:sp>
      <p:sp>
        <p:nvSpPr>
          <p:cNvPr id="9" name="Oval 5"/>
          <p:cNvSpPr>
            <a:spLocks noChangeArrowheads="1"/>
          </p:cNvSpPr>
          <p:nvPr/>
        </p:nvSpPr>
        <p:spPr bwMode="auto">
          <a:xfrm>
            <a:off x="6934200" y="1589425"/>
            <a:ext cx="1981200" cy="838200"/>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s-ES"/>
          </a:p>
        </p:txBody>
      </p:sp>
      <p:sp>
        <p:nvSpPr>
          <p:cNvPr id="10" name="Oval 6"/>
          <p:cNvSpPr>
            <a:spLocks noChangeArrowheads="1"/>
          </p:cNvSpPr>
          <p:nvPr/>
        </p:nvSpPr>
        <p:spPr bwMode="auto">
          <a:xfrm>
            <a:off x="-36820" y="2082742"/>
            <a:ext cx="2057400" cy="990600"/>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s-ES"/>
          </a:p>
        </p:txBody>
      </p:sp>
      <p:sp>
        <p:nvSpPr>
          <p:cNvPr id="11" name="Text Box 8"/>
          <p:cNvSpPr txBox="1">
            <a:spLocks noChangeArrowheads="1"/>
          </p:cNvSpPr>
          <p:nvPr/>
        </p:nvSpPr>
        <p:spPr bwMode="auto">
          <a:xfrm>
            <a:off x="298938" y="556634"/>
            <a:ext cx="8305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b="1" dirty="0"/>
              <a:t>DADO QUE LOS MERCADOS </a:t>
            </a:r>
            <a:r>
              <a:rPr lang="es-ES" b="1" u="sng" dirty="0"/>
              <a:t>NO</a:t>
            </a:r>
            <a:r>
              <a:rPr lang="es-ES" b="1" dirty="0"/>
              <a:t> POSEEN LAS MISMAS CARACTERÍSTICAS IDENTIFICAMOS CUATRO ESTRUCTURAS O TIPOS DE  MERCADO: </a:t>
            </a:r>
          </a:p>
        </p:txBody>
      </p:sp>
      <p:sp>
        <p:nvSpPr>
          <p:cNvPr id="12" name="Text Box 16"/>
          <p:cNvSpPr txBox="1">
            <a:spLocks noChangeArrowheads="1"/>
          </p:cNvSpPr>
          <p:nvPr/>
        </p:nvSpPr>
        <p:spPr bwMode="auto">
          <a:xfrm>
            <a:off x="233272" y="3247916"/>
            <a:ext cx="4122703" cy="193899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s-ES"/>
            </a:defPPr>
            <a:lvl1pPr>
              <a:spcBef>
                <a:spcPct val="50000"/>
              </a:spcBef>
              <a:defRPr>
                <a:latin typeface="Calibri" pitchFamily="34" charset="0"/>
              </a:defRPr>
            </a:lvl1pPr>
          </a:lstStyle>
          <a:p>
            <a:pPr marL="285750" indent="-285750">
              <a:buFont typeface="Arial" pitchFamily="34" charset="0"/>
              <a:buChar char="•"/>
            </a:pPr>
            <a:r>
              <a:rPr lang="es-ES" sz="1600" dirty="0" smtClean="0"/>
              <a:t>Muchos compradores y vendedores (cada uno es muy pequeño) </a:t>
            </a:r>
          </a:p>
          <a:p>
            <a:pPr marL="285750" indent="-285750">
              <a:buFont typeface="Arial" pitchFamily="34" charset="0"/>
              <a:buChar char="•"/>
            </a:pPr>
            <a:r>
              <a:rPr lang="es-ES" sz="1600" dirty="0" smtClean="0"/>
              <a:t>El bien es homogéneo </a:t>
            </a:r>
          </a:p>
          <a:p>
            <a:pPr marL="285750" indent="-285750">
              <a:buFont typeface="Arial" pitchFamily="34" charset="0"/>
              <a:buChar char="•"/>
            </a:pPr>
            <a:r>
              <a:rPr lang="es-ES" sz="1600" dirty="0" smtClean="0"/>
              <a:t>Hay gran facilidad para entrar y salir del mercado </a:t>
            </a:r>
          </a:p>
          <a:p>
            <a:pPr marL="285750" indent="-285750">
              <a:buFont typeface="Arial" pitchFamily="34" charset="0"/>
              <a:buChar char="•"/>
            </a:pPr>
            <a:r>
              <a:rPr lang="es-ES" sz="1600" dirty="0" smtClean="0"/>
              <a:t>Conocimiento perfecto del mercado </a:t>
            </a:r>
            <a:endParaRPr lang="es-ES" sz="1600" dirty="0"/>
          </a:p>
        </p:txBody>
      </p:sp>
      <p:sp>
        <p:nvSpPr>
          <p:cNvPr id="13" name="Text Box 18"/>
          <p:cNvSpPr txBox="1">
            <a:spLocks noChangeArrowheads="1"/>
          </p:cNvSpPr>
          <p:nvPr/>
        </p:nvSpPr>
        <p:spPr bwMode="auto">
          <a:xfrm>
            <a:off x="5542116" y="3402866"/>
            <a:ext cx="3563888" cy="1569660"/>
          </a:xfrm>
          <a:prstGeom prst="rect">
            <a:avLst/>
          </a:prstGeom>
          <a:ln/>
          <a:extLst>
            <a:ext uri="{909E8E84-426E-40DD-AFC4-6F175D3DCCD1}">
              <a14:hiddenFill xmlns:a14="http://schemas.microsoft.com/office/drawing/2010/main">
                <a:solidFill>
                  <a:schemeClr val="accent1"/>
                </a:solidFill>
              </a14:hiddenFill>
            </a:ext>
          </a:extLst>
        </p:spPr>
        <p:style>
          <a:lnRef idx="2">
            <a:schemeClr val="dk1"/>
          </a:lnRef>
          <a:fillRef idx="1">
            <a:schemeClr val="lt1"/>
          </a:fillRef>
          <a:effectRef idx="0">
            <a:schemeClr val="dk1"/>
          </a:effectRef>
          <a:fontRef idx="minor">
            <a:schemeClr val="dk1"/>
          </a:fontRef>
        </p:style>
        <p:txBody>
          <a:bodyPr wrap="square">
            <a:spAutoFit/>
          </a:bodyPr>
          <a:lstStyle>
            <a:defPPr>
              <a:defRPr lang="es-ES"/>
            </a:defPPr>
            <a:lvl1pPr>
              <a:spcBef>
                <a:spcPct val="50000"/>
              </a:spcBef>
              <a:defRPr sz="1600">
                <a:solidFill>
                  <a:schemeClr val="dk1"/>
                </a:solidFill>
                <a:latin typeface="Calibri"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indent="-285750">
              <a:buFont typeface="Arial" pitchFamily="34" charset="0"/>
              <a:buChar char="•"/>
            </a:pPr>
            <a:r>
              <a:rPr lang="es-ES" dirty="0"/>
              <a:t>Solo existe un vendedor </a:t>
            </a:r>
          </a:p>
          <a:p>
            <a:pPr marL="285750" indent="-285750">
              <a:buFont typeface="Arial" pitchFamily="34" charset="0"/>
              <a:buChar char="•"/>
            </a:pPr>
            <a:r>
              <a:rPr lang="es-ES" dirty="0"/>
              <a:t>El producto es totalmente diferenciado </a:t>
            </a:r>
          </a:p>
          <a:p>
            <a:pPr marL="285750" indent="-285750">
              <a:buFont typeface="Arial" pitchFamily="34" charset="0"/>
              <a:buChar char="•"/>
            </a:pPr>
            <a:r>
              <a:rPr lang="es-ES" dirty="0"/>
              <a:t>Hay fuertes barreras para que una empresa entre  al mercado </a:t>
            </a:r>
          </a:p>
        </p:txBody>
      </p:sp>
      <p:sp>
        <p:nvSpPr>
          <p:cNvPr id="14" name="Text Box 9"/>
          <p:cNvSpPr txBox="1">
            <a:spLocks noChangeArrowheads="1"/>
          </p:cNvSpPr>
          <p:nvPr/>
        </p:nvSpPr>
        <p:spPr bwMode="auto">
          <a:xfrm>
            <a:off x="-49178" y="2257367"/>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dirty="0">
                <a:solidFill>
                  <a:schemeClr val="bg1"/>
                </a:solidFill>
              </a:rPr>
              <a:t>COMPETENCIA PERFECTA </a:t>
            </a:r>
          </a:p>
        </p:txBody>
      </p:sp>
      <p:sp>
        <p:nvSpPr>
          <p:cNvPr id="15" name="Text Box 10"/>
          <p:cNvSpPr txBox="1">
            <a:spLocks noChangeArrowheads="1"/>
          </p:cNvSpPr>
          <p:nvPr/>
        </p:nvSpPr>
        <p:spPr bwMode="auto">
          <a:xfrm>
            <a:off x="7086600" y="1818025"/>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dirty="0">
                <a:solidFill>
                  <a:schemeClr val="bg1"/>
                </a:solidFill>
              </a:rPr>
              <a:t>MONO</a:t>
            </a:r>
            <a:r>
              <a:rPr lang="es-ES" dirty="0">
                <a:solidFill>
                  <a:schemeClr val="bg1"/>
                </a:solidFill>
              </a:rPr>
              <a:t>POLIO</a:t>
            </a:r>
            <a:r>
              <a:rPr lang="es-ES" dirty="0"/>
              <a:t> </a:t>
            </a:r>
          </a:p>
        </p:txBody>
      </p:sp>
      <p:sp>
        <p:nvSpPr>
          <p:cNvPr id="16" name="Text Box 11"/>
          <p:cNvSpPr txBox="1">
            <a:spLocks noChangeArrowheads="1"/>
          </p:cNvSpPr>
          <p:nvPr/>
        </p:nvSpPr>
        <p:spPr bwMode="auto">
          <a:xfrm>
            <a:off x="2438400" y="1741825"/>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dirty="0"/>
              <a:t>COMPETENCIA </a:t>
            </a:r>
            <a:r>
              <a:rPr lang="es-ES" b="1" dirty="0">
                <a:solidFill>
                  <a:schemeClr val="bg1"/>
                </a:solidFill>
              </a:rPr>
              <a:t>MONOPOLÍSTICA</a:t>
            </a:r>
            <a:r>
              <a:rPr lang="es-ES" dirty="0"/>
              <a:t> </a:t>
            </a:r>
          </a:p>
        </p:txBody>
      </p:sp>
      <p:sp>
        <p:nvSpPr>
          <p:cNvPr id="17" name="Text Box 12"/>
          <p:cNvSpPr txBox="1">
            <a:spLocks noChangeArrowheads="1"/>
          </p:cNvSpPr>
          <p:nvPr/>
        </p:nvSpPr>
        <p:spPr bwMode="auto">
          <a:xfrm>
            <a:off x="5029200" y="1818025"/>
            <a:ext cx="163103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b="1" dirty="0">
                <a:solidFill>
                  <a:schemeClr val="bg1"/>
                </a:solidFill>
              </a:rPr>
              <a:t>OLIGOPOLIO </a:t>
            </a:r>
          </a:p>
        </p:txBody>
      </p:sp>
    </p:spTree>
    <p:extLst>
      <p:ext uri="{BB962C8B-B14F-4D97-AF65-F5344CB8AC3E}">
        <p14:creationId xmlns:p14="http://schemas.microsoft.com/office/powerpoint/2010/main" val="3760072875"/>
      </p:ext>
    </p:extLst>
  </p:cSld>
  <p:clrMapOvr>
    <a:masterClrMapping/>
  </p:clrMapOvr>
  <p:transition spd="slow">
    <p:zoom/>
    <p:sndAc>
      <p:stSnd>
        <p:snd r:embed="rId3"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279381"/>
            <a:ext cx="2865313" cy="102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absolutnuevayork.com/wp-content/uploads/2010/05/subasta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782" y="2809575"/>
            <a:ext cx="1776418" cy="12674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undocity.com/africa/marrakech/zoco-marrakech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972428"/>
            <a:ext cx="1348916" cy="1544560"/>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14"/>
          <p:cNvSpPr>
            <a:spLocks noChangeArrowheads="1"/>
          </p:cNvSpPr>
          <p:nvPr/>
        </p:nvSpPr>
        <p:spPr bwMode="auto">
          <a:xfrm>
            <a:off x="1162844" y="1556792"/>
            <a:ext cx="2057400" cy="9906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s-ES"/>
          </a:p>
        </p:txBody>
      </p:sp>
      <p:sp>
        <p:nvSpPr>
          <p:cNvPr id="8" name="Oval 13"/>
          <p:cNvSpPr>
            <a:spLocks noChangeArrowheads="1"/>
          </p:cNvSpPr>
          <p:nvPr/>
        </p:nvSpPr>
        <p:spPr bwMode="auto">
          <a:xfrm>
            <a:off x="970702" y="2872081"/>
            <a:ext cx="2133600" cy="114300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s-ES"/>
          </a:p>
        </p:txBody>
      </p:sp>
      <p:sp>
        <p:nvSpPr>
          <p:cNvPr id="10" name="Oval 6"/>
          <p:cNvSpPr>
            <a:spLocks noChangeArrowheads="1"/>
          </p:cNvSpPr>
          <p:nvPr/>
        </p:nvSpPr>
        <p:spPr bwMode="auto">
          <a:xfrm>
            <a:off x="1138064" y="4221088"/>
            <a:ext cx="2106960" cy="1062608"/>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s-ES"/>
          </a:p>
        </p:txBody>
      </p:sp>
      <p:sp>
        <p:nvSpPr>
          <p:cNvPr id="14" name="Text Box 9"/>
          <p:cNvSpPr txBox="1">
            <a:spLocks noChangeArrowheads="1"/>
          </p:cNvSpPr>
          <p:nvPr/>
        </p:nvSpPr>
        <p:spPr bwMode="auto">
          <a:xfrm>
            <a:off x="1086644" y="4467721"/>
            <a:ext cx="220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dirty="0" smtClean="0">
                <a:solidFill>
                  <a:schemeClr val="bg1"/>
                </a:solidFill>
              </a:rPr>
              <a:t>Mercados de precios fijos</a:t>
            </a:r>
            <a:endParaRPr lang="es-ES" dirty="0">
              <a:solidFill>
                <a:schemeClr val="bg1"/>
              </a:solidFill>
            </a:endParaRPr>
          </a:p>
        </p:txBody>
      </p:sp>
      <p:sp>
        <p:nvSpPr>
          <p:cNvPr id="16" name="Text Box 11"/>
          <p:cNvSpPr txBox="1">
            <a:spLocks noChangeArrowheads="1"/>
          </p:cNvSpPr>
          <p:nvPr/>
        </p:nvSpPr>
        <p:spPr bwMode="auto">
          <a:xfrm>
            <a:off x="1124744" y="3090664"/>
            <a:ext cx="2133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dirty="0" smtClean="0"/>
              <a:t>Mercados de Subasta</a:t>
            </a:r>
            <a:endParaRPr lang="es-ES" dirty="0"/>
          </a:p>
        </p:txBody>
      </p:sp>
      <p:sp>
        <p:nvSpPr>
          <p:cNvPr id="17" name="Text Box 12"/>
          <p:cNvSpPr txBox="1">
            <a:spLocks noChangeArrowheads="1"/>
          </p:cNvSpPr>
          <p:nvPr/>
        </p:nvSpPr>
        <p:spPr bwMode="auto">
          <a:xfrm>
            <a:off x="1376028" y="1557203"/>
            <a:ext cx="163103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b="1" dirty="0" smtClean="0">
                <a:solidFill>
                  <a:schemeClr val="bg1"/>
                </a:solidFill>
              </a:rPr>
              <a:t>Mercados de precios negociados</a:t>
            </a:r>
            <a:endParaRPr lang="es-ES" b="1" dirty="0">
              <a:solidFill>
                <a:schemeClr val="bg1"/>
              </a:solidFill>
            </a:endParaRPr>
          </a:p>
        </p:txBody>
      </p:sp>
      <p:sp>
        <p:nvSpPr>
          <p:cNvPr id="18" name="Text Box 8"/>
          <p:cNvSpPr txBox="1">
            <a:spLocks noChangeArrowheads="1"/>
          </p:cNvSpPr>
          <p:nvPr/>
        </p:nvSpPr>
        <p:spPr bwMode="auto">
          <a:xfrm>
            <a:off x="323528" y="572318"/>
            <a:ext cx="830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dirty="0" smtClean="0"/>
              <a:t>Modelos de mercado</a:t>
            </a:r>
            <a:endParaRPr lang="es-ES" sz="2000" b="1" dirty="0"/>
          </a:p>
        </p:txBody>
      </p:sp>
      <p:sp>
        <p:nvSpPr>
          <p:cNvPr id="2" name="1 CuadroTexto"/>
          <p:cNvSpPr txBox="1"/>
          <p:nvPr/>
        </p:nvSpPr>
        <p:spPr>
          <a:xfrm>
            <a:off x="4725924" y="1901061"/>
            <a:ext cx="2736304"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ES" dirty="0" smtClean="0"/>
              <a:t>MERCADOS PRIMARIOS</a:t>
            </a:r>
          </a:p>
          <a:p>
            <a:r>
              <a:rPr lang="es-ES" dirty="0" smtClean="0"/>
              <a:t>MERCADOS SECUNDARIOS </a:t>
            </a:r>
            <a:endParaRPr lang="es-ES" dirty="0"/>
          </a:p>
        </p:txBody>
      </p:sp>
      <p:sp>
        <p:nvSpPr>
          <p:cNvPr id="3" name="2 CuadroTexto"/>
          <p:cNvSpPr txBox="1"/>
          <p:nvPr/>
        </p:nvSpPr>
        <p:spPr>
          <a:xfrm>
            <a:off x="3707904" y="3212976"/>
            <a:ext cx="273630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smtClean="0"/>
              <a:t>MERCADOS DE FUTUROS</a:t>
            </a:r>
            <a:endParaRPr lang="es-ES" dirty="0"/>
          </a:p>
        </p:txBody>
      </p:sp>
      <p:sp>
        <p:nvSpPr>
          <p:cNvPr id="5" name="4 CuadroTexto">
            <a:hlinkClick r:id="rId9"/>
          </p:cNvPr>
          <p:cNvSpPr txBox="1"/>
          <p:nvPr/>
        </p:nvSpPr>
        <p:spPr>
          <a:xfrm>
            <a:off x="6588224" y="4279381"/>
            <a:ext cx="2232248" cy="25391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sz="1050" dirty="0" smtClean="0"/>
              <a:t>MERCADOS DE INFORMACIÓN</a:t>
            </a:r>
            <a:endParaRPr lang="es-ES" sz="1050" dirty="0"/>
          </a:p>
        </p:txBody>
      </p:sp>
    </p:spTree>
    <p:extLst>
      <p:ext uri="{BB962C8B-B14F-4D97-AF65-F5344CB8AC3E}">
        <p14:creationId xmlns:p14="http://schemas.microsoft.com/office/powerpoint/2010/main" val="4010034663"/>
      </p:ext>
    </p:extLst>
  </p:cSld>
  <p:clrMapOvr>
    <a:masterClrMapping/>
  </p:clrMapOvr>
  <p:transition spd="slow">
    <p:zoom/>
    <p:sndAc>
      <p:stSnd>
        <p:snd r:embed="rId3"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699792" y="2302425"/>
            <a:ext cx="324036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36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s-ES" dirty="0"/>
              <a:t>El precio</a:t>
            </a:r>
          </a:p>
        </p:txBody>
      </p:sp>
      <p:sp>
        <p:nvSpPr>
          <p:cNvPr id="9" name="8 CuadroTexto"/>
          <p:cNvSpPr txBox="1"/>
          <p:nvPr/>
        </p:nvSpPr>
        <p:spPr>
          <a:xfrm>
            <a:off x="2951820" y="764704"/>
            <a:ext cx="2736304" cy="646331"/>
          </a:xfrm>
          <a:prstGeom prst="rect">
            <a:avLst/>
          </a:prstGeom>
          <a:noFill/>
        </p:spPr>
        <p:txBody>
          <a:bodyPr wrap="square" rtlCol="0">
            <a:spAutoFit/>
          </a:bodyPr>
          <a:lstStyle/>
          <a:p>
            <a:pPr algn="ctr"/>
            <a:r>
              <a:rPr lang="es-ES" dirty="0" smtClean="0">
                <a:solidFill>
                  <a:schemeClr val="accent2">
                    <a:lumMod val="75000"/>
                  </a:schemeClr>
                </a:solidFill>
              </a:rPr>
              <a:t>Sistema de información sobre la escasez relativa</a:t>
            </a:r>
            <a:endParaRPr lang="es-ES" dirty="0">
              <a:solidFill>
                <a:schemeClr val="accent2">
                  <a:lumMod val="75000"/>
                </a:schemeClr>
              </a:solidFill>
            </a:endParaRPr>
          </a:p>
        </p:txBody>
      </p:sp>
      <p:sp>
        <p:nvSpPr>
          <p:cNvPr id="19" name="18 CuadroTexto"/>
          <p:cNvSpPr txBox="1"/>
          <p:nvPr/>
        </p:nvSpPr>
        <p:spPr>
          <a:xfrm>
            <a:off x="496815" y="1582345"/>
            <a:ext cx="2736304" cy="369332"/>
          </a:xfrm>
          <a:prstGeom prst="rect">
            <a:avLst/>
          </a:prstGeom>
          <a:noFill/>
        </p:spPr>
        <p:txBody>
          <a:bodyPr wrap="square" rtlCol="0">
            <a:spAutoFit/>
          </a:bodyPr>
          <a:lstStyle/>
          <a:p>
            <a:pPr algn="ctr"/>
            <a:r>
              <a:rPr lang="es-ES" dirty="0" smtClean="0">
                <a:solidFill>
                  <a:schemeClr val="accent2">
                    <a:lumMod val="75000"/>
                  </a:schemeClr>
                </a:solidFill>
              </a:rPr>
              <a:t>Relación de poder</a:t>
            </a:r>
            <a:endParaRPr lang="es-ES" dirty="0">
              <a:solidFill>
                <a:schemeClr val="accent2">
                  <a:lumMod val="75000"/>
                </a:schemeClr>
              </a:solidFill>
            </a:endParaRPr>
          </a:p>
        </p:txBody>
      </p:sp>
      <p:sp>
        <p:nvSpPr>
          <p:cNvPr id="20" name="19 CuadroTexto"/>
          <p:cNvSpPr txBox="1"/>
          <p:nvPr/>
        </p:nvSpPr>
        <p:spPr>
          <a:xfrm>
            <a:off x="5148064" y="1654353"/>
            <a:ext cx="2736304" cy="369332"/>
          </a:xfrm>
          <a:prstGeom prst="rect">
            <a:avLst/>
          </a:prstGeom>
          <a:noFill/>
        </p:spPr>
        <p:txBody>
          <a:bodyPr wrap="square" rtlCol="0">
            <a:spAutoFit/>
          </a:bodyPr>
          <a:lstStyle/>
          <a:p>
            <a:pPr algn="ctr"/>
            <a:r>
              <a:rPr lang="es-ES" dirty="0" smtClean="0">
                <a:solidFill>
                  <a:schemeClr val="accent2">
                    <a:lumMod val="75000"/>
                  </a:schemeClr>
                </a:solidFill>
              </a:rPr>
              <a:t>Valor</a:t>
            </a:r>
            <a:endParaRPr lang="es-ES" dirty="0">
              <a:solidFill>
                <a:schemeClr val="accent2">
                  <a:lumMod val="75000"/>
                </a:schemeClr>
              </a:solidFill>
            </a:endParaRPr>
          </a:p>
        </p:txBody>
      </p:sp>
      <p:sp>
        <p:nvSpPr>
          <p:cNvPr id="11" name="10 CuadroTexto"/>
          <p:cNvSpPr txBox="1"/>
          <p:nvPr/>
        </p:nvSpPr>
        <p:spPr>
          <a:xfrm>
            <a:off x="251520" y="3316342"/>
            <a:ext cx="3688164" cy="369332"/>
          </a:xfrm>
          <a:prstGeom prst="rect">
            <a:avLst/>
          </a:prstGeom>
          <a:noFill/>
        </p:spPr>
        <p:txBody>
          <a:bodyPr wrap="square" rtlCol="0">
            <a:spAutoFit/>
          </a:bodyPr>
          <a:lstStyle/>
          <a:p>
            <a:r>
              <a:rPr lang="es-ES" b="1" dirty="0" smtClean="0"/>
              <a:t>Sistemas de fijación de precios</a:t>
            </a:r>
            <a:endParaRPr lang="es-ES" b="1" dirty="0"/>
          </a:p>
        </p:txBody>
      </p:sp>
      <p:pic>
        <p:nvPicPr>
          <p:cNvPr id="22" name="Picture 2" descr="Grafica de oferta y deman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750564"/>
            <a:ext cx="2857500" cy="2781300"/>
          </a:xfrm>
          <a:prstGeom prst="rect">
            <a:avLst/>
          </a:prstGeom>
          <a:noFill/>
          <a:extLst>
            <a:ext uri="{909E8E84-426E-40DD-AFC4-6F175D3DCCD1}">
              <a14:hiddenFill xmlns:a14="http://schemas.microsoft.com/office/drawing/2010/main">
                <a:solidFill>
                  <a:srgbClr val="FFFFFF"/>
                </a:solidFill>
              </a14:hiddenFill>
            </a:ext>
          </a:extLst>
        </p:spPr>
      </p:pic>
      <p:sp>
        <p:nvSpPr>
          <p:cNvPr id="23" name="22 CuadroTexto"/>
          <p:cNvSpPr txBox="1"/>
          <p:nvPr/>
        </p:nvSpPr>
        <p:spPr>
          <a:xfrm>
            <a:off x="2764607" y="4077072"/>
            <a:ext cx="1502142" cy="1200329"/>
          </a:xfrm>
          <a:prstGeom prst="rect">
            <a:avLst/>
          </a:prstGeom>
          <a:noFill/>
        </p:spPr>
        <p:txBody>
          <a:bodyPr wrap="none" rtlCol="0">
            <a:spAutoFit/>
          </a:bodyPr>
          <a:lstStyle/>
          <a:p>
            <a:r>
              <a:rPr lang="es-ES" dirty="0" smtClean="0"/>
              <a:t>S= OFERTA</a:t>
            </a:r>
          </a:p>
          <a:p>
            <a:r>
              <a:rPr lang="es-ES" dirty="0" smtClean="0"/>
              <a:t>D= DEMANDA</a:t>
            </a:r>
          </a:p>
          <a:p>
            <a:r>
              <a:rPr lang="es-ES" dirty="0" smtClean="0"/>
              <a:t>P=  PRECIO</a:t>
            </a:r>
          </a:p>
          <a:p>
            <a:r>
              <a:rPr lang="es-ES" dirty="0" smtClean="0"/>
              <a:t>Q= CANTIDAD</a:t>
            </a:r>
            <a:endParaRPr lang="es-ES" dirty="0"/>
          </a:p>
        </p:txBody>
      </p:sp>
      <p:cxnSp>
        <p:nvCxnSpPr>
          <p:cNvPr id="13" name="12 Conector recto de flecha"/>
          <p:cNvCxnSpPr>
            <a:stCxn id="19" idx="2"/>
          </p:cNvCxnSpPr>
          <p:nvPr/>
        </p:nvCxnSpPr>
        <p:spPr>
          <a:xfrm>
            <a:off x="1864967" y="1951677"/>
            <a:ext cx="762817" cy="61322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9" idx="2"/>
          </p:cNvCxnSpPr>
          <p:nvPr/>
        </p:nvCxnSpPr>
        <p:spPr>
          <a:xfrm>
            <a:off x="4319972" y="1411035"/>
            <a:ext cx="0" cy="612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20" idx="2"/>
          </p:cNvCxnSpPr>
          <p:nvPr/>
        </p:nvCxnSpPr>
        <p:spPr>
          <a:xfrm flipH="1">
            <a:off x="6144766" y="2023685"/>
            <a:ext cx="371450" cy="3972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179512" y="4005064"/>
            <a:ext cx="2304256"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itchFamily="34" charset="0"/>
              <a:buChar char="•"/>
            </a:pPr>
            <a:r>
              <a:rPr lang="es-ES" sz="1400" dirty="0" smtClean="0"/>
              <a:t>Regulación</a:t>
            </a:r>
          </a:p>
          <a:p>
            <a:pPr marL="285750" indent="-285750">
              <a:buFont typeface="Arial" pitchFamily="34" charset="0"/>
              <a:buChar char="•"/>
            </a:pPr>
            <a:r>
              <a:rPr lang="es-ES" sz="1400" dirty="0" smtClean="0"/>
              <a:t>Mark-up</a:t>
            </a:r>
          </a:p>
          <a:p>
            <a:pPr marL="285750" indent="-285750">
              <a:buFont typeface="Arial" pitchFamily="34" charset="0"/>
              <a:buChar char="•"/>
            </a:pPr>
            <a:r>
              <a:rPr lang="es-ES" sz="1400" dirty="0" smtClean="0"/>
              <a:t>A tasa vigente</a:t>
            </a:r>
          </a:p>
          <a:p>
            <a:pPr marL="285750" indent="-285750">
              <a:buFont typeface="Arial" pitchFamily="34" charset="0"/>
              <a:buChar char="•"/>
            </a:pPr>
            <a:r>
              <a:rPr lang="es-ES" sz="1400" dirty="0" smtClean="0"/>
              <a:t>Condiciones de mercado</a:t>
            </a:r>
          </a:p>
          <a:p>
            <a:pPr marL="285750" indent="-285750">
              <a:buFont typeface="Arial" pitchFamily="34" charset="0"/>
              <a:buChar char="•"/>
            </a:pPr>
            <a:r>
              <a:rPr lang="es-ES" sz="1400" dirty="0" smtClean="0"/>
              <a:t>Sobre bases psicológicas</a:t>
            </a:r>
          </a:p>
          <a:p>
            <a:pPr marL="285750" indent="-285750">
              <a:buFont typeface="Arial" pitchFamily="34" charset="0"/>
              <a:buChar char="•"/>
            </a:pPr>
            <a:r>
              <a:rPr lang="es-ES" sz="1400" dirty="0" smtClean="0"/>
              <a:t>Disponibilidad a pagar</a:t>
            </a:r>
            <a:endParaRPr lang="es-ES" sz="1400" dirty="0"/>
          </a:p>
        </p:txBody>
      </p:sp>
    </p:spTree>
    <p:extLst>
      <p:ext uri="{BB962C8B-B14F-4D97-AF65-F5344CB8AC3E}">
        <p14:creationId xmlns:p14="http://schemas.microsoft.com/office/powerpoint/2010/main" val="3619661716"/>
      </p:ext>
    </p:extLst>
  </p:cSld>
  <p:clrMapOvr>
    <a:masterClrMapping/>
  </p:clrMapOvr>
  <p:transition spd="slow">
    <p:zoom/>
    <p:sndAc>
      <p:stSnd>
        <p:snd r:embed="rId3"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539552" y="221301"/>
            <a:ext cx="727280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dirty="0" smtClean="0"/>
              <a:t>Algunas peculiaridades en el funcionamiento de los mercados</a:t>
            </a:r>
            <a:endParaRPr lang="es-ES" sz="3600" dirty="0"/>
          </a:p>
        </p:txBody>
      </p:sp>
      <p:sp>
        <p:nvSpPr>
          <p:cNvPr id="2" name="1 CuadroTexto"/>
          <p:cNvSpPr txBox="1"/>
          <p:nvPr/>
        </p:nvSpPr>
        <p:spPr>
          <a:xfrm>
            <a:off x="1115616" y="1628800"/>
            <a:ext cx="6336704" cy="4662815"/>
          </a:xfrm>
          <a:prstGeom prst="rect">
            <a:avLst/>
          </a:prstGeom>
          <a:noFill/>
        </p:spPr>
        <p:txBody>
          <a:bodyPr wrap="square" rtlCol="0">
            <a:spAutoFit/>
          </a:bodyPr>
          <a:lstStyle/>
          <a:p>
            <a:pPr marL="285750" indent="-285750">
              <a:lnSpc>
                <a:spcPct val="150000"/>
              </a:lnSpc>
              <a:buFont typeface="Arial" pitchFamily="34" charset="0"/>
              <a:buChar char="•"/>
            </a:pPr>
            <a:r>
              <a:rPr lang="es-ES" dirty="0">
                <a:solidFill>
                  <a:srgbClr val="FF0000"/>
                </a:solidFill>
              </a:rPr>
              <a:t>Elasticidad-precio de la demanda</a:t>
            </a:r>
            <a:r>
              <a:rPr lang="es-ES" dirty="0"/>
              <a:t>: Relación entre la variación porcentual de la cantidad demandada de un bien y la variación de su precio, manteniéndose constantes todos los demás factores que afectan a la demanda</a:t>
            </a:r>
          </a:p>
          <a:p>
            <a:pPr marL="285750" indent="-285750">
              <a:lnSpc>
                <a:spcPct val="150000"/>
              </a:lnSpc>
              <a:buFont typeface="Arial" pitchFamily="34" charset="0"/>
              <a:buChar char="•"/>
            </a:pPr>
            <a:r>
              <a:rPr lang="es-ES" dirty="0" smtClean="0"/>
              <a:t>Las colas.</a:t>
            </a:r>
          </a:p>
          <a:p>
            <a:pPr marL="285750" indent="-285750">
              <a:lnSpc>
                <a:spcPct val="150000"/>
              </a:lnSpc>
              <a:buFont typeface="Arial" pitchFamily="34" charset="0"/>
              <a:buChar char="•"/>
            </a:pPr>
            <a:r>
              <a:rPr lang="es-ES" dirty="0" smtClean="0"/>
              <a:t>La especulación.</a:t>
            </a:r>
          </a:p>
          <a:p>
            <a:pPr marL="285750" indent="-285750">
              <a:lnSpc>
                <a:spcPct val="150000"/>
              </a:lnSpc>
              <a:buFont typeface="Arial" pitchFamily="34" charset="0"/>
              <a:buChar char="•"/>
            </a:pPr>
            <a:r>
              <a:rPr lang="es-ES" dirty="0" smtClean="0"/>
              <a:t>Las burbujas.</a:t>
            </a:r>
          </a:p>
          <a:p>
            <a:pPr marL="285750" indent="-285750">
              <a:lnSpc>
                <a:spcPct val="150000"/>
              </a:lnSpc>
              <a:buFont typeface="Arial" pitchFamily="34" charset="0"/>
              <a:buChar char="•"/>
            </a:pPr>
            <a:r>
              <a:rPr lang="es-ES" dirty="0" smtClean="0"/>
              <a:t>Los mercados negros.</a:t>
            </a:r>
          </a:p>
          <a:p>
            <a:pPr marL="285750" indent="-285750">
              <a:lnSpc>
                <a:spcPct val="150000"/>
              </a:lnSpc>
              <a:buFont typeface="Arial" pitchFamily="34" charset="0"/>
              <a:buChar char="•"/>
            </a:pPr>
            <a:r>
              <a:rPr lang="es-ES" dirty="0" smtClean="0"/>
              <a:t>Los bienes de experiencia y los mercados de la información.</a:t>
            </a:r>
          </a:p>
          <a:p>
            <a:pPr marL="285750" indent="-285750">
              <a:lnSpc>
                <a:spcPct val="150000"/>
              </a:lnSpc>
              <a:buFont typeface="Arial" pitchFamily="34" charset="0"/>
              <a:buChar char="•"/>
            </a:pPr>
            <a:r>
              <a:rPr lang="es-ES" dirty="0" smtClean="0"/>
              <a:t>Las </a:t>
            </a:r>
            <a:r>
              <a:rPr lang="es-ES" dirty="0" err="1" smtClean="0"/>
              <a:t>asimetrias</a:t>
            </a:r>
            <a:r>
              <a:rPr lang="es-ES" dirty="0" smtClean="0"/>
              <a:t> en la información.</a:t>
            </a:r>
          </a:p>
          <a:p>
            <a:pPr marL="285750" indent="-285750">
              <a:lnSpc>
                <a:spcPct val="150000"/>
              </a:lnSpc>
              <a:buFont typeface="Arial" pitchFamily="34" charset="0"/>
              <a:buChar char="•"/>
            </a:pPr>
            <a:endParaRPr lang="es-ES" dirty="0"/>
          </a:p>
        </p:txBody>
      </p:sp>
    </p:spTree>
    <p:extLst>
      <p:ext uri="{BB962C8B-B14F-4D97-AF65-F5344CB8AC3E}">
        <p14:creationId xmlns:p14="http://schemas.microsoft.com/office/powerpoint/2010/main" val="2889514702"/>
      </p:ext>
    </p:extLst>
  </p:cSld>
  <p:clrMapOvr>
    <a:masterClrMapping/>
  </p:clrMapOvr>
  <p:transition spd="slow">
    <p:zoom/>
    <p:sndAc>
      <p:stSnd>
        <p:snd r:embed="rId3"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539552" y="221301"/>
            <a:ext cx="678450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dirty="0"/>
              <a:t>Adam Smith, (1723-1790)</a:t>
            </a:r>
          </a:p>
        </p:txBody>
      </p:sp>
      <p:pic>
        <p:nvPicPr>
          <p:cNvPr id="2" name="Picture 2" descr="http://www.biografiasyvidas.com/biografia/s/fotos/smith_ada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908720"/>
            <a:ext cx="2357237" cy="2613761"/>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275856" y="980728"/>
            <a:ext cx="4048204" cy="2585323"/>
          </a:xfrm>
          <a:prstGeom prst="rect">
            <a:avLst/>
          </a:prstGeom>
          <a:noFill/>
        </p:spPr>
        <p:txBody>
          <a:bodyPr wrap="square" rtlCol="0">
            <a:spAutoFit/>
          </a:bodyPr>
          <a:lstStyle/>
          <a:p>
            <a:r>
              <a:rPr lang="es-ES" dirty="0" smtClean="0"/>
              <a:t>Un de los autores fundadores de la Ciencia Económica.  Es el autor del concepto de la «mano invisible», que es aquel mecanismo socio-económico que  explica que </a:t>
            </a:r>
            <a:r>
              <a:rPr lang="es-ES" dirty="0"/>
              <a:t>si todos  </a:t>
            </a:r>
            <a:r>
              <a:rPr lang="es-ES" dirty="0" smtClean="0"/>
              <a:t>los </a:t>
            </a:r>
            <a:r>
              <a:rPr lang="es-ES" dirty="0"/>
              <a:t>hombres actuaban libremente </a:t>
            </a:r>
            <a:r>
              <a:rPr lang="es-ES" dirty="0">
                <a:solidFill>
                  <a:srgbClr val="FF0000"/>
                </a:solidFill>
              </a:rPr>
              <a:t>en la búsqueda de su propio interés</a:t>
            </a:r>
            <a:r>
              <a:rPr lang="es-ES" dirty="0"/>
              <a:t>, </a:t>
            </a:r>
            <a:r>
              <a:rPr lang="es-ES" dirty="0" smtClean="0"/>
              <a:t>dicha mano </a:t>
            </a:r>
            <a:r>
              <a:rPr lang="es-ES" dirty="0"/>
              <a:t>invisible </a:t>
            </a:r>
            <a:r>
              <a:rPr lang="es-ES" dirty="0" smtClean="0"/>
              <a:t>convertirá </a:t>
            </a:r>
            <a:r>
              <a:rPr lang="es-ES" dirty="0" err="1" smtClean="0"/>
              <a:t>lso</a:t>
            </a:r>
            <a:r>
              <a:rPr lang="es-ES" dirty="0" smtClean="0"/>
              <a:t> esfuerzos individuales en </a:t>
            </a:r>
            <a:r>
              <a:rPr lang="es-ES" dirty="0"/>
              <a:t>beneficios para todos</a:t>
            </a:r>
            <a:r>
              <a:rPr lang="es-ES" dirty="0" smtClean="0"/>
              <a:t>.</a:t>
            </a:r>
          </a:p>
        </p:txBody>
      </p:sp>
      <p:sp>
        <p:nvSpPr>
          <p:cNvPr id="6" name="5 CuadroTexto"/>
          <p:cNvSpPr txBox="1"/>
          <p:nvPr/>
        </p:nvSpPr>
        <p:spPr>
          <a:xfrm>
            <a:off x="539552" y="3789040"/>
            <a:ext cx="7200800" cy="1200329"/>
          </a:xfrm>
          <a:prstGeom prst="rect">
            <a:avLst/>
          </a:prstGeom>
          <a:noFill/>
        </p:spPr>
        <p:txBody>
          <a:bodyPr wrap="square" rtlCol="0">
            <a:spAutoFit/>
          </a:bodyPr>
          <a:lstStyle/>
          <a:p>
            <a:r>
              <a:rPr lang="es-ES" dirty="0"/>
              <a:t> Con </a:t>
            </a:r>
            <a:r>
              <a:rPr lang="es-ES" dirty="0" smtClean="0"/>
              <a:t>el ejemplo de una fábrica de alfileres , </a:t>
            </a:r>
            <a:r>
              <a:rPr lang="es-ES" dirty="0"/>
              <a:t>Smith puso de manifiesto la esencia del (nuevo) sistema económico y el origen de la riqueza de las naciones o, </a:t>
            </a:r>
            <a:r>
              <a:rPr lang="es-ES" dirty="0" smtClean="0"/>
              <a:t>es decir desarrolló los primeros argumentos del </a:t>
            </a:r>
            <a:r>
              <a:rPr lang="es-ES" dirty="0" smtClean="0">
                <a:solidFill>
                  <a:srgbClr val="FF0000"/>
                </a:solidFill>
              </a:rPr>
              <a:t>crecimiento económico.</a:t>
            </a:r>
            <a:endParaRPr lang="es-ES" dirty="0">
              <a:solidFill>
                <a:srgbClr val="FF0000"/>
              </a:solidFill>
            </a:endParaRPr>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47182">
            <a:off x="7803887" y="264542"/>
            <a:ext cx="8572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482848"/>
      </p:ext>
    </p:extLst>
  </p:cSld>
  <p:clrMapOvr>
    <a:masterClrMapping/>
  </p:clrMapOvr>
  <p:transition spd="slow">
    <p:zoom/>
    <p:sndAc>
      <p:stSnd>
        <p:snd r:embed="rId3"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539552" y="221301"/>
            <a:ext cx="698477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dirty="0" smtClean="0"/>
              <a:t>John Maynard Keynes, </a:t>
            </a:r>
            <a:r>
              <a:rPr lang="es-ES" sz="3600" dirty="0"/>
              <a:t>(</a:t>
            </a:r>
            <a:r>
              <a:rPr lang="es-ES" sz="3600" dirty="0" smtClean="0"/>
              <a:t>1883-19460</a:t>
            </a:r>
            <a:r>
              <a:rPr lang="es-ES" sz="3600" dirty="0"/>
              <a:t>)</a:t>
            </a:r>
          </a:p>
        </p:txBody>
      </p:sp>
      <p:sp>
        <p:nvSpPr>
          <p:cNvPr id="5" name="4 CuadroTexto"/>
          <p:cNvSpPr txBox="1"/>
          <p:nvPr/>
        </p:nvSpPr>
        <p:spPr>
          <a:xfrm>
            <a:off x="3275856" y="980728"/>
            <a:ext cx="4048204" cy="3693319"/>
          </a:xfrm>
          <a:prstGeom prst="rect">
            <a:avLst/>
          </a:prstGeom>
          <a:noFill/>
        </p:spPr>
        <p:txBody>
          <a:bodyPr wrap="square" rtlCol="0">
            <a:spAutoFit/>
          </a:bodyPr>
          <a:lstStyle/>
          <a:p>
            <a:r>
              <a:rPr lang="es-ES" dirty="0"/>
              <a:t> En 1936 J.M. Keynes publica su </a:t>
            </a:r>
            <a:r>
              <a:rPr lang="es-ES" b="1" dirty="0"/>
              <a:t>Teoría General de la Ocupación, el Interés y el Dinero</a:t>
            </a:r>
            <a:r>
              <a:rPr lang="es-ES" dirty="0"/>
              <a:t>, el libro que, sin duda alguna, ha influido de forma más profunda en la forma de vida de las sociedades industriales tras la segunda Guerra </a:t>
            </a:r>
            <a:r>
              <a:rPr lang="es-ES" dirty="0" smtClean="0"/>
              <a:t>Mundial</a:t>
            </a:r>
            <a:r>
              <a:rPr lang="es-ES" dirty="0"/>
              <a:t>. Durante la segunda guerra mundial Keynes se reincorpora al Tesoro. En 1944 encabeza la delegación británica en la Conferencia de </a:t>
            </a:r>
            <a:r>
              <a:rPr lang="es-ES" dirty="0" err="1"/>
              <a:t>Bretton</a:t>
            </a:r>
            <a:r>
              <a:rPr lang="es-ES" dirty="0"/>
              <a:t> Woods de la que surgirán el Banco Mundial y el Fondo Monetario Internacional. Muere dos años después, en 1946, en Sussex.</a:t>
            </a:r>
            <a:endParaRPr lang="es-ES" dirty="0" smtClean="0"/>
          </a:p>
        </p:txBody>
      </p:sp>
      <p:sp>
        <p:nvSpPr>
          <p:cNvPr id="6" name="5 CuadroTexto"/>
          <p:cNvSpPr txBox="1"/>
          <p:nvPr/>
        </p:nvSpPr>
        <p:spPr>
          <a:xfrm>
            <a:off x="539552" y="4674047"/>
            <a:ext cx="7200800" cy="1477328"/>
          </a:xfrm>
          <a:prstGeom prst="rect">
            <a:avLst/>
          </a:prstGeom>
          <a:noFill/>
        </p:spPr>
        <p:txBody>
          <a:bodyPr wrap="square" rtlCol="0">
            <a:spAutoFit/>
          </a:bodyPr>
          <a:lstStyle/>
          <a:p>
            <a:r>
              <a:rPr lang="es-ES" dirty="0"/>
              <a:t> Cuando las expectativas de los empresarios son favorables, grandes volúmenes de inversión provocan una fase expansiva. Cuando las expectativas son desfavorables la contracción de la demanda puede provocar una depresión</a:t>
            </a:r>
            <a:r>
              <a:rPr lang="es-ES" dirty="0">
                <a:solidFill>
                  <a:srgbClr val="FF0000"/>
                </a:solidFill>
              </a:rPr>
              <a:t>. El Estado puede impedir la caída de la demanda </a:t>
            </a:r>
            <a:r>
              <a:rPr lang="es-ES" dirty="0"/>
              <a:t>aumentando sus propios gastos. </a:t>
            </a:r>
            <a:endParaRPr lang="es-ES" dirty="0">
              <a:solidFill>
                <a:srgbClr val="FF0000"/>
              </a:solidFill>
            </a:endParaRPr>
          </a:p>
        </p:txBody>
      </p:sp>
      <p:pic>
        <p:nvPicPr>
          <p:cNvPr id="5122" name="Picture 2" descr="http://www.finanzzas.com/wp-content/uploads/keyn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1196752"/>
            <a:ext cx="2381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9074"/>
      </p:ext>
    </p:extLst>
  </p:cSld>
  <p:clrMapOvr>
    <a:masterClrMapping/>
  </p:clrMapOvr>
  <p:transition spd="slow">
    <p:zoom/>
    <p:sndAc>
      <p:stSnd>
        <p:snd r:embed="rId3" name="wind.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Perspectiv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8" ma:contentTypeDescription="Create a new document." ma:contentTypeScope="" ma:versionID="5eea76452d7eb073b41e4ecbec7235c0"/>
</file>

<file path=customXml/itemProps1.xml><?xml version="1.0" encoding="utf-8"?>
<ds:datastoreItem xmlns:ds="http://schemas.openxmlformats.org/officeDocument/2006/customXml" ds:itemID="{1FCF6928-3A3D-45C9-A2DA-183D99EAE38F}">
  <ds:schemaRefs>
    <ds:schemaRef ds:uri="http://schemas.microsoft.com/sharepoint/v3/contenttype/forms"/>
  </ds:schemaRefs>
</ds:datastoreItem>
</file>

<file path=customXml/itemProps2.xml><?xml version="1.0" encoding="utf-8"?>
<ds:datastoreItem xmlns:ds="http://schemas.openxmlformats.org/officeDocument/2006/customXml" ds:itemID="{3BD2B719-936D-4A11-8C4E-8FBE898886D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1105D53-7556-46FF-876E-8E718F0CDA58}">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Adjacency</Template>
  <TotalTime>2260</TotalTime>
  <Words>644</Words>
  <Application>Microsoft Office PowerPoint</Application>
  <PresentationFormat>Presentación en pantalla (4:3)</PresentationFormat>
  <Paragraphs>83</Paragraphs>
  <Slides>11</Slides>
  <Notes>10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Calibri</vt:lpstr>
      <vt:lpstr>Adyacencia</vt:lpstr>
      <vt:lpstr>Economía </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Comentario sobre un articulo de prensa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Economia</dc:title>
  <dc:creator>Pau Rausell</dc:creator>
  <cp:lastModifiedBy>Pau</cp:lastModifiedBy>
  <cp:revision>51</cp:revision>
  <cp:lastPrinted>2011-03-08T00:20:50Z</cp:lastPrinted>
  <dcterms:created xsi:type="dcterms:W3CDTF">2011-02-27T18:27:27Z</dcterms:created>
  <dcterms:modified xsi:type="dcterms:W3CDTF">2016-02-29T19:15:40Z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TC300068709990</vt:lpwstr>
  </property>
</Properties>
</file>