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4"/>
  </p:sldMasterIdLst>
  <p:notesMasterIdLst>
    <p:notesMasterId r:id="rId27"/>
  </p:notesMasterIdLst>
  <p:sldIdLst>
    <p:sldId id="256" r:id="rId5"/>
    <p:sldId id="257" r:id="rId6"/>
    <p:sldId id="266" r:id="rId7"/>
    <p:sldId id="261" r:id="rId8"/>
    <p:sldId id="268" r:id="rId9"/>
    <p:sldId id="281" r:id="rId10"/>
    <p:sldId id="270" r:id="rId11"/>
    <p:sldId id="269" r:id="rId12"/>
    <p:sldId id="262" r:id="rId13"/>
    <p:sldId id="267" r:id="rId14"/>
    <p:sldId id="271" r:id="rId15"/>
    <p:sldId id="282" r:id="rId16"/>
    <p:sldId id="272" r:id="rId17"/>
    <p:sldId id="273" r:id="rId18"/>
    <p:sldId id="274" r:id="rId19"/>
    <p:sldId id="275" r:id="rId20"/>
    <p:sldId id="279" r:id="rId21"/>
    <p:sldId id="280" r:id="rId22"/>
    <p:sldId id="277" r:id="rId23"/>
    <p:sldId id="283" r:id="rId24"/>
    <p:sldId id="278" r:id="rId25"/>
    <p:sldId id="285" r:id="rId26"/>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autoAdjust="0"/>
    <p:restoredTop sz="94708" autoAdjust="0"/>
  </p:normalViewPr>
  <p:slideViewPr>
    <p:cSldViewPr>
      <p:cViewPr varScale="1">
        <p:scale>
          <a:sx n="81" d="100"/>
          <a:sy n="81" d="100"/>
        </p:scale>
        <p:origin x="1426"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BA96D2-171C-4D95-B321-7E253B24E56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ES"/>
        </a:p>
      </dgm:t>
    </dgm:pt>
    <dgm:pt modelId="{D86E1354-9C4E-4DD5-BA7E-0C80458C17AF}">
      <dgm:prSet/>
      <dgm:spPr/>
      <dgm:t>
        <a:bodyPr/>
        <a:lstStyle/>
        <a:p>
          <a:pPr rtl="0"/>
          <a:r>
            <a:rPr lang="es-ES" dirty="0" smtClean="0"/>
            <a:t>Tema 2: Globalización y economías emergentes</a:t>
          </a:r>
          <a:endParaRPr lang="es-ES" dirty="0"/>
        </a:p>
      </dgm:t>
    </dgm:pt>
    <dgm:pt modelId="{104F9194-772A-4B97-A894-CEBCDFEF89FC}" type="parTrans" cxnId="{2FC54D4E-D556-41E8-865B-2BBCAA19486F}">
      <dgm:prSet/>
      <dgm:spPr/>
      <dgm:t>
        <a:bodyPr/>
        <a:lstStyle/>
        <a:p>
          <a:endParaRPr lang="es-ES"/>
        </a:p>
      </dgm:t>
    </dgm:pt>
    <dgm:pt modelId="{08A60C75-C7FB-4B1F-8C69-318B0D5E2BA6}" type="sibTrans" cxnId="{2FC54D4E-D556-41E8-865B-2BBCAA19486F}">
      <dgm:prSet/>
      <dgm:spPr/>
      <dgm:t>
        <a:bodyPr/>
        <a:lstStyle/>
        <a:p>
          <a:endParaRPr lang="es-ES"/>
        </a:p>
      </dgm:t>
    </dgm:pt>
    <dgm:pt modelId="{0D281634-2F67-4382-A6CA-CEB6DE6CF888}">
      <dgm:prSet/>
      <dgm:spPr/>
      <dgm:t>
        <a:bodyPr/>
        <a:lstStyle/>
        <a:p>
          <a:pPr rtl="0"/>
          <a:r>
            <a:rPr lang="es-ES" dirty="0" smtClean="0"/>
            <a:t>LOS POLOS ECONÓMICOS EMERGENTES. LOS BRIC</a:t>
          </a:r>
          <a:endParaRPr lang="es-ES" dirty="0"/>
        </a:p>
      </dgm:t>
    </dgm:pt>
    <dgm:pt modelId="{196D834D-4BCD-4885-B6A3-51DBD696337B}" type="parTrans" cxnId="{526B1845-8EAB-4DEC-B621-0EA5B0F42136}">
      <dgm:prSet/>
      <dgm:spPr/>
      <dgm:t>
        <a:bodyPr/>
        <a:lstStyle/>
        <a:p>
          <a:endParaRPr lang="es-ES"/>
        </a:p>
      </dgm:t>
    </dgm:pt>
    <dgm:pt modelId="{F6E2AF9E-4756-4366-8E9E-F645C4D80EC1}" type="sibTrans" cxnId="{526B1845-8EAB-4DEC-B621-0EA5B0F42136}">
      <dgm:prSet/>
      <dgm:spPr/>
      <dgm:t>
        <a:bodyPr/>
        <a:lstStyle/>
        <a:p>
          <a:endParaRPr lang="es-ES"/>
        </a:p>
      </dgm:t>
    </dgm:pt>
    <dgm:pt modelId="{C9295D20-CB25-4FAC-9813-338E0BA4DE6E}">
      <dgm:prSet/>
      <dgm:spPr/>
      <dgm:t>
        <a:bodyPr/>
        <a:lstStyle/>
        <a:p>
          <a:pPr rtl="0"/>
          <a:r>
            <a:rPr lang="es-ES" dirty="0" smtClean="0"/>
            <a:t>LA DIMENSIÓN Y LAS PROYECCIONES.</a:t>
          </a:r>
          <a:endParaRPr lang="es-ES" dirty="0"/>
        </a:p>
      </dgm:t>
    </dgm:pt>
    <dgm:pt modelId="{EA258959-B8FF-4015-B0C5-1E13B18F8791}" type="parTrans" cxnId="{361E5AF9-3307-4CED-AE29-814595045325}">
      <dgm:prSet/>
      <dgm:spPr/>
      <dgm:t>
        <a:bodyPr/>
        <a:lstStyle/>
        <a:p>
          <a:endParaRPr lang="es-ES"/>
        </a:p>
      </dgm:t>
    </dgm:pt>
    <dgm:pt modelId="{B1BD7AC1-C03A-4298-936E-0C9EAC06C3C4}" type="sibTrans" cxnId="{361E5AF9-3307-4CED-AE29-814595045325}">
      <dgm:prSet/>
      <dgm:spPr/>
      <dgm:t>
        <a:bodyPr/>
        <a:lstStyle/>
        <a:p>
          <a:endParaRPr lang="es-ES"/>
        </a:p>
      </dgm:t>
    </dgm:pt>
    <dgm:pt modelId="{3A9F83DE-BC91-4BFC-81B5-9D2E5B4A73FD}">
      <dgm:prSet/>
      <dgm:spPr/>
      <dgm:t>
        <a:bodyPr/>
        <a:lstStyle/>
        <a:p>
          <a:pPr rtl="0"/>
          <a:r>
            <a:rPr lang="es-ES" dirty="0" smtClean="0"/>
            <a:t>UN NUEVO ORDEN MUNIDAL</a:t>
          </a:r>
          <a:endParaRPr lang="es-ES" dirty="0"/>
        </a:p>
      </dgm:t>
    </dgm:pt>
    <dgm:pt modelId="{D3884B3C-EB27-4616-A8C9-ECE7BD253164}" type="parTrans" cxnId="{1E03B282-B997-4909-8B06-6088956A38AD}">
      <dgm:prSet/>
      <dgm:spPr/>
      <dgm:t>
        <a:bodyPr/>
        <a:lstStyle/>
        <a:p>
          <a:endParaRPr lang="es-ES"/>
        </a:p>
      </dgm:t>
    </dgm:pt>
    <dgm:pt modelId="{85DC2A8C-AF83-4B11-B94B-34A73EA0B91A}" type="sibTrans" cxnId="{1E03B282-B997-4909-8B06-6088956A38AD}">
      <dgm:prSet/>
      <dgm:spPr/>
      <dgm:t>
        <a:bodyPr/>
        <a:lstStyle/>
        <a:p>
          <a:endParaRPr lang="es-ES"/>
        </a:p>
      </dgm:t>
    </dgm:pt>
    <dgm:pt modelId="{CB20188C-AFFE-4694-B4DC-A7D6A43AC260}">
      <dgm:prSet/>
      <dgm:spPr/>
      <dgm:t>
        <a:bodyPr/>
        <a:lstStyle/>
        <a:p>
          <a:pPr rtl="0"/>
          <a:r>
            <a:rPr lang="es-ES" dirty="0" smtClean="0"/>
            <a:t>INDIA</a:t>
          </a:r>
          <a:endParaRPr lang="es-ES" dirty="0"/>
        </a:p>
      </dgm:t>
    </dgm:pt>
    <dgm:pt modelId="{07EF6FA4-BDDB-4F3E-AE0F-9B7812EC94F5}" type="parTrans" cxnId="{B42A6A68-4D59-45B1-87E5-8EDF1D10F0AA}">
      <dgm:prSet/>
      <dgm:spPr/>
      <dgm:t>
        <a:bodyPr/>
        <a:lstStyle/>
        <a:p>
          <a:endParaRPr lang="es-ES"/>
        </a:p>
      </dgm:t>
    </dgm:pt>
    <dgm:pt modelId="{F2A69C4F-00BB-40B3-A20E-54C50CDF3ED6}" type="sibTrans" cxnId="{B42A6A68-4D59-45B1-87E5-8EDF1D10F0AA}">
      <dgm:prSet/>
      <dgm:spPr/>
      <dgm:t>
        <a:bodyPr/>
        <a:lstStyle/>
        <a:p>
          <a:endParaRPr lang="es-ES"/>
        </a:p>
      </dgm:t>
    </dgm:pt>
    <dgm:pt modelId="{EA146146-84A2-4D47-97B7-40C2596A7D9D}">
      <dgm:prSet/>
      <dgm:spPr/>
      <dgm:t>
        <a:bodyPr/>
        <a:lstStyle/>
        <a:p>
          <a:pPr rtl="0"/>
          <a:r>
            <a:rPr lang="es-ES" dirty="0" smtClean="0"/>
            <a:t>CHINA</a:t>
          </a:r>
          <a:endParaRPr lang="es-ES" dirty="0"/>
        </a:p>
      </dgm:t>
    </dgm:pt>
    <dgm:pt modelId="{93301D15-93FB-44CB-B51C-7E01408BEFA9}" type="parTrans" cxnId="{41664B6B-03F0-4635-8CD3-57994E7B3FC0}">
      <dgm:prSet/>
      <dgm:spPr/>
      <dgm:t>
        <a:bodyPr/>
        <a:lstStyle/>
        <a:p>
          <a:endParaRPr lang="es-ES"/>
        </a:p>
      </dgm:t>
    </dgm:pt>
    <dgm:pt modelId="{C8A09A29-6E2E-4DF4-8355-0623EBA475C1}" type="sibTrans" cxnId="{41664B6B-03F0-4635-8CD3-57994E7B3FC0}">
      <dgm:prSet/>
      <dgm:spPr/>
      <dgm:t>
        <a:bodyPr/>
        <a:lstStyle/>
        <a:p>
          <a:endParaRPr lang="es-ES"/>
        </a:p>
      </dgm:t>
    </dgm:pt>
    <dgm:pt modelId="{4ED7AF35-38FE-43B2-860C-26BDAA0FB18C}">
      <dgm:prSet/>
      <dgm:spPr/>
      <dgm:t>
        <a:bodyPr/>
        <a:lstStyle/>
        <a:p>
          <a:pPr rtl="0"/>
          <a:r>
            <a:rPr lang="es-ES" dirty="0" smtClean="0"/>
            <a:t>BRASIL.</a:t>
          </a:r>
          <a:endParaRPr lang="es-ES" dirty="0"/>
        </a:p>
      </dgm:t>
    </dgm:pt>
    <dgm:pt modelId="{532DEB13-C569-4C4B-B424-84A641259F23}" type="parTrans" cxnId="{325DFA93-643C-4F89-B37E-3D41E3A2465B}">
      <dgm:prSet/>
      <dgm:spPr/>
    </dgm:pt>
    <dgm:pt modelId="{C6FDDB06-7FB2-42AF-88C1-95BB0BC61B99}" type="sibTrans" cxnId="{325DFA93-643C-4F89-B37E-3D41E3A2465B}">
      <dgm:prSet/>
      <dgm:spPr/>
    </dgm:pt>
    <dgm:pt modelId="{9634A1BF-4DA6-4F7F-A6B6-D03DCCBF42DD}">
      <dgm:prSet/>
      <dgm:spPr/>
      <dgm:t>
        <a:bodyPr/>
        <a:lstStyle/>
        <a:p>
          <a:pPr rtl="0"/>
          <a:r>
            <a:rPr lang="es-ES" dirty="0" smtClean="0"/>
            <a:t>RUSIA</a:t>
          </a:r>
          <a:endParaRPr lang="es-ES" dirty="0"/>
        </a:p>
      </dgm:t>
    </dgm:pt>
    <dgm:pt modelId="{29731A74-0F73-45BA-9EC1-E17A15B2DF7E}" type="parTrans" cxnId="{DB0B2F9C-6082-4BC4-8D99-0C3FBBD8FE23}">
      <dgm:prSet/>
      <dgm:spPr/>
    </dgm:pt>
    <dgm:pt modelId="{3FD382F1-9765-41BD-BA83-F16D3776DCB2}" type="sibTrans" cxnId="{DB0B2F9C-6082-4BC4-8D99-0C3FBBD8FE23}">
      <dgm:prSet/>
      <dgm:spPr/>
    </dgm:pt>
    <dgm:pt modelId="{33670D24-F7BD-493F-98E6-4C7CCBE1AE1F}" type="pres">
      <dgm:prSet presAssocID="{74BA96D2-171C-4D95-B321-7E253B24E562}" presName="compositeShape" presStyleCnt="0">
        <dgm:presLayoutVars>
          <dgm:chMax val="7"/>
          <dgm:dir/>
          <dgm:resizeHandles val="exact"/>
        </dgm:presLayoutVars>
      </dgm:prSet>
      <dgm:spPr/>
      <dgm:t>
        <a:bodyPr/>
        <a:lstStyle/>
        <a:p>
          <a:endParaRPr lang="es-ES"/>
        </a:p>
      </dgm:t>
    </dgm:pt>
    <dgm:pt modelId="{E7C47A33-03FB-4CAA-A9DB-90115DBCBCE1}" type="pres">
      <dgm:prSet presAssocID="{D86E1354-9C4E-4DD5-BA7E-0C80458C17AF}" presName="circ1TxSh" presStyleLbl="vennNode1" presStyleIdx="0" presStyleCnt="1"/>
      <dgm:spPr/>
      <dgm:t>
        <a:bodyPr/>
        <a:lstStyle/>
        <a:p>
          <a:endParaRPr lang="es-ES"/>
        </a:p>
      </dgm:t>
    </dgm:pt>
  </dgm:ptLst>
  <dgm:cxnLst>
    <dgm:cxn modelId="{526B1845-8EAB-4DEC-B621-0EA5B0F42136}" srcId="{D86E1354-9C4E-4DD5-BA7E-0C80458C17AF}" destId="{0D281634-2F67-4382-A6CA-CEB6DE6CF888}" srcOrd="0" destOrd="0" parTransId="{196D834D-4BCD-4885-B6A3-51DBD696337B}" sibTransId="{F6E2AF9E-4756-4366-8E9E-F645C4D80EC1}"/>
    <dgm:cxn modelId="{1E03B282-B997-4909-8B06-6088956A38AD}" srcId="{D86E1354-9C4E-4DD5-BA7E-0C80458C17AF}" destId="{3A9F83DE-BC91-4BFC-81B5-9D2E5B4A73FD}" srcOrd="2" destOrd="0" parTransId="{D3884B3C-EB27-4616-A8C9-ECE7BD253164}" sibTransId="{85DC2A8C-AF83-4B11-B94B-34A73EA0B91A}"/>
    <dgm:cxn modelId="{A0AE6645-7DFF-4A83-BDBC-1204274E8B62}" type="presOf" srcId="{3A9F83DE-BC91-4BFC-81B5-9D2E5B4A73FD}" destId="{E7C47A33-03FB-4CAA-A9DB-90115DBCBCE1}" srcOrd="0" destOrd="3" presId="urn:microsoft.com/office/officeart/2005/8/layout/venn1"/>
    <dgm:cxn modelId="{361E5AF9-3307-4CED-AE29-814595045325}" srcId="{D86E1354-9C4E-4DD5-BA7E-0C80458C17AF}" destId="{C9295D20-CB25-4FAC-9813-338E0BA4DE6E}" srcOrd="1" destOrd="0" parTransId="{EA258959-B8FF-4015-B0C5-1E13B18F8791}" sibTransId="{B1BD7AC1-C03A-4298-936E-0C9EAC06C3C4}"/>
    <dgm:cxn modelId="{E368A35E-3C70-4547-BCEC-93396952336F}" type="presOf" srcId="{D86E1354-9C4E-4DD5-BA7E-0C80458C17AF}" destId="{E7C47A33-03FB-4CAA-A9DB-90115DBCBCE1}" srcOrd="0" destOrd="0" presId="urn:microsoft.com/office/officeart/2005/8/layout/venn1"/>
    <dgm:cxn modelId="{B6B0A6C7-D03F-4369-A948-18778EF6A6BD}" type="presOf" srcId="{C9295D20-CB25-4FAC-9813-338E0BA4DE6E}" destId="{E7C47A33-03FB-4CAA-A9DB-90115DBCBCE1}" srcOrd="0" destOrd="2" presId="urn:microsoft.com/office/officeart/2005/8/layout/venn1"/>
    <dgm:cxn modelId="{41664B6B-03F0-4635-8CD3-57994E7B3FC0}" srcId="{D86E1354-9C4E-4DD5-BA7E-0C80458C17AF}" destId="{EA146146-84A2-4D47-97B7-40C2596A7D9D}" srcOrd="5" destOrd="0" parTransId="{93301D15-93FB-44CB-B51C-7E01408BEFA9}" sibTransId="{C8A09A29-6E2E-4DF4-8355-0623EBA475C1}"/>
    <dgm:cxn modelId="{325DFA93-643C-4F89-B37E-3D41E3A2465B}" srcId="{D86E1354-9C4E-4DD5-BA7E-0C80458C17AF}" destId="{4ED7AF35-38FE-43B2-860C-26BDAA0FB18C}" srcOrd="3" destOrd="0" parTransId="{532DEB13-C569-4C4B-B424-84A641259F23}" sibTransId="{C6FDDB06-7FB2-42AF-88C1-95BB0BC61B99}"/>
    <dgm:cxn modelId="{2FC54D4E-D556-41E8-865B-2BBCAA19486F}" srcId="{74BA96D2-171C-4D95-B321-7E253B24E562}" destId="{D86E1354-9C4E-4DD5-BA7E-0C80458C17AF}" srcOrd="0" destOrd="0" parTransId="{104F9194-772A-4B97-A894-CEBCDFEF89FC}" sibTransId="{08A60C75-C7FB-4B1F-8C69-318B0D5E2BA6}"/>
    <dgm:cxn modelId="{B42A6A68-4D59-45B1-87E5-8EDF1D10F0AA}" srcId="{D86E1354-9C4E-4DD5-BA7E-0C80458C17AF}" destId="{CB20188C-AFFE-4694-B4DC-A7D6A43AC260}" srcOrd="4" destOrd="0" parTransId="{07EF6FA4-BDDB-4F3E-AE0F-9B7812EC94F5}" sibTransId="{F2A69C4F-00BB-40B3-A20E-54C50CDF3ED6}"/>
    <dgm:cxn modelId="{886723EC-22B0-494B-8325-59F8EFEEE8F3}" type="presOf" srcId="{CB20188C-AFFE-4694-B4DC-A7D6A43AC260}" destId="{E7C47A33-03FB-4CAA-A9DB-90115DBCBCE1}" srcOrd="0" destOrd="5" presId="urn:microsoft.com/office/officeart/2005/8/layout/venn1"/>
    <dgm:cxn modelId="{1CECAC2E-A5C7-4686-8540-E04A1BB68817}" type="presOf" srcId="{EA146146-84A2-4D47-97B7-40C2596A7D9D}" destId="{E7C47A33-03FB-4CAA-A9DB-90115DBCBCE1}" srcOrd="0" destOrd="6" presId="urn:microsoft.com/office/officeart/2005/8/layout/venn1"/>
    <dgm:cxn modelId="{1171878E-8C10-476D-8C89-E5AA6276F9C7}" type="presOf" srcId="{4ED7AF35-38FE-43B2-860C-26BDAA0FB18C}" destId="{E7C47A33-03FB-4CAA-A9DB-90115DBCBCE1}" srcOrd="0" destOrd="4" presId="urn:microsoft.com/office/officeart/2005/8/layout/venn1"/>
    <dgm:cxn modelId="{DB0B2F9C-6082-4BC4-8D99-0C3FBBD8FE23}" srcId="{D86E1354-9C4E-4DD5-BA7E-0C80458C17AF}" destId="{9634A1BF-4DA6-4F7F-A6B6-D03DCCBF42DD}" srcOrd="6" destOrd="0" parTransId="{29731A74-0F73-45BA-9EC1-E17A15B2DF7E}" sibTransId="{3FD382F1-9765-41BD-BA83-F16D3776DCB2}"/>
    <dgm:cxn modelId="{343AE6A4-B33D-4FC8-9876-04752E6F4940}" type="presOf" srcId="{9634A1BF-4DA6-4F7F-A6B6-D03DCCBF42DD}" destId="{E7C47A33-03FB-4CAA-A9DB-90115DBCBCE1}" srcOrd="0" destOrd="7" presId="urn:microsoft.com/office/officeart/2005/8/layout/venn1"/>
    <dgm:cxn modelId="{9DE3E407-1FD1-4A43-8B20-4ACB76E27BF7}" type="presOf" srcId="{74BA96D2-171C-4D95-B321-7E253B24E562}" destId="{33670D24-F7BD-493F-98E6-4C7CCBE1AE1F}" srcOrd="0" destOrd="0" presId="urn:microsoft.com/office/officeart/2005/8/layout/venn1"/>
    <dgm:cxn modelId="{6B83C8A5-ECCE-4263-85B6-D7055481A6F1}" type="presOf" srcId="{0D281634-2F67-4382-A6CA-CEB6DE6CF888}" destId="{E7C47A33-03FB-4CAA-A9DB-90115DBCBCE1}" srcOrd="0" destOrd="1" presId="urn:microsoft.com/office/officeart/2005/8/layout/venn1"/>
    <dgm:cxn modelId="{8FC7A015-0FE5-45BE-B412-FA729F75DE65}" type="presParOf" srcId="{33670D24-F7BD-493F-98E6-4C7CCBE1AE1F}" destId="{E7C47A33-03FB-4CAA-A9DB-90115DBCBCE1}" srcOrd="0"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47A33-03FB-4CAA-A9DB-90115DBCBCE1}">
      <dsp:nvSpPr>
        <dsp:cNvPr id="0" name=""/>
        <dsp:cNvSpPr/>
      </dsp:nvSpPr>
      <dsp:spPr>
        <a:xfrm>
          <a:off x="1409700" y="0"/>
          <a:ext cx="4800600" cy="48006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1022350" rtl="0">
            <a:lnSpc>
              <a:spcPct val="90000"/>
            </a:lnSpc>
            <a:spcBef>
              <a:spcPct val="0"/>
            </a:spcBef>
            <a:spcAft>
              <a:spcPct val="35000"/>
            </a:spcAft>
          </a:pPr>
          <a:r>
            <a:rPr lang="es-ES" sz="2300" kern="1200" dirty="0" smtClean="0"/>
            <a:t>Tema 2: Globalización y economías emergentes</a:t>
          </a:r>
          <a:endParaRPr lang="es-ES" sz="2300" kern="1200" dirty="0"/>
        </a:p>
        <a:p>
          <a:pPr marL="171450" lvl="1" indent="-171450" algn="l" defTabSz="800100" rtl="0">
            <a:lnSpc>
              <a:spcPct val="90000"/>
            </a:lnSpc>
            <a:spcBef>
              <a:spcPct val="0"/>
            </a:spcBef>
            <a:spcAft>
              <a:spcPct val="15000"/>
            </a:spcAft>
            <a:buChar char="••"/>
          </a:pPr>
          <a:r>
            <a:rPr lang="es-ES" sz="1800" kern="1200" dirty="0" smtClean="0"/>
            <a:t>LOS POLOS ECONÓMICOS EMERGENTES. LOS BRIC</a:t>
          </a:r>
          <a:endParaRPr lang="es-ES" sz="1800" kern="1200" dirty="0"/>
        </a:p>
        <a:p>
          <a:pPr marL="171450" lvl="1" indent="-171450" algn="l" defTabSz="800100" rtl="0">
            <a:lnSpc>
              <a:spcPct val="90000"/>
            </a:lnSpc>
            <a:spcBef>
              <a:spcPct val="0"/>
            </a:spcBef>
            <a:spcAft>
              <a:spcPct val="15000"/>
            </a:spcAft>
            <a:buChar char="••"/>
          </a:pPr>
          <a:r>
            <a:rPr lang="es-ES" sz="1800" kern="1200" dirty="0" smtClean="0"/>
            <a:t>LA DIMENSIÓN Y LAS PROYECCIONES.</a:t>
          </a:r>
          <a:endParaRPr lang="es-ES" sz="1800" kern="1200" dirty="0"/>
        </a:p>
        <a:p>
          <a:pPr marL="171450" lvl="1" indent="-171450" algn="l" defTabSz="800100" rtl="0">
            <a:lnSpc>
              <a:spcPct val="90000"/>
            </a:lnSpc>
            <a:spcBef>
              <a:spcPct val="0"/>
            </a:spcBef>
            <a:spcAft>
              <a:spcPct val="15000"/>
            </a:spcAft>
            <a:buChar char="••"/>
          </a:pPr>
          <a:r>
            <a:rPr lang="es-ES" sz="1800" kern="1200" dirty="0" smtClean="0"/>
            <a:t>UN NUEVO ORDEN MUNIDAL</a:t>
          </a:r>
          <a:endParaRPr lang="es-ES" sz="1800" kern="1200" dirty="0"/>
        </a:p>
        <a:p>
          <a:pPr marL="171450" lvl="1" indent="-171450" algn="l" defTabSz="800100" rtl="0">
            <a:lnSpc>
              <a:spcPct val="90000"/>
            </a:lnSpc>
            <a:spcBef>
              <a:spcPct val="0"/>
            </a:spcBef>
            <a:spcAft>
              <a:spcPct val="15000"/>
            </a:spcAft>
            <a:buChar char="••"/>
          </a:pPr>
          <a:r>
            <a:rPr lang="es-ES" sz="1800" kern="1200" dirty="0" smtClean="0"/>
            <a:t>BRASIL.</a:t>
          </a:r>
          <a:endParaRPr lang="es-ES" sz="1800" kern="1200" dirty="0"/>
        </a:p>
        <a:p>
          <a:pPr marL="171450" lvl="1" indent="-171450" algn="l" defTabSz="800100" rtl="0">
            <a:lnSpc>
              <a:spcPct val="90000"/>
            </a:lnSpc>
            <a:spcBef>
              <a:spcPct val="0"/>
            </a:spcBef>
            <a:spcAft>
              <a:spcPct val="15000"/>
            </a:spcAft>
            <a:buChar char="••"/>
          </a:pPr>
          <a:r>
            <a:rPr lang="es-ES" sz="1800" kern="1200" dirty="0" smtClean="0"/>
            <a:t>INDIA</a:t>
          </a:r>
          <a:endParaRPr lang="es-ES" sz="1800" kern="1200" dirty="0"/>
        </a:p>
        <a:p>
          <a:pPr marL="171450" lvl="1" indent="-171450" algn="l" defTabSz="800100" rtl="0">
            <a:lnSpc>
              <a:spcPct val="90000"/>
            </a:lnSpc>
            <a:spcBef>
              <a:spcPct val="0"/>
            </a:spcBef>
            <a:spcAft>
              <a:spcPct val="15000"/>
            </a:spcAft>
            <a:buChar char="••"/>
          </a:pPr>
          <a:r>
            <a:rPr lang="es-ES" sz="1800" kern="1200" dirty="0" smtClean="0"/>
            <a:t>CHINA</a:t>
          </a:r>
          <a:endParaRPr lang="es-ES" sz="1800" kern="1200" dirty="0"/>
        </a:p>
        <a:p>
          <a:pPr marL="171450" lvl="1" indent="-171450" algn="l" defTabSz="800100" rtl="0">
            <a:lnSpc>
              <a:spcPct val="90000"/>
            </a:lnSpc>
            <a:spcBef>
              <a:spcPct val="0"/>
            </a:spcBef>
            <a:spcAft>
              <a:spcPct val="15000"/>
            </a:spcAft>
            <a:buChar char="••"/>
          </a:pPr>
          <a:r>
            <a:rPr lang="es-ES" sz="1800" kern="1200" dirty="0" smtClean="0"/>
            <a:t>RUSIA</a:t>
          </a:r>
          <a:endParaRPr lang="es-ES" sz="1800" kern="1200" dirty="0"/>
        </a:p>
      </dsp:txBody>
      <dsp:txXfrm>
        <a:off x="2112732" y="703032"/>
        <a:ext cx="3394536" cy="339453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s-ES"/>
          </a:p>
        </p:txBody>
      </p:sp>
      <p:sp>
        <p:nvSpPr>
          <p:cNvPr id="3" name="2 Marcador de fecha"/>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ECA8EC9D-1994-4FE7-9CA1-E6C8279D4A55}" type="datetimeFigureOut">
              <a:rPr lang="es-ES" smtClean="0"/>
              <a:t>27/02/2017</a:t>
            </a:fld>
            <a:endParaRPr lang="es-ES"/>
          </a:p>
        </p:txBody>
      </p:sp>
      <p:sp>
        <p:nvSpPr>
          <p:cNvPr id="4" name="3 Marcador de imagen de diapositiva"/>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s-ES"/>
          </a:p>
        </p:txBody>
      </p:sp>
      <p:sp>
        <p:nvSpPr>
          <p:cNvPr id="5" name="4 Marcador de notas"/>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s-ES"/>
          </a:p>
        </p:txBody>
      </p:sp>
      <p:sp>
        <p:nvSpPr>
          <p:cNvPr id="7" name="6 Marcador de número de diapositiva"/>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360E8827-8750-4427-8340-235C623A9F89}" type="slidenum">
              <a:rPr lang="es-ES" smtClean="0"/>
              <a:t>‹Nº›</a:t>
            </a:fld>
            <a:endParaRPr lang="es-ES"/>
          </a:p>
        </p:txBody>
      </p:sp>
    </p:spTree>
    <p:extLst>
      <p:ext uri="{BB962C8B-B14F-4D97-AF65-F5344CB8AC3E}">
        <p14:creationId xmlns:p14="http://schemas.microsoft.com/office/powerpoint/2010/main" val="3205829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1</a:t>
            </a:fld>
            <a:endParaRPr lang="es-ES"/>
          </a:p>
        </p:txBody>
      </p:sp>
    </p:spTree>
    <p:extLst>
      <p:ext uri="{BB962C8B-B14F-4D97-AF65-F5344CB8AC3E}">
        <p14:creationId xmlns:p14="http://schemas.microsoft.com/office/powerpoint/2010/main" val="2941113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10</a:t>
            </a:fld>
            <a:endParaRPr lang="es-ES"/>
          </a:p>
        </p:txBody>
      </p:sp>
    </p:spTree>
    <p:extLst>
      <p:ext uri="{BB962C8B-B14F-4D97-AF65-F5344CB8AC3E}">
        <p14:creationId xmlns:p14="http://schemas.microsoft.com/office/powerpoint/2010/main" val="2655076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11</a:t>
            </a:fld>
            <a:endParaRPr lang="es-ES"/>
          </a:p>
        </p:txBody>
      </p:sp>
    </p:spTree>
    <p:extLst>
      <p:ext uri="{BB962C8B-B14F-4D97-AF65-F5344CB8AC3E}">
        <p14:creationId xmlns:p14="http://schemas.microsoft.com/office/powerpoint/2010/main" val="2655076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12</a:t>
            </a:fld>
            <a:endParaRPr lang="es-ES"/>
          </a:p>
        </p:txBody>
      </p:sp>
    </p:spTree>
    <p:extLst>
      <p:ext uri="{BB962C8B-B14F-4D97-AF65-F5344CB8AC3E}">
        <p14:creationId xmlns:p14="http://schemas.microsoft.com/office/powerpoint/2010/main" val="1420428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13</a:t>
            </a:fld>
            <a:endParaRPr lang="es-ES"/>
          </a:p>
        </p:txBody>
      </p:sp>
    </p:spTree>
    <p:extLst>
      <p:ext uri="{BB962C8B-B14F-4D97-AF65-F5344CB8AC3E}">
        <p14:creationId xmlns:p14="http://schemas.microsoft.com/office/powerpoint/2010/main" val="2655076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14</a:t>
            </a:fld>
            <a:endParaRPr lang="es-ES"/>
          </a:p>
        </p:txBody>
      </p:sp>
    </p:spTree>
    <p:extLst>
      <p:ext uri="{BB962C8B-B14F-4D97-AF65-F5344CB8AC3E}">
        <p14:creationId xmlns:p14="http://schemas.microsoft.com/office/powerpoint/2010/main" val="2655076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15</a:t>
            </a:fld>
            <a:endParaRPr lang="es-ES"/>
          </a:p>
        </p:txBody>
      </p:sp>
    </p:spTree>
    <p:extLst>
      <p:ext uri="{BB962C8B-B14F-4D97-AF65-F5344CB8AC3E}">
        <p14:creationId xmlns:p14="http://schemas.microsoft.com/office/powerpoint/2010/main" val="2655076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16</a:t>
            </a:fld>
            <a:endParaRPr lang="es-ES"/>
          </a:p>
        </p:txBody>
      </p:sp>
    </p:spTree>
    <p:extLst>
      <p:ext uri="{BB962C8B-B14F-4D97-AF65-F5344CB8AC3E}">
        <p14:creationId xmlns:p14="http://schemas.microsoft.com/office/powerpoint/2010/main" val="2655076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17</a:t>
            </a:fld>
            <a:endParaRPr lang="es-ES"/>
          </a:p>
        </p:txBody>
      </p:sp>
    </p:spTree>
    <p:extLst>
      <p:ext uri="{BB962C8B-B14F-4D97-AF65-F5344CB8AC3E}">
        <p14:creationId xmlns:p14="http://schemas.microsoft.com/office/powerpoint/2010/main" val="2655076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18</a:t>
            </a:fld>
            <a:endParaRPr lang="es-ES"/>
          </a:p>
        </p:txBody>
      </p:sp>
    </p:spTree>
    <p:extLst>
      <p:ext uri="{BB962C8B-B14F-4D97-AF65-F5344CB8AC3E}">
        <p14:creationId xmlns:p14="http://schemas.microsoft.com/office/powerpoint/2010/main" val="2655076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19</a:t>
            </a:fld>
            <a:endParaRPr lang="es-ES"/>
          </a:p>
        </p:txBody>
      </p:sp>
    </p:spTree>
    <p:extLst>
      <p:ext uri="{BB962C8B-B14F-4D97-AF65-F5344CB8AC3E}">
        <p14:creationId xmlns:p14="http://schemas.microsoft.com/office/powerpoint/2010/main" val="2655076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2</a:t>
            </a:fld>
            <a:endParaRPr lang="es-ES"/>
          </a:p>
        </p:txBody>
      </p:sp>
    </p:spTree>
    <p:extLst>
      <p:ext uri="{BB962C8B-B14F-4D97-AF65-F5344CB8AC3E}">
        <p14:creationId xmlns:p14="http://schemas.microsoft.com/office/powerpoint/2010/main" val="2655076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21</a:t>
            </a:fld>
            <a:endParaRPr lang="es-ES"/>
          </a:p>
        </p:txBody>
      </p:sp>
    </p:spTree>
    <p:extLst>
      <p:ext uri="{BB962C8B-B14F-4D97-AF65-F5344CB8AC3E}">
        <p14:creationId xmlns:p14="http://schemas.microsoft.com/office/powerpoint/2010/main" val="2655076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22</a:t>
            </a:fld>
            <a:endParaRPr lang="es-ES"/>
          </a:p>
        </p:txBody>
      </p:sp>
    </p:spTree>
    <p:extLst>
      <p:ext uri="{BB962C8B-B14F-4D97-AF65-F5344CB8AC3E}">
        <p14:creationId xmlns:p14="http://schemas.microsoft.com/office/powerpoint/2010/main" val="2043260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3</a:t>
            </a:fld>
            <a:endParaRPr lang="es-ES"/>
          </a:p>
        </p:txBody>
      </p:sp>
    </p:spTree>
    <p:extLst>
      <p:ext uri="{BB962C8B-B14F-4D97-AF65-F5344CB8AC3E}">
        <p14:creationId xmlns:p14="http://schemas.microsoft.com/office/powerpoint/2010/main" val="2655076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4</a:t>
            </a:fld>
            <a:endParaRPr lang="es-ES"/>
          </a:p>
        </p:txBody>
      </p:sp>
    </p:spTree>
    <p:extLst>
      <p:ext uri="{BB962C8B-B14F-4D97-AF65-F5344CB8AC3E}">
        <p14:creationId xmlns:p14="http://schemas.microsoft.com/office/powerpoint/2010/main" val="2655076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5</a:t>
            </a:fld>
            <a:endParaRPr lang="es-ES"/>
          </a:p>
        </p:txBody>
      </p:sp>
    </p:spTree>
    <p:extLst>
      <p:ext uri="{BB962C8B-B14F-4D97-AF65-F5344CB8AC3E}">
        <p14:creationId xmlns:p14="http://schemas.microsoft.com/office/powerpoint/2010/main" val="2655076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6</a:t>
            </a:fld>
            <a:endParaRPr lang="es-ES"/>
          </a:p>
        </p:txBody>
      </p:sp>
    </p:spTree>
    <p:extLst>
      <p:ext uri="{BB962C8B-B14F-4D97-AF65-F5344CB8AC3E}">
        <p14:creationId xmlns:p14="http://schemas.microsoft.com/office/powerpoint/2010/main" val="236870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7</a:t>
            </a:fld>
            <a:endParaRPr lang="es-ES"/>
          </a:p>
        </p:txBody>
      </p:sp>
    </p:spTree>
    <p:extLst>
      <p:ext uri="{BB962C8B-B14F-4D97-AF65-F5344CB8AC3E}">
        <p14:creationId xmlns:p14="http://schemas.microsoft.com/office/powerpoint/2010/main" val="2655076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8</a:t>
            </a:fld>
            <a:endParaRPr lang="es-ES"/>
          </a:p>
        </p:txBody>
      </p:sp>
    </p:spTree>
    <p:extLst>
      <p:ext uri="{BB962C8B-B14F-4D97-AF65-F5344CB8AC3E}">
        <p14:creationId xmlns:p14="http://schemas.microsoft.com/office/powerpoint/2010/main" val="2655076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60E8827-8750-4427-8340-235C623A9F89}" type="slidenum">
              <a:rPr lang="es-ES" smtClean="0"/>
              <a:t>9</a:t>
            </a:fld>
            <a:endParaRPr lang="es-ES"/>
          </a:p>
        </p:txBody>
      </p:sp>
    </p:spTree>
    <p:extLst>
      <p:ext uri="{BB962C8B-B14F-4D97-AF65-F5344CB8AC3E}">
        <p14:creationId xmlns:p14="http://schemas.microsoft.com/office/powerpoint/2010/main" val="26550766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F75CA03-DF6C-4733-A437-310EABC56765}" type="datetimeFigureOut">
              <a:rPr lang="es-ES" smtClean="0"/>
              <a:pPr/>
              <a:t>27/02/2017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A7E7C60-1A7E-4586-8881-F5E8309BC077}" type="slidenum">
              <a:rPr lang="es-ES" smtClean="0"/>
              <a:pPr/>
              <a:t>‹Nº›</a:t>
            </a:fld>
            <a:endParaRPr lang="es-ES"/>
          </a:p>
        </p:txBody>
      </p:sp>
      <p:pic>
        <p:nvPicPr>
          <p:cNvPr id="7" name="Picture 35" descr="Imagen2"/>
          <p:cNvPicPr>
            <a:picLocks noChangeAspect="1" noChangeArrowheads="1"/>
          </p:cNvPicPr>
          <p:nvPr userDrawn="1"/>
        </p:nvPicPr>
        <p:blipFill>
          <a:blip r:embed="rId3"/>
          <a:srcRect/>
          <a:stretch>
            <a:fillRect/>
          </a:stretch>
        </p:blipFill>
        <p:spPr bwMode="auto">
          <a:xfrm>
            <a:off x="0" y="0"/>
            <a:ext cx="9148763" cy="6858000"/>
          </a:xfrm>
          <a:prstGeom prst="rect">
            <a:avLst/>
          </a:prstGeom>
          <a:noFill/>
          <a:ln w="9525">
            <a:noFill/>
            <a:miter lim="800000"/>
            <a:headEnd/>
            <a:tailEnd/>
          </a:ln>
        </p:spPr>
      </p:pic>
      <p:pic>
        <p:nvPicPr>
          <p:cNvPr id="8" name="Picture 36" descr="Imagen1"/>
          <p:cNvPicPr>
            <a:picLocks noChangeAspect="1" noChangeArrowheads="1"/>
          </p:cNvPicPr>
          <p:nvPr userDrawn="1"/>
        </p:nvPicPr>
        <p:blipFill>
          <a:blip r:embed="rId4"/>
          <a:srcRect/>
          <a:stretch>
            <a:fillRect/>
          </a:stretch>
        </p:blipFill>
        <p:spPr bwMode="auto">
          <a:xfrm>
            <a:off x="0" y="2143125"/>
            <a:ext cx="9144000" cy="1500188"/>
          </a:xfrm>
          <a:prstGeom prst="rect">
            <a:avLst/>
          </a:prstGeom>
          <a:noFill/>
          <a:ln w="9525">
            <a:noFill/>
            <a:miter lim="800000"/>
            <a:headEnd/>
            <a:tailEnd/>
          </a:ln>
        </p:spPr>
      </p:pic>
    </p:spTree>
  </p:cSld>
  <p:clrMapOvr>
    <a:masterClrMapping/>
  </p:clrMapOvr>
  <p:transition spd="slow">
    <p:zoom/>
    <p:sndAc>
      <p:stSnd>
        <p:snd r:embed="rId1" name="wind.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F75CA03-DF6C-4733-A437-310EABC56765}" type="datetimeFigureOut">
              <a:rPr lang="es-ES" smtClean="0"/>
              <a:pPr/>
              <a:t>27/02/2017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A7E7C60-1A7E-4586-8881-F5E8309BC077}" type="slidenum">
              <a:rPr lang="es-ES" smtClean="0"/>
              <a:pPr/>
              <a:t>‹Nº›</a:t>
            </a:fld>
            <a:endParaRPr lang="es-ES"/>
          </a:p>
        </p:txBody>
      </p:sp>
    </p:spTree>
  </p:cSld>
  <p:clrMapOvr>
    <a:masterClrMapping/>
  </p:clrMapOvr>
  <p:transition spd="slow">
    <p:zoom/>
    <p:sndAc>
      <p:stSnd>
        <p:snd r:embed="rId1" name="wind.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F75CA03-DF6C-4733-A437-310EABC56765}" type="datetimeFigureOut">
              <a:rPr lang="es-ES" smtClean="0"/>
              <a:pPr/>
              <a:t>27/02/2017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A7E7C60-1A7E-4586-8881-F5E8309BC077}" type="slidenum">
              <a:rPr lang="es-ES" smtClean="0"/>
              <a:pPr/>
              <a:t>‹Nº›</a:t>
            </a:fld>
            <a:endParaRPr lang="es-ES"/>
          </a:p>
        </p:txBody>
      </p:sp>
    </p:spTree>
  </p:cSld>
  <p:clrMapOvr>
    <a:masterClrMapping/>
  </p:clrMapOvr>
  <p:transition spd="slow">
    <p:zoom/>
    <p:sndAc>
      <p:stSnd>
        <p:snd r:embed="rId1" name="wind.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F75CA03-DF6C-4733-A437-310EABC56765}" type="datetimeFigureOut">
              <a:rPr lang="es-ES" smtClean="0"/>
              <a:pPr/>
              <a:t>27/02/2017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A7E7C60-1A7E-4586-8881-F5E8309BC077}" type="slidenum">
              <a:rPr lang="es-ES" smtClean="0"/>
              <a:pPr/>
              <a:t>‹Nº›</a:t>
            </a:fld>
            <a:endParaRPr lang="es-ES"/>
          </a:p>
        </p:txBody>
      </p:sp>
    </p:spTree>
  </p:cSld>
  <p:clrMapOvr>
    <a:masterClrMapping/>
  </p:clrMapOvr>
  <p:transition spd="slow">
    <p:zoom/>
    <p:sndAc>
      <p:stSnd>
        <p:snd r:embed="rId1" name="wind.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F75CA03-DF6C-4733-A437-310EABC56765}" type="datetimeFigureOut">
              <a:rPr lang="es-ES" smtClean="0"/>
              <a:pPr/>
              <a:t>27/02/2017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A7E7C60-1A7E-4586-8881-F5E8309BC077}" type="slidenum">
              <a:rPr lang="es-ES" smtClean="0"/>
              <a:pPr/>
              <a:t>‹Nº›</a:t>
            </a:fld>
            <a:endParaRPr lang="es-ES"/>
          </a:p>
        </p:txBody>
      </p:sp>
    </p:spTree>
  </p:cSld>
  <p:clrMapOvr>
    <a:masterClrMapping/>
  </p:clrMapOvr>
  <p:transition spd="slow">
    <p:zoom/>
    <p:sndAc>
      <p:stSnd>
        <p:snd r:embed="rId1" name="wind.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F75CA03-DF6C-4733-A437-310EABC56765}" type="datetimeFigureOut">
              <a:rPr lang="es-ES" smtClean="0"/>
              <a:pPr/>
              <a:t>27/02/2017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A7E7C60-1A7E-4586-8881-F5E8309BC077}" type="slidenum">
              <a:rPr lang="es-ES" smtClean="0"/>
              <a:pPr/>
              <a:t>‹Nº›</a:t>
            </a:fld>
            <a:endParaRPr lang="es-ES"/>
          </a:p>
        </p:txBody>
      </p:sp>
    </p:spTree>
  </p:cSld>
  <p:clrMapOvr>
    <a:masterClrMapping/>
  </p:clrMapOvr>
  <p:transition spd="slow">
    <p:zoom/>
    <p:sndAc>
      <p:stSnd>
        <p:snd r:embed="rId1" name="wind.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0F75CA03-DF6C-4733-A437-310EABC56765}" type="datetimeFigureOut">
              <a:rPr lang="es-ES" smtClean="0"/>
              <a:pPr/>
              <a:t>27/02/2017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A7E7C60-1A7E-4586-8881-F5E8309BC077}" type="slidenum">
              <a:rPr lang="es-ES" smtClean="0"/>
              <a:pPr/>
              <a:t>‹Nº›</a:t>
            </a:fld>
            <a:endParaRPr lang="es-ES"/>
          </a:p>
        </p:txBody>
      </p:sp>
    </p:spTree>
  </p:cSld>
  <p:clrMapOvr>
    <a:masterClrMapping/>
  </p:clrMapOvr>
  <p:transition spd="slow">
    <p:zoom/>
    <p:sndAc>
      <p:stSnd>
        <p:snd r:embed="rId1" name="wind.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F75CA03-DF6C-4733-A437-310EABC56765}" type="datetimeFigureOut">
              <a:rPr lang="es-ES" smtClean="0"/>
              <a:pPr/>
              <a:t>27/02/2017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A7E7C60-1A7E-4586-8881-F5E8309BC077}" type="slidenum">
              <a:rPr lang="es-ES" smtClean="0"/>
              <a:pPr/>
              <a:t>‹Nº›</a:t>
            </a:fld>
            <a:endParaRPr lang="es-ES"/>
          </a:p>
        </p:txBody>
      </p:sp>
    </p:spTree>
  </p:cSld>
  <p:clrMapOvr>
    <a:masterClrMapping/>
  </p:clrMapOvr>
  <p:transition spd="slow">
    <p:zoom/>
    <p:sndAc>
      <p:stSnd>
        <p:snd r:embed="rId1" name="wind.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5CA03-DF6C-4733-A437-310EABC56765}" type="datetimeFigureOut">
              <a:rPr lang="es-ES" smtClean="0"/>
              <a:pPr/>
              <a:t>27/02/2017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A7E7C60-1A7E-4586-8881-F5E8309BC077}" type="slidenum">
              <a:rPr lang="es-ES" smtClean="0"/>
              <a:pPr/>
              <a:t>‹Nº›</a:t>
            </a:fld>
            <a:endParaRPr lang="es-ES"/>
          </a:p>
        </p:txBody>
      </p:sp>
    </p:spTree>
  </p:cSld>
  <p:clrMapOvr>
    <a:masterClrMapping/>
  </p:clrMapOvr>
  <p:transition spd="slow">
    <p:zoom/>
    <p:sndAc>
      <p:stSnd>
        <p:snd r:embed="rId1" name="wind.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F75CA03-DF6C-4733-A437-310EABC56765}" type="datetimeFigureOut">
              <a:rPr lang="es-ES" smtClean="0"/>
              <a:pPr/>
              <a:t>27/02/2017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A7E7C60-1A7E-4586-8881-F5E8309BC077}" type="slidenum">
              <a:rPr lang="es-ES" smtClean="0"/>
              <a:pPr/>
              <a:t>‹Nº›</a:t>
            </a:fld>
            <a:endParaRPr lang="es-ES"/>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spd="slow">
    <p:zoom/>
    <p:sndAc>
      <p:stSnd>
        <p:snd r:embed="rId1" name="wind.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0F75CA03-DF6C-4733-A437-310EABC56765}" type="datetimeFigureOut">
              <a:rPr lang="es-ES" smtClean="0"/>
              <a:pPr/>
              <a:t>27/02/2017</a:t>
            </a:fld>
            <a:endParaRPr lang="es-ES"/>
          </a:p>
        </p:txBody>
      </p:sp>
      <p:sp>
        <p:nvSpPr>
          <p:cNvPr id="9" name="Slide Number Placeholder 8"/>
          <p:cNvSpPr>
            <a:spLocks noGrp="1"/>
          </p:cNvSpPr>
          <p:nvPr>
            <p:ph type="sldNum" sz="quarter" idx="11"/>
          </p:nvPr>
        </p:nvSpPr>
        <p:spPr/>
        <p:txBody>
          <a:bodyPr/>
          <a:lstStyle/>
          <a:p>
            <a:fld id="{5A7E7C60-1A7E-4586-8881-F5E8309BC077}" type="slidenum">
              <a:rPr lang="es-ES" smtClean="0"/>
              <a:pPr/>
              <a:t>‹Nº›</a:t>
            </a:fld>
            <a:endParaRPr lang="es-ES"/>
          </a:p>
        </p:txBody>
      </p:sp>
      <p:sp>
        <p:nvSpPr>
          <p:cNvPr id="10" name="Footer Placeholder 9"/>
          <p:cNvSpPr>
            <a:spLocks noGrp="1"/>
          </p:cNvSpPr>
          <p:nvPr>
            <p:ph type="ftr" sz="quarter" idx="12"/>
          </p:nvPr>
        </p:nvSpPr>
        <p:spPr/>
        <p:txBody>
          <a:bodyPr/>
          <a:lstStyle/>
          <a:p>
            <a:endParaRPr lang="es-ES"/>
          </a:p>
        </p:txBody>
      </p:sp>
    </p:spTree>
  </p:cSld>
  <p:clrMapOvr>
    <a:masterClrMapping/>
  </p:clrMapOvr>
  <p:transition spd="slow">
    <p:zoom/>
    <p:sndAc>
      <p:stSnd>
        <p:snd r:embed="rId1" name="wind.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A7E7C60-1A7E-4586-8881-F5E8309BC077}" type="slidenum">
              <a:rPr lang="es-ES" smtClean="0"/>
              <a:pPr/>
              <a:t>‹Nº›</a:t>
            </a:fld>
            <a:endParaRPr lang="es-E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F75CA03-DF6C-4733-A437-310EABC56765}" type="datetimeFigureOut">
              <a:rPr lang="es-ES" smtClean="0"/>
              <a:pPr/>
              <a:t>27/02/2017</a:t>
            </a:fld>
            <a:endParaRPr lang="es-E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spd="slow">
    <p:zoom/>
    <p:sndAc>
      <p:stSnd>
        <p:snd r:embed="rId13" name="wind.wav"/>
      </p:stSnd>
    </p:sndAc>
  </p:transition>
  <p:timing>
    <p:tnLst>
      <p:par>
        <p:cTn id="1" dur="indefinite" restart="never" nodeType="tmRoot"/>
      </p:par>
    </p:tnLst>
  </p:timing>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audio" Target="../media/audio1.wav"/><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6.jpeg"/><Relationship Id="rId5" Type="http://schemas.openxmlformats.org/officeDocument/2006/relationships/diagramData" Target="../diagrams/data1.xml"/><Relationship Id="rId10" Type="http://schemas.openxmlformats.org/officeDocument/2006/relationships/image" Target="../media/image5.jpg"/><Relationship Id="rId4" Type="http://schemas.openxmlformats.org/officeDocument/2006/relationships/image" Target="../media/image4.jpg"/><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audio" Target="../media/audio1.wav"/><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jpg"/><Relationship Id="rId9" Type="http://schemas.openxmlformats.org/officeDocument/2006/relationships/hyperlink" Target="http://www.indexmundi.com/g/g.aspx?v=66&amp;c=br&amp;l=es"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0.png"/><Relationship Id="rId5" Type="http://schemas.openxmlformats.org/officeDocument/2006/relationships/image" Target="../media/image5.jpg"/><Relationship Id="rId10" Type="http://schemas.microsoft.com/office/2007/relationships/hdphoto" Target="../media/hdphoto1.wdp"/><Relationship Id="rId4" Type="http://schemas.openxmlformats.org/officeDocument/2006/relationships/image" Target="../media/image17.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2.goldmansachs.com/ideas/brics/book/99-dreaming.pdf" TargetMode="External"/><Relationship Id="rId5" Type="http://schemas.openxmlformats.org/officeDocument/2006/relationships/image" Target="../media/image7.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7.tmp"/><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bbc.com/mundo/noticias/2015/08/150825_cuatro_problemas_ascenso_china_mj#share-tools" TargetMode="External"/><Relationship Id="rId5" Type="http://schemas.openxmlformats.org/officeDocument/2006/relationships/image" Target="../media/image7.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7.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datos.bancomundial.org/indicador/NY.GDP.PCAP.PP.CD" TargetMode="External"/><Relationship Id="rId5" Type="http://schemas.openxmlformats.org/officeDocument/2006/relationships/image" Target="../media/image7.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6000"/>
            <a:lum/>
          </a:blip>
          <a:srcRect/>
          <a:stretch>
            <a:fillRect l="-6000" r="-6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Economía </a:t>
            </a:r>
            <a:endParaRPr lang="es-ES"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853608150"/>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3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sp>
        <p:nvSpPr>
          <p:cNvPr id="5" name="4 CuadroTexto"/>
          <p:cNvSpPr txBox="1"/>
          <p:nvPr/>
        </p:nvSpPr>
        <p:spPr>
          <a:xfrm>
            <a:off x="7668344" y="5563504"/>
            <a:ext cx="1252138" cy="369332"/>
          </a:xfrm>
          <a:prstGeom prst="rect">
            <a:avLst/>
          </a:prstGeom>
          <a:noFill/>
        </p:spPr>
        <p:txBody>
          <a:bodyPr wrap="none" rtlCol="0">
            <a:spAutoFit/>
          </a:bodyPr>
          <a:lstStyle/>
          <a:p>
            <a:r>
              <a:rPr lang="es-ES" dirty="0" smtClean="0"/>
              <a:t>Pau </a:t>
            </a:r>
            <a:r>
              <a:rPr lang="es-ES" dirty="0" err="1" smtClean="0"/>
              <a:t>Rausell</a:t>
            </a:r>
            <a:endParaRPr lang="es-ES" dirty="0"/>
          </a:p>
        </p:txBody>
      </p:sp>
      <p:pic>
        <p:nvPicPr>
          <p:cNvPr id="1026" name="Picture 2" descr="http://3.bp.blogspot.com/_wvEpHZdflNk/TRs1365CSwI/AAAAAAAAADI/FNIg9RHMoYM/s1600/creative_common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54142" y="5949280"/>
            <a:ext cx="1310346" cy="495234"/>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zoom/>
    <p:sndAc>
      <p:stSnd>
        <p:snd r:embed="rId3" name="wind.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5470921"/>
            <a:ext cx="13652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5"/>
          <p:cNvPicPr>
            <a:picLocks noChangeAspect="1" noChangeArrowheads="1"/>
          </p:cNvPicPr>
          <p:nvPr/>
        </p:nvPicPr>
        <p:blipFill>
          <a:blip r:embed="rId6">
            <a:extLst>
              <a:ext uri="{28A0092B-C50C-407E-A947-70E740481C1C}">
                <a14:useLocalDpi xmlns:a14="http://schemas.microsoft.com/office/drawing/2010/main" val="0"/>
              </a:ext>
            </a:extLst>
          </a:blip>
          <a:srcRect l="11015" t="17958" r="68307" b="16833"/>
          <a:stretch>
            <a:fillRect/>
          </a:stretch>
        </p:blipFill>
        <p:spPr bwMode="auto">
          <a:xfrm>
            <a:off x="3283" y="1322421"/>
            <a:ext cx="252095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16"/>
          <p:cNvSpPr txBox="1">
            <a:spLocks noChangeArrowheads="1"/>
          </p:cNvSpPr>
          <p:nvPr/>
        </p:nvSpPr>
        <p:spPr bwMode="auto">
          <a:xfrm>
            <a:off x="2846496" y="1609758"/>
            <a:ext cx="4968875" cy="452431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1800" dirty="0">
                <a:latin typeface="Calibri" pitchFamily="34" charset="0"/>
              </a:rPr>
              <a:t>La primera reunión de los BRIC, al margen de la ONU se celebró en </a:t>
            </a:r>
            <a:r>
              <a:rPr lang="es-ES" sz="1800" dirty="0" err="1">
                <a:latin typeface="Calibri" pitchFamily="34" charset="0"/>
              </a:rPr>
              <a:t>Yekaterimburgo</a:t>
            </a:r>
            <a:r>
              <a:rPr lang="es-ES" sz="1800" dirty="0">
                <a:latin typeface="Calibri" pitchFamily="34" charset="0"/>
              </a:rPr>
              <a:t> en 2008, crearon una alianza cuyo objetivo será</a:t>
            </a:r>
          </a:p>
          <a:p>
            <a:pPr>
              <a:spcBef>
                <a:spcPct val="50000"/>
              </a:spcBef>
            </a:pPr>
            <a:r>
              <a:rPr lang="es-ES" sz="1800" dirty="0">
                <a:latin typeface="Calibri" pitchFamily="34" charset="0"/>
              </a:rPr>
              <a:t>“construir un sistema internacional más democrático, basado en la diplomacia multilateral”, Los cuatro países consignaron en el comunicado final la petición de </a:t>
            </a:r>
            <a:r>
              <a:rPr lang="es-ES" sz="1800" dirty="0">
                <a:solidFill>
                  <a:srgbClr val="FF0000"/>
                </a:solidFill>
                <a:latin typeface="Calibri" pitchFamily="34" charset="0"/>
              </a:rPr>
              <a:t>un sistema de divisas más diversificado</a:t>
            </a:r>
            <a:r>
              <a:rPr lang="es-ES" sz="1800" dirty="0">
                <a:latin typeface="Calibri" pitchFamily="34" charset="0"/>
              </a:rPr>
              <a:t>, estable y predecible (pero no dieron la espalda al dólar estadounidense) y de un </a:t>
            </a:r>
            <a:r>
              <a:rPr lang="es-ES" sz="1800" dirty="0">
                <a:solidFill>
                  <a:srgbClr val="FF0000"/>
                </a:solidFill>
                <a:latin typeface="Calibri" pitchFamily="34" charset="0"/>
              </a:rPr>
              <a:t>mecanismo más democrático y transparente</a:t>
            </a:r>
            <a:r>
              <a:rPr lang="es-ES" sz="1800" dirty="0">
                <a:latin typeface="Calibri" pitchFamily="34" charset="0"/>
              </a:rPr>
              <a:t> de toma de decisiones en las organizaciones financieras multilaterales, con más peso de las economías en desarrollo.</a:t>
            </a:r>
          </a:p>
          <a:p>
            <a:pPr>
              <a:spcBef>
                <a:spcPct val="50000"/>
              </a:spcBef>
            </a:pPr>
            <a:r>
              <a:rPr lang="es-ES" sz="1800" dirty="0" smtClean="0">
                <a:latin typeface="Calibri" pitchFamily="34" charset="0"/>
              </a:rPr>
              <a:t>La próxima cumbre </a:t>
            </a:r>
            <a:r>
              <a:rPr lang="es-ES" dirty="0" smtClean="0">
                <a:latin typeface="Calibri" pitchFamily="34" charset="0"/>
              </a:rPr>
              <a:t>(la novena) </a:t>
            </a:r>
            <a:r>
              <a:rPr lang="es-ES" sz="1800" dirty="0" smtClean="0">
                <a:latin typeface="Calibri" pitchFamily="34" charset="0"/>
              </a:rPr>
              <a:t>será </a:t>
            </a:r>
            <a:r>
              <a:rPr lang="es-ES" sz="1800" dirty="0" smtClean="0">
                <a:latin typeface="Calibri" pitchFamily="34" charset="0"/>
              </a:rPr>
              <a:t>en China en </a:t>
            </a:r>
            <a:r>
              <a:rPr lang="es-ES" sz="1800" dirty="0" smtClean="0">
                <a:latin typeface="Calibri" pitchFamily="34" charset="0"/>
              </a:rPr>
              <a:t>Septiembre de 2017</a:t>
            </a:r>
            <a:endParaRPr lang="es-ES" sz="1800" dirty="0">
              <a:latin typeface="Calibri" pitchFamily="34" charset="0"/>
            </a:endParaRPr>
          </a:p>
        </p:txBody>
      </p:sp>
    </p:spTree>
    <p:extLst>
      <p:ext uri="{BB962C8B-B14F-4D97-AF65-F5344CB8AC3E}">
        <p14:creationId xmlns:p14="http://schemas.microsoft.com/office/powerpoint/2010/main" val="240612250"/>
      </p:ext>
    </p:extLst>
  </p:cSld>
  <p:clrMapOvr>
    <a:masterClrMapping/>
  </p:clrMapOvr>
  <p:transition spd="slow">
    <p:zoom/>
    <p:sndAc>
      <p:stSnd>
        <p:snd r:embed="rId3" name="wind.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5470921"/>
            <a:ext cx="13652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5"/>
          <p:cNvPicPr>
            <a:picLocks noChangeAspect="1" noChangeArrowheads="1"/>
          </p:cNvPicPr>
          <p:nvPr/>
        </p:nvPicPr>
        <p:blipFill>
          <a:blip r:embed="rId6">
            <a:extLst>
              <a:ext uri="{28A0092B-C50C-407E-A947-70E740481C1C}">
                <a14:useLocalDpi xmlns:a14="http://schemas.microsoft.com/office/drawing/2010/main" val="0"/>
              </a:ext>
            </a:extLst>
          </a:blip>
          <a:srcRect l="11015" t="17958" r="68307" b="16833"/>
          <a:stretch>
            <a:fillRect/>
          </a:stretch>
        </p:blipFill>
        <p:spPr bwMode="auto">
          <a:xfrm>
            <a:off x="3283" y="1322421"/>
            <a:ext cx="252095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6"/>
          <p:cNvSpPr txBox="1">
            <a:spLocks noChangeArrowheads="1"/>
          </p:cNvSpPr>
          <p:nvPr/>
        </p:nvSpPr>
        <p:spPr bwMode="auto">
          <a:xfrm>
            <a:off x="2843808" y="1628800"/>
            <a:ext cx="5184180" cy="258532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sz="1800" dirty="0" smtClean="0">
                <a:latin typeface="Calibri" pitchFamily="34" charset="0"/>
              </a:rPr>
              <a:t>Frente </a:t>
            </a:r>
            <a:r>
              <a:rPr lang="es-ES" sz="1800" dirty="0">
                <a:latin typeface="Calibri" pitchFamily="34" charset="0"/>
              </a:rPr>
              <a:t>a la actual situación de crisis global, se habla del concepto de “</a:t>
            </a:r>
            <a:r>
              <a:rPr lang="es-ES" sz="1800" dirty="0">
                <a:solidFill>
                  <a:srgbClr val="FF0000"/>
                </a:solidFill>
                <a:latin typeface="Calibri" pitchFamily="34" charset="0"/>
              </a:rPr>
              <a:t>desacoplamiento</a:t>
            </a:r>
            <a:r>
              <a:rPr lang="es-ES" sz="1800" dirty="0">
                <a:latin typeface="Calibri" pitchFamily="34" charset="0"/>
              </a:rPr>
              <a:t>”. Si bien las naciones emergentes no están exentas de los efectos del racionamiento del crédito y la contracción del comercio, economías con grandes dimensiones en el  componente de sus demandad internas, parece que pueden hacerle frente a la crisis actual sin que necesariamente se produzca una contracción en su nivel agregado de actividad.</a:t>
            </a:r>
          </a:p>
        </p:txBody>
      </p:sp>
      <p:pic>
        <p:nvPicPr>
          <p:cNvPr id="1026" name="Picture 2" descr="http://upload.wikimedia.org/wikipedia/commons/thumb/0/08/BRIC_leaders_in_2008.jpg/260px-BRIC_leaders_in_200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4642245"/>
            <a:ext cx="2476500" cy="1657351"/>
          </a:xfrm>
          <a:prstGeom prst="rect">
            <a:avLst/>
          </a:prstGeom>
          <a:noFill/>
          <a:extLst>
            <a:ext uri="{909E8E84-426E-40DD-AFC4-6F175D3DCCD1}">
              <a14:hiddenFill xmlns:a14="http://schemas.microsoft.com/office/drawing/2010/main">
                <a:solidFill>
                  <a:srgbClr val="FFFFFF"/>
                </a:solidFill>
              </a14:hiddenFill>
            </a:ext>
          </a:extLst>
        </p:spPr>
      </p:pic>
      <p:sp>
        <p:nvSpPr>
          <p:cNvPr id="10" name="2 Título"/>
          <p:cNvSpPr>
            <a:spLocks noGrp="1"/>
          </p:cNvSpPr>
          <p:nvPr>
            <p:ph type="title"/>
          </p:nvPr>
        </p:nvSpPr>
        <p:spPr>
          <a:xfrm>
            <a:off x="457200" y="274638"/>
            <a:ext cx="7620000" cy="1143000"/>
          </a:xfrm>
        </p:spPr>
        <p:txBody>
          <a:bodyPr/>
          <a:lstStyle/>
          <a:p>
            <a:r>
              <a:rPr lang="es-ES" dirty="0" smtClean="0"/>
              <a:t>El nuevo orden mundial</a:t>
            </a:r>
            <a:endParaRPr lang="es-ES" dirty="0"/>
          </a:p>
        </p:txBody>
      </p:sp>
    </p:spTree>
    <p:extLst>
      <p:ext uri="{BB962C8B-B14F-4D97-AF65-F5344CB8AC3E}">
        <p14:creationId xmlns:p14="http://schemas.microsoft.com/office/powerpoint/2010/main" val="3699210209"/>
      </p:ext>
    </p:extLst>
  </p:cSld>
  <p:clrMapOvr>
    <a:masterClrMapping/>
  </p:clrMapOvr>
  <p:transition spd="slow">
    <p:zoom/>
    <p:sndAc>
      <p:stSnd>
        <p:snd r:embed="rId3" name="wind.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5470921"/>
            <a:ext cx="13652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5"/>
          <p:cNvPicPr>
            <a:picLocks noChangeAspect="1" noChangeArrowheads="1"/>
          </p:cNvPicPr>
          <p:nvPr/>
        </p:nvPicPr>
        <p:blipFill>
          <a:blip r:embed="rId6">
            <a:extLst>
              <a:ext uri="{28A0092B-C50C-407E-A947-70E740481C1C}">
                <a14:useLocalDpi xmlns:a14="http://schemas.microsoft.com/office/drawing/2010/main" val="0"/>
              </a:ext>
            </a:extLst>
          </a:blip>
          <a:srcRect l="11015" t="17958" r="68307" b="16833"/>
          <a:stretch>
            <a:fillRect/>
          </a:stretch>
        </p:blipFill>
        <p:spPr bwMode="auto">
          <a:xfrm>
            <a:off x="3283" y="1322421"/>
            <a:ext cx="252095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2 Título"/>
          <p:cNvSpPr>
            <a:spLocks noGrp="1"/>
          </p:cNvSpPr>
          <p:nvPr>
            <p:ph type="title"/>
          </p:nvPr>
        </p:nvSpPr>
        <p:spPr>
          <a:xfrm>
            <a:off x="457200" y="274638"/>
            <a:ext cx="7620000" cy="1143000"/>
          </a:xfrm>
        </p:spPr>
        <p:txBody>
          <a:bodyPr/>
          <a:lstStyle/>
          <a:p>
            <a:r>
              <a:rPr lang="es-ES" dirty="0" smtClean="0"/>
              <a:t>El nuevo orden mundial</a:t>
            </a:r>
            <a:endParaRPr lang="es-ES" dirty="0"/>
          </a:p>
        </p:txBody>
      </p:sp>
      <p:pic>
        <p:nvPicPr>
          <p:cNvPr id="2" name="Imagen 1"/>
          <p:cNvPicPr>
            <a:picLocks noChangeAspect="1"/>
          </p:cNvPicPr>
          <p:nvPr/>
        </p:nvPicPr>
        <p:blipFill>
          <a:blip r:embed="rId7"/>
          <a:stretch>
            <a:fillRect/>
          </a:stretch>
        </p:blipFill>
        <p:spPr>
          <a:xfrm>
            <a:off x="3011339" y="1322205"/>
            <a:ext cx="5667375" cy="4714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5338393"/>
      </p:ext>
    </p:extLst>
  </p:cSld>
  <p:clrMapOvr>
    <a:masterClrMapping/>
  </p:clrMapOvr>
  <p:transition spd="slow">
    <p:zoom/>
    <p:sndAc>
      <p:stSnd>
        <p:snd r:embed="rId3" name="wind.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5470921"/>
            <a:ext cx="13652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5"/>
          <p:cNvPicPr>
            <a:picLocks noChangeAspect="1" noChangeArrowheads="1"/>
          </p:cNvPicPr>
          <p:nvPr/>
        </p:nvPicPr>
        <p:blipFill rotWithShape="1">
          <a:blip r:embed="rId6">
            <a:extLst>
              <a:ext uri="{28A0092B-C50C-407E-A947-70E740481C1C}">
                <a14:useLocalDpi xmlns:a14="http://schemas.microsoft.com/office/drawing/2010/main" val="0"/>
              </a:ext>
            </a:extLst>
          </a:blip>
          <a:srcRect l="11015" t="17958" r="68307" b="62698"/>
          <a:stretch/>
        </p:blipFill>
        <p:spPr bwMode="auto">
          <a:xfrm>
            <a:off x="3283" y="1322422"/>
            <a:ext cx="2520950" cy="1473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6"/>
          <p:cNvSpPr txBox="1">
            <a:spLocks noChangeArrowheads="1"/>
          </p:cNvSpPr>
          <p:nvPr/>
        </p:nvSpPr>
        <p:spPr bwMode="auto">
          <a:xfrm>
            <a:off x="2628180" y="1196752"/>
            <a:ext cx="5184180" cy="3554819"/>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s-ES" sz="1800" dirty="0" smtClean="0">
                <a:latin typeface="Calibri" pitchFamily="34" charset="0"/>
              </a:rPr>
              <a:t>Se trata de un modelo de crecimiento que tiene un recorrido muy largo:</a:t>
            </a:r>
          </a:p>
          <a:p>
            <a:pPr>
              <a:spcBef>
                <a:spcPct val="50000"/>
              </a:spcBef>
            </a:pPr>
            <a:r>
              <a:rPr lang="es-ES" dirty="0" smtClean="0">
                <a:latin typeface="Calibri" pitchFamily="34" charset="0"/>
              </a:rPr>
              <a:t>Años 50. Transnacionalización de las empresas americanas. </a:t>
            </a:r>
            <a:r>
              <a:rPr lang="es-ES" dirty="0">
                <a:latin typeface="Calibri" pitchFamily="34" charset="0"/>
              </a:rPr>
              <a:t> </a:t>
            </a:r>
            <a:r>
              <a:rPr lang="es-ES" dirty="0" smtClean="0">
                <a:latin typeface="Calibri" pitchFamily="34" charset="0"/>
              </a:rPr>
              <a:t>Inversiones públicas en infraestructuras</a:t>
            </a:r>
          </a:p>
          <a:p>
            <a:pPr>
              <a:spcBef>
                <a:spcPct val="50000"/>
              </a:spcBef>
            </a:pPr>
            <a:r>
              <a:rPr lang="es-ES" sz="1800" dirty="0" smtClean="0">
                <a:latin typeface="Calibri" pitchFamily="34" charset="0"/>
              </a:rPr>
              <a:t>Años 60 y 70: Integración en el ciclo de créditos internacional. Inversiones públicas en sectores estratégicos</a:t>
            </a:r>
          </a:p>
          <a:p>
            <a:pPr>
              <a:spcBef>
                <a:spcPct val="50000"/>
              </a:spcBef>
            </a:pPr>
            <a:r>
              <a:rPr lang="es-ES" sz="1800" dirty="0" smtClean="0">
                <a:latin typeface="Calibri" pitchFamily="34" charset="0"/>
              </a:rPr>
              <a:t>Años 80. Década perdida. Crisis de la deuda</a:t>
            </a:r>
          </a:p>
          <a:p>
            <a:pPr>
              <a:spcBef>
                <a:spcPct val="50000"/>
              </a:spcBef>
            </a:pPr>
            <a:r>
              <a:rPr lang="es-ES" dirty="0" smtClean="0">
                <a:latin typeface="Calibri" pitchFamily="34" charset="0"/>
              </a:rPr>
              <a:t>Años 90. </a:t>
            </a:r>
            <a:r>
              <a:rPr lang="es-ES" i="1" dirty="0" smtClean="0">
                <a:latin typeface="Calibri" pitchFamily="34" charset="0"/>
              </a:rPr>
              <a:t>Stop and </a:t>
            </a:r>
            <a:r>
              <a:rPr lang="es-ES" i="1" dirty="0" err="1" smtClean="0">
                <a:latin typeface="Calibri" pitchFamily="34" charset="0"/>
              </a:rPr>
              <a:t>Go</a:t>
            </a:r>
            <a:r>
              <a:rPr lang="es-ES" sz="1800" i="1" dirty="0" smtClean="0">
                <a:latin typeface="Calibri" pitchFamily="34" charset="0"/>
              </a:rPr>
              <a:t> </a:t>
            </a:r>
          </a:p>
          <a:p>
            <a:pPr>
              <a:spcBef>
                <a:spcPct val="50000"/>
              </a:spcBef>
            </a:pPr>
            <a:endParaRPr lang="es-ES" sz="1800" dirty="0">
              <a:latin typeface="Calibri" pitchFamily="34" charset="0"/>
            </a:endParaRPr>
          </a:p>
        </p:txBody>
      </p:sp>
      <p:sp>
        <p:nvSpPr>
          <p:cNvPr id="10" name="2 Título"/>
          <p:cNvSpPr>
            <a:spLocks noGrp="1"/>
          </p:cNvSpPr>
          <p:nvPr>
            <p:ph type="title"/>
          </p:nvPr>
        </p:nvSpPr>
        <p:spPr>
          <a:xfrm>
            <a:off x="457200" y="274638"/>
            <a:ext cx="7620000" cy="1143000"/>
          </a:xfrm>
        </p:spPr>
        <p:txBody>
          <a:bodyPr/>
          <a:lstStyle/>
          <a:p>
            <a:r>
              <a:rPr lang="es-ES" dirty="0" smtClean="0"/>
              <a:t>Brasil</a:t>
            </a:r>
            <a:endParaRPr lang="es-ES" dirty="0"/>
          </a:p>
        </p:txBody>
      </p:sp>
      <p:pic>
        <p:nvPicPr>
          <p:cNvPr id="10242" name="Picture 2" descr="http://t0.gstatic.com/images?q=tbn:ANd9GcToSmd1EqB7-rA0deO0IGfRpzbejF9UAb7eKf24xOr1uBFHBpVnL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6596" y="4400549"/>
            <a:ext cx="1866900" cy="245745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t0.gstatic.com/images?q=tbn:ANd9GcR8zkg6XzMco1lMDN77yc9ZIghOiEP1gay-GbL62DQQ0McT3Lz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563" y="2796991"/>
            <a:ext cx="1828800" cy="137160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a:hlinkClick r:id="rId9"/>
          </p:cNvPr>
          <p:cNvSpPr txBox="1"/>
          <p:nvPr/>
        </p:nvSpPr>
        <p:spPr>
          <a:xfrm>
            <a:off x="683568" y="5013176"/>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dirty="0" smtClean="0"/>
              <a:t>Datos Brasil</a:t>
            </a:r>
            <a:endParaRPr lang="es-ES" dirty="0"/>
          </a:p>
        </p:txBody>
      </p:sp>
    </p:spTree>
    <p:extLst>
      <p:ext uri="{BB962C8B-B14F-4D97-AF65-F5344CB8AC3E}">
        <p14:creationId xmlns:p14="http://schemas.microsoft.com/office/powerpoint/2010/main" val="3820741310"/>
      </p:ext>
    </p:extLst>
  </p:cSld>
  <p:clrMapOvr>
    <a:masterClrMapping/>
  </p:clrMapOvr>
  <p:transition spd="slow">
    <p:zoom/>
    <p:sndAc>
      <p:stSnd>
        <p:snd r:embed="rId3" name="wind.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4"/>
          <a:stretch>
            <a:fillRect/>
          </a:stretch>
        </p:blipFill>
        <p:spPr>
          <a:xfrm>
            <a:off x="2978150" y="666750"/>
            <a:ext cx="5880100" cy="3789398"/>
          </a:xfrm>
          <a:prstGeom prst="rect">
            <a:avLst/>
          </a:prstGeom>
        </p:spPr>
      </p:pic>
      <p:pic>
        <p:nvPicPr>
          <p:cNvPr id="4" name="3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2360" y="5470921"/>
            <a:ext cx="13652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5"/>
          <p:cNvPicPr>
            <a:picLocks noChangeAspect="1" noChangeArrowheads="1"/>
          </p:cNvPicPr>
          <p:nvPr/>
        </p:nvPicPr>
        <p:blipFill rotWithShape="1">
          <a:blip r:embed="rId7">
            <a:extLst>
              <a:ext uri="{28A0092B-C50C-407E-A947-70E740481C1C}">
                <a14:useLocalDpi xmlns:a14="http://schemas.microsoft.com/office/drawing/2010/main" val="0"/>
              </a:ext>
            </a:extLst>
          </a:blip>
          <a:srcRect l="11015" t="17958" r="68307" b="62698"/>
          <a:stretch/>
        </p:blipFill>
        <p:spPr bwMode="auto">
          <a:xfrm>
            <a:off x="3283" y="1322422"/>
            <a:ext cx="2520950" cy="1473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2 Título"/>
          <p:cNvSpPr>
            <a:spLocks noGrp="1"/>
          </p:cNvSpPr>
          <p:nvPr>
            <p:ph type="title"/>
          </p:nvPr>
        </p:nvSpPr>
        <p:spPr>
          <a:xfrm>
            <a:off x="457200" y="274638"/>
            <a:ext cx="7620000" cy="1143000"/>
          </a:xfrm>
        </p:spPr>
        <p:txBody>
          <a:bodyPr/>
          <a:lstStyle/>
          <a:p>
            <a:r>
              <a:rPr lang="es-ES" dirty="0" smtClean="0"/>
              <a:t>Brasil</a:t>
            </a:r>
            <a:endParaRPr lang="es-ES" dirty="0"/>
          </a:p>
        </p:txBody>
      </p:sp>
      <p:pic>
        <p:nvPicPr>
          <p:cNvPr id="11"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1541" t="34875" r="46138" b="29433"/>
          <a:stretch/>
        </p:blipFill>
        <p:spPr bwMode="auto">
          <a:xfrm>
            <a:off x="3491880" y="4456148"/>
            <a:ext cx="3439856" cy="2320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89691" l="9653" r="99614">
                        <a14:backgroundMark x1="33977" y1="39175" x2="33977" y2="39175"/>
                        <a14:backgroundMark x1="35135" y1="38144" x2="13514" y2="15464"/>
                        <a14:backgroundMark x1="38610" y1="12371" x2="5792" y2="4639"/>
                        <a14:backgroundMark x1="41313" y1="5155" x2="16988" y2="1031"/>
                        <a14:backgroundMark x1="34749" y1="48969" x2="10811" y2="39175"/>
                        <a14:backgroundMark x1="38996" y1="61856" x2="2317" y2="40206"/>
                      </a14:backgroundRemoval>
                    </a14:imgEffect>
                  </a14:imgLayer>
                </a14:imgProps>
              </a:ext>
              <a:ext uri="{28A0092B-C50C-407E-A947-70E740481C1C}">
                <a14:useLocalDpi xmlns:a14="http://schemas.microsoft.com/office/drawing/2010/main" val="0"/>
              </a:ext>
            </a:extLst>
          </a:blip>
          <a:srcRect l="38285" b="14027"/>
          <a:stretch/>
        </p:blipFill>
        <p:spPr bwMode="auto">
          <a:xfrm>
            <a:off x="6720596" y="2045052"/>
            <a:ext cx="615125" cy="641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p:cNvPicPr>
            <a:picLocks noChangeAspect="1"/>
          </p:cNvPicPr>
          <p:nvPr/>
        </p:nvPicPr>
        <p:blipFill>
          <a:blip r:embed="rId11"/>
          <a:stretch>
            <a:fillRect/>
          </a:stretch>
        </p:blipFill>
        <p:spPr>
          <a:xfrm>
            <a:off x="7525237" y="1556335"/>
            <a:ext cx="1786930" cy="1101332"/>
          </a:xfrm>
          <a:prstGeom prst="rect">
            <a:avLst/>
          </a:prstGeom>
        </p:spPr>
      </p:pic>
    </p:spTree>
    <p:extLst>
      <p:ext uri="{BB962C8B-B14F-4D97-AF65-F5344CB8AC3E}">
        <p14:creationId xmlns:p14="http://schemas.microsoft.com/office/powerpoint/2010/main" val="2048614908"/>
      </p:ext>
    </p:extLst>
  </p:cSld>
  <p:clrMapOvr>
    <a:masterClrMapping/>
  </p:clrMapOvr>
  <p:transition spd="slow">
    <p:zoom/>
    <p:sndAc>
      <p:stSnd>
        <p:snd r:embed="rId3" name="wind.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5470921"/>
            <a:ext cx="13652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2 Título"/>
          <p:cNvSpPr>
            <a:spLocks noGrp="1"/>
          </p:cNvSpPr>
          <p:nvPr>
            <p:ph type="title"/>
          </p:nvPr>
        </p:nvSpPr>
        <p:spPr>
          <a:xfrm>
            <a:off x="457200" y="274638"/>
            <a:ext cx="7620000" cy="1143000"/>
          </a:xfrm>
        </p:spPr>
        <p:txBody>
          <a:bodyPr/>
          <a:lstStyle/>
          <a:p>
            <a:r>
              <a:rPr lang="es-ES" dirty="0" smtClean="0"/>
              <a:t>India</a:t>
            </a:r>
            <a:endParaRPr lang="es-ES" dirty="0"/>
          </a:p>
        </p:txBody>
      </p:sp>
      <p:sp>
        <p:nvSpPr>
          <p:cNvPr id="11" name="Text Box 17"/>
          <p:cNvSpPr txBox="1">
            <a:spLocks noChangeArrowheads="1"/>
          </p:cNvSpPr>
          <p:nvPr/>
        </p:nvSpPr>
        <p:spPr bwMode="auto">
          <a:xfrm>
            <a:off x="971550" y="1557338"/>
            <a:ext cx="6696075" cy="44926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1600">
                <a:latin typeface="Calibri" pitchFamily="34" charset="0"/>
              </a:rPr>
              <a:t>El país asiático es la </a:t>
            </a:r>
            <a:r>
              <a:rPr lang="es-ES" sz="1600">
                <a:solidFill>
                  <a:srgbClr val="FF0000"/>
                </a:solidFill>
                <a:latin typeface="Calibri" pitchFamily="34" charset="0"/>
              </a:rPr>
              <a:t>democracia más grande del mundo</a:t>
            </a:r>
            <a:r>
              <a:rPr lang="es-ES" sz="1600">
                <a:latin typeface="Calibri" pitchFamily="34" charset="0"/>
              </a:rPr>
              <a:t>, con una población multiétnica que superará a la de China sobre el año 2015, lo que llevará a que en el siglo XXI uno de cada seis seres humanos será indio.</a:t>
            </a:r>
          </a:p>
          <a:p>
            <a:pPr>
              <a:spcBef>
                <a:spcPct val="50000"/>
              </a:spcBef>
            </a:pPr>
            <a:r>
              <a:rPr lang="es-ES" sz="1600">
                <a:latin typeface="Calibri" pitchFamily="34" charset="0"/>
              </a:rPr>
              <a:t>La amenaza del</a:t>
            </a:r>
            <a:r>
              <a:rPr lang="es-ES" sz="1600">
                <a:solidFill>
                  <a:srgbClr val="FF0000"/>
                </a:solidFill>
                <a:latin typeface="Calibri" pitchFamily="34" charset="0"/>
              </a:rPr>
              <a:t> terrorismo</a:t>
            </a:r>
            <a:r>
              <a:rPr lang="es-ES" sz="1600">
                <a:latin typeface="Calibri" pitchFamily="34" charset="0"/>
              </a:rPr>
              <a:t>, puesta de relieve con los atentados de noviembre de 2008 en Mumbai (antes Bombay); las consecuencias para el subcontinente de la crisis financiera que ya se está dejando sentir en su todavía pujante economía y la </a:t>
            </a:r>
            <a:r>
              <a:rPr lang="es-ES" sz="1600">
                <a:solidFill>
                  <a:srgbClr val="FF0000"/>
                </a:solidFill>
                <a:latin typeface="Calibri" pitchFamily="34" charset="0"/>
              </a:rPr>
              <a:t>inestabilidad política y de seguridad</a:t>
            </a:r>
            <a:r>
              <a:rPr lang="es-ES" sz="1600">
                <a:latin typeface="Calibri" pitchFamily="34" charset="0"/>
              </a:rPr>
              <a:t> en la que viven sus países vecinos de Asia Meridional como Pakistán, Afganistán o Sri Lanka son otros obstáculos a salvar para definir la incógnita sobre el papel que jugará la India en las próximas décadas.</a:t>
            </a:r>
          </a:p>
          <a:p>
            <a:pPr>
              <a:spcBef>
                <a:spcPct val="50000"/>
              </a:spcBef>
            </a:pPr>
            <a:r>
              <a:rPr lang="es-ES" sz="1600">
                <a:latin typeface="Calibri" pitchFamily="34" charset="0"/>
              </a:rPr>
              <a:t>Uno de los elementos diferenciales indios es su enorme </a:t>
            </a:r>
            <a:r>
              <a:rPr lang="es-ES" sz="1600">
                <a:solidFill>
                  <a:srgbClr val="FF0000"/>
                </a:solidFill>
                <a:latin typeface="Calibri" pitchFamily="34" charset="0"/>
              </a:rPr>
              <a:t>fuerza laboral con sectores altamente cualificados</a:t>
            </a:r>
            <a:r>
              <a:rPr lang="es-ES" sz="1600">
                <a:latin typeface="Calibri" pitchFamily="34" charset="0"/>
              </a:rPr>
              <a:t>. Dentro de las bases de la competitividad de la economía india destacan la </a:t>
            </a:r>
            <a:r>
              <a:rPr lang="es-ES" sz="1600">
                <a:solidFill>
                  <a:srgbClr val="FF0000"/>
                </a:solidFill>
                <a:latin typeface="Calibri" pitchFamily="34" charset="0"/>
              </a:rPr>
              <a:t>elevada capacitación técnica</a:t>
            </a:r>
            <a:r>
              <a:rPr lang="es-ES" sz="1600">
                <a:latin typeface="Calibri" pitchFamily="34" charset="0"/>
              </a:rPr>
              <a:t> de un porcentaje elevado de la población laboral y </a:t>
            </a:r>
            <a:r>
              <a:rPr lang="es-ES" sz="1600">
                <a:solidFill>
                  <a:srgbClr val="FF0000"/>
                </a:solidFill>
                <a:latin typeface="Calibri" pitchFamily="34" charset="0"/>
              </a:rPr>
              <a:t>el uso extendido del inglés</a:t>
            </a:r>
            <a:r>
              <a:rPr lang="es-ES" sz="1600">
                <a:latin typeface="Calibri" pitchFamily="34" charset="0"/>
              </a:rPr>
              <a:t> a nivel comercial. Como elemento adicional, las condiciones demográficas son muy favorables para el crecimiento en el medio plazo, con una pirámide poblacional con mayoría de jóvenes al menos hasta el año 2035, según las proyecciones.</a:t>
            </a:r>
          </a:p>
        </p:txBody>
      </p:sp>
    </p:spTree>
    <p:extLst>
      <p:ext uri="{BB962C8B-B14F-4D97-AF65-F5344CB8AC3E}">
        <p14:creationId xmlns:p14="http://schemas.microsoft.com/office/powerpoint/2010/main" val="3019343781"/>
      </p:ext>
    </p:extLst>
  </p:cSld>
  <p:clrMapOvr>
    <a:masterClrMapping/>
  </p:clrMapOvr>
  <p:transition spd="slow">
    <p:zoom/>
    <p:sndAc>
      <p:stSnd>
        <p:snd r:embed="rId3" name="wind.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5470921"/>
            <a:ext cx="13652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2 Título"/>
          <p:cNvSpPr>
            <a:spLocks noGrp="1"/>
          </p:cNvSpPr>
          <p:nvPr>
            <p:ph type="title"/>
          </p:nvPr>
        </p:nvSpPr>
        <p:spPr>
          <a:xfrm>
            <a:off x="457200" y="274638"/>
            <a:ext cx="7620000" cy="1143000"/>
          </a:xfrm>
        </p:spPr>
        <p:txBody>
          <a:bodyPr/>
          <a:lstStyle/>
          <a:p>
            <a:r>
              <a:rPr lang="es-ES" dirty="0" smtClean="0"/>
              <a:t>India</a:t>
            </a:r>
            <a:endParaRPr lang="es-ES" dirty="0"/>
          </a:p>
        </p:txBody>
      </p:sp>
      <p:sp>
        <p:nvSpPr>
          <p:cNvPr id="7" name="Text Box 15"/>
          <p:cNvSpPr txBox="1">
            <a:spLocks noChangeArrowheads="1"/>
          </p:cNvSpPr>
          <p:nvPr/>
        </p:nvSpPr>
        <p:spPr bwMode="auto">
          <a:xfrm>
            <a:off x="971550" y="1557338"/>
            <a:ext cx="6696075" cy="461486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1600" dirty="0">
                <a:latin typeface="Calibri" pitchFamily="34" charset="0"/>
              </a:rPr>
              <a:t>India es una economía basada </a:t>
            </a:r>
            <a:r>
              <a:rPr lang="es-ES" sz="1600" dirty="0">
                <a:solidFill>
                  <a:srgbClr val="FF0000"/>
                </a:solidFill>
                <a:latin typeface="Calibri" pitchFamily="34" charset="0"/>
              </a:rPr>
              <a:t>en el sector terciario</a:t>
            </a:r>
            <a:r>
              <a:rPr lang="es-ES" sz="1600" dirty="0">
                <a:latin typeface="Calibri" pitchFamily="34" charset="0"/>
              </a:rPr>
              <a:t>: a diferencia de lo ocurrido en China y en otros países de despegue económico reciente, el proceso de fuerte crecimiento registrado en India en los últimos años ha descansado, fundamentalmente, en el sector servicios. Algunos factores ya mencionados, como la elevada cualificación de la mano de obra, las importantes inversiones en infraestructuras de telecomunicaciones y los reducidos niveles salariales, han dado lugar a significativos crecimientos de la productividad y, por tanto, al surgimiento de un sector servicios fuertemente competitivo a escala internacional.</a:t>
            </a:r>
          </a:p>
          <a:p>
            <a:pPr>
              <a:spcBef>
                <a:spcPct val="50000"/>
              </a:spcBef>
            </a:pPr>
            <a:r>
              <a:rPr lang="es-ES" sz="1600" dirty="0">
                <a:latin typeface="Calibri" pitchFamily="34" charset="0"/>
              </a:rPr>
              <a:t>La diáspora india, también conocida como </a:t>
            </a:r>
            <a:r>
              <a:rPr lang="es-ES" sz="1600" dirty="0" err="1">
                <a:latin typeface="Calibri" pitchFamily="34" charset="0"/>
              </a:rPr>
              <a:t>Bollystán</a:t>
            </a:r>
            <a:r>
              <a:rPr lang="es-ES" sz="1600" dirty="0">
                <a:latin typeface="Calibri" pitchFamily="34" charset="0"/>
              </a:rPr>
              <a:t> y formada por </a:t>
            </a:r>
            <a:r>
              <a:rPr lang="es-ES" sz="1600" dirty="0">
                <a:solidFill>
                  <a:srgbClr val="FF0000"/>
                </a:solidFill>
                <a:latin typeface="Calibri" pitchFamily="34" charset="0"/>
              </a:rPr>
              <a:t>25 millones de emigrantes</a:t>
            </a:r>
            <a:r>
              <a:rPr lang="es-ES" sz="1600" dirty="0">
                <a:latin typeface="Calibri" pitchFamily="34" charset="0"/>
              </a:rPr>
              <a:t>, es otro de los motores del crecimiento. Su contribución a la economía nacional es de casi 18.000 millones de dólares al año. Esto convierte a India en el primer país del mundo en recepción de remesas. Sólo en Estados Unidos hay dos millones de emigrantes indios, que constituyen una de las comunidades extranjeras más ricas con más de 200.000 millonarios y 60.000 estudiantes indios matriculados en las universidades estadounidenses cada año. Uno de cada tres ingenieros informáticos que trabajan en California son indios.</a:t>
            </a:r>
          </a:p>
        </p:txBody>
      </p:sp>
    </p:spTree>
    <p:extLst>
      <p:ext uri="{BB962C8B-B14F-4D97-AF65-F5344CB8AC3E}">
        <p14:creationId xmlns:p14="http://schemas.microsoft.com/office/powerpoint/2010/main" val="83345249"/>
      </p:ext>
    </p:extLst>
  </p:cSld>
  <p:clrMapOvr>
    <a:masterClrMapping/>
  </p:clrMapOvr>
  <p:transition spd="slow">
    <p:zoom/>
    <p:sndAc>
      <p:stSnd>
        <p:snd r:embed="rId3" name="wind.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5470921"/>
            <a:ext cx="13652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2 Título"/>
          <p:cNvSpPr>
            <a:spLocks noGrp="1"/>
          </p:cNvSpPr>
          <p:nvPr>
            <p:ph type="title"/>
          </p:nvPr>
        </p:nvSpPr>
        <p:spPr>
          <a:xfrm>
            <a:off x="457200" y="274638"/>
            <a:ext cx="7620000" cy="1143000"/>
          </a:xfrm>
        </p:spPr>
        <p:txBody>
          <a:bodyPr/>
          <a:lstStyle/>
          <a:p>
            <a:r>
              <a:rPr lang="es-ES" dirty="0" smtClean="0"/>
              <a:t>India</a:t>
            </a:r>
            <a:endParaRPr lang="es-ES" dirty="0"/>
          </a:p>
        </p:txBody>
      </p:sp>
      <p:pic>
        <p:nvPicPr>
          <p:cNvPr id="1229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8818" t="24900" r="18212" b="20976"/>
          <a:stretch/>
        </p:blipFill>
        <p:spPr bwMode="auto">
          <a:xfrm>
            <a:off x="2411760" y="116632"/>
            <a:ext cx="5118210" cy="3519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Resultado de imagen de india annual growth rate 20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1841" y="3861048"/>
            <a:ext cx="5908129" cy="2751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560636"/>
      </p:ext>
    </p:extLst>
  </p:cSld>
  <p:clrMapOvr>
    <a:masterClrMapping/>
  </p:clrMapOvr>
  <p:transition spd="slow">
    <p:zoom/>
    <p:sndAc>
      <p:stSnd>
        <p:snd r:embed="rId3" name="wind.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5470921"/>
            <a:ext cx="13652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2 Título"/>
          <p:cNvSpPr>
            <a:spLocks noGrp="1"/>
          </p:cNvSpPr>
          <p:nvPr>
            <p:ph type="title"/>
          </p:nvPr>
        </p:nvSpPr>
        <p:spPr>
          <a:xfrm>
            <a:off x="457200" y="274638"/>
            <a:ext cx="7620000" cy="1143000"/>
          </a:xfrm>
        </p:spPr>
        <p:txBody>
          <a:bodyPr/>
          <a:lstStyle/>
          <a:p>
            <a:r>
              <a:rPr lang="es-ES" dirty="0" smtClean="0"/>
              <a:t>India</a:t>
            </a:r>
            <a:endParaRPr lang="es-ES" dirty="0"/>
          </a:p>
        </p:txBody>
      </p:sp>
      <p:pic>
        <p:nvPicPr>
          <p:cNvPr id="1331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8817" t="17379" r="20175" b="27353"/>
          <a:stretch/>
        </p:blipFill>
        <p:spPr bwMode="auto">
          <a:xfrm>
            <a:off x="2037502" y="1307804"/>
            <a:ext cx="4958721" cy="359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410332"/>
      </p:ext>
    </p:extLst>
  </p:cSld>
  <p:clrMapOvr>
    <a:masterClrMapping/>
  </p:clrMapOvr>
  <p:transition spd="slow">
    <p:zoom/>
    <p:sndAc>
      <p:stSnd>
        <p:snd r:embed="rId3" name="wind.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5470921"/>
            <a:ext cx="13652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2 Título"/>
          <p:cNvSpPr>
            <a:spLocks noGrp="1"/>
          </p:cNvSpPr>
          <p:nvPr>
            <p:ph type="title"/>
          </p:nvPr>
        </p:nvSpPr>
        <p:spPr>
          <a:xfrm>
            <a:off x="179512" y="44624"/>
            <a:ext cx="7620000" cy="1143000"/>
          </a:xfrm>
        </p:spPr>
        <p:txBody>
          <a:bodyPr/>
          <a:lstStyle/>
          <a:p>
            <a:r>
              <a:rPr lang="es-ES" dirty="0" smtClean="0"/>
              <a:t>Rusia</a:t>
            </a:r>
            <a:endParaRPr lang="es-ES" dirty="0"/>
          </a:p>
        </p:txBody>
      </p:sp>
      <p:sp>
        <p:nvSpPr>
          <p:cNvPr id="7" name="Text Box 15"/>
          <p:cNvSpPr txBox="1">
            <a:spLocks noChangeArrowheads="1"/>
          </p:cNvSpPr>
          <p:nvPr/>
        </p:nvSpPr>
        <p:spPr bwMode="auto">
          <a:xfrm>
            <a:off x="827088" y="1124744"/>
            <a:ext cx="7129462" cy="313932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dirty="0">
                <a:latin typeface="Calibri" pitchFamily="34" charset="0"/>
              </a:rPr>
              <a:t>Rusia es el eslabón débil del conjunto de los BRIC. Sus tasas de crecimiento  han sido tan espectaculares como el resto, y sorprendentemente superiores a las previstas por una economía devastada después de la caída del muro de Berlín en 1989.</a:t>
            </a:r>
          </a:p>
          <a:p>
            <a:pPr>
              <a:spcBef>
                <a:spcPct val="50000"/>
              </a:spcBef>
            </a:pPr>
            <a:r>
              <a:rPr lang="es-ES" dirty="0">
                <a:latin typeface="Calibri" pitchFamily="34" charset="0"/>
              </a:rPr>
              <a:t>Sus principales problemas son claros: el declive demográfico -un descenso de 149 a 142 millones de habitantes entre 1991 y 2010- y la falta de diversificación de una economía centrada en los recursos energéticos.</a:t>
            </a:r>
          </a:p>
          <a:p>
            <a:pPr>
              <a:spcBef>
                <a:spcPct val="50000"/>
              </a:spcBef>
            </a:pPr>
            <a:r>
              <a:rPr lang="es-ES" dirty="0">
                <a:latin typeface="Calibri" pitchFamily="34" charset="0"/>
              </a:rPr>
              <a:t> En todo caso, materias primas, fuerza militar, y un asiento permanente en el Consejo de Seguridad de la ONU garantizan a Rusia un papel prominente en el mundo del siglo XXI.</a:t>
            </a:r>
          </a:p>
        </p:txBody>
      </p:sp>
      <p:pic>
        <p:nvPicPr>
          <p:cNvPr id="9" name="Picture 16"/>
          <p:cNvPicPr>
            <a:picLocks noChangeAspect="1" noChangeArrowheads="1"/>
          </p:cNvPicPr>
          <p:nvPr/>
        </p:nvPicPr>
        <p:blipFill>
          <a:blip r:embed="rId6">
            <a:extLst>
              <a:ext uri="{28A0092B-C50C-407E-A947-70E740481C1C}">
                <a14:useLocalDpi xmlns:a14="http://schemas.microsoft.com/office/drawing/2010/main" val="0"/>
              </a:ext>
            </a:extLst>
          </a:blip>
          <a:srcRect l="17400" t="45810" r="69843" b="14305"/>
          <a:stretch>
            <a:fillRect/>
          </a:stretch>
        </p:blipFill>
        <p:spPr bwMode="auto">
          <a:xfrm>
            <a:off x="3203848" y="4149080"/>
            <a:ext cx="2592387" cy="273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386071"/>
      </p:ext>
    </p:extLst>
  </p:cSld>
  <p:clrMapOvr>
    <a:masterClrMapping/>
  </p:clrMapOvr>
  <p:transition spd="slow">
    <p:zoom/>
    <p:sndAc>
      <p:stSnd>
        <p:snd r:embed="rId3" name="wind.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 </a:t>
            </a:r>
            <a:endParaRPr lang="es-ES" dirty="0"/>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5470921"/>
            <a:ext cx="13652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027852" y="548680"/>
            <a:ext cx="678450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3600" dirty="0" smtClean="0"/>
              <a:t>Los BRIC</a:t>
            </a:r>
            <a:endParaRPr lang="es-ES" sz="3600" dirty="0"/>
          </a:p>
        </p:txBody>
      </p:sp>
      <p:sp>
        <p:nvSpPr>
          <p:cNvPr id="8" name="Text Box 23"/>
          <p:cNvSpPr txBox="1">
            <a:spLocks noChangeArrowheads="1"/>
          </p:cNvSpPr>
          <p:nvPr/>
        </p:nvSpPr>
        <p:spPr bwMode="auto">
          <a:xfrm>
            <a:off x="2700338" y="1412875"/>
            <a:ext cx="5400675" cy="50783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400" dirty="0" err="1">
                <a:latin typeface="Calibri" pitchFamily="34" charset="0"/>
              </a:rPr>
              <a:t>Jim</a:t>
            </a:r>
            <a:r>
              <a:rPr lang="es-ES" sz="2400" dirty="0">
                <a:latin typeface="Calibri" pitchFamily="34" charset="0"/>
              </a:rPr>
              <a:t> O'Neill, economista de Goldman </a:t>
            </a:r>
            <a:r>
              <a:rPr lang="es-ES" sz="2400" dirty="0" err="1">
                <a:latin typeface="Calibri" pitchFamily="34" charset="0"/>
              </a:rPr>
              <a:t>Sachs</a:t>
            </a:r>
            <a:r>
              <a:rPr lang="es-ES" sz="2400" dirty="0">
                <a:latin typeface="Calibri" pitchFamily="34" charset="0"/>
              </a:rPr>
              <a:t>, acuñó el acrónimo BRIC en noviembre de 2003 en un </a:t>
            </a:r>
            <a:r>
              <a:rPr lang="es-ES" sz="2400" dirty="0">
                <a:latin typeface="Calibri" pitchFamily="34" charset="0"/>
                <a:hlinkClick r:id="rId6"/>
              </a:rPr>
              <a:t>estudio</a:t>
            </a:r>
            <a:r>
              <a:rPr lang="es-ES" sz="2400" dirty="0">
                <a:latin typeface="Calibri" pitchFamily="34" charset="0"/>
              </a:rPr>
              <a:t> con el que apostó por Brasil, Rusia, India y China como principales motores del futuro crecimiento de la economía mundial. </a:t>
            </a:r>
          </a:p>
          <a:p>
            <a:pPr>
              <a:spcBef>
                <a:spcPct val="50000"/>
              </a:spcBef>
            </a:pPr>
            <a:r>
              <a:rPr lang="es-ES" sz="2400" dirty="0">
                <a:latin typeface="Calibri" pitchFamily="34" charset="0"/>
              </a:rPr>
              <a:t>Entonces, los cuatro países representaban un 8% del PIB global. Menos de una década después, los BRIC ya superan el 15%. Pero hay más: la mitad del crecimiento de la economía mundial depende de ellos, el grupo adelantará al G-7 en 2032 y China a EE UU en 2027. </a:t>
            </a:r>
          </a:p>
        </p:txBody>
      </p:sp>
      <p:pic>
        <p:nvPicPr>
          <p:cNvPr id="9" name="Picture 24"/>
          <p:cNvPicPr>
            <a:picLocks noChangeAspect="1" noChangeArrowheads="1"/>
          </p:cNvPicPr>
          <p:nvPr/>
        </p:nvPicPr>
        <p:blipFill>
          <a:blip r:embed="rId7">
            <a:extLst>
              <a:ext uri="{28A0092B-C50C-407E-A947-70E740481C1C}">
                <a14:useLocalDpi xmlns:a14="http://schemas.microsoft.com/office/drawing/2010/main" val="0"/>
              </a:ext>
            </a:extLst>
          </a:blip>
          <a:srcRect l="11015" t="17958" r="68307" b="16833"/>
          <a:stretch>
            <a:fillRect/>
          </a:stretch>
        </p:blipFill>
        <p:spPr bwMode="auto">
          <a:xfrm>
            <a:off x="0" y="1341438"/>
            <a:ext cx="252095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zoom/>
    <p:sndAc>
      <p:stSnd>
        <p:snd r:embed="rId3" name="wind.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dicadores del desarrollo mundial - Google Public Data Explorer - Google Chrome"/>
          <p:cNvPicPr>
            <a:picLocks noChangeAspect="1"/>
          </p:cNvPicPr>
          <p:nvPr/>
        </p:nvPicPr>
        <p:blipFill rotWithShape="1">
          <a:blip r:embed="rId3">
            <a:extLst>
              <a:ext uri="{28A0092B-C50C-407E-A947-70E740481C1C}">
                <a14:useLocalDpi xmlns:a14="http://schemas.microsoft.com/office/drawing/2010/main" val="0"/>
              </a:ext>
            </a:extLst>
          </a:blip>
          <a:srcRect l="26375" t="18023" r="6688" b="12210"/>
          <a:stretch/>
        </p:blipFill>
        <p:spPr>
          <a:xfrm>
            <a:off x="893808" y="325626"/>
            <a:ext cx="6120680" cy="3456385"/>
          </a:xfrm>
          <a:prstGeom prst="rect">
            <a:avLst/>
          </a:prstGeom>
        </p:spPr>
      </p:pic>
      <p:sp>
        <p:nvSpPr>
          <p:cNvPr id="3" name="CuadroTexto 2"/>
          <p:cNvSpPr txBox="1"/>
          <p:nvPr/>
        </p:nvSpPr>
        <p:spPr>
          <a:xfrm>
            <a:off x="1547664" y="764704"/>
            <a:ext cx="684803" cy="369332"/>
          </a:xfrm>
          <a:prstGeom prst="rect">
            <a:avLst/>
          </a:prstGeom>
          <a:noFill/>
        </p:spPr>
        <p:txBody>
          <a:bodyPr wrap="none" rtlCol="0">
            <a:spAutoFit/>
          </a:bodyPr>
          <a:lstStyle/>
          <a:p>
            <a:r>
              <a:rPr lang="ca-ES" dirty="0" err="1" smtClean="0"/>
              <a:t>Rusia</a:t>
            </a:r>
            <a:endParaRPr lang="ca-ES" dirty="0"/>
          </a:p>
        </p:txBody>
      </p:sp>
      <p:pic>
        <p:nvPicPr>
          <p:cNvPr id="4" name="Imagen 3"/>
          <p:cNvPicPr>
            <a:picLocks noChangeAspect="1"/>
          </p:cNvPicPr>
          <p:nvPr/>
        </p:nvPicPr>
        <p:blipFill>
          <a:blip r:embed="rId4"/>
          <a:stretch>
            <a:fillRect/>
          </a:stretch>
        </p:blipFill>
        <p:spPr>
          <a:xfrm>
            <a:off x="893808" y="3789040"/>
            <a:ext cx="6953250" cy="3238500"/>
          </a:xfrm>
          <a:prstGeom prst="rect">
            <a:avLst/>
          </a:prstGeom>
        </p:spPr>
      </p:pic>
    </p:spTree>
    <p:extLst>
      <p:ext uri="{BB962C8B-B14F-4D97-AF65-F5344CB8AC3E}">
        <p14:creationId xmlns:p14="http://schemas.microsoft.com/office/powerpoint/2010/main" val="2179615367"/>
      </p:ext>
    </p:extLst>
  </p:cSld>
  <p:clrMapOvr>
    <a:masterClrMapping/>
  </p:clrMapOvr>
  <p:transition spd="slow">
    <p:zoom/>
    <p:sndAc>
      <p:stSnd>
        <p:snd r:embed="rId2" name="wind.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5470921"/>
            <a:ext cx="13652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2 Título"/>
          <p:cNvSpPr>
            <a:spLocks noGrp="1"/>
          </p:cNvSpPr>
          <p:nvPr>
            <p:ph type="title"/>
          </p:nvPr>
        </p:nvSpPr>
        <p:spPr>
          <a:xfrm>
            <a:off x="179512" y="44624"/>
            <a:ext cx="7620000" cy="1143000"/>
          </a:xfrm>
        </p:spPr>
        <p:txBody>
          <a:bodyPr/>
          <a:lstStyle/>
          <a:p>
            <a:r>
              <a:rPr lang="es-ES" dirty="0" smtClean="0"/>
              <a:t>China</a:t>
            </a:r>
            <a:endParaRPr lang="es-ES" dirty="0"/>
          </a:p>
        </p:txBody>
      </p:sp>
      <p:sp>
        <p:nvSpPr>
          <p:cNvPr id="8" name="Text Box 17"/>
          <p:cNvSpPr txBox="1">
            <a:spLocks noChangeArrowheads="1"/>
          </p:cNvSpPr>
          <p:nvPr/>
        </p:nvSpPr>
        <p:spPr bwMode="auto">
          <a:xfrm>
            <a:off x="2195736" y="0"/>
            <a:ext cx="5761037" cy="91598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1800" dirty="0">
                <a:latin typeface="Calibri" pitchFamily="34" charset="0"/>
              </a:rPr>
              <a:t>China está recuperando la preeminencia económica mundial que comenzó a perder a partir de mediados del siglo XVIII.</a:t>
            </a:r>
          </a:p>
        </p:txBody>
      </p:sp>
      <p:sp>
        <p:nvSpPr>
          <p:cNvPr id="11" name="Text Box 14"/>
          <p:cNvSpPr txBox="1">
            <a:spLocks noChangeArrowheads="1"/>
          </p:cNvSpPr>
          <p:nvPr/>
        </p:nvSpPr>
        <p:spPr bwMode="auto">
          <a:xfrm>
            <a:off x="352673" y="1556792"/>
            <a:ext cx="7632700" cy="244682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1800" dirty="0">
                <a:latin typeface="Calibri" pitchFamily="34" charset="0"/>
              </a:rPr>
              <a:t>El auge de las exportaciones de China es la base del </a:t>
            </a:r>
            <a:r>
              <a:rPr lang="es-ES" sz="1800" dirty="0">
                <a:solidFill>
                  <a:srgbClr val="FF0000"/>
                </a:solidFill>
                <a:latin typeface="Calibri" pitchFamily="34" charset="0"/>
              </a:rPr>
              <a:t>creciente superávit en cuenta corriente experimentado a partir de 1996</a:t>
            </a:r>
            <a:r>
              <a:rPr lang="es-ES" sz="1800" dirty="0">
                <a:latin typeface="Calibri" pitchFamily="34" charset="0"/>
              </a:rPr>
              <a:t> y que en 2007 alcanzó un volumen de 400 MMD (11.7% del PIB)  Estos saldos positivos han incrementado sus reservas en divisas que, en tanto son utilizadas para comprar </a:t>
            </a:r>
            <a:r>
              <a:rPr lang="es-ES" sz="1800" dirty="0">
                <a:solidFill>
                  <a:srgbClr val="FF0000"/>
                </a:solidFill>
                <a:latin typeface="Calibri" pitchFamily="34" charset="0"/>
              </a:rPr>
              <a:t>Bonos del tesoro de EEUU</a:t>
            </a:r>
            <a:r>
              <a:rPr lang="es-ES" sz="1800" dirty="0">
                <a:latin typeface="Calibri" pitchFamily="34" charset="0"/>
              </a:rPr>
              <a:t>, han servido para financiar el déficit en cuenta corriente de ese país</a:t>
            </a:r>
            <a:r>
              <a:rPr lang="es-ES" sz="1800" dirty="0" smtClean="0">
                <a:latin typeface="Calibri" pitchFamily="34" charset="0"/>
              </a:rPr>
              <a:t>.</a:t>
            </a:r>
            <a:endParaRPr lang="es-ES" sz="1800" dirty="0">
              <a:latin typeface="Calibri" pitchFamily="34" charset="0"/>
            </a:endParaRPr>
          </a:p>
          <a:p>
            <a:pPr>
              <a:spcBef>
                <a:spcPct val="50000"/>
              </a:spcBef>
            </a:pPr>
            <a:r>
              <a:rPr lang="es-ES" sz="1800" dirty="0">
                <a:latin typeface="Calibri" pitchFamily="34" charset="0"/>
              </a:rPr>
              <a:t>La relación entre EU y China es, en gran medida, </a:t>
            </a:r>
            <a:r>
              <a:rPr lang="es-ES" sz="1800" dirty="0">
                <a:solidFill>
                  <a:srgbClr val="FF0000"/>
                </a:solidFill>
                <a:latin typeface="Calibri" pitchFamily="34" charset="0"/>
              </a:rPr>
              <a:t>simbiótica</a:t>
            </a:r>
            <a:r>
              <a:rPr lang="es-ES" sz="1800" dirty="0">
                <a:latin typeface="Calibri" pitchFamily="34" charset="0"/>
              </a:rPr>
              <a:t>, pero con fuertes asimetrías que, aunque incluyen el plano económico, lo rebasan. </a:t>
            </a:r>
          </a:p>
        </p:txBody>
      </p:sp>
    </p:spTree>
    <p:extLst>
      <p:ext uri="{BB962C8B-B14F-4D97-AF65-F5344CB8AC3E}">
        <p14:creationId xmlns:p14="http://schemas.microsoft.com/office/powerpoint/2010/main" val="2847226690"/>
      </p:ext>
    </p:extLst>
  </p:cSld>
  <p:clrMapOvr>
    <a:masterClrMapping/>
  </p:clrMapOvr>
  <p:transition spd="slow">
    <p:zoom/>
    <p:sndAc>
      <p:stSnd>
        <p:snd r:embed="rId3" name="wind.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5470921"/>
            <a:ext cx="13652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2 Título"/>
          <p:cNvSpPr>
            <a:spLocks noGrp="1"/>
          </p:cNvSpPr>
          <p:nvPr>
            <p:ph type="title"/>
          </p:nvPr>
        </p:nvSpPr>
        <p:spPr>
          <a:xfrm>
            <a:off x="179512" y="44624"/>
            <a:ext cx="7620000" cy="1143000"/>
          </a:xfrm>
        </p:spPr>
        <p:txBody>
          <a:bodyPr/>
          <a:lstStyle/>
          <a:p>
            <a:r>
              <a:rPr lang="es-ES" dirty="0" smtClean="0"/>
              <a:t>China</a:t>
            </a:r>
            <a:endParaRPr lang="es-ES" dirty="0"/>
          </a:p>
        </p:txBody>
      </p:sp>
      <p:sp>
        <p:nvSpPr>
          <p:cNvPr id="8" name="Text Box 17"/>
          <p:cNvSpPr txBox="1">
            <a:spLocks noChangeArrowheads="1"/>
          </p:cNvSpPr>
          <p:nvPr/>
        </p:nvSpPr>
        <p:spPr bwMode="auto">
          <a:xfrm>
            <a:off x="2195736" y="0"/>
            <a:ext cx="5761037" cy="91598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1800" dirty="0">
                <a:latin typeface="Calibri" pitchFamily="34" charset="0"/>
              </a:rPr>
              <a:t>China está recuperando la preeminencia económica mundial que comenzó a perder a partir de mediados del siglo XVIII.</a:t>
            </a:r>
          </a:p>
        </p:txBody>
      </p:sp>
      <p:pic>
        <p:nvPicPr>
          <p:cNvPr id="2" name="Imagen 1" descr="Los cuatro problemas que amenazan el &quot;imparable ascenso&quot; de la economía china - BBC Mundo - Google Chrome">
            <a:hlinkClick r:id="rId6"/>
          </p:cNvPr>
          <p:cNvPicPr>
            <a:picLocks noChangeAspect="1"/>
          </p:cNvPicPr>
          <p:nvPr/>
        </p:nvPicPr>
        <p:blipFill rotWithShape="1">
          <a:blip r:embed="rId7">
            <a:extLst>
              <a:ext uri="{28A0092B-C50C-407E-A947-70E740481C1C}">
                <a14:useLocalDpi xmlns:a14="http://schemas.microsoft.com/office/drawing/2010/main" val="0"/>
              </a:ext>
            </a:extLst>
          </a:blip>
          <a:srcRect l="23224" t="41279" r="40950" b="4942"/>
          <a:stretch/>
        </p:blipFill>
        <p:spPr>
          <a:xfrm>
            <a:off x="2351584" y="1433809"/>
            <a:ext cx="3275856" cy="26642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0998385"/>
      </p:ext>
    </p:extLst>
  </p:cSld>
  <p:clrMapOvr>
    <a:masterClrMapping/>
  </p:clrMapOvr>
  <p:transition spd="slow">
    <p:zoom/>
    <p:sndAc>
      <p:stSnd>
        <p:snd r:embed="rId3" name="wind.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5470921"/>
            <a:ext cx="13652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6"/>
          <p:cNvPicPr>
            <a:picLocks noChangeAspect="1" noChangeArrowheads="1"/>
          </p:cNvPicPr>
          <p:nvPr/>
        </p:nvPicPr>
        <p:blipFill>
          <a:blip r:embed="rId6">
            <a:extLst>
              <a:ext uri="{28A0092B-C50C-407E-A947-70E740481C1C}">
                <a14:useLocalDpi xmlns:a14="http://schemas.microsoft.com/office/drawing/2010/main" val="0"/>
              </a:ext>
            </a:extLst>
          </a:blip>
          <a:srcRect l="6415" t="12199" r="47874" b="4861"/>
          <a:stretch>
            <a:fillRect/>
          </a:stretch>
        </p:blipFill>
        <p:spPr bwMode="auto">
          <a:xfrm>
            <a:off x="107504" y="1066473"/>
            <a:ext cx="8208912" cy="5026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539552" y="221301"/>
            <a:ext cx="678450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3600" dirty="0" smtClean="0"/>
              <a:t>La dimensión y las proyecciones</a:t>
            </a:r>
            <a:endParaRPr lang="es-ES" sz="3600" dirty="0"/>
          </a:p>
        </p:txBody>
      </p:sp>
    </p:spTree>
    <p:extLst>
      <p:ext uri="{BB962C8B-B14F-4D97-AF65-F5344CB8AC3E}">
        <p14:creationId xmlns:p14="http://schemas.microsoft.com/office/powerpoint/2010/main" val="3760072875"/>
      </p:ext>
    </p:extLst>
  </p:cSld>
  <p:clrMapOvr>
    <a:masterClrMapping/>
  </p:clrMapOvr>
  <p:transition spd="slow">
    <p:zoom/>
    <p:sndAc>
      <p:stSnd>
        <p:snd r:embed="rId3" name="wind.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5470921"/>
            <a:ext cx="13652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6"/>
          <p:cNvPicPr>
            <a:picLocks noChangeAspect="1" noChangeArrowheads="1"/>
          </p:cNvPicPr>
          <p:nvPr/>
        </p:nvPicPr>
        <p:blipFill>
          <a:blip r:embed="rId6">
            <a:extLst>
              <a:ext uri="{28A0092B-C50C-407E-A947-70E740481C1C}">
                <a14:useLocalDpi xmlns:a14="http://schemas.microsoft.com/office/drawing/2010/main" val="0"/>
              </a:ext>
            </a:extLst>
          </a:blip>
          <a:srcRect l="7828" t="15347" r="46812" b="8009"/>
          <a:stretch>
            <a:fillRect/>
          </a:stretch>
        </p:blipFill>
        <p:spPr bwMode="auto">
          <a:xfrm>
            <a:off x="395536" y="1556792"/>
            <a:ext cx="7921625" cy="451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539552" y="221301"/>
            <a:ext cx="678450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3600" dirty="0" smtClean="0"/>
              <a:t>La dimensión y las proyecciones</a:t>
            </a:r>
            <a:endParaRPr lang="es-ES" sz="3600" dirty="0"/>
          </a:p>
        </p:txBody>
      </p:sp>
    </p:spTree>
    <p:extLst>
      <p:ext uri="{BB962C8B-B14F-4D97-AF65-F5344CB8AC3E}">
        <p14:creationId xmlns:p14="http://schemas.microsoft.com/office/powerpoint/2010/main" val="2889514702"/>
      </p:ext>
    </p:extLst>
  </p:cSld>
  <p:clrMapOvr>
    <a:masterClrMapping/>
  </p:clrMapOvr>
  <p:transition spd="slow">
    <p:zoom/>
    <p:sndAc>
      <p:stSnd>
        <p:snd r:embed="rId3" name="wind.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5470921"/>
            <a:ext cx="13652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539552" y="221301"/>
            <a:ext cx="678450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3600" dirty="0" smtClean="0"/>
              <a:t>La dimensión y las proyecciones</a:t>
            </a:r>
            <a:endParaRPr lang="es-ES" sz="3600" dirty="0"/>
          </a:p>
        </p:txBody>
      </p:sp>
      <p:pic>
        <p:nvPicPr>
          <p:cNvPr id="1026" name="Picture 2" descr="http://images.slideplayer.es/8/2368816/slides/slide_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1124743"/>
            <a:ext cx="6552728" cy="4914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60514"/>
      </p:ext>
    </p:extLst>
  </p:cSld>
  <p:clrMapOvr>
    <a:masterClrMapping/>
  </p:clrMapOvr>
  <p:transition spd="slow">
    <p:zoom/>
    <p:sndAc>
      <p:stSnd>
        <p:snd r:embed="rId3" name="wind.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5470921"/>
            <a:ext cx="13652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539552" y="221301"/>
            <a:ext cx="678450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3600" dirty="0" smtClean="0"/>
              <a:t>La dimensión y las proyecciones</a:t>
            </a:r>
            <a:endParaRPr lang="es-ES" sz="3600" dirty="0"/>
          </a:p>
        </p:txBody>
      </p:sp>
      <p:pic>
        <p:nvPicPr>
          <p:cNvPr id="2" name="Imagen 1"/>
          <p:cNvPicPr>
            <a:picLocks noChangeAspect="1"/>
          </p:cNvPicPr>
          <p:nvPr/>
        </p:nvPicPr>
        <p:blipFill>
          <a:blip r:embed="rId6"/>
          <a:stretch>
            <a:fillRect/>
          </a:stretch>
        </p:blipFill>
        <p:spPr>
          <a:xfrm>
            <a:off x="827584" y="1245917"/>
            <a:ext cx="6391275" cy="4581525"/>
          </a:xfrm>
          <a:prstGeom prst="rect">
            <a:avLst/>
          </a:prstGeom>
        </p:spPr>
      </p:pic>
    </p:spTree>
    <p:extLst>
      <p:ext uri="{BB962C8B-B14F-4D97-AF65-F5344CB8AC3E}">
        <p14:creationId xmlns:p14="http://schemas.microsoft.com/office/powerpoint/2010/main" val="2300140278"/>
      </p:ext>
    </p:extLst>
  </p:cSld>
  <p:clrMapOvr>
    <a:masterClrMapping/>
  </p:clrMapOvr>
  <p:transition spd="slow">
    <p:zoom/>
    <p:sndAc>
      <p:stSnd>
        <p:snd r:embed="rId3" name="wind.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5470921"/>
            <a:ext cx="13652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539552" y="221301"/>
            <a:ext cx="678450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3600" dirty="0" smtClean="0"/>
              <a:t>La posición relativa</a:t>
            </a:r>
            <a:endParaRPr lang="es-ES" sz="3600" dirty="0"/>
          </a:p>
        </p:txBody>
      </p:sp>
      <p:sp>
        <p:nvSpPr>
          <p:cNvPr id="2" name="CuadroTexto 1"/>
          <p:cNvSpPr txBox="1"/>
          <p:nvPr/>
        </p:nvSpPr>
        <p:spPr>
          <a:xfrm>
            <a:off x="1331640" y="2492896"/>
            <a:ext cx="6048672" cy="369332"/>
          </a:xfrm>
          <a:prstGeom prst="rect">
            <a:avLst/>
          </a:prstGeom>
          <a:noFill/>
        </p:spPr>
        <p:txBody>
          <a:bodyPr wrap="square" rtlCol="0">
            <a:spAutoFit/>
          </a:bodyPr>
          <a:lstStyle/>
          <a:p>
            <a:r>
              <a:rPr lang="es-ES" dirty="0">
                <a:hlinkClick r:id="rId6"/>
              </a:rPr>
              <a:t>http://datos.bancomundial.org/indicador/NY.GDP.PCAP.PP.CD</a:t>
            </a:r>
            <a:endParaRPr lang="es-ES" dirty="0"/>
          </a:p>
        </p:txBody>
      </p:sp>
    </p:spTree>
    <p:extLst>
      <p:ext uri="{BB962C8B-B14F-4D97-AF65-F5344CB8AC3E}">
        <p14:creationId xmlns:p14="http://schemas.microsoft.com/office/powerpoint/2010/main" val="3944416233"/>
      </p:ext>
    </p:extLst>
  </p:cSld>
  <p:clrMapOvr>
    <a:masterClrMapping/>
  </p:clrMapOvr>
  <p:transition spd="slow">
    <p:zoom/>
    <p:sndAc>
      <p:stSnd>
        <p:snd r:embed="rId3" name="wind.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5470921"/>
            <a:ext cx="13652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539552" y="221301"/>
            <a:ext cx="678450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3600" dirty="0" smtClean="0"/>
              <a:t>La dimensión y las proyecciones</a:t>
            </a:r>
            <a:endParaRPr lang="es-ES" sz="3600" dirty="0"/>
          </a:p>
        </p:txBody>
      </p:sp>
      <p:sp>
        <p:nvSpPr>
          <p:cNvPr id="8" name="Text Box 16"/>
          <p:cNvSpPr txBox="1">
            <a:spLocks noChangeArrowheads="1"/>
          </p:cNvSpPr>
          <p:nvPr/>
        </p:nvSpPr>
        <p:spPr bwMode="auto">
          <a:xfrm>
            <a:off x="755576" y="1700808"/>
            <a:ext cx="6769100" cy="35274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1800">
                <a:latin typeface="Calibri" pitchFamily="34" charset="0"/>
              </a:rPr>
              <a:t>La disminución del peso relativo de los países centrales en el PIB mundial se explica por el gran dinamismo de nuevos polos de crecimiento: </a:t>
            </a:r>
            <a:r>
              <a:rPr lang="es-ES" sz="1800">
                <a:solidFill>
                  <a:srgbClr val="FF0000"/>
                </a:solidFill>
                <a:latin typeface="Calibri" pitchFamily="34" charset="0"/>
              </a:rPr>
              <a:t>principalmente China e India desde la década de 1980</a:t>
            </a:r>
            <a:r>
              <a:rPr lang="es-ES" sz="1800">
                <a:latin typeface="Calibri" pitchFamily="34" charset="0"/>
              </a:rPr>
              <a:t> y </a:t>
            </a:r>
            <a:r>
              <a:rPr lang="es-ES" sz="1800">
                <a:solidFill>
                  <a:srgbClr val="FF0000"/>
                </a:solidFill>
                <a:latin typeface="Calibri" pitchFamily="34" charset="0"/>
              </a:rPr>
              <a:t>Rusia a partir de 1999</a:t>
            </a:r>
            <a:r>
              <a:rPr lang="es-ES" sz="1800">
                <a:latin typeface="Calibri" pitchFamily="34" charset="0"/>
              </a:rPr>
              <a:t>. </a:t>
            </a:r>
          </a:p>
          <a:p>
            <a:pPr>
              <a:spcBef>
                <a:spcPct val="50000"/>
              </a:spcBef>
            </a:pPr>
            <a:r>
              <a:rPr lang="es-ES" sz="1800">
                <a:latin typeface="Calibri" pitchFamily="34" charset="0"/>
              </a:rPr>
              <a:t>China incrementó su participación en el PIB mundial de 2.3% a 11.3% entre 1980 y 2007 e India de 2.2% a 4.6% en el mismo lapso. </a:t>
            </a:r>
          </a:p>
          <a:p>
            <a:pPr>
              <a:spcBef>
                <a:spcPct val="50000"/>
              </a:spcBef>
            </a:pPr>
            <a:r>
              <a:rPr lang="es-ES" sz="1800">
                <a:latin typeface="Calibri" pitchFamily="34" charset="0"/>
              </a:rPr>
              <a:t>Rusia, después de la debacle económica resultante de la disolución de la Unión Soviética, incrementó su participación de 2.5% en 1998 a 3.2% en 2007. </a:t>
            </a:r>
          </a:p>
          <a:p>
            <a:pPr>
              <a:spcBef>
                <a:spcPct val="50000"/>
              </a:spcBef>
            </a:pPr>
            <a:r>
              <a:rPr lang="es-ES" sz="1800">
                <a:latin typeface="Calibri" pitchFamily="34" charset="0"/>
              </a:rPr>
              <a:t>Junto con Brasil, este grupo de países incrementó su participación en el PIB mundial de 13.2% en 1980 a 21.9% en 2007.</a:t>
            </a:r>
          </a:p>
        </p:txBody>
      </p:sp>
    </p:spTree>
    <p:extLst>
      <p:ext uri="{BB962C8B-B14F-4D97-AF65-F5344CB8AC3E}">
        <p14:creationId xmlns:p14="http://schemas.microsoft.com/office/powerpoint/2010/main" val="3747344923"/>
      </p:ext>
    </p:extLst>
  </p:cSld>
  <p:clrMapOvr>
    <a:masterClrMapping/>
  </p:clrMapOvr>
  <p:transition spd="slow">
    <p:zoom/>
    <p:sndAc>
      <p:stSnd>
        <p:snd r:embed="rId3" name="wind.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2" y="6205728"/>
            <a:ext cx="2019300" cy="652272"/>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5470921"/>
            <a:ext cx="136525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Título"/>
          <p:cNvSpPr>
            <a:spLocks noGrp="1"/>
          </p:cNvSpPr>
          <p:nvPr>
            <p:ph type="title"/>
          </p:nvPr>
        </p:nvSpPr>
        <p:spPr/>
        <p:txBody>
          <a:bodyPr/>
          <a:lstStyle/>
          <a:p>
            <a:r>
              <a:rPr lang="es-ES" dirty="0" smtClean="0"/>
              <a:t>El nuevo orden mundial</a:t>
            </a:r>
            <a:endParaRPr lang="es-ES" dirty="0"/>
          </a:p>
        </p:txBody>
      </p:sp>
      <p:sp>
        <p:nvSpPr>
          <p:cNvPr id="14" name="Text Box 16"/>
          <p:cNvSpPr txBox="1">
            <a:spLocks noChangeArrowheads="1"/>
          </p:cNvSpPr>
          <p:nvPr/>
        </p:nvSpPr>
        <p:spPr bwMode="auto">
          <a:xfrm>
            <a:off x="900113" y="1700213"/>
            <a:ext cx="7272337" cy="1346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63480" rIns="0" bIns="63480" anchor="ctr">
            <a:spAutoFit/>
          </a:bodyPr>
          <a:lstStyle/>
          <a:p>
            <a:r>
              <a:rPr lang="es-ES" sz="2000" b="1" dirty="0">
                <a:latin typeface="Calibri" pitchFamily="34" charset="0"/>
              </a:rPr>
              <a:t>Los elementos comunes de los países BRIC son sus descomunales dimensiones </a:t>
            </a:r>
            <a:r>
              <a:rPr lang="es-ES" sz="2000" b="1" dirty="0">
                <a:solidFill>
                  <a:srgbClr val="FF0000"/>
                </a:solidFill>
                <a:latin typeface="Calibri" pitchFamily="34" charset="0"/>
              </a:rPr>
              <a:t>físicas y poblacionales</a:t>
            </a:r>
            <a:r>
              <a:rPr lang="es-ES" sz="2000" b="1" dirty="0">
                <a:latin typeface="Calibri" pitchFamily="34" charset="0"/>
              </a:rPr>
              <a:t>, la disposición de gran cantidad de </a:t>
            </a:r>
            <a:r>
              <a:rPr lang="es-ES" sz="2000" b="1" dirty="0">
                <a:solidFill>
                  <a:srgbClr val="FF0000"/>
                </a:solidFill>
                <a:latin typeface="Calibri" pitchFamily="34" charset="0"/>
              </a:rPr>
              <a:t>recursos naturales</a:t>
            </a:r>
            <a:r>
              <a:rPr lang="es-ES" sz="2000" b="1" dirty="0">
                <a:latin typeface="Calibri" pitchFamily="34" charset="0"/>
              </a:rPr>
              <a:t> y su posicionamiento </a:t>
            </a:r>
            <a:r>
              <a:rPr lang="es-ES" sz="2000" b="1" dirty="0" err="1">
                <a:latin typeface="Calibri" pitchFamily="34" charset="0"/>
              </a:rPr>
              <a:t>geostratégico</a:t>
            </a:r>
            <a:r>
              <a:rPr lang="es-ES" sz="2000" b="1" dirty="0">
                <a:latin typeface="Calibri" pitchFamily="34" charset="0"/>
              </a:rPr>
              <a:t> a nivel continental</a:t>
            </a:r>
          </a:p>
        </p:txBody>
      </p:sp>
      <p:sp>
        <p:nvSpPr>
          <p:cNvPr id="18" name="Text Box 17"/>
          <p:cNvSpPr txBox="1">
            <a:spLocks noChangeArrowheads="1"/>
          </p:cNvSpPr>
          <p:nvPr/>
        </p:nvSpPr>
        <p:spPr bwMode="auto">
          <a:xfrm>
            <a:off x="900113" y="3141663"/>
            <a:ext cx="7272337" cy="10414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63480" rIns="0" bIns="63480" anchor="ctr">
            <a:spAutoFit/>
          </a:bodyPr>
          <a:lstStyle/>
          <a:p>
            <a:r>
              <a:rPr lang="es-ES" sz="2000" b="1" dirty="0">
                <a:latin typeface="Calibri" pitchFamily="34" charset="0"/>
              </a:rPr>
              <a:t>Otros espacios emergentes Bangladesh, Egipto, Indonesia, Irán, México, Nigeria, Pakistán, Filipinas, Corea del Sur, Turquía y Vietnam (N-11)</a:t>
            </a:r>
          </a:p>
        </p:txBody>
      </p:sp>
      <p:sp>
        <p:nvSpPr>
          <p:cNvPr id="19" name="Text Box 18"/>
          <p:cNvSpPr txBox="1">
            <a:spLocks noChangeArrowheads="1"/>
          </p:cNvSpPr>
          <p:nvPr/>
        </p:nvSpPr>
        <p:spPr bwMode="auto">
          <a:xfrm>
            <a:off x="827088" y="4292600"/>
            <a:ext cx="7272337" cy="1651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63480" rIns="0" bIns="63480" anchor="ctr">
            <a:spAutoFit/>
          </a:bodyPr>
          <a:lstStyle>
            <a:defPPr>
              <a:defRPr lang="es-ES"/>
            </a:defPPr>
            <a:lvl1pPr>
              <a:defRPr sz="2000" b="1">
                <a:latin typeface="Calibri" pitchFamily="34" charset="0"/>
              </a:defRPr>
            </a:lvl1pPr>
          </a:lstStyle>
          <a:p>
            <a:r>
              <a:rPr lang="es-ES" dirty="0"/>
              <a:t>El acervo de valores comunes de Rusia, China, Brasil y la India se fundamenta en el </a:t>
            </a:r>
            <a:r>
              <a:rPr lang="es-ES" dirty="0">
                <a:solidFill>
                  <a:srgbClr val="FF0000"/>
                </a:solidFill>
              </a:rPr>
              <a:t>mismo descontento con respecto al orden actual del mundo</a:t>
            </a:r>
            <a:r>
              <a:rPr lang="es-ES" dirty="0"/>
              <a:t>; comparten el principio del mundo multipolar, la primacía del Derecho Internacional, de la igualdad y de la soberanía de los miembros de la comunidad internacional.</a:t>
            </a:r>
          </a:p>
        </p:txBody>
      </p:sp>
    </p:spTree>
    <p:extLst>
      <p:ext uri="{BB962C8B-B14F-4D97-AF65-F5344CB8AC3E}">
        <p14:creationId xmlns:p14="http://schemas.microsoft.com/office/powerpoint/2010/main" val="674057095"/>
      </p:ext>
    </p:extLst>
  </p:cSld>
  <p:clrMapOvr>
    <a:masterClrMapping/>
  </p:clrMapOvr>
  <p:transition spd="slow">
    <p:zoom/>
    <p:sndAc>
      <p:stSnd>
        <p:snd r:embed="rId3" name="wind.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Perspectiva">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DE95A0C693CEB341887D38A4A2B58B45040072C752107C5A7B47AA91A1EE638E6F1F" ma:contentTypeVersion="28" ma:contentTypeDescription="Create a new document." ma:contentTypeScope="" ma:versionID="5eea76452d7eb073b41e4ecbec7235c0"/>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1FCF6928-3A3D-45C9-A2DA-183D99EAE38F}">
  <ds:schemaRefs>
    <ds:schemaRef ds:uri="http://schemas.microsoft.com/sharepoint/v3/contenttype/forms"/>
  </ds:schemaRefs>
</ds:datastoreItem>
</file>

<file path=customXml/itemProps2.xml><?xml version="1.0" encoding="utf-8"?>
<ds:datastoreItem xmlns:ds="http://schemas.openxmlformats.org/officeDocument/2006/customXml" ds:itemID="{A1105D53-7556-46FF-876E-8E718F0CDA58}">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3BD2B719-936D-4A11-8C4E-8FBE898886D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Adjacency</Template>
  <TotalTime>709</TotalTime>
  <Words>1379</Words>
  <Application>Microsoft Office PowerPoint</Application>
  <PresentationFormat>Presentación en pantalla (4:3)</PresentationFormat>
  <Paragraphs>84</Paragraphs>
  <Slides>22</Slides>
  <Notes>21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22</vt:i4>
      </vt:variant>
    </vt:vector>
  </HeadingPairs>
  <TitlesOfParts>
    <vt:vector size="25" baseType="lpstr">
      <vt:lpstr>Arial</vt:lpstr>
      <vt:lpstr>Calibri</vt:lpstr>
      <vt:lpstr>Adyacencia</vt:lpstr>
      <vt:lpstr>Economía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El nuevo orden mundial</vt:lpstr>
      <vt:lpstr>Presentación de PowerPoint</vt:lpstr>
      <vt:lpstr>El nuevo orden mundial</vt:lpstr>
      <vt:lpstr>El nuevo orden mundial</vt:lpstr>
      <vt:lpstr>Brasil</vt:lpstr>
      <vt:lpstr>Brasil</vt:lpstr>
      <vt:lpstr>India</vt:lpstr>
      <vt:lpstr>India</vt:lpstr>
      <vt:lpstr>India</vt:lpstr>
      <vt:lpstr>India</vt:lpstr>
      <vt:lpstr>Rusia</vt:lpstr>
      <vt:lpstr>Presentación de PowerPoint</vt:lpstr>
      <vt:lpstr>China</vt:lpstr>
      <vt:lpstr>China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Economia</dc:title>
  <dc:creator>Pau Rausell</dc:creator>
  <cp:lastModifiedBy>Pau</cp:lastModifiedBy>
  <cp:revision>42</cp:revision>
  <cp:lastPrinted>2011-03-08T00:20:50Z</cp:lastPrinted>
  <dcterms:created xsi:type="dcterms:W3CDTF">2011-02-27T18:27:27Z</dcterms:created>
  <dcterms:modified xsi:type="dcterms:W3CDTF">2017-02-27T19:20:07Z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TC300068709990</vt:lpwstr>
  </property>
</Properties>
</file>