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4"/>
  </p:sldMasterIdLst>
  <p:notesMasterIdLst>
    <p:notesMasterId r:id="rId23"/>
  </p:notesMasterIdLst>
  <p:sldIdLst>
    <p:sldId id="256" r:id="rId5"/>
    <p:sldId id="257" r:id="rId6"/>
    <p:sldId id="291" r:id="rId7"/>
    <p:sldId id="301" r:id="rId8"/>
    <p:sldId id="304" r:id="rId9"/>
    <p:sldId id="288" r:id="rId10"/>
    <p:sldId id="308" r:id="rId11"/>
    <p:sldId id="303" r:id="rId12"/>
    <p:sldId id="309" r:id="rId13"/>
    <p:sldId id="302" r:id="rId14"/>
    <p:sldId id="289" r:id="rId15"/>
    <p:sldId id="299" r:id="rId16"/>
    <p:sldId id="290" r:id="rId17"/>
    <p:sldId id="305" r:id="rId18"/>
    <p:sldId id="306" r:id="rId19"/>
    <p:sldId id="307" r:id="rId20"/>
    <p:sldId id="294" r:id="rId21"/>
    <p:sldId id="300" r:id="rId22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 autoAdjust="0"/>
    <p:restoredTop sz="93454" autoAdjust="0"/>
  </p:normalViewPr>
  <p:slideViewPr>
    <p:cSldViewPr>
      <p:cViewPr>
        <p:scale>
          <a:sx n="100" d="100"/>
          <a:sy n="100" d="100"/>
        </p:scale>
        <p:origin x="874" y="-3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u%20Rausell\Downloads\pcaxis-1993767706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u%20Rausell\Downloads\pcaxis-1993767706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u%20Rausell\Downloads\pcaxis-1993767706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u%20Rausell\Downloads\pcaxis-1993767706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a-ES"/>
              <a:t>Distribución de las rentas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2"/>
          <c:order val="2"/>
          <c:tx>
            <c:strRef>
              <c:f>Hoja1!$B$8</c:f>
              <c:strCache>
                <c:ptCount val="1"/>
                <c:pt idx="0">
                  <c:v>Impuestos netos sobre la producción y las importaciones (derecha)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dLbl>
              <c:idx val="11"/>
              <c:layout>
                <c:manualLayout>
                  <c:x val="-3.9887005649717512E-2"/>
                  <c:y val="5.7008718980549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3.5593220338983121E-2"/>
                  <c:y val="4.35949027498323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4.1770244821092213E-2"/>
                  <c:y val="4.02414486921527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Hoja1!$C$5:$V$5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Hoja1!$C$8:$V$8</c:f>
              <c:numCache>
                <c:formatCode>0%</c:formatCode>
                <c:ptCount val="20"/>
                <c:pt idx="0">
                  <c:v>8.1883236055445133E-2</c:v>
                </c:pt>
                <c:pt idx="1">
                  <c:v>8.3700142625288937E-2</c:v>
                </c:pt>
                <c:pt idx="2">
                  <c:v>8.7941488160386369E-2</c:v>
                </c:pt>
                <c:pt idx="3">
                  <c:v>9.167175051710881E-2</c:v>
                </c:pt>
                <c:pt idx="4">
                  <c:v>9.6081882365610216E-2</c:v>
                </c:pt>
                <c:pt idx="5">
                  <c:v>9.617485493230174E-2</c:v>
                </c:pt>
                <c:pt idx="6">
                  <c:v>9.3664585263206049E-2</c:v>
                </c:pt>
                <c:pt idx="7">
                  <c:v>9.2785417623130223E-2</c:v>
                </c:pt>
                <c:pt idx="8">
                  <c:v>9.6915636139156061E-2</c:v>
                </c:pt>
                <c:pt idx="9">
                  <c:v>0.10211859487822433</c:v>
                </c:pt>
                <c:pt idx="10">
                  <c:v>0.1070789175619999</c:v>
                </c:pt>
                <c:pt idx="11" formatCode="0.0%">
                  <c:v>0.10847700436717614</c:v>
                </c:pt>
                <c:pt idx="12" formatCode="0.0%">
                  <c:v>0.10000027757037103</c:v>
                </c:pt>
                <c:pt idx="13" formatCode="0.0%">
                  <c:v>8.1748277873190181E-2</c:v>
                </c:pt>
                <c:pt idx="14" formatCode="0.0%">
                  <c:v>6.9216539979277764E-2</c:v>
                </c:pt>
                <c:pt idx="15" formatCode="0.0%">
                  <c:v>8.655553222137212E-2</c:v>
                </c:pt>
                <c:pt idx="16" formatCode="0.0%">
                  <c:v>8.4107722906952731E-2</c:v>
                </c:pt>
                <c:pt idx="17" formatCode="0.0%">
                  <c:v>9.0371589226674029E-2</c:v>
                </c:pt>
                <c:pt idx="18" formatCode="0.0%">
                  <c:v>9.6895872281997378E-2</c:v>
                </c:pt>
                <c:pt idx="19" formatCode="0.0%">
                  <c:v>9.9833839179376854E-2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5875" cap="flat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</c:hiLowLines>
        <c:marker val="1"/>
        <c:smooth val="0"/>
        <c:axId val="340768032"/>
        <c:axId val="340772736"/>
      </c:lineChart>
      <c:lineChart>
        <c:grouping val="standard"/>
        <c:varyColors val="0"/>
        <c:ser>
          <c:idx val="0"/>
          <c:order val="0"/>
          <c:tx>
            <c:strRef>
              <c:f>Hoja1!$B$6</c:f>
              <c:strCache>
                <c:ptCount val="1"/>
                <c:pt idx="0">
                  <c:v>Remuneración de los asalariados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7.8039509867635229E-3"/>
                  <c:y val="-4.960386345961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1.8832391713747645E-3"/>
                  <c:y val="-7.0422535211267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2.6365348399246636E-2"/>
                  <c:y val="-4.35949027498323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Hoja1!$C$5:$V$5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Hoja1!$C$6:$V$6</c:f>
              <c:numCache>
                <c:formatCode>0%</c:formatCode>
                <c:ptCount val="20"/>
                <c:pt idx="0">
                  <c:v>0.47784524216424978</c:v>
                </c:pt>
                <c:pt idx="1">
                  <c:v>0.47758159969835573</c:v>
                </c:pt>
                <c:pt idx="2">
                  <c:v>0.48511434246567409</c:v>
                </c:pt>
                <c:pt idx="3">
                  <c:v>0.48436941603705136</c:v>
                </c:pt>
                <c:pt idx="4">
                  <c:v>0.48564063562145393</c:v>
                </c:pt>
                <c:pt idx="5">
                  <c:v>0.48473965183752415</c:v>
                </c:pt>
                <c:pt idx="6">
                  <c:v>0.48294707288342997</c:v>
                </c:pt>
                <c:pt idx="7">
                  <c:v>0.48137698721986738</c:v>
                </c:pt>
                <c:pt idx="8">
                  <c:v>0.48069254435748848</c:v>
                </c:pt>
                <c:pt idx="9">
                  <c:v>0.47749065496505771</c:v>
                </c:pt>
                <c:pt idx="10">
                  <c:v>0.47717625617097553</c:v>
                </c:pt>
                <c:pt idx="11" formatCode="0.0%">
                  <c:v>0.47734564582022948</c:v>
                </c:pt>
                <c:pt idx="12" formatCode="0.0%">
                  <c:v>0.48348687601024048</c:v>
                </c:pt>
                <c:pt idx="13" formatCode="0.0%">
                  <c:v>0.50149927388020321</c:v>
                </c:pt>
                <c:pt idx="14" formatCode="0.0%">
                  <c:v>0.50894874489589759</c:v>
                </c:pt>
                <c:pt idx="15" formatCode="0.0%">
                  <c:v>0.50094225899771772</c:v>
                </c:pt>
                <c:pt idx="16" formatCode="0.0%">
                  <c:v>0.49605712935100749</c:v>
                </c:pt>
                <c:pt idx="17" formatCode="0.0%">
                  <c:v>0.4781046954947491</c:v>
                </c:pt>
                <c:pt idx="18" formatCode="0.0%">
                  <c:v>0.47187356972748218</c:v>
                </c:pt>
                <c:pt idx="19" formatCode="0.0%">
                  <c:v>0.47142514118867418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Hoja1!$B$7</c:f>
              <c:strCache>
                <c:ptCount val="1"/>
                <c:pt idx="0">
                  <c:v>Excedente de explotación bruto / Renta mixta bruta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1.6949152542372881E-2"/>
                  <c:y val="3.6887994634473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3.5781544256120526E-2"/>
                  <c:y val="4.3594902749832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2.8248587570621538E-2"/>
                  <c:y val="5.7008718980549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3.3898305084745693E-2"/>
                  <c:y val="4.69483568075117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Hoja1!$C$5:$V$5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Hoja1!$C$7:$V$7</c:f>
              <c:numCache>
                <c:formatCode>0%</c:formatCode>
                <c:ptCount val="20"/>
                <c:pt idx="0">
                  <c:v>0.4402715217803051</c:v>
                </c:pt>
                <c:pt idx="1">
                  <c:v>0.43871825767635536</c:v>
                </c:pt>
                <c:pt idx="2">
                  <c:v>0.42694416937393953</c:v>
                </c:pt>
                <c:pt idx="3">
                  <c:v>0.42395883344583984</c:v>
                </c:pt>
                <c:pt idx="4">
                  <c:v>0.41827748201293585</c:v>
                </c:pt>
                <c:pt idx="5">
                  <c:v>0.41908549323017408</c:v>
                </c:pt>
                <c:pt idx="6">
                  <c:v>0.42338834185336399</c:v>
                </c:pt>
                <c:pt idx="7">
                  <c:v>0.42583759515700237</c:v>
                </c:pt>
                <c:pt idx="8">
                  <c:v>0.42239181950335541</c:v>
                </c:pt>
                <c:pt idx="9">
                  <c:v>0.42039075015671795</c:v>
                </c:pt>
                <c:pt idx="10">
                  <c:v>0.41574482626702458</c:v>
                </c:pt>
                <c:pt idx="11" formatCode="0.0%">
                  <c:v>0.41417734981259435</c:v>
                </c:pt>
                <c:pt idx="12" formatCode="0.0%">
                  <c:v>0.41651284641938846</c:v>
                </c:pt>
                <c:pt idx="13" formatCode="0.0%">
                  <c:v>0.41675244824660657</c:v>
                </c:pt>
                <c:pt idx="14" formatCode="0.0%">
                  <c:v>0.42183471512482462</c:v>
                </c:pt>
                <c:pt idx="15" formatCode="0.0%">
                  <c:v>0.41250220878091021</c:v>
                </c:pt>
                <c:pt idx="16" formatCode="0.0%">
                  <c:v>0.41983514774203973</c:v>
                </c:pt>
                <c:pt idx="17" formatCode="0.0%">
                  <c:v>0.43152371527857686</c:v>
                </c:pt>
                <c:pt idx="18" formatCode="0.0%">
                  <c:v>0.43123055799052046</c:v>
                </c:pt>
                <c:pt idx="19" formatCode="0.0%">
                  <c:v>0.42874101963194899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5875" cap="flat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</c:hiLowLines>
        <c:marker val="1"/>
        <c:smooth val="0"/>
        <c:axId val="340766464"/>
        <c:axId val="340773128"/>
      </c:lineChart>
      <c:valAx>
        <c:axId val="340772736"/>
        <c:scaling>
          <c:orientation val="minMax"/>
          <c:max val="0.30000000000000004"/>
        </c:scaling>
        <c:delete val="0"/>
        <c:axPos val="r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40768032"/>
        <c:crosses val="max"/>
        <c:crossBetween val="between"/>
      </c:valAx>
      <c:catAx>
        <c:axId val="34076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40772736"/>
        <c:crosses val="autoZero"/>
        <c:auto val="1"/>
        <c:lblAlgn val="ctr"/>
        <c:lblOffset val="100"/>
        <c:noMultiLvlLbl val="0"/>
      </c:catAx>
      <c:valAx>
        <c:axId val="340773128"/>
        <c:scaling>
          <c:orientation val="minMax"/>
          <c:min val="0.30000000000000004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40766464"/>
        <c:crosses val="autoZero"/>
        <c:crossBetween val="between"/>
      </c:valAx>
      <c:catAx>
        <c:axId val="3407664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07731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79605327111889"/>
          <c:y val="3.9120994247353269E-2"/>
          <c:w val="0.77715048690809074"/>
          <c:h val="0.872606647589209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'[pcaxis-1993767706.xls]Hoja2'!$A$6</c:f>
              <c:strCache>
                <c:ptCount val="1"/>
                <c:pt idx="0">
                  <c:v>Parados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'[pcaxis-1993767706.xls]Hoja2'!$B$5:$J$5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'[pcaxis-1993767706.xls]Hoja2'!$B$6:$J$6</c:f>
              <c:numCache>
                <c:formatCode>_(* #,##0_);_(* \(#,##0\);_(* "-"??_);_(@_)</c:formatCode>
                <c:ptCount val="9"/>
                <c:pt idx="0">
                  <c:v>1913</c:v>
                </c:pt>
                <c:pt idx="1">
                  <c:v>1837</c:v>
                </c:pt>
                <c:pt idx="2">
                  <c:v>1834</c:v>
                </c:pt>
                <c:pt idx="3">
                  <c:v>2501</c:v>
                </c:pt>
                <c:pt idx="4">
                  <c:v>4150</c:v>
                </c:pt>
                <c:pt idx="5">
                  <c:v>4632</c:v>
                </c:pt>
                <c:pt idx="6">
                  <c:v>4999</c:v>
                </c:pt>
                <c:pt idx="7">
                  <c:v>5769</c:v>
                </c:pt>
                <c:pt idx="8">
                  <c:v>5995</c:v>
                </c:pt>
              </c:numCache>
            </c:numRef>
          </c:val>
        </c:ser>
        <c:ser>
          <c:idx val="1"/>
          <c:order val="1"/>
          <c:tx>
            <c:strRef>
              <c:f>'[pcaxis-1993767706.xls]Hoja2'!$A$7</c:f>
              <c:strCache>
                <c:ptCount val="1"/>
                <c:pt idx="0">
                  <c:v>Ocupados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0.369979474254589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4466230936819175E-3"/>
                  <c:y val="-0.384073930416668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387597544457188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0.384073930416668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6310820624546117E-3"/>
                  <c:y val="-0.359408632133029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8155410312273058E-3"/>
                  <c:y val="-0.355885018092509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0.338266947889910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3.6310820624546117E-3"/>
                  <c:y val="-0.32769610576835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0.324172491727830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'[pcaxis-1993767706.xls]Hoja2'!$B$5:$J$5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'[pcaxis-1993767706.xls]Hoja2'!$B$7:$J$7</c:f>
              <c:numCache>
                <c:formatCode>_(* #,##0_);_(* \(#,##0\);_(* "-"??_);_(@_)</c:formatCode>
                <c:ptCount val="9"/>
                <c:pt idx="0">
                  <c:v>18973</c:v>
                </c:pt>
                <c:pt idx="1">
                  <c:v>19748</c:v>
                </c:pt>
                <c:pt idx="2">
                  <c:v>20356</c:v>
                </c:pt>
                <c:pt idx="3">
                  <c:v>20258</c:v>
                </c:pt>
                <c:pt idx="4">
                  <c:v>18888</c:v>
                </c:pt>
                <c:pt idx="5">
                  <c:v>18457</c:v>
                </c:pt>
                <c:pt idx="6">
                  <c:v>18105</c:v>
                </c:pt>
                <c:pt idx="7">
                  <c:v>17282</c:v>
                </c:pt>
                <c:pt idx="8">
                  <c:v>16750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7748168"/>
        <c:axId val="337749344"/>
      </c:barChart>
      <c:catAx>
        <c:axId val="337748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7749344"/>
        <c:crosses val="autoZero"/>
        <c:auto val="1"/>
        <c:lblAlgn val="ctr"/>
        <c:lblOffset val="100"/>
        <c:noMultiLvlLbl val="0"/>
      </c:catAx>
      <c:valAx>
        <c:axId val="337749344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3377481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79605327111889"/>
          <c:y val="3.9120994247353269E-2"/>
          <c:w val="0.77715048690809074"/>
          <c:h val="0.872606647589209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'[pcaxis-1993767706.xls]Hoja2'!$A$6</c:f>
              <c:strCache>
                <c:ptCount val="1"/>
                <c:pt idx="0">
                  <c:v>Parados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'[pcaxis-1993767706.xls]Hoja2'!$B$5:$J$5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'[pcaxis-1993767706.xls]Hoja2'!$B$6:$J$6</c:f>
              <c:numCache>
                <c:formatCode>_(* #,##0_);_(* \(#,##0\);_(* "-"??_);_(@_)</c:formatCode>
                <c:ptCount val="9"/>
                <c:pt idx="0">
                  <c:v>1913</c:v>
                </c:pt>
                <c:pt idx="1">
                  <c:v>1837</c:v>
                </c:pt>
                <c:pt idx="2">
                  <c:v>1834</c:v>
                </c:pt>
                <c:pt idx="3">
                  <c:v>2501</c:v>
                </c:pt>
                <c:pt idx="4">
                  <c:v>4150</c:v>
                </c:pt>
                <c:pt idx="5">
                  <c:v>4632</c:v>
                </c:pt>
                <c:pt idx="6">
                  <c:v>4999</c:v>
                </c:pt>
                <c:pt idx="7">
                  <c:v>5769</c:v>
                </c:pt>
                <c:pt idx="8">
                  <c:v>5995</c:v>
                </c:pt>
              </c:numCache>
            </c:numRef>
          </c:val>
        </c:ser>
        <c:ser>
          <c:idx val="1"/>
          <c:order val="1"/>
          <c:tx>
            <c:strRef>
              <c:f>'[pcaxis-1993767706.xls]Hoja2'!$A$7</c:f>
              <c:strCache>
                <c:ptCount val="1"/>
                <c:pt idx="0">
                  <c:v>Ocupados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0.369979474254589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4466230936819175E-3"/>
                  <c:y val="-0.384073930416668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387597544457188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0.384073930416668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6310820624546117E-3"/>
                  <c:y val="-0.359408632133029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8155410312273058E-3"/>
                  <c:y val="-0.355885018092509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0.338266947889910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3.6310820624546117E-3"/>
                  <c:y val="-0.32769610576835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0.324172491727830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'[pcaxis-1993767706.xls]Hoja2'!$B$5:$J$5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'[pcaxis-1993767706.xls]Hoja2'!$B$7:$J$7</c:f>
              <c:numCache>
                <c:formatCode>_(* #,##0_);_(* \(#,##0\);_(* "-"??_);_(@_)</c:formatCode>
                <c:ptCount val="9"/>
                <c:pt idx="0">
                  <c:v>18973</c:v>
                </c:pt>
                <c:pt idx="1">
                  <c:v>19748</c:v>
                </c:pt>
                <c:pt idx="2">
                  <c:v>20356</c:v>
                </c:pt>
                <c:pt idx="3">
                  <c:v>20258</c:v>
                </c:pt>
                <c:pt idx="4">
                  <c:v>18888</c:v>
                </c:pt>
                <c:pt idx="5">
                  <c:v>18457</c:v>
                </c:pt>
                <c:pt idx="6">
                  <c:v>18105</c:v>
                </c:pt>
                <c:pt idx="7">
                  <c:v>17282</c:v>
                </c:pt>
                <c:pt idx="8">
                  <c:v>16750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3947096"/>
        <c:axId val="273949840"/>
      </c:barChart>
      <c:catAx>
        <c:axId val="273947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3949840"/>
        <c:crosses val="autoZero"/>
        <c:auto val="1"/>
        <c:lblAlgn val="ctr"/>
        <c:lblOffset val="100"/>
        <c:noMultiLvlLbl val="0"/>
      </c:catAx>
      <c:valAx>
        <c:axId val="273949840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2739470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79605327111889"/>
          <c:y val="3.9120994247353269E-2"/>
          <c:w val="0.77715048690809074"/>
          <c:h val="0.872606647589209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'[pcaxis-1993767706.xls]Hoja2'!$A$6</c:f>
              <c:strCache>
                <c:ptCount val="1"/>
                <c:pt idx="0">
                  <c:v>Parados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'[pcaxis-1993767706.xls]Hoja2'!$B$5:$J$5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'[pcaxis-1993767706.xls]Hoja2'!$B$6:$J$6</c:f>
              <c:numCache>
                <c:formatCode>_(* #,##0_);_(* \(#,##0\);_(* "-"??_);_(@_)</c:formatCode>
                <c:ptCount val="9"/>
                <c:pt idx="0">
                  <c:v>1913</c:v>
                </c:pt>
                <c:pt idx="1">
                  <c:v>1837</c:v>
                </c:pt>
                <c:pt idx="2">
                  <c:v>1834</c:v>
                </c:pt>
                <c:pt idx="3">
                  <c:v>2501</c:v>
                </c:pt>
                <c:pt idx="4">
                  <c:v>4150</c:v>
                </c:pt>
                <c:pt idx="5">
                  <c:v>4632</c:v>
                </c:pt>
                <c:pt idx="6">
                  <c:v>4999</c:v>
                </c:pt>
                <c:pt idx="7">
                  <c:v>5769</c:v>
                </c:pt>
                <c:pt idx="8">
                  <c:v>5995</c:v>
                </c:pt>
              </c:numCache>
            </c:numRef>
          </c:val>
        </c:ser>
        <c:ser>
          <c:idx val="1"/>
          <c:order val="1"/>
          <c:tx>
            <c:strRef>
              <c:f>'[pcaxis-1993767706.xls]Hoja2'!$A$7</c:f>
              <c:strCache>
                <c:ptCount val="1"/>
                <c:pt idx="0">
                  <c:v>Ocupados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0.369979474254589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4466230936819175E-3"/>
                  <c:y val="-0.384073930416668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387597544457188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0.384073930416668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6310820624546117E-3"/>
                  <c:y val="-0.359408632133029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8155410312273058E-3"/>
                  <c:y val="-0.355885018092509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0.338266947889910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3.6310820624546117E-3"/>
                  <c:y val="-0.32769610576835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0.324172491727830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'[pcaxis-1993767706.xls]Hoja2'!$B$5:$J$5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'[pcaxis-1993767706.xls]Hoja2'!$B$7:$J$7</c:f>
              <c:numCache>
                <c:formatCode>_(* #,##0_);_(* \(#,##0\);_(* "-"??_);_(@_)</c:formatCode>
                <c:ptCount val="9"/>
                <c:pt idx="0">
                  <c:v>18973</c:v>
                </c:pt>
                <c:pt idx="1">
                  <c:v>19748</c:v>
                </c:pt>
                <c:pt idx="2">
                  <c:v>20356</c:v>
                </c:pt>
                <c:pt idx="3">
                  <c:v>20258</c:v>
                </c:pt>
                <c:pt idx="4">
                  <c:v>18888</c:v>
                </c:pt>
                <c:pt idx="5">
                  <c:v>18457</c:v>
                </c:pt>
                <c:pt idx="6">
                  <c:v>18105</c:v>
                </c:pt>
                <c:pt idx="7">
                  <c:v>17282</c:v>
                </c:pt>
                <c:pt idx="8">
                  <c:v>16750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3944352"/>
        <c:axId val="273950232"/>
      </c:barChart>
      <c:catAx>
        <c:axId val="273944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3950232"/>
        <c:crosses val="autoZero"/>
        <c:auto val="1"/>
        <c:lblAlgn val="ctr"/>
        <c:lblOffset val="100"/>
        <c:noMultiLvlLbl val="0"/>
      </c:catAx>
      <c:valAx>
        <c:axId val="273950232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2739443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79605327111889"/>
          <c:y val="3.9120994247353269E-2"/>
          <c:w val="0.77715048690809074"/>
          <c:h val="0.872606647589209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'[pcaxis-1993767706.xls]Hoja2'!$A$6</c:f>
              <c:strCache>
                <c:ptCount val="1"/>
                <c:pt idx="0">
                  <c:v>Parados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'[pcaxis-1993767706.xls]Hoja2'!$B$5:$J$5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'[pcaxis-1993767706.xls]Hoja2'!$B$6:$J$6</c:f>
              <c:numCache>
                <c:formatCode>_(* #,##0_);_(* \(#,##0\);_(* "-"??_);_(@_)</c:formatCode>
                <c:ptCount val="9"/>
                <c:pt idx="0">
                  <c:v>1913</c:v>
                </c:pt>
                <c:pt idx="1">
                  <c:v>1837</c:v>
                </c:pt>
                <c:pt idx="2">
                  <c:v>1834</c:v>
                </c:pt>
                <c:pt idx="3">
                  <c:v>2501</c:v>
                </c:pt>
                <c:pt idx="4">
                  <c:v>4150</c:v>
                </c:pt>
                <c:pt idx="5">
                  <c:v>4632</c:v>
                </c:pt>
                <c:pt idx="6">
                  <c:v>4999</c:v>
                </c:pt>
                <c:pt idx="7">
                  <c:v>5769</c:v>
                </c:pt>
                <c:pt idx="8">
                  <c:v>5995</c:v>
                </c:pt>
              </c:numCache>
            </c:numRef>
          </c:val>
        </c:ser>
        <c:ser>
          <c:idx val="1"/>
          <c:order val="1"/>
          <c:tx>
            <c:strRef>
              <c:f>'[pcaxis-1993767706.xls]Hoja2'!$A$7</c:f>
              <c:strCache>
                <c:ptCount val="1"/>
                <c:pt idx="0">
                  <c:v>Ocupados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0.369979474254589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4466230936819175E-3"/>
                  <c:y val="-0.384073930416668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387597544457188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0.384073930416668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6310820624546117E-3"/>
                  <c:y val="-0.359408632133029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8155410312273058E-3"/>
                  <c:y val="-0.355885018092509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0.338266947889910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3.6310820624546117E-3"/>
                  <c:y val="-0.32769610576835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0.324172491727830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'[pcaxis-1993767706.xls]Hoja2'!$B$5:$J$5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'[pcaxis-1993767706.xls]Hoja2'!$B$7:$J$7</c:f>
              <c:numCache>
                <c:formatCode>_(* #,##0_);_(* \(#,##0\);_(* "-"??_);_(@_)</c:formatCode>
                <c:ptCount val="9"/>
                <c:pt idx="0">
                  <c:v>18973</c:v>
                </c:pt>
                <c:pt idx="1">
                  <c:v>19748</c:v>
                </c:pt>
                <c:pt idx="2">
                  <c:v>20356</c:v>
                </c:pt>
                <c:pt idx="3">
                  <c:v>20258</c:v>
                </c:pt>
                <c:pt idx="4">
                  <c:v>18888</c:v>
                </c:pt>
                <c:pt idx="5">
                  <c:v>18457</c:v>
                </c:pt>
                <c:pt idx="6">
                  <c:v>18105</c:v>
                </c:pt>
                <c:pt idx="7">
                  <c:v>17282</c:v>
                </c:pt>
                <c:pt idx="8">
                  <c:v>16750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3946312"/>
        <c:axId val="273947488"/>
      </c:barChart>
      <c:catAx>
        <c:axId val="273946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3947488"/>
        <c:crosses val="autoZero"/>
        <c:auto val="1"/>
        <c:lblAlgn val="ctr"/>
        <c:lblOffset val="100"/>
        <c:noMultiLvlLbl val="0"/>
      </c:catAx>
      <c:valAx>
        <c:axId val="273947488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2739463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BA96D2-171C-4D95-B321-7E253B24E56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86E1354-9C4E-4DD5-BA7E-0C80458C17AF}">
      <dgm:prSet/>
      <dgm:spPr/>
      <dgm:t>
        <a:bodyPr/>
        <a:lstStyle/>
        <a:p>
          <a:pPr algn="ctr" rtl="0"/>
          <a:r>
            <a:rPr lang="es-ES" dirty="0" smtClean="0"/>
            <a:t>Tema 4: </a:t>
          </a:r>
        </a:p>
        <a:p>
          <a:pPr algn="ctr" rtl="0"/>
          <a:r>
            <a:rPr lang="es-ES" b="1" i="0" dirty="0" smtClean="0"/>
            <a:t>El Funcionamiento macroeconómico y la economía española. </a:t>
          </a:r>
        </a:p>
        <a:p>
          <a:pPr algn="l" rtl="0"/>
          <a:r>
            <a:rPr lang="es-ES" dirty="0" smtClean="0"/>
            <a:t>EL PIB</a:t>
          </a:r>
        </a:p>
        <a:p>
          <a:pPr algn="l" rtl="0"/>
          <a:r>
            <a:rPr lang="es-ES" dirty="0" smtClean="0"/>
            <a:t>El PIB de la Economía Española</a:t>
          </a:r>
        </a:p>
        <a:p>
          <a:pPr algn="l" rtl="0"/>
          <a:r>
            <a:rPr lang="es-ES" dirty="0" smtClean="0"/>
            <a:t>La explicación de la crisis</a:t>
          </a:r>
        </a:p>
      </dgm:t>
    </dgm:pt>
    <dgm:pt modelId="{104F9194-772A-4B97-A894-CEBCDFEF89FC}" type="parTrans" cxnId="{2FC54D4E-D556-41E8-865B-2BBCAA19486F}">
      <dgm:prSet/>
      <dgm:spPr/>
      <dgm:t>
        <a:bodyPr/>
        <a:lstStyle/>
        <a:p>
          <a:endParaRPr lang="es-ES"/>
        </a:p>
      </dgm:t>
    </dgm:pt>
    <dgm:pt modelId="{08A60C75-C7FB-4B1F-8C69-318B0D5E2BA6}" type="sibTrans" cxnId="{2FC54D4E-D556-41E8-865B-2BBCAA19486F}">
      <dgm:prSet/>
      <dgm:spPr/>
      <dgm:t>
        <a:bodyPr/>
        <a:lstStyle/>
        <a:p>
          <a:endParaRPr lang="es-ES"/>
        </a:p>
      </dgm:t>
    </dgm:pt>
    <dgm:pt modelId="{33670D24-F7BD-493F-98E6-4C7CCBE1AE1F}" type="pres">
      <dgm:prSet presAssocID="{74BA96D2-171C-4D95-B321-7E253B24E56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7C47A33-03FB-4CAA-A9DB-90115DBCBCE1}" type="pres">
      <dgm:prSet presAssocID="{D86E1354-9C4E-4DD5-BA7E-0C80458C17AF}" presName="circ1TxSh" presStyleLbl="vennNode1" presStyleIdx="0" presStyleCnt="1"/>
      <dgm:spPr/>
      <dgm:t>
        <a:bodyPr/>
        <a:lstStyle/>
        <a:p>
          <a:endParaRPr lang="es-ES"/>
        </a:p>
      </dgm:t>
    </dgm:pt>
  </dgm:ptLst>
  <dgm:cxnLst>
    <dgm:cxn modelId="{2FC54D4E-D556-41E8-865B-2BBCAA19486F}" srcId="{74BA96D2-171C-4D95-B321-7E253B24E562}" destId="{D86E1354-9C4E-4DD5-BA7E-0C80458C17AF}" srcOrd="0" destOrd="0" parTransId="{104F9194-772A-4B97-A894-CEBCDFEF89FC}" sibTransId="{08A60C75-C7FB-4B1F-8C69-318B0D5E2BA6}"/>
    <dgm:cxn modelId="{9DE3E407-1FD1-4A43-8B20-4ACB76E27BF7}" type="presOf" srcId="{74BA96D2-171C-4D95-B321-7E253B24E562}" destId="{33670D24-F7BD-493F-98E6-4C7CCBE1AE1F}" srcOrd="0" destOrd="0" presId="urn:microsoft.com/office/officeart/2005/8/layout/venn1"/>
    <dgm:cxn modelId="{E368A35E-3C70-4547-BCEC-93396952336F}" type="presOf" srcId="{D86E1354-9C4E-4DD5-BA7E-0C80458C17AF}" destId="{E7C47A33-03FB-4CAA-A9DB-90115DBCBCE1}" srcOrd="0" destOrd="0" presId="urn:microsoft.com/office/officeart/2005/8/layout/venn1"/>
    <dgm:cxn modelId="{8FC7A015-0FE5-45BE-B412-FA729F75DE65}" type="presParOf" srcId="{33670D24-F7BD-493F-98E6-4C7CCBE1AE1F}" destId="{E7C47A33-03FB-4CAA-A9DB-90115DBCBCE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47A33-03FB-4CAA-A9DB-90115DBCBCE1}">
      <dsp:nvSpPr>
        <dsp:cNvPr id="0" name=""/>
        <dsp:cNvSpPr/>
      </dsp:nvSpPr>
      <dsp:spPr>
        <a:xfrm>
          <a:off x="1409700" y="0"/>
          <a:ext cx="4800600" cy="48006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Tema 4: </a:t>
          </a:r>
        </a:p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i="0" kern="1200" dirty="0" smtClean="0"/>
            <a:t>El Funcionamiento macroeconómico y la economía española. </a:t>
          </a:r>
        </a:p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EL PIB</a:t>
          </a:r>
        </a:p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El PIB de la Economía Española</a:t>
          </a:r>
        </a:p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La explicación de la crisis</a:t>
          </a:r>
        </a:p>
      </dsp:txBody>
      <dsp:txXfrm>
        <a:off x="2112732" y="703032"/>
        <a:ext cx="3394536" cy="3394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CA8EC9D-1994-4FE7-9CA1-E6C8279D4A55}" type="datetimeFigureOut">
              <a:rPr lang="es-ES" smtClean="0"/>
              <a:t>10/04/2017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60E8827-8750-4427-8340-235C623A9F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582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1113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5637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076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076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076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332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6500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98297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076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076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076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076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373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9584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076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2804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7390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794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A03-DF6C-4733-A437-310EABC56765}" type="datetimeFigureOut">
              <a:rPr lang="es-ES" smtClean="0"/>
              <a:pPr/>
              <a:t>10/04/2017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7C60-1A7E-4586-8881-F5E8309BC077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Picture 35" descr="Imagen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6" descr="Imagen1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2143125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A03-DF6C-4733-A437-310EABC56765}" type="datetimeFigureOut">
              <a:rPr lang="es-ES" smtClean="0"/>
              <a:pPr/>
              <a:t>10/04/2017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7C60-1A7E-4586-8881-F5E8309BC0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A03-DF6C-4733-A437-310EABC56765}" type="datetimeFigureOut">
              <a:rPr lang="es-ES" smtClean="0"/>
              <a:pPr/>
              <a:t>10/04/2017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7C60-1A7E-4586-8881-F5E8309BC0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A03-DF6C-4733-A437-310EABC56765}" type="datetimeFigureOut">
              <a:rPr lang="es-ES" smtClean="0"/>
              <a:pPr/>
              <a:t>10/04/2017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7C60-1A7E-4586-8881-F5E8309BC0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A03-DF6C-4733-A437-310EABC56765}" type="datetimeFigureOut">
              <a:rPr lang="es-ES" smtClean="0"/>
              <a:pPr/>
              <a:t>10/04/2017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7C60-1A7E-4586-8881-F5E8309BC0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A03-DF6C-4733-A437-310EABC56765}" type="datetimeFigureOut">
              <a:rPr lang="es-ES" smtClean="0"/>
              <a:pPr/>
              <a:t>10/04/2017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7C60-1A7E-4586-8881-F5E8309BC0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A03-DF6C-4733-A437-310EABC56765}" type="datetimeFigureOut">
              <a:rPr lang="es-ES" smtClean="0"/>
              <a:pPr/>
              <a:t>10/04/2017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7C60-1A7E-4586-8881-F5E8309BC0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A03-DF6C-4733-A437-310EABC56765}" type="datetimeFigureOut">
              <a:rPr lang="es-ES" smtClean="0"/>
              <a:pPr/>
              <a:t>10/04/2017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7C60-1A7E-4586-8881-F5E8309BC0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A03-DF6C-4733-A437-310EABC56765}" type="datetimeFigureOut">
              <a:rPr lang="es-ES" smtClean="0"/>
              <a:pPr/>
              <a:t>10/04/2017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7C60-1A7E-4586-8881-F5E8309BC0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A03-DF6C-4733-A437-310EABC56765}" type="datetimeFigureOut">
              <a:rPr lang="es-ES" smtClean="0"/>
              <a:pPr/>
              <a:t>10/04/2017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7C60-1A7E-4586-8881-F5E8309BC07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A03-DF6C-4733-A437-310EABC56765}" type="datetimeFigureOut">
              <a:rPr lang="es-ES" smtClean="0"/>
              <a:pPr/>
              <a:t>10/04/2017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7E7C60-1A7E-4586-8881-F5E8309BC07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A7E7C60-1A7E-4586-8881-F5E8309BC07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F75CA03-DF6C-4733-A437-310EABC56765}" type="datetimeFigureOut">
              <a:rPr lang="es-ES" smtClean="0"/>
              <a:pPr/>
              <a:t>10/04/2017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spd="slow">
    <p:zoom/>
    <p:sndAc>
      <p:stSnd>
        <p:snd r:embed="rId13" name="wind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audio" Target="../media/audio1.wav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6.jpeg"/><Relationship Id="rId5" Type="http://schemas.openxmlformats.org/officeDocument/2006/relationships/diagramData" Target="../diagrams/data1.xml"/><Relationship Id="rId10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jpg"/><Relationship Id="rId10" Type="http://schemas.openxmlformats.org/officeDocument/2006/relationships/chart" Target="../charts/chart2.xml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0.png"/><Relationship Id="rId5" Type="http://schemas.openxmlformats.org/officeDocument/2006/relationships/image" Target="../media/image5.jpg"/><Relationship Id="rId10" Type="http://schemas.openxmlformats.org/officeDocument/2006/relationships/chart" Target="../charts/chart3.xml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1.png"/><Relationship Id="rId5" Type="http://schemas.openxmlformats.org/officeDocument/2006/relationships/image" Target="../media/image5.jpg"/><Relationship Id="rId10" Type="http://schemas.openxmlformats.org/officeDocument/2006/relationships/chart" Target="../charts/chart4.xml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5.jpg"/><Relationship Id="rId10" Type="http://schemas.openxmlformats.org/officeDocument/2006/relationships/chart" Target="../charts/chart5.xml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hyperlink" Target="http://www.youtube.com/watch?v=yXh0kK2RRIk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iHDy5xaRtsw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Economía </a:t>
            </a:r>
            <a:endParaRPr lang="es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381500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" y="6205728"/>
            <a:ext cx="2019300" cy="65227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7668344" y="5563504"/>
            <a:ext cx="1252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Pau </a:t>
            </a:r>
            <a:r>
              <a:rPr lang="es-ES" dirty="0" err="1" smtClean="0"/>
              <a:t>Rausell</a:t>
            </a:r>
            <a:endParaRPr lang="es-ES" dirty="0"/>
          </a:p>
        </p:txBody>
      </p:sp>
      <p:pic>
        <p:nvPicPr>
          <p:cNvPr id="1026" name="Picture 2" descr="http://3.bp.blogspot.com/_wvEpHZdflNk/TRs1365CSwI/AAAAAAAAADI/FNIg9RHMoYM/s1600/creative_common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142" y="5949280"/>
            <a:ext cx="1310346" cy="49523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79712" y="2708920"/>
            <a:ext cx="4746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http:www.datosmacro.com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753064980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" y="6205728"/>
            <a:ext cx="2019300" cy="6522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70921"/>
            <a:ext cx="13652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027852" y="548680"/>
            <a:ext cx="678450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3600" dirty="0" smtClean="0"/>
              <a:t>EL PIB de la Economía Española</a:t>
            </a:r>
            <a:endParaRPr lang="es-ES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1689158"/>
            <a:ext cx="7992888" cy="358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81320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" y="6205728"/>
            <a:ext cx="2019300" cy="6522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70921"/>
            <a:ext cx="13652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02" y="0"/>
            <a:ext cx="5238750" cy="33432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2838" y="3343275"/>
            <a:ext cx="52387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6942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3"/>
            <a:ext cx="7200800" cy="3583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" y="6205728"/>
            <a:ext cx="2019300" cy="6522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766" y="6040656"/>
            <a:ext cx="948234" cy="98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716016" y="-1755576"/>
            <a:ext cx="678450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3600" dirty="0" smtClean="0"/>
              <a:t>EL PIB</a:t>
            </a:r>
            <a:endParaRPr lang="es-ES" sz="3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020272" y="2564904"/>
            <a:ext cx="888988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6" descr="Zapatero. José Luis Rodríguez Zapatero, Presidente del gobierno de Españ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896"/>
            <a:ext cx="746205" cy="755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4" descr="http://javierastasio.blogspot.es/img/azna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792088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8 Conector recto"/>
          <p:cNvCxnSpPr/>
          <p:nvPr/>
        </p:nvCxnSpPr>
        <p:spPr>
          <a:xfrm>
            <a:off x="3059832" y="152536"/>
            <a:ext cx="0" cy="30963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6588224" y="116633"/>
            <a:ext cx="0" cy="30963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9720397"/>
              </p:ext>
            </p:extLst>
          </p:nvPr>
        </p:nvGraphicFramePr>
        <p:xfrm>
          <a:off x="2267744" y="3741117"/>
          <a:ext cx="6351374" cy="311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527330002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3"/>
            <a:ext cx="7200800" cy="3583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" y="6205728"/>
            <a:ext cx="2019300" cy="6522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766" y="6040656"/>
            <a:ext cx="948234" cy="98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716016" y="-1755576"/>
            <a:ext cx="678450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3600" dirty="0" smtClean="0"/>
              <a:t>EL PIB</a:t>
            </a:r>
            <a:endParaRPr lang="es-ES" sz="3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020272" y="2564904"/>
            <a:ext cx="888988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6" descr="Zapatero. José Luis Rodríguez Zapatero, Presidente del gobierno de Españ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896"/>
            <a:ext cx="746205" cy="755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4" descr="http://javierastasio.blogspot.es/img/azna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792088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8 Conector recto"/>
          <p:cNvCxnSpPr/>
          <p:nvPr/>
        </p:nvCxnSpPr>
        <p:spPr>
          <a:xfrm>
            <a:off x="3059832" y="152536"/>
            <a:ext cx="0" cy="30963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6588224" y="116633"/>
            <a:ext cx="0" cy="30963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9720397"/>
              </p:ext>
            </p:extLst>
          </p:nvPr>
        </p:nvGraphicFramePr>
        <p:xfrm>
          <a:off x="2267744" y="3741117"/>
          <a:ext cx="6351374" cy="311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2867" y="1575643"/>
            <a:ext cx="573405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05907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3"/>
            <a:ext cx="7200800" cy="3583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" y="6205728"/>
            <a:ext cx="2019300" cy="6522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766" y="6040656"/>
            <a:ext cx="948234" cy="98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716016" y="-1755576"/>
            <a:ext cx="678450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3600" dirty="0" smtClean="0"/>
              <a:t>EL PIB</a:t>
            </a:r>
            <a:endParaRPr lang="es-ES" sz="3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020272" y="2564904"/>
            <a:ext cx="888988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6" descr="Zapatero. José Luis Rodríguez Zapatero, Presidente del gobierno de Españ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896"/>
            <a:ext cx="746205" cy="755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4" descr="http://javierastasio.blogspot.es/img/azna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792088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8 Conector recto"/>
          <p:cNvCxnSpPr/>
          <p:nvPr/>
        </p:nvCxnSpPr>
        <p:spPr>
          <a:xfrm>
            <a:off x="3059832" y="152536"/>
            <a:ext cx="0" cy="30963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6588224" y="116633"/>
            <a:ext cx="0" cy="30963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9720397"/>
              </p:ext>
            </p:extLst>
          </p:nvPr>
        </p:nvGraphicFramePr>
        <p:xfrm>
          <a:off x="2267744" y="3741117"/>
          <a:ext cx="6351374" cy="311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35696" y="85450"/>
            <a:ext cx="6711260" cy="673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67618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3"/>
            <a:ext cx="7200800" cy="3583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" y="6205728"/>
            <a:ext cx="2019300" cy="6522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766" y="6040656"/>
            <a:ext cx="948234" cy="98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716016" y="-1755576"/>
            <a:ext cx="678450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3600" dirty="0" smtClean="0"/>
              <a:t>EL PIB</a:t>
            </a:r>
            <a:endParaRPr lang="es-ES" sz="3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020272" y="2564904"/>
            <a:ext cx="888988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6" descr="Zapatero. José Luis Rodríguez Zapatero, Presidente del gobierno de Españ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896"/>
            <a:ext cx="746205" cy="755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4" descr="http://javierastasio.blogspot.es/img/azna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792088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8 Conector recto"/>
          <p:cNvCxnSpPr/>
          <p:nvPr/>
        </p:nvCxnSpPr>
        <p:spPr>
          <a:xfrm>
            <a:off x="3059832" y="152536"/>
            <a:ext cx="0" cy="30963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6588224" y="116633"/>
            <a:ext cx="0" cy="30963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1 Gráfico"/>
          <p:cNvGraphicFramePr>
            <a:graphicFrameLocks/>
          </p:cNvGraphicFramePr>
          <p:nvPr>
            <p:extLst/>
          </p:nvPr>
        </p:nvGraphicFramePr>
        <p:xfrm>
          <a:off x="2267744" y="3741117"/>
          <a:ext cx="6351374" cy="311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3" name="Picture 2" descr="Resultado de imagen de annual gdp forecast 20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78390"/>
            <a:ext cx="5943757" cy="45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270144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" y="6205728"/>
            <a:ext cx="2019300" cy="6522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70921"/>
            <a:ext cx="13652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027852" y="548680"/>
            <a:ext cx="678450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3600" dirty="0" smtClean="0"/>
              <a:t>Las previsiones para </a:t>
            </a:r>
            <a:r>
              <a:rPr lang="es-ES" sz="3600" dirty="0" smtClean="0"/>
              <a:t>2017</a:t>
            </a:r>
            <a:endParaRPr lang="es-ES" sz="3600" dirty="0"/>
          </a:p>
        </p:txBody>
      </p:sp>
      <p:pic>
        <p:nvPicPr>
          <p:cNvPr id="3074" name="Picture 2" descr="Resultado de imagen de annual gdp forecast 20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20132"/>
            <a:ext cx="5686955" cy="485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303174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" y="6205728"/>
            <a:ext cx="2019300" cy="6522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70921"/>
            <a:ext cx="13652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027852" y="548680"/>
            <a:ext cx="678450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 smtClean="0"/>
              <a:t>La descripción de la crisis</a:t>
            </a:r>
            <a:endParaRPr lang="es-ES" sz="3600" b="1" dirty="0"/>
          </a:p>
        </p:txBody>
      </p:sp>
      <p:sp>
        <p:nvSpPr>
          <p:cNvPr id="5" name="CuadroTexto 4">
            <a:hlinkClick r:id="rId6"/>
          </p:cNvPr>
          <p:cNvSpPr txBox="1"/>
          <p:nvPr/>
        </p:nvSpPr>
        <p:spPr>
          <a:xfrm>
            <a:off x="683568" y="2348880"/>
            <a:ext cx="295232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400" dirty="0" smtClean="0"/>
              <a:t>La Explicación de la Crisis en España</a:t>
            </a:r>
            <a:endParaRPr lang="es-ES_tradnl" sz="2400" dirty="0"/>
          </a:p>
        </p:txBody>
      </p:sp>
      <p:sp>
        <p:nvSpPr>
          <p:cNvPr id="6" name="CuadroTexto 5">
            <a:hlinkClick r:id="rId7"/>
          </p:cNvPr>
          <p:cNvSpPr txBox="1"/>
          <p:nvPr/>
        </p:nvSpPr>
        <p:spPr>
          <a:xfrm>
            <a:off x="4427984" y="2564904"/>
            <a:ext cx="324036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S_tradnl" dirty="0"/>
              <a:t>SIMIOCRACIA</a:t>
            </a:r>
          </a:p>
        </p:txBody>
      </p:sp>
    </p:spTree>
    <p:extLst>
      <p:ext uri="{BB962C8B-B14F-4D97-AF65-F5344CB8AC3E}">
        <p14:creationId xmlns:p14="http://schemas.microsoft.com/office/powerpoint/2010/main" val="2397781965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" y="6205728"/>
            <a:ext cx="2019300" cy="6522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70921"/>
            <a:ext cx="13652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027852" y="548680"/>
            <a:ext cx="678450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3600" dirty="0" smtClean="0"/>
              <a:t>EL PIB</a:t>
            </a:r>
            <a:endParaRPr lang="es-ES" sz="3600" dirty="0"/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2700338" y="1412875"/>
            <a:ext cx="5400675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dirty="0" smtClean="0">
                <a:latin typeface="Calibri" pitchFamily="34" charset="0"/>
              </a:rPr>
              <a:t>PIB</a:t>
            </a:r>
            <a:r>
              <a:rPr lang="es-ES" sz="2400" dirty="0">
                <a:latin typeface="Calibri" pitchFamily="34" charset="0"/>
              </a:rPr>
              <a:t>: el </a:t>
            </a:r>
            <a:r>
              <a:rPr lang="es-ES" sz="2400" b="1" dirty="0">
                <a:solidFill>
                  <a:srgbClr val="FF0000"/>
                </a:solidFill>
                <a:latin typeface="Calibri" pitchFamily="34" charset="0"/>
              </a:rPr>
              <a:t>p</a:t>
            </a:r>
            <a:r>
              <a:rPr lang="es-ES" sz="2400" b="1" dirty="0">
                <a:latin typeface="Calibri" pitchFamily="34" charset="0"/>
              </a:rPr>
              <a:t>roducto </a:t>
            </a:r>
            <a:r>
              <a:rPr lang="es-ES" sz="2400" b="1" dirty="0">
                <a:solidFill>
                  <a:srgbClr val="FF0000"/>
                </a:solidFill>
                <a:latin typeface="Calibri" pitchFamily="34" charset="0"/>
              </a:rPr>
              <a:t>i</a:t>
            </a:r>
            <a:r>
              <a:rPr lang="es-ES" sz="2400" b="1" dirty="0">
                <a:latin typeface="Calibri" pitchFamily="34" charset="0"/>
              </a:rPr>
              <a:t>nterior </a:t>
            </a:r>
            <a:r>
              <a:rPr lang="es-ES" sz="2400" b="1" dirty="0">
                <a:solidFill>
                  <a:srgbClr val="FF0000"/>
                </a:solidFill>
                <a:latin typeface="Calibri" pitchFamily="34" charset="0"/>
              </a:rPr>
              <a:t>b</a:t>
            </a:r>
            <a:r>
              <a:rPr lang="es-ES" sz="2400" b="1" dirty="0">
                <a:latin typeface="Calibri" pitchFamily="34" charset="0"/>
              </a:rPr>
              <a:t>ruto </a:t>
            </a:r>
            <a:r>
              <a:rPr lang="es-ES" sz="2400" dirty="0">
                <a:latin typeface="Calibri" pitchFamily="34" charset="0"/>
              </a:rPr>
              <a:t>es el valor total de los bienes y servicios finales </a:t>
            </a:r>
            <a:r>
              <a:rPr lang="es-ES" sz="2400" dirty="0" smtClean="0">
                <a:latin typeface="Calibri" pitchFamily="34" charset="0"/>
              </a:rPr>
              <a:t>(de mercado) que </a:t>
            </a:r>
            <a:r>
              <a:rPr lang="es-ES" sz="2400" dirty="0">
                <a:latin typeface="Calibri" pitchFamily="34" charset="0"/>
              </a:rPr>
              <a:t>se producen en un país en un año dado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35995" y="3356992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FontTx/>
              <a:buNone/>
            </a:pPr>
            <a:r>
              <a:rPr lang="es-ES" sz="3200" b="1" dirty="0" smtClean="0"/>
              <a:t>= PIB </a:t>
            </a:r>
            <a:r>
              <a:rPr lang="es-ES" sz="3200" b="1" dirty="0"/>
              <a:t>= C + I + G + </a:t>
            </a:r>
            <a:r>
              <a:rPr lang="es-ES" sz="3200" b="1" dirty="0" smtClean="0"/>
              <a:t>(X – M)=</a:t>
            </a:r>
          </a:p>
          <a:p>
            <a:pPr lvl="2">
              <a:buFontTx/>
              <a:buNone/>
            </a:pPr>
            <a:r>
              <a:rPr lang="es-ES" sz="3200" b="1" dirty="0"/>
              <a:t>=salarios; intereses; alquileres y otras rentas; beneficios y dividendos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266553" y="2987660"/>
            <a:ext cx="230710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s-ES" dirty="0"/>
              <a:t>DEMANDA AGREGADA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659014" y="5101589"/>
            <a:ext cx="3522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2"/>
                </a:solidFill>
              </a:rPr>
              <a:t>FLUJO DE COSTES DE PRODUCCIÓN</a:t>
            </a:r>
            <a:r>
              <a:rPr lang="es-ES" dirty="0"/>
              <a:t> </a:t>
            </a:r>
          </a:p>
        </p:txBody>
      </p:sp>
    </p:spTree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" y="6205728"/>
            <a:ext cx="2019300" cy="6522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70921"/>
            <a:ext cx="13652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027852" y="548680"/>
            <a:ext cx="678450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3600" dirty="0" smtClean="0"/>
              <a:t>EL PIB</a:t>
            </a:r>
            <a:endParaRPr lang="es-ES" sz="36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99517" y="1772816"/>
            <a:ext cx="8229600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s-ES" sz="2400" dirty="0" smtClean="0"/>
              <a:t>C=gasto de los hogares en bienes y servicios (excluye gastos en vivienda nueva)</a:t>
            </a:r>
          </a:p>
          <a:p>
            <a:pPr>
              <a:lnSpc>
                <a:spcPct val="90000"/>
              </a:lnSpc>
            </a:pPr>
            <a:r>
              <a:rPr lang="es-ES" sz="2400" dirty="0" smtClean="0"/>
              <a:t>I=gasto privado en equipos de capital, existencias y estructuras de las empresas (incluye gastos en vivienda nueva)</a:t>
            </a:r>
          </a:p>
          <a:p>
            <a:pPr>
              <a:lnSpc>
                <a:spcPct val="90000"/>
              </a:lnSpc>
            </a:pPr>
            <a:r>
              <a:rPr lang="es-ES" sz="2400" dirty="0" smtClean="0"/>
              <a:t>G=Consumo público + Inversión pública</a:t>
            </a:r>
          </a:p>
          <a:p>
            <a:pPr>
              <a:lnSpc>
                <a:spcPct val="90000"/>
              </a:lnSpc>
            </a:pPr>
            <a:r>
              <a:rPr lang="es-ES" sz="2400" dirty="0" smtClean="0"/>
              <a:t>X-M=compras por parte de los extranjeros de bienes producidos en el interior (exportaciones) menos compras interiores de bienes extranjeros (importaciones)</a:t>
            </a:r>
          </a:p>
          <a:p>
            <a:pPr>
              <a:lnSpc>
                <a:spcPct val="90000"/>
              </a:lnSpc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94820362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27852" y="548680"/>
            <a:ext cx="678450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3600" dirty="0" smtClean="0"/>
              <a:t>LA DISTRIBUCIÓN DE LAS RENTAS</a:t>
            </a:r>
            <a:endParaRPr lang="es-ES" sz="3600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3432812"/>
              </p:ext>
            </p:extLst>
          </p:nvPr>
        </p:nvGraphicFramePr>
        <p:xfrm>
          <a:off x="251520" y="1772816"/>
          <a:ext cx="813690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41154190"/>
      </p:ext>
    </p:extLst>
  </p:cSld>
  <p:clrMapOvr>
    <a:masterClrMapping/>
  </p:clrMapOvr>
  <p:transition spd="slow">
    <p:zoom/>
    <p:sndAc>
      <p:stSnd>
        <p:snd r:embed="rId3" name="wind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27852" y="548680"/>
            <a:ext cx="678450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3600" dirty="0" smtClean="0"/>
              <a:t>LA DISTRIBUCIÓN DE LAS RENTAS</a:t>
            </a:r>
            <a:endParaRPr lang="es-ES" sz="3600" dirty="0"/>
          </a:p>
        </p:txBody>
      </p:sp>
      <p:pic>
        <p:nvPicPr>
          <p:cNvPr id="1026" name="Picture 2" descr="http://www.bez.es/images/carpeta_relacionados/4000_DesigualdadEspana2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5622"/>
            <a:ext cx="6008176" cy="643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124754"/>
      </p:ext>
    </p:extLst>
  </p:cSld>
  <p:clrMapOvr>
    <a:masterClrMapping/>
  </p:clrMapOvr>
  <p:transition spd="slow">
    <p:zoom/>
    <p:sndAc>
      <p:stSnd>
        <p:snd r:embed="rId3" name="wind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" y="6205728"/>
            <a:ext cx="2019300" cy="6522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70921"/>
            <a:ext cx="13652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027852" y="548680"/>
            <a:ext cx="678450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3600" dirty="0" smtClean="0"/>
              <a:t>EL PIB de la Economía Española</a:t>
            </a:r>
            <a:endParaRPr lang="es-ES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403" y="1417638"/>
            <a:ext cx="7767034" cy="464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43622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" y="6205728"/>
            <a:ext cx="2019300" cy="6522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70921"/>
            <a:ext cx="13652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027852" y="548680"/>
            <a:ext cx="678450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3600" dirty="0" smtClean="0"/>
              <a:t>EL PIB de la Economía Española</a:t>
            </a:r>
            <a:endParaRPr lang="es-ES" sz="36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/>
          <a:srcRect l="28935" t="22000" r="51378" b="17101"/>
          <a:stretch/>
        </p:blipFill>
        <p:spPr>
          <a:xfrm>
            <a:off x="1755967" y="1183526"/>
            <a:ext cx="6039698" cy="525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03485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" y="6205728"/>
            <a:ext cx="2019300" cy="6522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70921"/>
            <a:ext cx="13652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027852" y="548680"/>
            <a:ext cx="678450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3600" dirty="0" smtClean="0"/>
              <a:t>EL PIB de la Economía Española</a:t>
            </a:r>
            <a:endParaRPr lang="es-ES" sz="36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0" y="1643062"/>
            <a:ext cx="53340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17222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" y="6205728"/>
            <a:ext cx="2019300" cy="6522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70921"/>
            <a:ext cx="13652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027852" y="548680"/>
            <a:ext cx="678450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3600" dirty="0" smtClean="0"/>
              <a:t>EL PIB de la Economía Española</a:t>
            </a:r>
            <a:endParaRPr lang="es-ES" sz="3600" dirty="0"/>
          </a:p>
        </p:txBody>
      </p:sp>
      <p:pic>
        <p:nvPicPr>
          <p:cNvPr id="1026" name="Picture 2" descr="https://blog.bankinter.com/documents/20185/210526/estimaciones+de+crecimiento+eurozona.png/267ea198-f67d-4430-a2f5-d4ccc5cc9472?t=14847321216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5" y="1501918"/>
            <a:ext cx="8870907" cy="329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884755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Perspec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DE95A0C693CEB341887D38A4A2B58B45040072C752107C5A7B47AA91A1EE638E6F1F" ma:contentTypeVersion="28" ma:contentTypeDescription="Create a new document." ma:contentTypeScope="" ma:versionID="5eea76452d7eb073b41e4ecbec7235c0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1105D53-7556-46FF-876E-8E718F0CDA58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3BD2B719-936D-4A11-8C4E-8FBE898886D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FCF6928-3A3D-45C9-A2DA-183D99EAE3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2860</TotalTime>
  <Words>307</Words>
  <Application>Microsoft Office PowerPoint</Application>
  <PresentationFormat>Presentación en pantalla (4:3)</PresentationFormat>
  <Paragraphs>113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1" baseType="lpstr">
      <vt:lpstr>Arial</vt:lpstr>
      <vt:lpstr>Calibri</vt:lpstr>
      <vt:lpstr>Adyacencia</vt:lpstr>
      <vt:lpstr>Economía </vt:lpstr>
      <vt:lpstr> </vt:lpstr>
      <vt:lpstr> </vt:lpstr>
      <vt:lpstr>Presentación de PowerPoint</vt:lpstr>
      <vt:lpstr>Presentación de PowerPoint</vt:lpstr>
      <vt:lpstr> </vt:lpstr>
      <vt:lpstr> </vt:lpstr>
      <vt:lpstr> </vt:lpstr>
      <vt:lpstr> </vt:lpstr>
      <vt:lpstr>Presentación de PowerPoint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Economia</dc:title>
  <dc:creator>Pau Rausell</dc:creator>
  <cp:lastModifiedBy>Pau</cp:lastModifiedBy>
  <cp:revision>83</cp:revision>
  <cp:lastPrinted>2011-03-08T00:20:50Z</cp:lastPrinted>
  <dcterms:created xsi:type="dcterms:W3CDTF">2011-02-27T18:27:27Z</dcterms:created>
  <dcterms:modified xsi:type="dcterms:W3CDTF">2017-04-10T19:08:31Z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TC300068709990</vt:lpwstr>
  </property>
</Properties>
</file>