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4"/>
  </p:sldMasterIdLst>
  <p:notesMasterIdLst>
    <p:notesMasterId r:id="rId17"/>
  </p:notesMasterIdLst>
  <p:sldIdLst>
    <p:sldId id="256" r:id="rId5"/>
    <p:sldId id="257" r:id="rId6"/>
    <p:sldId id="299" r:id="rId7"/>
    <p:sldId id="300" r:id="rId8"/>
    <p:sldId id="310" r:id="rId9"/>
    <p:sldId id="309" r:id="rId10"/>
    <p:sldId id="312" r:id="rId11"/>
    <p:sldId id="302" r:id="rId12"/>
    <p:sldId id="314" r:id="rId13"/>
    <p:sldId id="315" r:id="rId14"/>
    <p:sldId id="305" r:id="rId15"/>
    <p:sldId id="313" r:id="rId16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3454" autoAdjust="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A96D2-171C-4D95-B321-7E253B24E56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6E1354-9C4E-4DD5-BA7E-0C80458C17AF}">
      <dgm:prSet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es-ES" sz="2800" dirty="0" smtClean="0"/>
            <a:t>Tema 7: </a:t>
          </a:r>
        </a:p>
        <a:p>
          <a:pPr algn="ctr" rtl="0">
            <a:lnSpc>
              <a:spcPct val="90000"/>
            </a:lnSpc>
          </a:pPr>
          <a:r>
            <a:rPr lang="es-ES" sz="2800" dirty="0" smtClean="0"/>
            <a:t>El mercado de trabajo</a:t>
          </a:r>
          <a:r>
            <a:rPr lang="es-ES" sz="2800" b="1" i="0" dirty="0" smtClean="0"/>
            <a:t>. </a:t>
          </a:r>
        </a:p>
        <a:p>
          <a:pPr rtl="0">
            <a:lnSpc>
              <a:spcPct val="100000"/>
            </a:lnSpc>
          </a:pPr>
          <a:r>
            <a:rPr lang="es-ES" sz="1600" b="1" i="0" dirty="0" smtClean="0"/>
            <a:t>La retribución de los factores y la distribución de la renta.</a:t>
          </a:r>
        </a:p>
        <a:p>
          <a:pPr>
            <a:lnSpc>
              <a:spcPct val="100000"/>
            </a:lnSpc>
          </a:pPr>
          <a:r>
            <a:rPr lang="es-ES" sz="1600" b="1" i="0" dirty="0" smtClean="0"/>
            <a:t>El mercado de trabajo y los salarios .</a:t>
          </a:r>
        </a:p>
        <a:p>
          <a:pPr>
            <a:lnSpc>
              <a:spcPct val="100000"/>
            </a:lnSpc>
          </a:pPr>
          <a:r>
            <a:rPr lang="es-ES" sz="1600" b="1" i="0" dirty="0" smtClean="0"/>
            <a:t>Desequilibrio en el mercado de trabajo: el desempleo.</a:t>
          </a:r>
        </a:p>
        <a:p>
          <a:pPr>
            <a:lnSpc>
              <a:spcPct val="100000"/>
            </a:lnSpc>
          </a:pPr>
          <a:r>
            <a:rPr lang="es-ES" sz="1600" b="1" i="0" dirty="0" smtClean="0"/>
            <a:t>La diferencias salariales.</a:t>
          </a:r>
        </a:p>
        <a:p>
          <a:pPr algn="ctr" rtl="0">
            <a:lnSpc>
              <a:spcPct val="90000"/>
            </a:lnSpc>
          </a:pPr>
          <a:endParaRPr lang="es-ES" sz="1500" b="1" i="0" dirty="0" smtClean="0"/>
        </a:p>
      </dgm:t>
    </dgm:pt>
    <dgm:pt modelId="{104F9194-772A-4B97-A894-CEBCDFEF89FC}" type="parTrans" cxnId="{2FC54D4E-D556-41E8-865B-2BBCAA19486F}">
      <dgm:prSet/>
      <dgm:spPr/>
      <dgm:t>
        <a:bodyPr/>
        <a:lstStyle/>
        <a:p>
          <a:endParaRPr lang="es-ES"/>
        </a:p>
      </dgm:t>
    </dgm:pt>
    <dgm:pt modelId="{08A60C75-C7FB-4B1F-8C69-318B0D5E2BA6}" type="sibTrans" cxnId="{2FC54D4E-D556-41E8-865B-2BBCAA19486F}">
      <dgm:prSet/>
      <dgm:spPr/>
      <dgm:t>
        <a:bodyPr/>
        <a:lstStyle/>
        <a:p>
          <a:endParaRPr lang="es-ES"/>
        </a:p>
      </dgm:t>
    </dgm:pt>
    <dgm:pt modelId="{33670D24-F7BD-493F-98E6-4C7CCBE1AE1F}" type="pres">
      <dgm:prSet presAssocID="{74BA96D2-171C-4D95-B321-7E253B24E5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C47A33-03FB-4CAA-A9DB-90115DBCBCE1}" type="pres">
      <dgm:prSet presAssocID="{D86E1354-9C4E-4DD5-BA7E-0C80458C17AF}" presName="circ1TxSh" presStyleLbl="vennNode1" presStyleIdx="0" presStyleCnt="1"/>
      <dgm:spPr/>
      <dgm:t>
        <a:bodyPr/>
        <a:lstStyle/>
        <a:p>
          <a:endParaRPr lang="es-ES"/>
        </a:p>
      </dgm:t>
    </dgm:pt>
  </dgm:ptLst>
  <dgm:cxnLst>
    <dgm:cxn modelId="{2FC54D4E-D556-41E8-865B-2BBCAA19486F}" srcId="{74BA96D2-171C-4D95-B321-7E253B24E562}" destId="{D86E1354-9C4E-4DD5-BA7E-0C80458C17AF}" srcOrd="0" destOrd="0" parTransId="{104F9194-772A-4B97-A894-CEBCDFEF89FC}" sibTransId="{08A60C75-C7FB-4B1F-8C69-318B0D5E2BA6}"/>
    <dgm:cxn modelId="{9DE3E407-1FD1-4A43-8B20-4ACB76E27BF7}" type="presOf" srcId="{74BA96D2-171C-4D95-B321-7E253B24E562}" destId="{33670D24-F7BD-493F-98E6-4C7CCBE1AE1F}" srcOrd="0" destOrd="0" presId="urn:microsoft.com/office/officeart/2005/8/layout/venn1"/>
    <dgm:cxn modelId="{E368A35E-3C70-4547-BCEC-93396952336F}" type="presOf" srcId="{D86E1354-9C4E-4DD5-BA7E-0C80458C17AF}" destId="{E7C47A33-03FB-4CAA-A9DB-90115DBCBCE1}" srcOrd="0" destOrd="0" presId="urn:microsoft.com/office/officeart/2005/8/layout/venn1"/>
    <dgm:cxn modelId="{8FC7A015-0FE5-45BE-B412-FA729F75DE65}" type="presParOf" srcId="{33670D24-F7BD-493F-98E6-4C7CCBE1AE1F}" destId="{E7C47A33-03FB-4CAA-A9DB-90115DBCBCE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47A33-03FB-4CAA-A9DB-90115DBCBCE1}">
      <dsp:nvSpPr>
        <dsp:cNvPr id="0" name=""/>
        <dsp:cNvSpPr/>
      </dsp:nvSpPr>
      <dsp:spPr>
        <a:xfrm>
          <a:off x="1409700" y="0"/>
          <a:ext cx="4800600" cy="4800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Tema 7: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El mercado de trabajo</a:t>
          </a:r>
          <a:r>
            <a:rPr lang="es-ES" sz="2800" b="1" i="0" kern="1200" dirty="0" smtClean="0"/>
            <a:t>. </a:t>
          </a:r>
        </a:p>
        <a:p>
          <a:pPr lvl="0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La retribución de los factores y la distribución de la renta.</a:t>
          </a:r>
        </a:p>
        <a:p>
          <a:pPr lvl="0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El mercado de trabajo y los salarios .</a:t>
          </a:r>
        </a:p>
        <a:p>
          <a:pPr lvl="0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Desequilibrio en el mercado de trabajo: el desempleo.</a:t>
          </a:r>
        </a:p>
        <a:p>
          <a:pPr lvl="0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La diferencias salariales.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1" i="0" kern="1200" dirty="0" smtClean="0"/>
        </a:p>
      </dsp:txBody>
      <dsp:txXfrm>
        <a:off x="2112732" y="703032"/>
        <a:ext cx="3394536" cy="3394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CA8EC9D-1994-4FE7-9CA1-E6C8279D4A55}" type="datetimeFigureOut">
              <a:rPr lang="es-ES" smtClean="0"/>
              <a:t>17/03/2019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60E8827-8750-4427-8340-235C623A9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8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113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827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08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41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3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17/03/2019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35" descr="Imagen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6" descr="Imagen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143125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17/03/2019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17/03/2019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17/03/2019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17/03/2019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17/03/2019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17/03/2019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17/03/2019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17/03/2019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17/03/2019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17/03/2019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F75CA03-DF6C-4733-A437-310EABC56765}" type="datetimeFigureOut">
              <a:rPr lang="es-ES" smtClean="0"/>
              <a:pPr/>
              <a:t>17/03/2019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zoom/>
    <p:sndAc>
      <p:stSnd>
        <p:snd r:embed="rId13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://economia.elpais.com/economia/2015/04/27/actualidad/1430142526_306257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navarro.org/?p=704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c.europa.eu/eurostat/statistics-explained/index.php/Labour_market_statistics_at_regional_level" TargetMode="External"/><Relationship Id="rId4" Type="http://schemas.openxmlformats.org/officeDocument/2006/relationships/hyperlink" Target="http://economia.elpais.com/economia/2017/04/28/actualidad/1493394689_596690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Economía 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74101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668344" y="5563504"/>
            <a:ext cx="125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Pau </a:t>
            </a:r>
            <a:r>
              <a:rPr lang="es-ES" dirty="0" err="1" smtClean="0"/>
              <a:t>Rausell</a:t>
            </a:r>
            <a:endParaRPr lang="es-ES" dirty="0"/>
          </a:p>
        </p:txBody>
      </p:sp>
      <p:pic>
        <p:nvPicPr>
          <p:cNvPr id="1026" name="Picture 2" descr="http://3.bp.blogspot.com/_wvEpHZdflNk/TRs1365CSwI/AAAAAAAAADI/FNIg9RHMoYM/s1600/creative_common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42" y="5949280"/>
            <a:ext cx="1310346" cy="49523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 rot="16200000">
            <a:off x="-2618248" y="3176622"/>
            <a:ext cx="664586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3600" b="1" dirty="0" smtClean="0"/>
              <a:t>El mercado de trabajo en España</a:t>
            </a:r>
            <a:endParaRPr lang="es-ES" sz="3600" b="1" dirty="0"/>
          </a:p>
        </p:txBody>
      </p:sp>
      <p:pic>
        <p:nvPicPr>
          <p:cNvPr id="5" name="Picture 2" descr="provincias menos paro espaÃ±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"/>
          <a:stretch/>
        </p:blipFill>
        <p:spPr bwMode="auto">
          <a:xfrm>
            <a:off x="1557893" y="1772816"/>
            <a:ext cx="6216625" cy="37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475656" y="960525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Evolución del número de ocupados 2008-2018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6904442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95536" y="225514"/>
            <a:ext cx="73605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3600" b="1" dirty="0" smtClean="0"/>
              <a:t>El mercado de trabajo en España</a:t>
            </a:r>
            <a:endParaRPr lang="es-ES" sz="3600" b="1" dirty="0"/>
          </a:p>
        </p:txBody>
      </p:sp>
      <p:pic>
        <p:nvPicPr>
          <p:cNvPr id="3" name="Picture 2" descr="http://ep01.epimg.net/elpais/imagenes/2013/04/25/media/1366912765_131645_1366912803_noticia_norm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0" y="1447908"/>
            <a:ext cx="7143064" cy="54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115616" y="1268760"/>
            <a:ext cx="210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Perfil parado/a 2013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904034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548680"/>
            <a:ext cx="5099298" cy="60671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15816" y="260648"/>
            <a:ext cx="153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Datos</a:t>
            </a:r>
            <a:r>
              <a:rPr lang="ca-ES" dirty="0" smtClean="0"/>
              <a:t> de 2014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48085284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332656"/>
            <a:ext cx="67845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La retribución de los factores </a:t>
            </a:r>
          </a:p>
          <a:p>
            <a:pPr algn="ctr"/>
            <a:r>
              <a:rPr lang="es-ES" sz="3600" b="1" dirty="0"/>
              <a:t>y la distribución de la </a:t>
            </a:r>
            <a:r>
              <a:rPr lang="es-ES" sz="3600" b="1" dirty="0" smtClean="0"/>
              <a:t>renta</a:t>
            </a:r>
            <a:endParaRPr lang="es-ES" sz="3600" b="1" dirty="0"/>
          </a:p>
        </p:txBody>
      </p:sp>
      <p:pic>
        <p:nvPicPr>
          <p:cNvPr id="8" name="Picture 7" descr="esquema06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8"/>
          <a:stretch/>
        </p:blipFill>
        <p:spPr bwMode="auto">
          <a:xfrm>
            <a:off x="1172081" y="1844824"/>
            <a:ext cx="64960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45" y="3545356"/>
            <a:ext cx="6334291" cy="272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548680"/>
            <a:ext cx="72728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3600" b="1" dirty="0"/>
              <a:t>El mercado de trabajo y los salarios 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44939" y="1555750"/>
            <a:ext cx="7786687" cy="410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s-ES" sz="2200" dirty="0"/>
              <a:t>La demanda de trabajo la realizan las empresas y depende  de los salarios, la productividad y los precios de los bienes producidos.</a:t>
            </a:r>
            <a:endParaRPr lang="en-US" sz="2200" dirty="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s-ES" sz="2200" u="sng" dirty="0"/>
              <a:t>Demanda de trabajo:</a:t>
            </a:r>
            <a:r>
              <a:rPr lang="es-ES" sz="2200" dirty="0"/>
              <a:t> número de personas que están dispuestas a contratar las empresas a cada nivel de salarios.</a:t>
            </a:r>
            <a:endParaRPr lang="en-US" sz="2200" dirty="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s-ES" sz="2200" u="sng" dirty="0"/>
              <a:t>Salario monetario:</a:t>
            </a:r>
            <a:r>
              <a:rPr lang="es-ES" sz="2200" dirty="0"/>
              <a:t> conjunto de ingresos que perciben los trabajadores por la prestación de sus servicios.</a:t>
            </a:r>
            <a:endParaRPr lang="en-US" sz="2200" dirty="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s-ES" sz="2200" u="sng" dirty="0"/>
              <a:t>Salario real:</a:t>
            </a:r>
            <a:r>
              <a:rPr lang="es-ES" sz="2200" dirty="0"/>
              <a:t> salario monetario dividido por el precio.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s-ES" sz="2200" dirty="0"/>
              <a:t>La oferta de trabajo la realizan los trabajadores en función de la elección entre ocio y trabajo y del salario.</a:t>
            </a:r>
            <a:endParaRPr lang="es-ES" sz="1400" dirty="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01138326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548680"/>
            <a:ext cx="73605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3600" b="1" dirty="0"/>
              <a:t>El mercado de trabajo y los salarios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157" y="4628034"/>
            <a:ext cx="8640763" cy="14652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2619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b="1" dirty="0"/>
              <a:t>	</a:t>
            </a:r>
            <a:r>
              <a:rPr lang="es-ES" b="1" dirty="0" smtClean="0"/>
              <a:t>Según las teorías clásicas, </a:t>
            </a:r>
            <a:r>
              <a:rPr lang="es-ES" b="1" dirty="0"/>
              <a:t>e</a:t>
            </a:r>
            <a:r>
              <a:rPr lang="es-ES" b="1" dirty="0" smtClean="0"/>
              <a:t>l </a:t>
            </a:r>
            <a:r>
              <a:rPr lang="es-ES" b="1" dirty="0"/>
              <a:t>desequilibrio en el mercado de trabajo se explica por: las </a:t>
            </a:r>
            <a:r>
              <a:rPr lang="es-ES" b="1" dirty="0" smtClean="0"/>
              <a:t>imperfecciones (</a:t>
            </a:r>
            <a:r>
              <a:rPr lang="es-ES" b="1" dirty="0"/>
              <a:t>sindicatos y el poder de las grandes empresas), las </a:t>
            </a:r>
            <a:r>
              <a:rPr lang="es-ES" b="1" dirty="0" smtClean="0"/>
              <a:t>rigideces </a:t>
            </a:r>
            <a:r>
              <a:rPr lang="es-ES" b="1" dirty="0"/>
              <a:t>(las empresas no deciden cada día cuántos </a:t>
            </a:r>
            <a:r>
              <a:rPr lang="es-ES" b="1" dirty="0" smtClean="0"/>
              <a:t> trabajadores van </a:t>
            </a:r>
            <a:r>
              <a:rPr lang="es-ES" b="1" dirty="0"/>
              <a:t>a contratar) y las intervenciones  del sector público (legislación  </a:t>
            </a:r>
            <a:r>
              <a:rPr lang="es-ES" b="1" dirty="0" smtClean="0"/>
              <a:t>laboral</a:t>
            </a:r>
            <a:r>
              <a:rPr lang="es-ES" b="1" dirty="0"/>
              <a:t>). El resultado es la aparición de desempleo</a:t>
            </a:r>
            <a:r>
              <a:rPr lang="es-ES" b="1" dirty="0">
                <a:latin typeface="Times New Roman" pitchFamily="18" charset="0"/>
              </a:rPr>
              <a:t>.</a:t>
            </a:r>
            <a:endParaRPr lang="es-ES_tradnl" b="1" dirty="0">
              <a:latin typeface="Times New Roman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32" y="1416884"/>
            <a:ext cx="5381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6027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548680"/>
            <a:ext cx="73605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3600" b="1" dirty="0"/>
              <a:t>El mercado de trabajo y los salarios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11560" y="1628800"/>
            <a:ext cx="400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polémica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el </a:t>
            </a:r>
            <a:r>
              <a:rPr lang="en-GB" dirty="0" err="1" smtClean="0"/>
              <a:t>mercado</a:t>
            </a:r>
            <a:r>
              <a:rPr lang="en-GB" dirty="0" smtClean="0"/>
              <a:t> de </a:t>
            </a:r>
            <a:r>
              <a:rPr lang="en-GB" dirty="0" err="1" smtClean="0"/>
              <a:t>trabajo</a:t>
            </a:r>
            <a:endParaRPr lang="en-GB" dirty="0"/>
          </a:p>
        </p:txBody>
      </p:sp>
      <p:sp>
        <p:nvSpPr>
          <p:cNvPr id="5" name="CuadroTexto 4"/>
          <p:cNvSpPr txBox="1"/>
          <p:nvPr/>
        </p:nvSpPr>
        <p:spPr>
          <a:xfrm>
            <a:off x="683568" y="227687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http://www.vnavarro.org/?p=7044</a:t>
            </a:r>
            <a:endParaRPr lang="en-GB" dirty="0"/>
          </a:p>
          <a:p>
            <a:endParaRPr lang="en-GB" dirty="0" smtClean="0"/>
          </a:p>
          <a:p>
            <a:r>
              <a:rPr lang="en-GB" dirty="0">
                <a:hlinkClick r:id="rId7"/>
              </a:rPr>
              <a:t>http://economia.elpais.com/economia/2015/04/27/actualidad/1430142526_306257.html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854173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1196752"/>
            <a:ext cx="7617916" cy="4516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s-ES" altLang="en-US" dirty="0" smtClean="0"/>
              <a:t>El nivel de paro se mide a través de dos mecanismos:</a:t>
            </a:r>
          </a:p>
          <a:p>
            <a:pPr lvl="1">
              <a:lnSpc>
                <a:spcPct val="90000"/>
              </a:lnSpc>
              <a:defRPr/>
            </a:pPr>
            <a:r>
              <a:rPr lang="es-ES" altLang="en-US" b="1" dirty="0" smtClean="0"/>
              <a:t>La EPA</a:t>
            </a:r>
            <a:r>
              <a:rPr lang="es-ES" altLang="en-US" b="1" dirty="0"/>
              <a:t>. </a:t>
            </a:r>
            <a:r>
              <a:rPr lang="es-ES" altLang="en-US" b="1" dirty="0" smtClean="0"/>
              <a:t> </a:t>
            </a:r>
            <a:r>
              <a:rPr lang="es-ES" altLang="en-US" dirty="0"/>
              <a:t>es una encuesta trimestral realizada por el Instituto Nacional de Estadística, en la que encuestadores especializados llaman por teléfono a unos 65.000 hogares -lo que equivale a encuestar a unas 200.000 personas- para conocer la estructura y la evolución del mercado de trabajo </a:t>
            </a:r>
            <a:r>
              <a:rPr lang="es-ES" altLang="en-US" dirty="0" smtClean="0"/>
              <a:t>español. Por </a:t>
            </a:r>
            <a:r>
              <a:rPr lang="es-ES" altLang="en-US" dirty="0"/>
              <a:t>sus características, la EPA es mucho más completa que el paro registrado, ya que permite establecer series homogéneas en el tiempo, se pueden disgregar los datos por regiones y proporciona información no solo sobre las personas desempleadas, sino también sobre las ocupadas, inactivas..</a:t>
            </a:r>
            <a:r>
              <a:rPr lang="es-ES" altLang="en-US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endParaRPr lang="es-ES" alt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s-ES" altLang="en-US" b="1" dirty="0" smtClean="0"/>
              <a:t>Los registros </a:t>
            </a:r>
            <a:r>
              <a:rPr lang="es-ES" altLang="en-US" b="1" dirty="0"/>
              <a:t>del INEM</a:t>
            </a:r>
            <a:r>
              <a:rPr lang="es-ES" altLang="en-US" dirty="0"/>
              <a:t>: El paro registrado es calculado por la Sociedad de Empleo Público Estatal (el antiguo INEM), a partir de las demandas de empleo registradas en sus oficinas, de forma que la información es mensual y se refiere a todo el territorio nacional y a todas las actividades económicas. </a:t>
            </a:r>
            <a:r>
              <a:rPr lang="es-ES" altLang="en-US" dirty="0" smtClean="0"/>
              <a:t>Permite </a:t>
            </a:r>
            <a:r>
              <a:rPr lang="es-ES" altLang="en-US" dirty="0"/>
              <a:t>conocer el desempleo incluso por municipios, mientras que la muestra de la EPA no alcanza a todos los pueblos de España.</a:t>
            </a:r>
            <a:endParaRPr lang="es-ES" altLang="en-US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395536" y="225514"/>
            <a:ext cx="73605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3600" b="1" dirty="0"/>
              <a:t>El mercado de trabajo y los salarios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123728" y="5877272"/>
            <a:ext cx="516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http://www.ocupacio.gva.es:7017/portal/web/home</a:t>
            </a:r>
          </a:p>
        </p:txBody>
      </p:sp>
    </p:spTree>
    <p:extLst>
      <p:ext uri="{BB962C8B-B14F-4D97-AF65-F5344CB8AC3E}">
        <p14:creationId xmlns:p14="http://schemas.microsoft.com/office/powerpoint/2010/main" val="1607294120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35221" y="125162"/>
            <a:ext cx="2269286" cy="519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092239" y="91855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Población Activa = Población dispuesta a trabajar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092239" y="1332643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Población Activa = Ocupados + Parados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92239" y="1704045"/>
            <a:ext cx="700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Tasa de actividad = Población Activa/ población total en edad de trabajar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092239" y="221469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Tasa de paro = Parados /población activa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58015" y="240116"/>
            <a:ext cx="511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Algunos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bg1"/>
                </a:solidFill>
              </a:rPr>
              <a:t>conceptos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3568" y="357301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http://economia.elpais.com/economia/2017/04/28/actualidad/1493394689_596690.html</a:t>
            </a:r>
            <a:endParaRPr lang="en-GB" dirty="0"/>
          </a:p>
        </p:txBody>
      </p:sp>
      <p:sp>
        <p:nvSpPr>
          <p:cNvPr id="9" name="CuadroTexto 8"/>
          <p:cNvSpPr txBox="1"/>
          <p:nvPr/>
        </p:nvSpPr>
        <p:spPr>
          <a:xfrm>
            <a:off x="683568" y="5013176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stuació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Europa</a:t>
            </a:r>
          </a:p>
          <a:p>
            <a:endParaRPr lang="en-GB" dirty="0"/>
          </a:p>
          <a:p>
            <a:r>
              <a:rPr lang="en-GB" dirty="0">
                <a:hlinkClick r:id="rId5"/>
              </a:rPr>
              <a:t>http://ec.europa.eu/eurostat/statistics-explained/index.php/Labour_market_statistics_at_regional_level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551240"/>
      </p:ext>
    </p:extLst>
  </p:cSld>
  <p:clrMapOvr>
    <a:masterClrMapping/>
  </p:clrMapOvr>
  <p:transition spd="slow">
    <p:zoom/>
    <p:sndAc>
      <p:stSnd>
        <p:snd r:embed="rId3" name="wind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 rot="16200000">
            <a:off x="-2618248" y="3176622"/>
            <a:ext cx="664586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3600" b="1" dirty="0" smtClean="0"/>
              <a:t>El mercado de trabajo en España</a:t>
            </a:r>
            <a:endParaRPr lang="es-ES" sz="3600" b="1" dirty="0"/>
          </a:p>
        </p:txBody>
      </p:sp>
      <p:pic>
        <p:nvPicPr>
          <p:cNvPr id="1026" name="Picture 2" descr="Historia del desempleo en España: sube con gobiernos socialistas y desciende con los popula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68" y="692696"/>
            <a:ext cx="6821915" cy="46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33300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 rot="16200000">
            <a:off x="-2618248" y="3176622"/>
            <a:ext cx="664586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3600" b="1" dirty="0" smtClean="0"/>
              <a:t>El mercado de trabajo en España</a:t>
            </a:r>
            <a:endParaRPr lang="es-ES" sz="3600" b="1" dirty="0"/>
          </a:p>
        </p:txBody>
      </p:sp>
      <p:pic>
        <p:nvPicPr>
          <p:cNvPr id="3" name="Picture 2" descr="Resultado de imagen de desempleo en espaÃ±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0" y="1381678"/>
            <a:ext cx="7184708" cy="40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84270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28" ma:contentTypeDescription="Create a new document." ma:contentTypeScope="" ma:versionID="5eea76452d7eb073b41e4ecbec7235c0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105D53-7556-46FF-876E-8E718F0CDA58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3BD2B719-936D-4A11-8C4E-8FBE898886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FCF6928-3A3D-45C9-A2DA-183D99EAE3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3660</TotalTime>
  <Words>490</Words>
  <Application>Microsoft Office PowerPoint</Application>
  <PresentationFormat>Presentación en pantalla (4:3)</PresentationFormat>
  <Paragraphs>66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Adyacencia</vt:lpstr>
      <vt:lpstr>Economía </vt:lpstr>
      <vt:lpstr> </vt:lpstr>
      <vt:lpstr> </vt:lpstr>
      <vt:lpstr> </vt:lpstr>
      <vt:lpstr> </vt:lpstr>
      <vt:lpstr> </vt:lpstr>
      <vt:lpstr>Presentación de PowerPoint</vt:lpstr>
      <vt:lpstr> </vt:lpstr>
      <vt:lpstr> </vt:lpstr>
      <vt:lpstr> </vt:lpstr>
      <vt:lpstr>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</dc:title>
  <dc:creator>Pau Rausell</dc:creator>
  <cp:lastModifiedBy>pau</cp:lastModifiedBy>
  <cp:revision>98</cp:revision>
  <cp:lastPrinted>2011-03-08T00:20:50Z</cp:lastPrinted>
  <dcterms:created xsi:type="dcterms:W3CDTF">2011-02-27T18:27:27Z</dcterms:created>
  <dcterms:modified xsi:type="dcterms:W3CDTF">2019-03-17T10:42:14Z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TC300068709990</vt:lpwstr>
  </property>
</Properties>
</file>