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2"/>
  </p:notesMasterIdLst>
  <p:sldIdLst>
    <p:sldId id="266" r:id="rId2"/>
    <p:sldId id="267" r:id="rId3"/>
    <p:sldId id="273" r:id="rId4"/>
    <p:sldId id="291" r:id="rId5"/>
    <p:sldId id="301" r:id="rId6"/>
    <p:sldId id="302" r:id="rId7"/>
    <p:sldId id="292" r:id="rId8"/>
    <p:sldId id="295" r:id="rId9"/>
    <p:sldId id="293" r:id="rId10"/>
    <p:sldId id="294" r:id="rId11"/>
    <p:sldId id="271" r:id="rId12"/>
    <p:sldId id="303" r:id="rId13"/>
    <p:sldId id="304" r:id="rId14"/>
    <p:sldId id="305" r:id="rId15"/>
    <p:sldId id="306" r:id="rId16"/>
    <p:sldId id="296" r:id="rId17"/>
    <p:sldId id="297" r:id="rId18"/>
    <p:sldId id="298" r:id="rId19"/>
    <p:sldId id="299" r:id="rId20"/>
    <p:sldId id="277" r:id="rId21"/>
    <p:sldId id="307" r:id="rId22"/>
    <p:sldId id="308" r:id="rId23"/>
    <p:sldId id="309" r:id="rId24"/>
    <p:sldId id="310" r:id="rId25"/>
    <p:sldId id="280" r:id="rId26"/>
    <p:sldId id="289" r:id="rId27"/>
    <p:sldId id="300" r:id="rId28"/>
    <p:sldId id="288" r:id="rId29"/>
    <p:sldId id="311" r:id="rId30"/>
    <p:sldId id="290"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8" d="100"/>
          <a:sy n="68" d="100"/>
        </p:scale>
        <p:origin x="144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BA125-CB60-4D80-A51E-93DD079507FC}" type="datetimeFigureOut">
              <a:rPr lang="es-ES" smtClean="0"/>
              <a:pPr/>
              <a:t>20/08/2020</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534FD7-3EB8-41E4-8501-7F9D6BE76AF1}" type="slidenum">
              <a:rPr lang="es-ES" smtClean="0"/>
              <a:pPr/>
              <a:t>‹Nº›</a:t>
            </a:fld>
            <a:endParaRPr lang="es-ES"/>
          </a:p>
        </p:txBody>
      </p:sp>
    </p:spTree>
    <p:extLst>
      <p:ext uri="{BB962C8B-B14F-4D97-AF65-F5344CB8AC3E}">
        <p14:creationId xmlns:p14="http://schemas.microsoft.com/office/powerpoint/2010/main" val="2311981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3534FD7-3EB8-41E4-8501-7F9D6BE76AF1}" type="slidenum">
              <a:rPr lang="es-ES" smtClean="0"/>
              <a:pPr/>
              <a:t>6</a:t>
            </a:fld>
            <a:endParaRPr lang="es-ES"/>
          </a:p>
        </p:txBody>
      </p:sp>
    </p:spTree>
    <p:extLst>
      <p:ext uri="{BB962C8B-B14F-4D97-AF65-F5344CB8AC3E}">
        <p14:creationId xmlns:p14="http://schemas.microsoft.com/office/powerpoint/2010/main" val="106149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3534FD7-3EB8-41E4-8501-7F9D6BE76AF1}" type="slidenum">
              <a:rPr lang="es-ES" smtClean="0"/>
              <a:pPr/>
              <a:t>21</a:t>
            </a:fld>
            <a:endParaRPr lang="es-ES"/>
          </a:p>
        </p:txBody>
      </p:sp>
    </p:spTree>
    <p:extLst>
      <p:ext uri="{BB962C8B-B14F-4D97-AF65-F5344CB8AC3E}">
        <p14:creationId xmlns:p14="http://schemas.microsoft.com/office/powerpoint/2010/main" val="818810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8/20/2020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1408054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8/20/2020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322738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8/20/2020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‹Nº›</a:t>
            </a:fld>
            <a:endParaRPr lang="en-US" dirty="0">
              <a:solidFill>
                <a:srgbClr val="90C226"/>
              </a:solidFill>
            </a:endParaRPr>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3448377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8/20/2020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1276448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8/20/2020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‹Nº›</a:t>
            </a:fld>
            <a:endParaRPr lang="en-US" dirty="0">
              <a:solidFill>
                <a:srgbClr val="90C226"/>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015732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8/20/2020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3887046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8/20/2020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215129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8/20/2020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4087851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8/20/2020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12501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8/20/2020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4017769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solidFill>
                  <a:prstClr val="black">
                    <a:tint val="75000"/>
                  </a:prstClr>
                </a:solidFill>
              </a:rPr>
              <a:pPr/>
              <a:t>8/20/2020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dirty="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532931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8/20/2020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3585114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8/20/2020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397295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8/20/2020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3277394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8/20/2020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3250307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8/20/2020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1780866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dirty="0">
                <a:solidFill>
                  <a:prstClr val="black">
                    <a:tint val="75000"/>
                  </a:prstClr>
                </a:solidFill>
              </a:rPr>
              <a:pPr defTabSz="457200"/>
              <a:t>8/20/2020</a:t>
            </a:fld>
            <a:endParaRPr lang="en-US" dirty="0">
              <a:solidFill>
                <a:prstClr val="black">
                  <a:tint val="75000"/>
                </a:prstClr>
              </a:solidFill>
            </a:endParaRPr>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D57F1E4F-1CFF-5643-939E-217C01CDF565}" type="slidenum">
              <a:rPr lang="en-US" dirty="0">
                <a:solidFill>
                  <a:srgbClr val="90C226"/>
                </a:solidFill>
              </a:rPr>
              <a:pPr defTabSz="457200"/>
              <a:t>‹Nº›</a:t>
            </a:fld>
            <a:endParaRPr lang="en-US" dirty="0">
              <a:solidFill>
                <a:srgbClr val="90C226"/>
              </a:solidFill>
            </a:endParaRPr>
          </a:p>
        </p:txBody>
      </p:sp>
    </p:spTree>
    <p:extLst>
      <p:ext uri="{BB962C8B-B14F-4D97-AF65-F5344CB8AC3E}">
        <p14:creationId xmlns:p14="http://schemas.microsoft.com/office/powerpoint/2010/main" val="337887294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sz="9600" dirty="0" err="1">
                <a:latin typeface="AR ESSENCE" panose="02000000000000000000" pitchFamily="2" charset="0"/>
              </a:rPr>
              <a:t>DoCi</a:t>
            </a:r>
            <a:r>
              <a:rPr lang="es-ES" sz="9600" dirty="0" err="1">
                <a:solidFill>
                  <a:schemeClr val="accent2"/>
                </a:solidFill>
                <a:latin typeface="AR ESSENCE" panose="02000000000000000000" pitchFamily="2" charset="0"/>
              </a:rPr>
              <a:t>è</a:t>
            </a:r>
            <a:r>
              <a:rPr lang="es-ES" sz="9600" dirty="0" err="1">
                <a:latin typeface="AR ESSENCE" panose="02000000000000000000" pitchFamily="2" charset="0"/>
              </a:rPr>
              <a:t>ncia</a:t>
            </a:r>
            <a:endParaRPr lang="es-ES" sz="9600" dirty="0">
              <a:latin typeface="AR ESSENCE" panose="02000000000000000000" pitchFamily="2" charset="0"/>
            </a:endParaRPr>
          </a:p>
        </p:txBody>
      </p:sp>
      <p:sp>
        <p:nvSpPr>
          <p:cNvPr id="3" name="Subtítulo 2"/>
          <p:cNvSpPr>
            <a:spLocks noGrp="1"/>
          </p:cNvSpPr>
          <p:nvPr>
            <p:ph type="subTitle" idx="1"/>
          </p:nvPr>
        </p:nvSpPr>
        <p:spPr/>
        <p:txBody>
          <a:bodyPr>
            <a:normAutofit/>
          </a:bodyPr>
          <a:lstStyle/>
          <a:p>
            <a:r>
              <a:rPr lang="es-ES" sz="2800" b="1" dirty="0">
                <a:solidFill>
                  <a:schemeClr val="accent4"/>
                </a:solidFill>
              </a:rPr>
              <a:t>ACTIVA´T</a:t>
            </a:r>
          </a:p>
          <a:p>
            <a:r>
              <a:rPr lang="es-ES" sz="2800" dirty="0">
                <a:solidFill>
                  <a:schemeClr val="accent4"/>
                </a:solidFill>
              </a:rPr>
              <a:t>SESSIÓ 1: </a:t>
            </a:r>
            <a:r>
              <a:rPr lang="es-ES" sz="2800" dirty="0" err="1">
                <a:solidFill>
                  <a:schemeClr val="accent4"/>
                </a:solidFill>
              </a:rPr>
              <a:t>Ciència</a:t>
            </a:r>
            <a:r>
              <a:rPr lang="es-ES" sz="2800" dirty="0">
                <a:solidFill>
                  <a:schemeClr val="accent4"/>
                </a:solidFill>
              </a:rPr>
              <a:t> a la </a:t>
            </a:r>
            <a:r>
              <a:rPr lang="es-ES" sz="2800" dirty="0" err="1">
                <a:solidFill>
                  <a:schemeClr val="accent4"/>
                </a:solidFill>
              </a:rPr>
              <a:t>cuina</a:t>
            </a:r>
            <a:r>
              <a:rPr lang="es-ES" sz="2800" dirty="0">
                <a:solidFill>
                  <a:schemeClr val="accent4"/>
                </a:solidFill>
              </a:rPr>
              <a:t> </a:t>
            </a:r>
          </a:p>
        </p:txBody>
      </p:sp>
    </p:spTree>
    <p:extLst>
      <p:ext uri="{BB962C8B-B14F-4D97-AF65-F5344CB8AC3E}">
        <p14:creationId xmlns:p14="http://schemas.microsoft.com/office/powerpoint/2010/main" val="2144597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38450" t="9233" r="6951"/>
          <a:stretch/>
        </p:blipFill>
        <p:spPr>
          <a:xfrm rot="5400000">
            <a:off x="1764333" y="1196107"/>
            <a:ext cx="4176464" cy="5185867"/>
          </a:xfrm>
          <a:prstGeom prst="rect">
            <a:avLst/>
          </a:prstGeom>
          <a:ln>
            <a:noFill/>
          </a:ln>
          <a:effectLst>
            <a:outerShdw blurRad="292100" dist="139700" dir="2700000" algn="tl" rotWithShape="0">
              <a:srgbClr val="333333">
                <a:alpha val="65000"/>
              </a:srgbClr>
            </a:outerShdw>
          </a:effectLst>
        </p:spPr>
      </p:pic>
      <p:sp>
        <p:nvSpPr>
          <p:cNvPr id="5" name="Título 3"/>
          <p:cNvSpPr>
            <a:spLocks noGrp="1"/>
          </p:cNvSpPr>
          <p:nvPr>
            <p:ph type="title"/>
          </p:nvPr>
        </p:nvSpPr>
        <p:spPr>
          <a:xfrm>
            <a:off x="508001" y="609600"/>
            <a:ext cx="6447501" cy="1320800"/>
          </a:xfrm>
        </p:spPr>
        <p:txBody>
          <a:bodyPr>
            <a:normAutofit/>
          </a:bodyPr>
          <a:lstStyle/>
          <a:p>
            <a:r>
              <a:rPr lang="es-ES" sz="2800" dirty="0"/>
              <a:t>DNA </a:t>
            </a:r>
            <a:r>
              <a:rPr lang="es-ES" sz="2800" dirty="0" err="1"/>
              <a:t>Extraction</a:t>
            </a:r>
            <a:r>
              <a:rPr lang="es-ES" sz="2800" dirty="0"/>
              <a:t>. </a:t>
            </a:r>
            <a:r>
              <a:rPr lang="es-ES" sz="2800" dirty="0" err="1"/>
              <a:t>Comparing</a:t>
            </a:r>
            <a:r>
              <a:rPr lang="es-ES" sz="2800" dirty="0"/>
              <a:t> </a:t>
            </a:r>
            <a:r>
              <a:rPr lang="es-ES" sz="2800" dirty="0" err="1"/>
              <a:t>protocols</a:t>
            </a:r>
            <a:endParaRPr lang="es-ES" sz="2800" dirty="0"/>
          </a:p>
        </p:txBody>
      </p:sp>
    </p:spTree>
    <p:extLst>
      <p:ext uri="{BB962C8B-B14F-4D97-AF65-F5344CB8AC3E}">
        <p14:creationId xmlns:p14="http://schemas.microsoft.com/office/powerpoint/2010/main" val="2761179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8001" y="609600"/>
            <a:ext cx="6656287" cy="659160"/>
          </a:xfrm>
        </p:spPr>
        <p:txBody>
          <a:bodyPr>
            <a:normAutofit/>
          </a:bodyPr>
          <a:lstStyle/>
          <a:p>
            <a:r>
              <a:rPr lang="ca-ES" sz="2800" dirty="0"/>
              <a:t>DNA </a:t>
            </a:r>
            <a:r>
              <a:rPr lang="ca-ES" sz="2800" dirty="0" err="1"/>
              <a:t>Extraction</a:t>
            </a:r>
            <a:r>
              <a:rPr lang="ca-ES" sz="2800" dirty="0"/>
              <a:t>. </a:t>
            </a:r>
            <a:r>
              <a:rPr lang="ca-ES" sz="2800" dirty="0" err="1"/>
              <a:t>Comparing</a:t>
            </a:r>
            <a:r>
              <a:rPr lang="ca-ES" sz="2800" dirty="0"/>
              <a:t> protocols</a:t>
            </a:r>
            <a:endParaRPr lang="es-ES" sz="28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079076796"/>
              </p:ext>
            </p:extLst>
          </p:nvPr>
        </p:nvGraphicFramePr>
        <p:xfrm>
          <a:off x="75954" y="2132856"/>
          <a:ext cx="7088334" cy="2355173"/>
        </p:xfrm>
        <a:graphic>
          <a:graphicData uri="http://schemas.openxmlformats.org/drawingml/2006/table">
            <a:tbl>
              <a:tblPr firstRow="1" firstCol="1" bandRow="1"/>
              <a:tblGrid>
                <a:gridCol w="807718">
                  <a:extLst>
                    <a:ext uri="{9D8B030D-6E8A-4147-A177-3AD203B41FA5}">
                      <a16:colId xmlns:a16="http://schemas.microsoft.com/office/drawing/2014/main" val="20000"/>
                    </a:ext>
                  </a:extLst>
                </a:gridCol>
                <a:gridCol w="974121">
                  <a:extLst>
                    <a:ext uri="{9D8B030D-6E8A-4147-A177-3AD203B41FA5}">
                      <a16:colId xmlns:a16="http://schemas.microsoft.com/office/drawing/2014/main" val="20001"/>
                    </a:ext>
                  </a:extLst>
                </a:gridCol>
                <a:gridCol w="1119172">
                  <a:extLst>
                    <a:ext uri="{9D8B030D-6E8A-4147-A177-3AD203B41FA5}">
                      <a16:colId xmlns:a16="http://schemas.microsoft.com/office/drawing/2014/main" val="20002"/>
                    </a:ext>
                  </a:extLst>
                </a:gridCol>
                <a:gridCol w="1049224">
                  <a:extLst>
                    <a:ext uri="{9D8B030D-6E8A-4147-A177-3AD203B41FA5}">
                      <a16:colId xmlns:a16="http://schemas.microsoft.com/office/drawing/2014/main" val="20003"/>
                    </a:ext>
                  </a:extLst>
                </a:gridCol>
                <a:gridCol w="1044069">
                  <a:extLst>
                    <a:ext uri="{9D8B030D-6E8A-4147-A177-3AD203B41FA5}">
                      <a16:colId xmlns:a16="http://schemas.microsoft.com/office/drawing/2014/main" val="20004"/>
                    </a:ext>
                  </a:extLst>
                </a:gridCol>
                <a:gridCol w="1049224">
                  <a:extLst>
                    <a:ext uri="{9D8B030D-6E8A-4147-A177-3AD203B41FA5}">
                      <a16:colId xmlns:a16="http://schemas.microsoft.com/office/drawing/2014/main" val="20005"/>
                    </a:ext>
                  </a:extLst>
                </a:gridCol>
                <a:gridCol w="1044806">
                  <a:extLst>
                    <a:ext uri="{9D8B030D-6E8A-4147-A177-3AD203B41FA5}">
                      <a16:colId xmlns:a16="http://schemas.microsoft.com/office/drawing/2014/main" val="20006"/>
                    </a:ext>
                  </a:extLst>
                </a:gridCol>
              </a:tblGrid>
              <a:tr h="432581">
                <a:tc>
                  <a:txBody>
                    <a:bodyPr/>
                    <a:lstStyle/>
                    <a:p>
                      <a:pPr algn="just">
                        <a:spcAft>
                          <a:spcPts val="0"/>
                        </a:spcAft>
                      </a:pPr>
                      <a:r>
                        <a:rPr lang="ca-ES" sz="1000" b="1">
                          <a:solidFill>
                            <a:srgbClr val="FF0000"/>
                          </a:solidFill>
                          <a:effectLst/>
                          <a:latin typeface="Verdana" panose="020B0604030504040204" pitchFamily="34" charset="0"/>
                          <a:ea typeface="Calibri" panose="020F0502020204030204" pitchFamily="34" charset="0"/>
                        </a:rPr>
                        <a:t>Group</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900">
                          <a:effectLst/>
                          <a:latin typeface="Verdana" panose="020B0604030504040204" pitchFamily="34" charset="0"/>
                          <a:ea typeface="Calibri" panose="020F0502020204030204" pitchFamily="34" charset="0"/>
                        </a:rPr>
                        <a:t>PROTOCOL</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900">
                          <a:effectLst/>
                          <a:latin typeface="Verdana" panose="020B0604030504040204" pitchFamily="34" charset="0"/>
                          <a:ea typeface="Calibri" panose="020F0502020204030204" pitchFamily="34" charset="0"/>
                        </a:rPr>
                        <a:t>DNA SOURCE</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900">
                          <a:effectLst/>
                          <a:latin typeface="Verdana" panose="020B0604030504040204" pitchFamily="34" charset="0"/>
                          <a:ea typeface="Calibri" panose="020F0502020204030204" pitchFamily="34" charset="0"/>
                        </a:rPr>
                        <a:t>REACTIVE A</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900">
                          <a:effectLst/>
                          <a:latin typeface="Verdana" panose="020B0604030504040204" pitchFamily="34" charset="0"/>
                          <a:ea typeface="Calibri" panose="020F0502020204030204" pitchFamily="34" charset="0"/>
                        </a:rPr>
                        <a:t>REACTIVE B</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a:effectLst/>
                          <a:latin typeface="Verdana" panose="020B0604030504040204" pitchFamily="34" charset="0"/>
                          <a:ea typeface="Calibri" panose="020F0502020204030204" pitchFamily="34" charset="0"/>
                        </a:rPr>
                        <a:t>DNA AMOUNT</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a:effectLst/>
                          <a:latin typeface="Verdana" panose="020B0604030504040204" pitchFamily="34" charset="0"/>
                          <a:ea typeface="Calibri" panose="020F0502020204030204" pitchFamily="34" charset="0"/>
                        </a:rPr>
                        <a:t>PROTOCOL VARIATIONS</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0324">
                <a:tc>
                  <a:txBody>
                    <a:bodyPr/>
                    <a:lstStyle/>
                    <a:p>
                      <a:pPr algn="just">
                        <a:spcAft>
                          <a:spcPts val="0"/>
                        </a:spcAft>
                      </a:pPr>
                      <a:r>
                        <a:rPr lang="ca-ES" sz="1000" b="1">
                          <a:solidFill>
                            <a:srgbClr val="FF0000"/>
                          </a:solidFill>
                          <a:effectLst/>
                          <a:latin typeface="Verdana" panose="020B0604030504040204" pitchFamily="34" charset="0"/>
                          <a:ea typeface="Calibri" panose="020F0502020204030204" pitchFamily="34" charset="0"/>
                        </a:rPr>
                        <a:t>1</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0324">
                <a:tc>
                  <a:txBody>
                    <a:bodyPr/>
                    <a:lstStyle/>
                    <a:p>
                      <a:pPr algn="just">
                        <a:spcAft>
                          <a:spcPts val="0"/>
                        </a:spcAft>
                      </a:pPr>
                      <a:r>
                        <a:rPr lang="ca-ES" sz="1000" b="1">
                          <a:solidFill>
                            <a:srgbClr val="FF0000"/>
                          </a:solidFill>
                          <a:effectLst/>
                          <a:latin typeface="Verdana" panose="020B0604030504040204" pitchFamily="34" charset="0"/>
                          <a:ea typeface="Calibri" panose="020F0502020204030204" pitchFamily="34" charset="0"/>
                        </a:rPr>
                        <a:t>2</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0324">
                <a:tc>
                  <a:txBody>
                    <a:bodyPr/>
                    <a:lstStyle/>
                    <a:p>
                      <a:pPr algn="just">
                        <a:spcAft>
                          <a:spcPts val="0"/>
                        </a:spcAft>
                      </a:pPr>
                      <a:r>
                        <a:rPr lang="ca-ES" sz="1000" b="1">
                          <a:solidFill>
                            <a:srgbClr val="FF0000"/>
                          </a:solidFill>
                          <a:effectLst/>
                          <a:latin typeface="Verdana" panose="020B0604030504040204" pitchFamily="34" charset="0"/>
                          <a:ea typeface="Calibri" panose="020F0502020204030204" pitchFamily="34" charset="0"/>
                        </a:rPr>
                        <a:t>3</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0324">
                <a:tc>
                  <a:txBody>
                    <a:bodyPr/>
                    <a:lstStyle/>
                    <a:p>
                      <a:pPr algn="just">
                        <a:spcAft>
                          <a:spcPts val="0"/>
                        </a:spcAft>
                      </a:pPr>
                      <a:r>
                        <a:rPr lang="ca-ES" sz="1000" b="1">
                          <a:solidFill>
                            <a:srgbClr val="FF0000"/>
                          </a:solidFill>
                          <a:effectLst/>
                          <a:latin typeface="Verdana" panose="020B0604030504040204" pitchFamily="34" charset="0"/>
                          <a:ea typeface="Calibri" panose="020F0502020204030204" pitchFamily="34" charset="0"/>
                        </a:rPr>
                        <a:t>4</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0324">
                <a:tc>
                  <a:txBody>
                    <a:bodyPr/>
                    <a:lstStyle/>
                    <a:p>
                      <a:pPr algn="just">
                        <a:spcAft>
                          <a:spcPts val="0"/>
                        </a:spcAft>
                      </a:pPr>
                      <a:r>
                        <a:rPr lang="ca-ES" sz="1000" b="1">
                          <a:solidFill>
                            <a:srgbClr val="FF0000"/>
                          </a:solidFill>
                          <a:effectLst/>
                          <a:latin typeface="Verdana" panose="020B0604030504040204" pitchFamily="34" charset="0"/>
                          <a:ea typeface="Calibri" panose="020F0502020204030204" pitchFamily="34" charset="0"/>
                        </a:rPr>
                        <a:t>5</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0324">
                <a:tc>
                  <a:txBody>
                    <a:bodyPr/>
                    <a:lstStyle/>
                    <a:p>
                      <a:pPr algn="just">
                        <a:spcAft>
                          <a:spcPts val="0"/>
                        </a:spcAft>
                      </a:pPr>
                      <a:r>
                        <a:rPr lang="ca-ES" sz="1000" b="1">
                          <a:solidFill>
                            <a:srgbClr val="FF0000"/>
                          </a:solidFill>
                          <a:effectLst/>
                          <a:latin typeface="Verdana" panose="020B0604030504040204" pitchFamily="34" charset="0"/>
                          <a:ea typeface="Calibri" panose="020F0502020204030204" pitchFamily="34" charset="0"/>
                        </a:rPr>
                        <a:t>6</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0324">
                <a:tc>
                  <a:txBody>
                    <a:bodyPr/>
                    <a:lstStyle/>
                    <a:p>
                      <a:pPr algn="just">
                        <a:spcAft>
                          <a:spcPts val="0"/>
                        </a:spcAft>
                      </a:pPr>
                      <a:r>
                        <a:rPr lang="ca-ES" sz="1000" b="1">
                          <a:solidFill>
                            <a:srgbClr val="FF0000"/>
                          </a:solidFill>
                          <a:effectLst/>
                          <a:latin typeface="Verdana" panose="020B0604030504040204" pitchFamily="34" charset="0"/>
                          <a:ea typeface="Calibri" panose="020F0502020204030204" pitchFamily="34" charset="0"/>
                        </a:rPr>
                        <a:t>7</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0324">
                <a:tc>
                  <a:txBody>
                    <a:bodyPr/>
                    <a:lstStyle/>
                    <a:p>
                      <a:pPr algn="just">
                        <a:spcAft>
                          <a:spcPts val="0"/>
                        </a:spcAft>
                      </a:pPr>
                      <a:r>
                        <a:rPr lang="ca-ES" sz="1000" b="1">
                          <a:solidFill>
                            <a:srgbClr val="FF0000"/>
                          </a:solidFill>
                          <a:effectLst/>
                          <a:latin typeface="Verdana" panose="020B0604030504040204" pitchFamily="34" charset="0"/>
                          <a:ea typeface="Calibri" panose="020F0502020204030204" pitchFamily="34" charset="0"/>
                        </a:rPr>
                        <a:t>8</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a:effectLst/>
                          <a:latin typeface="Verdana" panose="020B0604030504040204" pitchFamily="34" charset="0"/>
                          <a:ea typeface="Calibri" panose="020F0502020204030204" pitchFamily="34"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dirty="0">
                          <a:effectLst/>
                          <a:latin typeface="Verdana" panose="020B0604030504040204" pitchFamily="34" charset="0"/>
                          <a:ea typeface="Calibri" panose="020F0502020204030204" pitchFamily="34" charset="0"/>
                        </a:rPr>
                        <a:t> </a:t>
                      </a:r>
                      <a:endParaRPr lang="es-E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sz="10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a:t>
            </a:r>
            <a:endParaRPr kumimoji="0" lang="ca-ES" altLang="es-ES" sz="1800" b="0" i="0" u="none" strike="noStrike" cap="none" normalizeH="0" baseline="0">
              <a:ln>
                <a:noFill/>
              </a:ln>
              <a:solidFill>
                <a:schemeClr val="tx1"/>
              </a:solidFill>
              <a:effectLst/>
              <a:latin typeface="Arial" panose="020B0604020202020204" pitchFamily="34" charset="0"/>
            </a:endParaRPr>
          </a:p>
        </p:txBody>
      </p:sp>
      <p:sp>
        <p:nvSpPr>
          <p:cNvPr id="8" name="Rectángulo 7"/>
          <p:cNvSpPr/>
          <p:nvPr/>
        </p:nvSpPr>
        <p:spPr>
          <a:xfrm>
            <a:off x="508001" y="1530984"/>
            <a:ext cx="1447832" cy="369332"/>
          </a:xfrm>
          <a:prstGeom prst="rect">
            <a:avLst/>
          </a:prstGeom>
        </p:spPr>
        <p:txBody>
          <a:bodyPr wrap="none">
            <a:spAutoFit/>
          </a:bodyPr>
          <a:lstStyle/>
          <a:p>
            <a:r>
              <a:rPr lang="es-ES" b="1" u="sng" dirty="0" err="1"/>
              <a:t>Conclusions</a:t>
            </a:r>
            <a:endParaRPr lang="es-ES" b="1" u="sng" dirty="0"/>
          </a:p>
        </p:txBody>
      </p:sp>
    </p:spTree>
    <p:extLst>
      <p:ext uri="{BB962C8B-B14F-4D97-AF65-F5344CB8AC3E}">
        <p14:creationId xmlns:p14="http://schemas.microsoft.com/office/powerpoint/2010/main" val="2155158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8001" y="609600"/>
            <a:ext cx="6656287" cy="659160"/>
          </a:xfrm>
        </p:spPr>
        <p:txBody>
          <a:bodyPr>
            <a:normAutofit/>
          </a:bodyPr>
          <a:lstStyle/>
          <a:p>
            <a:r>
              <a:rPr lang="ca-ES" sz="2800" dirty="0"/>
              <a:t>DNA </a:t>
            </a:r>
            <a:r>
              <a:rPr lang="ca-ES" sz="2800" dirty="0" err="1"/>
              <a:t>Extraction</a:t>
            </a:r>
            <a:r>
              <a:rPr lang="ca-ES" sz="2800" dirty="0"/>
              <a:t>. </a:t>
            </a:r>
            <a:r>
              <a:rPr lang="ca-ES" sz="2800" dirty="0" err="1"/>
              <a:t>Comparing</a:t>
            </a:r>
            <a:r>
              <a:rPr lang="ca-ES" sz="2800" dirty="0"/>
              <a:t> protocols</a:t>
            </a:r>
            <a:endParaRPr lang="es-ES" sz="2800" dirty="0"/>
          </a:p>
        </p:txBody>
      </p:sp>
      <p:sp>
        <p:nvSpPr>
          <p:cNvPr id="4" name="Marcador de contenido 3"/>
          <p:cNvSpPr>
            <a:spLocks noGrp="1"/>
          </p:cNvSpPr>
          <p:nvPr>
            <p:ph idx="1"/>
          </p:nvPr>
        </p:nvSpPr>
        <p:spPr>
          <a:xfrm>
            <a:off x="508001" y="1484784"/>
            <a:ext cx="6447501" cy="5373216"/>
          </a:xfrm>
        </p:spPr>
        <p:txBody>
          <a:bodyPr>
            <a:normAutofit/>
          </a:bodyPr>
          <a:lstStyle/>
          <a:p>
            <a:pPr marL="0" indent="0" algn="just">
              <a:buNone/>
            </a:pPr>
            <a:r>
              <a:rPr lang="ca-ES" b="1" u="sng"/>
              <a:t>Preguntes i reflexions</a:t>
            </a:r>
          </a:p>
          <a:p>
            <a:pPr algn="just"/>
            <a:endParaRPr lang="ca-ES"/>
          </a:p>
          <a:p>
            <a:pPr algn="just"/>
            <a:r>
              <a:rPr lang="ca-ES"/>
              <a:t>a) Experimenteu amb altres fonts d‘ ADN. Quina font li dóna la major part de l‘ ADN? Com pots comparar?</a:t>
            </a:r>
          </a:p>
          <a:p>
            <a:pPr algn="just"/>
            <a:r>
              <a:rPr lang="ca-ES"/>
              <a:t>b) Experimenteu amb diferents sabons i detergents. Empreu sabons en pols, així com els detergents líquids? Què ocorriria amb el xampú o l’exfoliant corporal?</a:t>
            </a:r>
          </a:p>
          <a:p>
            <a:pPr algn="just"/>
            <a:r>
              <a:rPr lang="ca-ES"/>
              <a:t>c) Experimenteu eliminant o canviar passos. Us hem dit que cada pas és necessari, però és això cert? Descobriu-ho per tu mateix. Intenteu deixar de banda un pas o canviar la quantitat de cada ingredient que s'utilitza.</a:t>
            </a:r>
          </a:p>
          <a:p>
            <a:pPr algn="just"/>
            <a:r>
              <a:rPr lang="ca-ES"/>
              <a:t>d) Els organismes vius contenen ADN? Intenteu extreure ADN de les coses que penseu que podrien no tindre ADN.</a:t>
            </a:r>
          </a:p>
        </p:txBody>
      </p:sp>
    </p:spTree>
    <p:extLst>
      <p:ext uri="{BB962C8B-B14F-4D97-AF65-F5344CB8AC3E}">
        <p14:creationId xmlns:p14="http://schemas.microsoft.com/office/powerpoint/2010/main" val="2080816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2800" dirty="0"/>
              <a:t>Investigating the plant cell membranes</a:t>
            </a:r>
            <a:endParaRPr lang="es-ES" sz="2800" dirty="0"/>
          </a:p>
        </p:txBody>
      </p:sp>
      <p:sp>
        <p:nvSpPr>
          <p:cNvPr id="3" name="Marcador de contenido 2"/>
          <p:cNvSpPr>
            <a:spLocks noGrp="1"/>
          </p:cNvSpPr>
          <p:nvPr>
            <p:ph idx="1"/>
          </p:nvPr>
        </p:nvSpPr>
        <p:spPr/>
        <p:txBody>
          <a:bodyPr/>
          <a:lstStyle/>
          <a:p>
            <a:pPr marL="0" indent="0">
              <a:buNone/>
            </a:pPr>
            <a:r>
              <a:rPr lang="en-US" b="1" u="sng" dirty="0" err="1"/>
              <a:t>Objectius</a:t>
            </a:r>
            <a:endParaRPr lang="en-US" b="1" u="sng" dirty="0"/>
          </a:p>
          <a:p>
            <a:pPr marL="0" indent="0">
              <a:buNone/>
            </a:pPr>
            <a:endParaRPr lang="en-US" b="1" u="sng" dirty="0"/>
          </a:p>
          <a:p>
            <a:r>
              <a:rPr lang="en-US" dirty="0" err="1"/>
              <a:t>Practicar</a:t>
            </a:r>
            <a:r>
              <a:rPr lang="en-US" dirty="0"/>
              <a:t> </a:t>
            </a:r>
            <a:r>
              <a:rPr lang="en-US" dirty="0" err="1"/>
              <a:t>habilitats</a:t>
            </a:r>
            <a:r>
              <a:rPr lang="en-US" dirty="0"/>
              <a:t> </a:t>
            </a:r>
            <a:r>
              <a:rPr lang="en-US" dirty="0" err="1"/>
              <a:t>experimentals</a:t>
            </a:r>
            <a:r>
              <a:rPr lang="en-US" dirty="0"/>
              <a:t> </a:t>
            </a:r>
            <a:r>
              <a:rPr lang="en-US" dirty="0" err="1"/>
              <a:t>i</a:t>
            </a:r>
            <a:r>
              <a:rPr lang="en-US" dirty="0"/>
              <a:t> de </a:t>
            </a:r>
            <a:r>
              <a:rPr lang="en-US" dirty="0" err="1"/>
              <a:t>recerca</a:t>
            </a:r>
            <a:endParaRPr lang="en-US" dirty="0"/>
          </a:p>
          <a:p>
            <a:pPr marL="0" indent="0">
              <a:buNone/>
            </a:pPr>
            <a:endParaRPr lang="en-US" dirty="0"/>
          </a:p>
          <a:p>
            <a:r>
              <a:rPr lang="en-US" dirty="0"/>
              <a:t>Per </a:t>
            </a:r>
            <a:r>
              <a:rPr lang="en-US" dirty="0" err="1"/>
              <a:t>investigar</a:t>
            </a:r>
            <a:r>
              <a:rPr lang="en-US" dirty="0"/>
              <a:t> </a:t>
            </a:r>
            <a:r>
              <a:rPr lang="en-US" dirty="0" err="1"/>
              <a:t>l'efecte</a:t>
            </a:r>
            <a:r>
              <a:rPr lang="en-US" dirty="0"/>
              <a:t> de la </a:t>
            </a:r>
            <a:r>
              <a:rPr lang="en-US" dirty="0" err="1"/>
              <a:t>temperatura</a:t>
            </a:r>
            <a:r>
              <a:rPr lang="en-US" dirty="0"/>
              <a:t> </a:t>
            </a:r>
            <a:r>
              <a:rPr lang="en-US" dirty="0" err="1"/>
              <a:t>i</a:t>
            </a:r>
            <a:r>
              <a:rPr lang="en-US" dirty="0"/>
              <a:t> de la </a:t>
            </a:r>
            <a:r>
              <a:rPr lang="en-US" dirty="0" err="1"/>
              <a:t>presència</a:t>
            </a:r>
            <a:r>
              <a:rPr lang="en-US" dirty="0"/>
              <a:t> d’un detergent </a:t>
            </a:r>
            <a:r>
              <a:rPr lang="en-US" dirty="0" err="1"/>
              <a:t>en</a:t>
            </a:r>
            <a:r>
              <a:rPr lang="en-US" dirty="0"/>
              <a:t> les </a:t>
            </a:r>
            <a:r>
              <a:rPr lang="en-US" dirty="0" err="1"/>
              <a:t>estructures</a:t>
            </a:r>
            <a:r>
              <a:rPr lang="en-US" dirty="0"/>
              <a:t> de la </a:t>
            </a:r>
            <a:r>
              <a:rPr lang="en-US" dirty="0" err="1"/>
              <a:t>membrana</a:t>
            </a:r>
            <a:r>
              <a:rPr lang="en-US" dirty="0"/>
              <a:t> </a:t>
            </a:r>
            <a:r>
              <a:rPr lang="en-US" dirty="0" err="1"/>
              <a:t>cel·lular</a:t>
            </a:r>
            <a:endParaRPr lang="es-ES" dirty="0"/>
          </a:p>
        </p:txBody>
      </p:sp>
    </p:spTree>
    <p:extLst>
      <p:ext uri="{BB962C8B-B14F-4D97-AF65-F5344CB8AC3E}">
        <p14:creationId xmlns:p14="http://schemas.microsoft.com/office/powerpoint/2010/main" val="384038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2800" dirty="0"/>
              <a:t>Investigating the plant cell membranes</a:t>
            </a:r>
            <a:endParaRPr lang="es-ES" sz="2800" dirty="0"/>
          </a:p>
        </p:txBody>
      </p:sp>
      <p:sp>
        <p:nvSpPr>
          <p:cNvPr id="3" name="Marcador de contenido 2"/>
          <p:cNvSpPr>
            <a:spLocks noGrp="1"/>
          </p:cNvSpPr>
          <p:nvPr>
            <p:ph idx="1"/>
          </p:nvPr>
        </p:nvSpPr>
        <p:spPr>
          <a:xfrm>
            <a:off x="508001" y="2160590"/>
            <a:ext cx="7088335" cy="3880773"/>
          </a:xfrm>
        </p:spPr>
        <p:txBody>
          <a:bodyPr>
            <a:normAutofit fontScale="92500" lnSpcReduction="10000"/>
          </a:bodyPr>
          <a:lstStyle/>
          <a:p>
            <a:pPr marL="0" indent="0">
              <a:buNone/>
            </a:pPr>
            <a:r>
              <a:rPr lang="en-US" b="1" u="sng" dirty="0" err="1"/>
              <a:t>Reactius</a:t>
            </a:r>
            <a:r>
              <a:rPr lang="en-US" b="1" u="sng" dirty="0"/>
              <a:t> </a:t>
            </a:r>
            <a:r>
              <a:rPr lang="en-US" b="1" u="sng" dirty="0" err="1"/>
              <a:t>i</a:t>
            </a:r>
            <a:r>
              <a:rPr lang="en-US" b="1" u="sng" dirty="0"/>
              <a:t> material</a:t>
            </a:r>
          </a:p>
          <a:p>
            <a:endParaRPr lang="en-US" dirty="0"/>
          </a:p>
          <a:p>
            <a:r>
              <a:rPr lang="en-US" dirty="0" err="1"/>
              <a:t>Nuclis</a:t>
            </a:r>
            <a:r>
              <a:rPr lang="en-US" dirty="0"/>
              <a:t> de </a:t>
            </a:r>
            <a:r>
              <a:rPr lang="en-US" dirty="0" err="1"/>
              <a:t>remolatxa</a:t>
            </a:r>
            <a:r>
              <a:rPr lang="en-US" dirty="0"/>
              <a:t> </a:t>
            </a:r>
            <a:r>
              <a:rPr lang="en-US" dirty="0" err="1"/>
              <a:t>crua</a:t>
            </a:r>
            <a:r>
              <a:rPr lang="en-US" dirty="0"/>
              <a:t>, </a:t>
            </a:r>
            <a:r>
              <a:rPr lang="en-US" dirty="0" err="1"/>
              <a:t>remullades</a:t>
            </a:r>
            <a:r>
              <a:rPr lang="en-US" dirty="0"/>
              <a:t> </a:t>
            </a:r>
            <a:r>
              <a:rPr lang="en-US" dirty="0" err="1"/>
              <a:t>en</a:t>
            </a:r>
            <a:r>
              <a:rPr lang="en-US" dirty="0"/>
              <a:t> </a:t>
            </a:r>
            <a:r>
              <a:rPr lang="en-US" dirty="0" err="1"/>
              <a:t>aigua</a:t>
            </a:r>
            <a:r>
              <a:rPr lang="en-US" dirty="0"/>
              <a:t> </a:t>
            </a:r>
            <a:r>
              <a:rPr lang="en-US" dirty="0" err="1"/>
              <a:t>destil·lada</a:t>
            </a:r>
            <a:r>
              <a:rPr lang="en-US" dirty="0"/>
              <a:t> </a:t>
            </a:r>
            <a:r>
              <a:rPr lang="en-US" dirty="0" err="1"/>
              <a:t>durant</a:t>
            </a:r>
            <a:r>
              <a:rPr lang="en-US" dirty="0"/>
              <a:t> la nit </a:t>
            </a:r>
          </a:p>
          <a:p>
            <a:r>
              <a:rPr lang="en-US" dirty="0" err="1"/>
              <a:t>Termòmetres</a:t>
            </a:r>
            <a:endParaRPr lang="en-US" dirty="0"/>
          </a:p>
          <a:p>
            <a:r>
              <a:rPr lang="en-US" dirty="0" err="1"/>
              <a:t>Microones</a:t>
            </a:r>
            <a:r>
              <a:rPr lang="en-US" dirty="0"/>
              <a:t>, per </a:t>
            </a:r>
            <a:r>
              <a:rPr lang="en-US" dirty="0" err="1"/>
              <a:t>proporcionar</a:t>
            </a:r>
            <a:r>
              <a:rPr lang="en-US" dirty="0"/>
              <a:t> </a:t>
            </a:r>
            <a:r>
              <a:rPr lang="en-US" dirty="0" err="1"/>
              <a:t>aigua</a:t>
            </a:r>
            <a:r>
              <a:rPr lang="en-US" dirty="0"/>
              <a:t> </a:t>
            </a:r>
            <a:r>
              <a:rPr lang="en-US" dirty="0" err="1"/>
              <a:t>bullint</a:t>
            </a:r>
            <a:r>
              <a:rPr lang="en-US" dirty="0"/>
              <a:t> </a:t>
            </a:r>
            <a:r>
              <a:rPr lang="en-US" dirty="0" err="1"/>
              <a:t>durant</a:t>
            </a:r>
            <a:r>
              <a:rPr lang="en-US" dirty="0"/>
              <a:t> </a:t>
            </a:r>
            <a:r>
              <a:rPr lang="en-US" dirty="0" err="1"/>
              <a:t>els</a:t>
            </a:r>
            <a:r>
              <a:rPr lang="en-US" dirty="0"/>
              <a:t> </a:t>
            </a:r>
            <a:r>
              <a:rPr lang="en-US" dirty="0" err="1"/>
              <a:t>banys</a:t>
            </a:r>
            <a:r>
              <a:rPr lang="en-US" dirty="0"/>
              <a:t> </a:t>
            </a:r>
            <a:r>
              <a:rPr lang="en-US" dirty="0" err="1"/>
              <a:t>d'aigua</a:t>
            </a:r>
            <a:endParaRPr lang="en-US" dirty="0"/>
          </a:p>
          <a:p>
            <a:r>
              <a:rPr lang="en-US" dirty="0" err="1"/>
              <a:t>Bany</a:t>
            </a:r>
            <a:r>
              <a:rPr lang="en-US" dirty="0"/>
              <a:t> de gel (un got </a:t>
            </a:r>
            <a:r>
              <a:rPr lang="en-US" dirty="0" err="1"/>
              <a:t>d'aigua</a:t>
            </a:r>
            <a:r>
              <a:rPr lang="en-US" dirty="0"/>
              <a:t> </a:t>
            </a:r>
            <a:r>
              <a:rPr lang="en-US" dirty="0" err="1"/>
              <a:t>envoltat</a:t>
            </a:r>
            <a:r>
              <a:rPr lang="en-US" dirty="0"/>
              <a:t> de gel)</a:t>
            </a:r>
          </a:p>
          <a:p>
            <a:r>
              <a:rPr lang="en-US" dirty="0" err="1"/>
              <a:t>Aigua</a:t>
            </a:r>
            <a:endParaRPr lang="en-US" dirty="0"/>
          </a:p>
          <a:p>
            <a:r>
              <a:rPr lang="en-US" dirty="0" err="1"/>
              <a:t>Contenidors</a:t>
            </a:r>
            <a:r>
              <a:rPr lang="en-US" dirty="0"/>
              <a:t>, 1 per a </a:t>
            </a:r>
            <a:r>
              <a:rPr lang="en-US" dirty="0" err="1"/>
              <a:t>cada</a:t>
            </a:r>
            <a:r>
              <a:rPr lang="en-US" dirty="0"/>
              <a:t> </a:t>
            </a:r>
            <a:r>
              <a:rPr lang="en-US" dirty="0" err="1"/>
              <a:t>condició</a:t>
            </a:r>
            <a:endParaRPr lang="en-US" dirty="0"/>
          </a:p>
          <a:p>
            <a:r>
              <a:rPr lang="en-US" dirty="0" err="1"/>
              <a:t>Guants</a:t>
            </a:r>
            <a:endParaRPr lang="en-US" dirty="0"/>
          </a:p>
          <a:p>
            <a:r>
              <a:rPr lang="en-US" dirty="0" err="1"/>
              <a:t>Etiquetes</a:t>
            </a:r>
            <a:endParaRPr lang="en-US" dirty="0"/>
          </a:p>
        </p:txBody>
      </p:sp>
    </p:spTree>
    <p:extLst>
      <p:ext uri="{BB962C8B-B14F-4D97-AF65-F5344CB8AC3E}">
        <p14:creationId xmlns:p14="http://schemas.microsoft.com/office/powerpoint/2010/main" val="2393972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2800" dirty="0"/>
              <a:t>Investigating the plant cell membranes</a:t>
            </a:r>
            <a:endParaRPr lang="es-ES" sz="2800" dirty="0"/>
          </a:p>
        </p:txBody>
      </p:sp>
      <p:sp>
        <p:nvSpPr>
          <p:cNvPr id="3" name="Marcador de contenido 2"/>
          <p:cNvSpPr>
            <a:spLocks noGrp="1"/>
          </p:cNvSpPr>
          <p:nvPr>
            <p:ph idx="1"/>
          </p:nvPr>
        </p:nvSpPr>
        <p:spPr>
          <a:xfrm>
            <a:off x="508001" y="1556792"/>
            <a:ext cx="6447501" cy="5040560"/>
          </a:xfrm>
        </p:spPr>
        <p:txBody>
          <a:bodyPr>
            <a:normAutofit fontScale="85000" lnSpcReduction="10000"/>
          </a:bodyPr>
          <a:lstStyle/>
          <a:p>
            <a:pPr marL="0" indent="0" algn="just">
              <a:buNone/>
            </a:pPr>
            <a:r>
              <a:rPr lang="ca-ES" sz="2600" b="1" u="sng" dirty="0"/>
              <a:t>Procediment</a:t>
            </a:r>
          </a:p>
          <a:p>
            <a:pPr algn="just"/>
            <a:endParaRPr lang="ca-ES" dirty="0"/>
          </a:p>
          <a:p>
            <a:pPr algn="just"/>
            <a:r>
              <a:rPr lang="ca-ES" dirty="0"/>
              <a:t>1) Recolliu 4 nuclis de remolatxa del vas proporcionat.</a:t>
            </a:r>
          </a:p>
          <a:p>
            <a:pPr algn="just"/>
            <a:r>
              <a:rPr lang="ca-ES" dirty="0"/>
              <a:t>2) Marqueu un conjunt de contenidors (un per a cada condició) i prepareu:</a:t>
            </a:r>
          </a:p>
          <a:p>
            <a:pPr lvl="1" algn="just"/>
            <a:r>
              <a:rPr lang="ca-ES" dirty="0"/>
              <a:t>Temperatura -Sala: l'aigua de l'aixeta</a:t>
            </a:r>
          </a:p>
          <a:p>
            <a:pPr lvl="1" algn="just"/>
            <a:r>
              <a:rPr lang="ca-ES" dirty="0"/>
              <a:t>Temperatura Alta: l'aigua de l'aixeta bullida al microones</a:t>
            </a:r>
          </a:p>
          <a:p>
            <a:pPr lvl="1" algn="just"/>
            <a:r>
              <a:rPr lang="ca-ES" dirty="0"/>
              <a:t>Temperatura -Baix: aigua gelada</a:t>
            </a:r>
          </a:p>
          <a:p>
            <a:pPr lvl="1" algn="just"/>
            <a:r>
              <a:rPr lang="ca-ES" dirty="0"/>
              <a:t>RT + detergent: l'aigua de l'aixeta, més una cullerada de detergent</a:t>
            </a:r>
          </a:p>
          <a:p>
            <a:pPr algn="just"/>
            <a:r>
              <a:rPr lang="ca-ES" dirty="0"/>
              <a:t>3) Poseu un nucli de remolatxa en cadascun dels seus contenidors i deixeu al bany d'aigua durant 30 minuts.</a:t>
            </a:r>
          </a:p>
          <a:p>
            <a:pPr algn="just"/>
            <a:r>
              <a:rPr lang="ca-ES" dirty="0"/>
              <a:t>4) Després de 30 minuts, agiteu els recipients amb cura per assegurar-vos que qualsevol pigment estigui ben barrejat a l'aigua, a continuació, retiri els nuclis de remolatxa.</a:t>
            </a:r>
          </a:p>
          <a:p>
            <a:pPr algn="just"/>
            <a:r>
              <a:rPr lang="ca-ES" dirty="0"/>
              <a:t>5) Descriviu la profunditat de color en cada envàs. Un tros de cartolina blanca o un full de paper darrere d'ells farà que això sigui més fàcil de veure.</a:t>
            </a:r>
          </a:p>
        </p:txBody>
      </p:sp>
    </p:spTree>
    <p:extLst>
      <p:ext uri="{BB962C8B-B14F-4D97-AF65-F5344CB8AC3E}">
        <p14:creationId xmlns:p14="http://schemas.microsoft.com/office/powerpoint/2010/main" val="2613080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b="4244"/>
          <a:stretch/>
        </p:blipFill>
        <p:spPr>
          <a:xfrm>
            <a:off x="755576" y="1628800"/>
            <a:ext cx="5940152" cy="4248472"/>
          </a:xfrm>
          <a:prstGeom prst="rect">
            <a:avLst/>
          </a:prstGeom>
          <a:ln>
            <a:noFill/>
          </a:ln>
          <a:effectLst>
            <a:outerShdw blurRad="292100" dist="139700" dir="2700000" algn="tl" rotWithShape="0">
              <a:srgbClr val="333333">
                <a:alpha val="65000"/>
              </a:srgbClr>
            </a:outerShdw>
          </a:effectLst>
        </p:spPr>
      </p:pic>
      <p:sp>
        <p:nvSpPr>
          <p:cNvPr id="5" name="Rectángulo 4"/>
          <p:cNvSpPr/>
          <p:nvPr/>
        </p:nvSpPr>
        <p:spPr>
          <a:xfrm>
            <a:off x="539552" y="620688"/>
            <a:ext cx="6696744" cy="523220"/>
          </a:xfrm>
          <a:prstGeom prst="rect">
            <a:avLst/>
          </a:prstGeom>
        </p:spPr>
        <p:txBody>
          <a:bodyPr wrap="square">
            <a:spAutoFit/>
          </a:bodyPr>
          <a:lstStyle/>
          <a:p>
            <a:r>
              <a:rPr lang="en-US" sz="2800" dirty="0">
                <a:solidFill>
                  <a:srgbClr val="90C226"/>
                </a:solidFill>
                <a:ea typeface="+mj-ea"/>
                <a:cs typeface="+mj-cs"/>
              </a:rPr>
              <a:t>Investigating the plant cell membranes</a:t>
            </a:r>
            <a:endParaRPr lang="es-ES" dirty="0"/>
          </a:p>
        </p:txBody>
      </p:sp>
    </p:spTree>
    <p:extLst>
      <p:ext uri="{BB962C8B-B14F-4D97-AF65-F5344CB8AC3E}">
        <p14:creationId xmlns:p14="http://schemas.microsoft.com/office/powerpoint/2010/main" val="4054273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2800" dirty="0"/>
              <a:t>Investigating the plant cell membranes</a:t>
            </a:r>
            <a:endParaRPr lang="es-ES" sz="28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812" y="1700808"/>
            <a:ext cx="5767878" cy="43081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7032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2800" dirty="0"/>
              <a:t>Investigating the plant cell membranes</a:t>
            </a:r>
            <a:endParaRPr lang="es-ES" sz="28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772816"/>
            <a:ext cx="5796136" cy="43292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010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2800" dirty="0"/>
              <a:t>Investigating the plant cell membranes</a:t>
            </a:r>
            <a:endParaRPr lang="es-ES" sz="28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1556791"/>
            <a:ext cx="6296247" cy="47027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9440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GUIÓ</a:t>
            </a:r>
            <a:endParaRPr lang="es-ES" dirty="0"/>
          </a:p>
        </p:txBody>
      </p:sp>
      <p:sp>
        <p:nvSpPr>
          <p:cNvPr id="5" name="Marcador de contenido 4"/>
          <p:cNvSpPr>
            <a:spLocks noGrp="1"/>
          </p:cNvSpPr>
          <p:nvPr>
            <p:ph sz="half" idx="1"/>
          </p:nvPr>
        </p:nvSpPr>
        <p:spPr>
          <a:xfrm>
            <a:off x="508000" y="2160589"/>
            <a:ext cx="6447501" cy="3880772"/>
          </a:xfrm>
        </p:spPr>
        <p:txBody>
          <a:bodyPr>
            <a:normAutofit fontScale="92500" lnSpcReduction="20000"/>
          </a:bodyPr>
          <a:lstStyle/>
          <a:p>
            <a:r>
              <a:rPr lang="es-ES" dirty="0"/>
              <a:t>16:00h </a:t>
            </a:r>
            <a:r>
              <a:rPr lang="es-ES" dirty="0" err="1"/>
              <a:t>Benvinguda</a:t>
            </a:r>
            <a:r>
              <a:rPr lang="es-ES" dirty="0"/>
              <a:t> i </a:t>
            </a:r>
            <a:r>
              <a:rPr lang="es-ES" dirty="0" err="1"/>
              <a:t>presentació</a:t>
            </a:r>
            <a:r>
              <a:rPr lang="es-ES" dirty="0"/>
              <a:t> de la </a:t>
            </a:r>
            <a:r>
              <a:rPr lang="es-ES" dirty="0" err="1"/>
              <a:t>pràctica</a:t>
            </a:r>
            <a:endParaRPr lang="es-ES" dirty="0"/>
          </a:p>
          <a:p>
            <a:endParaRPr lang="es-ES" dirty="0"/>
          </a:p>
          <a:p>
            <a:r>
              <a:rPr lang="es-ES" dirty="0"/>
              <a:t>16:10h “DNA </a:t>
            </a:r>
            <a:r>
              <a:rPr lang="es-ES" dirty="0" err="1"/>
              <a:t>Extraction</a:t>
            </a:r>
            <a:r>
              <a:rPr lang="es-ES" dirty="0"/>
              <a:t>. </a:t>
            </a:r>
            <a:r>
              <a:rPr lang="es-ES" dirty="0" err="1"/>
              <a:t>Comparing</a:t>
            </a:r>
            <a:r>
              <a:rPr lang="es-ES" dirty="0"/>
              <a:t> </a:t>
            </a:r>
            <a:r>
              <a:rPr lang="es-ES" dirty="0" err="1"/>
              <a:t>protocols</a:t>
            </a:r>
            <a:r>
              <a:rPr lang="es-ES" dirty="0"/>
              <a:t>.”</a:t>
            </a:r>
          </a:p>
          <a:p>
            <a:endParaRPr lang="es-ES" dirty="0"/>
          </a:p>
          <a:p>
            <a:r>
              <a:rPr lang="es-ES" dirty="0"/>
              <a:t>17:00h “</a:t>
            </a:r>
            <a:r>
              <a:rPr lang="es-ES" dirty="0" err="1"/>
              <a:t>Investigating</a:t>
            </a:r>
            <a:r>
              <a:rPr lang="es-ES" dirty="0"/>
              <a:t> </a:t>
            </a:r>
            <a:r>
              <a:rPr lang="es-ES" dirty="0" err="1"/>
              <a:t>the</a:t>
            </a:r>
            <a:r>
              <a:rPr lang="es-ES" dirty="0"/>
              <a:t> </a:t>
            </a:r>
            <a:r>
              <a:rPr lang="es-ES" dirty="0" err="1"/>
              <a:t>plant</a:t>
            </a:r>
            <a:r>
              <a:rPr lang="es-ES" dirty="0"/>
              <a:t> </a:t>
            </a:r>
            <a:r>
              <a:rPr lang="es-ES" dirty="0" err="1"/>
              <a:t>cell</a:t>
            </a:r>
            <a:r>
              <a:rPr lang="es-ES" dirty="0"/>
              <a:t> </a:t>
            </a:r>
            <a:r>
              <a:rPr lang="es-ES" dirty="0" err="1"/>
              <a:t>membranes</a:t>
            </a:r>
            <a:r>
              <a:rPr lang="es-ES" dirty="0"/>
              <a:t>”</a:t>
            </a:r>
          </a:p>
          <a:p>
            <a:endParaRPr lang="es-ES" dirty="0"/>
          </a:p>
          <a:p>
            <a:r>
              <a:rPr lang="es-ES" dirty="0"/>
              <a:t>17:30h </a:t>
            </a:r>
            <a:r>
              <a:rPr lang="es-ES" dirty="0" err="1"/>
              <a:t>Descans</a:t>
            </a:r>
            <a:endParaRPr lang="es-ES" dirty="0"/>
          </a:p>
          <a:p>
            <a:endParaRPr lang="es-ES" dirty="0"/>
          </a:p>
          <a:p>
            <a:r>
              <a:rPr lang="es-ES" dirty="0"/>
              <a:t>18:00h “</a:t>
            </a:r>
            <a:r>
              <a:rPr lang="es-ES" dirty="0" err="1"/>
              <a:t>Investigating</a:t>
            </a:r>
            <a:r>
              <a:rPr lang="es-ES" dirty="0"/>
              <a:t> </a:t>
            </a:r>
            <a:r>
              <a:rPr lang="es-ES" dirty="0" err="1"/>
              <a:t>the</a:t>
            </a:r>
            <a:r>
              <a:rPr lang="es-ES" dirty="0"/>
              <a:t> </a:t>
            </a:r>
            <a:r>
              <a:rPr lang="es-ES" dirty="0" err="1"/>
              <a:t>plant</a:t>
            </a:r>
            <a:r>
              <a:rPr lang="es-ES" dirty="0"/>
              <a:t> </a:t>
            </a:r>
            <a:r>
              <a:rPr lang="es-ES" dirty="0" err="1"/>
              <a:t>cell</a:t>
            </a:r>
            <a:r>
              <a:rPr lang="es-ES" dirty="0"/>
              <a:t> </a:t>
            </a:r>
            <a:r>
              <a:rPr lang="es-ES" dirty="0" err="1"/>
              <a:t>membranes</a:t>
            </a:r>
            <a:r>
              <a:rPr lang="es-ES" dirty="0"/>
              <a:t>” (</a:t>
            </a:r>
            <a:r>
              <a:rPr lang="es-ES" dirty="0" err="1"/>
              <a:t>continuació</a:t>
            </a:r>
            <a:r>
              <a:rPr lang="es-ES" dirty="0"/>
              <a:t>)</a:t>
            </a:r>
          </a:p>
          <a:p>
            <a:endParaRPr lang="es-ES" dirty="0"/>
          </a:p>
          <a:p>
            <a:r>
              <a:rPr lang="es-ES" dirty="0"/>
              <a:t>18:15h “</a:t>
            </a:r>
            <a:r>
              <a:rPr lang="es-ES" dirty="0" err="1"/>
              <a:t>Making</a:t>
            </a:r>
            <a:r>
              <a:rPr lang="es-ES" dirty="0"/>
              <a:t> </a:t>
            </a:r>
            <a:r>
              <a:rPr lang="es-ES" dirty="0" err="1"/>
              <a:t>reebops</a:t>
            </a:r>
            <a:r>
              <a:rPr lang="es-ES" dirty="0"/>
              <a:t>: a </a:t>
            </a:r>
            <a:r>
              <a:rPr lang="es-ES" dirty="0" err="1"/>
              <a:t>herediatary</a:t>
            </a:r>
            <a:r>
              <a:rPr lang="es-ES" dirty="0"/>
              <a:t> </a:t>
            </a:r>
            <a:r>
              <a:rPr lang="es-ES" dirty="0" err="1"/>
              <a:t>model</a:t>
            </a:r>
            <a:r>
              <a:rPr lang="es-ES" dirty="0"/>
              <a:t>”</a:t>
            </a:r>
          </a:p>
          <a:p>
            <a:endParaRPr lang="es-ES" dirty="0"/>
          </a:p>
        </p:txBody>
      </p:sp>
    </p:spTree>
    <p:extLst>
      <p:ext uri="{BB962C8B-B14F-4D97-AF65-F5344CB8AC3E}">
        <p14:creationId xmlns:p14="http://schemas.microsoft.com/office/powerpoint/2010/main" val="3010147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2800" dirty="0"/>
              <a:t>Investigating the plant cell membranes</a:t>
            </a:r>
            <a:endParaRPr lang="es-ES" sz="28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71001706"/>
              </p:ext>
            </p:extLst>
          </p:nvPr>
        </p:nvGraphicFramePr>
        <p:xfrm>
          <a:off x="508002" y="2636913"/>
          <a:ext cx="6728291" cy="2664295"/>
        </p:xfrm>
        <a:graphic>
          <a:graphicData uri="http://schemas.openxmlformats.org/drawingml/2006/table">
            <a:tbl>
              <a:tblPr firstRow="1" firstCol="1" bandRow="1"/>
              <a:tblGrid>
                <a:gridCol w="1212313">
                  <a:extLst>
                    <a:ext uri="{9D8B030D-6E8A-4147-A177-3AD203B41FA5}">
                      <a16:colId xmlns:a16="http://schemas.microsoft.com/office/drawing/2014/main" val="20000"/>
                    </a:ext>
                  </a:extLst>
                </a:gridCol>
                <a:gridCol w="689309">
                  <a:extLst>
                    <a:ext uri="{9D8B030D-6E8A-4147-A177-3AD203B41FA5}">
                      <a16:colId xmlns:a16="http://schemas.microsoft.com/office/drawing/2014/main" val="20001"/>
                    </a:ext>
                  </a:extLst>
                </a:gridCol>
                <a:gridCol w="689309">
                  <a:extLst>
                    <a:ext uri="{9D8B030D-6E8A-4147-A177-3AD203B41FA5}">
                      <a16:colId xmlns:a16="http://schemas.microsoft.com/office/drawing/2014/main" val="20002"/>
                    </a:ext>
                  </a:extLst>
                </a:gridCol>
                <a:gridCol w="689309">
                  <a:extLst>
                    <a:ext uri="{9D8B030D-6E8A-4147-A177-3AD203B41FA5}">
                      <a16:colId xmlns:a16="http://schemas.microsoft.com/office/drawing/2014/main" val="20003"/>
                    </a:ext>
                  </a:extLst>
                </a:gridCol>
                <a:gridCol w="689309">
                  <a:extLst>
                    <a:ext uri="{9D8B030D-6E8A-4147-A177-3AD203B41FA5}">
                      <a16:colId xmlns:a16="http://schemas.microsoft.com/office/drawing/2014/main" val="20004"/>
                    </a:ext>
                  </a:extLst>
                </a:gridCol>
                <a:gridCol w="689309">
                  <a:extLst>
                    <a:ext uri="{9D8B030D-6E8A-4147-A177-3AD203B41FA5}">
                      <a16:colId xmlns:a16="http://schemas.microsoft.com/office/drawing/2014/main" val="20005"/>
                    </a:ext>
                  </a:extLst>
                </a:gridCol>
                <a:gridCol w="689309">
                  <a:extLst>
                    <a:ext uri="{9D8B030D-6E8A-4147-A177-3AD203B41FA5}">
                      <a16:colId xmlns:a16="http://schemas.microsoft.com/office/drawing/2014/main" val="20006"/>
                    </a:ext>
                  </a:extLst>
                </a:gridCol>
                <a:gridCol w="690062">
                  <a:extLst>
                    <a:ext uri="{9D8B030D-6E8A-4147-A177-3AD203B41FA5}">
                      <a16:colId xmlns:a16="http://schemas.microsoft.com/office/drawing/2014/main" val="20007"/>
                    </a:ext>
                  </a:extLst>
                </a:gridCol>
                <a:gridCol w="690062">
                  <a:extLst>
                    <a:ext uri="{9D8B030D-6E8A-4147-A177-3AD203B41FA5}">
                      <a16:colId xmlns:a16="http://schemas.microsoft.com/office/drawing/2014/main" val="20008"/>
                    </a:ext>
                  </a:extLst>
                </a:gridCol>
              </a:tblGrid>
              <a:tr h="242209">
                <a:tc rowSpan="2">
                  <a:txBody>
                    <a:bodyPr/>
                    <a:lstStyle/>
                    <a:p>
                      <a:pPr>
                        <a:spcAft>
                          <a:spcPts val="0"/>
                        </a:spcAft>
                      </a:pPr>
                      <a:r>
                        <a:rPr lang="ca-ES" sz="1000" dirty="0" err="1">
                          <a:effectLst/>
                          <a:latin typeface="Verdana" panose="020B0604030504040204" pitchFamily="34" charset="0"/>
                          <a:ea typeface="Times New Roman" panose="02020603050405020304" pitchFamily="18" charset="0"/>
                        </a:rPr>
                        <a:t>Conditions</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Aft>
                          <a:spcPts val="0"/>
                        </a:spcAft>
                      </a:pPr>
                      <a:r>
                        <a:rPr lang="ca-ES" sz="1000" dirty="0" err="1">
                          <a:effectLst/>
                          <a:latin typeface="Verdana" panose="020B0604030504040204" pitchFamily="34" charset="0"/>
                          <a:ea typeface="Times New Roman" panose="02020603050405020304" pitchFamily="18" charset="0"/>
                        </a:rPr>
                        <a:t>Groups</a:t>
                      </a:r>
                      <a:r>
                        <a:rPr lang="ca-ES" sz="1000" dirty="0">
                          <a:effectLst/>
                          <a:latin typeface="Verdana" panose="020B0604030504040204" pitchFamily="34" charset="0"/>
                          <a:ea typeface="Times New Roman" panose="02020603050405020304" pitchFamily="18" charset="0"/>
                        </a:rPr>
                        <a:t> </a:t>
                      </a:r>
                      <a:r>
                        <a:rPr lang="ca-ES" sz="1000" dirty="0" err="1">
                          <a:effectLst/>
                          <a:latin typeface="Verdana" panose="020B0604030504040204" pitchFamily="34" charset="0"/>
                          <a:ea typeface="Times New Roman" panose="02020603050405020304" pitchFamily="18" charset="0"/>
                        </a:rPr>
                        <a:t>Observations</a:t>
                      </a:r>
                      <a:endParaRPr lang="es-E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42209">
                <a:tc vMerge="1">
                  <a:txBody>
                    <a:bodyPr/>
                    <a:lstStyle/>
                    <a:p>
                      <a:endParaRPr lang="es-ES"/>
                    </a:p>
                  </a:txBody>
                  <a:tcPr/>
                </a:tc>
                <a:tc>
                  <a:txBody>
                    <a:bodyPr/>
                    <a:lstStyle/>
                    <a:p>
                      <a:pPr>
                        <a:spcAft>
                          <a:spcPts val="0"/>
                        </a:spcAft>
                      </a:pPr>
                      <a:r>
                        <a:rPr lang="ca-ES" sz="1000">
                          <a:effectLst/>
                          <a:latin typeface="Verdana" panose="020B0604030504040204" pitchFamily="34" charset="0"/>
                          <a:ea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2</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3</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4</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5</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6</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7</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8</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4417">
                <a:tc>
                  <a:txBody>
                    <a:bodyPr/>
                    <a:lstStyle/>
                    <a:p>
                      <a:pPr>
                        <a:spcAft>
                          <a:spcPts val="0"/>
                        </a:spcAft>
                      </a:pPr>
                      <a:r>
                        <a:rPr lang="ca-ES" sz="1000">
                          <a:effectLst/>
                          <a:latin typeface="Verdana" panose="020B0604030504040204" pitchFamily="34" charset="0"/>
                          <a:ea typeface="Times New Roman" panose="02020603050405020304" pitchFamily="18" charset="0"/>
                        </a:rPr>
                        <a:t>Room Temp</a:t>
                      </a:r>
                      <a:endParaRPr lang="es-ES" sz="1200">
                        <a:effectLst/>
                        <a:latin typeface="Times New Roman" panose="02020603050405020304" pitchFamily="18" charset="0"/>
                        <a:ea typeface="Times New Roman" panose="02020603050405020304" pitchFamily="18" charset="0"/>
                      </a:endParaRPr>
                    </a:p>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4417">
                <a:tc>
                  <a:txBody>
                    <a:bodyPr/>
                    <a:lstStyle/>
                    <a:p>
                      <a:pPr>
                        <a:spcAft>
                          <a:spcPts val="0"/>
                        </a:spcAft>
                      </a:pPr>
                      <a:r>
                        <a:rPr lang="ca-ES" sz="1000">
                          <a:effectLst/>
                          <a:latin typeface="Verdana" panose="020B0604030504040204" pitchFamily="34" charset="0"/>
                          <a:ea typeface="Times New Roman" panose="02020603050405020304" pitchFamily="18" charset="0"/>
                        </a:rPr>
                        <a:t>High Temp </a:t>
                      </a:r>
                      <a:endParaRPr lang="es-ES" sz="1200">
                        <a:effectLst/>
                        <a:latin typeface="Times New Roman" panose="02020603050405020304" pitchFamily="18" charset="0"/>
                        <a:ea typeface="Times New Roman" panose="02020603050405020304" pitchFamily="18" charset="0"/>
                      </a:endParaRPr>
                    </a:p>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84417">
                <a:tc>
                  <a:txBody>
                    <a:bodyPr/>
                    <a:lstStyle/>
                    <a:p>
                      <a:pPr>
                        <a:spcAft>
                          <a:spcPts val="0"/>
                        </a:spcAft>
                      </a:pPr>
                      <a:r>
                        <a:rPr lang="ca-ES" sz="1000">
                          <a:effectLst/>
                          <a:latin typeface="Verdana" panose="020B0604030504040204" pitchFamily="34" charset="0"/>
                          <a:ea typeface="Times New Roman" panose="02020603050405020304" pitchFamily="18" charset="0"/>
                        </a:rPr>
                        <a:t>Low Temp</a:t>
                      </a:r>
                      <a:endParaRPr lang="es-ES" sz="1200">
                        <a:effectLst/>
                        <a:latin typeface="Times New Roman" panose="02020603050405020304" pitchFamily="18" charset="0"/>
                        <a:ea typeface="Times New Roman" panose="02020603050405020304" pitchFamily="18" charset="0"/>
                      </a:endParaRPr>
                    </a:p>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26626">
                <a:tc>
                  <a:txBody>
                    <a:bodyPr/>
                    <a:lstStyle/>
                    <a:p>
                      <a:pPr>
                        <a:spcAft>
                          <a:spcPts val="0"/>
                        </a:spcAft>
                      </a:pPr>
                      <a:r>
                        <a:rPr lang="ca-ES" sz="1000">
                          <a:effectLst/>
                          <a:latin typeface="Verdana" panose="020B0604030504040204" pitchFamily="34" charset="0"/>
                          <a:ea typeface="Times New Roman" panose="02020603050405020304" pitchFamily="18" charset="0"/>
                        </a:rPr>
                        <a:t>RT+detergent</a:t>
                      </a:r>
                      <a:endParaRPr lang="es-ES" sz="1200">
                        <a:effectLst/>
                        <a:latin typeface="Times New Roman" panose="02020603050405020304" pitchFamily="18" charset="0"/>
                        <a:ea typeface="Times New Roman" panose="02020603050405020304" pitchFamily="18" charset="0"/>
                      </a:endParaRPr>
                    </a:p>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dirty="0">
                          <a:effectLst/>
                          <a:latin typeface="Verdana" panose="020B0604030504040204" pitchFamily="34"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dirty="0">
                          <a:effectLst/>
                          <a:latin typeface="Verdana" panose="020B0604030504040204" pitchFamily="34"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Rectangle 1"/>
          <p:cNvSpPr>
            <a:spLocks noChangeArrowheads="1"/>
          </p:cNvSpPr>
          <p:nvPr/>
        </p:nvSpPr>
        <p:spPr bwMode="auto">
          <a:xfrm>
            <a:off x="251520" y="1805058"/>
            <a:ext cx="2232248"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ca-ES" altLang="es-ES" sz="2200" b="1" u="sng" dirty="0">
                <a:solidFill>
                  <a:schemeClr val="tx1">
                    <a:lumMod val="75000"/>
                    <a:lumOff val="25000"/>
                  </a:schemeClr>
                </a:solidFill>
              </a:rPr>
              <a:t>Conclusions</a:t>
            </a:r>
            <a:endParaRPr lang="es-ES" altLang="es-ES" sz="2200" b="1" u="sng" dirty="0">
              <a:solidFill>
                <a:schemeClr val="tx1">
                  <a:lumMod val="75000"/>
                  <a:lumOff val="25000"/>
                </a:schemeClr>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b="1" i="0" u="sng"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55319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2800" dirty="0"/>
              <a:t>Investigating the plant cell membranes</a:t>
            </a:r>
            <a:endParaRPr lang="es-ES" sz="2800" dirty="0"/>
          </a:p>
        </p:txBody>
      </p:sp>
      <p:sp>
        <p:nvSpPr>
          <p:cNvPr id="3" name="Marcador de contenido 2"/>
          <p:cNvSpPr>
            <a:spLocks noGrp="1"/>
          </p:cNvSpPr>
          <p:nvPr>
            <p:ph idx="1"/>
          </p:nvPr>
        </p:nvSpPr>
        <p:spPr>
          <a:xfrm>
            <a:off x="508001" y="1412776"/>
            <a:ext cx="6584279" cy="5328592"/>
          </a:xfrm>
        </p:spPr>
        <p:txBody>
          <a:bodyPr>
            <a:normAutofit fontScale="77500" lnSpcReduction="20000"/>
          </a:bodyPr>
          <a:lstStyle/>
          <a:p>
            <a:pPr marL="0" indent="0" algn="just">
              <a:buNone/>
            </a:pPr>
            <a:r>
              <a:rPr lang="ca-ES" sz="2900" b="1" u="sng" dirty="0"/>
              <a:t>Preguntes i reflexions</a:t>
            </a:r>
          </a:p>
          <a:p>
            <a:pPr algn="just"/>
            <a:endParaRPr lang="ca-ES" dirty="0"/>
          </a:p>
          <a:p>
            <a:pPr algn="just"/>
            <a:r>
              <a:rPr lang="ca-ES" dirty="0"/>
              <a:t>a) Descriviu el que passa quan es retallen els nuclis de remolatxa i col·loqueu-los en aigua destil·lada. Empreu el que sabeu de l'estructura del teixit de la planta per explicar aquesta observació. Què us diu sobre on es troba el pigment en les cèl·lules de les plantes? Feu una hipòtesi sobre l'efecte de la temperatura sobre les cèl·lules vegetals i feu una predicció al voltant de la quantitat de </a:t>
            </a:r>
            <a:r>
              <a:rPr lang="ca-ES" dirty="0" err="1"/>
              <a:t>Betalain</a:t>
            </a:r>
            <a:r>
              <a:rPr lang="ca-ES" dirty="0"/>
              <a:t> que s'escapi de les cèl·lules a diferents temperatures.</a:t>
            </a:r>
          </a:p>
          <a:p>
            <a:pPr algn="just"/>
            <a:endParaRPr lang="ca-ES" dirty="0"/>
          </a:p>
          <a:p>
            <a:pPr algn="just"/>
            <a:r>
              <a:rPr lang="ca-ES" dirty="0"/>
              <a:t>b) Avalueu el mètode per a aquesta investigació. Penseu en els factors que s'han controlat perquè sigui una prova justa. Penseu si qualsevol factor que no sigui la temperatura podria ser responsable del color s'escapa dels nuclis de remolatxa. Creus que aquest experiment li donarà resultats vàlids? Descrigui com es podria millorar l'experiment per donar resultats més fiables (o més vàlids).</a:t>
            </a:r>
          </a:p>
          <a:p>
            <a:pPr algn="just"/>
            <a:endParaRPr lang="ca-ES" dirty="0"/>
          </a:p>
          <a:p>
            <a:pPr algn="just"/>
            <a:r>
              <a:rPr lang="ca-ES" dirty="0"/>
              <a:t>c) Quina és la relació entre la quantitat de pigment alliberat de la remolatxa i la temperatura?</a:t>
            </a:r>
          </a:p>
          <a:p>
            <a:pPr algn="just"/>
            <a:endParaRPr lang="ca-ES" dirty="0"/>
          </a:p>
          <a:p>
            <a:pPr algn="just"/>
            <a:r>
              <a:rPr lang="ca-ES" dirty="0"/>
              <a:t>d) Planifiqueu una investigació per esbrinar per què el maneig de col vermella crua no taca els dits molt, però la manipulació de col en vinagre ho fa.</a:t>
            </a:r>
          </a:p>
        </p:txBody>
      </p:sp>
    </p:spTree>
    <p:extLst>
      <p:ext uri="{BB962C8B-B14F-4D97-AF65-F5344CB8AC3E}">
        <p14:creationId xmlns:p14="http://schemas.microsoft.com/office/powerpoint/2010/main" val="3905514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2800" dirty="0"/>
              <a:t>Making </a:t>
            </a:r>
            <a:r>
              <a:rPr lang="en-US" sz="2800" dirty="0" err="1"/>
              <a:t>reebops</a:t>
            </a:r>
            <a:r>
              <a:rPr lang="en-US" sz="2800" dirty="0"/>
              <a:t>: a </a:t>
            </a:r>
            <a:r>
              <a:rPr lang="en-US" sz="2800" dirty="0" err="1"/>
              <a:t>herediatary</a:t>
            </a:r>
            <a:r>
              <a:rPr lang="en-US" sz="2800" dirty="0"/>
              <a:t> model</a:t>
            </a:r>
            <a:endParaRPr lang="es-ES" sz="2800" dirty="0"/>
          </a:p>
        </p:txBody>
      </p:sp>
      <p:sp>
        <p:nvSpPr>
          <p:cNvPr id="3" name="Marcador de contenido 2"/>
          <p:cNvSpPr>
            <a:spLocks noGrp="1"/>
          </p:cNvSpPr>
          <p:nvPr>
            <p:ph idx="1"/>
          </p:nvPr>
        </p:nvSpPr>
        <p:spPr/>
        <p:txBody>
          <a:bodyPr/>
          <a:lstStyle/>
          <a:p>
            <a:pPr marL="0" indent="0">
              <a:buNone/>
            </a:pPr>
            <a:r>
              <a:rPr lang="en-US" b="1" u="sng" dirty="0" err="1"/>
              <a:t>Objectius</a:t>
            </a:r>
            <a:endParaRPr lang="en-US" b="1" u="sng" dirty="0"/>
          </a:p>
          <a:p>
            <a:endParaRPr lang="en-US" dirty="0"/>
          </a:p>
          <a:p>
            <a:r>
              <a:rPr lang="fr-FR" dirty="0" err="1"/>
              <a:t>Examinar</a:t>
            </a:r>
            <a:r>
              <a:rPr lang="fr-FR" dirty="0"/>
              <a:t> </a:t>
            </a:r>
            <a:r>
              <a:rPr lang="fr-FR" dirty="0" err="1"/>
              <a:t>com</a:t>
            </a:r>
            <a:r>
              <a:rPr lang="fr-FR" dirty="0"/>
              <a:t> s'</a:t>
            </a:r>
            <a:r>
              <a:rPr lang="fr-FR" dirty="0" err="1"/>
              <a:t>hereten</a:t>
            </a:r>
            <a:r>
              <a:rPr lang="fr-FR" dirty="0"/>
              <a:t> les  </a:t>
            </a:r>
            <a:r>
              <a:rPr lang="fr-FR" dirty="0" err="1"/>
              <a:t>diferents</a:t>
            </a:r>
            <a:r>
              <a:rPr lang="fr-FR" dirty="0"/>
              <a:t> </a:t>
            </a:r>
            <a:r>
              <a:rPr lang="fr-FR" dirty="0" err="1"/>
              <a:t>característiques</a:t>
            </a:r>
            <a:r>
              <a:rPr lang="fr-FR" dirty="0"/>
              <a:t>.</a:t>
            </a:r>
          </a:p>
          <a:p>
            <a:pPr marL="0" indent="0">
              <a:buNone/>
            </a:pPr>
            <a:endParaRPr lang="fr-FR" dirty="0"/>
          </a:p>
          <a:p>
            <a:r>
              <a:rPr lang="fr-FR" dirty="0"/>
              <a:t>Per </a:t>
            </a:r>
            <a:r>
              <a:rPr lang="fr-FR" dirty="0" err="1"/>
              <a:t>il·lustrar</a:t>
            </a:r>
            <a:r>
              <a:rPr lang="fr-FR" dirty="0"/>
              <a:t> </a:t>
            </a:r>
            <a:r>
              <a:rPr lang="fr-FR" dirty="0" err="1"/>
              <a:t>una</a:t>
            </a:r>
            <a:r>
              <a:rPr lang="fr-FR" dirty="0"/>
              <a:t> de les formes en </a:t>
            </a:r>
            <a:r>
              <a:rPr lang="fr-FR" dirty="0" err="1"/>
              <a:t>què</a:t>
            </a:r>
            <a:r>
              <a:rPr lang="fr-FR" dirty="0"/>
              <a:t> la </a:t>
            </a:r>
            <a:r>
              <a:rPr lang="fr-FR" dirty="0" err="1"/>
              <a:t>meiosi</a:t>
            </a:r>
            <a:r>
              <a:rPr lang="fr-FR" dirty="0"/>
              <a:t> </a:t>
            </a:r>
            <a:r>
              <a:rPr lang="fr-FR" dirty="0" err="1"/>
              <a:t>és</a:t>
            </a:r>
            <a:r>
              <a:rPr lang="fr-FR" dirty="0"/>
              <a:t> responsable de l'</a:t>
            </a:r>
            <a:r>
              <a:rPr lang="fr-FR" dirty="0" err="1"/>
              <a:t>enorme</a:t>
            </a:r>
            <a:r>
              <a:rPr lang="fr-FR" dirty="0"/>
              <a:t> </a:t>
            </a:r>
            <a:r>
              <a:rPr lang="fr-FR" dirty="0" err="1"/>
              <a:t>variació</a:t>
            </a:r>
            <a:r>
              <a:rPr lang="fr-FR" dirty="0"/>
              <a:t> que </a:t>
            </a:r>
            <a:r>
              <a:rPr lang="fr-FR" dirty="0" err="1"/>
              <a:t>surt</a:t>
            </a:r>
            <a:r>
              <a:rPr lang="fr-FR" dirty="0"/>
              <a:t> a </a:t>
            </a:r>
            <a:r>
              <a:rPr lang="fr-FR" dirty="0" err="1"/>
              <a:t>totes</a:t>
            </a:r>
            <a:r>
              <a:rPr lang="fr-FR" dirty="0"/>
              <a:t> les </a:t>
            </a:r>
            <a:r>
              <a:rPr lang="fr-FR" dirty="0" err="1"/>
              <a:t>espècies</a:t>
            </a:r>
            <a:r>
              <a:rPr lang="fr-FR" dirty="0"/>
              <a:t> </a:t>
            </a:r>
            <a:r>
              <a:rPr lang="fr-FR" dirty="0" err="1"/>
              <a:t>sexuals</a:t>
            </a:r>
            <a:r>
              <a:rPr lang="fr-FR" dirty="0"/>
              <a:t>.</a:t>
            </a:r>
            <a:endParaRPr lang="es-ES" dirty="0"/>
          </a:p>
        </p:txBody>
      </p:sp>
    </p:spTree>
    <p:extLst>
      <p:ext uri="{BB962C8B-B14F-4D97-AF65-F5344CB8AC3E}">
        <p14:creationId xmlns:p14="http://schemas.microsoft.com/office/powerpoint/2010/main" val="1637016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2800" dirty="0"/>
              <a:t>Making </a:t>
            </a:r>
            <a:r>
              <a:rPr lang="en-US" sz="2800" dirty="0" err="1"/>
              <a:t>reebops</a:t>
            </a:r>
            <a:r>
              <a:rPr lang="en-US" sz="2800" dirty="0"/>
              <a:t>: a </a:t>
            </a:r>
            <a:r>
              <a:rPr lang="en-US" sz="2800" dirty="0" err="1"/>
              <a:t>herediatary</a:t>
            </a:r>
            <a:r>
              <a:rPr lang="en-US" sz="2800" dirty="0"/>
              <a:t> model</a:t>
            </a:r>
            <a:endParaRPr lang="es-ES" sz="2800" dirty="0"/>
          </a:p>
        </p:txBody>
      </p:sp>
      <p:sp>
        <p:nvSpPr>
          <p:cNvPr id="3" name="Marcador de contenido 2"/>
          <p:cNvSpPr>
            <a:spLocks noGrp="1"/>
          </p:cNvSpPr>
          <p:nvPr>
            <p:ph idx="1"/>
          </p:nvPr>
        </p:nvSpPr>
        <p:spPr>
          <a:xfrm>
            <a:off x="346110" y="1556792"/>
            <a:ext cx="3631952" cy="5027320"/>
          </a:xfrm>
        </p:spPr>
        <p:txBody>
          <a:bodyPr>
            <a:normAutofit/>
          </a:bodyPr>
          <a:lstStyle/>
          <a:p>
            <a:pPr marL="0" indent="0">
              <a:buNone/>
            </a:pPr>
            <a:r>
              <a:rPr lang="ca-ES" b="1" u="sng" dirty="0"/>
              <a:t>Reactius i materials</a:t>
            </a:r>
          </a:p>
          <a:p>
            <a:endParaRPr lang="ca-ES" dirty="0"/>
          </a:p>
          <a:p>
            <a:r>
              <a:rPr lang="ca-ES" dirty="0"/>
              <a:t>Els cromosomes materns i paterns pels </a:t>
            </a:r>
            <a:r>
              <a:rPr lang="ca-ES" dirty="0" err="1"/>
              <a:t>Reebops</a:t>
            </a:r>
            <a:r>
              <a:rPr lang="ca-ES" dirty="0"/>
              <a:t> </a:t>
            </a:r>
          </a:p>
          <a:p>
            <a:r>
              <a:rPr lang="ca-ES" dirty="0"/>
              <a:t>Malvins (mida i colors diferents)</a:t>
            </a:r>
          </a:p>
          <a:p>
            <a:r>
              <a:rPr lang="ca-ES" dirty="0"/>
              <a:t>Pals de còctel</a:t>
            </a:r>
          </a:p>
          <a:p>
            <a:r>
              <a:rPr lang="ca-ES" dirty="0"/>
              <a:t>Passadors (diferents colors)</a:t>
            </a:r>
          </a:p>
          <a:p>
            <a:r>
              <a:rPr lang="ca-ES" dirty="0"/>
              <a:t>Netejador de pipa</a:t>
            </a: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8501" r="3800" b="6421"/>
          <a:stretch/>
        </p:blipFill>
        <p:spPr>
          <a:xfrm rot="5400000">
            <a:off x="3884424" y="1751191"/>
            <a:ext cx="5088450" cy="45773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82996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2800" dirty="0"/>
              <a:t>Making </a:t>
            </a:r>
            <a:r>
              <a:rPr lang="en-US" sz="2800" dirty="0" err="1"/>
              <a:t>reebops</a:t>
            </a:r>
            <a:r>
              <a:rPr lang="en-US" sz="2800" dirty="0"/>
              <a:t>: a </a:t>
            </a:r>
            <a:r>
              <a:rPr lang="en-US" sz="2800" dirty="0" err="1"/>
              <a:t>herediatary</a:t>
            </a:r>
            <a:r>
              <a:rPr lang="en-US" sz="2800" dirty="0"/>
              <a:t> model</a:t>
            </a:r>
            <a:endParaRPr lang="es-ES" sz="2800" dirty="0"/>
          </a:p>
        </p:txBody>
      </p:sp>
      <p:sp>
        <p:nvSpPr>
          <p:cNvPr id="3" name="Marcador de contenido 2"/>
          <p:cNvSpPr>
            <a:spLocks noGrp="1"/>
          </p:cNvSpPr>
          <p:nvPr>
            <p:ph idx="1"/>
          </p:nvPr>
        </p:nvSpPr>
        <p:spPr>
          <a:xfrm>
            <a:off x="251520" y="1340768"/>
            <a:ext cx="6728295" cy="5517232"/>
          </a:xfrm>
        </p:spPr>
        <p:txBody>
          <a:bodyPr>
            <a:normAutofit fontScale="62500" lnSpcReduction="20000"/>
          </a:bodyPr>
          <a:lstStyle/>
          <a:p>
            <a:pPr marL="0" indent="0" algn="just">
              <a:buNone/>
            </a:pPr>
            <a:r>
              <a:rPr lang="ca-ES" sz="2900" b="1" u="sng" dirty="0"/>
              <a:t>Procediment</a:t>
            </a:r>
          </a:p>
          <a:p>
            <a:pPr algn="just"/>
            <a:endParaRPr lang="ca-ES" dirty="0"/>
          </a:p>
          <a:p>
            <a:pPr algn="just"/>
            <a:r>
              <a:rPr lang="ca-ES" dirty="0"/>
              <a:t>1) Al full hi ha 16 cromosomes (vuit parells). Són cromosomes de </a:t>
            </a:r>
            <a:r>
              <a:rPr lang="ca-ES" dirty="0" err="1"/>
              <a:t>Reebop</a:t>
            </a:r>
            <a:r>
              <a:rPr lang="ca-ES" dirty="0"/>
              <a:t> mare I cromosomes de </a:t>
            </a:r>
            <a:r>
              <a:rPr lang="ca-ES" dirty="0" err="1"/>
              <a:t>Reebop</a:t>
            </a:r>
            <a:r>
              <a:rPr lang="ca-ES" dirty="0"/>
              <a:t> pare. </a:t>
            </a:r>
          </a:p>
          <a:p>
            <a:pPr algn="just"/>
            <a:r>
              <a:rPr lang="ca-ES" dirty="0"/>
              <a:t>2) Retalleu cada cromosoma. I fiqueu-los cap per avall, perquè no podeu veure els genotips (lletres) en ells. Mantingueu els cromosomes de la mare i del pare separats.</a:t>
            </a:r>
          </a:p>
          <a:p>
            <a:pPr algn="just"/>
            <a:r>
              <a:rPr lang="ca-ES" dirty="0"/>
              <a:t>3) Ordeneu els cromosomes en parelles de la mateixa longitud.</a:t>
            </a:r>
          </a:p>
          <a:p>
            <a:pPr algn="just"/>
            <a:r>
              <a:rPr lang="ca-ES" dirty="0"/>
              <a:t>4) Ara preneu a l'atzar un cromosoma de cada longitud aparellat dels cromosomes de la mare i situeu-los en la pila "gàmeta femení '. Repetiu el procediment per a cada parell de cromosomes del pare i col·locar-los a la pila "gàmeta masculí '.</a:t>
            </a:r>
          </a:p>
          <a:p>
            <a:pPr algn="just"/>
            <a:r>
              <a:rPr lang="ca-ES" dirty="0"/>
              <a:t>5) Ara dueu a terme "la fecundació” barrejant gàmetes femenins i gàmetes masculins per formar una pila de gens del nadó.</a:t>
            </a:r>
          </a:p>
          <a:p>
            <a:pPr algn="just"/>
            <a:r>
              <a:rPr lang="ca-ES" dirty="0"/>
              <a:t>6) Ara que heu dut a terme la reproducció sexual, mitjançant el qual la meitat dels cromosomes d'un dels pares s'han barrejat a l'atzar amb la meitat de l'altre pare per fer una combinació única. Recordeu que cada pare donarà la meitat dels cromosomes (vuit) que les cèl·lules adultes contenen, és a dir, 16. La meiosi és responsable de reduir a la meitat el nombre de cromosomes en els gàmetes, de manera que quan es combinen els gàmetes en la fecundació, el nombre correcte és present en el nou individu.</a:t>
            </a:r>
          </a:p>
          <a:p>
            <a:pPr algn="just"/>
            <a:r>
              <a:rPr lang="ca-ES" dirty="0"/>
              <a:t>7) Ara, escriure a la taula el genotip (les lletres) que ha obtingut en els seus gens del nadó. (Per exemple, si teniu una targeta amb la lletra A i un altre amb la lletra a, poseu </a:t>
            </a:r>
            <a:r>
              <a:rPr lang="ca-ES" dirty="0" err="1"/>
              <a:t>Aa</a:t>
            </a:r>
            <a:r>
              <a:rPr lang="ca-ES" dirty="0"/>
              <a:t> a la graella per a antenes, etc. Quan hageu completat totes les característiques de la taula, estareu llestos per muntar el seu nadó </a:t>
            </a:r>
            <a:r>
              <a:rPr lang="ca-ES" dirty="0" err="1"/>
              <a:t>Reebop</a:t>
            </a:r>
            <a:r>
              <a:rPr lang="ca-ES" dirty="0"/>
              <a:t>!). Consulteu la clau de descodificació del genotip per comprovar quines són les característiques que el seu nadó ha heretat. Recolliu totes les parts del cos necessaris que posseeix el seu nadó. Per exemple, si teniu els gens BB, el nadó tindrà tres parts del cos malví blanc. Uniu-los entre ells emprant els escuradents.</a:t>
            </a:r>
          </a:p>
          <a:p>
            <a:pPr algn="just"/>
            <a:r>
              <a:rPr lang="ca-ES" dirty="0"/>
              <a:t>8) Recolliu totes les característiques que posseeix al seu nadó, i comproveu que no s'ha comès un error (mutacions a part!). Ara col·loqui al seu nadó a la llar d'infants proporcionat. Fes un cop d'ull als altres nadons presents. Recordeu que tots els </a:t>
            </a:r>
            <a:r>
              <a:rPr lang="ca-ES" dirty="0" err="1"/>
              <a:t>Reebops</a:t>
            </a:r>
            <a:r>
              <a:rPr lang="ca-ES" dirty="0"/>
              <a:t> mare tenien els mateixos cromosomes que els de la resta i que cada pare </a:t>
            </a:r>
            <a:r>
              <a:rPr lang="ca-ES" dirty="0" err="1"/>
              <a:t>Reebop</a:t>
            </a:r>
            <a:r>
              <a:rPr lang="ca-ES" dirty="0"/>
              <a:t> tenia els mateixos cromosomes que els altres pares.</a:t>
            </a:r>
          </a:p>
        </p:txBody>
      </p:sp>
    </p:spTree>
    <p:extLst>
      <p:ext uri="{BB962C8B-B14F-4D97-AF65-F5344CB8AC3E}">
        <p14:creationId xmlns:p14="http://schemas.microsoft.com/office/powerpoint/2010/main" val="2466041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2800" dirty="0"/>
              <a:t>Making </a:t>
            </a:r>
            <a:r>
              <a:rPr lang="en-US" sz="2800" dirty="0" err="1"/>
              <a:t>reebops</a:t>
            </a:r>
            <a:r>
              <a:rPr lang="en-US" sz="2800" dirty="0"/>
              <a:t>: a </a:t>
            </a:r>
            <a:r>
              <a:rPr lang="en-US" sz="2800" dirty="0" err="1"/>
              <a:t>herediatary</a:t>
            </a:r>
            <a:r>
              <a:rPr lang="en-US" sz="2800" dirty="0"/>
              <a:t> model</a:t>
            </a:r>
            <a:endParaRPr lang="es-ES" sz="28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24158034"/>
              </p:ext>
            </p:extLst>
          </p:nvPr>
        </p:nvGraphicFramePr>
        <p:xfrm>
          <a:off x="251520" y="2636916"/>
          <a:ext cx="7200800" cy="2150190"/>
        </p:xfrm>
        <a:graphic>
          <a:graphicData uri="http://schemas.openxmlformats.org/drawingml/2006/table">
            <a:tbl>
              <a:tblPr firstRow="1" firstCol="1" bandRow="1"/>
              <a:tblGrid>
                <a:gridCol w="1568168">
                  <a:extLst>
                    <a:ext uri="{9D8B030D-6E8A-4147-A177-3AD203B41FA5}">
                      <a16:colId xmlns:a16="http://schemas.microsoft.com/office/drawing/2014/main" val="20000"/>
                    </a:ext>
                  </a:extLst>
                </a:gridCol>
                <a:gridCol w="1415052">
                  <a:extLst>
                    <a:ext uri="{9D8B030D-6E8A-4147-A177-3AD203B41FA5}">
                      <a16:colId xmlns:a16="http://schemas.microsoft.com/office/drawing/2014/main" val="20001"/>
                    </a:ext>
                  </a:extLst>
                </a:gridCol>
                <a:gridCol w="1542769">
                  <a:extLst>
                    <a:ext uri="{9D8B030D-6E8A-4147-A177-3AD203B41FA5}">
                      <a16:colId xmlns:a16="http://schemas.microsoft.com/office/drawing/2014/main" val="20002"/>
                    </a:ext>
                  </a:extLst>
                </a:gridCol>
                <a:gridCol w="2674811">
                  <a:extLst>
                    <a:ext uri="{9D8B030D-6E8A-4147-A177-3AD203B41FA5}">
                      <a16:colId xmlns:a16="http://schemas.microsoft.com/office/drawing/2014/main" val="20003"/>
                    </a:ext>
                  </a:extLst>
                </a:gridCol>
              </a:tblGrid>
              <a:tr h="238910">
                <a:tc>
                  <a:txBody>
                    <a:bodyPr/>
                    <a:lstStyle/>
                    <a:p>
                      <a:pPr>
                        <a:spcAft>
                          <a:spcPts val="0"/>
                        </a:spcAft>
                      </a:pPr>
                      <a:r>
                        <a:rPr lang="ca-ES" sz="1000">
                          <a:effectLst/>
                          <a:latin typeface="Verdana" panose="020B0604030504040204" pitchFamily="34" charset="0"/>
                          <a:ea typeface="Times New Roman" panose="02020603050405020304" pitchFamily="18" charset="0"/>
                          <a:cs typeface="Frutiger-Light"/>
                        </a:rPr>
                        <a:t>Characteristic</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Allele from Mum</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Allele from Dad</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cs typeface="Frutiger-Light"/>
                        </a:rPr>
                        <a:t>Phenotype</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8910">
                <a:tc>
                  <a:txBody>
                    <a:bodyPr/>
                    <a:lstStyle/>
                    <a:p>
                      <a:pPr>
                        <a:spcAft>
                          <a:spcPts val="0"/>
                        </a:spcAft>
                      </a:pPr>
                      <a:r>
                        <a:rPr lang="ca-ES" sz="1000">
                          <a:effectLst/>
                          <a:latin typeface="Verdana" panose="020B0604030504040204" pitchFamily="34" charset="0"/>
                          <a:ea typeface="Times New Roman" panose="02020603050405020304" pitchFamily="18" charset="0"/>
                          <a:cs typeface="Frutiger-Light"/>
                        </a:rPr>
                        <a:t>Antennae</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cs typeface="Frutiger-Light"/>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8910">
                <a:tc>
                  <a:txBody>
                    <a:bodyPr/>
                    <a:lstStyle/>
                    <a:p>
                      <a:pPr>
                        <a:spcAft>
                          <a:spcPts val="0"/>
                        </a:spcAft>
                      </a:pPr>
                      <a:r>
                        <a:rPr lang="ca-ES" sz="1000">
                          <a:effectLst/>
                          <a:latin typeface="Verdana" panose="020B0604030504040204" pitchFamily="34" charset="0"/>
                          <a:ea typeface="Times New Roman" panose="02020603050405020304" pitchFamily="18" charset="0"/>
                          <a:cs typeface="Frutiger-Light"/>
                        </a:rPr>
                        <a:t>Body segments</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cs typeface="Frutiger-Light"/>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8910">
                <a:tc>
                  <a:txBody>
                    <a:bodyPr/>
                    <a:lstStyle/>
                    <a:p>
                      <a:pPr>
                        <a:spcAft>
                          <a:spcPts val="0"/>
                        </a:spcAft>
                      </a:pPr>
                      <a:r>
                        <a:rPr lang="ca-ES" sz="1000">
                          <a:effectLst/>
                          <a:latin typeface="Verdana" panose="020B0604030504040204" pitchFamily="34" charset="0"/>
                          <a:ea typeface="Times New Roman" panose="02020603050405020304" pitchFamily="18" charset="0"/>
                          <a:cs typeface="Frutiger-Light"/>
                        </a:rPr>
                        <a:t>Tail</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cs typeface="Frutiger-Light"/>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8910">
                <a:tc>
                  <a:txBody>
                    <a:bodyPr/>
                    <a:lstStyle/>
                    <a:p>
                      <a:pPr>
                        <a:spcAft>
                          <a:spcPts val="0"/>
                        </a:spcAft>
                      </a:pPr>
                      <a:r>
                        <a:rPr lang="ca-ES" sz="1000">
                          <a:effectLst/>
                          <a:latin typeface="Verdana" panose="020B0604030504040204" pitchFamily="34" charset="0"/>
                          <a:ea typeface="Times New Roman" panose="02020603050405020304" pitchFamily="18" charset="0"/>
                          <a:cs typeface="Frutiger-Light"/>
                        </a:rPr>
                        <a:t>Nose</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cs typeface="Frutiger-Light"/>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8910">
                <a:tc>
                  <a:txBody>
                    <a:bodyPr/>
                    <a:lstStyle/>
                    <a:p>
                      <a:pPr>
                        <a:spcAft>
                          <a:spcPts val="0"/>
                        </a:spcAft>
                      </a:pPr>
                      <a:r>
                        <a:rPr lang="ca-ES" sz="1000">
                          <a:effectLst/>
                          <a:latin typeface="Verdana" panose="020B0604030504040204" pitchFamily="34" charset="0"/>
                          <a:ea typeface="Times New Roman" panose="02020603050405020304" pitchFamily="18" charset="0"/>
                          <a:cs typeface="Frutiger-Light"/>
                        </a:rPr>
                        <a:t>Legs</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cs typeface="Frutiger-Light"/>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8910">
                <a:tc>
                  <a:txBody>
                    <a:bodyPr/>
                    <a:lstStyle/>
                    <a:p>
                      <a:pPr>
                        <a:spcAft>
                          <a:spcPts val="0"/>
                        </a:spcAft>
                      </a:pPr>
                      <a:r>
                        <a:rPr lang="ca-ES" sz="1000">
                          <a:effectLst/>
                          <a:latin typeface="Verdana" panose="020B0604030504040204" pitchFamily="34" charset="0"/>
                          <a:ea typeface="Times New Roman" panose="02020603050405020304" pitchFamily="18" charset="0"/>
                          <a:cs typeface="Frutiger-Light"/>
                        </a:rPr>
                        <a:t>Sex</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cs typeface="Frutiger-Light"/>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8910">
                <a:tc>
                  <a:txBody>
                    <a:bodyPr/>
                    <a:lstStyle/>
                    <a:p>
                      <a:pPr>
                        <a:spcAft>
                          <a:spcPts val="0"/>
                        </a:spcAft>
                      </a:pPr>
                      <a:r>
                        <a:rPr lang="ca-ES" sz="1000">
                          <a:effectLst/>
                          <a:latin typeface="Verdana" panose="020B0604030504040204" pitchFamily="34" charset="0"/>
                          <a:ea typeface="Times New Roman" panose="02020603050405020304" pitchFamily="18" charset="0"/>
                          <a:cs typeface="Frutiger-Light"/>
                        </a:rPr>
                        <a:t>Eyes</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cs typeface="Frutiger-Light"/>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8910">
                <a:tc>
                  <a:txBody>
                    <a:bodyPr/>
                    <a:lstStyle/>
                    <a:p>
                      <a:pPr>
                        <a:spcAft>
                          <a:spcPts val="0"/>
                        </a:spcAft>
                      </a:pPr>
                      <a:r>
                        <a:rPr lang="ca-ES" sz="1000">
                          <a:effectLst/>
                          <a:latin typeface="Verdana" panose="020B0604030504040204" pitchFamily="34" charset="0"/>
                          <a:ea typeface="Times New Roman" panose="02020603050405020304" pitchFamily="18" charset="0"/>
                          <a:cs typeface="Frutiger-Light"/>
                        </a:rPr>
                        <a:t>Humps</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dirty="0">
                          <a:effectLst/>
                          <a:latin typeface="Verdana" panose="020B0604030504040204" pitchFamily="34" charset="0"/>
                          <a:ea typeface="Times New Roman" panose="02020603050405020304" pitchFamily="18" charset="0"/>
                          <a:cs typeface="Frutiger-Light"/>
                        </a:rPr>
                        <a:t> </a:t>
                      </a:r>
                      <a:endParaRPr lang="es-E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Rectángulo 4"/>
          <p:cNvSpPr/>
          <p:nvPr/>
        </p:nvSpPr>
        <p:spPr>
          <a:xfrm>
            <a:off x="251520" y="1745734"/>
            <a:ext cx="1447832" cy="369332"/>
          </a:xfrm>
          <a:prstGeom prst="rect">
            <a:avLst/>
          </a:prstGeom>
        </p:spPr>
        <p:txBody>
          <a:bodyPr wrap="none">
            <a:spAutoFit/>
          </a:bodyPr>
          <a:lstStyle/>
          <a:p>
            <a:r>
              <a:rPr lang="es-ES" b="1" u="sng" dirty="0" err="1"/>
              <a:t>Conclusions</a:t>
            </a:r>
            <a:endParaRPr lang="es-ES" b="1" u="sng" dirty="0"/>
          </a:p>
        </p:txBody>
      </p:sp>
    </p:spTree>
    <p:extLst>
      <p:ext uri="{BB962C8B-B14F-4D97-AF65-F5344CB8AC3E}">
        <p14:creationId xmlns:p14="http://schemas.microsoft.com/office/powerpoint/2010/main" val="3532449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2800" dirty="0"/>
              <a:t>Making </a:t>
            </a:r>
            <a:r>
              <a:rPr lang="en-US" sz="2800" dirty="0" err="1"/>
              <a:t>reebops</a:t>
            </a:r>
            <a:r>
              <a:rPr lang="en-US" sz="2800" dirty="0"/>
              <a:t>: a </a:t>
            </a:r>
            <a:r>
              <a:rPr lang="en-US" sz="2800" dirty="0" err="1"/>
              <a:t>herediatary</a:t>
            </a:r>
            <a:r>
              <a:rPr lang="en-US" sz="2800" dirty="0"/>
              <a:t> model</a:t>
            </a:r>
            <a:endParaRPr lang="es-ES" sz="2800" dirty="0"/>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8000" y="1700807"/>
            <a:ext cx="6447501" cy="3866357"/>
          </a:xfrm>
          <a:prstGeom prst="rect">
            <a:avLst/>
          </a:prstGeom>
          <a:noFill/>
          <a:ln>
            <a:noFill/>
          </a:ln>
        </p:spPr>
      </p:pic>
    </p:spTree>
    <p:extLst>
      <p:ext uri="{BB962C8B-B14F-4D97-AF65-F5344CB8AC3E}">
        <p14:creationId xmlns:p14="http://schemas.microsoft.com/office/powerpoint/2010/main" val="2491217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2800" dirty="0"/>
              <a:t>Making </a:t>
            </a:r>
            <a:r>
              <a:rPr lang="en-US" sz="2800" dirty="0" err="1"/>
              <a:t>reebops</a:t>
            </a:r>
            <a:r>
              <a:rPr lang="en-US" sz="2800" dirty="0"/>
              <a:t>: a </a:t>
            </a:r>
            <a:r>
              <a:rPr lang="en-US" sz="2800" dirty="0" err="1"/>
              <a:t>herediatary</a:t>
            </a:r>
            <a:r>
              <a:rPr lang="en-US" sz="2800" dirty="0"/>
              <a:t> model</a:t>
            </a:r>
            <a:endParaRPr lang="es-ES" sz="2800" dirty="0"/>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6249" r="15427" b="6259"/>
          <a:stretch/>
        </p:blipFill>
        <p:spPr>
          <a:xfrm>
            <a:off x="1043608" y="1484784"/>
            <a:ext cx="5040560" cy="45059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3138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2800" dirty="0"/>
              <a:t>Making </a:t>
            </a:r>
            <a:r>
              <a:rPr lang="en-US" sz="2800" dirty="0" err="1"/>
              <a:t>reebops</a:t>
            </a:r>
            <a:r>
              <a:rPr lang="en-US" sz="2800" dirty="0"/>
              <a:t>: a </a:t>
            </a:r>
            <a:r>
              <a:rPr lang="en-US" sz="2800" dirty="0" err="1"/>
              <a:t>herediatary</a:t>
            </a:r>
            <a:r>
              <a:rPr lang="en-US" sz="2800" dirty="0"/>
              <a:t> model</a:t>
            </a:r>
            <a:endParaRPr lang="es-ES" sz="28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26716706"/>
              </p:ext>
            </p:extLst>
          </p:nvPr>
        </p:nvGraphicFramePr>
        <p:xfrm>
          <a:off x="179512" y="2420888"/>
          <a:ext cx="6984775" cy="2592288"/>
        </p:xfrm>
        <a:graphic>
          <a:graphicData uri="http://schemas.openxmlformats.org/drawingml/2006/table">
            <a:tbl>
              <a:tblPr firstRow="1" firstCol="1" bandRow="1"/>
              <a:tblGrid>
                <a:gridCol w="1335108">
                  <a:extLst>
                    <a:ext uri="{9D8B030D-6E8A-4147-A177-3AD203B41FA5}">
                      <a16:colId xmlns:a16="http://schemas.microsoft.com/office/drawing/2014/main" val="20000"/>
                    </a:ext>
                  </a:extLst>
                </a:gridCol>
                <a:gridCol w="1883468">
                  <a:extLst>
                    <a:ext uri="{9D8B030D-6E8A-4147-A177-3AD203B41FA5}">
                      <a16:colId xmlns:a16="http://schemas.microsoft.com/office/drawing/2014/main" val="20001"/>
                    </a:ext>
                  </a:extLst>
                </a:gridCol>
                <a:gridCol w="1882731">
                  <a:extLst>
                    <a:ext uri="{9D8B030D-6E8A-4147-A177-3AD203B41FA5}">
                      <a16:colId xmlns:a16="http://schemas.microsoft.com/office/drawing/2014/main" val="20002"/>
                    </a:ext>
                  </a:extLst>
                </a:gridCol>
                <a:gridCol w="1883468">
                  <a:extLst>
                    <a:ext uri="{9D8B030D-6E8A-4147-A177-3AD203B41FA5}">
                      <a16:colId xmlns:a16="http://schemas.microsoft.com/office/drawing/2014/main" val="20003"/>
                    </a:ext>
                  </a:extLst>
                </a:gridCol>
              </a:tblGrid>
              <a:tr h="324036">
                <a:tc>
                  <a:txBody>
                    <a:bodyPr/>
                    <a:lstStyle/>
                    <a:p>
                      <a:pPr>
                        <a:spcAft>
                          <a:spcPts val="0"/>
                        </a:spcAft>
                      </a:pPr>
                      <a:r>
                        <a:rPr lang="ca-ES" sz="1000">
                          <a:effectLst/>
                          <a:latin typeface="Verdana" panose="020B0604030504040204" pitchFamily="34" charset="0"/>
                          <a:ea typeface="Times New Roman" panose="02020603050405020304" pitchFamily="18" charset="0"/>
                          <a:cs typeface="Frutiger-Light"/>
                        </a:rPr>
                        <a:t>Antennae</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b="1">
                          <a:effectLst/>
                          <a:latin typeface="Verdana" panose="020B0604030504040204" pitchFamily="34" charset="0"/>
                          <a:ea typeface="Times New Roman" panose="02020603050405020304" pitchFamily="18" charset="0"/>
                          <a:cs typeface="Frutiger-Bold"/>
                        </a:rPr>
                        <a:t>AA </a:t>
                      </a:r>
                      <a:r>
                        <a:rPr lang="ca-ES" sz="1000">
                          <a:effectLst/>
                          <a:latin typeface="Verdana" panose="020B0604030504040204" pitchFamily="34" charset="0"/>
                          <a:ea typeface="Times New Roman" panose="02020603050405020304" pitchFamily="18" charset="0"/>
                          <a:cs typeface="MathematicalPi-One"/>
                        </a:rPr>
                        <a:t>_ </a:t>
                      </a:r>
                      <a:r>
                        <a:rPr lang="ca-ES" sz="1000">
                          <a:effectLst/>
                          <a:latin typeface="Verdana" panose="020B0604030504040204" pitchFamily="34" charset="0"/>
                          <a:ea typeface="Times New Roman" panose="02020603050405020304" pitchFamily="18" charset="0"/>
                          <a:cs typeface="Frutiger-Light"/>
                        </a:rPr>
                        <a:t>2 antennae</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b="1">
                          <a:effectLst/>
                          <a:latin typeface="Verdana" panose="020B0604030504040204" pitchFamily="34" charset="0"/>
                          <a:ea typeface="Times New Roman" panose="02020603050405020304" pitchFamily="18" charset="0"/>
                          <a:cs typeface="Frutiger-Bold"/>
                        </a:rPr>
                        <a:t>Aa </a:t>
                      </a:r>
                      <a:r>
                        <a:rPr lang="ca-ES" sz="1000">
                          <a:effectLst/>
                          <a:latin typeface="Verdana" panose="020B0604030504040204" pitchFamily="34" charset="0"/>
                          <a:ea typeface="Times New Roman" panose="02020603050405020304" pitchFamily="18" charset="0"/>
                          <a:cs typeface="MathematicalPi-One"/>
                        </a:rPr>
                        <a:t>_ </a:t>
                      </a:r>
                      <a:r>
                        <a:rPr lang="ca-ES" sz="1000">
                          <a:effectLst/>
                          <a:latin typeface="Verdana" panose="020B0604030504040204" pitchFamily="34" charset="0"/>
                          <a:ea typeface="Times New Roman" panose="02020603050405020304" pitchFamily="18" charset="0"/>
                          <a:cs typeface="Frutiger-Light"/>
                        </a:rPr>
                        <a:t>2 antennae</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b="1">
                          <a:effectLst/>
                          <a:latin typeface="Verdana" panose="020B0604030504040204" pitchFamily="34" charset="0"/>
                          <a:ea typeface="Times New Roman" panose="02020603050405020304" pitchFamily="18" charset="0"/>
                          <a:cs typeface="Frutiger-Bold"/>
                        </a:rPr>
                        <a:t>aa </a:t>
                      </a:r>
                      <a:r>
                        <a:rPr lang="ca-ES" sz="1000">
                          <a:effectLst/>
                          <a:latin typeface="Verdana" panose="020B0604030504040204" pitchFamily="34" charset="0"/>
                          <a:ea typeface="Times New Roman" panose="02020603050405020304" pitchFamily="18" charset="0"/>
                          <a:cs typeface="MathematicalPi-One"/>
                        </a:rPr>
                        <a:t>_ </a:t>
                      </a:r>
                      <a:r>
                        <a:rPr lang="ca-ES" sz="1000">
                          <a:effectLst/>
                          <a:latin typeface="Verdana" panose="020B0604030504040204" pitchFamily="34" charset="0"/>
                          <a:ea typeface="Times New Roman" panose="02020603050405020304" pitchFamily="18" charset="0"/>
                          <a:cs typeface="Frutiger-Light"/>
                        </a:rPr>
                        <a:t>no antennae</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4036">
                <a:tc>
                  <a:txBody>
                    <a:bodyPr/>
                    <a:lstStyle/>
                    <a:p>
                      <a:pPr>
                        <a:spcAft>
                          <a:spcPts val="0"/>
                        </a:spcAft>
                      </a:pPr>
                      <a:r>
                        <a:rPr lang="ca-ES" sz="1000">
                          <a:effectLst/>
                          <a:latin typeface="Verdana" panose="020B0604030504040204" pitchFamily="34" charset="0"/>
                          <a:ea typeface="Times New Roman" panose="02020603050405020304" pitchFamily="18" charset="0"/>
                          <a:cs typeface="Frutiger-Light"/>
                        </a:rPr>
                        <a:t>Body segments</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b="1">
                          <a:effectLst/>
                          <a:latin typeface="Verdana" panose="020B0604030504040204" pitchFamily="34" charset="0"/>
                          <a:ea typeface="Times New Roman" panose="02020603050405020304" pitchFamily="18" charset="0"/>
                          <a:cs typeface="Frutiger-Bold"/>
                        </a:rPr>
                        <a:t>BB </a:t>
                      </a:r>
                      <a:r>
                        <a:rPr lang="ca-ES" sz="1000">
                          <a:effectLst/>
                          <a:latin typeface="Verdana" panose="020B0604030504040204" pitchFamily="34" charset="0"/>
                          <a:ea typeface="Times New Roman" panose="02020603050405020304" pitchFamily="18" charset="0"/>
                          <a:cs typeface="MathematicalPi-One"/>
                        </a:rPr>
                        <a:t>_ </a:t>
                      </a:r>
                      <a:r>
                        <a:rPr lang="ca-ES" sz="1000">
                          <a:effectLst/>
                          <a:latin typeface="Verdana" panose="020B0604030504040204" pitchFamily="34" charset="0"/>
                          <a:ea typeface="Times New Roman" panose="02020603050405020304" pitchFamily="18" charset="0"/>
                          <a:cs typeface="Frutiger-Light"/>
                        </a:rPr>
                        <a:t>3 body segments</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b="1">
                          <a:effectLst/>
                          <a:latin typeface="Verdana" panose="020B0604030504040204" pitchFamily="34" charset="0"/>
                          <a:ea typeface="Times New Roman" panose="02020603050405020304" pitchFamily="18" charset="0"/>
                          <a:cs typeface="Frutiger-Bold"/>
                        </a:rPr>
                        <a:t>Bb </a:t>
                      </a:r>
                      <a:r>
                        <a:rPr lang="ca-ES" sz="1000">
                          <a:effectLst/>
                          <a:latin typeface="Verdana" panose="020B0604030504040204" pitchFamily="34" charset="0"/>
                          <a:ea typeface="Times New Roman" panose="02020603050405020304" pitchFamily="18" charset="0"/>
                          <a:cs typeface="MathematicalPi-One"/>
                        </a:rPr>
                        <a:t>_ </a:t>
                      </a:r>
                      <a:r>
                        <a:rPr lang="ca-ES" sz="1000">
                          <a:effectLst/>
                          <a:latin typeface="Verdana" panose="020B0604030504040204" pitchFamily="34" charset="0"/>
                          <a:ea typeface="Times New Roman" panose="02020603050405020304" pitchFamily="18" charset="0"/>
                          <a:cs typeface="Frutiger-Light"/>
                        </a:rPr>
                        <a:t>3 body segments</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b="1">
                          <a:effectLst/>
                          <a:latin typeface="Verdana" panose="020B0604030504040204" pitchFamily="34" charset="0"/>
                          <a:ea typeface="Times New Roman" panose="02020603050405020304" pitchFamily="18" charset="0"/>
                          <a:cs typeface="Frutiger-Bold"/>
                        </a:rPr>
                        <a:t>bb </a:t>
                      </a:r>
                      <a:r>
                        <a:rPr lang="ca-ES" sz="1000">
                          <a:effectLst/>
                          <a:latin typeface="Verdana" panose="020B0604030504040204" pitchFamily="34" charset="0"/>
                          <a:ea typeface="Times New Roman" panose="02020603050405020304" pitchFamily="18" charset="0"/>
                          <a:cs typeface="MathematicalPi-One"/>
                        </a:rPr>
                        <a:t>_ </a:t>
                      </a:r>
                      <a:r>
                        <a:rPr lang="ca-ES" sz="1000">
                          <a:effectLst/>
                          <a:latin typeface="Verdana" panose="020B0604030504040204" pitchFamily="34" charset="0"/>
                          <a:ea typeface="Times New Roman" panose="02020603050405020304" pitchFamily="18" charset="0"/>
                          <a:cs typeface="Frutiger-Light"/>
                        </a:rPr>
                        <a:t>2 body segments</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4036">
                <a:tc>
                  <a:txBody>
                    <a:bodyPr/>
                    <a:lstStyle/>
                    <a:p>
                      <a:pPr>
                        <a:spcAft>
                          <a:spcPts val="0"/>
                        </a:spcAft>
                      </a:pPr>
                      <a:r>
                        <a:rPr lang="ca-ES" sz="1000">
                          <a:effectLst/>
                          <a:latin typeface="Verdana" panose="020B0604030504040204" pitchFamily="34" charset="0"/>
                          <a:ea typeface="Times New Roman" panose="02020603050405020304" pitchFamily="18" charset="0"/>
                          <a:cs typeface="Frutiger-Light"/>
                        </a:rPr>
                        <a:t>Tail</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b="1">
                          <a:effectLst/>
                          <a:latin typeface="Verdana" panose="020B0604030504040204" pitchFamily="34" charset="0"/>
                          <a:ea typeface="Times New Roman" panose="02020603050405020304" pitchFamily="18" charset="0"/>
                          <a:cs typeface="Frutiger-Bold"/>
                        </a:rPr>
                        <a:t>TT </a:t>
                      </a:r>
                      <a:r>
                        <a:rPr lang="ca-ES" sz="1000">
                          <a:effectLst/>
                          <a:latin typeface="Verdana" panose="020B0604030504040204" pitchFamily="34" charset="0"/>
                          <a:ea typeface="Times New Roman" panose="02020603050405020304" pitchFamily="18" charset="0"/>
                          <a:cs typeface="MathematicalPi-One"/>
                        </a:rPr>
                        <a:t>_ </a:t>
                      </a:r>
                      <a:r>
                        <a:rPr lang="ca-ES" sz="1000">
                          <a:effectLst/>
                          <a:latin typeface="Verdana" panose="020B0604030504040204" pitchFamily="34" charset="0"/>
                          <a:ea typeface="Times New Roman" panose="02020603050405020304" pitchFamily="18" charset="0"/>
                          <a:cs typeface="Frutiger-Light"/>
                        </a:rPr>
                        <a:t>curly</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b="1">
                          <a:effectLst/>
                          <a:latin typeface="Verdana" panose="020B0604030504040204" pitchFamily="34" charset="0"/>
                          <a:ea typeface="Times New Roman" panose="02020603050405020304" pitchFamily="18" charset="0"/>
                          <a:cs typeface="Frutiger-Bold"/>
                        </a:rPr>
                        <a:t>Tt </a:t>
                      </a:r>
                      <a:r>
                        <a:rPr lang="ca-ES" sz="1000">
                          <a:effectLst/>
                          <a:latin typeface="Verdana" panose="020B0604030504040204" pitchFamily="34" charset="0"/>
                          <a:ea typeface="Times New Roman" panose="02020603050405020304" pitchFamily="18" charset="0"/>
                          <a:cs typeface="MathematicalPi-One"/>
                        </a:rPr>
                        <a:t>_ </a:t>
                      </a:r>
                      <a:r>
                        <a:rPr lang="ca-ES" sz="1000">
                          <a:effectLst/>
                          <a:latin typeface="Verdana" panose="020B0604030504040204" pitchFamily="34" charset="0"/>
                          <a:ea typeface="Times New Roman" panose="02020603050405020304" pitchFamily="18" charset="0"/>
                          <a:cs typeface="Frutiger-Light"/>
                        </a:rPr>
                        <a:t>curly</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b="1">
                          <a:effectLst/>
                          <a:latin typeface="Verdana" panose="020B0604030504040204" pitchFamily="34" charset="0"/>
                          <a:ea typeface="Times New Roman" panose="02020603050405020304" pitchFamily="18" charset="0"/>
                          <a:cs typeface="Frutiger-Bold"/>
                        </a:rPr>
                        <a:t>tt </a:t>
                      </a:r>
                      <a:r>
                        <a:rPr lang="ca-ES" sz="1000">
                          <a:effectLst/>
                          <a:latin typeface="Verdana" panose="020B0604030504040204" pitchFamily="34" charset="0"/>
                          <a:ea typeface="Times New Roman" panose="02020603050405020304" pitchFamily="18" charset="0"/>
                          <a:cs typeface="MathematicalPi-One"/>
                        </a:rPr>
                        <a:t>_ </a:t>
                      </a:r>
                      <a:r>
                        <a:rPr lang="ca-ES" sz="1000">
                          <a:effectLst/>
                          <a:latin typeface="Verdana" panose="020B0604030504040204" pitchFamily="34" charset="0"/>
                          <a:ea typeface="Times New Roman" panose="02020603050405020304" pitchFamily="18" charset="0"/>
                          <a:cs typeface="Frutiger-Light"/>
                        </a:rPr>
                        <a:t>straight</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4036">
                <a:tc>
                  <a:txBody>
                    <a:bodyPr/>
                    <a:lstStyle/>
                    <a:p>
                      <a:pPr>
                        <a:spcAft>
                          <a:spcPts val="0"/>
                        </a:spcAft>
                      </a:pPr>
                      <a:r>
                        <a:rPr lang="ca-ES" sz="1000">
                          <a:effectLst/>
                          <a:latin typeface="Verdana" panose="020B0604030504040204" pitchFamily="34" charset="0"/>
                          <a:ea typeface="Times New Roman" panose="02020603050405020304" pitchFamily="18" charset="0"/>
                          <a:cs typeface="Frutiger-Light"/>
                        </a:rPr>
                        <a:t>Nose</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b="1">
                          <a:effectLst/>
                          <a:latin typeface="Verdana" panose="020B0604030504040204" pitchFamily="34" charset="0"/>
                          <a:ea typeface="Times New Roman" panose="02020603050405020304" pitchFamily="18" charset="0"/>
                          <a:cs typeface="Frutiger-Bold"/>
                        </a:rPr>
                        <a:t>NN </a:t>
                      </a:r>
                      <a:r>
                        <a:rPr lang="ca-ES" sz="1000">
                          <a:effectLst/>
                          <a:latin typeface="Verdana" panose="020B0604030504040204" pitchFamily="34" charset="0"/>
                          <a:ea typeface="Times New Roman" panose="02020603050405020304" pitchFamily="18" charset="0"/>
                          <a:cs typeface="MathematicalPi-One"/>
                        </a:rPr>
                        <a:t>_ </a:t>
                      </a:r>
                      <a:r>
                        <a:rPr lang="ca-ES" sz="1000">
                          <a:effectLst/>
                          <a:latin typeface="Verdana" panose="020B0604030504040204" pitchFamily="34" charset="0"/>
                          <a:ea typeface="Times New Roman" panose="02020603050405020304" pitchFamily="18" charset="0"/>
                          <a:cs typeface="Frutiger-Light"/>
                        </a:rPr>
                        <a:t>red nose</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b="1">
                          <a:effectLst/>
                          <a:latin typeface="Verdana" panose="020B0604030504040204" pitchFamily="34" charset="0"/>
                          <a:ea typeface="Times New Roman" panose="02020603050405020304" pitchFamily="18" charset="0"/>
                          <a:cs typeface="Frutiger-Bold"/>
                        </a:rPr>
                        <a:t>Nn </a:t>
                      </a:r>
                      <a:r>
                        <a:rPr lang="ca-ES" sz="1000">
                          <a:effectLst/>
                          <a:latin typeface="Verdana" panose="020B0604030504040204" pitchFamily="34" charset="0"/>
                          <a:ea typeface="Times New Roman" panose="02020603050405020304" pitchFamily="18" charset="0"/>
                          <a:cs typeface="MathematicalPi-One"/>
                        </a:rPr>
                        <a:t>_ </a:t>
                      </a:r>
                      <a:r>
                        <a:rPr lang="ca-ES" sz="1000">
                          <a:effectLst/>
                          <a:latin typeface="Verdana" panose="020B0604030504040204" pitchFamily="34" charset="0"/>
                          <a:ea typeface="Times New Roman" panose="02020603050405020304" pitchFamily="18" charset="0"/>
                          <a:cs typeface="Frutiger-Light"/>
                        </a:rPr>
                        <a:t>orange nose</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b="1">
                          <a:effectLst/>
                          <a:latin typeface="Verdana" panose="020B0604030504040204" pitchFamily="34" charset="0"/>
                          <a:ea typeface="Times New Roman" panose="02020603050405020304" pitchFamily="18" charset="0"/>
                          <a:cs typeface="Frutiger-Bold"/>
                        </a:rPr>
                        <a:t>nn </a:t>
                      </a:r>
                      <a:r>
                        <a:rPr lang="ca-ES" sz="1000">
                          <a:effectLst/>
                          <a:latin typeface="Verdana" panose="020B0604030504040204" pitchFamily="34" charset="0"/>
                          <a:ea typeface="Times New Roman" panose="02020603050405020304" pitchFamily="18" charset="0"/>
                          <a:cs typeface="MathematicalPi-One"/>
                        </a:rPr>
                        <a:t>_ </a:t>
                      </a:r>
                      <a:r>
                        <a:rPr lang="ca-ES" sz="1000">
                          <a:effectLst/>
                          <a:latin typeface="Verdana" panose="020B0604030504040204" pitchFamily="34" charset="0"/>
                          <a:ea typeface="Times New Roman" panose="02020603050405020304" pitchFamily="18" charset="0"/>
                          <a:cs typeface="Frutiger-Light"/>
                        </a:rPr>
                        <a:t>yellow nose</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4036">
                <a:tc>
                  <a:txBody>
                    <a:bodyPr/>
                    <a:lstStyle/>
                    <a:p>
                      <a:pPr>
                        <a:spcAft>
                          <a:spcPts val="0"/>
                        </a:spcAft>
                      </a:pPr>
                      <a:r>
                        <a:rPr lang="ca-ES" sz="1000">
                          <a:effectLst/>
                          <a:latin typeface="Verdana" panose="020B0604030504040204" pitchFamily="34" charset="0"/>
                          <a:ea typeface="Times New Roman" panose="02020603050405020304" pitchFamily="18" charset="0"/>
                          <a:cs typeface="Frutiger-Light"/>
                        </a:rPr>
                        <a:t>Legs</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b="1">
                          <a:effectLst/>
                          <a:latin typeface="Verdana" panose="020B0604030504040204" pitchFamily="34" charset="0"/>
                          <a:ea typeface="Times New Roman" panose="02020603050405020304" pitchFamily="18" charset="0"/>
                          <a:cs typeface="Frutiger-Bold"/>
                        </a:rPr>
                        <a:t>LL </a:t>
                      </a:r>
                      <a:r>
                        <a:rPr lang="ca-ES" sz="1000">
                          <a:effectLst/>
                          <a:latin typeface="Verdana" panose="020B0604030504040204" pitchFamily="34" charset="0"/>
                          <a:ea typeface="Times New Roman" panose="02020603050405020304" pitchFamily="18" charset="0"/>
                          <a:cs typeface="MathematicalPi-One"/>
                        </a:rPr>
                        <a:t>_ </a:t>
                      </a:r>
                      <a:r>
                        <a:rPr lang="ca-ES" sz="1000">
                          <a:effectLst/>
                          <a:latin typeface="Verdana" panose="020B0604030504040204" pitchFamily="34" charset="0"/>
                          <a:ea typeface="Times New Roman" panose="02020603050405020304" pitchFamily="18" charset="0"/>
                          <a:cs typeface="Frutiger-Light"/>
                        </a:rPr>
                        <a:t>blue legs</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b="1">
                          <a:effectLst/>
                          <a:latin typeface="Verdana" panose="020B0604030504040204" pitchFamily="34" charset="0"/>
                          <a:ea typeface="Times New Roman" panose="02020603050405020304" pitchFamily="18" charset="0"/>
                          <a:cs typeface="Frutiger-Bold"/>
                        </a:rPr>
                        <a:t>Ll </a:t>
                      </a:r>
                      <a:r>
                        <a:rPr lang="ca-ES" sz="1000">
                          <a:effectLst/>
                          <a:latin typeface="Verdana" panose="020B0604030504040204" pitchFamily="34" charset="0"/>
                          <a:ea typeface="Times New Roman" panose="02020603050405020304" pitchFamily="18" charset="0"/>
                          <a:cs typeface="MathematicalPi-One"/>
                        </a:rPr>
                        <a:t>_ </a:t>
                      </a:r>
                      <a:r>
                        <a:rPr lang="ca-ES" sz="1000">
                          <a:effectLst/>
                          <a:latin typeface="Verdana" panose="020B0604030504040204" pitchFamily="34" charset="0"/>
                          <a:ea typeface="Times New Roman" panose="02020603050405020304" pitchFamily="18" charset="0"/>
                          <a:cs typeface="Frutiger-Light"/>
                        </a:rPr>
                        <a:t>blue legs</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b="1">
                          <a:effectLst/>
                          <a:latin typeface="Verdana" panose="020B0604030504040204" pitchFamily="34" charset="0"/>
                          <a:ea typeface="Times New Roman" panose="02020603050405020304" pitchFamily="18" charset="0"/>
                          <a:cs typeface="Frutiger-Bold"/>
                        </a:rPr>
                        <a:t>ll </a:t>
                      </a:r>
                      <a:r>
                        <a:rPr lang="ca-ES" sz="1000">
                          <a:effectLst/>
                          <a:latin typeface="Verdana" panose="020B0604030504040204" pitchFamily="34" charset="0"/>
                          <a:ea typeface="Times New Roman" panose="02020603050405020304" pitchFamily="18" charset="0"/>
                          <a:cs typeface="MathematicalPi-One"/>
                        </a:rPr>
                        <a:t>_ </a:t>
                      </a:r>
                      <a:r>
                        <a:rPr lang="ca-ES" sz="1000">
                          <a:effectLst/>
                          <a:latin typeface="Verdana" panose="020B0604030504040204" pitchFamily="34" charset="0"/>
                          <a:ea typeface="Times New Roman" panose="02020603050405020304" pitchFamily="18" charset="0"/>
                          <a:cs typeface="Frutiger-Light"/>
                        </a:rPr>
                        <a:t>red legs</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4036">
                <a:tc>
                  <a:txBody>
                    <a:bodyPr/>
                    <a:lstStyle/>
                    <a:p>
                      <a:pPr>
                        <a:spcAft>
                          <a:spcPts val="0"/>
                        </a:spcAft>
                      </a:pPr>
                      <a:r>
                        <a:rPr lang="ca-ES" sz="1000">
                          <a:effectLst/>
                          <a:latin typeface="Verdana" panose="020B0604030504040204" pitchFamily="34" charset="0"/>
                          <a:ea typeface="Times New Roman" panose="02020603050405020304" pitchFamily="18" charset="0"/>
                          <a:cs typeface="Frutiger-Light"/>
                        </a:rPr>
                        <a:t>Sex</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b="1">
                          <a:effectLst/>
                          <a:latin typeface="Verdana" panose="020B0604030504040204" pitchFamily="34" charset="0"/>
                          <a:ea typeface="Times New Roman" panose="02020603050405020304" pitchFamily="18" charset="0"/>
                          <a:cs typeface="Frutiger-Bold"/>
                        </a:rPr>
                        <a:t>XX </a:t>
                      </a:r>
                      <a:r>
                        <a:rPr lang="ca-ES" sz="1000">
                          <a:effectLst/>
                          <a:latin typeface="Verdana" panose="020B0604030504040204" pitchFamily="34" charset="0"/>
                          <a:ea typeface="Times New Roman" panose="02020603050405020304" pitchFamily="18" charset="0"/>
                          <a:cs typeface="MathematicalPi-One"/>
                        </a:rPr>
                        <a:t>_ </a:t>
                      </a:r>
                      <a:r>
                        <a:rPr lang="ca-ES" sz="1000">
                          <a:effectLst/>
                          <a:latin typeface="Verdana" panose="020B0604030504040204" pitchFamily="34" charset="0"/>
                          <a:ea typeface="Times New Roman" panose="02020603050405020304" pitchFamily="18" charset="0"/>
                          <a:cs typeface="Frutiger-Light"/>
                        </a:rPr>
                        <a:t>female</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b="1">
                          <a:effectLst/>
                          <a:latin typeface="Verdana" panose="020B0604030504040204" pitchFamily="34" charset="0"/>
                          <a:ea typeface="Times New Roman" panose="02020603050405020304" pitchFamily="18" charset="0"/>
                          <a:cs typeface="Frutiger-Bold"/>
                        </a:rPr>
                        <a:t>XY </a:t>
                      </a:r>
                      <a:r>
                        <a:rPr lang="ca-ES" sz="1000">
                          <a:effectLst/>
                          <a:latin typeface="Verdana" panose="020B0604030504040204" pitchFamily="34" charset="0"/>
                          <a:ea typeface="Times New Roman" panose="02020603050405020304" pitchFamily="18" charset="0"/>
                          <a:cs typeface="MathematicalPi-One"/>
                        </a:rPr>
                        <a:t>_ </a:t>
                      </a:r>
                      <a:r>
                        <a:rPr lang="ca-ES" sz="1000">
                          <a:effectLst/>
                          <a:latin typeface="Verdana" panose="020B0604030504040204" pitchFamily="34" charset="0"/>
                          <a:ea typeface="Times New Roman" panose="02020603050405020304" pitchFamily="18" charset="0"/>
                          <a:cs typeface="Frutiger-Light"/>
                        </a:rPr>
                        <a:t>male</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a:effectLst/>
                          <a:latin typeface="Verdana" panose="020B0604030504040204" pitchFamily="34"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4036">
                <a:tc>
                  <a:txBody>
                    <a:bodyPr/>
                    <a:lstStyle/>
                    <a:p>
                      <a:pPr>
                        <a:spcAft>
                          <a:spcPts val="0"/>
                        </a:spcAft>
                      </a:pPr>
                      <a:r>
                        <a:rPr lang="ca-ES" sz="1000">
                          <a:effectLst/>
                          <a:latin typeface="Verdana" panose="020B0604030504040204" pitchFamily="34" charset="0"/>
                          <a:ea typeface="Times New Roman" panose="02020603050405020304" pitchFamily="18" charset="0"/>
                          <a:cs typeface="Frutiger-Light"/>
                        </a:rPr>
                        <a:t>Eyes</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b="1">
                          <a:effectLst/>
                          <a:latin typeface="Verdana" panose="020B0604030504040204" pitchFamily="34" charset="0"/>
                          <a:ea typeface="Times New Roman" panose="02020603050405020304" pitchFamily="18" charset="0"/>
                          <a:cs typeface="Frutiger-Bold"/>
                        </a:rPr>
                        <a:t>EE </a:t>
                      </a:r>
                      <a:r>
                        <a:rPr lang="ca-ES" sz="1000">
                          <a:effectLst/>
                          <a:latin typeface="Verdana" panose="020B0604030504040204" pitchFamily="34" charset="0"/>
                          <a:ea typeface="Times New Roman" panose="02020603050405020304" pitchFamily="18" charset="0"/>
                          <a:cs typeface="MathematicalPi-One"/>
                        </a:rPr>
                        <a:t>_ </a:t>
                      </a:r>
                      <a:r>
                        <a:rPr lang="ca-ES" sz="1000">
                          <a:effectLst/>
                          <a:latin typeface="Verdana" panose="020B0604030504040204" pitchFamily="34" charset="0"/>
                          <a:ea typeface="Times New Roman" panose="02020603050405020304" pitchFamily="18" charset="0"/>
                          <a:cs typeface="Frutiger-Light"/>
                        </a:rPr>
                        <a:t>2 eyes</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b="1">
                          <a:effectLst/>
                          <a:latin typeface="Verdana" panose="020B0604030504040204" pitchFamily="34" charset="0"/>
                          <a:ea typeface="Times New Roman" panose="02020603050405020304" pitchFamily="18" charset="0"/>
                          <a:cs typeface="Frutiger-Bold"/>
                        </a:rPr>
                        <a:t>Ee </a:t>
                      </a:r>
                      <a:r>
                        <a:rPr lang="ca-ES" sz="1000">
                          <a:effectLst/>
                          <a:latin typeface="Verdana" panose="020B0604030504040204" pitchFamily="34" charset="0"/>
                          <a:ea typeface="Times New Roman" panose="02020603050405020304" pitchFamily="18" charset="0"/>
                          <a:cs typeface="MathematicalPi-One"/>
                        </a:rPr>
                        <a:t>_ </a:t>
                      </a:r>
                      <a:r>
                        <a:rPr lang="ca-ES" sz="1000">
                          <a:effectLst/>
                          <a:latin typeface="Verdana" panose="020B0604030504040204" pitchFamily="34" charset="0"/>
                          <a:ea typeface="Times New Roman" panose="02020603050405020304" pitchFamily="18" charset="0"/>
                          <a:cs typeface="Frutiger-Light"/>
                        </a:rPr>
                        <a:t>2 eyes</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b="1">
                          <a:effectLst/>
                          <a:latin typeface="Verdana" panose="020B0604030504040204" pitchFamily="34" charset="0"/>
                          <a:ea typeface="Times New Roman" panose="02020603050405020304" pitchFamily="18" charset="0"/>
                          <a:cs typeface="Frutiger-Bold"/>
                        </a:rPr>
                        <a:t>ee </a:t>
                      </a:r>
                      <a:r>
                        <a:rPr lang="ca-ES" sz="1000">
                          <a:effectLst/>
                          <a:latin typeface="Verdana" panose="020B0604030504040204" pitchFamily="34" charset="0"/>
                          <a:ea typeface="Times New Roman" panose="02020603050405020304" pitchFamily="18" charset="0"/>
                          <a:cs typeface="MathematicalPi-One"/>
                        </a:rPr>
                        <a:t>_ </a:t>
                      </a:r>
                      <a:r>
                        <a:rPr lang="ca-ES" sz="1000">
                          <a:effectLst/>
                          <a:latin typeface="Verdana" panose="020B0604030504040204" pitchFamily="34" charset="0"/>
                          <a:ea typeface="Times New Roman" panose="02020603050405020304" pitchFamily="18" charset="0"/>
                          <a:cs typeface="Frutiger-Light"/>
                        </a:rPr>
                        <a:t>one eye</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4036">
                <a:tc>
                  <a:txBody>
                    <a:bodyPr/>
                    <a:lstStyle/>
                    <a:p>
                      <a:pPr>
                        <a:spcAft>
                          <a:spcPts val="0"/>
                        </a:spcAft>
                      </a:pPr>
                      <a:r>
                        <a:rPr lang="ca-ES" sz="1000">
                          <a:effectLst/>
                          <a:latin typeface="Verdana" panose="020B0604030504040204" pitchFamily="34" charset="0"/>
                          <a:ea typeface="Times New Roman" panose="02020603050405020304" pitchFamily="18" charset="0"/>
                          <a:cs typeface="Frutiger-Light"/>
                        </a:rPr>
                        <a:t>Humps</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b="1">
                          <a:effectLst/>
                          <a:latin typeface="Verdana" panose="020B0604030504040204" pitchFamily="34" charset="0"/>
                          <a:ea typeface="Times New Roman" panose="02020603050405020304" pitchFamily="18" charset="0"/>
                          <a:cs typeface="Frutiger-Bold"/>
                        </a:rPr>
                        <a:t>HH </a:t>
                      </a:r>
                      <a:r>
                        <a:rPr lang="ca-ES" sz="1000">
                          <a:effectLst/>
                          <a:latin typeface="Verdana" panose="020B0604030504040204" pitchFamily="34" charset="0"/>
                          <a:ea typeface="Times New Roman" panose="02020603050405020304" pitchFamily="18" charset="0"/>
                          <a:cs typeface="MathematicalPi-One"/>
                        </a:rPr>
                        <a:t>_ </a:t>
                      </a:r>
                      <a:r>
                        <a:rPr lang="ca-ES" sz="1000">
                          <a:effectLst/>
                          <a:latin typeface="Verdana" panose="020B0604030504040204" pitchFamily="34" charset="0"/>
                          <a:ea typeface="Times New Roman" panose="02020603050405020304" pitchFamily="18" charset="0"/>
                          <a:cs typeface="Frutiger-Light"/>
                        </a:rPr>
                        <a:t>1 hump</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b="1">
                          <a:effectLst/>
                          <a:latin typeface="Verdana" panose="020B0604030504040204" pitchFamily="34" charset="0"/>
                          <a:ea typeface="Times New Roman" panose="02020603050405020304" pitchFamily="18" charset="0"/>
                          <a:cs typeface="Frutiger-Bold"/>
                        </a:rPr>
                        <a:t>Hh </a:t>
                      </a:r>
                      <a:r>
                        <a:rPr lang="ca-ES" sz="1000">
                          <a:effectLst/>
                          <a:latin typeface="Verdana" panose="020B0604030504040204" pitchFamily="34" charset="0"/>
                          <a:ea typeface="Times New Roman" panose="02020603050405020304" pitchFamily="18" charset="0"/>
                          <a:cs typeface="MathematicalPi-One"/>
                        </a:rPr>
                        <a:t>_ </a:t>
                      </a:r>
                      <a:r>
                        <a:rPr lang="ca-ES" sz="1000">
                          <a:effectLst/>
                          <a:latin typeface="Verdana" panose="020B0604030504040204" pitchFamily="34" charset="0"/>
                          <a:ea typeface="Times New Roman" panose="02020603050405020304" pitchFamily="18" charset="0"/>
                          <a:cs typeface="Frutiger-Light"/>
                        </a:rPr>
                        <a:t>1 hump</a:t>
                      </a:r>
                      <a:endParaRPr lang="es-E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a-ES" sz="1000" b="1" dirty="0" err="1">
                          <a:effectLst/>
                          <a:latin typeface="Verdana" panose="020B0604030504040204" pitchFamily="34" charset="0"/>
                          <a:ea typeface="Times New Roman" panose="02020603050405020304" pitchFamily="18" charset="0"/>
                          <a:cs typeface="Frutiger-Bold"/>
                        </a:rPr>
                        <a:t>hh</a:t>
                      </a:r>
                      <a:r>
                        <a:rPr lang="ca-ES" sz="1000" b="1" dirty="0">
                          <a:effectLst/>
                          <a:latin typeface="Verdana" panose="020B0604030504040204" pitchFamily="34" charset="0"/>
                          <a:ea typeface="Times New Roman" panose="02020603050405020304" pitchFamily="18" charset="0"/>
                          <a:cs typeface="Frutiger-Bold"/>
                        </a:rPr>
                        <a:t> </a:t>
                      </a:r>
                      <a:r>
                        <a:rPr lang="ca-ES" sz="1000" dirty="0">
                          <a:effectLst/>
                          <a:latin typeface="Verdana" panose="020B0604030504040204" pitchFamily="34" charset="0"/>
                          <a:ea typeface="Times New Roman" panose="02020603050405020304" pitchFamily="18" charset="0"/>
                          <a:cs typeface="MathematicalPi-One"/>
                        </a:rPr>
                        <a:t>_ </a:t>
                      </a:r>
                      <a:r>
                        <a:rPr lang="ca-ES" sz="1000" dirty="0">
                          <a:effectLst/>
                          <a:latin typeface="Verdana" panose="020B0604030504040204" pitchFamily="34" charset="0"/>
                          <a:ea typeface="Times New Roman" panose="02020603050405020304" pitchFamily="18" charset="0"/>
                          <a:cs typeface="Frutiger-Light"/>
                        </a:rPr>
                        <a:t>3 </a:t>
                      </a:r>
                      <a:r>
                        <a:rPr lang="ca-ES" sz="1000" dirty="0" err="1">
                          <a:effectLst/>
                          <a:latin typeface="Verdana" panose="020B0604030504040204" pitchFamily="34" charset="0"/>
                          <a:ea typeface="Times New Roman" panose="02020603050405020304" pitchFamily="18" charset="0"/>
                          <a:cs typeface="Frutiger-Light"/>
                        </a:rPr>
                        <a:t>humps</a:t>
                      </a:r>
                      <a:endParaRPr lang="es-E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Rectangle 1"/>
          <p:cNvSpPr>
            <a:spLocks noChangeArrowheads="1"/>
          </p:cNvSpPr>
          <p:nvPr/>
        </p:nvSpPr>
        <p:spPr bwMode="auto">
          <a:xfrm>
            <a:off x="193566" y="1714958"/>
            <a:ext cx="6761936"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ca-ES" altLang="es-ES" sz="2200" b="1" u="sng" dirty="0" err="1">
                <a:solidFill>
                  <a:schemeClr val="tx1">
                    <a:lumMod val="75000"/>
                    <a:lumOff val="25000"/>
                  </a:schemeClr>
                </a:solidFill>
              </a:rPr>
              <a:t>Table</a:t>
            </a:r>
            <a:r>
              <a:rPr lang="ca-ES" altLang="es-ES" sz="2200" b="1" u="sng" dirty="0">
                <a:solidFill>
                  <a:schemeClr val="tx1">
                    <a:lumMod val="75000"/>
                    <a:lumOff val="25000"/>
                  </a:schemeClr>
                </a:solidFill>
              </a:rPr>
              <a:t> 1: Clau de descodificació genotip.</a:t>
            </a:r>
            <a:endParaRPr kumimoji="0" lang="es-ES" altLang="es-ES" i="0" u="sng"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13844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2800" dirty="0"/>
              <a:t>Making </a:t>
            </a:r>
            <a:r>
              <a:rPr lang="en-US" sz="2800" dirty="0" err="1"/>
              <a:t>reebops</a:t>
            </a:r>
            <a:r>
              <a:rPr lang="en-US" sz="2800" dirty="0"/>
              <a:t>: a </a:t>
            </a:r>
            <a:r>
              <a:rPr lang="en-US" sz="2800" dirty="0" err="1"/>
              <a:t>herediatary</a:t>
            </a:r>
            <a:r>
              <a:rPr lang="en-US" sz="2800" dirty="0"/>
              <a:t> model</a:t>
            </a:r>
            <a:endParaRPr lang="es-ES" sz="2800" dirty="0"/>
          </a:p>
        </p:txBody>
      </p:sp>
      <p:sp>
        <p:nvSpPr>
          <p:cNvPr id="4" name="Marcador de contenido 3"/>
          <p:cNvSpPr>
            <a:spLocks noGrp="1"/>
          </p:cNvSpPr>
          <p:nvPr>
            <p:ph idx="1"/>
          </p:nvPr>
        </p:nvSpPr>
        <p:spPr/>
        <p:txBody>
          <a:bodyPr/>
          <a:lstStyle/>
          <a:p>
            <a:pPr marL="0" indent="0">
              <a:buNone/>
            </a:pPr>
            <a:r>
              <a:rPr lang="en-US" b="1" u="sng" dirty="0" err="1"/>
              <a:t>Preguntes</a:t>
            </a:r>
            <a:r>
              <a:rPr lang="en-US" b="1" u="sng" dirty="0"/>
              <a:t> </a:t>
            </a:r>
            <a:r>
              <a:rPr lang="en-US" b="1" u="sng" dirty="0" err="1"/>
              <a:t>i</a:t>
            </a:r>
            <a:r>
              <a:rPr lang="en-US" b="1" u="sng" dirty="0"/>
              <a:t> </a:t>
            </a:r>
            <a:r>
              <a:rPr lang="en-US" b="1" u="sng" dirty="0" err="1"/>
              <a:t>reflexions</a:t>
            </a:r>
            <a:endParaRPr lang="en-US" b="1" u="sng" dirty="0"/>
          </a:p>
          <a:p>
            <a:endParaRPr lang="en-US" dirty="0"/>
          </a:p>
          <a:p>
            <a:r>
              <a:rPr lang="en-US" dirty="0"/>
              <a:t>a) </a:t>
            </a:r>
            <a:r>
              <a:rPr lang="en-US" dirty="0" err="1"/>
              <a:t>Què</a:t>
            </a:r>
            <a:r>
              <a:rPr lang="en-US" dirty="0"/>
              <a:t> notes </a:t>
            </a:r>
            <a:r>
              <a:rPr lang="en-US" dirty="0" err="1"/>
              <a:t>sobre</a:t>
            </a:r>
            <a:r>
              <a:rPr lang="en-US" dirty="0"/>
              <a:t> les </a:t>
            </a:r>
            <a:r>
              <a:rPr lang="en-US" dirty="0" err="1"/>
              <a:t>característiques</a:t>
            </a:r>
            <a:r>
              <a:rPr lang="en-US" dirty="0"/>
              <a:t> </a:t>
            </a:r>
            <a:r>
              <a:rPr lang="en-US" dirty="0" err="1"/>
              <a:t>que</a:t>
            </a:r>
            <a:r>
              <a:rPr lang="en-US" dirty="0"/>
              <a:t> </a:t>
            </a:r>
            <a:r>
              <a:rPr lang="en-US" dirty="0" err="1"/>
              <a:t>tenen</a:t>
            </a:r>
            <a:r>
              <a:rPr lang="en-US" dirty="0"/>
              <a:t> </a:t>
            </a:r>
            <a:r>
              <a:rPr lang="en-US" dirty="0" err="1"/>
              <a:t>els</a:t>
            </a:r>
            <a:r>
              <a:rPr lang="en-US" dirty="0"/>
              <a:t> </a:t>
            </a:r>
            <a:r>
              <a:rPr lang="en-US" dirty="0" err="1"/>
              <a:t>nadons</a:t>
            </a:r>
            <a:r>
              <a:rPr lang="en-US" dirty="0"/>
              <a:t>?</a:t>
            </a:r>
          </a:p>
          <a:p>
            <a:r>
              <a:rPr lang="en-US" dirty="0"/>
              <a:t>b) Hi ha </a:t>
            </a:r>
            <a:r>
              <a:rPr lang="en-US" dirty="0" err="1"/>
              <a:t>nadons</a:t>
            </a:r>
            <a:r>
              <a:rPr lang="en-US" dirty="0"/>
              <a:t> que </a:t>
            </a:r>
            <a:r>
              <a:rPr lang="en-US" dirty="0" err="1"/>
              <a:t>són</a:t>
            </a:r>
            <a:r>
              <a:rPr lang="en-US" dirty="0"/>
              <a:t> </a:t>
            </a:r>
            <a:r>
              <a:rPr lang="en-US" dirty="0" err="1"/>
              <a:t>idèntics</a:t>
            </a:r>
            <a:r>
              <a:rPr lang="en-US" dirty="0"/>
              <a:t>?</a:t>
            </a:r>
          </a:p>
          <a:p>
            <a:r>
              <a:rPr lang="en-US" dirty="0"/>
              <a:t>c) Quants </a:t>
            </a:r>
            <a:r>
              <a:rPr lang="en-US" dirty="0" err="1"/>
              <a:t>són</a:t>
            </a:r>
            <a:r>
              <a:rPr lang="en-US" dirty="0"/>
              <a:t> </a:t>
            </a:r>
            <a:r>
              <a:rPr lang="en-US" dirty="0" err="1"/>
              <a:t>els</a:t>
            </a:r>
            <a:r>
              <a:rPr lang="en-US" dirty="0"/>
              <a:t> </a:t>
            </a:r>
            <a:r>
              <a:rPr lang="en-US" dirty="0" err="1"/>
              <a:t>mateixos</a:t>
            </a:r>
            <a:r>
              <a:rPr lang="en-US" dirty="0"/>
              <a:t> que </a:t>
            </a:r>
            <a:r>
              <a:rPr lang="en-US" dirty="0" err="1"/>
              <a:t>els</a:t>
            </a:r>
            <a:r>
              <a:rPr lang="en-US" dirty="0"/>
              <a:t> </a:t>
            </a:r>
            <a:r>
              <a:rPr lang="en-US" dirty="0" err="1"/>
              <a:t>seus</a:t>
            </a:r>
            <a:r>
              <a:rPr lang="en-US" dirty="0"/>
              <a:t> pares? Quin </a:t>
            </a:r>
            <a:r>
              <a:rPr lang="en-US" dirty="0" err="1"/>
              <a:t>dels</a:t>
            </a:r>
            <a:r>
              <a:rPr lang="en-US" dirty="0"/>
              <a:t> pares?</a:t>
            </a:r>
          </a:p>
          <a:p>
            <a:r>
              <a:rPr lang="en-US" dirty="0"/>
              <a:t>d) Quant material </a:t>
            </a:r>
            <a:r>
              <a:rPr lang="en-US" dirty="0" err="1"/>
              <a:t>genètic</a:t>
            </a:r>
            <a:r>
              <a:rPr lang="en-US" dirty="0"/>
              <a:t> </a:t>
            </a:r>
            <a:r>
              <a:rPr lang="en-US" dirty="0" err="1"/>
              <a:t>proporciona</a:t>
            </a:r>
            <a:r>
              <a:rPr lang="en-US" dirty="0"/>
              <a:t> </a:t>
            </a:r>
            <a:r>
              <a:rPr lang="en-US" dirty="0" err="1"/>
              <a:t>cada</a:t>
            </a:r>
            <a:r>
              <a:rPr lang="en-US" dirty="0"/>
              <a:t> pare?</a:t>
            </a:r>
          </a:p>
          <a:p>
            <a:r>
              <a:rPr lang="en-US" dirty="0"/>
              <a:t>e) On </a:t>
            </a:r>
            <a:r>
              <a:rPr lang="en-US" dirty="0" err="1"/>
              <a:t>és</a:t>
            </a:r>
            <a:r>
              <a:rPr lang="en-US" dirty="0"/>
              <a:t> </a:t>
            </a:r>
            <a:r>
              <a:rPr lang="en-US" dirty="0" err="1"/>
              <a:t>aquest</a:t>
            </a:r>
            <a:r>
              <a:rPr lang="en-US" dirty="0"/>
              <a:t> material </a:t>
            </a:r>
            <a:r>
              <a:rPr lang="en-US" dirty="0" err="1"/>
              <a:t>genètic</a:t>
            </a:r>
            <a:r>
              <a:rPr lang="en-US" dirty="0"/>
              <a:t> </a:t>
            </a:r>
            <a:r>
              <a:rPr lang="en-US" dirty="0" err="1"/>
              <a:t>en</a:t>
            </a:r>
            <a:r>
              <a:rPr lang="en-US" dirty="0"/>
              <a:t> el pare?</a:t>
            </a:r>
            <a:endParaRPr lang="es-ES" dirty="0"/>
          </a:p>
        </p:txBody>
      </p:sp>
    </p:spTree>
    <p:extLst>
      <p:ext uri="{BB962C8B-B14F-4D97-AF65-F5344CB8AC3E}">
        <p14:creationId xmlns:p14="http://schemas.microsoft.com/office/powerpoint/2010/main" val="1909081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8001" y="609600"/>
            <a:ext cx="6656287" cy="659160"/>
          </a:xfrm>
        </p:spPr>
        <p:txBody>
          <a:bodyPr>
            <a:normAutofit/>
          </a:bodyPr>
          <a:lstStyle/>
          <a:p>
            <a:r>
              <a:rPr lang="ca-ES" sz="2800" dirty="0"/>
              <a:t>DNA </a:t>
            </a:r>
            <a:r>
              <a:rPr lang="ca-ES" sz="2800" dirty="0" err="1"/>
              <a:t>Extraction</a:t>
            </a:r>
            <a:r>
              <a:rPr lang="ca-ES" sz="2800" dirty="0"/>
              <a:t>. </a:t>
            </a:r>
            <a:r>
              <a:rPr lang="ca-ES" sz="2800" dirty="0" err="1"/>
              <a:t>Comparing</a:t>
            </a:r>
            <a:r>
              <a:rPr lang="ca-ES" sz="2800" dirty="0"/>
              <a:t> protocols</a:t>
            </a:r>
            <a:endParaRPr lang="es-ES" sz="2800" dirty="0"/>
          </a:p>
        </p:txBody>
      </p:sp>
      <p:sp>
        <p:nvSpPr>
          <p:cNvPr id="4" name="Marcador de contenido 3"/>
          <p:cNvSpPr>
            <a:spLocks noGrp="1"/>
          </p:cNvSpPr>
          <p:nvPr>
            <p:ph idx="1"/>
          </p:nvPr>
        </p:nvSpPr>
        <p:spPr>
          <a:xfrm>
            <a:off x="508001" y="2160590"/>
            <a:ext cx="6656287" cy="3880773"/>
          </a:xfrm>
        </p:spPr>
        <p:txBody>
          <a:bodyPr/>
          <a:lstStyle/>
          <a:p>
            <a:pPr marL="0" indent="0">
              <a:buNone/>
            </a:pPr>
            <a:r>
              <a:rPr lang="es-ES" b="1" u="sng" dirty="0" err="1"/>
              <a:t>Objectius</a:t>
            </a:r>
            <a:endParaRPr lang="es-ES" b="1" u="sng" dirty="0"/>
          </a:p>
          <a:p>
            <a:endParaRPr lang="es-ES" dirty="0"/>
          </a:p>
          <a:p>
            <a:r>
              <a:rPr lang="es-ES" dirty="0" err="1"/>
              <a:t>Aïllar</a:t>
            </a:r>
            <a:r>
              <a:rPr lang="es-ES" dirty="0"/>
              <a:t> </a:t>
            </a:r>
            <a:r>
              <a:rPr lang="es-ES" dirty="0" err="1"/>
              <a:t>àcids</a:t>
            </a:r>
            <a:r>
              <a:rPr lang="es-ES" dirty="0"/>
              <a:t> </a:t>
            </a:r>
            <a:r>
              <a:rPr lang="es-ES" dirty="0" err="1"/>
              <a:t>nucleics</a:t>
            </a:r>
            <a:r>
              <a:rPr lang="es-ES" dirty="0"/>
              <a:t> a partir </a:t>
            </a:r>
            <a:r>
              <a:rPr lang="es-ES" dirty="0" err="1"/>
              <a:t>d’una</a:t>
            </a:r>
            <a:r>
              <a:rPr lang="es-ES" dirty="0"/>
              <a:t> </a:t>
            </a:r>
            <a:r>
              <a:rPr lang="es-ES" dirty="0" err="1"/>
              <a:t>mostra</a:t>
            </a:r>
            <a:r>
              <a:rPr lang="es-ES" dirty="0"/>
              <a:t> animal o vegetal.</a:t>
            </a:r>
          </a:p>
          <a:p>
            <a:pPr marL="0" indent="0">
              <a:buNone/>
            </a:pPr>
            <a:endParaRPr lang="es-ES" dirty="0"/>
          </a:p>
          <a:p>
            <a:r>
              <a:rPr lang="es-ES" dirty="0"/>
              <a:t>Interpretar </a:t>
            </a:r>
            <a:r>
              <a:rPr lang="es-ES" dirty="0" err="1"/>
              <a:t>els</a:t>
            </a:r>
            <a:r>
              <a:rPr lang="es-ES" dirty="0"/>
              <a:t> </a:t>
            </a:r>
            <a:r>
              <a:rPr lang="es-ES" dirty="0" err="1"/>
              <a:t>passos</a:t>
            </a:r>
            <a:r>
              <a:rPr lang="es-ES" dirty="0"/>
              <a:t> </a:t>
            </a:r>
            <a:r>
              <a:rPr lang="es-ES" dirty="0" err="1"/>
              <a:t>d’un</a:t>
            </a:r>
            <a:r>
              <a:rPr lang="es-ES" dirty="0"/>
              <a:t> </a:t>
            </a:r>
            <a:r>
              <a:rPr lang="es-ES" dirty="0" err="1"/>
              <a:t>protocol</a:t>
            </a:r>
            <a:r>
              <a:rPr lang="es-ES" dirty="0"/>
              <a:t> </a:t>
            </a:r>
            <a:r>
              <a:rPr lang="es-ES" dirty="0" err="1"/>
              <a:t>d’extracció</a:t>
            </a:r>
            <a:r>
              <a:rPr lang="es-ES" dirty="0"/>
              <a:t>/</a:t>
            </a:r>
            <a:r>
              <a:rPr lang="es-ES" dirty="0" err="1"/>
              <a:t>purificació</a:t>
            </a:r>
            <a:r>
              <a:rPr lang="es-ES" dirty="0"/>
              <a:t> </a:t>
            </a:r>
            <a:r>
              <a:rPr lang="es-ES" dirty="0" err="1"/>
              <a:t>d’àcids</a:t>
            </a:r>
            <a:r>
              <a:rPr lang="es-ES" dirty="0"/>
              <a:t> </a:t>
            </a:r>
            <a:r>
              <a:rPr lang="es-ES" dirty="0" err="1"/>
              <a:t>nucleics</a:t>
            </a:r>
            <a:endParaRPr lang="es-ES" dirty="0"/>
          </a:p>
          <a:p>
            <a:endParaRPr lang="es-ES" dirty="0"/>
          </a:p>
        </p:txBody>
      </p:sp>
    </p:spTree>
    <p:extLst>
      <p:ext uri="{BB962C8B-B14F-4D97-AF65-F5344CB8AC3E}">
        <p14:creationId xmlns:p14="http://schemas.microsoft.com/office/powerpoint/2010/main" val="876714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380" y="260648"/>
            <a:ext cx="6447501" cy="1320800"/>
          </a:xfrm>
        </p:spPr>
        <p:txBody>
          <a:bodyPr/>
          <a:lstStyle/>
          <a:p>
            <a:r>
              <a:rPr lang="es-ES" dirty="0"/>
              <a:t>VOCABULARI:</a:t>
            </a:r>
            <a:br>
              <a:rPr lang="es-ES" dirty="0"/>
            </a:br>
            <a:endParaRPr lang="es-ES" dirty="0"/>
          </a:p>
        </p:txBody>
      </p:sp>
      <p:sp>
        <p:nvSpPr>
          <p:cNvPr id="3" name="Marcador de contenido 2"/>
          <p:cNvSpPr>
            <a:spLocks noGrp="1"/>
          </p:cNvSpPr>
          <p:nvPr>
            <p:ph idx="1"/>
          </p:nvPr>
        </p:nvSpPr>
        <p:spPr>
          <a:xfrm>
            <a:off x="520381" y="1270000"/>
            <a:ext cx="6643907" cy="5588000"/>
          </a:xfrm>
        </p:spPr>
        <p:txBody>
          <a:bodyPr numCol="2">
            <a:normAutofit fontScale="62500" lnSpcReduction="20000"/>
          </a:bodyPr>
          <a:lstStyle/>
          <a:p>
            <a:pPr marL="0" indent="0">
              <a:buNone/>
            </a:pPr>
            <a:endParaRPr lang="es-ES" dirty="0"/>
          </a:p>
          <a:p>
            <a:r>
              <a:rPr lang="es-ES" dirty="0" err="1"/>
              <a:t>blender</a:t>
            </a:r>
            <a:r>
              <a:rPr lang="es-ES" dirty="0"/>
              <a:t> (P.2): licuadora /</a:t>
            </a:r>
            <a:r>
              <a:rPr lang="es-ES" dirty="0" err="1"/>
              <a:t>liquadora</a:t>
            </a:r>
            <a:endParaRPr lang="es-ES" dirty="0"/>
          </a:p>
          <a:p>
            <a:r>
              <a:rPr lang="es-ES" dirty="0" err="1"/>
              <a:t>strainer</a:t>
            </a:r>
            <a:r>
              <a:rPr lang="es-ES" dirty="0"/>
              <a:t> (P.2): colador / colador</a:t>
            </a:r>
          </a:p>
          <a:p>
            <a:r>
              <a:rPr lang="es-ES" dirty="0" err="1"/>
              <a:t>swirl</a:t>
            </a:r>
            <a:r>
              <a:rPr lang="es-ES" dirty="0"/>
              <a:t> (P.3): remolino / remolí</a:t>
            </a:r>
          </a:p>
          <a:p>
            <a:r>
              <a:rPr lang="es-ES" dirty="0" err="1"/>
              <a:t>stir</a:t>
            </a:r>
            <a:r>
              <a:rPr lang="es-ES" dirty="0"/>
              <a:t> (P.3): remover / </a:t>
            </a:r>
            <a:r>
              <a:rPr lang="es-ES" dirty="0" err="1"/>
              <a:t>remoure</a:t>
            </a:r>
            <a:endParaRPr lang="es-ES" dirty="0"/>
          </a:p>
          <a:p>
            <a:r>
              <a:rPr lang="es-ES" dirty="0" err="1"/>
              <a:t>tilt</a:t>
            </a:r>
            <a:r>
              <a:rPr lang="es-ES" dirty="0"/>
              <a:t> (P.3): inclinación / </a:t>
            </a:r>
            <a:r>
              <a:rPr lang="es-ES" dirty="0" err="1"/>
              <a:t>inclinació</a:t>
            </a:r>
            <a:endParaRPr lang="es-ES" dirty="0"/>
          </a:p>
          <a:p>
            <a:r>
              <a:rPr lang="es-ES" dirty="0" err="1"/>
              <a:t>rub</a:t>
            </a:r>
            <a:r>
              <a:rPr lang="es-ES" dirty="0"/>
              <a:t> (P.3): frotar / fregar</a:t>
            </a:r>
          </a:p>
          <a:p>
            <a:r>
              <a:rPr lang="es-ES" dirty="0" err="1"/>
              <a:t>clumps</a:t>
            </a:r>
            <a:r>
              <a:rPr lang="es-ES" dirty="0"/>
              <a:t> of (P.3): grupos de / </a:t>
            </a:r>
            <a:r>
              <a:rPr lang="es-ES" dirty="0" err="1"/>
              <a:t>grups</a:t>
            </a:r>
            <a:r>
              <a:rPr lang="es-ES" dirty="0"/>
              <a:t> de</a:t>
            </a:r>
          </a:p>
          <a:p>
            <a:r>
              <a:rPr lang="es-ES" dirty="0" err="1"/>
              <a:t>stringy</a:t>
            </a:r>
            <a:r>
              <a:rPr lang="es-ES" dirty="0"/>
              <a:t> </a:t>
            </a:r>
            <a:r>
              <a:rPr lang="es-ES" dirty="0" err="1"/>
              <a:t>stuff</a:t>
            </a:r>
            <a:r>
              <a:rPr lang="es-ES" dirty="0"/>
              <a:t> (P.3): materia fibrosa / </a:t>
            </a:r>
            <a:r>
              <a:rPr lang="es-ES" dirty="0" err="1"/>
              <a:t>matèria</a:t>
            </a:r>
            <a:r>
              <a:rPr lang="es-ES" dirty="0"/>
              <a:t> fibrosa</a:t>
            </a:r>
          </a:p>
          <a:p>
            <a:r>
              <a:rPr lang="es-ES" dirty="0" err="1"/>
              <a:t>tangled</a:t>
            </a:r>
            <a:r>
              <a:rPr lang="es-ES" dirty="0"/>
              <a:t> (P.3): enredado / </a:t>
            </a:r>
            <a:r>
              <a:rPr lang="es-ES" dirty="0" err="1"/>
              <a:t>enredat</a:t>
            </a:r>
            <a:endParaRPr lang="es-ES" dirty="0"/>
          </a:p>
          <a:p>
            <a:r>
              <a:rPr lang="es-ES" dirty="0" err="1"/>
              <a:t>smash</a:t>
            </a:r>
            <a:r>
              <a:rPr lang="es-ES" dirty="0"/>
              <a:t> (P.3): aplastar / </a:t>
            </a:r>
            <a:r>
              <a:rPr lang="es-ES" dirty="0" err="1"/>
              <a:t>aixafar</a:t>
            </a:r>
            <a:endParaRPr lang="es-ES" dirty="0"/>
          </a:p>
          <a:p>
            <a:r>
              <a:rPr lang="es-ES" dirty="0"/>
              <a:t>back and </a:t>
            </a:r>
            <a:r>
              <a:rPr lang="es-ES" dirty="0" err="1"/>
              <a:t>forth</a:t>
            </a:r>
            <a:r>
              <a:rPr lang="es-ES" dirty="0"/>
              <a:t> (P.3): ida y vuelta / </a:t>
            </a:r>
            <a:r>
              <a:rPr lang="es-ES" dirty="0" err="1"/>
              <a:t>anada</a:t>
            </a:r>
            <a:r>
              <a:rPr lang="es-ES" dirty="0"/>
              <a:t> i tornada</a:t>
            </a:r>
          </a:p>
          <a:p>
            <a:r>
              <a:rPr lang="es-ES" dirty="0" err="1"/>
              <a:t>reseal</a:t>
            </a:r>
            <a:r>
              <a:rPr lang="es-ES" dirty="0"/>
              <a:t> (P.3): cerrar de nuevo / </a:t>
            </a:r>
            <a:r>
              <a:rPr lang="es-ES" dirty="0" err="1"/>
              <a:t>tancar</a:t>
            </a:r>
            <a:r>
              <a:rPr lang="es-ES" dirty="0"/>
              <a:t> de </a:t>
            </a:r>
            <a:r>
              <a:rPr lang="es-ES" dirty="0" err="1"/>
              <a:t>nou</a:t>
            </a:r>
            <a:endParaRPr lang="es-ES" dirty="0"/>
          </a:p>
          <a:p>
            <a:r>
              <a:rPr lang="es-ES" dirty="0"/>
              <a:t>set </a:t>
            </a:r>
            <a:r>
              <a:rPr lang="es-ES" dirty="0" err="1"/>
              <a:t>aside</a:t>
            </a:r>
            <a:r>
              <a:rPr lang="es-ES" dirty="0"/>
              <a:t> (P.3): dejar reservado / </a:t>
            </a:r>
            <a:r>
              <a:rPr lang="es-ES" dirty="0" err="1"/>
              <a:t>deixar</a:t>
            </a:r>
            <a:r>
              <a:rPr lang="es-ES" dirty="0"/>
              <a:t> </a:t>
            </a:r>
            <a:r>
              <a:rPr lang="es-ES" dirty="0" err="1"/>
              <a:t>reservat</a:t>
            </a:r>
            <a:endParaRPr lang="es-ES" dirty="0"/>
          </a:p>
          <a:p>
            <a:r>
              <a:rPr lang="es-ES" dirty="0" err="1"/>
              <a:t>Beetroot</a:t>
            </a:r>
            <a:r>
              <a:rPr lang="es-ES" dirty="0"/>
              <a:t> (P. 6): remolacha / </a:t>
            </a:r>
            <a:r>
              <a:rPr lang="es-ES" dirty="0" err="1"/>
              <a:t>remolatxa</a:t>
            </a:r>
            <a:endParaRPr lang="es-ES" dirty="0"/>
          </a:p>
          <a:p>
            <a:r>
              <a:rPr lang="es-ES" dirty="0" err="1"/>
              <a:t>raw</a:t>
            </a:r>
            <a:r>
              <a:rPr lang="es-ES" dirty="0"/>
              <a:t> (P. 6): crudo / </a:t>
            </a:r>
            <a:r>
              <a:rPr lang="es-ES" dirty="0" err="1"/>
              <a:t>cru</a:t>
            </a:r>
            <a:endParaRPr lang="es-ES" dirty="0"/>
          </a:p>
          <a:p>
            <a:r>
              <a:rPr lang="es-ES" dirty="0" err="1"/>
              <a:t>soaked</a:t>
            </a:r>
            <a:r>
              <a:rPr lang="es-ES" dirty="0"/>
              <a:t> (P. 6): mojado, empapado / </a:t>
            </a:r>
            <a:r>
              <a:rPr lang="es-ES" dirty="0" err="1"/>
              <a:t>mullat</a:t>
            </a:r>
            <a:r>
              <a:rPr lang="es-ES" dirty="0"/>
              <a:t>, </a:t>
            </a:r>
            <a:r>
              <a:rPr lang="es-ES" dirty="0" err="1"/>
              <a:t>xop</a:t>
            </a:r>
            <a:endParaRPr lang="es-ES" dirty="0"/>
          </a:p>
          <a:p>
            <a:endParaRPr lang="es-ES" dirty="0"/>
          </a:p>
          <a:p>
            <a:pPr marL="0" indent="0">
              <a:buNone/>
            </a:pPr>
            <a:endParaRPr lang="es-ES" dirty="0"/>
          </a:p>
          <a:p>
            <a:pPr marL="0" indent="0">
              <a:buNone/>
            </a:pPr>
            <a:endParaRPr lang="es-ES" dirty="0"/>
          </a:p>
          <a:p>
            <a:r>
              <a:rPr lang="es-ES" dirty="0" err="1"/>
              <a:t>beaker</a:t>
            </a:r>
            <a:r>
              <a:rPr lang="es-ES" dirty="0"/>
              <a:t> of (P. 6): vaso de precipitados /vas de </a:t>
            </a:r>
            <a:r>
              <a:rPr lang="es-ES" dirty="0" err="1"/>
              <a:t>precipitats</a:t>
            </a:r>
            <a:endParaRPr lang="es-ES" dirty="0"/>
          </a:p>
          <a:p>
            <a:r>
              <a:rPr lang="es-ES" dirty="0" err="1"/>
              <a:t>trim</a:t>
            </a:r>
            <a:r>
              <a:rPr lang="es-ES" dirty="0"/>
              <a:t> (P. 7): recortar/retallar</a:t>
            </a:r>
          </a:p>
          <a:p>
            <a:r>
              <a:rPr lang="es-ES" dirty="0" err="1"/>
              <a:t>amount</a:t>
            </a:r>
            <a:r>
              <a:rPr lang="es-ES" dirty="0"/>
              <a:t> of  (P. 7): cantidad de /</a:t>
            </a:r>
            <a:r>
              <a:rPr lang="es-ES" dirty="0" err="1"/>
              <a:t>quantitat</a:t>
            </a:r>
            <a:r>
              <a:rPr lang="es-ES" dirty="0"/>
              <a:t> de </a:t>
            </a:r>
          </a:p>
          <a:p>
            <a:r>
              <a:rPr lang="es-ES" dirty="0" err="1"/>
              <a:t>leak</a:t>
            </a:r>
            <a:r>
              <a:rPr lang="es-ES" dirty="0"/>
              <a:t> (P. 7): filtrar, gotear / </a:t>
            </a:r>
            <a:r>
              <a:rPr lang="es-ES" dirty="0" err="1"/>
              <a:t>gotejar</a:t>
            </a:r>
            <a:endParaRPr lang="es-ES" dirty="0"/>
          </a:p>
          <a:p>
            <a:r>
              <a:rPr lang="es-ES" dirty="0" err="1"/>
              <a:t>fair</a:t>
            </a:r>
            <a:r>
              <a:rPr lang="es-ES" dirty="0"/>
              <a:t> test (P. 7): prueba justa / </a:t>
            </a:r>
            <a:r>
              <a:rPr lang="es-ES" dirty="0" err="1"/>
              <a:t>prova</a:t>
            </a:r>
            <a:r>
              <a:rPr lang="es-ES" dirty="0"/>
              <a:t> justa</a:t>
            </a:r>
          </a:p>
          <a:p>
            <a:r>
              <a:rPr lang="es-ES" dirty="0"/>
              <a:t>red </a:t>
            </a:r>
            <a:r>
              <a:rPr lang="es-ES" dirty="0" err="1"/>
              <a:t>cabbage</a:t>
            </a:r>
            <a:r>
              <a:rPr lang="es-ES" dirty="0"/>
              <a:t> (P. 7): col </a:t>
            </a:r>
            <a:r>
              <a:rPr lang="es-ES" dirty="0" err="1"/>
              <a:t>llombarda</a:t>
            </a:r>
            <a:r>
              <a:rPr lang="es-ES" dirty="0"/>
              <a:t> / col </a:t>
            </a:r>
            <a:r>
              <a:rPr lang="es-ES" dirty="0" err="1"/>
              <a:t>vermella</a:t>
            </a:r>
            <a:endParaRPr lang="es-ES" dirty="0"/>
          </a:p>
          <a:p>
            <a:r>
              <a:rPr lang="es-ES" dirty="0" err="1"/>
              <a:t>pickled</a:t>
            </a:r>
            <a:r>
              <a:rPr lang="es-ES" dirty="0"/>
              <a:t> (P. 7): en vinagre / </a:t>
            </a:r>
            <a:r>
              <a:rPr lang="es-ES" dirty="0" err="1"/>
              <a:t>escabetx</a:t>
            </a:r>
            <a:endParaRPr lang="es-ES" dirty="0"/>
          </a:p>
          <a:p>
            <a:r>
              <a:rPr lang="es-ES" dirty="0" err="1"/>
              <a:t>marshmallows</a:t>
            </a:r>
            <a:r>
              <a:rPr lang="es-ES" dirty="0"/>
              <a:t> (P. 8): malvaviscos / </a:t>
            </a:r>
            <a:r>
              <a:rPr lang="es-ES" dirty="0" err="1"/>
              <a:t>malví</a:t>
            </a:r>
            <a:endParaRPr lang="es-ES" dirty="0"/>
          </a:p>
          <a:p>
            <a:r>
              <a:rPr lang="es-ES" dirty="0" err="1"/>
              <a:t>Length</a:t>
            </a:r>
            <a:r>
              <a:rPr lang="es-ES" dirty="0"/>
              <a:t> (P. 9): largo, longitud / longitud</a:t>
            </a:r>
          </a:p>
          <a:p>
            <a:r>
              <a:rPr lang="es-ES" dirty="0"/>
              <a:t>Pile (P. 9): pila / pila</a:t>
            </a:r>
          </a:p>
          <a:p>
            <a:r>
              <a:rPr lang="es-ES" dirty="0" err="1"/>
              <a:t>halving</a:t>
            </a:r>
            <a:r>
              <a:rPr lang="es-ES" dirty="0"/>
              <a:t> (P. 9): reducir a la mitad / </a:t>
            </a:r>
            <a:r>
              <a:rPr lang="es-ES" dirty="0" err="1"/>
              <a:t>reduir</a:t>
            </a:r>
            <a:r>
              <a:rPr lang="es-ES" dirty="0"/>
              <a:t> a la </a:t>
            </a:r>
            <a:r>
              <a:rPr lang="es-ES" dirty="0" err="1"/>
              <a:t>meitat</a:t>
            </a:r>
            <a:endParaRPr lang="es-ES" dirty="0"/>
          </a:p>
          <a:p>
            <a:r>
              <a:rPr lang="es-ES" dirty="0" err="1"/>
              <a:t>inherited</a:t>
            </a:r>
            <a:r>
              <a:rPr lang="es-ES" dirty="0"/>
              <a:t> (P. 9): heredada / </a:t>
            </a:r>
            <a:r>
              <a:rPr lang="es-ES" dirty="0" err="1"/>
              <a:t>heretada</a:t>
            </a:r>
            <a:endParaRPr lang="es-ES" dirty="0"/>
          </a:p>
          <a:p>
            <a:r>
              <a:rPr lang="es-ES" dirty="0" err="1"/>
              <a:t>humps</a:t>
            </a:r>
            <a:r>
              <a:rPr lang="es-ES" dirty="0"/>
              <a:t> (P. 9): joroba / </a:t>
            </a:r>
            <a:r>
              <a:rPr lang="es-ES" dirty="0" err="1"/>
              <a:t>gepa</a:t>
            </a:r>
            <a:endParaRPr lang="es-ES" dirty="0"/>
          </a:p>
          <a:p>
            <a:endParaRPr lang="es-ES" dirty="0"/>
          </a:p>
        </p:txBody>
      </p:sp>
    </p:spTree>
    <p:extLst>
      <p:ext uri="{BB962C8B-B14F-4D97-AF65-F5344CB8AC3E}">
        <p14:creationId xmlns:p14="http://schemas.microsoft.com/office/powerpoint/2010/main" val="4149755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8001" y="609600"/>
            <a:ext cx="6656287" cy="659160"/>
          </a:xfrm>
        </p:spPr>
        <p:txBody>
          <a:bodyPr>
            <a:normAutofit/>
          </a:bodyPr>
          <a:lstStyle/>
          <a:p>
            <a:r>
              <a:rPr lang="ca-ES" sz="2800" dirty="0"/>
              <a:t>DNA </a:t>
            </a:r>
            <a:r>
              <a:rPr lang="ca-ES" sz="2800" dirty="0" err="1"/>
              <a:t>Extraction</a:t>
            </a:r>
            <a:r>
              <a:rPr lang="ca-ES" sz="2800" dirty="0"/>
              <a:t>. </a:t>
            </a:r>
            <a:r>
              <a:rPr lang="ca-ES" sz="2800" dirty="0" err="1"/>
              <a:t>Comparing</a:t>
            </a:r>
            <a:r>
              <a:rPr lang="ca-ES" sz="2800" dirty="0"/>
              <a:t> protocols</a:t>
            </a:r>
            <a:endParaRPr lang="es-ES" sz="2800" dirty="0"/>
          </a:p>
        </p:txBody>
      </p:sp>
      <p:sp>
        <p:nvSpPr>
          <p:cNvPr id="4" name="Marcador de contenido 3"/>
          <p:cNvSpPr>
            <a:spLocks noGrp="1"/>
          </p:cNvSpPr>
          <p:nvPr>
            <p:ph idx="1"/>
          </p:nvPr>
        </p:nvSpPr>
        <p:spPr>
          <a:xfrm>
            <a:off x="508001" y="1484784"/>
            <a:ext cx="6447501" cy="5184576"/>
          </a:xfrm>
        </p:spPr>
        <p:txBody>
          <a:bodyPr>
            <a:normAutofit/>
          </a:bodyPr>
          <a:lstStyle/>
          <a:p>
            <a:pPr marL="0" indent="0">
              <a:buNone/>
            </a:pPr>
            <a:r>
              <a:rPr lang="es-ES" b="1" u="sng" dirty="0" err="1"/>
              <a:t>Reactius</a:t>
            </a:r>
            <a:r>
              <a:rPr lang="es-ES" b="1" u="sng" dirty="0"/>
              <a:t> i </a:t>
            </a:r>
            <a:r>
              <a:rPr lang="es-ES" b="1" u="sng" dirty="0" err="1"/>
              <a:t>materials</a:t>
            </a:r>
            <a:endParaRPr lang="es-ES" b="1" u="sng" dirty="0"/>
          </a:p>
          <a:p>
            <a:endParaRPr lang="es-ES" dirty="0"/>
          </a:p>
          <a:p>
            <a:r>
              <a:rPr lang="es-ES" dirty="0"/>
              <a:t>Font </a:t>
            </a:r>
            <a:r>
              <a:rPr lang="es-ES" dirty="0" err="1"/>
              <a:t>d'ADN</a:t>
            </a:r>
            <a:r>
              <a:rPr lang="es-ES" dirty="0"/>
              <a:t>: </a:t>
            </a:r>
            <a:r>
              <a:rPr lang="es-ES" dirty="0" err="1"/>
              <a:t>espinacs</a:t>
            </a:r>
            <a:r>
              <a:rPr lang="es-ES" dirty="0"/>
              <a:t>, </a:t>
            </a:r>
            <a:r>
              <a:rPr lang="es-ES" dirty="0" err="1"/>
              <a:t>fetge</a:t>
            </a:r>
            <a:r>
              <a:rPr lang="es-ES" dirty="0"/>
              <a:t> de pollastre, </a:t>
            </a:r>
            <a:r>
              <a:rPr lang="es-ES" dirty="0" err="1"/>
              <a:t>maduixes</a:t>
            </a:r>
            <a:r>
              <a:rPr lang="es-ES" dirty="0"/>
              <a:t>, coliflor</a:t>
            </a:r>
          </a:p>
          <a:p>
            <a:r>
              <a:rPr lang="es-ES" dirty="0"/>
              <a:t>Sal</a:t>
            </a:r>
          </a:p>
          <a:p>
            <a:r>
              <a:rPr lang="es-ES" dirty="0" err="1"/>
              <a:t>Aigua</a:t>
            </a:r>
            <a:endParaRPr lang="es-ES" dirty="0"/>
          </a:p>
          <a:p>
            <a:r>
              <a:rPr lang="es-ES" dirty="0" err="1"/>
              <a:t>Reactiu</a:t>
            </a:r>
            <a:r>
              <a:rPr lang="es-ES" dirty="0"/>
              <a:t> A: </a:t>
            </a:r>
            <a:r>
              <a:rPr lang="es-ES" dirty="0" err="1"/>
              <a:t>Detergent</a:t>
            </a:r>
            <a:r>
              <a:rPr lang="es-ES" dirty="0"/>
              <a:t> </a:t>
            </a:r>
            <a:r>
              <a:rPr lang="es-ES" dirty="0" err="1"/>
              <a:t>líquid</a:t>
            </a:r>
            <a:r>
              <a:rPr lang="es-ES" dirty="0"/>
              <a:t> / </a:t>
            </a:r>
            <a:r>
              <a:rPr lang="es-ES" dirty="0" err="1"/>
              <a:t>Xampú</a:t>
            </a:r>
            <a:endParaRPr lang="es-ES" dirty="0"/>
          </a:p>
          <a:p>
            <a:r>
              <a:rPr lang="es-ES" dirty="0"/>
              <a:t> </a:t>
            </a:r>
            <a:r>
              <a:rPr lang="es-ES" dirty="0" err="1"/>
              <a:t>Reactiu</a:t>
            </a:r>
            <a:r>
              <a:rPr lang="es-ES" dirty="0"/>
              <a:t> B: </a:t>
            </a:r>
            <a:r>
              <a:rPr lang="es-ES" dirty="0" err="1"/>
              <a:t>Suc</a:t>
            </a:r>
            <a:r>
              <a:rPr lang="es-ES" dirty="0"/>
              <a:t> de </a:t>
            </a:r>
            <a:r>
              <a:rPr lang="es-ES" dirty="0" err="1"/>
              <a:t>pinya</a:t>
            </a:r>
            <a:r>
              <a:rPr lang="es-ES" dirty="0"/>
              <a:t> / </a:t>
            </a:r>
            <a:r>
              <a:rPr lang="es-ES" dirty="0" err="1"/>
              <a:t>Líquid</a:t>
            </a:r>
            <a:r>
              <a:rPr lang="es-ES" dirty="0"/>
              <a:t> de </a:t>
            </a:r>
            <a:r>
              <a:rPr lang="es-ES" dirty="0" err="1"/>
              <a:t>lents</a:t>
            </a:r>
            <a:r>
              <a:rPr lang="es-ES" dirty="0"/>
              <a:t> de contacte </a:t>
            </a:r>
          </a:p>
          <a:p>
            <a:r>
              <a:rPr lang="es-ES" dirty="0"/>
              <a:t>Alcohol </a:t>
            </a:r>
            <a:r>
              <a:rPr lang="es-ES" dirty="0" err="1"/>
              <a:t>cosmètic</a:t>
            </a:r>
            <a:r>
              <a:rPr lang="es-ES" dirty="0"/>
              <a:t> (96ºC)</a:t>
            </a:r>
          </a:p>
          <a:p>
            <a:r>
              <a:rPr lang="es-ES" dirty="0"/>
              <a:t>Un mesclador</a:t>
            </a:r>
          </a:p>
          <a:p>
            <a:r>
              <a:rPr lang="es-ES" dirty="0"/>
              <a:t>Un colador</a:t>
            </a:r>
          </a:p>
          <a:p>
            <a:r>
              <a:rPr lang="es-ES" dirty="0" err="1"/>
              <a:t>Recipients</a:t>
            </a:r>
            <a:r>
              <a:rPr lang="es-ES" dirty="0"/>
              <a:t>: </a:t>
            </a:r>
            <a:r>
              <a:rPr lang="es-ES" dirty="0" err="1"/>
              <a:t>Vidres</a:t>
            </a:r>
            <a:r>
              <a:rPr lang="es-ES" dirty="0"/>
              <a:t> </a:t>
            </a:r>
            <a:r>
              <a:rPr lang="es-ES" dirty="0" err="1"/>
              <a:t>grans</a:t>
            </a:r>
            <a:r>
              <a:rPr lang="es-ES" dirty="0"/>
              <a:t> i </a:t>
            </a:r>
            <a:r>
              <a:rPr lang="es-ES" dirty="0" err="1"/>
              <a:t>petits</a:t>
            </a:r>
            <a:r>
              <a:rPr lang="es-ES" dirty="0"/>
              <a:t>, </a:t>
            </a:r>
            <a:r>
              <a:rPr lang="es-ES" dirty="0" err="1"/>
              <a:t>culleres</a:t>
            </a:r>
            <a:r>
              <a:rPr lang="es-ES" dirty="0"/>
              <a:t>, </a:t>
            </a:r>
            <a:r>
              <a:rPr lang="es-ES" dirty="0" err="1"/>
              <a:t>ganivets</a:t>
            </a:r>
            <a:r>
              <a:rPr lang="es-ES" dirty="0"/>
              <a:t>, </a:t>
            </a:r>
            <a:r>
              <a:rPr lang="es-ES" dirty="0" err="1"/>
              <a:t>bosses</a:t>
            </a:r>
            <a:r>
              <a:rPr lang="es-ES" dirty="0"/>
              <a:t> </a:t>
            </a:r>
            <a:r>
              <a:rPr lang="es-ES" dirty="0" err="1"/>
              <a:t>zip-lock</a:t>
            </a:r>
            <a:r>
              <a:rPr lang="es-ES" dirty="0"/>
              <a:t> </a:t>
            </a:r>
            <a:r>
              <a:rPr lang="es-ES" dirty="0" err="1"/>
              <a:t>sandvitx</a:t>
            </a:r>
            <a:r>
              <a:rPr lang="es-ES" dirty="0"/>
              <a:t>, </a:t>
            </a:r>
            <a:r>
              <a:rPr lang="es-ES" dirty="0" err="1"/>
              <a:t>pals</a:t>
            </a:r>
            <a:r>
              <a:rPr lang="es-ES" dirty="0"/>
              <a:t> de fusta</a:t>
            </a:r>
          </a:p>
        </p:txBody>
      </p:sp>
    </p:spTree>
    <p:extLst>
      <p:ext uri="{BB962C8B-B14F-4D97-AF65-F5344CB8AC3E}">
        <p14:creationId xmlns:p14="http://schemas.microsoft.com/office/powerpoint/2010/main" val="114307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8001" y="609600"/>
            <a:ext cx="6656287" cy="659160"/>
          </a:xfrm>
        </p:spPr>
        <p:txBody>
          <a:bodyPr>
            <a:normAutofit/>
          </a:bodyPr>
          <a:lstStyle/>
          <a:p>
            <a:r>
              <a:rPr lang="ca-ES" sz="2800" dirty="0"/>
              <a:t>DNA </a:t>
            </a:r>
            <a:r>
              <a:rPr lang="ca-ES" sz="2800" dirty="0" err="1"/>
              <a:t>Extraction</a:t>
            </a:r>
            <a:r>
              <a:rPr lang="ca-ES" sz="2800" dirty="0"/>
              <a:t>. </a:t>
            </a:r>
            <a:r>
              <a:rPr lang="ca-ES" sz="2800" dirty="0" err="1"/>
              <a:t>Comparing</a:t>
            </a:r>
            <a:r>
              <a:rPr lang="ca-ES" sz="2800" dirty="0"/>
              <a:t> protocols</a:t>
            </a:r>
            <a:endParaRPr lang="es-ES" sz="2800" dirty="0"/>
          </a:p>
        </p:txBody>
      </p:sp>
      <p:sp>
        <p:nvSpPr>
          <p:cNvPr id="5" name="Marcador de contenido 2"/>
          <p:cNvSpPr>
            <a:spLocks noGrp="1"/>
          </p:cNvSpPr>
          <p:nvPr>
            <p:ph idx="1"/>
          </p:nvPr>
        </p:nvSpPr>
        <p:spPr>
          <a:xfrm>
            <a:off x="508001" y="1124744"/>
            <a:ext cx="6800303" cy="5589240"/>
          </a:xfrm>
        </p:spPr>
        <p:txBody>
          <a:bodyPr>
            <a:normAutofit fontScale="55000" lnSpcReduction="20000"/>
          </a:bodyPr>
          <a:lstStyle/>
          <a:p>
            <a:pPr marL="0" indent="0">
              <a:lnSpc>
                <a:spcPct val="120000"/>
              </a:lnSpc>
              <a:buNone/>
            </a:pPr>
            <a:r>
              <a:rPr lang="ca-ES" sz="3300" b="1" u="sng" dirty="0"/>
              <a:t>Protocol A </a:t>
            </a:r>
          </a:p>
          <a:p>
            <a:pPr marL="0" indent="0">
              <a:lnSpc>
                <a:spcPct val="120000"/>
              </a:lnSpc>
              <a:buNone/>
            </a:pPr>
            <a:r>
              <a:rPr lang="ca-ES" sz="2000" dirty="0"/>
              <a:t>(</a:t>
            </a:r>
            <a:r>
              <a:rPr lang="ca-ES" sz="2000" dirty="0" err="1"/>
              <a:t>adapted</a:t>
            </a:r>
            <a:r>
              <a:rPr lang="ca-ES" sz="2000" dirty="0"/>
              <a:t> </a:t>
            </a:r>
            <a:r>
              <a:rPr lang="ca-ES" sz="2000" dirty="0" err="1"/>
              <a:t>from</a:t>
            </a:r>
            <a:r>
              <a:rPr lang="ca-ES" sz="2000" dirty="0"/>
              <a:t> </a:t>
            </a:r>
            <a:r>
              <a:rPr lang="ca-ES" sz="2000" dirty="0" err="1"/>
              <a:t>http</a:t>
            </a:r>
            <a:r>
              <a:rPr lang="ca-ES" sz="2000" dirty="0"/>
              <a:t>://</a:t>
            </a:r>
            <a:r>
              <a:rPr lang="ca-ES" sz="2000" dirty="0" err="1"/>
              <a:t>learn.genetics.utah.edu</a:t>
            </a:r>
            <a:r>
              <a:rPr lang="ca-ES" sz="2000" dirty="0"/>
              <a:t>)</a:t>
            </a:r>
          </a:p>
          <a:p>
            <a:pPr>
              <a:lnSpc>
                <a:spcPct val="120000"/>
              </a:lnSpc>
            </a:pPr>
            <a:r>
              <a:rPr lang="ca-ES" dirty="0"/>
              <a:t>1) Poseu a la liquadora:</a:t>
            </a:r>
          </a:p>
          <a:p>
            <a:pPr lvl="1">
              <a:lnSpc>
                <a:spcPct val="120000"/>
              </a:lnSpc>
            </a:pPr>
            <a:r>
              <a:rPr lang="ca-ES" dirty="0"/>
              <a:t>La font d'ADN</a:t>
            </a:r>
          </a:p>
          <a:p>
            <a:pPr lvl="1">
              <a:lnSpc>
                <a:spcPct val="120000"/>
              </a:lnSpc>
            </a:pPr>
            <a:r>
              <a:rPr lang="ca-ES" dirty="0"/>
              <a:t>1/2 culleradeta de sal de taula</a:t>
            </a:r>
          </a:p>
          <a:p>
            <a:pPr lvl="1">
              <a:lnSpc>
                <a:spcPct val="120000"/>
              </a:lnSpc>
            </a:pPr>
            <a:r>
              <a:rPr lang="ca-ES" dirty="0"/>
              <a:t>Aigua freda 1/2 got (100 ml)</a:t>
            </a:r>
          </a:p>
          <a:p>
            <a:pPr>
              <a:lnSpc>
                <a:spcPct val="120000"/>
              </a:lnSpc>
            </a:pPr>
            <a:r>
              <a:rPr lang="ca-ES" dirty="0"/>
              <a:t>2) Barregeu fort per 15 segons.</a:t>
            </a:r>
          </a:p>
          <a:p>
            <a:pPr>
              <a:lnSpc>
                <a:spcPct val="120000"/>
              </a:lnSpc>
            </a:pPr>
            <a:r>
              <a:rPr lang="ca-ES" dirty="0"/>
              <a:t>3) Abocar la sopa per un colador en un altre recipient (un got).</a:t>
            </a:r>
          </a:p>
          <a:p>
            <a:pPr>
              <a:lnSpc>
                <a:spcPct val="120000"/>
              </a:lnSpc>
            </a:pPr>
            <a:r>
              <a:rPr lang="ca-ES" dirty="0"/>
              <a:t>4) Afegiu 2 cullerades de detergent líquid o 1 cullerada de xampú líquid i agiteu per barrejar.</a:t>
            </a:r>
          </a:p>
          <a:p>
            <a:pPr>
              <a:lnSpc>
                <a:spcPct val="120000"/>
              </a:lnSpc>
            </a:pPr>
            <a:r>
              <a:rPr lang="ca-ES" dirty="0"/>
              <a:t>5) Deixeu reposar la barreja durant 5-10 minuts.</a:t>
            </a:r>
          </a:p>
          <a:p>
            <a:pPr>
              <a:lnSpc>
                <a:spcPct val="120000"/>
              </a:lnSpc>
            </a:pPr>
            <a:r>
              <a:rPr lang="ca-ES" dirty="0"/>
              <a:t>6) Afegiu el suc de pinya (13 culleradetes, 25 ml) o solució de neteja de lents de contacte (5 culleradetes, 10 ml) al recipient i barregeu suaument. Aneu amb compte! Si ho agiteu massa fort, podeu trencar l'ADN, pel que és més difícil de veure.</a:t>
            </a:r>
          </a:p>
          <a:p>
            <a:pPr>
              <a:lnSpc>
                <a:spcPct val="120000"/>
              </a:lnSpc>
            </a:pPr>
            <a:r>
              <a:rPr lang="ca-ES" dirty="0"/>
              <a:t>7) Aboqueu la barreja en petits recipients de vidre.</a:t>
            </a:r>
          </a:p>
          <a:p>
            <a:pPr>
              <a:lnSpc>
                <a:spcPct val="120000"/>
              </a:lnSpc>
            </a:pPr>
            <a:r>
              <a:rPr lang="ca-ES" dirty="0"/>
              <a:t>8) Mireu el petit recipient i aboqueu lentament alcohol pel costat de manera que formi una capa a la part superior de la mescla. Aboqueu fins que tingui aproximadament la mateixa quantitat d'alcohol en el tub com a barreja. L'alcohol és menys dens que l'aigua, de manera que flota a la part superior. Busqueu grups de matèria fibrosa blanca on les capes d'aigua i alcohol es troben. L'ADN és una molècula llarga, fibrosa. La sal, que heu agregat en un pas anterior, ajuda a que s'enganxi junts. Així que el que es veu són grups de molècules d'ADN enredats! ADN normalment roman dissolt en aigua, però quan l'ADN “salada” entra en contacte amb l'alcohol ja no es dissol. Això s'anomena precipitació. La força física de la formació de grumolls d'ADN junts, com precipita tira més fils juntament amb ell, ja que s'eleva cap a l'alcohol.</a:t>
            </a:r>
          </a:p>
          <a:p>
            <a:pPr>
              <a:lnSpc>
                <a:spcPct val="120000"/>
              </a:lnSpc>
            </a:pPr>
            <a:r>
              <a:rPr lang="ca-ES" dirty="0"/>
              <a:t>9) Es pot utilitzar un pal de fusta per recollir l'ADN. Si voleu desar el seu ADN, pot transferir-lo a un petit recipient ple d'alcohol.</a:t>
            </a:r>
          </a:p>
        </p:txBody>
      </p:sp>
    </p:spTree>
    <p:extLst>
      <p:ext uri="{BB962C8B-B14F-4D97-AF65-F5344CB8AC3E}">
        <p14:creationId xmlns:p14="http://schemas.microsoft.com/office/powerpoint/2010/main" val="3681861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8001" y="609600"/>
            <a:ext cx="6656287" cy="659160"/>
          </a:xfrm>
        </p:spPr>
        <p:txBody>
          <a:bodyPr>
            <a:normAutofit/>
          </a:bodyPr>
          <a:lstStyle/>
          <a:p>
            <a:r>
              <a:rPr lang="ca-ES" sz="2800" dirty="0"/>
              <a:t>DNA </a:t>
            </a:r>
            <a:r>
              <a:rPr lang="ca-ES" sz="2800" dirty="0" err="1"/>
              <a:t>Extraction</a:t>
            </a:r>
            <a:r>
              <a:rPr lang="ca-ES" sz="2800" dirty="0"/>
              <a:t>. </a:t>
            </a:r>
            <a:r>
              <a:rPr lang="ca-ES" sz="2800" dirty="0" err="1"/>
              <a:t>Comparing</a:t>
            </a:r>
            <a:r>
              <a:rPr lang="ca-ES" sz="2800" dirty="0"/>
              <a:t> protocols</a:t>
            </a:r>
            <a:endParaRPr lang="es-ES" sz="2800" dirty="0"/>
          </a:p>
        </p:txBody>
      </p:sp>
      <p:sp>
        <p:nvSpPr>
          <p:cNvPr id="4" name="Marcador de contenido 3"/>
          <p:cNvSpPr>
            <a:spLocks noGrp="1"/>
          </p:cNvSpPr>
          <p:nvPr>
            <p:ph idx="1"/>
          </p:nvPr>
        </p:nvSpPr>
        <p:spPr>
          <a:xfrm>
            <a:off x="508001" y="1268760"/>
            <a:ext cx="6800303" cy="5472608"/>
          </a:xfrm>
        </p:spPr>
        <p:txBody>
          <a:bodyPr>
            <a:normAutofit fontScale="85000" lnSpcReduction="10000"/>
          </a:bodyPr>
          <a:lstStyle/>
          <a:p>
            <a:pPr marL="0" indent="0">
              <a:buNone/>
            </a:pPr>
            <a:r>
              <a:rPr lang="en-US" sz="2000" b="1" u="sng" dirty="0"/>
              <a:t>Protocol B  </a:t>
            </a:r>
          </a:p>
          <a:p>
            <a:pPr marL="0" indent="0">
              <a:buNone/>
            </a:pPr>
            <a:r>
              <a:rPr lang="en-US" sz="1300" dirty="0"/>
              <a:t>(adapted from https://www.idtdna.com/pages/docs/educational-resources/at-home-strawberry-dna-extraction.pdf?sfvrsn=6)</a:t>
            </a:r>
          </a:p>
          <a:p>
            <a:endParaRPr lang="en-US" dirty="0"/>
          </a:p>
          <a:p>
            <a:r>
              <a:rPr lang="ca-ES" dirty="0"/>
              <a:t>1. Prepareu el tampó de lisi: ½ got d'aigua i 5 cullerades de detergent, afegir 1/2 culleradeta de sal. Agiteu el tampó intermedi fins que es dissol la sal.</a:t>
            </a:r>
          </a:p>
          <a:p>
            <a:r>
              <a:rPr lang="ca-ES" dirty="0"/>
              <a:t>2. Segelleu una bossa de sandvitx i tritureu la font d'ADN. Trenqueu amb la mà i després feu rodar un llapis o un marcador d'anada i tornada sobre la borsa per fer la mostra de líquid possible.</a:t>
            </a:r>
          </a:p>
          <a:p>
            <a:r>
              <a:rPr lang="ca-ES" dirty="0"/>
              <a:t>3. Afegiu 5 cullerades (10 ml) de tampó de lisi a la borsa i torneu a segellar.</a:t>
            </a:r>
          </a:p>
          <a:p>
            <a:r>
              <a:rPr lang="ca-ES" dirty="0"/>
              <a:t>4. Continueu fent rodar la mostra en el tampó de lisi durant dos minuts.</a:t>
            </a:r>
          </a:p>
          <a:p>
            <a:r>
              <a:rPr lang="ca-ES" dirty="0"/>
              <a:t>5. Aboqueu el contingut de la bossa de sandvitx en un recipient de vidre a través d'un colador i deixeu reposar per 10 minuts.</a:t>
            </a:r>
          </a:p>
          <a:p>
            <a:r>
              <a:rPr lang="ca-ES" dirty="0"/>
              <a:t>6. Aboqueu 3/4 d'alcohol 96% fred en un recipient petit de vidre.</a:t>
            </a:r>
          </a:p>
          <a:p>
            <a:r>
              <a:rPr lang="ca-ES" dirty="0"/>
              <a:t>7. Aboqueu la mostra (1/4 de l'envàs petit) en ell i espereu que l'ADN comenci a precipitar en l'alcohol (el procés s'inicia gairebé immediatament i l'ADN seguirà condensant-se en els propers minuts).</a:t>
            </a:r>
          </a:p>
        </p:txBody>
      </p:sp>
    </p:spTree>
    <p:extLst>
      <p:ext uri="{BB962C8B-B14F-4D97-AF65-F5344CB8AC3E}">
        <p14:creationId xmlns:p14="http://schemas.microsoft.com/office/powerpoint/2010/main" val="200567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es-ES" sz="2800" dirty="0"/>
              <a:t>DNA </a:t>
            </a:r>
            <a:r>
              <a:rPr lang="es-ES" sz="2800" dirty="0" err="1"/>
              <a:t>Extraction</a:t>
            </a:r>
            <a:r>
              <a:rPr lang="es-ES" sz="2800" dirty="0"/>
              <a:t>. </a:t>
            </a:r>
            <a:r>
              <a:rPr lang="es-ES" sz="2800" dirty="0" err="1"/>
              <a:t>Comparing</a:t>
            </a:r>
            <a:r>
              <a:rPr lang="es-ES" sz="2800" dirty="0"/>
              <a:t> </a:t>
            </a:r>
            <a:r>
              <a:rPr lang="es-ES" sz="2800" dirty="0" err="1"/>
              <a:t>protocols</a:t>
            </a:r>
            <a:endParaRPr lang="es-ES" sz="2800"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397632" y="2066864"/>
            <a:ext cx="5168889" cy="38607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3405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0" y="1556792"/>
            <a:ext cx="6660232" cy="4974618"/>
          </a:xfrm>
          <a:prstGeom prst="rect">
            <a:avLst/>
          </a:prstGeom>
          <a:ln>
            <a:noFill/>
          </a:ln>
          <a:effectLst>
            <a:outerShdw blurRad="292100" dist="139700" dir="2700000" algn="tl" rotWithShape="0">
              <a:srgbClr val="333333">
                <a:alpha val="65000"/>
              </a:srgbClr>
            </a:outerShdw>
          </a:effectLst>
        </p:spPr>
      </p:pic>
      <p:sp>
        <p:nvSpPr>
          <p:cNvPr id="5" name="Título 3"/>
          <p:cNvSpPr>
            <a:spLocks noGrp="1"/>
          </p:cNvSpPr>
          <p:nvPr>
            <p:ph type="title"/>
          </p:nvPr>
        </p:nvSpPr>
        <p:spPr>
          <a:xfrm>
            <a:off x="508001" y="609600"/>
            <a:ext cx="6447501" cy="1320800"/>
          </a:xfrm>
        </p:spPr>
        <p:txBody>
          <a:bodyPr>
            <a:normAutofit/>
          </a:bodyPr>
          <a:lstStyle/>
          <a:p>
            <a:r>
              <a:rPr lang="es-ES" sz="2800" dirty="0"/>
              <a:t>DNA </a:t>
            </a:r>
            <a:r>
              <a:rPr lang="es-ES" sz="2800" dirty="0" err="1"/>
              <a:t>Extraction</a:t>
            </a:r>
            <a:r>
              <a:rPr lang="es-ES" sz="2800" dirty="0"/>
              <a:t>. </a:t>
            </a:r>
            <a:r>
              <a:rPr lang="es-ES" sz="2800" dirty="0" err="1"/>
              <a:t>Comparing</a:t>
            </a:r>
            <a:r>
              <a:rPr lang="es-ES" sz="2800" dirty="0"/>
              <a:t> </a:t>
            </a:r>
            <a:r>
              <a:rPr lang="es-ES" sz="2800" dirty="0" err="1"/>
              <a:t>protocols</a:t>
            </a:r>
            <a:endParaRPr lang="es-ES" sz="2800" dirty="0"/>
          </a:p>
        </p:txBody>
      </p:sp>
    </p:spTree>
    <p:extLst>
      <p:ext uri="{BB962C8B-B14F-4D97-AF65-F5344CB8AC3E}">
        <p14:creationId xmlns:p14="http://schemas.microsoft.com/office/powerpoint/2010/main" val="2251854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68718" y="2603562"/>
            <a:ext cx="2685211" cy="1989999"/>
          </a:xfrm>
          <a:prstGeom prst="rect">
            <a:avLst/>
          </a:prstGeom>
          <a:ln>
            <a:noFill/>
          </a:ln>
          <a:effectLst>
            <a:outerShdw blurRad="292100" dist="139700" dir="2700000" algn="tl" rotWithShape="0">
              <a:srgbClr val="333333">
                <a:alpha val="65000"/>
              </a:srgbClr>
            </a:outerShdw>
          </a:effectLst>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509657" y="2593104"/>
            <a:ext cx="2664295" cy="1989998"/>
          </a:xfrm>
          <a:prstGeom prst="rect">
            <a:avLst/>
          </a:prstGeom>
          <a:ln>
            <a:noFill/>
          </a:ln>
          <a:effectLst>
            <a:outerShdw blurRad="292100" dist="139700" dir="2700000" algn="tl" rotWithShape="0">
              <a:srgbClr val="333333">
                <a:alpha val="65000"/>
              </a:srgbClr>
            </a:outerShdw>
          </a:effectLst>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877398" y="2582271"/>
            <a:ext cx="2700646" cy="2017149"/>
          </a:xfrm>
          <a:prstGeom prst="rect">
            <a:avLst/>
          </a:prstGeom>
          <a:ln>
            <a:noFill/>
          </a:ln>
          <a:effectLst>
            <a:outerShdw blurRad="292100" dist="139700" dir="2700000" algn="tl" rotWithShape="0">
              <a:srgbClr val="333333">
                <a:alpha val="65000"/>
              </a:srgbClr>
            </a:outerShdw>
          </a:effectLst>
        </p:spPr>
      </p:pic>
      <p:sp>
        <p:nvSpPr>
          <p:cNvPr id="6" name="Título 3"/>
          <p:cNvSpPr>
            <a:spLocks noGrp="1"/>
          </p:cNvSpPr>
          <p:nvPr>
            <p:ph type="title"/>
          </p:nvPr>
        </p:nvSpPr>
        <p:spPr>
          <a:xfrm>
            <a:off x="508001" y="609600"/>
            <a:ext cx="6447501" cy="1320800"/>
          </a:xfrm>
        </p:spPr>
        <p:txBody>
          <a:bodyPr>
            <a:normAutofit/>
          </a:bodyPr>
          <a:lstStyle/>
          <a:p>
            <a:r>
              <a:rPr lang="es-ES" sz="2800" dirty="0"/>
              <a:t>DNA </a:t>
            </a:r>
            <a:r>
              <a:rPr lang="es-ES" sz="2800" dirty="0" err="1"/>
              <a:t>Extraction</a:t>
            </a:r>
            <a:r>
              <a:rPr lang="es-ES" sz="2800" dirty="0"/>
              <a:t>. </a:t>
            </a:r>
            <a:r>
              <a:rPr lang="es-ES" sz="2800" dirty="0" err="1"/>
              <a:t>Comparing</a:t>
            </a:r>
            <a:r>
              <a:rPr lang="es-ES" sz="2800" dirty="0"/>
              <a:t> </a:t>
            </a:r>
            <a:r>
              <a:rPr lang="es-ES" sz="2800" dirty="0" err="1"/>
              <a:t>protocols</a:t>
            </a:r>
            <a:endParaRPr lang="es-ES" sz="2800" dirty="0"/>
          </a:p>
        </p:txBody>
      </p:sp>
    </p:spTree>
    <p:extLst>
      <p:ext uri="{BB962C8B-B14F-4D97-AF65-F5344CB8AC3E}">
        <p14:creationId xmlns:p14="http://schemas.microsoft.com/office/powerpoint/2010/main" val="3095714151"/>
      </p:ext>
    </p:extLst>
  </p:cSld>
  <p:clrMapOvr>
    <a:masterClrMapping/>
  </p:clrMapOvr>
</p:sld>
</file>

<file path=ppt/theme/theme1.xml><?xml version="1.0" encoding="utf-8"?>
<a:theme xmlns:a="http://schemas.openxmlformats.org/drawingml/2006/main" name="Faceta">
  <a:themeElements>
    <a:clrScheme name="Custom 1">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396</TotalTime>
  <Words>2586</Words>
  <Application>Microsoft Office PowerPoint</Application>
  <PresentationFormat>Presentación en pantalla (4:3)</PresentationFormat>
  <Paragraphs>374</Paragraphs>
  <Slides>30</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30</vt:i4>
      </vt:variant>
    </vt:vector>
  </HeadingPairs>
  <TitlesOfParts>
    <vt:vector size="38" baseType="lpstr">
      <vt:lpstr>AR ESSENCE</vt:lpstr>
      <vt:lpstr>Arial</vt:lpstr>
      <vt:lpstr>Calibri</vt:lpstr>
      <vt:lpstr>Times New Roman</vt:lpstr>
      <vt:lpstr>Trebuchet MS</vt:lpstr>
      <vt:lpstr>Verdana</vt:lpstr>
      <vt:lpstr>Wingdings 3</vt:lpstr>
      <vt:lpstr>Faceta</vt:lpstr>
      <vt:lpstr>DoCiència</vt:lpstr>
      <vt:lpstr>GUIÓ</vt:lpstr>
      <vt:lpstr>DNA Extraction. Comparing protocols</vt:lpstr>
      <vt:lpstr>DNA Extraction. Comparing protocols</vt:lpstr>
      <vt:lpstr>DNA Extraction. Comparing protocols</vt:lpstr>
      <vt:lpstr>DNA Extraction. Comparing protocols</vt:lpstr>
      <vt:lpstr>DNA Extraction. Comparing protocols</vt:lpstr>
      <vt:lpstr>DNA Extraction. Comparing protocols</vt:lpstr>
      <vt:lpstr>DNA Extraction. Comparing protocols</vt:lpstr>
      <vt:lpstr>DNA Extraction. Comparing protocols</vt:lpstr>
      <vt:lpstr>DNA Extraction. Comparing protocols</vt:lpstr>
      <vt:lpstr>DNA Extraction. Comparing protocols</vt:lpstr>
      <vt:lpstr>Investigating the plant cell membranes</vt:lpstr>
      <vt:lpstr>Investigating the plant cell membranes</vt:lpstr>
      <vt:lpstr>Investigating the plant cell membranes</vt:lpstr>
      <vt:lpstr>Presentación de PowerPoint</vt:lpstr>
      <vt:lpstr>Investigating the plant cell membranes</vt:lpstr>
      <vt:lpstr>Investigating the plant cell membranes</vt:lpstr>
      <vt:lpstr>Investigating the plant cell membranes</vt:lpstr>
      <vt:lpstr>Investigating the plant cell membranes</vt:lpstr>
      <vt:lpstr>Investigating the plant cell membranes</vt:lpstr>
      <vt:lpstr>Making reebops: a herediatary model</vt:lpstr>
      <vt:lpstr>Making reebops: a herediatary model</vt:lpstr>
      <vt:lpstr>Making reebops: a herediatary model</vt:lpstr>
      <vt:lpstr>Making reebops: a herediatary model</vt:lpstr>
      <vt:lpstr>Making reebops: a herediatary model</vt:lpstr>
      <vt:lpstr>Making reebops: a herediatary model</vt:lpstr>
      <vt:lpstr>Making reebops: a herediatary model</vt:lpstr>
      <vt:lpstr>Making reebops: a herediatary model</vt:lpstr>
      <vt:lpstr>VOCABULARI: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samsung</dc:creator>
  <cp:lastModifiedBy>Inma</cp:lastModifiedBy>
  <cp:revision>62</cp:revision>
  <dcterms:created xsi:type="dcterms:W3CDTF">2014-12-09T13:39:09Z</dcterms:created>
  <dcterms:modified xsi:type="dcterms:W3CDTF">2020-08-20T06:19:04Z</dcterms:modified>
</cp:coreProperties>
</file>