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sldIdLst>
    <p:sldId id="266" r:id="rId2"/>
    <p:sldId id="267" r:id="rId3"/>
    <p:sldId id="273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9" r:id="rId12"/>
    <p:sldId id="298" r:id="rId13"/>
    <p:sldId id="300" r:id="rId14"/>
    <p:sldId id="301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52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BA125-CB60-4D80-A51E-93DD079507F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34FD7-3EB8-41E4-8501-7F9D6BE76A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98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05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3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837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48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5732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046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29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85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1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6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93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11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5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9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30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6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11/12/2015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90C226"/>
                </a:solidFill>
              </a:rPr>
              <a:pPr defTabSz="457200"/>
              <a:t>‹Nº›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7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a.wikipedia.org/wiki/Gradeta" TargetMode="External"/><Relationship Id="rId2" Type="http://schemas.openxmlformats.org/officeDocument/2006/relationships/hyperlink" Target="https://ca.wikipedia.org/wiki/Termociclado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8Axccu" TargetMode="External"/><Relationship Id="rId2" Type="http://schemas.openxmlformats.org/officeDocument/2006/relationships/hyperlink" Target="https://www.google.es/url?sa=t&amp;rct=j&amp;q=&amp;esrc=s&amp;source=web&amp;cd=2&amp;cad=rja&amp;uact=8&amp;ved=0CCYQtwIwAWoVChMIyZGco__3yAIVyJcaCh1cPgHF&amp;url=http%3A%2F%2Fwww.youtube.com%2Fwatch%3Fv%3DTalHTjA5gKU&amp;usg=AFQjCNG-Wj3F8fBOffvzxfU3FMEIkym_D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a.wikipedia.org/wiki/Kary_Banks_Mulli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.wikipedia.org/wiki/Oligonucle%C3%B2tid" TargetMode="External"/><Relationship Id="rId2" Type="http://schemas.openxmlformats.org/officeDocument/2006/relationships/hyperlink" Target="https://ca.wikipedia.org/wiki/Enceba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.wikipedia.org/wiki/Thermus_aquaticus" TargetMode="External"/><Relationship Id="rId5" Type="http://schemas.openxmlformats.org/officeDocument/2006/relationships/hyperlink" Target="https://ca.wikipedia.org/wiki/%C3%80cid_fosf%C3%B2ric" TargetMode="External"/><Relationship Id="rId4" Type="http://schemas.openxmlformats.org/officeDocument/2006/relationships/hyperlink" Target="https://ca.wikipedia.org/wiki/Nucle%C3%B2ti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9600" dirty="0" err="1" smtClean="0">
                <a:latin typeface="AR ESSENCE" panose="02000000000000000000" pitchFamily="2" charset="0"/>
              </a:rPr>
              <a:t>DoCi</a:t>
            </a:r>
            <a:r>
              <a:rPr lang="es-ES" sz="9600" dirty="0" err="1" smtClean="0">
                <a:solidFill>
                  <a:schemeClr val="accent2"/>
                </a:solidFill>
                <a:latin typeface="AR ESSENCE" panose="02000000000000000000" pitchFamily="2" charset="0"/>
              </a:rPr>
              <a:t>è</a:t>
            </a:r>
            <a:r>
              <a:rPr lang="es-ES" sz="9600" dirty="0" err="1" smtClean="0">
                <a:latin typeface="AR ESSENCE" panose="02000000000000000000" pitchFamily="2" charset="0"/>
              </a:rPr>
              <a:t>ncia</a:t>
            </a:r>
            <a:endParaRPr lang="es-ES" sz="9600" dirty="0">
              <a:latin typeface="AR ESSENCE" panose="02000000000000000000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ES" sz="2800" b="1" dirty="0" smtClean="0">
                <a:solidFill>
                  <a:schemeClr val="accent4"/>
                </a:solidFill>
              </a:rPr>
              <a:t>ACTIVA´T</a:t>
            </a:r>
          </a:p>
          <a:p>
            <a:r>
              <a:rPr lang="es-ES" sz="2800" dirty="0" smtClean="0">
                <a:solidFill>
                  <a:schemeClr val="accent4"/>
                </a:solidFill>
              </a:rPr>
              <a:t>SESSIÓ </a:t>
            </a:r>
            <a:r>
              <a:rPr lang="es-ES" sz="2800" dirty="0">
                <a:solidFill>
                  <a:schemeClr val="accent4"/>
                </a:solidFill>
              </a:rPr>
              <a:t>3</a:t>
            </a:r>
            <a:r>
              <a:rPr lang="es-ES" sz="2800" dirty="0" smtClean="0">
                <a:solidFill>
                  <a:schemeClr val="accent4"/>
                </a:solidFill>
              </a:rPr>
              <a:t>: </a:t>
            </a:r>
            <a:r>
              <a:rPr lang="es-ES" sz="2800" dirty="0" err="1" smtClean="0">
                <a:solidFill>
                  <a:schemeClr val="accent4"/>
                </a:solidFill>
              </a:rPr>
              <a:t>Fem</a:t>
            </a:r>
            <a:r>
              <a:rPr lang="es-ES" sz="2800" dirty="0" smtClean="0">
                <a:solidFill>
                  <a:schemeClr val="accent4"/>
                </a:solidFill>
              </a:rPr>
              <a:t> un </a:t>
            </a:r>
            <a:r>
              <a:rPr lang="es-ES" sz="2800" dirty="0" err="1" smtClean="0">
                <a:solidFill>
                  <a:schemeClr val="accent4"/>
                </a:solidFill>
              </a:rPr>
              <a:t>laboratori</a:t>
            </a:r>
            <a:r>
              <a:rPr lang="es-ES" sz="2800" dirty="0" smtClean="0">
                <a:solidFill>
                  <a:schemeClr val="accent4"/>
                </a:solidFill>
              </a:rPr>
              <a:t> forense</a:t>
            </a:r>
            <a:endParaRPr lang="es-ES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597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95536" y="1412776"/>
            <a:ext cx="6840760" cy="4124531"/>
          </a:xfrm>
        </p:spPr>
        <p:txBody>
          <a:bodyPr>
            <a:normAutofit/>
          </a:bodyPr>
          <a:lstStyle/>
          <a:p>
            <a:pPr algn="just"/>
            <a:r>
              <a:rPr lang="ca-ES" dirty="0"/>
              <a:t>Posarem els tubs amb les reaccions en el </a:t>
            </a:r>
            <a:r>
              <a:rPr lang="ca-ES" dirty="0" err="1"/>
              <a:t>termociclador</a:t>
            </a:r>
            <a:r>
              <a:rPr lang="ca-ES" dirty="0"/>
              <a:t> i </a:t>
            </a:r>
            <a:r>
              <a:rPr lang="ca-ES" dirty="0" err="1"/>
              <a:t>pasades</a:t>
            </a:r>
            <a:r>
              <a:rPr lang="ca-ES" dirty="0"/>
              <a:t> 2 hores observarem el resultat en un gel d´agarosa. Si falta algun reactiu no es veurà cap banda d´ADN amplificada.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ca-ES" b="1" i="1" u="sng" dirty="0" smtClean="0"/>
          </a:p>
        </p:txBody>
      </p:sp>
      <p:pic>
        <p:nvPicPr>
          <p:cNvPr id="3" name="Imagen 2" descr="Resultat d'imatges de termociclado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15054"/>
            <a:ext cx="2847975" cy="284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Resultat d'imatges de termociclado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972" y="2562225"/>
            <a:ext cx="3578260" cy="2666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609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5496" y="476672"/>
            <a:ext cx="7272808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u="sng" dirty="0" smtClean="0">
                <a:hlinkClick r:id="rId2" tooltip="Termociclador"/>
              </a:rPr>
              <a:t>El </a:t>
            </a:r>
            <a:r>
              <a:rPr lang="es-ES" u="sng" dirty="0" err="1" smtClean="0">
                <a:hlinkClick r:id="rId2" tooltip="Termociclador"/>
              </a:rPr>
              <a:t>termociclador</a:t>
            </a:r>
            <a:r>
              <a:rPr lang="es-ES" dirty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</a:t>
            </a:r>
            <a:r>
              <a:rPr lang="es-ES" dirty="0"/>
              <a:t>la </a:t>
            </a:r>
            <a:r>
              <a:rPr lang="es-ES" dirty="0" err="1"/>
              <a:t>màquina</a:t>
            </a:r>
            <a:r>
              <a:rPr lang="es-ES" dirty="0"/>
              <a:t> que </a:t>
            </a:r>
            <a:r>
              <a:rPr lang="es-ES" dirty="0" err="1"/>
              <a:t>permet</a:t>
            </a:r>
            <a:r>
              <a:rPr lang="es-ES" dirty="0"/>
              <a:t> </a:t>
            </a:r>
            <a:r>
              <a:rPr lang="es-ES" dirty="0" err="1"/>
              <a:t>realitzar</a:t>
            </a:r>
            <a:r>
              <a:rPr lang="es-ES" dirty="0"/>
              <a:t> de forma </a:t>
            </a:r>
            <a:r>
              <a:rPr lang="es-ES" dirty="0" err="1"/>
              <a:t>automàtica</a:t>
            </a:r>
            <a:r>
              <a:rPr lang="es-ES" dirty="0"/>
              <a:t> i programada </a:t>
            </a:r>
            <a:r>
              <a:rPr lang="es-ES" dirty="0" err="1"/>
              <a:t>els</a:t>
            </a:r>
            <a:r>
              <a:rPr lang="es-ES" dirty="0"/>
              <a:t> cicles de </a:t>
            </a:r>
            <a:r>
              <a:rPr lang="es-ES" dirty="0" err="1"/>
              <a:t>temperatures</a:t>
            </a:r>
            <a:r>
              <a:rPr lang="es-ES" dirty="0"/>
              <a:t> </a:t>
            </a:r>
            <a:r>
              <a:rPr lang="es-ES" dirty="0" err="1"/>
              <a:t>necessaris</a:t>
            </a:r>
            <a:r>
              <a:rPr lang="es-ES" dirty="0"/>
              <a:t>. </a:t>
            </a:r>
            <a:r>
              <a:rPr lang="es-ES" dirty="0" err="1"/>
              <a:t>Essencialment</a:t>
            </a:r>
            <a:r>
              <a:rPr lang="es-ES" dirty="0"/>
              <a:t> </a:t>
            </a:r>
            <a:r>
              <a:rPr lang="es-ES" dirty="0" err="1"/>
              <a:t>l'aparell</a:t>
            </a:r>
            <a:r>
              <a:rPr lang="es-ES" dirty="0"/>
              <a:t> conté una </a:t>
            </a:r>
            <a:r>
              <a:rPr lang="es-ES" dirty="0" err="1"/>
              <a:t>petita</a:t>
            </a:r>
            <a:r>
              <a:rPr lang="es-ES" dirty="0"/>
              <a:t> </a:t>
            </a:r>
            <a:r>
              <a:rPr lang="es-ES" dirty="0" err="1"/>
              <a:t>cambra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la temperatura </a:t>
            </a:r>
            <a:r>
              <a:rPr lang="es-ES" dirty="0" err="1"/>
              <a:t>és</a:t>
            </a:r>
            <a:r>
              <a:rPr lang="es-ES" dirty="0"/>
              <a:t> controlada de forma precisa per una </a:t>
            </a:r>
            <a:r>
              <a:rPr lang="es-ES" dirty="0" err="1"/>
              <a:t>resistència</a:t>
            </a:r>
            <a:r>
              <a:rPr lang="es-ES" dirty="0"/>
              <a:t> que </a:t>
            </a:r>
            <a:r>
              <a:rPr lang="es-ES" dirty="0" err="1"/>
              <a:t>és</a:t>
            </a:r>
            <a:r>
              <a:rPr lang="es-ES" dirty="0"/>
              <a:t> </a:t>
            </a:r>
            <a:r>
              <a:rPr lang="es-ES" dirty="0" err="1"/>
              <a:t>transmesa</a:t>
            </a:r>
            <a:r>
              <a:rPr lang="es-ES" dirty="0"/>
              <a:t> en un bloc </a:t>
            </a:r>
            <a:r>
              <a:rPr lang="es-ES" dirty="0" err="1"/>
              <a:t>metàl·lic</a:t>
            </a:r>
            <a:r>
              <a:rPr lang="es-ES" dirty="0"/>
              <a:t> que </a:t>
            </a:r>
            <a:r>
              <a:rPr lang="es-ES" dirty="0" err="1"/>
              <a:t>actua</a:t>
            </a:r>
            <a:r>
              <a:rPr lang="es-ES" dirty="0"/>
              <a:t> </a:t>
            </a:r>
            <a:r>
              <a:rPr lang="es-ES" dirty="0" err="1"/>
              <a:t>com</a:t>
            </a:r>
            <a:r>
              <a:rPr lang="es-ES" dirty="0"/>
              <a:t> a </a:t>
            </a:r>
            <a:r>
              <a:rPr lang="es-ES" dirty="0" err="1">
                <a:hlinkClick r:id="rId3" tooltip="Gradeta"/>
              </a:rPr>
              <a:t>gradeta</a:t>
            </a:r>
            <a:r>
              <a:rPr lang="es-ES" dirty="0"/>
              <a:t> per </a:t>
            </a:r>
            <a:r>
              <a:rPr lang="es-ES" dirty="0" err="1"/>
              <a:t>als</a:t>
            </a:r>
            <a:r>
              <a:rPr lang="es-ES" dirty="0"/>
              <a:t> </a:t>
            </a:r>
            <a:r>
              <a:rPr lang="es-ES" dirty="0" err="1"/>
              <a:t>tubs</a:t>
            </a:r>
            <a:r>
              <a:rPr lang="es-ES" dirty="0"/>
              <a:t> que </a:t>
            </a:r>
            <a:r>
              <a:rPr lang="es-ES" dirty="0" err="1"/>
              <a:t>contenen</a:t>
            </a:r>
            <a:r>
              <a:rPr lang="es-ES" dirty="0"/>
              <a:t> la mescla preparada per a la </a:t>
            </a:r>
            <a:r>
              <a:rPr lang="es-ES" dirty="0" err="1"/>
              <a:t>reacció</a:t>
            </a:r>
            <a:r>
              <a:rPr lang="es-ES" dirty="0"/>
              <a:t>. El bloc </a:t>
            </a:r>
            <a:r>
              <a:rPr lang="es-ES" dirty="0" err="1"/>
              <a:t>permet</a:t>
            </a:r>
            <a:r>
              <a:rPr lang="es-ES" dirty="0"/>
              <a:t> </a:t>
            </a:r>
            <a:r>
              <a:rPr lang="es-ES" dirty="0" err="1"/>
              <a:t>l'esclafament</a:t>
            </a:r>
            <a:r>
              <a:rPr lang="es-ES" dirty="0"/>
              <a:t> i el </a:t>
            </a:r>
            <a:r>
              <a:rPr lang="es-ES" dirty="0" err="1"/>
              <a:t>refredament</a:t>
            </a:r>
            <a:r>
              <a:rPr lang="es-ES" dirty="0"/>
              <a:t> en </a:t>
            </a:r>
            <a:r>
              <a:rPr lang="es-ES" dirty="0" err="1"/>
              <a:t>rangs</a:t>
            </a:r>
            <a:r>
              <a:rPr lang="es-ES" dirty="0"/>
              <a:t> de temperatura de 4 °C a 96 °C.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ca-ES" b="1" i="1" u="sng" dirty="0" smtClean="0"/>
          </a:p>
        </p:txBody>
      </p:sp>
      <p:pic>
        <p:nvPicPr>
          <p:cNvPr id="3" name="Imagen 2" descr="Resultat d'imatges de termociclador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15054"/>
            <a:ext cx="2847975" cy="284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http://www.edaci.com/images/img1_pcr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3284984"/>
            <a:ext cx="2268252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124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chematic drawing of the PCR cycle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7056784" cy="4680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69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08001" y="2160590"/>
            <a:ext cx="6656287" cy="3880773"/>
          </a:xfrm>
        </p:spPr>
        <p:txBody>
          <a:bodyPr/>
          <a:lstStyle/>
          <a:p>
            <a:r>
              <a:rPr lang="ca-ES" sz="2800" b="1" dirty="0"/>
              <a:t>PROVA </a:t>
            </a:r>
            <a:r>
              <a:rPr lang="ca-ES" sz="2800" b="1" dirty="0" smtClean="0"/>
              <a:t>Nº2</a:t>
            </a:r>
            <a:endParaRPr lang="es-ES" sz="2800" dirty="0"/>
          </a:p>
          <a:p>
            <a:pPr marL="0" indent="0">
              <a:buNone/>
            </a:pPr>
            <a:r>
              <a:rPr lang="ca-ES" sz="2800" dirty="0" smtClean="0"/>
              <a:t>LA MOSTRA DE SÒL</a:t>
            </a:r>
            <a:endParaRPr lang="es-ES" sz="2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12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08001" y="2160590"/>
            <a:ext cx="6656287" cy="3880773"/>
          </a:xfrm>
        </p:spPr>
        <p:txBody>
          <a:bodyPr/>
          <a:lstStyle/>
          <a:p>
            <a:r>
              <a:rPr lang="ca-ES" sz="2800" b="1" dirty="0"/>
              <a:t>PROVA </a:t>
            </a:r>
            <a:r>
              <a:rPr lang="ca-ES" sz="2800" b="1" dirty="0" smtClean="0"/>
              <a:t>Nº3</a:t>
            </a:r>
            <a:endParaRPr lang="es-ES" sz="2800" dirty="0"/>
          </a:p>
          <a:p>
            <a:pPr marL="0" indent="0">
              <a:buNone/>
            </a:pPr>
            <a:r>
              <a:rPr lang="ca-ES" sz="2800" dirty="0" smtClean="0"/>
              <a:t>ELS OSSOS</a:t>
            </a:r>
            <a:endParaRPr lang="es-ES" sz="2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08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GUIÓ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508000" y="2160589"/>
            <a:ext cx="6447501" cy="3880772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16:00h </a:t>
            </a:r>
            <a:r>
              <a:rPr lang="es-ES" dirty="0" err="1" smtClean="0"/>
              <a:t>Presentació</a:t>
            </a:r>
            <a:r>
              <a:rPr lang="es-ES" dirty="0" smtClean="0"/>
              <a:t> del </a:t>
            </a:r>
            <a:r>
              <a:rPr lang="es-ES" dirty="0" err="1" smtClean="0"/>
              <a:t>crim</a:t>
            </a:r>
            <a:endParaRPr lang="es-ES" dirty="0"/>
          </a:p>
          <a:p>
            <a:endParaRPr lang="es-ES" dirty="0"/>
          </a:p>
          <a:p>
            <a:r>
              <a:rPr lang="es-ES" dirty="0"/>
              <a:t>16:10h </a:t>
            </a:r>
            <a:r>
              <a:rPr lang="es-ES" dirty="0" err="1" smtClean="0"/>
              <a:t>Laboratori</a:t>
            </a:r>
            <a:r>
              <a:rPr lang="es-ES" dirty="0" smtClean="0"/>
              <a:t> de </a:t>
            </a:r>
            <a:r>
              <a:rPr lang="es-ES" dirty="0" err="1" smtClean="0"/>
              <a:t>Detecció</a:t>
            </a:r>
            <a:r>
              <a:rPr lang="es-ES" dirty="0" smtClean="0"/>
              <a:t> </a:t>
            </a:r>
            <a:r>
              <a:rPr lang="es-ES" dirty="0" err="1" smtClean="0"/>
              <a:t>d´ADN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17:15h </a:t>
            </a:r>
            <a:r>
              <a:rPr lang="es-ES" dirty="0" err="1" smtClean="0"/>
              <a:t>Laboratori</a:t>
            </a:r>
            <a:r>
              <a:rPr lang="es-ES" dirty="0" smtClean="0"/>
              <a:t> </a:t>
            </a:r>
            <a:r>
              <a:rPr lang="es-ES" dirty="0" err="1" smtClean="0"/>
              <a:t>d´identificació</a:t>
            </a:r>
            <a:r>
              <a:rPr lang="es-ES" dirty="0" smtClean="0"/>
              <a:t> de </a:t>
            </a:r>
            <a:r>
              <a:rPr lang="es-ES" dirty="0" err="1" smtClean="0"/>
              <a:t>sóls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17:45h </a:t>
            </a:r>
            <a:r>
              <a:rPr lang="es-ES" dirty="0" err="1"/>
              <a:t>Descans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18:15h </a:t>
            </a:r>
            <a:r>
              <a:rPr lang="es-ES" dirty="0" err="1" smtClean="0"/>
              <a:t>Laboratori</a:t>
            </a:r>
            <a:r>
              <a:rPr lang="es-ES" dirty="0" smtClean="0"/>
              <a:t> </a:t>
            </a:r>
            <a:r>
              <a:rPr lang="es-ES" dirty="0" err="1" smtClean="0"/>
              <a:t>d´identificació</a:t>
            </a:r>
            <a:r>
              <a:rPr lang="es-ES" dirty="0" smtClean="0"/>
              <a:t> </a:t>
            </a:r>
            <a:r>
              <a:rPr lang="es-ES" dirty="0" err="1" smtClean="0"/>
              <a:t>d´ossos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18:45h </a:t>
            </a:r>
            <a:r>
              <a:rPr lang="es-ES" dirty="0" err="1" smtClean="0"/>
              <a:t>Conclusions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014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08001" y="2160590"/>
            <a:ext cx="6656287" cy="3880773"/>
          </a:xfrm>
        </p:spPr>
        <p:txBody>
          <a:bodyPr/>
          <a:lstStyle/>
          <a:p>
            <a:pPr marL="0" indent="0">
              <a:buNone/>
            </a:pPr>
            <a:r>
              <a:rPr lang="es-ES" b="1" u="sng" dirty="0" err="1"/>
              <a:t>Objectius</a:t>
            </a:r>
            <a:endParaRPr lang="es-ES" b="1" u="sng" dirty="0"/>
          </a:p>
          <a:p>
            <a:endParaRPr lang="es-ES" dirty="0"/>
          </a:p>
          <a:p>
            <a:r>
              <a:rPr lang="ca-ES" dirty="0" smtClean="0"/>
              <a:t>Familiaritzar-nos </a:t>
            </a:r>
            <a:r>
              <a:rPr lang="ca-ES" dirty="0"/>
              <a:t>amb la tècnica de PCR i les seues diferents variants segons la polimerasa emprada.</a:t>
            </a:r>
            <a:endParaRPr lang="es-ES" dirty="0"/>
          </a:p>
          <a:p>
            <a:r>
              <a:rPr lang="ca-ES" dirty="0" smtClean="0"/>
              <a:t>Analitzar </a:t>
            </a:r>
            <a:r>
              <a:rPr lang="ca-ES" dirty="0"/>
              <a:t>les característiques principals d´una mostra de sòl problema.</a:t>
            </a:r>
            <a:endParaRPr lang="es-ES" dirty="0"/>
          </a:p>
          <a:p>
            <a:r>
              <a:rPr lang="ca-ES" dirty="0" smtClean="0"/>
              <a:t>Saber </a:t>
            </a:r>
            <a:r>
              <a:rPr lang="ca-ES" dirty="0"/>
              <a:t>interpretar característiques d´ossos humans.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671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08001" y="2160590"/>
            <a:ext cx="6656287" cy="3880773"/>
          </a:xfrm>
        </p:spPr>
        <p:txBody>
          <a:bodyPr/>
          <a:lstStyle/>
          <a:p>
            <a:r>
              <a:rPr lang="ca-ES" sz="2800" b="1" dirty="0"/>
              <a:t>PROVA Nº1</a:t>
            </a:r>
            <a:endParaRPr lang="es-ES" sz="2800" dirty="0"/>
          </a:p>
          <a:p>
            <a:pPr marL="0" indent="0">
              <a:buNone/>
            </a:pPr>
            <a:r>
              <a:rPr lang="ca-ES" sz="2800" dirty="0"/>
              <a:t>L´AMPOLLA DE VI</a:t>
            </a:r>
            <a:endParaRPr lang="es-ES" sz="2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14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08001" y="2160590"/>
            <a:ext cx="6656287" cy="3880773"/>
          </a:xfrm>
        </p:spPr>
        <p:txBody>
          <a:bodyPr/>
          <a:lstStyle/>
          <a:p>
            <a:pPr marL="0" indent="0">
              <a:buNone/>
            </a:pPr>
            <a:r>
              <a:rPr lang="ca-ES" b="1" i="1" u="sng" dirty="0"/>
              <a:t>DNA </a:t>
            </a:r>
            <a:r>
              <a:rPr lang="ca-ES" b="1" i="1" u="sng" dirty="0" err="1"/>
              <a:t>detection</a:t>
            </a:r>
            <a:r>
              <a:rPr lang="ca-ES" b="1" i="1" u="sng" dirty="0"/>
              <a:t> </a:t>
            </a:r>
            <a:r>
              <a:rPr lang="ca-ES" b="1" i="1" u="sng" dirty="0" err="1"/>
              <a:t>by</a:t>
            </a:r>
            <a:r>
              <a:rPr lang="ca-ES" b="1" i="1" u="sng" dirty="0"/>
              <a:t> </a:t>
            </a:r>
            <a:r>
              <a:rPr lang="ca-ES" b="1" i="1" u="sng" dirty="0" smtClean="0"/>
              <a:t>PCR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u="sng" dirty="0">
                <a:hlinkClick r:id="rId2"/>
              </a:rPr>
              <a:t>PCR (Reacción en Cadena de la Polimerasa) - YouTube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r>
              <a:rPr lang="es-ES" u="sng" dirty="0">
                <a:hlinkClick r:id="rId3"/>
              </a:rPr>
              <a:t>https://goo.gl/8Axccu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063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08001" y="2160590"/>
            <a:ext cx="6656287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La </a:t>
            </a:r>
            <a:r>
              <a:rPr lang="es-ES" b="1" dirty="0" err="1">
                <a:solidFill>
                  <a:schemeClr val="tx1"/>
                </a:solidFill>
              </a:rPr>
              <a:t>reacció</a:t>
            </a:r>
            <a:r>
              <a:rPr lang="es-ES" b="1" dirty="0">
                <a:solidFill>
                  <a:schemeClr val="tx1"/>
                </a:solidFill>
              </a:rPr>
              <a:t> en cadena de la polimerasa</a:t>
            </a:r>
            <a:r>
              <a:rPr lang="es-ES" dirty="0">
                <a:solidFill>
                  <a:schemeClr val="tx1"/>
                </a:solidFill>
              </a:rPr>
              <a:t> </a:t>
            </a:r>
            <a:r>
              <a:rPr lang="es-ES" dirty="0" smtClean="0">
                <a:solidFill>
                  <a:schemeClr val="tx1"/>
                </a:solidFill>
              </a:rPr>
              <a:t>(</a:t>
            </a:r>
            <a:r>
              <a:rPr lang="es-ES" b="1" dirty="0" smtClean="0">
                <a:solidFill>
                  <a:schemeClr val="tx1"/>
                </a:solidFill>
              </a:rPr>
              <a:t>PCR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de</a:t>
            </a:r>
            <a:r>
              <a:rPr lang="es-ES" dirty="0">
                <a:solidFill>
                  <a:schemeClr val="tx1"/>
                </a:solidFill>
              </a:rPr>
              <a:t> </a:t>
            </a:r>
            <a:r>
              <a:rPr lang="es-ES" i="1" dirty="0" err="1">
                <a:solidFill>
                  <a:schemeClr val="tx1"/>
                </a:solidFill>
              </a:rPr>
              <a:t>polymerase</a:t>
            </a:r>
            <a:r>
              <a:rPr lang="es-ES" i="1" dirty="0">
                <a:solidFill>
                  <a:schemeClr val="tx1"/>
                </a:solidFill>
              </a:rPr>
              <a:t> </a:t>
            </a:r>
            <a:r>
              <a:rPr lang="es-ES" i="1" dirty="0" err="1">
                <a:solidFill>
                  <a:schemeClr val="tx1"/>
                </a:solidFill>
              </a:rPr>
              <a:t>chain</a:t>
            </a:r>
            <a:r>
              <a:rPr lang="es-ES" i="1" dirty="0">
                <a:solidFill>
                  <a:schemeClr val="tx1"/>
                </a:solidFill>
              </a:rPr>
              <a:t> </a:t>
            </a:r>
            <a:r>
              <a:rPr lang="es-ES" i="1" dirty="0" err="1">
                <a:solidFill>
                  <a:schemeClr val="tx1"/>
                </a:solidFill>
              </a:rPr>
              <a:t>reaction</a:t>
            </a:r>
            <a:r>
              <a:rPr lang="es-ES" dirty="0">
                <a:solidFill>
                  <a:schemeClr val="tx1"/>
                </a:solidFill>
              </a:rPr>
              <a:t>) </a:t>
            </a:r>
            <a:r>
              <a:rPr lang="es-ES" dirty="0" err="1">
                <a:solidFill>
                  <a:schemeClr val="tx1"/>
                </a:solidFill>
              </a:rPr>
              <a:t>és</a:t>
            </a:r>
            <a:r>
              <a:rPr lang="es-ES" dirty="0">
                <a:solidFill>
                  <a:schemeClr val="tx1"/>
                </a:solidFill>
              </a:rPr>
              <a:t> una </a:t>
            </a:r>
            <a:r>
              <a:rPr lang="es-ES" dirty="0" err="1">
                <a:solidFill>
                  <a:schemeClr val="tx1"/>
                </a:solidFill>
              </a:rPr>
              <a:t>tècnica</a:t>
            </a:r>
            <a:r>
              <a:rPr lang="es-ES" dirty="0">
                <a:solidFill>
                  <a:schemeClr val="tx1"/>
                </a:solidFill>
              </a:rPr>
              <a:t> de </a:t>
            </a:r>
            <a:r>
              <a:rPr lang="es-ES" dirty="0" err="1">
                <a:solidFill>
                  <a:schemeClr val="tx1"/>
                </a:solidFill>
              </a:rPr>
              <a:t>biologia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molecular </a:t>
            </a:r>
            <a:r>
              <a:rPr lang="es-ES" dirty="0" err="1">
                <a:solidFill>
                  <a:schemeClr val="tx1"/>
                </a:solidFill>
              </a:rPr>
              <a:t>l'objectiu</a:t>
            </a:r>
            <a:r>
              <a:rPr lang="es-ES" dirty="0">
                <a:solidFill>
                  <a:schemeClr val="tx1"/>
                </a:solidFill>
              </a:rPr>
              <a:t> de la </a:t>
            </a:r>
            <a:r>
              <a:rPr lang="es-ES" dirty="0" err="1">
                <a:solidFill>
                  <a:schemeClr val="tx1"/>
                </a:solidFill>
              </a:rPr>
              <a:t>qual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és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obtenir</a:t>
            </a:r>
            <a:r>
              <a:rPr lang="es-ES" dirty="0">
                <a:solidFill>
                  <a:schemeClr val="tx1"/>
                </a:solidFill>
              </a:rPr>
              <a:t> un gran nombre de </a:t>
            </a:r>
            <a:r>
              <a:rPr lang="es-ES" dirty="0" err="1">
                <a:solidFill>
                  <a:schemeClr val="tx1"/>
                </a:solidFill>
              </a:rPr>
              <a:t>còpies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d'un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fragment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d'ADN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específic</a:t>
            </a:r>
            <a:r>
              <a:rPr lang="es-ES" dirty="0">
                <a:solidFill>
                  <a:schemeClr val="tx1"/>
                </a:solidFill>
              </a:rPr>
              <a:t> a partir </a:t>
            </a:r>
            <a:r>
              <a:rPr lang="es-ES" dirty="0" err="1">
                <a:solidFill>
                  <a:schemeClr val="tx1"/>
                </a:solidFill>
              </a:rPr>
              <a:t>d'una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quantitat</a:t>
            </a:r>
            <a:r>
              <a:rPr lang="es-ES" dirty="0">
                <a:solidFill>
                  <a:schemeClr val="tx1"/>
                </a:solidFill>
              </a:rPr>
              <a:t> mínima. </a:t>
            </a:r>
            <a:endParaRPr lang="es-E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El </a:t>
            </a:r>
            <a:r>
              <a:rPr lang="es-ES" dirty="0" err="1">
                <a:solidFill>
                  <a:schemeClr val="tx1"/>
                </a:solidFill>
              </a:rPr>
              <a:t>procés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fou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descobert</a:t>
            </a:r>
            <a:r>
              <a:rPr lang="es-ES" dirty="0">
                <a:solidFill>
                  <a:schemeClr val="tx1"/>
                </a:solidFill>
              </a:rPr>
              <a:t> el 1983 per </a:t>
            </a:r>
            <a:r>
              <a:rPr lang="es-ES" dirty="0" err="1" smtClean="0">
                <a:solidFill>
                  <a:schemeClr val="tx1"/>
                </a:solidFill>
                <a:hlinkClick r:id="rId2" tooltip="Kary Banks Mullis"/>
              </a:rPr>
              <a:t>Kary</a:t>
            </a:r>
            <a:r>
              <a:rPr lang="es-ES" dirty="0" smtClean="0">
                <a:solidFill>
                  <a:schemeClr val="tx1"/>
                </a:solidFill>
                <a:hlinkClick r:id="rId2" tooltip="Kary Banks Mullis"/>
              </a:rPr>
              <a:t> Banks </a:t>
            </a:r>
            <a:r>
              <a:rPr lang="es-ES" dirty="0" err="1" smtClean="0">
                <a:solidFill>
                  <a:schemeClr val="tx1"/>
                </a:solidFill>
                <a:hlinkClick r:id="rId2" tooltip="Kary Banks Mullis"/>
              </a:rPr>
              <a:t>Mullis</a:t>
            </a:r>
            <a:r>
              <a:rPr lang="es-ES" dirty="0">
                <a:solidFill>
                  <a:schemeClr val="tx1"/>
                </a:solidFill>
              </a:rPr>
              <a:t> 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guardonat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amb</a:t>
            </a:r>
            <a:r>
              <a:rPr lang="es-ES" dirty="0">
                <a:solidFill>
                  <a:schemeClr val="tx1"/>
                </a:solidFill>
              </a:rPr>
              <a:t> el </a:t>
            </a:r>
            <a:r>
              <a:rPr lang="es-ES" dirty="0" err="1">
                <a:solidFill>
                  <a:schemeClr val="tx1"/>
                </a:solidFill>
              </a:rPr>
              <a:t>Premi</a:t>
            </a:r>
            <a:r>
              <a:rPr lang="es-ES" dirty="0">
                <a:solidFill>
                  <a:schemeClr val="tx1"/>
                </a:solidFill>
              </a:rPr>
              <a:t> Nobel de </a:t>
            </a:r>
            <a:r>
              <a:rPr lang="es-ES" dirty="0" smtClean="0">
                <a:solidFill>
                  <a:schemeClr val="tx1"/>
                </a:solidFill>
              </a:rPr>
              <a:t>Química</a:t>
            </a:r>
            <a:r>
              <a:rPr lang="es-ES" dirty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8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23529" y="240573"/>
            <a:ext cx="6840760" cy="6500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La </a:t>
            </a:r>
            <a:r>
              <a:rPr lang="es-ES" dirty="0" err="1"/>
              <a:t>tècnica</a:t>
            </a:r>
            <a:r>
              <a:rPr lang="es-ES" dirty="0"/>
              <a:t> </a:t>
            </a:r>
            <a:r>
              <a:rPr lang="es-ES" dirty="0" err="1"/>
              <a:t>requereix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reactius</a:t>
            </a:r>
            <a:r>
              <a:rPr lang="es-ES" dirty="0"/>
              <a:t> </a:t>
            </a:r>
            <a:r>
              <a:rPr lang="es-ES" dirty="0" err="1"/>
              <a:t>següents</a:t>
            </a:r>
            <a:r>
              <a:rPr lang="es-ES" dirty="0"/>
              <a:t>: </a:t>
            </a:r>
          </a:p>
          <a:p>
            <a:pPr lvl="0" algn="just"/>
            <a:r>
              <a:rPr lang="es-ES" dirty="0"/>
              <a:t>ADN </a:t>
            </a:r>
            <a:r>
              <a:rPr lang="es-ES" dirty="0" err="1"/>
              <a:t>motlle</a:t>
            </a:r>
            <a:r>
              <a:rPr lang="es-ES" dirty="0"/>
              <a:t>, que conté la </a:t>
            </a:r>
            <a:r>
              <a:rPr lang="es-ES" dirty="0" err="1"/>
              <a:t>regió</a:t>
            </a:r>
            <a:r>
              <a:rPr lang="es-ES" dirty="0"/>
              <a:t> </a:t>
            </a:r>
            <a:r>
              <a:rPr lang="es-ES" dirty="0" err="1"/>
              <a:t>d'ADN</a:t>
            </a:r>
            <a:r>
              <a:rPr lang="es-ES" dirty="0"/>
              <a:t> per amplificar.</a:t>
            </a:r>
          </a:p>
          <a:p>
            <a:pPr lvl="0" algn="just"/>
            <a:r>
              <a:rPr lang="es-ES" dirty="0"/>
              <a:t>Dos </a:t>
            </a:r>
            <a:r>
              <a:rPr lang="es-ES" dirty="0" err="1">
                <a:hlinkClick r:id="rId2" tooltip="Encebador"/>
              </a:rPr>
              <a:t>encebadors</a:t>
            </a:r>
            <a:r>
              <a:rPr lang="es-ES" dirty="0"/>
              <a:t> </a:t>
            </a:r>
            <a:r>
              <a:rPr lang="es-ES" dirty="0" err="1">
                <a:hlinkClick r:id="rId3" tooltip="Oligonucleòtid"/>
              </a:rPr>
              <a:t>oligonucleòtids</a:t>
            </a:r>
            <a:r>
              <a:rPr lang="es-ES" dirty="0"/>
              <a:t>, </a:t>
            </a:r>
            <a:r>
              <a:rPr lang="es-ES" dirty="0" err="1"/>
              <a:t>cadascun</a:t>
            </a:r>
            <a:r>
              <a:rPr lang="es-ES" dirty="0"/>
              <a:t> </a:t>
            </a:r>
            <a:r>
              <a:rPr lang="es-ES" dirty="0" err="1"/>
              <a:t>dels</a:t>
            </a:r>
            <a:r>
              <a:rPr lang="es-ES" dirty="0"/>
              <a:t> </a:t>
            </a:r>
            <a:r>
              <a:rPr lang="es-ES" dirty="0" err="1"/>
              <a:t>quals</a:t>
            </a:r>
            <a:r>
              <a:rPr lang="es-ES" dirty="0"/>
              <a:t> </a:t>
            </a:r>
            <a:r>
              <a:rPr lang="es-ES" dirty="0" err="1"/>
              <a:t>és</a:t>
            </a:r>
            <a:r>
              <a:rPr lang="es-ES" dirty="0"/>
              <a:t> </a:t>
            </a:r>
            <a:r>
              <a:rPr lang="es-ES" dirty="0" err="1"/>
              <a:t>complementari</a:t>
            </a:r>
            <a:r>
              <a:rPr lang="es-ES" dirty="0"/>
              <a:t> a un </a:t>
            </a:r>
            <a:r>
              <a:rPr lang="es-ES" dirty="0" err="1"/>
              <a:t>dels</a:t>
            </a:r>
            <a:r>
              <a:rPr lang="es-ES" dirty="0"/>
              <a:t> dos </a:t>
            </a:r>
            <a:r>
              <a:rPr lang="es-ES" dirty="0" err="1"/>
              <a:t>brins</a:t>
            </a:r>
            <a:r>
              <a:rPr lang="es-ES" dirty="0"/>
              <a:t> </a:t>
            </a:r>
            <a:r>
              <a:rPr lang="es-ES" dirty="0" err="1"/>
              <a:t>d'ADN</a:t>
            </a:r>
            <a:r>
              <a:rPr lang="es-ES" dirty="0"/>
              <a:t>. </a:t>
            </a:r>
            <a:r>
              <a:rPr lang="es-ES" dirty="0" err="1"/>
              <a:t>Són</a:t>
            </a:r>
            <a:r>
              <a:rPr lang="es-ES" dirty="0"/>
              <a:t> </a:t>
            </a:r>
            <a:r>
              <a:rPr lang="es-ES" dirty="0" err="1"/>
              <a:t>seqüències</a:t>
            </a:r>
            <a:r>
              <a:rPr lang="es-ES" dirty="0"/>
              <a:t> curtes </a:t>
            </a:r>
            <a:r>
              <a:rPr lang="es-ES" dirty="0" err="1"/>
              <a:t>d'entre</a:t>
            </a:r>
            <a:r>
              <a:rPr lang="es-ES" dirty="0"/>
              <a:t> 6 i 40 </a:t>
            </a:r>
            <a:r>
              <a:rPr lang="es-ES" dirty="0" err="1"/>
              <a:t>nucleòtids</a:t>
            </a:r>
            <a:r>
              <a:rPr lang="es-ES" dirty="0"/>
              <a:t>, </a:t>
            </a:r>
            <a:r>
              <a:rPr lang="es-ES" dirty="0" err="1"/>
              <a:t>normalment</a:t>
            </a:r>
            <a:r>
              <a:rPr lang="es-ES" dirty="0"/>
              <a:t> entre 18 i 22, que </a:t>
            </a:r>
            <a:r>
              <a:rPr lang="es-ES" dirty="0" err="1"/>
              <a:t>són</a:t>
            </a:r>
            <a:r>
              <a:rPr lang="es-ES" dirty="0"/>
              <a:t> </a:t>
            </a:r>
            <a:r>
              <a:rPr lang="es-ES" dirty="0" err="1"/>
              <a:t>reconegudes</a:t>
            </a:r>
            <a:r>
              <a:rPr lang="es-ES" dirty="0"/>
              <a:t> per la polimerasa </a:t>
            </a:r>
            <a:r>
              <a:rPr lang="es-ES" dirty="0" err="1"/>
              <a:t>permetent</a:t>
            </a:r>
            <a:r>
              <a:rPr lang="es-ES" dirty="0"/>
              <a:t> iniciar la </a:t>
            </a:r>
            <a:r>
              <a:rPr lang="es-ES" dirty="0" err="1"/>
              <a:t>reacció</a:t>
            </a:r>
            <a:r>
              <a:rPr lang="es-ES" dirty="0"/>
              <a:t>. Han </a:t>
            </a:r>
            <a:r>
              <a:rPr lang="es-ES" dirty="0" err="1"/>
              <a:t>d'estar</a:t>
            </a:r>
            <a:r>
              <a:rPr lang="es-ES" dirty="0"/>
              <a:t> </a:t>
            </a:r>
            <a:r>
              <a:rPr lang="es-ES" dirty="0" err="1"/>
              <a:t>situats</a:t>
            </a:r>
            <a:r>
              <a:rPr lang="es-ES" dirty="0"/>
              <a:t> </a:t>
            </a:r>
            <a:r>
              <a:rPr lang="es-ES" dirty="0" err="1"/>
              <a:t>l'un</a:t>
            </a:r>
            <a:r>
              <a:rPr lang="es-ES" dirty="0"/>
              <a:t> </a:t>
            </a:r>
            <a:r>
              <a:rPr lang="es-ES" dirty="0" err="1"/>
              <a:t>davant</a:t>
            </a:r>
            <a:r>
              <a:rPr lang="es-ES" dirty="0"/>
              <a:t> </a:t>
            </a:r>
            <a:r>
              <a:rPr lang="es-ES" dirty="0" err="1"/>
              <a:t>l'altre</a:t>
            </a:r>
            <a:r>
              <a:rPr lang="es-ES" dirty="0"/>
              <a:t> i a poca </a:t>
            </a:r>
            <a:r>
              <a:rPr lang="es-ES" dirty="0" err="1"/>
              <a:t>distància</a:t>
            </a:r>
            <a:r>
              <a:rPr lang="es-ES" dirty="0"/>
              <a:t>. Delimiten la zona </a:t>
            </a:r>
            <a:r>
              <a:rPr lang="es-ES" dirty="0" err="1"/>
              <a:t>d'ADN</a:t>
            </a:r>
            <a:r>
              <a:rPr lang="es-ES" dirty="0"/>
              <a:t> per amplificar.</a:t>
            </a:r>
          </a:p>
          <a:p>
            <a:pPr lvl="0" algn="just"/>
            <a:r>
              <a:rPr lang="es-ES" dirty="0" err="1">
                <a:hlinkClick r:id="rId4" tooltip="Nucleòtid"/>
              </a:rPr>
              <a:t>Desoxinucleòtids</a:t>
            </a:r>
            <a:r>
              <a:rPr lang="es-ES" dirty="0"/>
              <a:t> </a:t>
            </a:r>
            <a:r>
              <a:rPr lang="es-ES" dirty="0" err="1">
                <a:hlinkClick r:id="rId5" tooltip="Àcid fosfòric"/>
              </a:rPr>
              <a:t>trifosfats</a:t>
            </a:r>
            <a:r>
              <a:rPr lang="es-ES" dirty="0"/>
              <a:t> (</a:t>
            </a:r>
            <a:r>
              <a:rPr lang="es-ES" dirty="0" err="1"/>
              <a:t>dNTP</a:t>
            </a:r>
            <a:r>
              <a:rPr lang="es-ES" dirty="0"/>
              <a:t>), el </a:t>
            </a:r>
            <a:r>
              <a:rPr lang="es-ES" dirty="0" err="1"/>
              <a:t>substrat</a:t>
            </a:r>
            <a:r>
              <a:rPr lang="es-ES" dirty="0"/>
              <a:t> per la </a:t>
            </a:r>
            <a:r>
              <a:rPr lang="es-ES" dirty="0" err="1" smtClean="0"/>
              <a:t>polimerització</a:t>
            </a:r>
            <a:r>
              <a:rPr lang="es-ES" dirty="0"/>
              <a:t> </a:t>
            </a:r>
            <a:r>
              <a:rPr lang="es-ES" dirty="0" smtClean="0"/>
              <a:t>del </a:t>
            </a:r>
            <a:r>
              <a:rPr lang="es-ES" dirty="0" err="1"/>
              <a:t>nou</a:t>
            </a:r>
            <a:r>
              <a:rPr lang="es-ES" dirty="0"/>
              <a:t> ADN.</a:t>
            </a:r>
          </a:p>
          <a:p>
            <a:pPr lvl="0" algn="just"/>
            <a:r>
              <a:rPr lang="es-ES" dirty="0"/>
              <a:t>Una </a:t>
            </a:r>
            <a:r>
              <a:rPr lang="es-ES" dirty="0" err="1"/>
              <a:t>solució</a:t>
            </a:r>
            <a:r>
              <a:rPr lang="es-ES" dirty="0"/>
              <a:t> </a:t>
            </a:r>
            <a:r>
              <a:rPr lang="es-ES" dirty="0" err="1"/>
              <a:t>amortidora</a:t>
            </a:r>
            <a:r>
              <a:rPr lang="es-ES" dirty="0"/>
              <a:t> que </a:t>
            </a:r>
            <a:r>
              <a:rPr lang="es-ES" dirty="0" err="1"/>
              <a:t>manté</a:t>
            </a:r>
            <a:r>
              <a:rPr lang="es-ES" dirty="0"/>
              <a:t> el </a:t>
            </a:r>
            <a:r>
              <a:rPr lang="es-ES" dirty="0" smtClean="0"/>
              <a:t>pH</a:t>
            </a:r>
            <a:r>
              <a:rPr lang="es-ES" dirty="0"/>
              <a:t> </a:t>
            </a:r>
            <a:r>
              <a:rPr lang="es-ES" dirty="0" err="1" smtClean="0"/>
              <a:t>adequat</a:t>
            </a:r>
            <a:r>
              <a:rPr lang="es-ES" dirty="0" smtClean="0"/>
              <a:t> </a:t>
            </a:r>
            <a:r>
              <a:rPr lang="es-ES" dirty="0" err="1"/>
              <a:t>pel</a:t>
            </a:r>
            <a:r>
              <a:rPr lang="es-ES" dirty="0"/>
              <a:t> </a:t>
            </a:r>
            <a:r>
              <a:rPr lang="es-ES" dirty="0" err="1"/>
              <a:t>funcionament</a:t>
            </a:r>
            <a:r>
              <a:rPr lang="es-ES" dirty="0"/>
              <a:t> de </a:t>
            </a:r>
            <a:r>
              <a:rPr lang="es-ES" dirty="0" err="1"/>
              <a:t>l'ADN</a:t>
            </a:r>
            <a:r>
              <a:rPr lang="es-ES" dirty="0"/>
              <a:t> polimerasa i conté a </a:t>
            </a:r>
            <a:r>
              <a:rPr lang="es-ES" dirty="0" err="1"/>
              <a:t>més</a:t>
            </a:r>
            <a:r>
              <a:rPr lang="es-ES" dirty="0"/>
              <a:t>: </a:t>
            </a:r>
            <a:r>
              <a:rPr lang="es-ES" dirty="0" err="1"/>
              <a:t>ions</a:t>
            </a:r>
            <a:r>
              <a:rPr lang="es-ES" dirty="0"/>
              <a:t> </a:t>
            </a:r>
            <a:r>
              <a:rPr lang="es-ES" dirty="0" err="1"/>
              <a:t>divalents</a:t>
            </a:r>
            <a:r>
              <a:rPr lang="es-ES" dirty="0"/>
              <a:t> (se sol </a:t>
            </a:r>
            <a:r>
              <a:rPr lang="es-ES" dirty="0" err="1"/>
              <a:t>utilitzar</a:t>
            </a:r>
            <a:r>
              <a:rPr lang="es-ES" dirty="0"/>
              <a:t> </a:t>
            </a:r>
            <a:r>
              <a:rPr lang="es-ES" dirty="0" err="1" smtClean="0"/>
              <a:t>magnesi</a:t>
            </a:r>
            <a:r>
              <a:rPr lang="es-ES" dirty="0"/>
              <a:t> </a:t>
            </a:r>
            <a:r>
              <a:rPr lang="es-ES" dirty="0" smtClean="0"/>
              <a:t>(Mg</a:t>
            </a:r>
            <a:r>
              <a:rPr lang="es-ES" baseline="30000" dirty="0" smtClean="0"/>
              <a:t>+2</a:t>
            </a:r>
            <a:r>
              <a:rPr lang="es-ES" dirty="0"/>
              <a:t>), </a:t>
            </a:r>
            <a:r>
              <a:rPr lang="es-ES" dirty="0" err="1"/>
              <a:t>agregat</a:t>
            </a:r>
            <a:r>
              <a:rPr lang="es-ES" dirty="0"/>
              <a:t> </a:t>
            </a:r>
            <a:r>
              <a:rPr lang="es-ES" dirty="0" err="1"/>
              <a:t>comunament</a:t>
            </a:r>
            <a:r>
              <a:rPr lang="es-ES" dirty="0"/>
              <a:t> en forma de </a:t>
            </a:r>
            <a:r>
              <a:rPr lang="es-ES" dirty="0" err="1"/>
              <a:t>clorur</a:t>
            </a:r>
            <a:r>
              <a:rPr lang="es-ES" dirty="0"/>
              <a:t> de </a:t>
            </a:r>
            <a:r>
              <a:rPr lang="es-ES" dirty="0" err="1"/>
              <a:t>magnesi</a:t>
            </a:r>
            <a:r>
              <a:rPr lang="es-ES" dirty="0"/>
              <a:t> (MgCl</a:t>
            </a:r>
            <a:r>
              <a:rPr lang="es-ES" baseline="-25000" dirty="0"/>
              <a:t>2</a:t>
            </a:r>
            <a:r>
              <a:rPr lang="es-ES" dirty="0"/>
              <a:t>)) que </a:t>
            </a:r>
            <a:r>
              <a:rPr lang="es-ES" dirty="0" err="1"/>
              <a:t>actuen</a:t>
            </a:r>
            <a:r>
              <a:rPr lang="es-ES" dirty="0"/>
              <a:t> </a:t>
            </a:r>
            <a:r>
              <a:rPr lang="es-ES" dirty="0" err="1"/>
              <a:t>com</a:t>
            </a:r>
            <a:r>
              <a:rPr lang="es-ES" dirty="0"/>
              <a:t> a </a:t>
            </a:r>
            <a:r>
              <a:rPr lang="es-ES" dirty="0" err="1"/>
              <a:t>cofactors</a:t>
            </a:r>
            <a:r>
              <a:rPr lang="es-ES" dirty="0"/>
              <a:t> de la polimerasa i </a:t>
            </a:r>
            <a:r>
              <a:rPr lang="es-ES" dirty="0" err="1"/>
              <a:t>ions</a:t>
            </a:r>
            <a:r>
              <a:rPr lang="es-ES" dirty="0"/>
              <a:t> </a:t>
            </a:r>
            <a:r>
              <a:rPr lang="es-ES" dirty="0" err="1"/>
              <a:t>monovalents</a:t>
            </a:r>
            <a:r>
              <a:rPr lang="es-ES" dirty="0"/>
              <a:t> (</a:t>
            </a:r>
            <a:r>
              <a:rPr lang="es-ES" dirty="0" err="1"/>
              <a:t>com</a:t>
            </a:r>
            <a:r>
              <a:rPr lang="es-ES" dirty="0"/>
              <a:t> el </a:t>
            </a:r>
            <a:r>
              <a:rPr lang="es-ES" dirty="0" err="1"/>
              <a:t>potassi</a:t>
            </a:r>
            <a:r>
              <a:rPr lang="es-ES" dirty="0"/>
              <a:t>).</a:t>
            </a:r>
          </a:p>
          <a:p>
            <a:pPr lvl="0" algn="just"/>
            <a:r>
              <a:rPr lang="es-ES" dirty="0"/>
              <a:t>ADN polimerasa o mescla de </a:t>
            </a:r>
            <a:r>
              <a:rPr lang="es-ES" dirty="0" err="1"/>
              <a:t>diferents</a:t>
            </a:r>
            <a:r>
              <a:rPr lang="es-ES" dirty="0"/>
              <a:t> </a:t>
            </a:r>
            <a:r>
              <a:rPr lang="es-ES" dirty="0" err="1"/>
              <a:t>polimerases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temperatura </a:t>
            </a:r>
            <a:r>
              <a:rPr lang="es-ES" dirty="0" err="1"/>
              <a:t>òptima</a:t>
            </a:r>
            <a:r>
              <a:rPr lang="es-ES" dirty="0"/>
              <a:t> al </a:t>
            </a:r>
            <a:r>
              <a:rPr lang="es-ES" dirty="0" err="1"/>
              <a:t>voltant</a:t>
            </a:r>
            <a:r>
              <a:rPr lang="es-ES" dirty="0"/>
              <a:t> de 70 °C (la </a:t>
            </a:r>
            <a:r>
              <a:rPr lang="es-ES" dirty="0" err="1"/>
              <a:t>més</a:t>
            </a:r>
            <a:r>
              <a:rPr lang="es-ES" dirty="0"/>
              <a:t> comuna </a:t>
            </a:r>
            <a:r>
              <a:rPr lang="es-ES" dirty="0" err="1"/>
              <a:t>és</a:t>
            </a:r>
            <a:r>
              <a:rPr lang="es-ES" dirty="0"/>
              <a:t> </a:t>
            </a:r>
            <a:r>
              <a:rPr lang="es-ES" dirty="0" err="1"/>
              <a:t>la</a:t>
            </a:r>
            <a:r>
              <a:rPr lang="es-ES" dirty="0" err="1">
                <a:hlinkClick r:id="rId6" tooltip="Thermus aquaticus"/>
              </a:rPr>
              <a:t>Taq</a:t>
            </a:r>
            <a:r>
              <a:rPr lang="es-ES" dirty="0">
                <a:hlinkClick r:id="rId6" tooltip="Thermus aquaticus"/>
              </a:rPr>
              <a:t> polimerasa</a:t>
            </a:r>
            <a:r>
              <a:rPr lang="es-ES" dirty="0"/>
              <a:t>).</a:t>
            </a:r>
          </a:p>
          <a:p>
            <a:pPr marL="0" indent="0">
              <a:buNone/>
            </a:pPr>
            <a:endParaRPr lang="ca-ES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6072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95536" y="1412776"/>
            <a:ext cx="6840760" cy="4124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En la </a:t>
            </a:r>
            <a:r>
              <a:rPr lang="es-ES" dirty="0" err="1"/>
              <a:t>nostra</a:t>
            </a:r>
            <a:r>
              <a:rPr lang="es-ES" dirty="0"/>
              <a:t> PCR control,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/>
              <a:t>nostres</a:t>
            </a:r>
            <a:r>
              <a:rPr lang="es-ES" dirty="0"/>
              <a:t> </a:t>
            </a:r>
            <a:r>
              <a:rPr lang="es-ES" dirty="0" err="1"/>
              <a:t>reactius</a:t>
            </a:r>
            <a:r>
              <a:rPr lang="es-ES" dirty="0"/>
              <a:t> </a:t>
            </a:r>
            <a:r>
              <a:rPr lang="es-ES" dirty="0" err="1"/>
              <a:t>concrets</a:t>
            </a:r>
            <a:r>
              <a:rPr lang="es-ES" dirty="0"/>
              <a:t> serán:</a:t>
            </a:r>
          </a:p>
          <a:p>
            <a:pPr lvl="0" algn="just"/>
            <a:r>
              <a:rPr lang="es-ES" dirty="0"/>
              <a:t>ADN </a:t>
            </a:r>
            <a:r>
              <a:rPr lang="es-ES" dirty="0" err="1"/>
              <a:t>genòmic</a:t>
            </a:r>
            <a:r>
              <a:rPr lang="es-ES" dirty="0"/>
              <a:t> de </a:t>
            </a:r>
            <a:r>
              <a:rPr lang="es-ES" i="1" dirty="0" err="1"/>
              <a:t>Saccharomyces</a:t>
            </a:r>
            <a:r>
              <a:rPr lang="es-ES" i="1" dirty="0"/>
              <a:t> </a:t>
            </a:r>
            <a:r>
              <a:rPr lang="es-ES" i="1" dirty="0" err="1"/>
              <a:t>cerevisiae</a:t>
            </a:r>
            <a:r>
              <a:rPr lang="es-ES" dirty="0"/>
              <a:t>, </a:t>
            </a:r>
            <a:r>
              <a:rPr lang="es-ES" dirty="0" err="1"/>
              <a:t>microorganisme</a:t>
            </a:r>
            <a:r>
              <a:rPr lang="es-ES" dirty="0"/>
              <a:t> </a:t>
            </a:r>
            <a:r>
              <a:rPr lang="es-ES" dirty="0" err="1"/>
              <a:t>sempre</a:t>
            </a:r>
            <a:r>
              <a:rPr lang="es-ES" dirty="0"/>
              <a:t> </a:t>
            </a:r>
            <a:r>
              <a:rPr lang="es-ES" dirty="0" err="1"/>
              <a:t>present</a:t>
            </a:r>
            <a:r>
              <a:rPr lang="es-ES" dirty="0"/>
              <a:t> en el vi</a:t>
            </a:r>
          </a:p>
          <a:p>
            <a:pPr lvl="0" algn="just"/>
            <a:r>
              <a:rPr lang="es-ES" dirty="0" err="1"/>
              <a:t>Oligonucleòtids</a:t>
            </a:r>
            <a:r>
              <a:rPr lang="es-ES" dirty="0"/>
              <a:t> que amplifiquen el gen que codifica per a </a:t>
            </a:r>
            <a:r>
              <a:rPr lang="es-ES" dirty="0" err="1"/>
              <a:t>l´Actina</a:t>
            </a:r>
            <a:r>
              <a:rPr lang="es-ES" dirty="0"/>
              <a:t>, </a:t>
            </a:r>
            <a:r>
              <a:rPr lang="es-ES" dirty="0" err="1"/>
              <a:t>proteïna</a:t>
            </a:r>
            <a:r>
              <a:rPr lang="es-ES" dirty="0"/>
              <a:t> del </a:t>
            </a:r>
            <a:r>
              <a:rPr lang="es-ES" dirty="0" err="1"/>
              <a:t>citoesquelet</a:t>
            </a:r>
            <a:r>
              <a:rPr lang="es-ES" dirty="0"/>
              <a:t> de la </a:t>
            </a:r>
            <a:r>
              <a:rPr lang="es-ES" dirty="0" err="1"/>
              <a:t>cèl.lula</a:t>
            </a:r>
            <a:r>
              <a:rPr lang="es-ES" dirty="0"/>
              <a:t>.</a:t>
            </a:r>
          </a:p>
          <a:p>
            <a:pPr lvl="0" algn="just"/>
            <a:r>
              <a:rPr lang="es-ES" dirty="0" err="1"/>
              <a:t>dNTPs</a:t>
            </a:r>
            <a:endParaRPr lang="es-ES" dirty="0"/>
          </a:p>
          <a:p>
            <a:pPr lvl="0" algn="just"/>
            <a:r>
              <a:rPr lang="es-ES" dirty="0" err="1"/>
              <a:t>Tampó</a:t>
            </a:r>
            <a:r>
              <a:rPr lang="es-ES" dirty="0"/>
              <a:t> </a:t>
            </a:r>
            <a:r>
              <a:rPr lang="es-ES" dirty="0" err="1"/>
              <a:t>adient</a:t>
            </a:r>
            <a:r>
              <a:rPr lang="es-ES" dirty="0"/>
              <a:t> per a la Polimerasa</a:t>
            </a:r>
          </a:p>
          <a:p>
            <a:pPr lvl="0" algn="just"/>
            <a:r>
              <a:rPr lang="es-ES" dirty="0" err="1"/>
              <a:t>Taq</a:t>
            </a:r>
            <a:r>
              <a:rPr lang="es-ES" dirty="0"/>
              <a:t> polimerasa</a:t>
            </a:r>
          </a:p>
          <a:p>
            <a:pPr marL="0" indent="0">
              <a:buNone/>
            </a:pPr>
            <a:endParaRPr lang="ca-ES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94364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442636"/>
              </p:ext>
            </p:extLst>
          </p:nvPr>
        </p:nvGraphicFramePr>
        <p:xfrm>
          <a:off x="1835696" y="1412778"/>
          <a:ext cx="4176464" cy="4536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8037"/>
                <a:gridCol w="1788427"/>
              </a:tblGrid>
              <a:tr h="649517"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1.ADN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</a:t>
                      </a:r>
                      <a:r>
                        <a:rPr lang="es-ES" sz="1800" dirty="0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s-ES" sz="1800" dirty="0" smtClean="0">
                          <a:effectLst/>
                        </a:rPr>
                        <a:t>L</a:t>
                      </a:r>
                      <a:endParaRPr lang="es-E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517"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2a.Oligo1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</a:t>
                      </a:r>
                      <a:r>
                        <a:rPr lang="es-ES" sz="1800" dirty="0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s-ES" sz="1800" dirty="0" smtClean="0">
                          <a:effectLst/>
                        </a:rPr>
                        <a:t>L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517"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2b.Oligo2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</a:t>
                      </a:r>
                      <a:r>
                        <a:rPr lang="es-ES" sz="1800" dirty="0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s-ES" sz="1800" dirty="0" smtClean="0">
                          <a:effectLst/>
                        </a:rPr>
                        <a:t>L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517"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3.dNTPs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2</a:t>
                      </a:r>
                      <a:r>
                        <a:rPr lang="es-ES" sz="1800" dirty="0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s-ES" sz="1800" dirty="0" smtClean="0">
                          <a:effectLst/>
                        </a:rPr>
                        <a:t>L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517"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4.Tampó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2</a:t>
                      </a:r>
                      <a:r>
                        <a:rPr lang="es-ES" sz="1800" dirty="0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s-ES" sz="1800" dirty="0" smtClean="0">
                          <a:effectLst/>
                        </a:rPr>
                        <a:t>L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517"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5.Pol+H2O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13</a:t>
                      </a:r>
                      <a:r>
                        <a:rPr lang="es-ES" sz="1800" dirty="0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s-ES" sz="1800" dirty="0" smtClean="0">
                          <a:effectLst/>
                        </a:rPr>
                        <a:t>L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9397"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err="1" smtClean="0">
                          <a:effectLst/>
                        </a:rPr>
                        <a:t>Volum</a:t>
                      </a:r>
                      <a:r>
                        <a:rPr lang="es-ES" sz="1800" dirty="0" smtClean="0">
                          <a:effectLst/>
                        </a:rPr>
                        <a:t> </a:t>
                      </a:r>
                      <a:r>
                        <a:rPr lang="es-ES" sz="1800" dirty="0">
                          <a:effectLst/>
                        </a:rPr>
                        <a:t>final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endParaRPr lang="es-ES" sz="1800" dirty="0" smtClean="0">
                        <a:effectLst/>
                      </a:endParaRPr>
                    </a:p>
                    <a:p>
                      <a:pPr algn="l">
                        <a:lnSpc>
                          <a:spcPts val="1680"/>
                        </a:lnSpc>
                        <a:spcAft>
                          <a:spcPts val="12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20</a:t>
                      </a:r>
                      <a:r>
                        <a:rPr lang="es-ES" sz="1800" dirty="0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s-ES" sz="1800" dirty="0" smtClean="0">
                          <a:effectLst/>
                        </a:rPr>
                        <a:t>L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25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Custom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264</Words>
  <Application>Microsoft Office PowerPoint</Application>
  <PresentationFormat>Presentación en pantalla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 ESSENCE</vt:lpstr>
      <vt:lpstr>Arial</vt:lpstr>
      <vt:lpstr>Calibri</vt:lpstr>
      <vt:lpstr>Symbol</vt:lpstr>
      <vt:lpstr>Times New Roman</vt:lpstr>
      <vt:lpstr>Trebuchet MS</vt:lpstr>
      <vt:lpstr>Wingdings 3</vt:lpstr>
      <vt:lpstr>Faceta</vt:lpstr>
      <vt:lpstr>DoCiència</vt:lpstr>
      <vt:lpstr>GUIÓ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jordi</cp:lastModifiedBy>
  <cp:revision>62</cp:revision>
  <dcterms:created xsi:type="dcterms:W3CDTF">2014-12-09T13:39:09Z</dcterms:created>
  <dcterms:modified xsi:type="dcterms:W3CDTF">2015-11-12T01:34:17Z</dcterms:modified>
</cp:coreProperties>
</file>