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0"/>
  </p:notesMasterIdLst>
  <p:sldIdLst>
    <p:sldId id="256" r:id="rId2"/>
    <p:sldId id="257" r:id="rId3"/>
    <p:sldId id="258" r:id="rId4"/>
    <p:sldId id="264" r:id="rId5"/>
    <p:sldId id="261" r:id="rId6"/>
    <p:sldId id="262" r:id="rId7"/>
    <p:sldId id="267"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1F93"/>
    <a:srgbClr val="321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FE26D-65F0-497E-8B3A-19A927E751A3}" type="doc">
      <dgm:prSet loTypeId="urn:microsoft.com/office/officeart/2009/3/layout/OpposingIdeas" loCatId="relationship" qsTypeId="urn:microsoft.com/office/officeart/2005/8/quickstyle/simple1" qsCatId="simple" csTypeId="urn:microsoft.com/office/officeart/2005/8/colors/accent5_1" csCatId="accent5" phldr="1"/>
      <dgm:spPr/>
      <dgm:t>
        <a:bodyPr/>
        <a:lstStyle/>
        <a:p>
          <a:endParaRPr lang="en-US"/>
        </a:p>
      </dgm:t>
    </dgm:pt>
    <dgm:pt modelId="{3DAE37E8-2D74-4D84-BCA3-D030FC7965A3}">
      <dgm:prSet phldrT="[Text]"/>
      <dgm:spPr>
        <a:solidFill>
          <a:schemeClr val="accent1">
            <a:lumMod val="20000"/>
            <a:lumOff val="80000"/>
          </a:schemeClr>
        </a:solidFill>
        <a:ln>
          <a:solidFill>
            <a:schemeClr val="accent1"/>
          </a:solidFill>
        </a:ln>
      </dgm:spPr>
      <dgm:t>
        <a:bodyPr/>
        <a:lstStyle/>
        <a:p>
          <a:r>
            <a:rPr lang="pt-PT" b="1" dirty="0" smtClean="0">
              <a:solidFill>
                <a:schemeClr val="tx1"/>
              </a:solidFill>
              <a:latin typeface="Calibri" panose="020F0502020204030204" pitchFamily="34" charset="0"/>
            </a:rPr>
            <a:t>PCR</a:t>
          </a:r>
          <a:r>
            <a:rPr lang="pt-PT" b="1" dirty="0" smtClean="0">
              <a:solidFill>
                <a:schemeClr val="tx1"/>
              </a:solidFill>
            </a:rPr>
            <a:t> </a:t>
          </a:r>
          <a:r>
            <a:rPr lang="pt-PT" b="1" dirty="0" smtClean="0">
              <a:solidFill>
                <a:schemeClr val="tx1"/>
              </a:solidFill>
              <a:latin typeface="Calibri" panose="020F0502020204030204" pitchFamily="34" charset="0"/>
            </a:rPr>
            <a:t>convencional</a:t>
          </a:r>
          <a:endParaRPr lang="en-US" b="1" dirty="0">
            <a:solidFill>
              <a:schemeClr val="tx1"/>
            </a:solidFill>
            <a:latin typeface="Calibri" panose="020F0502020204030204" pitchFamily="34" charset="0"/>
          </a:endParaRPr>
        </a:p>
      </dgm:t>
    </dgm:pt>
    <dgm:pt modelId="{248CC712-871F-46F3-86E1-27D1FCC6C33F}" type="parTrans" cxnId="{566B3CDB-ED38-4DE9-BE79-60042B36F96C}">
      <dgm:prSet/>
      <dgm:spPr/>
      <dgm:t>
        <a:bodyPr/>
        <a:lstStyle/>
        <a:p>
          <a:endParaRPr lang="en-US"/>
        </a:p>
      </dgm:t>
    </dgm:pt>
    <dgm:pt modelId="{258BB3C8-240B-4DB9-A8C7-B9BF07ECE51C}" type="sibTrans" cxnId="{566B3CDB-ED38-4DE9-BE79-60042B36F96C}">
      <dgm:prSet/>
      <dgm:spPr/>
      <dgm:t>
        <a:bodyPr/>
        <a:lstStyle/>
        <a:p>
          <a:endParaRPr lang="en-US"/>
        </a:p>
      </dgm:t>
    </dgm:pt>
    <dgm:pt modelId="{A96DB194-5E18-40DF-B1FB-1BB9827248B3}">
      <dgm:prSet phldrT="[Text]" custT="1"/>
      <dgm:spPr/>
      <dgm:t>
        <a:bodyPr/>
        <a:lstStyle/>
        <a:p>
          <a:pPr>
            <a:lnSpc>
              <a:spcPct val="100000"/>
            </a:lnSpc>
          </a:pPr>
          <a:r>
            <a:rPr lang="pt-PT" sz="1400" dirty="0" smtClean="0">
              <a:latin typeface="Calibri" panose="020F0502020204030204" pitchFamily="34" charset="0"/>
            </a:rPr>
            <a:t>Ciclos de temperatura</a:t>
          </a:r>
        </a:p>
        <a:p>
          <a:pPr>
            <a:lnSpc>
              <a:spcPct val="100000"/>
            </a:lnSpc>
          </a:pPr>
          <a:endParaRPr lang="pt-PT" sz="1400" dirty="0" smtClean="0">
            <a:latin typeface="Calibri" panose="020F0502020204030204" pitchFamily="34" charset="0"/>
          </a:endParaRPr>
        </a:p>
        <a:p>
          <a:pPr>
            <a:lnSpc>
              <a:spcPct val="100000"/>
            </a:lnSpc>
          </a:pPr>
          <a:r>
            <a:rPr lang="es-ES" sz="1400" dirty="0" smtClean="0">
              <a:latin typeface="Calibri" panose="020F0502020204030204" pitchFamily="34" charset="0"/>
            </a:rPr>
            <a:t>ADN cadena doble – ADN cadena simple</a:t>
          </a:r>
        </a:p>
        <a:p>
          <a:pPr>
            <a:lnSpc>
              <a:spcPct val="100000"/>
            </a:lnSpc>
          </a:pPr>
          <a:endParaRPr lang="es-ES" sz="1400" dirty="0" smtClean="0">
            <a:latin typeface="Calibri" panose="020F0502020204030204" pitchFamily="34" charset="0"/>
          </a:endParaRPr>
        </a:p>
        <a:p>
          <a:pPr>
            <a:lnSpc>
              <a:spcPct val="100000"/>
            </a:lnSpc>
          </a:pPr>
          <a:endParaRPr lang="es-ES" sz="1400" dirty="0" smtClean="0">
            <a:latin typeface="Calibri" panose="020F0502020204030204" pitchFamily="34" charset="0"/>
          </a:endParaRPr>
        </a:p>
        <a:p>
          <a:pPr>
            <a:lnSpc>
              <a:spcPct val="100000"/>
            </a:lnSpc>
          </a:pPr>
          <a:r>
            <a:rPr lang="es-ES" sz="1400" dirty="0" smtClean="0">
              <a:latin typeface="Calibri" panose="020F0502020204030204" pitchFamily="34" charset="0"/>
            </a:rPr>
            <a:t>2 cebadores  -  &lt; especificidad</a:t>
          </a:r>
        </a:p>
        <a:p>
          <a:pPr>
            <a:lnSpc>
              <a:spcPct val="100000"/>
            </a:lnSpc>
          </a:pPr>
          <a:endParaRPr lang="es-ES" sz="1400" dirty="0" smtClean="0">
            <a:latin typeface="Calibri" panose="020F0502020204030204" pitchFamily="34" charset="0"/>
          </a:endParaRPr>
        </a:p>
        <a:p>
          <a:pPr>
            <a:lnSpc>
              <a:spcPct val="100000"/>
            </a:lnSpc>
          </a:pPr>
          <a:r>
            <a:rPr lang="es-ES" sz="1400" dirty="0" smtClean="0">
              <a:latin typeface="Calibri" panose="020F0502020204030204" pitchFamily="34" charset="0"/>
            </a:rPr>
            <a:t>Polimerasa </a:t>
          </a:r>
          <a:r>
            <a:rPr lang="es-ES" sz="1400" dirty="0" err="1" smtClean="0">
              <a:latin typeface="Calibri" panose="020F0502020204030204" pitchFamily="34" charset="0"/>
            </a:rPr>
            <a:t>termoresistente</a:t>
          </a:r>
          <a:r>
            <a:rPr lang="es-ES" sz="1400" dirty="0" smtClean="0">
              <a:latin typeface="Calibri" panose="020F0502020204030204" pitchFamily="34" charset="0"/>
            </a:rPr>
            <a:t>  (</a:t>
          </a:r>
          <a:r>
            <a:rPr lang="es-ES" sz="1400" dirty="0" err="1" smtClean="0">
              <a:latin typeface="Calibri" panose="020F0502020204030204" pitchFamily="34" charset="0"/>
            </a:rPr>
            <a:t>Taq</a:t>
          </a:r>
          <a:r>
            <a:rPr lang="es-ES" sz="1400" dirty="0" smtClean="0">
              <a:latin typeface="Calibri" panose="020F0502020204030204" pitchFamily="34" charset="0"/>
            </a:rPr>
            <a:t> Polimerasa)</a:t>
          </a:r>
        </a:p>
        <a:p>
          <a:pPr>
            <a:lnSpc>
              <a:spcPct val="100000"/>
            </a:lnSpc>
          </a:pPr>
          <a:r>
            <a:rPr lang="es-ES" sz="1400" dirty="0" smtClean="0">
              <a:latin typeface="Calibri" panose="020F0502020204030204" pitchFamily="34" charset="0"/>
            </a:rPr>
            <a:t> </a:t>
          </a:r>
        </a:p>
        <a:p>
          <a:pPr>
            <a:lnSpc>
              <a:spcPct val="100000"/>
            </a:lnSpc>
          </a:pPr>
          <a:r>
            <a:rPr lang="es-ES" sz="1400" dirty="0" smtClean="0">
              <a:effectLst/>
              <a:latin typeface="Calibri" panose="020F0502020204030204" pitchFamily="34" charset="0"/>
              <a:ea typeface="Times New Roman" panose="02020603050405020304" pitchFamily="18" charset="0"/>
            </a:rPr>
            <a:t>&gt; 1 hora</a:t>
          </a:r>
          <a:r>
            <a:rPr lang="es-ES" sz="1400" dirty="0" smtClean="0">
              <a:latin typeface="Calibri" panose="020F0502020204030204" pitchFamily="34" charset="0"/>
            </a:rPr>
            <a:t> </a:t>
          </a:r>
        </a:p>
        <a:p>
          <a:pPr>
            <a:lnSpc>
              <a:spcPct val="100000"/>
            </a:lnSpc>
          </a:pPr>
          <a:endParaRPr lang="es-ES" sz="1400" dirty="0" smtClean="0">
            <a:effectLst/>
            <a:latin typeface="Calibri" panose="020F0502020204030204" pitchFamily="34" charset="0"/>
            <a:ea typeface="Times New Roman" panose="02020603050405020304" pitchFamily="18" charset="0"/>
          </a:endParaRPr>
        </a:p>
        <a:p>
          <a:pPr>
            <a:lnSpc>
              <a:spcPct val="100000"/>
            </a:lnSpc>
          </a:pPr>
          <a:r>
            <a:rPr lang="es-ES" sz="1400" dirty="0" smtClean="0">
              <a:effectLst/>
              <a:latin typeface="Calibri" panose="020F0502020204030204" pitchFamily="34" charset="0"/>
              <a:ea typeface="Times New Roman" panose="02020603050405020304" pitchFamily="18" charset="0"/>
            </a:rPr>
            <a:t>Electroforesis</a:t>
          </a:r>
        </a:p>
        <a:p>
          <a:pPr>
            <a:lnSpc>
              <a:spcPct val="100000"/>
            </a:lnSpc>
          </a:pPr>
          <a:endParaRPr lang="es-ES" sz="1400" dirty="0" smtClean="0">
            <a:effectLst/>
            <a:latin typeface="Calibri" panose="020F0502020204030204" pitchFamily="34" charset="0"/>
          </a:endParaRPr>
        </a:p>
        <a:p>
          <a:pPr>
            <a:lnSpc>
              <a:spcPct val="100000"/>
            </a:lnSpc>
          </a:pPr>
          <a:r>
            <a:rPr lang="es-ES" sz="1400" dirty="0" err="1" smtClean="0">
              <a:effectLst/>
              <a:latin typeface="Calibri" panose="020F0502020204030204" pitchFamily="34" charset="0"/>
              <a:ea typeface="Times New Roman" panose="02020603050405020304" pitchFamily="18" charset="0"/>
            </a:rPr>
            <a:t>Termociclador</a:t>
          </a:r>
          <a:r>
            <a:rPr lang="es-ES" sz="1400" dirty="0" smtClean="0">
              <a:effectLst/>
              <a:latin typeface="Calibri" panose="020F0502020204030204" pitchFamily="34" charset="0"/>
              <a:ea typeface="Times New Roman" panose="02020603050405020304" pitchFamily="18" charset="0"/>
            </a:rPr>
            <a:t>; Cubeta de electroforesis</a:t>
          </a:r>
          <a:endParaRPr lang="en-US" sz="1400" dirty="0">
            <a:latin typeface="Calibri" panose="020F0502020204030204" pitchFamily="34" charset="0"/>
          </a:endParaRPr>
        </a:p>
      </dgm:t>
    </dgm:pt>
    <dgm:pt modelId="{EDECE5C5-8E98-4C88-A714-422B4E335D45}" type="parTrans" cxnId="{060B2887-EC55-4DEE-A4EB-45BD8C59B161}">
      <dgm:prSet/>
      <dgm:spPr/>
      <dgm:t>
        <a:bodyPr/>
        <a:lstStyle/>
        <a:p>
          <a:endParaRPr lang="en-US"/>
        </a:p>
      </dgm:t>
    </dgm:pt>
    <dgm:pt modelId="{11CB0D37-0856-4D67-82C0-058CD489D0DA}" type="sibTrans" cxnId="{060B2887-EC55-4DEE-A4EB-45BD8C59B161}">
      <dgm:prSet/>
      <dgm:spPr/>
      <dgm:t>
        <a:bodyPr/>
        <a:lstStyle/>
        <a:p>
          <a:endParaRPr lang="en-US"/>
        </a:p>
      </dgm:t>
    </dgm:pt>
    <dgm:pt modelId="{F8E9E509-89FD-4023-90FD-A76801AB4F56}">
      <dgm:prSet phldrT="[Text]"/>
      <dgm:spPr>
        <a:solidFill>
          <a:schemeClr val="accent1">
            <a:lumMod val="60000"/>
            <a:lumOff val="40000"/>
          </a:schemeClr>
        </a:solidFill>
        <a:ln>
          <a:solidFill>
            <a:schemeClr val="accent1"/>
          </a:solidFill>
        </a:ln>
      </dgm:spPr>
      <dgm:t>
        <a:bodyPr/>
        <a:lstStyle/>
        <a:p>
          <a:r>
            <a:rPr lang="pt-PT" b="1" dirty="0" smtClean="0">
              <a:solidFill>
                <a:schemeClr val="tx1"/>
              </a:solidFill>
              <a:latin typeface="Calibri" panose="020F0502020204030204" pitchFamily="34" charset="0"/>
            </a:rPr>
            <a:t>LAMP</a:t>
          </a:r>
          <a:endParaRPr lang="en-US" b="1" dirty="0">
            <a:solidFill>
              <a:schemeClr val="tx1"/>
            </a:solidFill>
            <a:latin typeface="Calibri" panose="020F0502020204030204" pitchFamily="34" charset="0"/>
          </a:endParaRPr>
        </a:p>
      </dgm:t>
    </dgm:pt>
    <dgm:pt modelId="{53A20F51-EFC3-47E2-86FD-AF6B99FDC813}" type="parTrans" cxnId="{CF0B9A1B-5EF8-41E2-8516-9E3F25FDF50A}">
      <dgm:prSet/>
      <dgm:spPr/>
      <dgm:t>
        <a:bodyPr/>
        <a:lstStyle/>
        <a:p>
          <a:endParaRPr lang="en-US"/>
        </a:p>
      </dgm:t>
    </dgm:pt>
    <dgm:pt modelId="{A01D1EC3-2BE7-4217-81F8-72BE14BB4F45}" type="sibTrans" cxnId="{CF0B9A1B-5EF8-41E2-8516-9E3F25FDF50A}">
      <dgm:prSet/>
      <dgm:spPr/>
      <dgm:t>
        <a:bodyPr/>
        <a:lstStyle/>
        <a:p>
          <a:endParaRPr lang="en-US"/>
        </a:p>
      </dgm:t>
    </dgm:pt>
    <dgm:pt modelId="{8C602F48-DD6C-4629-AB17-24B59CEA0242}">
      <dgm:prSet phldrT="[Text]" custT="1"/>
      <dgm:spPr/>
      <dgm:t>
        <a:bodyPr/>
        <a:lstStyle/>
        <a:p>
          <a:pPr>
            <a:lnSpc>
              <a:spcPct val="100000"/>
            </a:lnSpc>
          </a:pPr>
          <a:r>
            <a:rPr lang="pt-PT" sz="1400" dirty="0" smtClean="0">
              <a:latin typeface="Calibri" panose="020F0502020204030204" pitchFamily="34" charset="0"/>
            </a:rPr>
            <a:t>Temperatura isotérmica</a:t>
          </a:r>
        </a:p>
        <a:p>
          <a:pPr>
            <a:lnSpc>
              <a:spcPct val="100000"/>
            </a:lnSpc>
          </a:pPr>
          <a:endParaRPr lang="pt-PT" sz="1400" dirty="0" smtClean="0">
            <a:latin typeface="Calibri" panose="020F0502020204030204" pitchFamily="34" charset="0"/>
          </a:endParaRPr>
        </a:p>
        <a:p>
          <a:pPr>
            <a:lnSpc>
              <a:spcPct val="100000"/>
            </a:lnSpc>
          </a:pPr>
          <a:r>
            <a:rPr lang="es-ES" sz="1400" dirty="0" smtClean="0">
              <a:latin typeface="Calibri" panose="020F0502020204030204" pitchFamily="34" charset="0"/>
            </a:rPr>
            <a:t>ADN cadena doble</a:t>
          </a:r>
        </a:p>
        <a:p>
          <a:pPr>
            <a:lnSpc>
              <a:spcPct val="100000"/>
            </a:lnSpc>
          </a:pPr>
          <a:endParaRPr lang="es-ES" sz="1400" dirty="0" smtClean="0">
            <a:latin typeface="Calibri" panose="020F0502020204030204" pitchFamily="34" charset="0"/>
          </a:endParaRPr>
        </a:p>
        <a:p>
          <a:pPr>
            <a:lnSpc>
              <a:spcPct val="100000"/>
            </a:lnSpc>
          </a:pPr>
          <a:endParaRPr lang="es-ES" sz="1400" dirty="0" smtClean="0">
            <a:latin typeface="Calibri" panose="020F0502020204030204" pitchFamily="34" charset="0"/>
          </a:endParaRPr>
        </a:p>
        <a:p>
          <a:pPr>
            <a:lnSpc>
              <a:spcPct val="100000"/>
            </a:lnSpc>
          </a:pPr>
          <a:r>
            <a:rPr lang="es-ES" sz="1400" dirty="0" smtClean="0">
              <a:latin typeface="Calibri" panose="020F0502020204030204" pitchFamily="34" charset="0"/>
            </a:rPr>
            <a:t>4 cebadores  -  &gt; especificidad</a:t>
          </a:r>
        </a:p>
        <a:p>
          <a:pPr>
            <a:lnSpc>
              <a:spcPct val="100000"/>
            </a:lnSpc>
          </a:pPr>
          <a:endParaRPr lang="es-ES" sz="1400" dirty="0" smtClean="0">
            <a:latin typeface="Calibri" panose="020F0502020204030204" pitchFamily="34" charset="0"/>
          </a:endParaRPr>
        </a:p>
        <a:p>
          <a:pPr>
            <a:lnSpc>
              <a:spcPct val="100000"/>
            </a:lnSpc>
          </a:pPr>
          <a:r>
            <a:rPr lang="es-ES" sz="1400" dirty="0" smtClean="0">
              <a:latin typeface="Calibri" panose="020F0502020204030204" pitchFamily="34" charset="0"/>
            </a:rPr>
            <a:t>Polimerasa </a:t>
          </a:r>
          <a:r>
            <a:rPr lang="es-ES" sz="1400" dirty="0" err="1" smtClean="0">
              <a:latin typeface="Calibri" panose="020F0502020204030204" pitchFamily="34" charset="0"/>
            </a:rPr>
            <a:t>termosensible</a:t>
          </a:r>
          <a:r>
            <a:rPr lang="es-ES" sz="1400" dirty="0" smtClean="0">
              <a:latin typeface="Calibri" panose="020F0502020204030204" pitchFamily="34" charset="0"/>
            </a:rPr>
            <a:t> (</a:t>
          </a:r>
          <a:r>
            <a:rPr lang="es-ES" sz="1400" b="0" i="1" dirty="0" err="1" smtClean="0">
              <a:latin typeface="Calibri" panose="020F0502020204030204" pitchFamily="34" charset="0"/>
            </a:rPr>
            <a:t>Bst</a:t>
          </a:r>
          <a:r>
            <a:rPr lang="es-ES" sz="1400" dirty="0" smtClean="0">
              <a:latin typeface="Calibri" panose="020F0502020204030204" pitchFamily="34" charset="0"/>
            </a:rPr>
            <a:t> Polimerasa)</a:t>
          </a:r>
        </a:p>
        <a:p>
          <a:pPr>
            <a:lnSpc>
              <a:spcPct val="100000"/>
            </a:lnSpc>
          </a:pPr>
          <a:endParaRPr lang="es-ES" sz="1400" dirty="0" smtClean="0">
            <a:latin typeface="Calibri" panose="020F0502020204030204" pitchFamily="34" charset="0"/>
          </a:endParaRPr>
        </a:p>
        <a:p>
          <a:pPr>
            <a:lnSpc>
              <a:spcPct val="100000"/>
            </a:lnSpc>
          </a:pPr>
          <a:r>
            <a:rPr lang="es-ES" sz="1400" dirty="0" smtClean="0">
              <a:latin typeface="Calibri" panose="020F0502020204030204" pitchFamily="34" charset="0"/>
            </a:rPr>
            <a:t>&lt; 1 hora</a:t>
          </a:r>
        </a:p>
        <a:p>
          <a:pPr>
            <a:lnSpc>
              <a:spcPct val="100000"/>
            </a:lnSpc>
          </a:pPr>
          <a:endParaRPr lang="es-ES" sz="1400" dirty="0" smtClean="0">
            <a:latin typeface="Calibri" panose="020F0502020204030204" pitchFamily="34" charset="0"/>
          </a:endParaRPr>
        </a:p>
        <a:p>
          <a:pPr>
            <a:lnSpc>
              <a:spcPct val="100000"/>
            </a:lnSpc>
          </a:pPr>
          <a:r>
            <a:rPr lang="es-ES" sz="1400" dirty="0" smtClean="0">
              <a:effectLst/>
              <a:latin typeface="Calibri" panose="020F0502020204030204" pitchFamily="34" charset="0"/>
              <a:ea typeface="Times New Roman" panose="02020603050405020304" pitchFamily="18" charset="0"/>
            </a:rPr>
            <a:t>Observación directa de turbidez</a:t>
          </a:r>
          <a:endParaRPr lang="es-ES" sz="1400" dirty="0" smtClean="0">
            <a:latin typeface="Calibri" panose="020F0502020204030204" pitchFamily="34" charset="0"/>
          </a:endParaRPr>
        </a:p>
        <a:p>
          <a:pPr>
            <a:lnSpc>
              <a:spcPct val="100000"/>
            </a:lnSpc>
          </a:pPr>
          <a:endParaRPr lang="es-ES" sz="1400" dirty="0" smtClean="0">
            <a:latin typeface="Calibri" panose="020F0502020204030204" pitchFamily="34" charset="0"/>
          </a:endParaRPr>
        </a:p>
        <a:p>
          <a:pPr>
            <a:lnSpc>
              <a:spcPct val="100000"/>
            </a:lnSpc>
          </a:pPr>
          <a:r>
            <a:rPr lang="es-ES" sz="1400" dirty="0" smtClean="0">
              <a:latin typeface="Calibri" panose="020F0502020204030204" pitchFamily="34" charset="0"/>
            </a:rPr>
            <a:t>Baño a 62 </a:t>
          </a:r>
          <a:r>
            <a:rPr lang="es-ES" sz="1400" dirty="0" err="1" smtClean="0">
              <a:latin typeface="Calibri" panose="020F0502020204030204" pitchFamily="34" charset="0"/>
            </a:rPr>
            <a:t>ºC</a:t>
          </a:r>
          <a:r>
            <a:rPr lang="es-ES" sz="1400" dirty="0" smtClean="0">
              <a:latin typeface="Calibri" panose="020F0502020204030204" pitchFamily="34" charset="0"/>
            </a:rPr>
            <a:t> </a:t>
          </a:r>
          <a:endParaRPr lang="pt-PT" sz="1400" dirty="0" smtClean="0">
            <a:latin typeface="Calibri" panose="020F0502020204030204" pitchFamily="34" charset="0"/>
          </a:endParaRPr>
        </a:p>
        <a:p>
          <a:pPr>
            <a:lnSpc>
              <a:spcPct val="90000"/>
            </a:lnSpc>
          </a:pPr>
          <a:endParaRPr lang="en-US" sz="1400" dirty="0">
            <a:latin typeface="Calibri" panose="020F0502020204030204" pitchFamily="34" charset="0"/>
          </a:endParaRPr>
        </a:p>
      </dgm:t>
    </dgm:pt>
    <dgm:pt modelId="{95F26888-5DBA-436A-8A00-CC9C5C55D617}" type="parTrans" cxnId="{EA546041-A560-44B3-9A44-21002F657E6E}">
      <dgm:prSet/>
      <dgm:spPr/>
      <dgm:t>
        <a:bodyPr/>
        <a:lstStyle/>
        <a:p>
          <a:endParaRPr lang="en-US"/>
        </a:p>
      </dgm:t>
    </dgm:pt>
    <dgm:pt modelId="{BD65139E-6133-43C9-9F94-5670A07845DA}" type="sibTrans" cxnId="{EA546041-A560-44B3-9A44-21002F657E6E}">
      <dgm:prSet/>
      <dgm:spPr/>
      <dgm:t>
        <a:bodyPr/>
        <a:lstStyle/>
        <a:p>
          <a:endParaRPr lang="en-US"/>
        </a:p>
      </dgm:t>
    </dgm:pt>
    <dgm:pt modelId="{EC66A5EF-D66C-497A-8EB5-49AD90A085FE}">
      <dgm:prSet phldrT="[Text]" custT="1"/>
      <dgm:spPr/>
      <dgm:t>
        <a:bodyPr/>
        <a:lstStyle/>
        <a:p>
          <a:pPr>
            <a:lnSpc>
              <a:spcPct val="100000"/>
            </a:lnSpc>
          </a:pPr>
          <a:endParaRPr lang="pt-PT" sz="1400" dirty="0" smtClean="0">
            <a:latin typeface="Calibri" panose="020F0502020204030204" pitchFamily="34" charset="0"/>
          </a:endParaRPr>
        </a:p>
      </dgm:t>
    </dgm:pt>
    <dgm:pt modelId="{5BCABCB8-1203-48DB-B441-2D5127ACA3FC}" type="parTrans" cxnId="{A5B975B6-2629-4A7B-8839-01A7C5ACB132}">
      <dgm:prSet/>
      <dgm:spPr/>
      <dgm:t>
        <a:bodyPr/>
        <a:lstStyle/>
        <a:p>
          <a:endParaRPr lang="en-US"/>
        </a:p>
      </dgm:t>
    </dgm:pt>
    <dgm:pt modelId="{3A7D37B6-C6DF-4ECC-8A99-3AA6720DADDF}" type="sibTrans" cxnId="{A5B975B6-2629-4A7B-8839-01A7C5ACB132}">
      <dgm:prSet/>
      <dgm:spPr/>
      <dgm:t>
        <a:bodyPr/>
        <a:lstStyle/>
        <a:p>
          <a:endParaRPr lang="en-US"/>
        </a:p>
      </dgm:t>
    </dgm:pt>
    <dgm:pt modelId="{A894520E-5CAD-4065-9080-C91DE1C66C80}" type="pres">
      <dgm:prSet presAssocID="{59FFE26D-65F0-497E-8B3A-19A927E751A3}" presName="Name0" presStyleCnt="0">
        <dgm:presLayoutVars>
          <dgm:chMax val="2"/>
          <dgm:dir/>
          <dgm:animOne val="branch"/>
          <dgm:animLvl val="lvl"/>
          <dgm:resizeHandles val="exact"/>
        </dgm:presLayoutVars>
      </dgm:prSet>
      <dgm:spPr/>
      <dgm:t>
        <a:bodyPr/>
        <a:lstStyle/>
        <a:p>
          <a:endParaRPr lang="en-US"/>
        </a:p>
      </dgm:t>
    </dgm:pt>
    <dgm:pt modelId="{C687C872-A8AD-4D58-8D05-EB80A27C5480}" type="pres">
      <dgm:prSet presAssocID="{59FFE26D-65F0-497E-8B3A-19A927E751A3}" presName="Background" presStyleLbl="node1" presStyleIdx="0" presStyleCnt="1" custScaleX="110430" custScaleY="141196" custLinFactNeighborX="978" custLinFactNeighborY="-342"/>
      <dgm:spPr>
        <a:ln>
          <a:solidFill>
            <a:schemeClr val="accent1"/>
          </a:solidFill>
        </a:ln>
      </dgm:spPr>
      <dgm:t>
        <a:bodyPr/>
        <a:lstStyle/>
        <a:p>
          <a:endParaRPr lang="en-US"/>
        </a:p>
      </dgm:t>
    </dgm:pt>
    <dgm:pt modelId="{476CBFC4-8215-428A-BC8E-C0B961590EC1}" type="pres">
      <dgm:prSet presAssocID="{59FFE26D-65F0-497E-8B3A-19A927E751A3}" presName="Divider" presStyleLbl="callout" presStyleIdx="0" presStyleCnt="1" custFlipHor="1" custScaleX="2000000" custScaleY="133193"/>
      <dgm:spPr>
        <a:ln>
          <a:solidFill>
            <a:schemeClr val="accent1"/>
          </a:solidFill>
        </a:ln>
      </dgm:spPr>
      <dgm:t>
        <a:bodyPr/>
        <a:lstStyle/>
        <a:p>
          <a:endParaRPr lang="en-US"/>
        </a:p>
      </dgm:t>
    </dgm:pt>
    <dgm:pt modelId="{798340D6-6D9B-4DCF-A30B-97518CFAEC74}" type="pres">
      <dgm:prSet presAssocID="{59FFE26D-65F0-497E-8B3A-19A927E751A3}" presName="ChildText1" presStyleLbl="revTx" presStyleIdx="0" presStyleCnt="0" custScaleX="125836" custLinFactNeighborX="3563" custLinFactNeighborY="-27726">
        <dgm:presLayoutVars>
          <dgm:chMax val="0"/>
          <dgm:chPref val="0"/>
          <dgm:bulletEnabled val="1"/>
        </dgm:presLayoutVars>
      </dgm:prSet>
      <dgm:spPr/>
      <dgm:t>
        <a:bodyPr/>
        <a:lstStyle/>
        <a:p>
          <a:endParaRPr lang="en-US"/>
        </a:p>
      </dgm:t>
    </dgm:pt>
    <dgm:pt modelId="{7C24B289-A650-4E99-A3A1-E9D7784E6EC9}" type="pres">
      <dgm:prSet presAssocID="{59FFE26D-65F0-497E-8B3A-19A927E751A3}" presName="ChildText2" presStyleLbl="revTx" presStyleIdx="0" presStyleCnt="0" custScaleX="119295" custLinFactNeighborX="5808" custLinFactNeighborY="-28953">
        <dgm:presLayoutVars>
          <dgm:chMax val="0"/>
          <dgm:chPref val="0"/>
          <dgm:bulletEnabled val="1"/>
        </dgm:presLayoutVars>
      </dgm:prSet>
      <dgm:spPr/>
      <dgm:t>
        <a:bodyPr/>
        <a:lstStyle/>
        <a:p>
          <a:endParaRPr lang="en-US"/>
        </a:p>
      </dgm:t>
    </dgm:pt>
    <dgm:pt modelId="{FA123272-68A2-498F-8BF8-9E54070C2FA0}" type="pres">
      <dgm:prSet presAssocID="{59FFE26D-65F0-497E-8B3A-19A927E751A3}" presName="ParentText1" presStyleLbl="revTx" presStyleIdx="0" presStyleCnt="0">
        <dgm:presLayoutVars>
          <dgm:chMax val="1"/>
          <dgm:chPref val="1"/>
        </dgm:presLayoutVars>
      </dgm:prSet>
      <dgm:spPr/>
      <dgm:t>
        <a:bodyPr/>
        <a:lstStyle/>
        <a:p>
          <a:endParaRPr lang="en-US"/>
        </a:p>
      </dgm:t>
    </dgm:pt>
    <dgm:pt modelId="{CD673AED-6A9A-49CF-A517-4A203DF77425}" type="pres">
      <dgm:prSet presAssocID="{59FFE26D-65F0-497E-8B3A-19A927E751A3}" presName="ParentShape1" presStyleLbl="alignImgPlace1" presStyleIdx="0" presStyleCnt="2" custAng="10800000" custScaleX="90029" custLinFactNeighborX="4039" custLinFactNeighborY="-1055">
        <dgm:presLayoutVars/>
      </dgm:prSet>
      <dgm:spPr/>
      <dgm:t>
        <a:bodyPr/>
        <a:lstStyle/>
        <a:p>
          <a:endParaRPr lang="en-US"/>
        </a:p>
      </dgm:t>
    </dgm:pt>
    <dgm:pt modelId="{47E09EF7-E83A-4AA8-92B5-F2332E82A248}" type="pres">
      <dgm:prSet presAssocID="{59FFE26D-65F0-497E-8B3A-19A927E751A3}" presName="ParentText2" presStyleLbl="revTx" presStyleIdx="0" presStyleCnt="0">
        <dgm:presLayoutVars>
          <dgm:chMax val="1"/>
          <dgm:chPref val="1"/>
        </dgm:presLayoutVars>
      </dgm:prSet>
      <dgm:spPr/>
      <dgm:t>
        <a:bodyPr/>
        <a:lstStyle/>
        <a:p>
          <a:endParaRPr lang="en-US"/>
        </a:p>
      </dgm:t>
    </dgm:pt>
    <dgm:pt modelId="{A61F56CA-459C-43E4-879D-7A943F8A9ACD}" type="pres">
      <dgm:prSet presAssocID="{59FFE26D-65F0-497E-8B3A-19A927E751A3}" presName="ParentShape2" presStyleLbl="alignImgPlace1" presStyleIdx="1" presStyleCnt="2" custAng="10800000" custScaleX="90029" custLinFactNeighborX="4986" custLinFactNeighborY="1802">
        <dgm:presLayoutVars/>
      </dgm:prSet>
      <dgm:spPr/>
      <dgm:t>
        <a:bodyPr/>
        <a:lstStyle/>
        <a:p>
          <a:endParaRPr lang="en-US"/>
        </a:p>
      </dgm:t>
    </dgm:pt>
  </dgm:ptLst>
  <dgm:cxnLst>
    <dgm:cxn modelId="{C49435F4-38DB-40BC-9181-F4366C6C8B62}" type="presOf" srcId="{F8E9E509-89FD-4023-90FD-A76801AB4F56}" destId="{A61F56CA-459C-43E4-879D-7A943F8A9ACD}" srcOrd="1" destOrd="0" presId="urn:microsoft.com/office/officeart/2009/3/layout/OpposingIdeas"/>
    <dgm:cxn modelId="{A6A3CB3C-A796-45AC-BD72-0432A693F2D2}" type="presOf" srcId="{F8E9E509-89FD-4023-90FD-A76801AB4F56}" destId="{47E09EF7-E83A-4AA8-92B5-F2332E82A248}" srcOrd="0" destOrd="0" presId="urn:microsoft.com/office/officeart/2009/3/layout/OpposingIdeas"/>
    <dgm:cxn modelId="{060B2887-EC55-4DEE-A4EB-45BD8C59B161}" srcId="{3DAE37E8-2D74-4D84-BCA3-D030FC7965A3}" destId="{A96DB194-5E18-40DF-B1FB-1BB9827248B3}" srcOrd="0" destOrd="0" parTransId="{EDECE5C5-8E98-4C88-A714-422B4E335D45}" sibTransId="{11CB0D37-0856-4D67-82C0-058CD489D0DA}"/>
    <dgm:cxn modelId="{A5B975B6-2629-4A7B-8839-01A7C5ACB132}" srcId="{3DAE37E8-2D74-4D84-BCA3-D030FC7965A3}" destId="{EC66A5EF-D66C-497A-8EB5-49AD90A085FE}" srcOrd="1" destOrd="0" parTransId="{5BCABCB8-1203-48DB-B441-2D5127ACA3FC}" sibTransId="{3A7D37B6-C6DF-4ECC-8A99-3AA6720DADDF}"/>
    <dgm:cxn modelId="{F56C2619-7F38-4AC4-AAF8-ED69C2A5D57F}" type="presOf" srcId="{A96DB194-5E18-40DF-B1FB-1BB9827248B3}" destId="{798340D6-6D9B-4DCF-A30B-97518CFAEC74}" srcOrd="0" destOrd="0" presId="urn:microsoft.com/office/officeart/2009/3/layout/OpposingIdeas"/>
    <dgm:cxn modelId="{EA546041-A560-44B3-9A44-21002F657E6E}" srcId="{F8E9E509-89FD-4023-90FD-A76801AB4F56}" destId="{8C602F48-DD6C-4629-AB17-24B59CEA0242}" srcOrd="0" destOrd="0" parTransId="{95F26888-5DBA-436A-8A00-CC9C5C55D617}" sibTransId="{BD65139E-6133-43C9-9F94-5670A07845DA}"/>
    <dgm:cxn modelId="{7CB25B40-3B17-4A8A-8493-5790BA4467A8}" type="presOf" srcId="{59FFE26D-65F0-497E-8B3A-19A927E751A3}" destId="{A894520E-5CAD-4065-9080-C91DE1C66C80}" srcOrd="0" destOrd="0" presId="urn:microsoft.com/office/officeart/2009/3/layout/OpposingIdeas"/>
    <dgm:cxn modelId="{6E55062B-D4FF-427E-A576-D1977B538DE0}" type="presOf" srcId="{3DAE37E8-2D74-4D84-BCA3-D030FC7965A3}" destId="{CD673AED-6A9A-49CF-A517-4A203DF77425}" srcOrd="1" destOrd="0" presId="urn:microsoft.com/office/officeart/2009/3/layout/OpposingIdeas"/>
    <dgm:cxn modelId="{CF0B9A1B-5EF8-41E2-8516-9E3F25FDF50A}" srcId="{59FFE26D-65F0-497E-8B3A-19A927E751A3}" destId="{F8E9E509-89FD-4023-90FD-A76801AB4F56}" srcOrd="1" destOrd="0" parTransId="{53A20F51-EFC3-47E2-86FD-AF6B99FDC813}" sibTransId="{A01D1EC3-2BE7-4217-81F8-72BE14BB4F45}"/>
    <dgm:cxn modelId="{566B3CDB-ED38-4DE9-BE79-60042B36F96C}" srcId="{59FFE26D-65F0-497E-8B3A-19A927E751A3}" destId="{3DAE37E8-2D74-4D84-BCA3-D030FC7965A3}" srcOrd="0" destOrd="0" parTransId="{248CC712-871F-46F3-86E1-27D1FCC6C33F}" sibTransId="{258BB3C8-240B-4DB9-A8C7-B9BF07ECE51C}"/>
    <dgm:cxn modelId="{1B2C7441-6554-4E1F-A8A6-329E55C40125}" type="presOf" srcId="{EC66A5EF-D66C-497A-8EB5-49AD90A085FE}" destId="{798340D6-6D9B-4DCF-A30B-97518CFAEC74}" srcOrd="0" destOrd="1" presId="urn:microsoft.com/office/officeart/2009/3/layout/OpposingIdeas"/>
    <dgm:cxn modelId="{7099E5B2-CDD6-45C9-9AD8-EC732337B3FF}" type="presOf" srcId="{3DAE37E8-2D74-4D84-BCA3-D030FC7965A3}" destId="{FA123272-68A2-498F-8BF8-9E54070C2FA0}" srcOrd="0" destOrd="0" presId="urn:microsoft.com/office/officeart/2009/3/layout/OpposingIdeas"/>
    <dgm:cxn modelId="{D7F8ADFD-6A57-4960-A640-5A516E95C533}" type="presOf" srcId="{8C602F48-DD6C-4629-AB17-24B59CEA0242}" destId="{7C24B289-A650-4E99-A3A1-E9D7784E6EC9}" srcOrd="0" destOrd="0" presId="urn:microsoft.com/office/officeart/2009/3/layout/OpposingIdeas"/>
    <dgm:cxn modelId="{4BD9A4D8-0C66-4B8A-A974-71F80E1ACEDC}" type="presParOf" srcId="{A894520E-5CAD-4065-9080-C91DE1C66C80}" destId="{C687C872-A8AD-4D58-8D05-EB80A27C5480}" srcOrd="0" destOrd="0" presId="urn:microsoft.com/office/officeart/2009/3/layout/OpposingIdeas"/>
    <dgm:cxn modelId="{5B8F3AE4-366F-43A1-838B-971E2582DF09}" type="presParOf" srcId="{A894520E-5CAD-4065-9080-C91DE1C66C80}" destId="{476CBFC4-8215-428A-BC8E-C0B961590EC1}" srcOrd="1" destOrd="0" presId="urn:microsoft.com/office/officeart/2009/3/layout/OpposingIdeas"/>
    <dgm:cxn modelId="{68CD7206-6E40-497F-A6E7-46C43CB36A93}" type="presParOf" srcId="{A894520E-5CAD-4065-9080-C91DE1C66C80}" destId="{798340D6-6D9B-4DCF-A30B-97518CFAEC74}" srcOrd="2" destOrd="0" presId="urn:microsoft.com/office/officeart/2009/3/layout/OpposingIdeas"/>
    <dgm:cxn modelId="{83775FF7-2267-43A7-8F95-47CA0840D4AD}" type="presParOf" srcId="{A894520E-5CAD-4065-9080-C91DE1C66C80}" destId="{7C24B289-A650-4E99-A3A1-E9D7784E6EC9}" srcOrd="3" destOrd="0" presId="urn:microsoft.com/office/officeart/2009/3/layout/OpposingIdeas"/>
    <dgm:cxn modelId="{C3C2AE31-DCB5-4167-8A46-BC470E109521}" type="presParOf" srcId="{A894520E-5CAD-4065-9080-C91DE1C66C80}" destId="{FA123272-68A2-498F-8BF8-9E54070C2FA0}" srcOrd="4" destOrd="0" presId="urn:microsoft.com/office/officeart/2009/3/layout/OpposingIdeas"/>
    <dgm:cxn modelId="{7CA0DCA0-D949-436F-8579-7C9945C6F705}" type="presParOf" srcId="{A894520E-5CAD-4065-9080-C91DE1C66C80}" destId="{CD673AED-6A9A-49CF-A517-4A203DF77425}" srcOrd="5" destOrd="0" presId="urn:microsoft.com/office/officeart/2009/3/layout/OpposingIdeas"/>
    <dgm:cxn modelId="{CD4E3B36-CC8D-4B47-894A-22C6FA1729C5}" type="presParOf" srcId="{A894520E-5CAD-4065-9080-C91DE1C66C80}" destId="{47E09EF7-E83A-4AA8-92B5-F2332E82A248}" srcOrd="6" destOrd="0" presId="urn:microsoft.com/office/officeart/2009/3/layout/OpposingIdeas"/>
    <dgm:cxn modelId="{AC84BE40-5E6E-4205-848A-48D330B87679}" type="presParOf" srcId="{A894520E-5CAD-4065-9080-C91DE1C66C80}" destId="{A61F56CA-459C-43E4-879D-7A943F8A9ACD}"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73707-8EF0-4E7A-A0CA-89E055CC42F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A18D4ED-CB46-4CC6-8A0E-08020AE597E6}">
      <dgm:prSet phldrT="[Text]" custT="1"/>
      <dgm:spPr>
        <a:solidFill>
          <a:schemeClr val="accent1">
            <a:lumMod val="40000"/>
            <a:lumOff val="60000"/>
          </a:schemeClr>
        </a:solidFill>
      </dgm:spPr>
      <dgm:t>
        <a:bodyPr/>
        <a:lstStyle/>
        <a:p>
          <a:r>
            <a:rPr lang="es-ES" sz="2400" dirty="0" smtClean="0">
              <a:solidFill>
                <a:schemeClr val="tx1"/>
              </a:solidFill>
              <a:latin typeface="Calibri" panose="020F0502020204030204" pitchFamily="34" charset="0"/>
            </a:rPr>
            <a:t>Sensible</a:t>
          </a:r>
          <a:endParaRPr lang="es-ES" sz="2400" dirty="0">
            <a:solidFill>
              <a:schemeClr val="tx1"/>
            </a:solidFill>
            <a:latin typeface="Calibri" panose="020F0502020204030204" pitchFamily="34" charset="0"/>
          </a:endParaRPr>
        </a:p>
      </dgm:t>
    </dgm:pt>
    <dgm:pt modelId="{CC78216C-F256-46D5-9C63-A61AF10D8774}" type="parTrans" cxnId="{539A7457-FA46-4206-8B2D-3F4AB85311FE}">
      <dgm:prSet/>
      <dgm:spPr/>
      <dgm:t>
        <a:bodyPr/>
        <a:lstStyle/>
        <a:p>
          <a:endParaRPr lang="es-ES">
            <a:latin typeface="Comic Sans MS" panose="030F0702030302020204" pitchFamily="66" charset="0"/>
          </a:endParaRPr>
        </a:p>
      </dgm:t>
    </dgm:pt>
    <dgm:pt modelId="{78BDD304-D9B1-4C69-9005-93AE7245C7C9}" type="sibTrans" cxnId="{539A7457-FA46-4206-8B2D-3F4AB85311FE}">
      <dgm:prSet/>
      <dgm:spPr/>
      <dgm:t>
        <a:bodyPr/>
        <a:lstStyle/>
        <a:p>
          <a:endParaRPr lang="es-ES">
            <a:latin typeface="Comic Sans MS" panose="030F0702030302020204" pitchFamily="66" charset="0"/>
          </a:endParaRPr>
        </a:p>
      </dgm:t>
    </dgm:pt>
    <dgm:pt modelId="{7846AE0C-0B19-4A86-A6F7-A73D99BD03DE}">
      <dgm:prSet phldrT="[Text]" custT="1"/>
      <dgm:spPr>
        <a:solidFill>
          <a:schemeClr val="accent1">
            <a:lumMod val="40000"/>
            <a:lumOff val="60000"/>
          </a:schemeClr>
        </a:solidFill>
      </dgm:spPr>
      <dgm:t>
        <a:bodyPr/>
        <a:lstStyle/>
        <a:p>
          <a:r>
            <a:rPr lang="es-ES" sz="2400" dirty="0" smtClean="0">
              <a:solidFill>
                <a:schemeClr val="tx1"/>
              </a:solidFill>
              <a:latin typeface="Calibri" panose="020F0502020204030204" pitchFamily="34" charset="0"/>
            </a:rPr>
            <a:t>Específica</a:t>
          </a:r>
          <a:endParaRPr lang="es-ES" sz="2400" dirty="0">
            <a:solidFill>
              <a:schemeClr val="tx1"/>
            </a:solidFill>
            <a:latin typeface="Calibri" panose="020F0502020204030204" pitchFamily="34" charset="0"/>
          </a:endParaRPr>
        </a:p>
      </dgm:t>
    </dgm:pt>
    <dgm:pt modelId="{B204948C-FA3F-40CC-9FC7-A590896F4825}" type="parTrans" cxnId="{68B428B6-1680-461B-8DC0-1FE662F8B275}">
      <dgm:prSet/>
      <dgm:spPr/>
      <dgm:t>
        <a:bodyPr/>
        <a:lstStyle/>
        <a:p>
          <a:endParaRPr lang="es-ES">
            <a:latin typeface="Comic Sans MS" panose="030F0702030302020204" pitchFamily="66" charset="0"/>
          </a:endParaRPr>
        </a:p>
      </dgm:t>
    </dgm:pt>
    <dgm:pt modelId="{63042334-DFE3-4442-B23E-DC435FBDCE97}" type="sibTrans" cxnId="{68B428B6-1680-461B-8DC0-1FE662F8B275}">
      <dgm:prSet/>
      <dgm:spPr/>
      <dgm:t>
        <a:bodyPr/>
        <a:lstStyle/>
        <a:p>
          <a:endParaRPr lang="es-ES">
            <a:latin typeface="Comic Sans MS" panose="030F0702030302020204" pitchFamily="66" charset="0"/>
          </a:endParaRPr>
        </a:p>
      </dgm:t>
    </dgm:pt>
    <dgm:pt modelId="{50F382A4-CC7A-4C7A-8E6F-6C9BB52C58FF}">
      <dgm:prSet phldrT="[Text]" custT="1"/>
      <dgm:spPr>
        <a:solidFill>
          <a:schemeClr val="accent1">
            <a:lumMod val="40000"/>
            <a:lumOff val="60000"/>
          </a:schemeClr>
        </a:solidFill>
      </dgm:spPr>
      <dgm:t>
        <a:bodyPr/>
        <a:lstStyle/>
        <a:p>
          <a:r>
            <a:rPr lang="es-ES" sz="2400" dirty="0" smtClean="0">
              <a:solidFill>
                <a:schemeClr val="tx1"/>
              </a:solidFill>
              <a:latin typeface="Calibri" panose="020F0502020204030204" pitchFamily="34" charset="0"/>
            </a:rPr>
            <a:t>Rápida </a:t>
          </a:r>
          <a:endParaRPr lang="es-ES" sz="2400" dirty="0">
            <a:solidFill>
              <a:schemeClr val="tx1"/>
            </a:solidFill>
            <a:latin typeface="Calibri" panose="020F0502020204030204" pitchFamily="34" charset="0"/>
          </a:endParaRPr>
        </a:p>
      </dgm:t>
    </dgm:pt>
    <dgm:pt modelId="{06F93696-7FC9-4768-BB1C-48632EDF1D19}" type="parTrans" cxnId="{58289BEF-42B7-412E-86EA-41BEDCD57B86}">
      <dgm:prSet/>
      <dgm:spPr/>
      <dgm:t>
        <a:bodyPr/>
        <a:lstStyle/>
        <a:p>
          <a:endParaRPr lang="es-ES">
            <a:latin typeface="Comic Sans MS" panose="030F0702030302020204" pitchFamily="66" charset="0"/>
          </a:endParaRPr>
        </a:p>
      </dgm:t>
    </dgm:pt>
    <dgm:pt modelId="{CF1AF2DC-1294-440A-AA2F-4AB2F48AF819}" type="sibTrans" cxnId="{58289BEF-42B7-412E-86EA-41BEDCD57B86}">
      <dgm:prSet/>
      <dgm:spPr/>
      <dgm:t>
        <a:bodyPr/>
        <a:lstStyle/>
        <a:p>
          <a:endParaRPr lang="es-ES">
            <a:latin typeface="Comic Sans MS" panose="030F0702030302020204" pitchFamily="66" charset="0"/>
          </a:endParaRPr>
        </a:p>
      </dgm:t>
    </dgm:pt>
    <dgm:pt modelId="{28838B33-BCBE-4C76-83AE-FFD0EFE9BBC9}">
      <dgm:prSet custT="1"/>
      <dgm:spPr>
        <a:solidFill>
          <a:schemeClr val="accent1">
            <a:lumMod val="40000"/>
            <a:lumOff val="60000"/>
          </a:schemeClr>
        </a:solidFill>
      </dgm:spPr>
      <dgm:t>
        <a:bodyPr/>
        <a:lstStyle/>
        <a:p>
          <a:r>
            <a:rPr lang="es-ES" sz="2400" dirty="0" smtClean="0">
              <a:solidFill>
                <a:schemeClr val="tx1"/>
              </a:solidFill>
              <a:latin typeface="Calibri" panose="020F0502020204030204" pitchFamily="34" charset="0"/>
            </a:rPr>
            <a:t>Barata</a:t>
          </a:r>
          <a:endParaRPr lang="es-ES" sz="2400" dirty="0">
            <a:solidFill>
              <a:schemeClr val="tx1"/>
            </a:solidFill>
            <a:latin typeface="Calibri" panose="020F0502020204030204" pitchFamily="34" charset="0"/>
          </a:endParaRPr>
        </a:p>
      </dgm:t>
    </dgm:pt>
    <dgm:pt modelId="{B5238FD9-9C31-47A3-9499-5E78663A3EDF}" type="parTrans" cxnId="{2FDCC452-F2AE-44BB-8C38-36AD6054FE2A}">
      <dgm:prSet/>
      <dgm:spPr/>
      <dgm:t>
        <a:bodyPr/>
        <a:lstStyle/>
        <a:p>
          <a:endParaRPr lang="es-ES">
            <a:latin typeface="Comic Sans MS" panose="030F0702030302020204" pitchFamily="66" charset="0"/>
          </a:endParaRPr>
        </a:p>
      </dgm:t>
    </dgm:pt>
    <dgm:pt modelId="{2DBA591D-36F8-42D9-BAA5-7EBB5BECAA24}" type="sibTrans" cxnId="{2FDCC452-F2AE-44BB-8C38-36AD6054FE2A}">
      <dgm:prSet/>
      <dgm:spPr/>
      <dgm:t>
        <a:bodyPr/>
        <a:lstStyle/>
        <a:p>
          <a:endParaRPr lang="es-ES">
            <a:latin typeface="Comic Sans MS" panose="030F0702030302020204" pitchFamily="66" charset="0"/>
          </a:endParaRPr>
        </a:p>
      </dgm:t>
    </dgm:pt>
    <dgm:pt modelId="{6285CBA2-F016-4814-B1E4-02E23FFFA861}" type="pres">
      <dgm:prSet presAssocID="{8FE73707-8EF0-4E7A-A0CA-89E055CC42FF}" presName="Name0" presStyleCnt="0">
        <dgm:presLayoutVars>
          <dgm:chMax val="7"/>
          <dgm:chPref val="7"/>
          <dgm:dir/>
        </dgm:presLayoutVars>
      </dgm:prSet>
      <dgm:spPr/>
      <dgm:t>
        <a:bodyPr/>
        <a:lstStyle/>
        <a:p>
          <a:endParaRPr lang="es-ES"/>
        </a:p>
      </dgm:t>
    </dgm:pt>
    <dgm:pt modelId="{36B09ACA-38E6-4E13-81EE-90589D1812C0}" type="pres">
      <dgm:prSet presAssocID="{8FE73707-8EF0-4E7A-A0CA-89E055CC42FF}" presName="Name1" presStyleCnt="0"/>
      <dgm:spPr/>
    </dgm:pt>
    <dgm:pt modelId="{11D3C08C-930E-4750-AA3C-451D25AED31D}" type="pres">
      <dgm:prSet presAssocID="{8FE73707-8EF0-4E7A-A0CA-89E055CC42FF}" presName="cycle" presStyleCnt="0"/>
      <dgm:spPr/>
    </dgm:pt>
    <dgm:pt modelId="{E0D14136-0CFB-4E1B-A3B1-7D16F9385E88}" type="pres">
      <dgm:prSet presAssocID="{8FE73707-8EF0-4E7A-A0CA-89E055CC42FF}" presName="srcNode" presStyleLbl="node1" presStyleIdx="0" presStyleCnt="4"/>
      <dgm:spPr/>
    </dgm:pt>
    <dgm:pt modelId="{3172021B-6DD2-4ACA-A000-1F1E485BCA28}" type="pres">
      <dgm:prSet presAssocID="{8FE73707-8EF0-4E7A-A0CA-89E055CC42FF}" presName="conn" presStyleLbl="parChTrans1D2" presStyleIdx="0" presStyleCnt="1"/>
      <dgm:spPr/>
      <dgm:t>
        <a:bodyPr/>
        <a:lstStyle/>
        <a:p>
          <a:endParaRPr lang="es-ES"/>
        </a:p>
      </dgm:t>
    </dgm:pt>
    <dgm:pt modelId="{40D1BD77-D0C4-4831-9CD3-51299B0DAC6F}" type="pres">
      <dgm:prSet presAssocID="{8FE73707-8EF0-4E7A-A0CA-89E055CC42FF}" presName="extraNode" presStyleLbl="node1" presStyleIdx="0" presStyleCnt="4"/>
      <dgm:spPr/>
    </dgm:pt>
    <dgm:pt modelId="{4DF4BEAC-BEAB-4471-BCEC-364747AEFAF6}" type="pres">
      <dgm:prSet presAssocID="{8FE73707-8EF0-4E7A-A0CA-89E055CC42FF}" presName="dstNode" presStyleLbl="node1" presStyleIdx="0" presStyleCnt="4"/>
      <dgm:spPr/>
    </dgm:pt>
    <dgm:pt modelId="{5D4C7814-9A88-4176-A53E-DD5201F6227D}" type="pres">
      <dgm:prSet presAssocID="{6A18D4ED-CB46-4CC6-8A0E-08020AE597E6}" presName="text_1" presStyleLbl="node1" presStyleIdx="0" presStyleCnt="4">
        <dgm:presLayoutVars>
          <dgm:bulletEnabled val="1"/>
        </dgm:presLayoutVars>
      </dgm:prSet>
      <dgm:spPr/>
      <dgm:t>
        <a:bodyPr/>
        <a:lstStyle/>
        <a:p>
          <a:endParaRPr lang="es-ES"/>
        </a:p>
      </dgm:t>
    </dgm:pt>
    <dgm:pt modelId="{EA9C9017-4D2D-4D4F-BBAA-5D5C1540B2F0}" type="pres">
      <dgm:prSet presAssocID="{6A18D4ED-CB46-4CC6-8A0E-08020AE597E6}" presName="accent_1" presStyleCnt="0"/>
      <dgm:spPr/>
    </dgm:pt>
    <dgm:pt modelId="{8BA799B3-1F09-49C1-8C93-6C3A130761C9}" type="pres">
      <dgm:prSet presAssocID="{6A18D4ED-CB46-4CC6-8A0E-08020AE597E6}" presName="accentRepeatNode" presStyleLbl="solidFgAcc1" presStyleIdx="0" presStyleCnt="4"/>
      <dgm:spPr/>
    </dgm:pt>
    <dgm:pt modelId="{EC07DA47-6D6D-4C96-8F6E-A3B5EE0E62C4}" type="pres">
      <dgm:prSet presAssocID="{7846AE0C-0B19-4A86-A6F7-A73D99BD03DE}" presName="text_2" presStyleLbl="node1" presStyleIdx="1" presStyleCnt="4">
        <dgm:presLayoutVars>
          <dgm:bulletEnabled val="1"/>
        </dgm:presLayoutVars>
      </dgm:prSet>
      <dgm:spPr/>
      <dgm:t>
        <a:bodyPr/>
        <a:lstStyle/>
        <a:p>
          <a:endParaRPr lang="es-ES"/>
        </a:p>
      </dgm:t>
    </dgm:pt>
    <dgm:pt modelId="{1B82360C-6871-4521-BC97-CD46F1CA17E1}" type="pres">
      <dgm:prSet presAssocID="{7846AE0C-0B19-4A86-A6F7-A73D99BD03DE}" presName="accent_2" presStyleCnt="0"/>
      <dgm:spPr/>
    </dgm:pt>
    <dgm:pt modelId="{912DCA4C-A24C-4482-8B1C-FCEDD037B766}" type="pres">
      <dgm:prSet presAssocID="{7846AE0C-0B19-4A86-A6F7-A73D99BD03DE}" presName="accentRepeatNode" presStyleLbl="solidFgAcc1" presStyleIdx="1" presStyleCnt="4"/>
      <dgm:spPr/>
    </dgm:pt>
    <dgm:pt modelId="{08F259C6-C02E-4C96-8A5F-5E79315602FF}" type="pres">
      <dgm:prSet presAssocID="{50F382A4-CC7A-4C7A-8E6F-6C9BB52C58FF}" presName="text_3" presStyleLbl="node1" presStyleIdx="2" presStyleCnt="4">
        <dgm:presLayoutVars>
          <dgm:bulletEnabled val="1"/>
        </dgm:presLayoutVars>
      </dgm:prSet>
      <dgm:spPr/>
      <dgm:t>
        <a:bodyPr/>
        <a:lstStyle/>
        <a:p>
          <a:endParaRPr lang="es-ES"/>
        </a:p>
      </dgm:t>
    </dgm:pt>
    <dgm:pt modelId="{1D1F7CDA-C0BF-4942-85FE-AB653A3A8603}" type="pres">
      <dgm:prSet presAssocID="{50F382A4-CC7A-4C7A-8E6F-6C9BB52C58FF}" presName="accent_3" presStyleCnt="0"/>
      <dgm:spPr/>
    </dgm:pt>
    <dgm:pt modelId="{45E0B1DC-03B5-45B9-B368-7E4586CAD373}" type="pres">
      <dgm:prSet presAssocID="{50F382A4-CC7A-4C7A-8E6F-6C9BB52C58FF}" presName="accentRepeatNode" presStyleLbl="solidFgAcc1" presStyleIdx="2" presStyleCnt="4"/>
      <dgm:spPr/>
    </dgm:pt>
    <dgm:pt modelId="{50AE2FD7-ED66-4410-9043-ECCE279023C5}" type="pres">
      <dgm:prSet presAssocID="{28838B33-BCBE-4C76-83AE-FFD0EFE9BBC9}" presName="text_4" presStyleLbl="node1" presStyleIdx="3" presStyleCnt="4">
        <dgm:presLayoutVars>
          <dgm:bulletEnabled val="1"/>
        </dgm:presLayoutVars>
      </dgm:prSet>
      <dgm:spPr/>
      <dgm:t>
        <a:bodyPr/>
        <a:lstStyle/>
        <a:p>
          <a:endParaRPr lang="es-ES"/>
        </a:p>
      </dgm:t>
    </dgm:pt>
    <dgm:pt modelId="{317A4EE2-652B-4AC5-B97D-01A09F0D6053}" type="pres">
      <dgm:prSet presAssocID="{28838B33-BCBE-4C76-83AE-FFD0EFE9BBC9}" presName="accent_4" presStyleCnt="0"/>
      <dgm:spPr/>
    </dgm:pt>
    <dgm:pt modelId="{5ACE75E2-7549-42E1-899C-3AB9DD2E2FFE}" type="pres">
      <dgm:prSet presAssocID="{28838B33-BCBE-4C76-83AE-FFD0EFE9BBC9}" presName="accentRepeatNode" presStyleLbl="solidFgAcc1" presStyleIdx="3" presStyleCnt="4"/>
      <dgm:spPr/>
    </dgm:pt>
  </dgm:ptLst>
  <dgm:cxnLst>
    <dgm:cxn modelId="{0706D6FC-4360-4907-9B2D-F891CA665D73}" type="presOf" srcId="{28838B33-BCBE-4C76-83AE-FFD0EFE9BBC9}" destId="{50AE2FD7-ED66-4410-9043-ECCE279023C5}" srcOrd="0" destOrd="0" presId="urn:microsoft.com/office/officeart/2008/layout/VerticalCurvedList"/>
    <dgm:cxn modelId="{4E57FD3E-0BE9-4F2A-9B8C-DEA9DFD6CB71}" type="presOf" srcId="{50F382A4-CC7A-4C7A-8E6F-6C9BB52C58FF}" destId="{08F259C6-C02E-4C96-8A5F-5E79315602FF}" srcOrd="0" destOrd="0" presId="urn:microsoft.com/office/officeart/2008/layout/VerticalCurvedList"/>
    <dgm:cxn modelId="{00C529A5-A61A-4E0C-A91D-C66F2D0DBF26}" type="presOf" srcId="{8FE73707-8EF0-4E7A-A0CA-89E055CC42FF}" destId="{6285CBA2-F016-4814-B1E4-02E23FFFA861}" srcOrd="0" destOrd="0" presId="urn:microsoft.com/office/officeart/2008/layout/VerticalCurvedList"/>
    <dgm:cxn modelId="{6F74ECE5-3995-4EC0-90C3-BFF9BCD845D7}" type="presOf" srcId="{78BDD304-D9B1-4C69-9005-93AE7245C7C9}" destId="{3172021B-6DD2-4ACA-A000-1F1E485BCA28}" srcOrd="0" destOrd="0" presId="urn:microsoft.com/office/officeart/2008/layout/VerticalCurvedList"/>
    <dgm:cxn modelId="{539A7457-FA46-4206-8B2D-3F4AB85311FE}" srcId="{8FE73707-8EF0-4E7A-A0CA-89E055CC42FF}" destId="{6A18D4ED-CB46-4CC6-8A0E-08020AE597E6}" srcOrd="0" destOrd="0" parTransId="{CC78216C-F256-46D5-9C63-A61AF10D8774}" sibTransId="{78BDD304-D9B1-4C69-9005-93AE7245C7C9}"/>
    <dgm:cxn modelId="{2FDCC452-F2AE-44BB-8C38-36AD6054FE2A}" srcId="{8FE73707-8EF0-4E7A-A0CA-89E055CC42FF}" destId="{28838B33-BCBE-4C76-83AE-FFD0EFE9BBC9}" srcOrd="3" destOrd="0" parTransId="{B5238FD9-9C31-47A3-9499-5E78663A3EDF}" sibTransId="{2DBA591D-36F8-42D9-BAA5-7EBB5BECAA24}"/>
    <dgm:cxn modelId="{58289BEF-42B7-412E-86EA-41BEDCD57B86}" srcId="{8FE73707-8EF0-4E7A-A0CA-89E055CC42FF}" destId="{50F382A4-CC7A-4C7A-8E6F-6C9BB52C58FF}" srcOrd="2" destOrd="0" parTransId="{06F93696-7FC9-4768-BB1C-48632EDF1D19}" sibTransId="{CF1AF2DC-1294-440A-AA2F-4AB2F48AF819}"/>
    <dgm:cxn modelId="{68B428B6-1680-461B-8DC0-1FE662F8B275}" srcId="{8FE73707-8EF0-4E7A-A0CA-89E055CC42FF}" destId="{7846AE0C-0B19-4A86-A6F7-A73D99BD03DE}" srcOrd="1" destOrd="0" parTransId="{B204948C-FA3F-40CC-9FC7-A590896F4825}" sibTransId="{63042334-DFE3-4442-B23E-DC435FBDCE97}"/>
    <dgm:cxn modelId="{23D0BACB-648F-428D-8829-E90ED034152F}" type="presOf" srcId="{7846AE0C-0B19-4A86-A6F7-A73D99BD03DE}" destId="{EC07DA47-6D6D-4C96-8F6E-A3B5EE0E62C4}" srcOrd="0" destOrd="0" presId="urn:microsoft.com/office/officeart/2008/layout/VerticalCurvedList"/>
    <dgm:cxn modelId="{73177242-7B63-4243-818D-6751937177D4}" type="presOf" srcId="{6A18D4ED-CB46-4CC6-8A0E-08020AE597E6}" destId="{5D4C7814-9A88-4176-A53E-DD5201F6227D}" srcOrd="0" destOrd="0" presId="urn:microsoft.com/office/officeart/2008/layout/VerticalCurvedList"/>
    <dgm:cxn modelId="{89CF2408-6E72-48B1-A429-77624EFD88BC}" type="presParOf" srcId="{6285CBA2-F016-4814-B1E4-02E23FFFA861}" destId="{36B09ACA-38E6-4E13-81EE-90589D1812C0}" srcOrd="0" destOrd="0" presId="urn:microsoft.com/office/officeart/2008/layout/VerticalCurvedList"/>
    <dgm:cxn modelId="{A433BE4F-4E20-4000-B28B-5B1C718B2DC8}" type="presParOf" srcId="{36B09ACA-38E6-4E13-81EE-90589D1812C0}" destId="{11D3C08C-930E-4750-AA3C-451D25AED31D}" srcOrd="0" destOrd="0" presId="urn:microsoft.com/office/officeart/2008/layout/VerticalCurvedList"/>
    <dgm:cxn modelId="{C39E5DD1-9D33-4F3E-AEB5-4452A1E085A0}" type="presParOf" srcId="{11D3C08C-930E-4750-AA3C-451D25AED31D}" destId="{E0D14136-0CFB-4E1B-A3B1-7D16F9385E88}" srcOrd="0" destOrd="0" presId="urn:microsoft.com/office/officeart/2008/layout/VerticalCurvedList"/>
    <dgm:cxn modelId="{3909A86A-CC18-4BF6-BA44-F0850C9F29CB}" type="presParOf" srcId="{11D3C08C-930E-4750-AA3C-451D25AED31D}" destId="{3172021B-6DD2-4ACA-A000-1F1E485BCA28}" srcOrd="1" destOrd="0" presId="urn:microsoft.com/office/officeart/2008/layout/VerticalCurvedList"/>
    <dgm:cxn modelId="{AC11A5D8-26CB-4330-BC2B-932C22A3DFC5}" type="presParOf" srcId="{11D3C08C-930E-4750-AA3C-451D25AED31D}" destId="{40D1BD77-D0C4-4831-9CD3-51299B0DAC6F}" srcOrd="2" destOrd="0" presId="urn:microsoft.com/office/officeart/2008/layout/VerticalCurvedList"/>
    <dgm:cxn modelId="{BBFA0837-7862-4D6B-A673-4CDCE3821DE3}" type="presParOf" srcId="{11D3C08C-930E-4750-AA3C-451D25AED31D}" destId="{4DF4BEAC-BEAB-4471-BCEC-364747AEFAF6}" srcOrd="3" destOrd="0" presId="urn:microsoft.com/office/officeart/2008/layout/VerticalCurvedList"/>
    <dgm:cxn modelId="{533C23F0-C1E9-4086-B1D3-76348E07C4FC}" type="presParOf" srcId="{36B09ACA-38E6-4E13-81EE-90589D1812C0}" destId="{5D4C7814-9A88-4176-A53E-DD5201F6227D}" srcOrd="1" destOrd="0" presId="urn:microsoft.com/office/officeart/2008/layout/VerticalCurvedList"/>
    <dgm:cxn modelId="{17C6FDCC-CD4A-435F-8711-DBACA9B6CE61}" type="presParOf" srcId="{36B09ACA-38E6-4E13-81EE-90589D1812C0}" destId="{EA9C9017-4D2D-4D4F-BBAA-5D5C1540B2F0}" srcOrd="2" destOrd="0" presId="urn:microsoft.com/office/officeart/2008/layout/VerticalCurvedList"/>
    <dgm:cxn modelId="{84B0B0F4-FB6E-44D9-B6C1-3F58C76F87F1}" type="presParOf" srcId="{EA9C9017-4D2D-4D4F-BBAA-5D5C1540B2F0}" destId="{8BA799B3-1F09-49C1-8C93-6C3A130761C9}" srcOrd="0" destOrd="0" presId="urn:microsoft.com/office/officeart/2008/layout/VerticalCurvedList"/>
    <dgm:cxn modelId="{79F1A96C-DB9B-4BF3-AE1C-F196F15CC225}" type="presParOf" srcId="{36B09ACA-38E6-4E13-81EE-90589D1812C0}" destId="{EC07DA47-6D6D-4C96-8F6E-A3B5EE0E62C4}" srcOrd="3" destOrd="0" presId="urn:microsoft.com/office/officeart/2008/layout/VerticalCurvedList"/>
    <dgm:cxn modelId="{440BDB81-7DE0-45BF-8097-409B2DDCE0D8}" type="presParOf" srcId="{36B09ACA-38E6-4E13-81EE-90589D1812C0}" destId="{1B82360C-6871-4521-BC97-CD46F1CA17E1}" srcOrd="4" destOrd="0" presId="urn:microsoft.com/office/officeart/2008/layout/VerticalCurvedList"/>
    <dgm:cxn modelId="{7E65AC19-EC3F-4260-8F7E-D65190C9F648}" type="presParOf" srcId="{1B82360C-6871-4521-BC97-CD46F1CA17E1}" destId="{912DCA4C-A24C-4482-8B1C-FCEDD037B766}" srcOrd="0" destOrd="0" presId="urn:microsoft.com/office/officeart/2008/layout/VerticalCurvedList"/>
    <dgm:cxn modelId="{E207C424-DB56-4A67-94F8-7056621473A1}" type="presParOf" srcId="{36B09ACA-38E6-4E13-81EE-90589D1812C0}" destId="{08F259C6-C02E-4C96-8A5F-5E79315602FF}" srcOrd="5" destOrd="0" presId="urn:microsoft.com/office/officeart/2008/layout/VerticalCurvedList"/>
    <dgm:cxn modelId="{BA39A4D1-AF8C-4B46-9F12-D16FE16548F0}" type="presParOf" srcId="{36B09ACA-38E6-4E13-81EE-90589D1812C0}" destId="{1D1F7CDA-C0BF-4942-85FE-AB653A3A8603}" srcOrd="6" destOrd="0" presId="urn:microsoft.com/office/officeart/2008/layout/VerticalCurvedList"/>
    <dgm:cxn modelId="{43639038-A1F9-4D18-80F0-3401A1E03D2C}" type="presParOf" srcId="{1D1F7CDA-C0BF-4942-85FE-AB653A3A8603}" destId="{45E0B1DC-03B5-45B9-B368-7E4586CAD373}" srcOrd="0" destOrd="0" presId="urn:microsoft.com/office/officeart/2008/layout/VerticalCurvedList"/>
    <dgm:cxn modelId="{10077177-E574-4C3E-8341-674C9FDE353A}" type="presParOf" srcId="{36B09ACA-38E6-4E13-81EE-90589D1812C0}" destId="{50AE2FD7-ED66-4410-9043-ECCE279023C5}" srcOrd="7" destOrd="0" presId="urn:microsoft.com/office/officeart/2008/layout/VerticalCurvedList"/>
    <dgm:cxn modelId="{A24434ED-A6A6-4C7C-852D-82606912A46F}" type="presParOf" srcId="{36B09ACA-38E6-4E13-81EE-90589D1812C0}" destId="{317A4EE2-652B-4AC5-B97D-01A09F0D6053}" srcOrd="8" destOrd="0" presId="urn:microsoft.com/office/officeart/2008/layout/VerticalCurvedList"/>
    <dgm:cxn modelId="{FE10A306-84F2-474E-9ADB-67433F7C85C1}" type="presParOf" srcId="{317A4EE2-652B-4AC5-B97D-01A09F0D6053}" destId="{5ACE75E2-7549-42E1-899C-3AB9DD2E2F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99E7BB-DEE9-46F6-97B7-47BB38ED105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610DF9BA-8AD1-4281-AA8B-1B267E29C7B0}">
      <dgm:prSet phldrT="[Text]" custT="1"/>
      <dgm:spPr/>
      <dgm:t>
        <a:bodyPr/>
        <a:lstStyle/>
        <a:p>
          <a:r>
            <a:rPr lang="es-ES" sz="1600" b="1" dirty="0" smtClean="0">
              <a:latin typeface="Calibri" panose="020F0502020204030204" pitchFamily="34" charset="0"/>
            </a:rPr>
            <a:t>turbidez</a:t>
          </a:r>
          <a:endParaRPr lang="es-ES" sz="1600" b="1" dirty="0">
            <a:latin typeface="Calibri" panose="020F0502020204030204" pitchFamily="34" charset="0"/>
          </a:endParaRPr>
        </a:p>
      </dgm:t>
    </dgm:pt>
    <dgm:pt modelId="{C463B43A-E75A-4C73-B150-DE3B81FEE8CE}" type="parTrans" cxnId="{860B3BDC-65CD-49AC-ACE6-A5AD4A62ACA7}">
      <dgm:prSet/>
      <dgm:spPr/>
      <dgm:t>
        <a:bodyPr/>
        <a:lstStyle/>
        <a:p>
          <a:endParaRPr lang="es-ES"/>
        </a:p>
      </dgm:t>
    </dgm:pt>
    <dgm:pt modelId="{32711564-1E8E-4016-A20C-CD9DECA8370A}" type="sibTrans" cxnId="{860B3BDC-65CD-49AC-ACE6-A5AD4A62ACA7}">
      <dgm:prSet/>
      <dgm:spPr/>
      <dgm:t>
        <a:bodyPr/>
        <a:lstStyle/>
        <a:p>
          <a:endParaRPr lang="es-ES"/>
        </a:p>
      </dgm:t>
    </dgm:pt>
    <dgm:pt modelId="{AB2FBE4A-114B-46E2-A012-B569859874F1}">
      <dgm:prSet phldrT="[Text]" custT="1"/>
      <dgm:spPr/>
      <dgm:t>
        <a:bodyPr/>
        <a:lstStyle/>
        <a:p>
          <a:r>
            <a:rPr lang="es-ES" sz="1600" b="1" dirty="0" smtClean="0">
              <a:latin typeface="Calibri" panose="020F0502020204030204" pitchFamily="34" charset="0"/>
            </a:rPr>
            <a:t>electroforesis</a:t>
          </a:r>
          <a:endParaRPr lang="es-ES" sz="1600" b="1" dirty="0">
            <a:latin typeface="Calibri" panose="020F0502020204030204" pitchFamily="34" charset="0"/>
          </a:endParaRPr>
        </a:p>
      </dgm:t>
    </dgm:pt>
    <dgm:pt modelId="{C0969647-B76A-4BE9-B8BC-FD6B40764F8E}" type="sibTrans" cxnId="{130FFA59-7557-401E-936D-9570D9D6A094}">
      <dgm:prSet/>
      <dgm:spPr/>
      <dgm:t>
        <a:bodyPr/>
        <a:lstStyle/>
        <a:p>
          <a:endParaRPr lang="es-ES"/>
        </a:p>
      </dgm:t>
    </dgm:pt>
    <dgm:pt modelId="{4AC8BD60-3000-4A12-B4BD-C9AC63A39552}" type="parTrans" cxnId="{130FFA59-7557-401E-936D-9570D9D6A094}">
      <dgm:prSet/>
      <dgm:spPr/>
      <dgm:t>
        <a:bodyPr/>
        <a:lstStyle/>
        <a:p>
          <a:endParaRPr lang="es-ES"/>
        </a:p>
      </dgm:t>
    </dgm:pt>
    <dgm:pt modelId="{37D7284C-F8C0-45D9-BCC6-753E145C3586}" type="pres">
      <dgm:prSet presAssocID="{0899E7BB-DEE9-46F6-97B7-47BB38ED105E}" presName="Name0" presStyleCnt="0">
        <dgm:presLayoutVars>
          <dgm:dir/>
          <dgm:resizeHandles val="exact"/>
        </dgm:presLayoutVars>
      </dgm:prSet>
      <dgm:spPr/>
      <dgm:t>
        <a:bodyPr/>
        <a:lstStyle/>
        <a:p>
          <a:endParaRPr lang="es-ES"/>
        </a:p>
      </dgm:t>
    </dgm:pt>
    <dgm:pt modelId="{6CD5F84A-0461-4F2E-899A-60E2ECBCA5BA}" type="pres">
      <dgm:prSet presAssocID="{610DF9BA-8AD1-4281-AA8B-1B267E29C7B0}" presName="compNode" presStyleCnt="0"/>
      <dgm:spPr/>
    </dgm:pt>
    <dgm:pt modelId="{8372941B-1DDE-4EDB-BBEB-D85D553496F1}" type="pres">
      <dgm:prSet presAssocID="{610DF9BA-8AD1-4281-AA8B-1B267E29C7B0}" presName="pictRect" presStyleLbl="node1" presStyleIdx="0" presStyleCnt="2" custLinFactNeighborX="-4642" custLinFactNeighborY="2166"/>
      <dgm:spPr>
        <a:solidFill>
          <a:schemeClr val="accent1">
            <a:lumMod val="40000"/>
            <a:lumOff val="60000"/>
          </a:schemeClr>
        </a:solidFill>
      </dgm:spPr>
      <dgm:t>
        <a:bodyPr/>
        <a:lstStyle/>
        <a:p>
          <a:endParaRPr lang="en-US"/>
        </a:p>
      </dgm:t>
    </dgm:pt>
    <dgm:pt modelId="{041F5C2C-2E4A-4ADB-AFA3-5EB10EAAEC4F}" type="pres">
      <dgm:prSet presAssocID="{610DF9BA-8AD1-4281-AA8B-1B267E29C7B0}" presName="textRect" presStyleLbl="revTx" presStyleIdx="0" presStyleCnt="2" custScaleY="81789" custLinFactNeighborX="-5953" custLinFactNeighborY="-10367">
        <dgm:presLayoutVars>
          <dgm:bulletEnabled val="1"/>
        </dgm:presLayoutVars>
      </dgm:prSet>
      <dgm:spPr/>
      <dgm:t>
        <a:bodyPr/>
        <a:lstStyle/>
        <a:p>
          <a:endParaRPr lang="es-ES"/>
        </a:p>
      </dgm:t>
    </dgm:pt>
    <dgm:pt modelId="{AC57A72D-B88F-4BFD-B6E0-7D62C5CE2BE0}" type="pres">
      <dgm:prSet presAssocID="{32711564-1E8E-4016-A20C-CD9DECA8370A}" presName="sibTrans" presStyleLbl="sibTrans2D1" presStyleIdx="0" presStyleCnt="0"/>
      <dgm:spPr/>
      <dgm:t>
        <a:bodyPr/>
        <a:lstStyle/>
        <a:p>
          <a:endParaRPr lang="es-ES"/>
        </a:p>
      </dgm:t>
    </dgm:pt>
    <dgm:pt modelId="{1CEEA816-6057-4C9F-818A-71AC75D8FC9F}" type="pres">
      <dgm:prSet presAssocID="{AB2FBE4A-114B-46E2-A012-B569859874F1}" presName="compNode" presStyleCnt="0"/>
      <dgm:spPr/>
    </dgm:pt>
    <dgm:pt modelId="{EA777009-69CE-4857-9FDA-539B0383D585}" type="pres">
      <dgm:prSet presAssocID="{AB2FBE4A-114B-46E2-A012-B569859874F1}" presName="pictRect" presStyleLbl="node1" presStyleIdx="1" presStyleCnt="2" custLinFactNeighborX="5622" custLinFactNeighborY="4871"/>
      <dgm:spPr>
        <a:solidFill>
          <a:schemeClr val="accent1">
            <a:lumMod val="40000"/>
            <a:lumOff val="60000"/>
          </a:schemeClr>
        </a:solidFill>
      </dgm:spPr>
      <dgm:t>
        <a:bodyPr/>
        <a:lstStyle/>
        <a:p>
          <a:endParaRPr lang="en-US"/>
        </a:p>
      </dgm:t>
    </dgm:pt>
    <dgm:pt modelId="{7B2722A2-166D-408F-9494-C7275D8AC846}" type="pres">
      <dgm:prSet presAssocID="{AB2FBE4A-114B-46E2-A012-B569859874F1}" presName="textRect" presStyleLbl="revTx" presStyleIdx="1" presStyleCnt="2" custLinFactNeighborX="2126" custLinFactNeighborY="3550">
        <dgm:presLayoutVars>
          <dgm:bulletEnabled val="1"/>
        </dgm:presLayoutVars>
      </dgm:prSet>
      <dgm:spPr/>
      <dgm:t>
        <a:bodyPr/>
        <a:lstStyle/>
        <a:p>
          <a:endParaRPr lang="es-ES"/>
        </a:p>
      </dgm:t>
    </dgm:pt>
  </dgm:ptLst>
  <dgm:cxnLst>
    <dgm:cxn modelId="{130FFA59-7557-401E-936D-9570D9D6A094}" srcId="{0899E7BB-DEE9-46F6-97B7-47BB38ED105E}" destId="{AB2FBE4A-114B-46E2-A012-B569859874F1}" srcOrd="1" destOrd="0" parTransId="{4AC8BD60-3000-4A12-B4BD-C9AC63A39552}" sibTransId="{C0969647-B76A-4BE9-B8BC-FD6B40764F8E}"/>
    <dgm:cxn modelId="{8D3707FE-867D-4534-9B61-E40458A39108}" type="presOf" srcId="{32711564-1E8E-4016-A20C-CD9DECA8370A}" destId="{AC57A72D-B88F-4BFD-B6E0-7D62C5CE2BE0}" srcOrd="0" destOrd="0" presId="urn:microsoft.com/office/officeart/2005/8/layout/pList1"/>
    <dgm:cxn modelId="{860B3BDC-65CD-49AC-ACE6-A5AD4A62ACA7}" srcId="{0899E7BB-DEE9-46F6-97B7-47BB38ED105E}" destId="{610DF9BA-8AD1-4281-AA8B-1B267E29C7B0}" srcOrd="0" destOrd="0" parTransId="{C463B43A-E75A-4C73-B150-DE3B81FEE8CE}" sibTransId="{32711564-1E8E-4016-A20C-CD9DECA8370A}"/>
    <dgm:cxn modelId="{F8603898-887F-4D43-ACF2-EEC2521A83A8}" type="presOf" srcId="{610DF9BA-8AD1-4281-AA8B-1B267E29C7B0}" destId="{041F5C2C-2E4A-4ADB-AFA3-5EB10EAAEC4F}" srcOrd="0" destOrd="0" presId="urn:microsoft.com/office/officeart/2005/8/layout/pList1"/>
    <dgm:cxn modelId="{752D3149-1C33-4840-B8F7-4B3D09D08C39}" type="presOf" srcId="{0899E7BB-DEE9-46F6-97B7-47BB38ED105E}" destId="{37D7284C-F8C0-45D9-BCC6-753E145C3586}" srcOrd="0" destOrd="0" presId="urn:microsoft.com/office/officeart/2005/8/layout/pList1"/>
    <dgm:cxn modelId="{0141D9D8-8DBC-4885-A607-23D2366098D3}" type="presOf" srcId="{AB2FBE4A-114B-46E2-A012-B569859874F1}" destId="{7B2722A2-166D-408F-9494-C7275D8AC846}" srcOrd="0" destOrd="0" presId="urn:microsoft.com/office/officeart/2005/8/layout/pList1"/>
    <dgm:cxn modelId="{4ED75B62-7D7D-4C22-BE45-BB08749BE3C3}" type="presParOf" srcId="{37D7284C-F8C0-45D9-BCC6-753E145C3586}" destId="{6CD5F84A-0461-4F2E-899A-60E2ECBCA5BA}" srcOrd="0" destOrd="0" presId="urn:microsoft.com/office/officeart/2005/8/layout/pList1"/>
    <dgm:cxn modelId="{403E35E9-07EC-426A-ABE3-8EF3D7E926FF}" type="presParOf" srcId="{6CD5F84A-0461-4F2E-899A-60E2ECBCA5BA}" destId="{8372941B-1DDE-4EDB-BBEB-D85D553496F1}" srcOrd="0" destOrd="0" presId="urn:microsoft.com/office/officeart/2005/8/layout/pList1"/>
    <dgm:cxn modelId="{F4946735-5CBB-41A3-9A72-6A37972B14C8}" type="presParOf" srcId="{6CD5F84A-0461-4F2E-899A-60E2ECBCA5BA}" destId="{041F5C2C-2E4A-4ADB-AFA3-5EB10EAAEC4F}" srcOrd="1" destOrd="0" presId="urn:microsoft.com/office/officeart/2005/8/layout/pList1"/>
    <dgm:cxn modelId="{FF3148E7-C70B-488B-AAD9-539E01D5EA43}" type="presParOf" srcId="{37D7284C-F8C0-45D9-BCC6-753E145C3586}" destId="{AC57A72D-B88F-4BFD-B6E0-7D62C5CE2BE0}" srcOrd="1" destOrd="0" presId="urn:microsoft.com/office/officeart/2005/8/layout/pList1"/>
    <dgm:cxn modelId="{7844CF50-F4F4-4644-A350-6C407F0A29F8}" type="presParOf" srcId="{37D7284C-F8C0-45D9-BCC6-753E145C3586}" destId="{1CEEA816-6057-4C9F-818A-71AC75D8FC9F}" srcOrd="2" destOrd="0" presId="urn:microsoft.com/office/officeart/2005/8/layout/pList1"/>
    <dgm:cxn modelId="{679E0CF0-571C-4888-BAD9-41C86A92B0A0}" type="presParOf" srcId="{1CEEA816-6057-4C9F-818A-71AC75D8FC9F}" destId="{EA777009-69CE-4857-9FDA-539B0383D585}" srcOrd="0" destOrd="0" presId="urn:microsoft.com/office/officeart/2005/8/layout/pList1"/>
    <dgm:cxn modelId="{2D02B0F4-B16D-416B-993E-201C9BC491DB}" type="presParOf" srcId="{1CEEA816-6057-4C9F-818A-71AC75D8FC9F}" destId="{7B2722A2-166D-408F-9494-C7275D8AC84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2941B-1DDE-4EDB-BBEB-D85D553496F1}">
      <dsp:nvSpPr>
        <dsp:cNvPr id="0" name=""/>
        <dsp:cNvSpPr/>
      </dsp:nvSpPr>
      <dsp:spPr>
        <a:xfrm>
          <a:off x="394664" y="86723"/>
          <a:ext cx="2688454" cy="1852344"/>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F5C2C-2E4A-4ADB-AFA3-5EB10EAAEC4F}">
      <dsp:nvSpPr>
        <dsp:cNvPr id="0" name=""/>
        <dsp:cNvSpPr/>
      </dsp:nvSpPr>
      <dsp:spPr>
        <a:xfrm>
          <a:off x="359418" y="1886364"/>
          <a:ext cx="2688454" cy="8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s-ES" sz="1600" b="1" kern="1200" dirty="0" smtClean="0">
              <a:latin typeface="Calibri" panose="020F0502020204030204" pitchFamily="34" charset="0"/>
            </a:rPr>
            <a:t>turbidez</a:t>
          </a:r>
          <a:endParaRPr lang="es-ES" sz="1600" b="1" kern="1200" dirty="0">
            <a:latin typeface="Calibri" panose="020F0502020204030204" pitchFamily="34" charset="0"/>
          </a:endParaRPr>
        </a:p>
      </dsp:txBody>
      <dsp:txXfrm>
        <a:off x="359418" y="1886364"/>
        <a:ext cx="2688454" cy="815777"/>
      </dsp:txXfrm>
    </dsp:sp>
    <dsp:sp modelId="{EA777009-69CE-4857-9FDA-539B0383D585}">
      <dsp:nvSpPr>
        <dsp:cNvPr id="0" name=""/>
        <dsp:cNvSpPr/>
      </dsp:nvSpPr>
      <dsp:spPr>
        <a:xfrm>
          <a:off x="3628019" y="91419"/>
          <a:ext cx="2688454" cy="1852344"/>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722A2-166D-408F-9494-C7275D8AC846}">
      <dsp:nvSpPr>
        <dsp:cNvPr id="0" name=""/>
        <dsp:cNvSpPr/>
      </dsp:nvSpPr>
      <dsp:spPr>
        <a:xfrm>
          <a:off x="3534031" y="1854728"/>
          <a:ext cx="2688454" cy="99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s-ES" sz="1600" b="1" kern="1200" dirty="0" smtClean="0">
              <a:latin typeface="Calibri" panose="020F0502020204030204" pitchFamily="34" charset="0"/>
            </a:rPr>
            <a:t>electroforesis</a:t>
          </a:r>
          <a:endParaRPr lang="es-ES" sz="1600" b="1" kern="1200" dirty="0">
            <a:latin typeface="Calibri" panose="020F0502020204030204" pitchFamily="34" charset="0"/>
          </a:endParaRPr>
        </a:p>
      </dsp:txBody>
      <dsp:txXfrm>
        <a:off x="3534031" y="1854728"/>
        <a:ext cx="2688454" cy="997416"/>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54180-DAAE-4A05-88CD-6611115614D2}" type="datetimeFigureOut">
              <a:rPr lang="en-US" smtClean="0"/>
              <a:t>11/26/2015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F34CA-5DD7-4A46-9E34-776E6EF02A14}" type="slidenum">
              <a:rPr lang="en-US" smtClean="0"/>
              <a:t>‹Nº›</a:t>
            </a:fld>
            <a:endParaRPr lang="en-US"/>
          </a:p>
        </p:txBody>
      </p:sp>
    </p:spTree>
    <p:extLst>
      <p:ext uri="{BB962C8B-B14F-4D97-AF65-F5344CB8AC3E}">
        <p14:creationId xmlns:p14="http://schemas.microsoft.com/office/powerpoint/2010/main" val="103326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noProof="0" dirty="0" smtClean="0"/>
              <a:t>Así sabiendo que es la técnica de LAMP y cual es su mecanismos de amplificación…..</a:t>
            </a:r>
          </a:p>
          <a:p>
            <a:endParaRPr lang="es-ES" baseline="0" noProof="0" dirty="0" smtClean="0"/>
          </a:p>
          <a:p>
            <a:r>
              <a:rPr lang="es-ES" baseline="0" noProof="0" dirty="0" smtClean="0"/>
              <a:t>cuales son las principales ventajas?</a:t>
            </a:r>
          </a:p>
          <a:p>
            <a:endParaRPr lang="es-ES" baseline="0" noProof="0" dirty="0" smtClean="0"/>
          </a:p>
          <a:p>
            <a:r>
              <a:rPr lang="es-ES" baseline="0" noProof="0" dirty="0" smtClean="0"/>
              <a:t>Es una técnica </a:t>
            </a:r>
          </a:p>
          <a:p>
            <a:r>
              <a:rPr lang="es-ES" baseline="0" noProof="0" dirty="0" smtClean="0"/>
              <a:t>-   Muy sensible ya que es capaz de producir grandes cantidades de DNA en un corto espacio de tiempo y por lo tanto detectar  secuencias dianas que estén en baja concentración</a:t>
            </a:r>
          </a:p>
          <a:p>
            <a:endParaRPr lang="es-ES" baseline="0" noProof="0" dirty="0" smtClean="0"/>
          </a:p>
          <a:p>
            <a:pPr marL="171450" indent="-171450">
              <a:buFontTx/>
              <a:buChar char="-"/>
            </a:pPr>
            <a:r>
              <a:rPr lang="es-ES" baseline="0" noProof="0" dirty="0" smtClean="0"/>
              <a:t>Específica dado que reconoce 6 a 8  secuencias de la región diana</a:t>
            </a:r>
          </a:p>
          <a:p>
            <a:pPr marL="171450" indent="-171450">
              <a:buFontTx/>
              <a:buChar char="-"/>
            </a:pPr>
            <a:endParaRPr lang="es-ES" baseline="0" noProof="0" dirty="0" smtClean="0"/>
          </a:p>
          <a:p>
            <a:pPr marL="171450" indent="-171450">
              <a:buFontTx/>
              <a:buChar char="-"/>
            </a:pPr>
            <a:r>
              <a:rPr lang="es-ES" baseline="0" noProof="0" dirty="0" smtClean="0"/>
              <a:t>Rápida, puesto que en 1 hora se obtiene el resultado </a:t>
            </a:r>
          </a:p>
          <a:p>
            <a:pPr marL="171450" indent="-171450">
              <a:buFontTx/>
              <a:buChar char="-"/>
            </a:pPr>
            <a:endParaRPr lang="es-ES" baseline="0" noProof="0" dirty="0" smtClean="0"/>
          </a:p>
          <a:p>
            <a:pPr marL="171450" indent="-171450">
              <a:buFontTx/>
              <a:buChar char="-"/>
            </a:pPr>
            <a:r>
              <a:rPr lang="es-ES" baseline="0" noProof="0" dirty="0" smtClean="0"/>
              <a:t>Barata  ya que no necesita de equipos especiales ni de personal altamente cualificado.</a:t>
            </a:r>
          </a:p>
          <a:p>
            <a:pPr marL="171450" indent="-171450">
              <a:buFontTx/>
              <a:buChar char="-"/>
            </a:pPr>
            <a:endParaRPr lang="es-ES" baseline="0" noProof="0" dirty="0" smtClean="0"/>
          </a:p>
          <a:p>
            <a:pPr marL="171450" indent="-171450">
              <a:buFontTx/>
              <a:buChar char="-"/>
            </a:pPr>
            <a:endParaRPr lang="es-ES" baseline="0" noProof="0" dirty="0" smtClean="0"/>
          </a:p>
          <a:p>
            <a:endParaRPr lang="es-ES" baseline="0" noProof="0" dirty="0" smtClean="0"/>
          </a:p>
          <a:p>
            <a:endParaRPr lang="pt-PT" baseline="0" dirty="0" smtClean="0"/>
          </a:p>
          <a:p>
            <a:endParaRPr lang="pt-PT" dirty="0"/>
          </a:p>
        </p:txBody>
      </p:sp>
      <p:sp>
        <p:nvSpPr>
          <p:cNvPr id="4" name="Slide Number Placeholder 3"/>
          <p:cNvSpPr>
            <a:spLocks noGrp="1"/>
          </p:cNvSpPr>
          <p:nvPr>
            <p:ph type="sldNum" sz="quarter" idx="10"/>
          </p:nvPr>
        </p:nvSpPr>
        <p:spPr/>
        <p:txBody>
          <a:bodyPr/>
          <a:lstStyle/>
          <a:p>
            <a:fld id="{26AB1E10-071E-4E65-A8A7-F217409246D4}" type="slidenum">
              <a:rPr lang="pt-PT" smtClean="0">
                <a:solidFill>
                  <a:prstClr val="black"/>
                </a:solidFill>
              </a:rPr>
              <a:pPr/>
              <a:t>4</a:t>
            </a:fld>
            <a:endParaRPr lang="pt-PT">
              <a:solidFill>
                <a:prstClr val="black"/>
              </a:solidFill>
            </a:endParaRPr>
          </a:p>
        </p:txBody>
      </p:sp>
    </p:spTree>
    <p:extLst>
      <p:ext uri="{BB962C8B-B14F-4D97-AF65-F5344CB8AC3E}">
        <p14:creationId xmlns:p14="http://schemas.microsoft.com/office/powerpoint/2010/main" val="238957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seguimiento de la reacción de LAMP puede ser realizado  mediante turbidez, </a:t>
            </a:r>
            <a:r>
              <a:rPr lang="es-ES" sz="1200" kern="1200" dirty="0" err="1" smtClean="0">
                <a:solidFill>
                  <a:schemeClr val="tx1"/>
                </a:solidFill>
                <a:effectLst/>
                <a:latin typeface="+mn-lt"/>
                <a:ea typeface="+mn-ea"/>
                <a:cs typeface="+mn-cs"/>
              </a:rPr>
              <a:t>fluorimetría</a:t>
            </a:r>
            <a:r>
              <a:rPr lang="es-ES" sz="1200" kern="1200" dirty="0" smtClean="0">
                <a:solidFill>
                  <a:schemeClr val="tx1"/>
                </a:solidFill>
                <a:effectLst/>
                <a:latin typeface="+mn-lt"/>
                <a:ea typeface="+mn-ea"/>
                <a:cs typeface="+mn-cs"/>
              </a:rPr>
              <a:t> o electroforesis.</a:t>
            </a:r>
          </a:p>
          <a:p>
            <a:endParaRPr lang="es-ES" baseline="0" noProof="0" dirty="0" smtClean="0"/>
          </a:p>
          <a:p>
            <a:r>
              <a:rPr lang="es-ES" sz="1200" kern="1200" dirty="0" smtClean="0">
                <a:solidFill>
                  <a:schemeClr val="tx1"/>
                </a:solidFill>
                <a:effectLst/>
                <a:latin typeface="+mn-lt"/>
                <a:ea typeface="+mn-ea"/>
                <a:cs typeface="+mn-cs"/>
              </a:rPr>
              <a:t>La turbidez es consecuencia de la precipitación debido a la unión del magnesio presente en la mezcla de reacción con los iones de pirofosfato que son liberados con la incorporación de los </a:t>
            </a:r>
            <a:r>
              <a:rPr lang="es-ES" sz="1200" kern="1200" dirty="0" err="1" smtClean="0">
                <a:solidFill>
                  <a:schemeClr val="tx1"/>
                </a:solidFill>
                <a:effectLst/>
                <a:latin typeface="+mn-lt"/>
                <a:ea typeface="+mn-ea"/>
                <a:cs typeface="+mn-cs"/>
              </a:rPr>
              <a:t>dNTPs</a:t>
            </a:r>
            <a:r>
              <a:rPr lang="es-ES" sz="1200" kern="1200" dirty="0" smtClean="0">
                <a:solidFill>
                  <a:schemeClr val="tx1"/>
                </a:solidFill>
                <a:effectLst/>
                <a:latin typeface="+mn-lt"/>
                <a:ea typeface="+mn-ea"/>
                <a:cs typeface="+mn-cs"/>
              </a:rPr>
              <a:t> a la nueva cadena. Por tanto, es indicación de una reacción positiva.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seguimiento por </a:t>
            </a:r>
            <a:r>
              <a:rPr lang="es-ES" sz="1200" kern="1200" dirty="0" err="1" smtClean="0">
                <a:solidFill>
                  <a:schemeClr val="tx1"/>
                </a:solidFill>
                <a:effectLst/>
                <a:latin typeface="+mn-lt"/>
                <a:ea typeface="+mn-ea"/>
                <a:cs typeface="+mn-cs"/>
              </a:rPr>
              <a:t>fluorimetria</a:t>
            </a:r>
            <a:r>
              <a:rPr lang="es-ES" sz="1200" kern="1200" dirty="0" smtClean="0">
                <a:solidFill>
                  <a:schemeClr val="tx1"/>
                </a:solidFill>
                <a:effectLst/>
                <a:latin typeface="+mn-lt"/>
                <a:ea typeface="+mn-ea"/>
                <a:cs typeface="+mn-cs"/>
              </a:rPr>
              <a:t> es llevado a cabo añadiendo a la mezcla de reacción </a:t>
            </a:r>
            <a:r>
              <a:rPr lang="es-ES" sz="1200" kern="1200" dirty="0" err="1" smtClean="0">
                <a:solidFill>
                  <a:schemeClr val="tx1"/>
                </a:solidFill>
                <a:effectLst/>
                <a:latin typeface="+mn-lt"/>
                <a:ea typeface="+mn-ea"/>
                <a:cs typeface="+mn-cs"/>
              </a:rPr>
              <a:t>fluoroforos</a:t>
            </a:r>
            <a:r>
              <a:rPr lang="es-ES" sz="1200" kern="1200" dirty="0" smtClean="0">
                <a:solidFill>
                  <a:schemeClr val="tx1"/>
                </a:solidFill>
                <a:effectLst/>
                <a:latin typeface="+mn-lt"/>
                <a:ea typeface="+mn-ea"/>
                <a:cs typeface="+mn-cs"/>
              </a:rPr>
              <a:t> como el SYBR Green I o el SYTO-9, que emiten florescencia cuando sometidos a luz UV.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electroforesis en gel de agarosa permite visualizar los productos de amplificación obtenidos, en la cual se observan distintas bandas debido a la formación de amplificados con distintos tamaños.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Mediante esta técnica tanto se puede detectar como cuantificar los microorganismos de interés. La detección puede realizarse por observación directa de turbidez, observación de fluorescencia en el caso de que se añada </a:t>
            </a:r>
            <a:r>
              <a:rPr lang="es-ES" sz="1200" kern="1200" dirty="0" err="1" smtClean="0">
                <a:solidFill>
                  <a:schemeClr val="tx1"/>
                </a:solidFill>
                <a:effectLst/>
                <a:latin typeface="+mn-lt"/>
                <a:ea typeface="+mn-ea"/>
                <a:cs typeface="+mn-cs"/>
              </a:rPr>
              <a:t>fluoroforos</a:t>
            </a:r>
            <a:r>
              <a:rPr lang="es-ES" sz="1200" kern="1200" dirty="0" smtClean="0">
                <a:solidFill>
                  <a:schemeClr val="tx1"/>
                </a:solidFill>
                <a:effectLst/>
                <a:latin typeface="+mn-lt"/>
                <a:ea typeface="+mn-ea"/>
                <a:cs typeface="+mn-cs"/>
              </a:rPr>
              <a:t> a la mezcla de reacción y por realización de una electroforesis.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cuantificación puede ser llevada a cabo en  </a:t>
            </a:r>
            <a:r>
              <a:rPr lang="es-ES" sz="1200" kern="1200" dirty="0" err="1" smtClean="0">
                <a:solidFill>
                  <a:schemeClr val="tx1"/>
                </a:solidFill>
                <a:effectLst/>
                <a:latin typeface="+mn-lt"/>
                <a:ea typeface="+mn-ea"/>
                <a:cs typeface="+mn-cs"/>
              </a:rPr>
              <a:t>turbidimetros</a:t>
            </a:r>
            <a:r>
              <a:rPr lang="es-ES" sz="1200" kern="1200" dirty="0" smtClean="0">
                <a:solidFill>
                  <a:schemeClr val="tx1"/>
                </a:solidFill>
                <a:effectLst/>
                <a:latin typeface="+mn-lt"/>
                <a:ea typeface="+mn-ea"/>
                <a:cs typeface="+mn-cs"/>
              </a:rPr>
              <a:t> que permiten hacer el seguimiento de la turbidez obtenida durante reacción de LAMP mediante lectura de absorbancia, obteniéndose curvas de absorbancia a lo largo del tiempo. La  medida de la intensidad de fluorescencia a tiempo real también permite cuantificar y puede ser llevada a cabo en los </a:t>
            </a:r>
            <a:r>
              <a:rPr lang="es-ES" sz="1200" kern="1200" dirty="0" err="1" smtClean="0">
                <a:solidFill>
                  <a:schemeClr val="tx1"/>
                </a:solidFill>
                <a:effectLst/>
                <a:latin typeface="+mn-lt"/>
                <a:ea typeface="+mn-ea"/>
                <a:cs typeface="+mn-cs"/>
              </a:rPr>
              <a:t>termocicladores</a:t>
            </a:r>
            <a:r>
              <a:rPr lang="es-ES" sz="1200" kern="1200" dirty="0" smtClean="0">
                <a:solidFill>
                  <a:schemeClr val="tx1"/>
                </a:solidFill>
                <a:effectLst/>
                <a:latin typeface="+mn-lt"/>
                <a:ea typeface="+mn-ea"/>
                <a:cs typeface="+mn-cs"/>
              </a:rPr>
              <a:t>  de PCR a tiempo real permitiendo la obtención de curvas de florescencia a lo largo de la reacción.</a:t>
            </a:r>
            <a:endParaRPr lang="es-ES" baseline="0" noProof="0" dirty="0" smtClean="0"/>
          </a:p>
          <a:p>
            <a:endParaRPr lang="es-ES" baseline="0" noProof="0" dirty="0" smtClean="0"/>
          </a:p>
          <a:p>
            <a:endParaRPr lang="es-ES" baseline="0" noProof="0" dirty="0" smtClean="0"/>
          </a:p>
          <a:p>
            <a:endParaRPr lang="es-ES" baseline="0" noProof="0" dirty="0" smtClean="0"/>
          </a:p>
        </p:txBody>
      </p:sp>
      <p:sp>
        <p:nvSpPr>
          <p:cNvPr id="4" name="Slide Number Placeholder 3"/>
          <p:cNvSpPr>
            <a:spLocks noGrp="1"/>
          </p:cNvSpPr>
          <p:nvPr>
            <p:ph type="sldNum" sz="quarter" idx="10"/>
          </p:nvPr>
        </p:nvSpPr>
        <p:spPr/>
        <p:txBody>
          <a:bodyPr/>
          <a:lstStyle/>
          <a:p>
            <a:fld id="{26AB1E10-071E-4E65-A8A7-F217409246D4}" type="slidenum">
              <a:rPr lang="pt-PT" smtClean="0">
                <a:solidFill>
                  <a:prstClr val="black"/>
                </a:solidFill>
              </a:rPr>
              <a:pPr/>
              <a:t>5</a:t>
            </a:fld>
            <a:endParaRPr lang="pt-PT">
              <a:solidFill>
                <a:prstClr val="black"/>
              </a:solidFill>
            </a:endParaRPr>
          </a:p>
        </p:txBody>
      </p:sp>
    </p:spTree>
    <p:extLst>
      <p:ext uri="{BB962C8B-B14F-4D97-AF65-F5344CB8AC3E}">
        <p14:creationId xmlns:p14="http://schemas.microsoft.com/office/powerpoint/2010/main" val="397329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Cual</a:t>
            </a:r>
            <a:r>
              <a:rPr lang="es-ES" baseline="0" noProof="0" dirty="0" smtClean="0"/>
              <a:t> es el mecanismo de amplificación que está por detrás de esta técnica?</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noProof="0" dirty="0" smtClean="0"/>
              <a:t>En la amplificación por LAMP ocurren dos etapas: la etapa no cíclica en la cual a partir de la doble cadena de DNA se obtiene una estructura con bucles: considerada la estructura molde y una etapa cíclica en que a partir de esta misma estructura molde se obtiene el producto de amplificación</a:t>
            </a:r>
          </a:p>
          <a:p>
            <a:endParaRPr lang="es-ES" dirty="0"/>
          </a:p>
        </p:txBody>
      </p:sp>
      <p:sp>
        <p:nvSpPr>
          <p:cNvPr id="4" name="Slide Number Placeholder 3"/>
          <p:cNvSpPr>
            <a:spLocks noGrp="1"/>
          </p:cNvSpPr>
          <p:nvPr>
            <p:ph type="sldNum" sz="quarter" idx="10"/>
          </p:nvPr>
        </p:nvSpPr>
        <p:spPr/>
        <p:txBody>
          <a:bodyPr/>
          <a:lstStyle/>
          <a:p>
            <a:fld id="{26AB1E10-071E-4E65-A8A7-F217409246D4}" type="slidenum">
              <a:rPr lang="pt-PT" smtClean="0">
                <a:solidFill>
                  <a:prstClr val="black"/>
                </a:solidFill>
              </a:rPr>
              <a:pPr/>
              <a:t>6</a:t>
            </a:fld>
            <a:endParaRPr lang="pt-PT">
              <a:solidFill>
                <a:prstClr val="black"/>
              </a:solidFill>
            </a:endParaRPr>
          </a:p>
        </p:txBody>
      </p:sp>
    </p:spTree>
    <p:extLst>
      <p:ext uri="{BB962C8B-B14F-4D97-AF65-F5344CB8AC3E}">
        <p14:creationId xmlns:p14="http://schemas.microsoft.com/office/powerpoint/2010/main" val="37784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Secuencias estas que </a:t>
            </a:r>
            <a:r>
              <a:rPr lang="es-ES" baseline="0" noProof="0" dirty="0" smtClean="0"/>
              <a:t>se unen y originan bucles. </a:t>
            </a:r>
          </a:p>
          <a:p>
            <a:endParaRPr lang="es-ES" baseline="0" noProof="0" dirty="0" smtClean="0"/>
          </a:p>
          <a:p>
            <a:r>
              <a:rPr lang="es-ES" baseline="0" noProof="0" dirty="0" smtClean="0"/>
              <a:t>Y de esta forma se obtiene la estructura pretendida en la etapa no cíclica de la reacción y que servirá de molde para la etapa cíclica</a:t>
            </a:r>
          </a:p>
          <a:p>
            <a:endParaRPr lang="es-ES" baseline="0" noProof="0" dirty="0" smtClean="0"/>
          </a:p>
          <a:p>
            <a:r>
              <a:rPr lang="es-ES" baseline="0" noProof="0" dirty="0" smtClean="0"/>
              <a:t>Hasta este punto los cebadores externos tienen un papel fundamental, pero una vez obtenida esta estructura, los cebadores externos dejan de ser necesarios.</a:t>
            </a:r>
          </a:p>
        </p:txBody>
      </p:sp>
      <p:sp>
        <p:nvSpPr>
          <p:cNvPr id="4" name="Slide Number Placeholder 3"/>
          <p:cNvSpPr>
            <a:spLocks noGrp="1"/>
          </p:cNvSpPr>
          <p:nvPr>
            <p:ph type="sldNum" sz="quarter" idx="10"/>
          </p:nvPr>
        </p:nvSpPr>
        <p:spPr/>
        <p:txBody>
          <a:bodyPr/>
          <a:lstStyle/>
          <a:p>
            <a:fld id="{26AB1E10-071E-4E65-A8A7-F217409246D4}" type="slidenum">
              <a:rPr lang="pt-PT" smtClean="0">
                <a:solidFill>
                  <a:prstClr val="black"/>
                </a:solidFill>
              </a:rPr>
              <a:pPr/>
              <a:t>7</a:t>
            </a:fld>
            <a:endParaRPr lang="pt-PT">
              <a:solidFill>
                <a:prstClr val="black"/>
              </a:solidFill>
            </a:endParaRPr>
          </a:p>
        </p:txBody>
      </p:sp>
    </p:spTree>
    <p:extLst>
      <p:ext uri="{BB962C8B-B14F-4D97-AF65-F5344CB8AC3E}">
        <p14:creationId xmlns:p14="http://schemas.microsoft.com/office/powerpoint/2010/main" val="293326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noProof="0" dirty="0" smtClean="0"/>
              <a:t>Así la etapa cíclica conlleva a la formación continua de estructuras moldes  y de estructuras de dobles cadena de distintos tamaños que contienen repeticiones de la secuencia diana alternativamente invertidas en la misma cadena.</a:t>
            </a:r>
          </a:p>
          <a:p>
            <a:endParaRPr lang="es-ES" baseline="0" noProof="0" dirty="0" smtClean="0"/>
          </a:p>
        </p:txBody>
      </p:sp>
      <p:sp>
        <p:nvSpPr>
          <p:cNvPr id="4" name="Slide Number Placeholder 3"/>
          <p:cNvSpPr>
            <a:spLocks noGrp="1"/>
          </p:cNvSpPr>
          <p:nvPr>
            <p:ph type="sldNum" sz="quarter" idx="10"/>
          </p:nvPr>
        </p:nvSpPr>
        <p:spPr/>
        <p:txBody>
          <a:bodyPr/>
          <a:lstStyle/>
          <a:p>
            <a:fld id="{26AB1E10-071E-4E65-A8A7-F217409246D4}" type="slidenum">
              <a:rPr lang="pt-PT" smtClean="0">
                <a:solidFill>
                  <a:prstClr val="black"/>
                </a:solidFill>
              </a:rPr>
              <a:pPr/>
              <a:t>8</a:t>
            </a:fld>
            <a:endParaRPr lang="pt-PT">
              <a:solidFill>
                <a:prstClr val="black"/>
              </a:solidFill>
            </a:endParaRPr>
          </a:p>
        </p:txBody>
      </p:sp>
    </p:spTree>
    <p:extLst>
      <p:ext uri="{BB962C8B-B14F-4D97-AF65-F5344CB8AC3E}">
        <p14:creationId xmlns:p14="http://schemas.microsoft.com/office/powerpoint/2010/main" val="597163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87E9A8B7-B594-428C-8E3D-8B2C1D6939B4}" type="datetimeFigureOut">
              <a:rPr lang="en-US" smtClean="0"/>
              <a:t>11/26/2015</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18AE8DBE-2384-4EC1-8E52-F443B5FEEAB2}" type="slidenum">
              <a:rPr lang="en-US" smtClean="0"/>
              <a:t>‹Nº›</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150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321050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375661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232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233507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E9A8B7-B594-428C-8E3D-8B2C1D6939B4}"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281892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E9A8B7-B594-428C-8E3D-8B2C1D6939B4}"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280105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9A8B7-B594-428C-8E3D-8B2C1D6939B4}"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757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9A8B7-B594-428C-8E3D-8B2C1D6939B4}"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11787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9A8B7-B594-428C-8E3D-8B2C1D6939B4}"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329278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9A8B7-B594-428C-8E3D-8B2C1D6939B4}"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354766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378606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9A8B7-B594-428C-8E3D-8B2C1D6939B4}" type="datetimeFigureOut">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44861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9A8B7-B594-428C-8E3D-8B2C1D6939B4}"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267528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9A8B7-B594-428C-8E3D-8B2C1D6939B4}" type="datetimeFigureOut">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253644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67748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A8B7-B594-428C-8E3D-8B2C1D6939B4}"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8DBE-2384-4EC1-8E52-F443B5FEEAB2}" type="slidenum">
              <a:rPr lang="en-US" smtClean="0"/>
              <a:t>‹Nº›</a:t>
            </a:fld>
            <a:endParaRPr lang="en-US"/>
          </a:p>
        </p:txBody>
      </p:sp>
    </p:spTree>
    <p:extLst>
      <p:ext uri="{BB962C8B-B14F-4D97-AF65-F5344CB8AC3E}">
        <p14:creationId xmlns:p14="http://schemas.microsoft.com/office/powerpoint/2010/main" val="6822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87E9A8B7-B594-428C-8E3D-8B2C1D6939B4}" type="datetimeFigureOut">
              <a:rPr lang="en-US" smtClean="0"/>
              <a:t>11/26/2015</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18AE8DBE-2384-4EC1-8E52-F443B5FEEAB2}" type="slidenum">
              <a:rPr lang="en-US" smtClean="0"/>
              <a:t>‹Nº›</a:t>
            </a:fld>
            <a:endParaRPr lang="en-US"/>
          </a:p>
        </p:txBody>
      </p:sp>
    </p:spTree>
    <p:extLst>
      <p:ext uri="{BB962C8B-B14F-4D97-AF65-F5344CB8AC3E}">
        <p14:creationId xmlns:p14="http://schemas.microsoft.com/office/powerpoint/2010/main" val="41655217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jpeg"/><Relationship Id="rId5" Type="http://schemas.openxmlformats.org/officeDocument/2006/relationships/diagramColors" Target="../diagrams/colors1.xml"/><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5.gif"/><Relationship Id="rId3" Type="http://schemas.openxmlformats.org/officeDocument/2006/relationships/image" Target="../media/image21.gif"/><Relationship Id="rId7" Type="http://schemas.openxmlformats.org/officeDocument/2006/relationships/diagramColors" Target="../diagrams/colors3.xml"/><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3.png"/><Relationship Id="rId5" Type="http://schemas.openxmlformats.org/officeDocument/2006/relationships/diagramLayout" Target="../diagrams/layout3.xml"/><Relationship Id="rId10" Type="http://schemas.openxmlformats.org/officeDocument/2006/relationships/image" Target="../media/image22.png"/><Relationship Id="rId4" Type="http://schemas.openxmlformats.org/officeDocument/2006/relationships/diagramData" Target="../diagrams/data3.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loopamp.eiken.co.jp/e/lamp/anim.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L5zi2P4lggw"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12001" y="1601852"/>
            <a:ext cx="6297769" cy="1569660"/>
          </a:xfrm>
          <a:prstGeom prst="rect">
            <a:avLst/>
          </a:prstGeom>
          <a:noFill/>
        </p:spPr>
        <p:txBody>
          <a:bodyPr wrap="square" rtlCol="0">
            <a:spAutoFit/>
          </a:bodyPr>
          <a:lstStyle/>
          <a:p>
            <a:pPr algn="ctr"/>
            <a:r>
              <a:rPr lang="es-ES_tradnl" sz="3200" b="1" dirty="0" smtClean="0">
                <a:latin typeface="Calibri" panose="020F0502020204030204" pitchFamily="34" charset="0"/>
              </a:rPr>
              <a:t>EL VINO EMPLEADO EN LA CATA PODRÍA ESTAR CONTAMINADO CON MICRORGANISMOS PATÓGENOS?</a:t>
            </a:r>
            <a:endParaRPr lang="es-ES_tradnl" sz="3200" b="1" dirty="0">
              <a:latin typeface="Calibri" panose="020F0502020204030204" pitchFamily="34" charset="0"/>
            </a:endParaRPr>
          </a:p>
        </p:txBody>
      </p:sp>
      <p:sp>
        <p:nvSpPr>
          <p:cNvPr id="7" name="AutoShape 4" descr="Resultado de imagem para DUVI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460375" y="425002"/>
            <a:ext cx="1043457" cy="2086914"/>
          </a:xfrm>
          <a:prstGeom prst="rect">
            <a:avLst/>
          </a:prstGeom>
        </p:spPr>
      </p:pic>
      <p:grpSp>
        <p:nvGrpSpPr>
          <p:cNvPr id="13" name="Group 12"/>
          <p:cNvGrpSpPr/>
          <p:nvPr/>
        </p:nvGrpSpPr>
        <p:grpSpPr>
          <a:xfrm>
            <a:off x="4019561" y="3563054"/>
            <a:ext cx="3892772" cy="2249712"/>
            <a:chOff x="4019561" y="3563054"/>
            <a:chExt cx="3892772" cy="2249712"/>
          </a:xfrm>
        </p:grpSpPr>
        <p:pic>
          <p:nvPicPr>
            <p:cNvPr id="9" name="Picture 8"/>
            <p:cNvPicPr>
              <a:picLocks noChangeAspect="1"/>
            </p:cNvPicPr>
            <p:nvPr/>
          </p:nvPicPr>
          <p:blipFill>
            <a:blip r:embed="rId3"/>
            <a:stretch>
              <a:fillRect/>
            </a:stretch>
          </p:blipFill>
          <p:spPr>
            <a:xfrm>
              <a:off x="4019561" y="3563054"/>
              <a:ext cx="3455359" cy="2249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4"/>
            <a:stretch>
              <a:fillRect/>
            </a:stretch>
          </p:blipFill>
          <p:spPr>
            <a:xfrm>
              <a:off x="6182831" y="4561497"/>
              <a:ext cx="1729502" cy="1251269"/>
            </a:xfrm>
            <a:prstGeom prst="rect">
              <a:avLst/>
            </a:prstGeom>
          </p:spPr>
        </p:pic>
      </p:grpSp>
    </p:spTree>
    <p:extLst>
      <p:ext uri="{BB962C8B-B14F-4D97-AF65-F5344CB8AC3E}">
        <p14:creationId xmlns:p14="http://schemas.microsoft.com/office/powerpoint/2010/main" val="3919019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3031" y="422122"/>
            <a:ext cx="1841662" cy="1303648"/>
          </a:xfrm>
          <a:prstGeom prst="rect">
            <a:avLst/>
          </a:prstGeom>
        </p:spPr>
      </p:pic>
      <p:sp>
        <p:nvSpPr>
          <p:cNvPr id="4" name="TextBox 3"/>
          <p:cNvSpPr txBox="1"/>
          <p:nvPr/>
        </p:nvSpPr>
        <p:spPr>
          <a:xfrm>
            <a:off x="1352281" y="1130461"/>
            <a:ext cx="8500056" cy="461665"/>
          </a:xfrm>
          <a:prstGeom prst="rect">
            <a:avLst/>
          </a:prstGeom>
          <a:noFill/>
        </p:spPr>
        <p:txBody>
          <a:bodyPr wrap="square" rtlCol="0">
            <a:spAutoFit/>
          </a:bodyPr>
          <a:lstStyle/>
          <a:p>
            <a:r>
              <a:rPr lang="es-ES_tradnl" sz="2400" b="1" dirty="0" smtClean="0">
                <a:solidFill>
                  <a:schemeClr val="accent1"/>
                </a:solidFill>
                <a:latin typeface="Calibri" panose="020F0502020204030204" pitchFamily="34" charset="0"/>
              </a:rPr>
              <a:t>Como detectar e identificar microrganismos patógenos?</a:t>
            </a:r>
            <a:endParaRPr lang="es-ES_tradnl" sz="2400" b="1" dirty="0">
              <a:solidFill>
                <a:schemeClr val="accent1"/>
              </a:solidFill>
              <a:latin typeface="Calibri" panose="020F0502020204030204" pitchFamily="34" charset="0"/>
            </a:endParaRPr>
          </a:p>
        </p:txBody>
      </p:sp>
      <p:sp>
        <p:nvSpPr>
          <p:cNvPr id="9" name="TextBox 8"/>
          <p:cNvSpPr txBox="1"/>
          <p:nvPr/>
        </p:nvSpPr>
        <p:spPr>
          <a:xfrm>
            <a:off x="1828783" y="2140197"/>
            <a:ext cx="2305318" cy="400110"/>
          </a:xfrm>
          <a:prstGeom prst="rect">
            <a:avLst/>
          </a:prstGeom>
          <a:noFill/>
        </p:spPr>
        <p:txBody>
          <a:bodyPr wrap="square" rtlCol="0">
            <a:spAutoFit/>
          </a:bodyPr>
          <a:lstStyle/>
          <a:p>
            <a:r>
              <a:rPr lang="pt-PT" sz="2000" b="1" dirty="0" smtClean="0">
                <a:latin typeface="Calibri" panose="020F0502020204030204" pitchFamily="34" charset="0"/>
              </a:rPr>
              <a:t>PCR convencional?</a:t>
            </a:r>
            <a:endParaRPr lang="en-US" sz="2000" b="1" dirty="0">
              <a:latin typeface="Calibri" panose="020F0502020204030204" pitchFamily="34" charset="0"/>
            </a:endParaRPr>
          </a:p>
        </p:txBody>
      </p:sp>
      <p:pic>
        <p:nvPicPr>
          <p:cNvPr id="2052" name="Picture 4" descr="http://thumbs.dreamstime.com/x/rel%C3%B3gio-de-bolso-dos-desenhos-animados-332827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366" y="2954734"/>
            <a:ext cx="1266418" cy="11904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41435" y="3030178"/>
            <a:ext cx="2009105" cy="1015663"/>
          </a:xfrm>
          <a:prstGeom prst="rect">
            <a:avLst/>
          </a:prstGeom>
          <a:noFill/>
        </p:spPr>
        <p:txBody>
          <a:bodyPr wrap="square" rtlCol="0">
            <a:spAutoFit/>
          </a:bodyPr>
          <a:lstStyle/>
          <a:p>
            <a:r>
              <a:rPr lang="pt-PT" sz="2000" dirty="0" smtClean="0">
                <a:latin typeface="Calibri" panose="020F0502020204030204" pitchFamily="34" charset="0"/>
              </a:rPr>
              <a:t>- Rápido</a:t>
            </a:r>
          </a:p>
          <a:p>
            <a:endParaRPr lang="pt-PT" sz="2000" dirty="0">
              <a:latin typeface="Calibri" panose="020F0502020204030204" pitchFamily="34" charset="0"/>
            </a:endParaRPr>
          </a:p>
          <a:p>
            <a:r>
              <a:rPr lang="pt-PT" sz="2000" dirty="0" smtClean="0">
                <a:latin typeface="Calibri" panose="020F0502020204030204" pitchFamily="34" charset="0"/>
              </a:rPr>
              <a:t>- Fidedigno</a:t>
            </a:r>
          </a:p>
        </p:txBody>
      </p:sp>
      <p:sp>
        <p:nvSpPr>
          <p:cNvPr id="14" name="TextBox 13"/>
          <p:cNvSpPr txBox="1"/>
          <p:nvPr/>
        </p:nvSpPr>
        <p:spPr>
          <a:xfrm>
            <a:off x="3124202" y="4635038"/>
            <a:ext cx="6581087" cy="707886"/>
          </a:xfrm>
          <a:prstGeom prst="rect">
            <a:avLst/>
          </a:prstGeom>
          <a:noFill/>
        </p:spPr>
        <p:txBody>
          <a:bodyPr wrap="square" rtlCol="0">
            <a:spAutoFit/>
          </a:bodyPr>
          <a:lstStyle/>
          <a:p>
            <a:pPr algn="ctr"/>
            <a:r>
              <a:rPr lang="pt-PT" sz="2000" b="1" dirty="0" smtClean="0">
                <a:latin typeface="Calibri" panose="020F0502020204030204" pitchFamily="34" charset="0"/>
              </a:rPr>
              <a:t>Loop mediated isothermal amplification</a:t>
            </a:r>
          </a:p>
          <a:p>
            <a:pPr algn="ctr"/>
            <a:r>
              <a:rPr lang="pt-PT" sz="2000" b="1" dirty="0" smtClean="0">
                <a:latin typeface="Calibri" panose="020F0502020204030204" pitchFamily="34" charset="0"/>
              </a:rPr>
              <a:t> LAMP!!</a:t>
            </a:r>
            <a:endParaRPr lang="en-US" sz="2000" b="1" dirty="0">
              <a:latin typeface="Calibri" panose="020F0502020204030204" pitchFamily="34" charset="0"/>
            </a:endParaRPr>
          </a:p>
        </p:txBody>
      </p:sp>
    </p:spTree>
    <p:extLst>
      <p:ext uri="{BB962C8B-B14F-4D97-AF65-F5344CB8AC3E}">
        <p14:creationId xmlns:p14="http://schemas.microsoft.com/office/powerpoint/2010/main" val="349953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3890994"/>
              </p:ext>
            </p:extLst>
          </p:nvPr>
        </p:nvGraphicFramePr>
        <p:xfrm>
          <a:off x="0" y="722042"/>
          <a:ext cx="8783391" cy="573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1970" y="198822"/>
            <a:ext cx="8654604" cy="523220"/>
          </a:xfrm>
          <a:prstGeom prst="rect">
            <a:avLst/>
          </a:prstGeom>
        </p:spPr>
        <p:txBody>
          <a:bodyPr wrap="square">
            <a:spAutoFit/>
          </a:bodyPr>
          <a:lstStyle/>
          <a:p>
            <a:r>
              <a:rPr lang="es-ES_tradnl" sz="2800" b="1" dirty="0" smtClean="0">
                <a:solidFill>
                  <a:schemeClr val="accent1"/>
                </a:solidFill>
                <a:latin typeface="Calibri" panose="020F0502020204030204" pitchFamily="34" charset="0"/>
              </a:rPr>
              <a:t>PCR Convencional  </a:t>
            </a:r>
            <a:r>
              <a:rPr lang="es-ES_tradnl" sz="2800" b="1" i="1" dirty="0" smtClean="0">
                <a:solidFill>
                  <a:schemeClr val="accent1"/>
                </a:solidFill>
                <a:latin typeface="Calibri" panose="020F0502020204030204" pitchFamily="34" charset="0"/>
              </a:rPr>
              <a:t>VS</a:t>
            </a:r>
            <a:r>
              <a:rPr lang="es-ES_tradnl" sz="2800" b="1" dirty="0" smtClean="0">
                <a:solidFill>
                  <a:schemeClr val="accent1"/>
                </a:solidFill>
                <a:latin typeface="Calibri" panose="020F0502020204030204" pitchFamily="34" charset="0"/>
              </a:rPr>
              <a:t>  LAMP</a:t>
            </a:r>
            <a:endParaRPr lang="en-US" sz="2800" dirty="0">
              <a:solidFill>
                <a:schemeClr val="accent1"/>
              </a:solidFill>
              <a:latin typeface="Calibri" panose="020F0502020204030204" pitchFamily="34" charset="0"/>
            </a:endParaRPr>
          </a:p>
        </p:txBody>
      </p:sp>
      <p:pic>
        <p:nvPicPr>
          <p:cNvPr id="8" name="Picture 4" descr="Resultado de imagem para ciclos temperatura pc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4449" y="1167161"/>
            <a:ext cx="632880" cy="3881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ANd9GcShKYW-LSiWMCDpGipvdgi4uwAwdogDJMi_DzDia-QCS5vIZjgi5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8582" y="1185695"/>
            <a:ext cx="408196" cy="454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95946" y="1361215"/>
            <a:ext cx="854804" cy="230832"/>
          </a:xfrm>
          <a:prstGeom prst="rect">
            <a:avLst/>
          </a:prstGeom>
          <a:noFill/>
        </p:spPr>
        <p:txBody>
          <a:bodyPr wrap="square" rtlCol="0">
            <a:spAutoFit/>
          </a:bodyPr>
          <a:lstStyle/>
          <a:p>
            <a:r>
              <a:rPr lang="es-ES" sz="900" dirty="0"/>
              <a:t>60 – 65 ºC</a:t>
            </a:r>
          </a:p>
        </p:txBody>
      </p:sp>
      <p:pic>
        <p:nvPicPr>
          <p:cNvPr id="4098" name="Picture 2" descr="https://upload.wikimedia.org/wikipedia/commons/thumb/7/70/DNA_replication_split.svg/200px-DNA_replication_split.svg.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7981"/>
          <a:stretch/>
        </p:blipFill>
        <p:spPr bwMode="auto">
          <a:xfrm rot="16200000">
            <a:off x="3069600" y="1948957"/>
            <a:ext cx="289687" cy="594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7/70/DNA_replication_split.svg/200px-DNA_replication_split.svg.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571" b="59437"/>
          <a:stretch/>
        </p:blipFill>
        <p:spPr bwMode="auto">
          <a:xfrm rot="16200000">
            <a:off x="1325254" y="1913346"/>
            <a:ext cx="598487" cy="6654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upload.wikimedia.org/wikipedia/commons/thumb/7/70/DNA_replication_split.svg/200px-DNA_replication_split.svg.png"/>
          <p:cNvPicPr>
            <a:picLocks noChangeAspect="1" noChangeArrowheads="1"/>
          </p:cNvPicPr>
          <p:nvPr/>
        </p:nvPicPr>
        <p:blipFill rotWithShape="1">
          <a:blip r:embed="rId10">
            <a:extLst>
              <a:ext uri="{28A0092B-C50C-407E-A947-70E740481C1C}">
                <a14:useLocalDpi xmlns:a14="http://schemas.microsoft.com/office/drawing/2010/main" val="0"/>
              </a:ext>
            </a:extLst>
          </a:blip>
          <a:srcRect l="-3571" b="59437"/>
          <a:stretch/>
        </p:blipFill>
        <p:spPr bwMode="auto">
          <a:xfrm rot="16200000">
            <a:off x="4997190" y="1931505"/>
            <a:ext cx="680125" cy="756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gel electroforesi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7360"/>
          <a:stretch/>
        </p:blipFill>
        <p:spPr bwMode="auto">
          <a:xfrm>
            <a:off x="2192819" y="4414630"/>
            <a:ext cx="591630" cy="4391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a:stretch>
            <a:fillRect/>
          </a:stretch>
        </p:blipFill>
        <p:spPr>
          <a:xfrm>
            <a:off x="3417329" y="5304869"/>
            <a:ext cx="542496" cy="535295"/>
          </a:xfrm>
          <a:prstGeom prst="rect">
            <a:avLst/>
          </a:prstGeom>
        </p:spPr>
      </p:pic>
      <p:pic>
        <p:nvPicPr>
          <p:cNvPr id="18" name="Picture 2" descr="https://encrypted-tbn1.gstatic.com/images?q=tbn:ANd9GcRx8p6-nCBrkWQIjM0ubqKZ2zO1V5UA8_7D4s7dvFc4TFJTUQeYOw"/>
          <p:cNvPicPr>
            <a:picLocks noChangeAspect="1" noChangeArrowheads="1"/>
          </p:cNvPicPr>
          <p:nvPr/>
        </p:nvPicPr>
        <p:blipFill rotWithShape="1">
          <a:blip r:embed="rId13">
            <a:extLst>
              <a:ext uri="{28A0092B-C50C-407E-A947-70E740481C1C}">
                <a14:useLocalDpi xmlns:a14="http://schemas.microsoft.com/office/drawing/2010/main" val="0"/>
              </a:ext>
            </a:extLst>
          </a:blip>
          <a:srcRect l="3598" t="33662" r="65681" b="22437"/>
          <a:stretch/>
        </p:blipFill>
        <p:spPr bwMode="auto">
          <a:xfrm>
            <a:off x="6987898" y="4442099"/>
            <a:ext cx="469613" cy="38423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m para baño mar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14872" y="5304869"/>
            <a:ext cx="643236" cy="4818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m para gel electroforesis"/>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933" r="19320" b="11300"/>
          <a:stretch/>
        </p:blipFill>
        <p:spPr bwMode="auto">
          <a:xfrm>
            <a:off x="3832394" y="5617158"/>
            <a:ext cx="554430" cy="44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1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5676172"/>
              </p:ext>
            </p:extLst>
          </p:nvPr>
        </p:nvGraphicFramePr>
        <p:xfrm>
          <a:off x="1442252" y="12208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https://encrypted-tbn3.gstatic.com/images?q=tbn:ANd9GcQ2Je9u0f7ZFhhRmhoHij5fYnm2ky36rfWRF-SRDBh6f9ndEnW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9582" y="4219539"/>
            <a:ext cx="937870" cy="937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9"/>
          <a:srcRect b="7902"/>
          <a:stretch/>
        </p:blipFill>
        <p:spPr>
          <a:xfrm>
            <a:off x="1714042" y="3263251"/>
            <a:ext cx="933539" cy="919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rot="18424004">
            <a:off x="1414104" y="1409858"/>
            <a:ext cx="888826" cy="853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4" descr="https://encrypted-tbn3.gstatic.com/images?q=tbn:ANd9GcQ2Je9u0f7ZFhhRmhoHij5fYnm2ky36rfWRF-SRDBh6f9ndEnW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2516" y="2344370"/>
            <a:ext cx="853777" cy="853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Oval 8"/>
          <p:cNvSpPr/>
          <p:nvPr/>
        </p:nvSpPr>
        <p:spPr>
          <a:xfrm>
            <a:off x="1823731" y="2387193"/>
            <a:ext cx="751345" cy="7881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TextBox 7"/>
          <p:cNvSpPr txBox="1"/>
          <p:nvPr/>
        </p:nvSpPr>
        <p:spPr>
          <a:xfrm>
            <a:off x="2039396" y="2555596"/>
            <a:ext cx="412609" cy="400110"/>
          </a:xfrm>
          <a:prstGeom prst="rect">
            <a:avLst/>
          </a:prstGeom>
          <a:noFill/>
        </p:spPr>
        <p:txBody>
          <a:bodyPr wrap="square" rtlCol="0">
            <a:spAutoFit/>
          </a:bodyPr>
          <a:lstStyle/>
          <a:p>
            <a:r>
              <a:rPr lang="es-ES" sz="2000" b="1" dirty="0" smtClean="0">
                <a:latin typeface="Calibri" panose="020F0502020204030204" pitchFamily="34" charset="0"/>
              </a:rPr>
              <a:t>4</a:t>
            </a:r>
            <a:endParaRPr lang="es-ES" sz="2000" b="1" dirty="0">
              <a:latin typeface="Calibri" panose="020F0502020204030204" pitchFamily="34" charset="0"/>
            </a:endParaRPr>
          </a:p>
        </p:txBody>
      </p:sp>
      <p:sp>
        <p:nvSpPr>
          <p:cNvPr id="14" name="Rectangle 13"/>
          <p:cNvSpPr/>
          <p:nvPr/>
        </p:nvSpPr>
        <p:spPr>
          <a:xfrm>
            <a:off x="516824" y="455681"/>
            <a:ext cx="2640171" cy="523220"/>
          </a:xfrm>
          <a:prstGeom prst="rect">
            <a:avLst/>
          </a:prstGeom>
        </p:spPr>
        <p:txBody>
          <a:bodyPr wrap="square">
            <a:spAutoFit/>
          </a:bodyPr>
          <a:lstStyle/>
          <a:p>
            <a:r>
              <a:rPr lang="es-ES_tradnl" sz="2800" b="1" dirty="0" smtClean="0">
                <a:solidFill>
                  <a:schemeClr val="accent1"/>
                </a:solidFill>
                <a:latin typeface="Calibri" panose="020F0502020204030204" pitchFamily="34" charset="0"/>
              </a:rPr>
              <a:t>Ventajas</a:t>
            </a:r>
            <a:endParaRPr lang="en-US" sz="28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091193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descr="http://loopamp.eiken.co.jp/e/tech/img/quantify_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6422" y="8694948"/>
            <a:ext cx="908290" cy="44374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146048" y="3362005"/>
            <a:ext cx="6684791" cy="2852145"/>
            <a:chOff x="683410" y="1200054"/>
            <a:chExt cx="7777180" cy="3834623"/>
          </a:xfrm>
        </p:grpSpPr>
        <p:grpSp>
          <p:nvGrpSpPr>
            <p:cNvPr id="9" name="Group 8"/>
            <p:cNvGrpSpPr/>
            <p:nvPr/>
          </p:nvGrpSpPr>
          <p:grpSpPr>
            <a:xfrm>
              <a:off x="683410" y="1200054"/>
              <a:ext cx="7777180" cy="3834623"/>
              <a:chOff x="859809" y="1200054"/>
              <a:chExt cx="7777180" cy="3834623"/>
            </a:xfrm>
          </p:grpSpPr>
          <p:graphicFrame>
            <p:nvGraphicFramePr>
              <p:cNvPr id="3" name="Diagram 2"/>
              <p:cNvGraphicFramePr/>
              <p:nvPr>
                <p:extLst>
                  <p:ext uri="{D42A27DB-BD31-4B8C-83A1-F6EECF244321}">
                    <p14:modId xmlns:p14="http://schemas.microsoft.com/office/powerpoint/2010/main" val="454948035"/>
                  </p:ext>
                </p:extLst>
              </p:nvPr>
            </p:nvGraphicFramePr>
            <p:xfrm>
              <a:off x="859809" y="1200054"/>
              <a:ext cx="7777180" cy="38346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encrypted-tbn1.gstatic.com/images?q=tbn:ANd9GcRx8p6-nCBrkWQIjM0ubqKZ2zO1V5UA8_7D4s7dvFc4TFJTUQeYOw"/>
              <p:cNvPicPr>
                <a:picLocks noChangeAspect="1" noChangeArrowheads="1"/>
              </p:cNvPicPr>
              <p:nvPr/>
            </p:nvPicPr>
            <p:blipFill rotWithShape="1">
              <a:blip r:embed="rId9">
                <a:extLst>
                  <a:ext uri="{28A0092B-C50C-407E-A947-70E740481C1C}">
                    <a14:useLocalDpi xmlns:a14="http://schemas.microsoft.com/office/drawing/2010/main" val="0"/>
                  </a:ext>
                </a:extLst>
              </a:blip>
              <a:srcRect l="3598" t="33662" r="65681" b="22437"/>
              <a:stretch/>
            </p:blipFill>
            <p:spPr bwMode="auto">
              <a:xfrm>
                <a:off x="2006831" y="2038386"/>
                <a:ext cx="1844069" cy="1059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1227" y="1434554"/>
                <a:ext cx="354841" cy="369333"/>
              </a:xfrm>
              <a:prstGeom prst="rect">
                <a:avLst/>
              </a:prstGeom>
              <a:noFill/>
            </p:spPr>
            <p:txBody>
              <a:bodyPr wrap="square" rtlCol="0">
                <a:spAutoFit/>
              </a:bodyPr>
              <a:lstStyle/>
              <a:p>
                <a:r>
                  <a:rPr lang="es-ES" b="1" dirty="0"/>
                  <a:t>+</a:t>
                </a:r>
              </a:p>
            </p:txBody>
          </p:sp>
          <p:sp>
            <p:nvSpPr>
              <p:cNvPr id="7" name="TextBox 6"/>
              <p:cNvSpPr txBox="1"/>
              <p:nvPr/>
            </p:nvSpPr>
            <p:spPr>
              <a:xfrm>
                <a:off x="3202606" y="1429548"/>
                <a:ext cx="354841" cy="369333"/>
              </a:xfrm>
              <a:prstGeom prst="rect">
                <a:avLst/>
              </a:prstGeom>
              <a:noFill/>
            </p:spPr>
            <p:txBody>
              <a:bodyPr wrap="square" rtlCol="0">
                <a:spAutoFit/>
              </a:bodyPr>
              <a:lstStyle/>
              <a:p>
                <a:r>
                  <a:rPr lang="es-ES" b="1" dirty="0"/>
                  <a:t>-</a:t>
                </a:r>
              </a:p>
            </p:txBody>
          </p:sp>
        </p:grpSp>
        <p:pic>
          <p:nvPicPr>
            <p:cNvPr id="17" name="Picture 4" descr="Example of DNA amplification (HBV)"/>
            <p:cNvPicPr>
              <a:picLocks noChangeAspect="1" noChangeArrowheads="1"/>
            </p:cNvPicPr>
            <p:nvPr/>
          </p:nvPicPr>
          <p:blipFill rotWithShape="1">
            <a:blip r:embed="rId10">
              <a:extLst>
                <a:ext uri="{28A0092B-C50C-407E-A947-70E740481C1C}">
                  <a14:useLocalDpi xmlns:a14="http://schemas.microsoft.com/office/drawing/2010/main" val="0"/>
                </a:ext>
              </a:extLst>
            </a:blip>
            <a:srcRect t="6792" b="8990"/>
            <a:stretch/>
          </p:blipFill>
          <p:spPr bwMode="auto">
            <a:xfrm>
              <a:off x="5521184" y="1670798"/>
              <a:ext cx="1894006" cy="161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463849" y="3337488"/>
              <a:ext cx="3108151" cy="276999"/>
            </a:xfrm>
            <a:prstGeom prst="rect">
              <a:avLst/>
            </a:prstGeom>
            <a:noFill/>
          </p:spPr>
          <p:txBody>
            <a:bodyPr wrap="square" rtlCol="0">
              <a:spAutoFit/>
            </a:bodyPr>
            <a:lstStyle/>
            <a:p>
              <a:r>
                <a:rPr lang="es-ES" sz="1200" b="1" dirty="0">
                  <a:latin typeface="Comic Sans MS" panose="030F0702030302020204" pitchFamily="66" charset="0"/>
                </a:rPr>
                <a:t>P</a:t>
              </a:r>
              <a:r>
                <a:rPr lang="es-ES" sz="1200" b="1" baseline="-25000" dirty="0">
                  <a:latin typeface="Comic Sans MS" panose="030F0702030302020204" pitchFamily="66" charset="0"/>
                </a:rPr>
                <a:t>2</a:t>
              </a:r>
              <a:r>
                <a:rPr lang="es-ES" sz="1200" b="1" dirty="0">
                  <a:latin typeface="Comic Sans MS" panose="030F0702030302020204" pitchFamily="66" charset="0"/>
                </a:rPr>
                <a:t>O</a:t>
              </a:r>
              <a:r>
                <a:rPr lang="es-ES" sz="1200" b="1" baseline="-25000" dirty="0">
                  <a:latin typeface="Comic Sans MS" panose="030F0702030302020204" pitchFamily="66" charset="0"/>
                </a:rPr>
                <a:t>7</a:t>
              </a:r>
              <a:r>
                <a:rPr lang="es-ES" sz="1200" b="1" baseline="30000" dirty="0">
                  <a:latin typeface="Comic Sans MS" panose="030F0702030302020204" pitchFamily="66" charset="0"/>
                </a:rPr>
                <a:t>4-</a:t>
              </a:r>
              <a:r>
                <a:rPr lang="es-ES" sz="1200" b="1" dirty="0">
                  <a:latin typeface="Comic Sans MS" panose="030F0702030302020204" pitchFamily="66" charset="0"/>
                </a:rPr>
                <a:t> + 2Mg</a:t>
              </a:r>
              <a:r>
                <a:rPr lang="es-ES" sz="1200" b="1" baseline="30000" dirty="0">
                  <a:latin typeface="Comic Sans MS" panose="030F0702030302020204" pitchFamily="66" charset="0"/>
                </a:rPr>
                <a:t>2+ </a:t>
              </a:r>
              <a:r>
                <a:rPr lang="es-ES" sz="1200" b="1" dirty="0">
                  <a:latin typeface="Comic Sans MS" panose="030F0702030302020204" pitchFamily="66" charset="0"/>
                </a:rPr>
                <a:t>-&gt; Mg</a:t>
              </a:r>
              <a:r>
                <a:rPr lang="es-ES" sz="1200" b="1" baseline="-25000" dirty="0">
                  <a:latin typeface="Comic Sans MS" panose="030F0702030302020204" pitchFamily="66" charset="0"/>
                </a:rPr>
                <a:t>2</a:t>
              </a:r>
              <a:r>
                <a:rPr lang="es-ES" sz="1200" b="1" dirty="0">
                  <a:latin typeface="Comic Sans MS" panose="030F0702030302020204" pitchFamily="66" charset="0"/>
                </a:rPr>
                <a:t>P</a:t>
              </a:r>
              <a:r>
                <a:rPr lang="es-ES" sz="1200" b="1" baseline="-25000" dirty="0">
                  <a:latin typeface="Comic Sans MS" panose="030F0702030302020204" pitchFamily="66" charset="0"/>
                </a:rPr>
                <a:t>2</a:t>
              </a:r>
              <a:r>
                <a:rPr lang="es-ES" sz="1200" b="1" dirty="0">
                  <a:latin typeface="Comic Sans MS" panose="030F0702030302020204" pitchFamily="66" charset="0"/>
                </a:rPr>
                <a:t>O</a:t>
              </a:r>
              <a:r>
                <a:rPr lang="es-ES" sz="1200" b="1" baseline="-25000" dirty="0">
                  <a:latin typeface="Comic Sans MS" panose="030F0702030302020204" pitchFamily="66" charset="0"/>
                </a:rPr>
                <a:t>7</a:t>
              </a:r>
            </a:p>
          </p:txBody>
        </p:sp>
      </p:grpSp>
      <p:sp>
        <p:nvSpPr>
          <p:cNvPr id="27" name="Rectangle 26"/>
          <p:cNvSpPr/>
          <p:nvPr/>
        </p:nvSpPr>
        <p:spPr>
          <a:xfrm>
            <a:off x="1485448" y="401202"/>
            <a:ext cx="8654604" cy="523220"/>
          </a:xfrm>
          <a:prstGeom prst="rect">
            <a:avLst/>
          </a:prstGeom>
        </p:spPr>
        <p:txBody>
          <a:bodyPr wrap="square">
            <a:spAutoFit/>
          </a:bodyPr>
          <a:lstStyle/>
          <a:p>
            <a:r>
              <a:rPr lang="es-ES_tradnl" sz="2800" b="1" dirty="0" smtClean="0">
                <a:solidFill>
                  <a:schemeClr val="accent1"/>
                </a:solidFill>
                <a:latin typeface="Calibri" panose="020F0502020204030204" pitchFamily="34" charset="0"/>
              </a:rPr>
              <a:t>Detección e identificación</a:t>
            </a:r>
            <a:endParaRPr lang="en-US" sz="2800" dirty="0">
              <a:solidFill>
                <a:schemeClr val="accent1"/>
              </a:solidFill>
              <a:latin typeface="Calibri" panose="020F0502020204030204" pitchFamily="34" charset="0"/>
            </a:endParaRPr>
          </a:p>
        </p:txBody>
      </p:sp>
      <p:pic>
        <p:nvPicPr>
          <p:cNvPr id="4" name="Imagem 3"/>
          <p:cNvPicPr>
            <a:picLocks noChangeAspect="1"/>
          </p:cNvPicPr>
          <p:nvPr/>
        </p:nvPicPr>
        <p:blipFill>
          <a:blip r:embed="rId11"/>
          <a:stretch>
            <a:fillRect/>
          </a:stretch>
        </p:blipFill>
        <p:spPr>
          <a:xfrm rot="1976353">
            <a:off x="2508267" y="1830208"/>
            <a:ext cx="1472935" cy="853074"/>
          </a:xfrm>
          <a:prstGeom prst="rect">
            <a:avLst/>
          </a:prstGeom>
        </p:spPr>
      </p:pic>
      <p:pic>
        <p:nvPicPr>
          <p:cNvPr id="8" name="Imagem 7"/>
          <p:cNvPicPr>
            <a:picLocks noChangeAspect="1"/>
          </p:cNvPicPr>
          <p:nvPr/>
        </p:nvPicPr>
        <p:blipFill>
          <a:blip r:embed="rId12"/>
          <a:stretch>
            <a:fillRect/>
          </a:stretch>
        </p:blipFill>
        <p:spPr>
          <a:xfrm>
            <a:off x="271580" y="209946"/>
            <a:ext cx="1213868" cy="905732"/>
          </a:xfrm>
          <a:prstGeom prst="rect">
            <a:avLst/>
          </a:prstGeom>
        </p:spPr>
      </p:pic>
      <p:sp>
        <p:nvSpPr>
          <p:cNvPr id="6" name="CaixaDeTexto 5"/>
          <p:cNvSpPr txBox="1"/>
          <p:nvPr/>
        </p:nvSpPr>
        <p:spPr>
          <a:xfrm>
            <a:off x="3836936" y="2597785"/>
            <a:ext cx="2905240" cy="461665"/>
          </a:xfrm>
          <a:prstGeom prst="rect">
            <a:avLst/>
          </a:prstGeom>
          <a:noFill/>
        </p:spPr>
        <p:txBody>
          <a:bodyPr wrap="square" rtlCol="0">
            <a:spAutoFit/>
          </a:bodyPr>
          <a:lstStyle/>
          <a:p>
            <a:r>
              <a:rPr lang="pt-PT" sz="2400" b="1" i="1" dirty="0" err="1" smtClean="0">
                <a:latin typeface="Calibri" panose="020F0502020204030204" pitchFamily="34" charset="0"/>
              </a:rPr>
              <a:t>Bacillus</a:t>
            </a:r>
            <a:r>
              <a:rPr lang="pt-PT" sz="2400" b="1" i="1" dirty="0" smtClean="0">
                <a:latin typeface="Calibri" panose="020F0502020204030204" pitchFamily="34" charset="0"/>
              </a:rPr>
              <a:t> </a:t>
            </a:r>
            <a:r>
              <a:rPr lang="pt-PT" sz="2400" b="1" i="1" dirty="0" err="1">
                <a:latin typeface="Calibri" panose="020F0502020204030204" pitchFamily="34" charset="0"/>
              </a:rPr>
              <a:t>a</a:t>
            </a:r>
            <a:r>
              <a:rPr lang="pt-PT" sz="2400" b="1" i="1" dirty="0" err="1" smtClean="0">
                <a:latin typeface="Calibri" panose="020F0502020204030204" pitchFamily="34" charset="0"/>
              </a:rPr>
              <a:t>nthracis</a:t>
            </a:r>
            <a:endParaRPr lang="pt-PT" sz="2400" b="1" i="1" dirty="0">
              <a:latin typeface="Calibri" panose="020F0502020204030204" pitchFamily="34" charset="0"/>
            </a:endParaRPr>
          </a:p>
        </p:txBody>
      </p:sp>
      <p:pic>
        <p:nvPicPr>
          <p:cNvPr id="1028" name="Picture 4" descr="http://2.bp.blogspot.com/-XoxWopPqCdQ/VBi934YguqI/AAAAAAAACSE/r1xb26CIWUI/s1600/anthrax2.gif"/>
          <p:cNvPicPr>
            <a:picLocks noChangeAspect="1" noChangeArrowheads="1"/>
          </p:cNvPicPr>
          <p:nvPr/>
        </p:nvPicPr>
        <p:blipFill rotWithShape="1">
          <a:blip r:embed="rId13">
            <a:extLst>
              <a:ext uri="{28A0092B-C50C-407E-A947-70E740481C1C}">
                <a14:useLocalDpi xmlns:a14="http://schemas.microsoft.com/office/drawing/2010/main" val="0"/>
              </a:ext>
            </a:extLst>
          </a:blip>
          <a:srcRect r="-353" b="19848"/>
          <a:stretch/>
        </p:blipFill>
        <p:spPr bwMode="auto">
          <a:xfrm>
            <a:off x="4406394" y="1298708"/>
            <a:ext cx="2506610" cy="129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84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55837" y="2161826"/>
            <a:ext cx="7870786" cy="1635947"/>
            <a:chOff x="633857" y="1712420"/>
            <a:chExt cx="7870786" cy="1635947"/>
          </a:xfrm>
        </p:grpSpPr>
        <p:sp>
          <p:nvSpPr>
            <p:cNvPr id="27" name="Rounded Rectangle 26"/>
            <p:cNvSpPr/>
            <p:nvPr/>
          </p:nvSpPr>
          <p:spPr>
            <a:xfrm>
              <a:off x="2224867" y="1712420"/>
              <a:ext cx="6279776" cy="1635947"/>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pitchFamily="34" charset="0"/>
              </a:endParaRPr>
            </a:p>
          </p:txBody>
        </p:sp>
        <p:sp>
          <p:nvSpPr>
            <p:cNvPr id="28" name="Rounded Rectangle 27"/>
            <p:cNvSpPr/>
            <p:nvPr/>
          </p:nvSpPr>
          <p:spPr>
            <a:xfrm>
              <a:off x="633857" y="1717216"/>
              <a:ext cx="1335515" cy="160923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u="sng" dirty="0">
                  <a:solidFill>
                    <a:schemeClr val="accent1"/>
                  </a:solidFill>
                  <a:latin typeface="Calibri" panose="020F0502020204030204" pitchFamily="34" charset="0"/>
                </a:rPr>
                <a:t>NO</a:t>
              </a:r>
              <a:r>
                <a:rPr lang="es-ES" sz="1600" b="1" dirty="0">
                  <a:solidFill>
                    <a:schemeClr val="accent1"/>
                  </a:solidFill>
                  <a:latin typeface="Calibri" panose="020F0502020204030204" pitchFamily="34" charset="0"/>
                </a:rPr>
                <a:t> CICLICA</a:t>
              </a:r>
            </a:p>
          </p:txBody>
        </p:sp>
        <p:pic>
          <p:nvPicPr>
            <p:cNvPr id="17" name="Picture 16"/>
            <p:cNvPicPr>
              <a:picLocks noChangeAspect="1"/>
            </p:cNvPicPr>
            <p:nvPr/>
          </p:nvPicPr>
          <p:blipFill rotWithShape="1">
            <a:blip r:embed="rId3"/>
            <a:srcRect l="28078" t="32166" r="27868" b="58588"/>
            <a:stretch/>
          </p:blipFill>
          <p:spPr>
            <a:xfrm>
              <a:off x="2660039" y="2187408"/>
              <a:ext cx="2587681" cy="685969"/>
            </a:xfrm>
            <a:prstGeom prst="rect">
              <a:avLst/>
            </a:prstGeom>
          </p:spPr>
        </p:pic>
        <p:pic>
          <p:nvPicPr>
            <p:cNvPr id="19" name="Picture 18"/>
            <p:cNvPicPr>
              <a:picLocks noChangeAspect="1"/>
            </p:cNvPicPr>
            <p:nvPr/>
          </p:nvPicPr>
          <p:blipFill rotWithShape="1">
            <a:blip r:embed="rId4"/>
            <a:srcRect l="35991" t="50700" r="34102" b="36427"/>
            <a:stretch/>
          </p:blipFill>
          <p:spPr>
            <a:xfrm>
              <a:off x="6000370" y="2207620"/>
              <a:ext cx="2227986" cy="645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Right Arrow 29"/>
            <p:cNvSpPr/>
            <p:nvPr/>
          </p:nvSpPr>
          <p:spPr>
            <a:xfrm>
              <a:off x="5364755" y="2393576"/>
              <a:ext cx="457821" cy="349624"/>
            </a:xfrm>
            <a:prstGeom prst="rightArrow">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pitchFamily="34" charset="0"/>
              </a:endParaRPr>
            </a:p>
          </p:txBody>
        </p:sp>
        <p:sp>
          <p:nvSpPr>
            <p:cNvPr id="33" name="TextBox 32"/>
            <p:cNvSpPr txBox="1"/>
            <p:nvPr/>
          </p:nvSpPr>
          <p:spPr>
            <a:xfrm>
              <a:off x="2660039" y="2873377"/>
              <a:ext cx="2587681" cy="276999"/>
            </a:xfrm>
            <a:prstGeom prst="rect">
              <a:avLst/>
            </a:prstGeom>
            <a:noFill/>
          </p:spPr>
          <p:txBody>
            <a:bodyPr wrap="square" rtlCol="0">
              <a:spAutoFit/>
            </a:bodyPr>
            <a:lstStyle/>
            <a:p>
              <a:pPr algn="ctr"/>
              <a:r>
                <a:rPr lang="es-ES" sz="1200" dirty="0">
                  <a:latin typeface="Calibri" panose="020F0502020204030204" pitchFamily="34" charset="0"/>
                </a:rPr>
                <a:t>región diana</a:t>
              </a:r>
            </a:p>
          </p:txBody>
        </p:sp>
        <p:sp>
          <p:nvSpPr>
            <p:cNvPr id="35" name="TextBox 34"/>
            <p:cNvSpPr txBox="1"/>
            <p:nvPr/>
          </p:nvSpPr>
          <p:spPr>
            <a:xfrm>
              <a:off x="5933135" y="2944119"/>
              <a:ext cx="2375597" cy="276999"/>
            </a:xfrm>
            <a:prstGeom prst="rect">
              <a:avLst/>
            </a:prstGeom>
            <a:noFill/>
          </p:spPr>
          <p:txBody>
            <a:bodyPr wrap="square" rtlCol="0">
              <a:spAutoFit/>
            </a:bodyPr>
            <a:lstStyle/>
            <a:p>
              <a:pPr algn="ctr"/>
              <a:r>
                <a:rPr lang="es-ES" sz="1200" dirty="0">
                  <a:latin typeface="Calibri" panose="020F0502020204030204" pitchFamily="34" charset="0"/>
                </a:rPr>
                <a:t>estructura molde</a:t>
              </a:r>
            </a:p>
          </p:txBody>
        </p:sp>
      </p:grpSp>
      <p:grpSp>
        <p:nvGrpSpPr>
          <p:cNvPr id="39" name="Group 38"/>
          <p:cNvGrpSpPr/>
          <p:nvPr/>
        </p:nvGrpSpPr>
        <p:grpSpPr>
          <a:xfrm>
            <a:off x="655837" y="4179175"/>
            <a:ext cx="7913003" cy="1635947"/>
            <a:chOff x="633857" y="3716322"/>
            <a:chExt cx="7913003" cy="1635947"/>
          </a:xfrm>
        </p:grpSpPr>
        <p:sp>
          <p:nvSpPr>
            <p:cNvPr id="26" name="Rounded Rectangle 25"/>
            <p:cNvSpPr/>
            <p:nvPr/>
          </p:nvSpPr>
          <p:spPr>
            <a:xfrm>
              <a:off x="2267084" y="3716322"/>
              <a:ext cx="6279776" cy="1635947"/>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pitchFamily="34" charset="0"/>
              </a:endParaRPr>
            </a:p>
          </p:txBody>
        </p:sp>
        <p:sp>
          <p:nvSpPr>
            <p:cNvPr id="29" name="Rounded Rectangle 28"/>
            <p:cNvSpPr/>
            <p:nvPr/>
          </p:nvSpPr>
          <p:spPr>
            <a:xfrm>
              <a:off x="633857" y="3716322"/>
              <a:ext cx="1335515" cy="160923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accent1"/>
                  </a:solidFill>
                  <a:latin typeface="Calibri" panose="020F0502020204030204" pitchFamily="34" charset="0"/>
                </a:rPr>
                <a:t>CICLICA</a:t>
              </a:r>
            </a:p>
          </p:txBody>
        </p:sp>
        <p:pic>
          <p:nvPicPr>
            <p:cNvPr id="24" name="Picture 23"/>
            <p:cNvPicPr>
              <a:picLocks noChangeAspect="1"/>
            </p:cNvPicPr>
            <p:nvPr/>
          </p:nvPicPr>
          <p:blipFill rotWithShape="1">
            <a:blip r:embed="rId4"/>
            <a:srcRect l="35991" t="50700" r="34102" b="36427"/>
            <a:stretch/>
          </p:blipFill>
          <p:spPr>
            <a:xfrm>
              <a:off x="2839885" y="4218379"/>
              <a:ext cx="2227986" cy="60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rotWithShape="1">
            <a:blip r:embed="rId5"/>
            <a:srcRect l="52389" t="10095" r="29501" b="22204"/>
            <a:stretch/>
          </p:blipFill>
          <p:spPr>
            <a:xfrm rot="16200000">
              <a:off x="6684160" y="3552661"/>
              <a:ext cx="860407" cy="1963268"/>
            </a:xfrm>
            <a:prstGeom prst="rect">
              <a:avLst/>
            </a:prstGeom>
            <a:ln>
              <a:noFill/>
            </a:ln>
            <a:effectLst>
              <a:outerShdw blurRad="190500" algn="tl" rotWithShape="0">
                <a:srgbClr val="000000">
                  <a:alpha val="70000"/>
                </a:srgbClr>
              </a:outerShdw>
            </a:effectLst>
          </p:spPr>
        </p:pic>
        <p:sp>
          <p:nvSpPr>
            <p:cNvPr id="31" name="Right Arrow 30"/>
            <p:cNvSpPr/>
            <p:nvPr/>
          </p:nvSpPr>
          <p:spPr>
            <a:xfrm>
              <a:off x="5406972" y="4359483"/>
              <a:ext cx="457821" cy="349624"/>
            </a:xfrm>
            <a:prstGeom prst="rightArrow">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pitchFamily="34" charset="0"/>
              </a:endParaRPr>
            </a:p>
          </p:txBody>
        </p:sp>
        <p:sp>
          <p:nvSpPr>
            <p:cNvPr id="36" name="TextBox 35"/>
            <p:cNvSpPr txBox="1"/>
            <p:nvPr/>
          </p:nvSpPr>
          <p:spPr>
            <a:xfrm>
              <a:off x="2766080" y="4927810"/>
              <a:ext cx="2375597" cy="276999"/>
            </a:xfrm>
            <a:prstGeom prst="rect">
              <a:avLst/>
            </a:prstGeom>
            <a:noFill/>
          </p:spPr>
          <p:txBody>
            <a:bodyPr wrap="square" rtlCol="0">
              <a:spAutoFit/>
            </a:bodyPr>
            <a:lstStyle/>
            <a:p>
              <a:pPr algn="ctr"/>
              <a:r>
                <a:rPr lang="es-ES" sz="1200" dirty="0">
                  <a:latin typeface="Calibri" panose="020F0502020204030204" pitchFamily="34" charset="0"/>
                </a:rPr>
                <a:t>estructura molde</a:t>
              </a:r>
            </a:p>
          </p:txBody>
        </p:sp>
        <p:sp>
          <p:nvSpPr>
            <p:cNvPr id="37" name="TextBox 36"/>
            <p:cNvSpPr txBox="1"/>
            <p:nvPr/>
          </p:nvSpPr>
          <p:spPr>
            <a:xfrm>
              <a:off x="5926564" y="4989758"/>
              <a:ext cx="2375597" cy="276999"/>
            </a:xfrm>
            <a:prstGeom prst="rect">
              <a:avLst/>
            </a:prstGeom>
            <a:noFill/>
          </p:spPr>
          <p:txBody>
            <a:bodyPr wrap="square" rtlCol="0">
              <a:spAutoFit/>
            </a:bodyPr>
            <a:lstStyle/>
            <a:p>
              <a:pPr algn="ctr"/>
              <a:r>
                <a:rPr lang="es-ES" sz="1200" dirty="0">
                  <a:latin typeface="Calibri" panose="020F0502020204030204" pitchFamily="34" charset="0"/>
                </a:rPr>
                <a:t>producto amplificado</a:t>
              </a:r>
            </a:p>
          </p:txBody>
        </p:sp>
      </p:grpSp>
      <p:sp>
        <p:nvSpPr>
          <p:cNvPr id="21" name="Rounded Rectangle 20"/>
          <p:cNvSpPr/>
          <p:nvPr/>
        </p:nvSpPr>
        <p:spPr>
          <a:xfrm>
            <a:off x="3846740" y="2899470"/>
            <a:ext cx="258235" cy="1259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Action Button: Movie 24">
            <a:hlinkClick r:id="rId6" highlightClick="1"/>
            <a:hlinkHover r:id="rId7"/>
          </p:cNvPr>
          <p:cNvSpPr/>
          <p:nvPr/>
        </p:nvSpPr>
        <p:spPr>
          <a:xfrm>
            <a:off x="1790682" y="1284917"/>
            <a:ext cx="401339" cy="40332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extBox 1"/>
          <p:cNvSpPr txBox="1"/>
          <p:nvPr/>
        </p:nvSpPr>
        <p:spPr>
          <a:xfrm>
            <a:off x="2289064" y="1318964"/>
            <a:ext cx="5199837" cy="369332"/>
          </a:xfrm>
          <a:prstGeom prst="rect">
            <a:avLst/>
          </a:prstGeom>
          <a:noFill/>
        </p:spPr>
        <p:txBody>
          <a:bodyPr wrap="square" rtlCol="0">
            <a:spAutoFit/>
          </a:bodyPr>
          <a:lstStyle/>
          <a:p>
            <a:r>
              <a:rPr lang="en-US" dirty="0" smtClean="0">
                <a:latin typeface="Calibri" panose="020F0502020204030204" pitchFamily="34" charset="0"/>
              </a:rPr>
              <a:t>https://www.youtube.com/watch?v=L5zi2P4lggw</a:t>
            </a:r>
            <a:endParaRPr lang="en-US" dirty="0">
              <a:latin typeface="Calibri" panose="020F0502020204030204" pitchFamily="34" charset="0"/>
            </a:endParaRPr>
          </a:p>
        </p:txBody>
      </p:sp>
      <p:sp>
        <p:nvSpPr>
          <p:cNvPr id="32" name="Rectangle 31"/>
          <p:cNvSpPr/>
          <p:nvPr/>
        </p:nvSpPr>
        <p:spPr>
          <a:xfrm>
            <a:off x="321970" y="340250"/>
            <a:ext cx="8654604" cy="523220"/>
          </a:xfrm>
          <a:prstGeom prst="rect">
            <a:avLst/>
          </a:prstGeom>
        </p:spPr>
        <p:txBody>
          <a:bodyPr wrap="square">
            <a:spAutoFit/>
          </a:bodyPr>
          <a:lstStyle/>
          <a:p>
            <a:r>
              <a:rPr lang="es-ES_tradnl" sz="2800" b="1" dirty="0" smtClean="0">
                <a:solidFill>
                  <a:schemeClr val="accent1"/>
                </a:solidFill>
                <a:latin typeface="Calibri" panose="020F0502020204030204" pitchFamily="34" charset="0"/>
              </a:rPr>
              <a:t>Mecanismo de amplificación</a:t>
            </a:r>
            <a:endParaRPr lang="en-US" sz="28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19090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21970" y="1856449"/>
            <a:ext cx="255889" cy="30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white"/>
                </a:solidFill>
                <a:latin typeface="Calibri" panose="020F0502020204030204" pitchFamily="34" charset="0"/>
              </a:rPr>
              <a:t>1</a:t>
            </a:r>
          </a:p>
        </p:txBody>
      </p:sp>
      <p:sp>
        <p:nvSpPr>
          <p:cNvPr id="36" name="TextBox 35"/>
          <p:cNvSpPr txBox="1"/>
          <p:nvPr/>
        </p:nvSpPr>
        <p:spPr>
          <a:xfrm>
            <a:off x="895018" y="1004659"/>
            <a:ext cx="2920508" cy="369332"/>
          </a:xfrm>
          <a:prstGeom prst="rect">
            <a:avLst/>
          </a:prstGeom>
          <a:noFill/>
        </p:spPr>
        <p:txBody>
          <a:bodyPr wrap="square" rtlCol="0">
            <a:spAutoFit/>
          </a:bodyPr>
          <a:lstStyle/>
          <a:p>
            <a:pPr marL="342900" indent="-342900">
              <a:buFont typeface="Courier New" panose="02070309020205020404" pitchFamily="49" charset="0"/>
              <a:buChar char="o"/>
            </a:pPr>
            <a:r>
              <a:rPr lang="es-ES" b="1" dirty="0">
                <a:latin typeface="Calibri" panose="020F0502020204030204" pitchFamily="34" charset="0"/>
              </a:rPr>
              <a:t>ETAPA </a:t>
            </a:r>
            <a:r>
              <a:rPr lang="es-ES" b="1" u="sng" dirty="0">
                <a:latin typeface="Calibri" panose="020F0502020204030204" pitchFamily="34" charset="0"/>
              </a:rPr>
              <a:t>NO</a:t>
            </a:r>
            <a:r>
              <a:rPr lang="es-ES" b="1" dirty="0">
                <a:latin typeface="Calibri" panose="020F0502020204030204" pitchFamily="34" charset="0"/>
              </a:rPr>
              <a:t> </a:t>
            </a:r>
            <a:r>
              <a:rPr lang="es-ES" b="1" dirty="0" smtClean="0">
                <a:latin typeface="Calibri" panose="020F0502020204030204" pitchFamily="34" charset="0"/>
              </a:rPr>
              <a:t>CÍCLICA</a:t>
            </a:r>
            <a:endParaRPr lang="es-ES" b="1" dirty="0">
              <a:latin typeface="Calibri" panose="020F0502020204030204" pitchFamily="34" charset="0"/>
            </a:endParaRPr>
          </a:p>
        </p:txBody>
      </p:sp>
      <p:grpSp>
        <p:nvGrpSpPr>
          <p:cNvPr id="40" name="Group 39"/>
          <p:cNvGrpSpPr/>
          <p:nvPr/>
        </p:nvGrpSpPr>
        <p:grpSpPr>
          <a:xfrm>
            <a:off x="5071375" y="1484402"/>
            <a:ext cx="3467132" cy="1035975"/>
            <a:chOff x="1542977" y="2875957"/>
            <a:chExt cx="6159628" cy="1832202"/>
          </a:xfrm>
        </p:grpSpPr>
        <p:grpSp>
          <p:nvGrpSpPr>
            <p:cNvPr id="41" name="Group 40"/>
            <p:cNvGrpSpPr/>
            <p:nvPr/>
          </p:nvGrpSpPr>
          <p:grpSpPr>
            <a:xfrm>
              <a:off x="1542977" y="2875957"/>
              <a:ext cx="6159628" cy="1592547"/>
              <a:chOff x="1886932" y="2747764"/>
              <a:chExt cx="5585839" cy="1151852"/>
            </a:xfrm>
          </p:grpSpPr>
          <p:grpSp>
            <p:nvGrpSpPr>
              <p:cNvPr id="47" name="Group 46"/>
              <p:cNvGrpSpPr/>
              <p:nvPr/>
            </p:nvGrpSpPr>
            <p:grpSpPr>
              <a:xfrm>
                <a:off x="1886932" y="2747764"/>
                <a:ext cx="5585839" cy="1151852"/>
                <a:chOff x="892464" y="1581227"/>
                <a:chExt cx="3808450" cy="643479"/>
              </a:xfrm>
            </p:grpSpPr>
            <p:grpSp>
              <p:nvGrpSpPr>
                <p:cNvPr id="49" name="Group 48"/>
                <p:cNvGrpSpPr/>
                <p:nvPr/>
              </p:nvGrpSpPr>
              <p:grpSpPr>
                <a:xfrm>
                  <a:off x="892464" y="1581227"/>
                  <a:ext cx="3808450" cy="573967"/>
                  <a:chOff x="892055" y="1810856"/>
                  <a:chExt cx="3808450" cy="498051"/>
                </a:xfrm>
              </p:grpSpPr>
              <p:pic>
                <p:nvPicPr>
                  <p:cNvPr id="58" name="Picture 57"/>
                  <p:cNvPicPr>
                    <a:picLocks noChangeAspect="1"/>
                  </p:cNvPicPr>
                  <p:nvPr/>
                </p:nvPicPr>
                <p:blipFill rotWithShape="1">
                  <a:blip r:embed="rId3"/>
                  <a:srcRect l="28078" t="36606" r="27868" b="52195"/>
                  <a:stretch/>
                </p:blipFill>
                <p:spPr>
                  <a:xfrm>
                    <a:off x="892055" y="1832666"/>
                    <a:ext cx="3808450" cy="476241"/>
                  </a:xfrm>
                  <a:prstGeom prst="rect">
                    <a:avLst/>
                  </a:prstGeom>
                </p:spPr>
              </p:pic>
              <p:sp>
                <p:nvSpPr>
                  <p:cNvPr id="73" name="Rounded Rectangle 72"/>
                  <p:cNvSpPr/>
                  <p:nvPr/>
                </p:nvSpPr>
                <p:spPr>
                  <a:xfrm>
                    <a:off x="2596935" y="1810856"/>
                    <a:ext cx="414669" cy="61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sp>
              <p:nvSpPr>
                <p:cNvPr id="50" name="Rounded Rectangle 49"/>
                <p:cNvSpPr/>
                <p:nvPr/>
              </p:nvSpPr>
              <p:spPr>
                <a:xfrm>
                  <a:off x="996837" y="1915554"/>
                  <a:ext cx="3589236" cy="234550"/>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nvGrpSpPr>
                <p:cNvPr id="51" name="Group 50"/>
                <p:cNvGrpSpPr/>
                <p:nvPr/>
              </p:nvGrpSpPr>
              <p:grpSpPr>
                <a:xfrm>
                  <a:off x="1610733" y="1940204"/>
                  <a:ext cx="449602" cy="284502"/>
                  <a:chOff x="1610733" y="1940204"/>
                  <a:chExt cx="449602" cy="284502"/>
                </a:xfrm>
              </p:grpSpPr>
              <p:pic>
                <p:nvPicPr>
                  <p:cNvPr id="53" name="Picture 52"/>
                  <p:cNvPicPr>
                    <a:picLocks noChangeAspect="1"/>
                  </p:cNvPicPr>
                  <p:nvPr/>
                </p:nvPicPr>
                <p:blipFill rotWithShape="1">
                  <a:blip r:embed="rId3"/>
                  <a:srcRect l="38083" t="32490" r="58366" b="63293"/>
                  <a:stretch/>
                </p:blipFill>
                <p:spPr>
                  <a:xfrm>
                    <a:off x="1741251" y="1940204"/>
                    <a:ext cx="319084" cy="214991"/>
                  </a:xfrm>
                  <a:prstGeom prst="rect">
                    <a:avLst/>
                  </a:prstGeom>
                </p:spPr>
              </p:pic>
              <p:sp>
                <p:nvSpPr>
                  <p:cNvPr id="56" name="Arc 55"/>
                  <p:cNvSpPr/>
                  <p:nvPr/>
                </p:nvSpPr>
                <p:spPr>
                  <a:xfrm rot="16819736">
                    <a:off x="1612045" y="2009679"/>
                    <a:ext cx="213715" cy="216339"/>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white"/>
                      </a:solidFill>
                    </a:endParaRPr>
                  </a:p>
                </p:txBody>
              </p:sp>
            </p:grpSp>
          </p:grpSp>
          <p:pic>
            <p:nvPicPr>
              <p:cNvPr id="48" name="Picture 47"/>
              <p:cNvPicPr>
                <a:picLocks noChangeAspect="1"/>
              </p:cNvPicPr>
              <p:nvPr/>
            </p:nvPicPr>
            <p:blipFill rotWithShape="1">
              <a:blip r:embed="rId4"/>
              <a:srcRect l="30594" t="1353" r="2079" b="73102"/>
              <a:stretch/>
            </p:blipFill>
            <p:spPr>
              <a:xfrm>
                <a:off x="3587596" y="3390346"/>
                <a:ext cx="3810076" cy="362353"/>
              </a:xfrm>
              <a:prstGeom prst="rect">
                <a:avLst/>
              </a:prstGeom>
            </p:spPr>
          </p:pic>
        </p:grpSp>
        <p:sp>
          <p:nvSpPr>
            <p:cNvPr id="42" name="Rectangle 41"/>
            <p:cNvSpPr/>
            <p:nvPr/>
          </p:nvSpPr>
          <p:spPr>
            <a:xfrm>
              <a:off x="2932847" y="3472848"/>
              <a:ext cx="4355057" cy="244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43" name="Picture 42"/>
            <p:cNvPicPr>
              <a:picLocks noChangeAspect="1"/>
            </p:cNvPicPr>
            <p:nvPr/>
          </p:nvPicPr>
          <p:blipFill rotWithShape="1">
            <a:blip r:embed="rId3"/>
            <a:srcRect l="28078" t="32898" r="63686" b="63125"/>
            <a:stretch/>
          </p:blipFill>
          <p:spPr>
            <a:xfrm>
              <a:off x="1560054" y="3521820"/>
              <a:ext cx="1172576" cy="504430"/>
            </a:xfrm>
            <a:prstGeom prst="rect">
              <a:avLst/>
            </a:prstGeom>
          </p:spPr>
        </p:pic>
        <p:sp>
          <p:nvSpPr>
            <p:cNvPr id="44" name="Rectangle 43"/>
            <p:cNvSpPr/>
            <p:nvPr/>
          </p:nvSpPr>
          <p:spPr>
            <a:xfrm>
              <a:off x="1542977" y="4282674"/>
              <a:ext cx="6159628" cy="425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45" name="Picture 44"/>
            <p:cNvPicPr>
              <a:picLocks noChangeAspect="1"/>
            </p:cNvPicPr>
            <p:nvPr/>
          </p:nvPicPr>
          <p:blipFill rotWithShape="1">
            <a:blip r:embed="rId3"/>
            <a:srcRect l="43200" t="36698" r="53255" b="58956"/>
            <a:stretch/>
          </p:blipFill>
          <p:spPr>
            <a:xfrm rot="19895282">
              <a:off x="2301690" y="4035544"/>
              <a:ext cx="445893" cy="536831"/>
            </a:xfrm>
            <a:prstGeom prst="rect">
              <a:avLst/>
            </a:prstGeom>
          </p:spPr>
        </p:pic>
        <p:cxnSp>
          <p:nvCxnSpPr>
            <p:cNvPr id="46" name="Straight Arrow Connector 45"/>
            <p:cNvCxnSpPr/>
            <p:nvPr/>
          </p:nvCxnSpPr>
          <p:spPr>
            <a:xfrm>
              <a:off x="2834938" y="3705812"/>
              <a:ext cx="60047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4638378" y="1851498"/>
            <a:ext cx="255889" cy="30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white"/>
                </a:solidFill>
                <a:latin typeface="Calibri" panose="020F0502020204030204" pitchFamily="34" charset="0"/>
              </a:rPr>
              <a:t>2</a:t>
            </a:r>
          </a:p>
        </p:txBody>
      </p:sp>
      <p:grpSp>
        <p:nvGrpSpPr>
          <p:cNvPr id="54" name="Group 53"/>
          <p:cNvGrpSpPr/>
          <p:nvPr/>
        </p:nvGrpSpPr>
        <p:grpSpPr>
          <a:xfrm>
            <a:off x="779201" y="2831559"/>
            <a:ext cx="3467132" cy="1001899"/>
            <a:chOff x="1599669" y="3102613"/>
            <a:chExt cx="6268578" cy="1771850"/>
          </a:xfrm>
        </p:grpSpPr>
        <p:sp>
          <p:nvSpPr>
            <p:cNvPr id="55" name="Rectangle 54"/>
            <p:cNvSpPr/>
            <p:nvPr/>
          </p:nvSpPr>
          <p:spPr>
            <a:xfrm>
              <a:off x="1603477" y="3804529"/>
              <a:ext cx="6264770" cy="272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7" name="Rectangle 56"/>
            <p:cNvSpPr/>
            <p:nvPr/>
          </p:nvSpPr>
          <p:spPr>
            <a:xfrm>
              <a:off x="1603477" y="4602406"/>
              <a:ext cx="6264770" cy="272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nvGrpSpPr>
            <p:cNvPr id="93" name="Group 92"/>
            <p:cNvGrpSpPr/>
            <p:nvPr/>
          </p:nvGrpSpPr>
          <p:grpSpPr>
            <a:xfrm>
              <a:off x="1599669" y="3102613"/>
              <a:ext cx="6268578" cy="1731271"/>
              <a:chOff x="1599669" y="3102613"/>
              <a:chExt cx="6268578" cy="1731271"/>
            </a:xfrm>
          </p:grpSpPr>
          <p:grpSp>
            <p:nvGrpSpPr>
              <p:cNvPr id="94" name="Group 93"/>
              <p:cNvGrpSpPr/>
              <p:nvPr/>
            </p:nvGrpSpPr>
            <p:grpSpPr>
              <a:xfrm>
                <a:off x="1599669" y="3102613"/>
                <a:ext cx="6268578" cy="754057"/>
                <a:chOff x="886821" y="1616148"/>
                <a:chExt cx="3808450" cy="270325"/>
              </a:xfrm>
            </p:grpSpPr>
            <p:pic>
              <p:nvPicPr>
                <p:cNvPr id="106" name="Picture 105"/>
                <p:cNvPicPr>
                  <a:picLocks noChangeAspect="1"/>
                </p:cNvPicPr>
                <p:nvPr/>
              </p:nvPicPr>
              <p:blipFill rotWithShape="1">
                <a:blip r:embed="rId3"/>
                <a:srcRect l="28078" t="32166" r="27868" b="63278"/>
                <a:stretch/>
              </p:blipFill>
              <p:spPr>
                <a:xfrm>
                  <a:off x="886821" y="1616148"/>
                  <a:ext cx="3808450" cy="252780"/>
                </a:xfrm>
                <a:prstGeom prst="rect">
                  <a:avLst/>
                </a:prstGeom>
              </p:spPr>
            </p:pic>
            <p:sp>
              <p:nvSpPr>
                <p:cNvPr id="107" name="Rounded Rectangle 106"/>
                <p:cNvSpPr/>
                <p:nvPr/>
              </p:nvSpPr>
              <p:spPr>
                <a:xfrm>
                  <a:off x="2583711" y="1812817"/>
                  <a:ext cx="414669" cy="736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95" name="Picture 94"/>
              <p:cNvPicPr>
                <a:picLocks noChangeAspect="1"/>
              </p:cNvPicPr>
              <p:nvPr/>
            </p:nvPicPr>
            <p:blipFill rotWithShape="1">
              <a:blip r:embed="rId3"/>
              <a:srcRect l="43252" t="36871" r="53304" b="58751"/>
              <a:stretch/>
            </p:blipFill>
            <p:spPr>
              <a:xfrm>
                <a:off x="2142220" y="3131461"/>
                <a:ext cx="490069" cy="677363"/>
              </a:xfrm>
              <a:prstGeom prst="rect">
                <a:avLst/>
              </a:prstGeom>
            </p:spPr>
          </p:pic>
          <p:grpSp>
            <p:nvGrpSpPr>
              <p:cNvPr id="96" name="Group 95"/>
              <p:cNvGrpSpPr/>
              <p:nvPr/>
            </p:nvGrpSpPr>
            <p:grpSpPr>
              <a:xfrm>
                <a:off x="1599669" y="3958492"/>
                <a:ext cx="6268578" cy="728859"/>
                <a:chOff x="954061" y="5339231"/>
                <a:chExt cx="6268578" cy="728859"/>
              </a:xfrm>
            </p:grpSpPr>
            <p:grpSp>
              <p:nvGrpSpPr>
                <p:cNvPr id="102" name="Group 101"/>
                <p:cNvGrpSpPr/>
                <p:nvPr/>
              </p:nvGrpSpPr>
              <p:grpSpPr>
                <a:xfrm>
                  <a:off x="954061" y="5339231"/>
                  <a:ext cx="6268578" cy="728859"/>
                  <a:chOff x="886821" y="1858962"/>
                  <a:chExt cx="3808450" cy="261292"/>
                </a:xfrm>
              </p:grpSpPr>
              <p:pic>
                <p:nvPicPr>
                  <p:cNvPr id="104" name="Picture 103"/>
                  <p:cNvPicPr>
                    <a:picLocks noChangeAspect="1"/>
                  </p:cNvPicPr>
                  <p:nvPr/>
                </p:nvPicPr>
                <p:blipFill rotWithShape="1">
                  <a:blip r:embed="rId3"/>
                  <a:srcRect l="28078" t="36972" r="27868" b="58748"/>
                  <a:stretch/>
                </p:blipFill>
                <p:spPr>
                  <a:xfrm>
                    <a:off x="886821" y="1882790"/>
                    <a:ext cx="3808450" cy="237464"/>
                  </a:xfrm>
                  <a:prstGeom prst="rect">
                    <a:avLst/>
                  </a:prstGeom>
                </p:spPr>
              </p:pic>
              <p:sp>
                <p:nvSpPr>
                  <p:cNvPr id="105" name="Rounded Rectangle 104"/>
                  <p:cNvSpPr/>
                  <p:nvPr/>
                </p:nvSpPr>
                <p:spPr>
                  <a:xfrm>
                    <a:off x="2585030" y="1858962"/>
                    <a:ext cx="414669" cy="66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103" name="Picture 102"/>
                <p:cNvPicPr>
                  <a:picLocks noChangeAspect="1"/>
                </p:cNvPicPr>
                <p:nvPr/>
              </p:nvPicPr>
              <p:blipFill rotWithShape="1">
                <a:blip r:embed="rId3"/>
                <a:srcRect l="43171" t="32680" r="53271" b="63209"/>
                <a:stretch/>
              </p:blipFill>
              <p:spPr>
                <a:xfrm>
                  <a:off x="1501254" y="5431809"/>
                  <a:ext cx="506239" cy="636280"/>
                </a:xfrm>
                <a:prstGeom prst="rect">
                  <a:avLst/>
                </a:prstGeom>
              </p:spPr>
            </p:pic>
          </p:grpSp>
          <p:sp>
            <p:nvSpPr>
              <p:cNvPr id="97" name="Rectangle 96"/>
              <p:cNvSpPr/>
              <p:nvPr/>
            </p:nvSpPr>
            <p:spPr>
              <a:xfrm>
                <a:off x="6496335" y="3981841"/>
                <a:ext cx="1271770" cy="726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8" name="Arc 97"/>
              <p:cNvSpPr/>
              <p:nvPr/>
            </p:nvSpPr>
            <p:spPr>
              <a:xfrm rot="21328278">
                <a:off x="6291839" y="4330158"/>
                <a:ext cx="408992" cy="303072"/>
              </a:xfrm>
              <a:prstGeom prst="arc">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white"/>
                  </a:solidFill>
                </a:endParaRPr>
              </a:p>
            </p:txBody>
          </p:sp>
          <p:pic>
            <p:nvPicPr>
              <p:cNvPr id="99" name="Picture 98"/>
              <p:cNvPicPr>
                <a:picLocks noChangeAspect="1"/>
              </p:cNvPicPr>
              <p:nvPr/>
            </p:nvPicPr>
            <p:blipFill rotWithShape="1">
              <a:blip r:embed="rId3"/>
              <a:srcRect l="53552" t="32747" r="43090" b="63638"/>
              <a:stretch/>
            </p:blipFill>
            <p:spPr>
              <a:xfrm>
                <a:off x="6675498" y="4274326"/>
                <a:ext cx="448633" cy="559558"/>
              </a:xfrm>
              <a:prstGeom prst="rect">
                <a:avLst/>
              </a:prstGeom>
            </p:spPr>
          </p:pic>
          <p:pic>
            <p:nvPicPr>
              <p:cNvPr id="100" name="Picture 99"/>
              <p:cNvPicPr>
                <a:picLocks noChangeAspect="1"/>
              </p:cNvPicPr>
              <p:nvPr/>
            </p:nvPicPr>
            <p:blipFill rotWithShape="1">
              <a:blip r:embed="rId3"/>
              <a:srcRect l="63776" t="37179" r="28484" b="59248"/>
              <a:stretch/>
            </p:blipFill>
            <p:spPr>
              <a:xfrm>
                <a:off x="6712158" y="3753939"/>
                <a:ext cx="1025281" cy="500308"/>
              </a:xfrm>
              <a:prstGeom prst="rect">
                <a:avLst/>
              </a:prstGeom>
            </p:spPr>
          </p:pic>
          <p:cxnSp>
            <p:nvCxnSpPr>
              <p:cNvPr id="101" name="Straight Arrow Connector 100"/>
              <p:cNvCxnSpPr/>
              <p:nvPr/>
            </p:nvCxnSpPr>
            <p:spPr>
              <a:xfrm flipH="1">
                <a:off x="5892813" y="3926040"/>
                <a:ext cx="68621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8" name="Rectangle 107"/>
          <p:cNvSpPr/>
          <p:nvPr/>
        </p:nvSpPr>
        <p:spPr>
          <a:xfrm>
            <a:off x="321970" y="3138963"/>
            <a:ext cx="255889" cy="30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white"/>
                </a:solidFill>
                <a:latin typeface="Calibri" panose="020F0502020204030204" pitchFamily="34" charset="0"/>
              </a:rPr>
              <a:t>3</a:t>
            </a:r>
          </a:p>
        </p:txBody>
      </p:sp>
      <p:grpSp>
        <p:nvGrpSpPr>
          <p:cNvPr id="75" name="Group 74"/>
          <p:cNvGrpSpPr/>
          <p:nvPr/>
        </p:nvGrpSpPr>
        <p:grpSpPr>
          <a:xfrm>
            <a:off x="5069174" y="2831559"/>
            <a:ext cx="3466800" cy="1000800"/>
            <a:chOff x="2034037" y="4229899"/>
            <a:chExt cx="6248261" cy="1347142"/>
          </a:xfrm>
        </p:grpSpPr>
        <p:grpSp>
          <p:nvGrpSpPr>
            <p:cNvPr id="76" name="Group 75"/>
            <p:cNvGrpSpPr/>
            <p:nvPr/>
          </p:nvGrpSpPr>
          <p:grpSpPr>
            <a:xfrm>
              <a:off x="2034037" y="4229899"/>
              <a:ext cx="6248261" cy="1347142"/>
              <a:chOff x="1438665" y="4689869"/>
              <a:chExt cx="6248261" cy="1347142"/>
            </a:xfrm>
          </p:grpSpPr>
          <p:grpSp>
            <p:nvGrpSpPr>
              <p:cNvPr id="79" name="Group 78"/>
              <p:cNvGrpSpPr/>
              <p:nvPr/>
            </p:nvGrpSpPr>
            <p:grpSpPr>
              <a:xfrm>
                <a:off x="1438665" y="4689869"/>
                <a:ext cx="6248261" cy="879305"/>
                <a:chOff x="1438665" y="4689869"/>
                <a:chExt cx="6248261" cy="879305"/>
              </a:xfrm>
            </p:grpSpPr>
            <p:sp>
              <p:nvSpPr>
                <p:cNvPr id="82" name="Rectangle 81"/>
                <p:cNvSpPr/>
                <p:nvPr/>
              </p:nvSpPr>
              <p:spPr>
                <a:xfrm>
                  <a:off x="1438665" y="4689869"/>
                  <a:ext cx="6248261"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nvGrpSpPr>
                <p:cNvPr id="83" name="Group 82"/>
                <p:cNvGrpSpPr/>
                <p:nvPr/>
              </p:nvGrpSpPr>
              <p:grpSpPr>
                <a:xfrm>
                  <a:off x="1451562" y="4875755"/>
                  <a:ext cx="6235364" cy="693419"/>
                  <a:chOff x="962984" y="5374670"/>
                  <a:chExt cx="6235364" cy="693419"/>
                </a:xfrm>
              </p:grpSpPr>
              <p:grpSp>
                <p:nvGrpSpPr>
                  <p:cNvPr id="84" name="Group 83"/>
                  <p:cNvGrpSpPr/>
                  <p:nvPr/>
                </p:nvGrpSpPr>
                <p:grpSpPr>
                  <a:xfrm>
                    <a:off x="962984" y="5374670"/>
                    <a:ext cx="6235364" cy="693419"/>
                    <a:chOff x="892242" y="1871667"/>
                    <a:chExt cx="3788271" cy="248587"/>
                  </a:xfrm>
                </p:grpSpPr>
                <p:pic>
                  <p:nvPicPr>
                    <p:cNvPr id="86" name="Picture 85"/>
                    <p:cNvPicPr>
                      <a:picLocks noChangeAspect="1"/>
                    </p:cNvPicPr>
                    <p:nvPr/>
                  </p:nvPicPr>
                  <p:blipFill rotWithShape="1">
                    <a:blip r:embed="rId3"/>
                    <a:srcRect l="28078" t="36972" r="27868" b="58748"/>
                    <a:stretch/>
                  </p:blipFill>
                  <p:spPr>
                    <a:xfrm>
                      <a:off x="892242" y="1882790"/>
                      <a:ext cx="3788271" cy="237464"/>
                    </a:xfrm>
                    <a:prstGeom prst="rect">
                      <a:avLst/>
                    </a:prstGeom>
                  </p:spPr>
                </p:pic>
                <p:sp>
                  <p:nvSpPr>
                    <p:cNvPr id="87" name="Rounded Rectangle 86"/>
                    <p:cNvSpPr/>
                    <p:nvPr/>
                  </p:nvSpPr>
                  <p:spPr>
                    <a:xfrm>
                      <a:off x="2585030" y="1871667"/>
                      <a:ext cx="414669" cy="66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85" name="Picture 84"/>
                  <p:cNvPicPr>
                    <a:picLocks noChangeAspect="1"/>
                  </p:cNvPicPr>
                  <p:nvPr/>
                </p:nvPicPr>
                <p:blipFill rotWithShape="1">
                  <a:blip r:embed="rId3"/>
                  <a:srcRect l="43171" t="32680" r="53271" b="63209"/>
                  <a:stretch/>
                </p:blipFill>
                <p:spPr>
                  <a:xfrm>
                    <a:off x="1501254" y="5431809"/>
                    <a:ext cx="506239" cy="636280"/>
                  </a:xfrm>
                  <a:prstGeom prst="rect">
                    <a:avLst/>
                  </a:prstGeom>
                </p:spPr>
              </p:pic>
            </p:grpSp>
          </p:grpSp>
          <p:sp>
            <p:nvSpPr>
              <p:cNvPr id="80" name="Rectangle 79"/>
              <p:cNvSpPr/>
              <p:nvPr/>
            </p:nvSpPr>
            <p:spPr>
              <a:xfrm>
                <a:off x="1438665" y="5547944"/>
                <a:ext cx="6248261" cy="489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1" name="Picture 80"/>
              <p:cNvPicPr>
                <a:picLocks noChangeAspect="1"/>
              </p:cNvPicPr>
              <p:nvPr/>
            </p:nvPicPr>
            <p:blipFill rotWithShape="1">
              <a:blip r:embed="rId3"/>
              <a:srcRect l="53552" t="32747" r="43090" b="63638"/>
              <a:stretch/>
            </p:blipFill>
            <p:spPr>
              <a:xfrm>
                <a:off x="6675773" y="4947689"/>
                <a:ext cx="489301" cy="559558"/>
              </a:xfrm>
              <a:prstGeom prst="rect">
                <a:avLst/>
              </a:prstGeom>
            </p:spPr>
          </p:pic>
        </p:grpSp>
        <p:sp>
          <p:nvSpPr>
            <p:cNvPr id="77" name="Curved Up Arrow 76"/>
            <p:cNvSpPr/>
            <p:nvPr/>
          </p:nvSpPr>
          <p:spPr>
            <a:xfrm>
              <a:off x="2732164" y="5087976"/>
              <a:ext cx="1796272" cy="379632"/>
            </a:xfrm>
            <a:prstGeom prst="curvedUp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8" name="Curved Up Arrow 77"/>
            <p:cNvSpPr/>
            <p:nvPr/>
          </p:nvSpPr>
          <p:spPr>
            <a:xfrm rot="10800000" flipV="1">
              <a:off x="5779517" y="5094763"/>
              <a:ext cx="1796272" cy="368014"/>
            </a:xfrm>
            <a:prstGeom prst="curvedUp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sp>
        <p:nvSpPr>
          <p:cNvPr id="88" name="Rectangle 87"/>
          <p:cNvSpPr/>
          <p:nvPr/>
        </p:nvSpPr>
        <p:spPr>
          <a:xfrm>
            <a:off x="4644171" y="3200135"/>
            <a:ext cx="255889" cy="30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prstClr val="white"/>
                </a:solidFill>
                <a:latin typeface="Calibri" panose="020F0502020204030204" pitchFamily="34" charset="0"/>
              </a:rPr>
              <a:t>4</a:t>
            </a:r>
          </a:p>
        </p:txBody>
      </p:sp>
      <p:sp>
        <p:nvSpPr>
          <p:cNvPr id="89" name="Rectangle 88"/>
          <p:cNvSpPr/>
          <p:nvPr/>
        </p:nvSpPr>
        <p:spPr>
          <a:xfrm>
            <a:off x="457224" y="4247840"/>
            <a:ext cx="1145667" cy="106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solidFill>
                  <a:prstClr val="white"/>
                </a:solidFill>
                <a:latin typeface="Calibri" panose="020F0502020204030204" pitchFamily="34" charset="0"/>
              </a:rPr>
              <a:t>5</a:t>
            </a:r>
          </a:p>
        </p:txBody>
      </p:sp>
      <p:pic>
        <p:nvPicPr>
          <p:cNvPr id="90" name="Picture 89"/>
          <p:cNvPicPr>
            <a:picLocks noChangeAspect="1"/>
          </p:cNvPicPr>
          <p:nvPr/>
        </p:nvPicPr>
        <p:blipFill rotWithShape="1">
          <a:blip r:embed="rId5"/>
          <a:srcRect l="34161" t="50700" r="33112" b="36427"/>
          <a:stretch/>
        </p:blipFill>
        <p:spPr>
          <a:xfrm>
            <a:off x="1845980" y="4224463"/>
            <a:ext cx="5391334" cy="1192316"/>
          </a:xfrm>
          <a:prstGeom prst="rect">
            <a:avLst/>
          </a:prstGeom>
          <a:ln w="92075" cap="sq">
            <a:noFill/>
            <a:miter lim="800000"/>
          </a:ln>
          <a:effectLst>
            <a:outerShdw dist="50800" dir="2700000" algn="tl" rotWithShape="0">
              <a:srgbClr val="000000">
                <a:alpha val="40000"/>
              </a:srgbClr>
            </a:outerShdw>
          </a:effectLst>
        </p:spPr>
      </p:pic>
      <p:sp>
        <p:nvSpPr>
          <p:cNvPr id="91" name="TextBox 90"/>
          <p:cNvSpPr txBox="1"/>
          <p:nvPr/>
        </p:nvSpPr>
        <p:spPr>
          <a:xfrm>
            <a:off x="7399574" y="4466678"/>
            <a:ext cx="1417344" cy="707886"/>
          </a:xfrm>
          <a:prstGeom prst="rect">
            <a:avLst/>
          </a:prstGeom>
          <a:noFill/>
        </p:spPr>
        <p:txBody>
          <a:bodyPr wrap="square" rtlCol="0">
            <a:spAutoFit/>
          </a:bodyPr>
          <a:lstStyle/>
          <a:p>
            <a:pPr algn="ctr"/>
            <a:r>
              <a:rPr lang="es-ES" sz="2000" b="1" u="sng" dirty="0">
                <a:latin typeface="Calibri" panose="020F0502020204030204" pitchFamily="34" charset="0"/>
              </a:rPr>
              <a:t>Estructura molde</a:t>
            </a:r>
          </a:p>
        </p:txBody>
      </p:sp>
      <p:grpSp>
        <p:nvGrpSpPr>
          <p:cNvPr id="92" name="Group 91"/>
          <p:cNvGrpSpPr/>
          <p:nvPr/>
        </p:nvGrpSpPr>
        <p:grpSpPr>
          <a:xfrm>
            <a:off x="754800" y="1519575"/>
            <a:ext cx="3467132" cy="1000800"/>
            <a:chOff x="853282" y="1729234"/>
            <a:chExt cx="3467132" cy="998614"/>
          </a:xfrm>
        </p:grpSpPr>
        <p:grpSp>
          <p:nvGrpSpPr>
            <p:cNvPr id="109" name="Group 108"/>
            <p:cNvGrpSpPr/>
            <p:nvPr/>
          </p:nvGrpSpPr>
          <p:grpSpPr>
            <a:xfrm>
              <a:off x="853282" y="1729234"/>
              <a:ext cx="3467132" cy="998614"/>
              <a:chOff x="2524697" y="2266452"/>
              <a:chExt cx="5186520" cy="2097955"/>
            </a:xfrm>
          </p:grpSpPr>
          <p:grpSp>
            <p:nvGrpSpPr>
              <p:cNvPr id="113" name="Group 112"/>
              <p:cNvGrpSpPr/>
              <p:nvPr/>
            </p:nvGrpSpPr>
            <p:grpSpPr>
              <a:xfrm>
                <a:off x="2524697" y="2724112"/>
                <a:ext cx="5186519" cy="1640295"/>
                <a:chOff x="2524697" y="5737595"/>
                <a:chExt cx="5186519" cy="1640295"/>
              </a:xfrm>
            </p:grpSpPr>
            <p:grpSp>
              <p:nvGrpSpPr>
                <p:cNvPr id="117" name="Group 116"/>
                <p:cNvGrpSpPr/>
                <p:nvPr/>
              </p:nvGrpSpPr>
              <p:grpSpPr>
                <a:xfrm>
                  <a:off x="2524697" y="5737595"/>
                  <a:ext cx="5186519" cy="1640295"/>
                  <a:chOff x="887230" y="1356840"/>
                  <a:chExt cx="3808450" cy="1000011"/>
                </a:xfrm>
              </p:grpSpPr>
              <p:grpSp>
                <p:nvGrpSpPr>
                  <p:cNvPr id="119" name="Group 118"/>
                  <p:cNvGrpSpPr/>
                  <p:nvPr/>
                </p:nvGrpSpPr>
                <p:grpSpPr>
                  <a:xfrm>
                    <a:off x="887230" y="1356840"/>
                    <a:ext cx="3808450" cy="1000011"/>
                    <a:chOff x="886821" y="1616148"/>
                    <a:chExt cx="3808450" cy="867744"/>
                  </a:xfrm>
                </p:grpSpPr>
                <p:pic>
                  <p:nvPicPr>
                    <p:cNvPr id="125" name="Picture 124"/>
                    <p:cNvPicPr>
                      <a:picLocks noChangeAspect="1"/>
                    </p:cNvPicPr>
                    <p:nvPr/>
                  </p:nvPicPr>
                  <p:blipFill rotWithShape="1">
                    <a:blip r:embed="rId3"/>
                    <a:srcRect l="28078" t="32166" r="27868" b="52195"/>
                    <a:stretch/>
                  </p:blipFill>
                  <p:spPr>
                    <a:xfrm>
                      <a:off x="886821" y="1616148"/>
                      <a:ext cx="3808450" cy="867744"/>
                    </a:xfrm>
                    <a:prstGeom prst="rect">
                      <a:avLst/>
                    </a:prstGeom>
                  </p:spPr>
                </p:pic>
                <p:sp>
                  <p:nvSpPr>
                    <p:cNvPr id="126" name="Rounded Rectangle 125"/>
                    <p:cNvSpPr/>
                    <p:nvPr/>
                  </p:nvSpPr>
                  <p:spPr>
                    <a:xfrm>
                      <a:off x="2583712" y="1818167"/>
                      <a:ext cx="414669" cy="1063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sp>
                <p:nvSpPr>
                  <p:cNvPr id="120" name="Rounded Rectangle 119"/>
                  <p:cNvSpPr/>
                  <p:nvPr/>
                </p:nvSpPr>
                <p:spPr>
                  <a:xfrm>
                    <a:off x="996837" y="1915554"/>
                    <a:ext cx="3589236" cy="2345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nvGrpSpPr>
                  <p:cNvPr id="121" name="Group 120"/>
                  <p:cNvGrpSpPr/>
                  <p:nvPr/>
                </p:nvGrpSpPr>
                <p:grpSpPr>
                  <a:xfrm>
                    <a:off x="1313964" y="1915845"/>
                    <a:ext cx="738571" cy="369634"/>
                    <a:chOff x="1313965" y="1915844"/>
                    <a:chExt cx="738571" cy="369634"/>
                  </a:xfrm>
                </p:grpSpPr>
                <p:pic>
                  <p:nvPicPr>
                    <p:cNvPr id="122" name="Picture 121"/>
                    <p:cNvPicPr>
                      <a:picLocks noChangeAspect="1"/>
                    </p:cNvPicPr>
                    <p:nvPr/>
                  </p:nvPicPr>
                  <p:blipFill rotWithShape="1">
                    <a:blip r:embed="rId3"/>
                    <a:srcRect l="38083" t="32490" r="58366" b="63293"/>
                    <a:stretch/>
                  </p:blipFill>
                  <p:spPr>
                    <a:xfrm>
                      <a:off x="1741252" y="1915844"/>
                      <a:ext cx="311284" cy="233969"/>
                    </a:xfrm>
                    <a:prstGeom prst="rect">
                      <a:avLst/>
                    </a:prstGeom>
                  </p:spPr>
                </p:pic>
                <p:pic>
                  <p:nvPicPr>
                    <p:cNvPr id="123" name="Picture 122"/>
                    <p:cNvPicPr>
                      <a:picLocks noChangeAspect="1"/>
                    </p:cNvPicPr>
                    <p:nvPr/>
                  </p:nvPicPr>
                  <p:blipFill rotWithShape="1">
                    <a:blip r:embed="rId3"/>
                    <a:srcRect l="43200" t="36698" r="53255" b="58956"/>
                    <a:stretch/>
                  </p:blipFill>
                  <p:spPr>
                    <a:xfrm rot="19895282">
                      <a:off x="1313965" y="2040565"/>
                      <a:ext cx="311284" cy="244913"/>
                    </a:xfrm>
                    <a:prstGeom prst="rect">
                      <a:avLst/>
                    </a:prstGeom>
                  </p:spPr>
                </p:pic>
                <p:sp>
                  <p:nvSpPr>
                    <p:cNvPr id="124" name="Arc 123"/>
                    <p:cNvSpPr/>
                    <p:nvPr/>
                  </p:nvSpPr>
                  <p:spPr>
                    <a:xfrm rot="16819736">
                      <a:off x="1612045" y="2009679"/>
                      <a:ext cx="213715" cy="216339"/>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white"/>
                        </a:solidFill>
                      </a:endParaRPr>
                    </a:p>
                  </p:txBody>
                </p:sp>
              </p:grpSp>
            </p:grpSp>
            <p:sp>
              <p:nvSpPr>
                <p:cNvPr id="118" name="Rounded Rectangle 117"/>
                <p:cNvSpPr/>
                <p:nvPr/>
              </p:nvSpPr>
              <p:spPr>
                <a:xfrm>
                  <a:off x="2587130" y="5773968"/>
                  <a:ext cx="5061649" cy="39935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pSp>
            <p:nvGrpSpPr>
              <p:cNvPr id="114" name="Group 113"/>
              <p:cNvGrpSpPr/>
              <p:nvPr/>
            </p:nvGrpSpPr>
            <p:grpSpPr>
              <a:xfrm>
                <a:off x="2524698" y="2266452"/>
                <a:ext cx="5186519" cy="467941"/>
                <a:chOff x="886821" y="1616148"/>
                <a:chExt cx="3808450" cy="247549"/>
              </a:xfrm>
            </p:grpSpPr>
            <p:pic>
              <p:nvPicPr>
                <p:cNvPr id="115" name="Picture 114"/>
                <p:cNvPicPr>
                  <a:picLocks noChangeAspect="1"/>
                </p:cNvPicPr>
                <p:nvPr/>
              </p:nvPicPr>
              <p:blipFill rotWithShape="1">
                <a:blip r:embed="rId3"/>
                <a:srcRect l="28078" t="32166" r="27868" b="63381"/>
                <a:stretch/>
              </p:blipFill>
              <p:spPr>
                <a:xfrm>
                  <a:off x="886821" y="1616148"/>
                  <a:ext cx="3808450" cy="247069"/>
                </a:xfrm>
                <a:prstGeom prst="rect">
                  <a:avLst/>
                </a:prstGeom>
              </p:spPr>
            </p:pic>
            <p:sp>
              <p:nvSpPr>
                <p:cNvPr id="116" name="Rounded Rectangle 115"/>
                <p:cNvSpPr/>
                <p:nvPr/>
              </p:nvSpPr>
              <p:spPr>
                <a:xfrm>
                  <a:off x="2583712" y="1788272"/>
                  <a:ext cx="414669" cy="754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pSp>
        <p:sp>
          <p:nvSpPr>
            <p:cNvPr id="110" name="TextBox 109"/>
            <p:cNvSpPr txBox="1"/>
            <p:nvPr/>
          </p:nvSpPr>
          <p:spPr>
            <a:xfrm>
              <a:off x="943963" y="2459954"/>
              <a:ext cx="371180" cy="248378"/>
            </a:xfrm>
            <a:prstGeom prst="rect">
              <a:avLst/>
            </a:prstGeom>
            <a:noFill/>
          </p:spPr>
          <p:txBody>
            <a:bodyPr wrap="square" rtlCol="0">
              <a:spAutoFit/>
            </a:bodyPr>
            <a:lstStyle/>
            <a:p>
              <a:r>
                <a:rPr lang="es-ES" sz="1000" b="1" dirty="0">
                  <a:solidFill>
                    <a:prstClr val="black"/>
                  </a:solidFill>
                  <a:latin typeface="Calibri" panose="020F0502020204030204" pitchFamily="34" charset="0"/>
                </a:rPr>
                <a:t>FIP</a:t>
              </a:r>
            </a:p>
          </p:txBody>
        </p:sp>
        <p:cxnSp>
          <p:nvCxnSpPr>
            <p:cNvPr id="111" name="Straight Arrow Connector 110"/>
            <p:cNvCxnSpPr/>
            <p:nvPr/>
          </p:nvCxnSpPr>
          <p:spPr>
            <a:xfrm>
              <a:off x="1959030" y="2472085"/>
              <a:ext cx="442793"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839091" y="2502048"/>
              <a:ext cx="814739" cy="217331"/>
            </a:xfrm>
            <a:prstGeom prst="rect">
              <a:avLst/>
            </a:prstGeom>
            <a:noFill/>
          </p:spPr>
          <p:txBody>
            <a:bodyPr wrap="square" rtlCol="0">
              <a:spAutoFit/>
            </a:bodyPr>
            <a:lstStyle/>
            <a:p>
              <a:r>
                <a:rPr lang="es-ES" sz="800" b="1" i="1" dirty="0" err="1">
                  <a:solidFill>
                    <a:prstClr val="black"/>
                  </a:solidFill>
                  <a:latin typeface="Calibri" panose="020F0502020204030204" pitchFamily="34" charset="0"/>
                </a:rPr>
                <a:t>Bst</a:t>
              </a:r>
              <a:r>
                <a:rPr lang="es-ES" sz="800" b="1" dirty="0">
                  <a:solidFill>
                    <a:prstClr val="black"/>
                  </a:solidFill>
                  <a:latin typeface="Calibri" panose="020F0502020204030204" pitchFamily="34" charset="0"/>
                </a:rPr>
                <a:t>, 62 ºC</a:t>
              </a:r>
            </a:p>
          </p:txBody>
        </p:sp>
      </p:grpSp>
      <p:sp>
        <p:nvSpPr>
          <p:cNvPr id="127" name="Rectangle 126"/>
          <p:cNvSpPr/>
          <p:nvPr/>
        </p:nvSpPr>
        <p:spPr>
          <a:xfrm>
            <a:off x="321970" y="340250"/>
            <a:ext cx="8654604" cy="523220"/>
          </a:xfrm>
          <a:prstGeom prst="rect">
            <a:avLst/>
          </a:prstGeom>
        </p:spPr>
        <p:txBody>
          <a:bodyPr wrap="square">
            <a:spAutoFit/>
          </a:bodyPr>
          <a:lstStyle/>
          <a:p>
            <a:r>
              <a:rPr lang="es-ES_tradnl" sz="2800" b="1" dirty="0" smtClean="0">
                <a:solidFill>
                  <a:schemeClr val="accent1"/>
                </a:solidFill>
                <a:latin typeface="Calibri" panose="020F0502020204030204" pitchFamily="34" charset="0"/>
              </a:rPr>
              <a:t>Mecanismo de amplificación</a:t>
            </a:r>
            <a:endParaRPr lang="en-US" sz="28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70909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8159" y="1236313"/>
            <a:ext cx="7459234" cy="4889686"/>
            <a:chOff x="893133" y="1745029"/>
            <a:chExt cx="7459234" cy="4889686"/>
          </a:xfrm>
        </p:grpSpPr>
        <p:pic>
          <p:nvPicPr>
            <p:cNvPr id="3" name="Picture 2"/>
            <p:cNvPicPr>
              <a:picLocks noChangeAspect="1"/>
            </p:cNvPicPr>
            <p:nvPr/>
          </p:nvPicPr>
          <p:blipFill rotWithShape="1">
            <a:blip r:embed="rId3"/>
            <a:srcRect l="24570" t="25987" r="56011" b="61184"/>
            <a:stretch/>
          </p:blipFill>
          <p:spPr>
            <a:xfrm>
              <a:off x="1426118" y="2265812"/>
              <a:ext cx="1898931" cy="705319"/>
            </a:xfrm>
            <a:prstGeom prst="rect">
              <a:avLst/>
            </a:prstGeom>
          </p:spPr>
        </p:pic>
        <p:pic>
          <p:nvPicPr>
            <p:cNvPr id="46" name="Picture 45"/>
            <p:cNvPicPr>
              <a:picLocks noChangeAspect="1"/>
            </p:cNvPicPr>
            <p:nvPr/>
          </p:nvPicPr>
          <p:blipFill rotWithShape="1">
            <a:blip r:embed="rId3"/>
            <a:srcRect l="58323" t="25987" r="22258" b="61184"/>
            <a:stretch/>
          </p:blipFill>
          <p:spPr>
            <a:xfrm>
              <a:off x="5784026" y="2265529"/>
              <a:ext cx="1899693" cy="705602"/>
            </a:xfrm>
            <a:prstGeom prst="rect">
              <a:avLst/>
            </a:prstGeom>
          </p:spPr>
        </p:pic>
        <p:pic>
          <p:nvPicPr>
            <p:cNvPr id="48" name="Picture 47"/>
            <p:cNvPicPr>
              <a:picLocks noChangeAspect="1"/>
            </p:cNvPicPr>
            <p:nvPr/>
          </p:nvPicPr>
          <p:blipFill rotWithShape="1">
            <a:blip r:embed="rId4"/>
            <a:srcRect l="33847" t="50140" r="31959" b="35867"/>
            <a:stretch/>
          </p:blipFill>
          <p:spPr>
            <a:xfrm>
              <a:off x="3537016" y="2002363"/>
              <a:ext cx="2042820" cy="493416"/>
            </a:xfrm>
            <a:prstGeom prst="rect">
              <a:avLst/>
            </a:prstGeom>
          </p:spPr>
        </p:pic>
        <p:pic>
          <p:nvPicPr>
            <p:cNvPr id="50" name="Picture 49"/>
            <p:cNvPicPr>
              <a:picLocks noChangeAspect="1"/>
            </p:cNvPicPr>
            <p:nvPr/>
          </p:nvPicPr>
          <p:blipFill rotWithShape="1">
            <a:blip r:embed="rId3"/>
            <a:srcRect l="51537" t="50782" r="29795" b="36588"/>
            <a:stretch/>
          </p:blipFill>
          <p:spPr>
            <a:xfrm>
              <a:off x="4808611" y="4063193"/>
              <a:ext cx="1950829" cy="742080"/>
            </a:xfrm>
            <a:prstGeom prst="rect">
              <a:avLst/>
            </a:prstGeom>
          </p:spPr>
        </p:pic>
        <p:pic>
          <p:nvPicPr>
            <p:cNvPr id="56" name="Picture 55"/>
            <p:cNvPicPr>
              <a:picLocks noChangeAspect="1"/>
            </p:cNvPicPr>
            <p:nvPr/>
          </p:nvPicPr>
          <p:blipFill rotWithShape="1">
            <a:blip r:embed="rId3"/>
            <a:srcRect l="32211" t="50782" r="49049" b="36588"/>
            <a:stretch/>
          </p:blipFill>
          <p:spPr>
            <a:xfrm>
              <a:off x="2523346" y="4063193"/>
              <a:ext cx="1958480" cy="742080"/>
            </a:xfrm>
            <a:prstGeom prst="rect">
              <a:avLst/>
            </a:prstGeom>
          </p:spPr>
        </p:pic>
        <p:pic>
          <p:nvPicPr>
            <p:cNvPr id="59" name="Picture 58"/>
            <p:cNvPicPr>
              <a:picLocks noChangeAspect="1"/>
            </p:cNvPicPr>
            <p:nvPr/>
          </p:nvPicPr>
          <p:blipFill rotWithShape="1">
            <a:blip r:embed="rId3"/>
            <a:srcRect l="33163" t="68619" r="52195" b="9245"/>
            <a:stretch/>
          </p:blipFill>
          <p:spPr>
            <a:xfrm>
              <a:off x="2694636" y="5364706"/>
              <a:ext cx="1260821" cy="1071698"/>
            </a:xfrm>
            <a:prstGeom prst="rect">
              <a:avLst/>
            </a:prstGeom>
          </p:spPr>
        </p:pic>
        <p:pic>
          <p:nvPicPr>
            <p:cNvPr id="60" name="Picture 59"/>
            <p:cNvPicPr>
              <a:picLocks noChangeAspect="1"/>
            </p:cNvPicPr>
            <p:nvPr/>
          </p:nvPicPr>
          <p:blipFill rotWithShape="1">
            <a:blip r:embed="rId3"/>
            <a:srcRect l="53881" t="67838" r="31258" b="10228"/>
            <a:stretch/>
          </p:blipFill>
          <p:spPr>
            <a:xfrm>
              <a:off x="5285378" y="5371477"/>
              <a:ext cx="1279731" cy="1071697"/>
            </a:xfrm>
            <a:prstGeom prst="rect">
              <a:avLst/>
            </a:prstGeom>
          </p:spPr>
        </p:pic>
        <p:grpSp>
          <p:nvGrpSpPr>
            <p:cNvPr id="7" name="Group 6"/>
            <p:cNvGrpSpPr/>
            <p:nvPr/>
          </p:nvGrpSpPr>
          <p:grpSpPr>
            <a:xfrm rot="20710008">
              <a:off x="7293613" y="4607639"/>
              <a:ext cx="653571" cy="1768333"/>
              <a:chOff x="491911" y="3838878"/>
              <a:chExt cx="1048843" cy="2190448"/>
            </a:xfrm>
          </p:grpSpPr>
          <p:pic>
            <p:nvPicPr>
              <p:cNvPr id="58" name="Picture 57"/>
              <p:cNvPicPr>
                <a:picLocks noChangeAspect="1"/>
              </p:cNvPicPr>
              <p:nvPr/>
            </p:nvPicPr>
            <p:blipFill rotWithShape="1">
              <a:blip r:embed="rId3"/>
              <a:srcRect l="23573" t="57811" r="68366" b="12245"/>
              <a:stretch/>
            </p:blipFill>
            <p:spPr>
              <a:xfrm>
                <a:off x="491911" y="3838878"/>
                <a:ext cx="1048843" cy="2190448"/>
              </a:xfrm>
              <a:prstGeom prst="rect">
                <a:avLst/>
              </a:prstGeom>
            </p:spPr>
          </p:pic>
          <p:sp>
            <p:nvSpPr>
              <p:cNvPr id="5" name="Rectangle 4"/>
              <p:cNvSpPr/>
              <p:nvPr/>
            </p:nvSpPr>
            <p:spPr>
              <a:xfrm rot="5400000">
                <a:off x="1154834" y="5000626"/>
                <a:ext cx="504869"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63" name="Picture 62"/>
            <p:cNvPicPr>
              <a:picLocks noChangeAspect="1"/>
            </p:cNvPicPr>
            <p:nvPr/>
          </p:nvPicPr>
          <p:blipFill rotWithShape="1">
            <a:blip r:embed="rId3"/>
            <a:srcRect l="23573" t="57811" r="68366" b="12245"/>
            <a:stretch/>
          </p:blipFill>
          <p:spPr>
            <a:xfrm rot="559079">
              <a:off x="1288654" y="4584116"/>
              <a:ext cx="656503" cy="1817903"/>
            </a:xfrm>
            <a:prstGeom prst="rect">
              <a:avLst/>
            </a:prstGeom>
          </p:spPr>
        </p:pic>
        <p:sp>
          <p:nvSpPr>
            <p:cNvPr id="11" name="Rounded Rectangle 10"/>
            <p:cNvSpPr/>
            <p:nvPr/>
          </p:nvSpPr>
          <p:spPr>
            <a:xfrm>
              <a:off x="909576" y="1745029"/>
              <a:ext cx="7442791" cy="1875597"/>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Curved Right Arrow 66"/>
            <p:cNvSpPr/>
            <p:nvPr/>
          </p:nvSpPr>
          <p:spPr>
            <a:xfrm rot="14671380">
              <a:off x="5919669" y="2947460"/>
              <a:ext cx="214621" cy="625524"/>
            </a:xfrm>
            <a:prstGeom prst="curvedRightArrow">
              <a:avLst>
                <a:gd name="adj1" fmla="val 0"/>
                <a:gd name="adj2" fmla="val 50000"/>
                <a:gd name="adj3" fmla="val 25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Curved Right Arrow 67"/>
            <p:cNvSpPr/>
            <p:nvPr/>
          </p:nvSpPr>
          <p:spPr>
            <a:xfrm rot="6858163">
              <a:off x="5814268" y="1600445"/>
              <a:ext cx="221953" cy="672713"/>
            </a:xfrm>
            <a:prstGeom prst="curvedRightArrow">
              <a:avLst>
                <a:gd name="adj1" fmla="val 0"/>
                <a:gd name="adj2" fmla="val 50000"/>
                <a:gd name="adj3" fmla="val 25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Curved Right Arrow 68"/>
            <p:cNvSpPr/>
            <p:nvPr/>
          </p:nvSpPr>
          <p:spPr>
            <a:xfrm rot="4374560">
              <a:off x="2948708" y="1657633"/>
              <a:ext cx="260549" cy="656520"/>
            </a:xfrm>
            <a:prstGeom prst="curvedRightArrow">
              <a:avLst>
                <a:gd name="adj1" fmla="val 0"/>
                <a:gd name="adj2" fmla="val 50000"/>
                <a:gd name="adj3" fmla="val 2619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Curved Right Arrow 69"/>
            <p:cNvSpPr/>
            <p:nvPr/>
          </p:nvSpPr>
          <p:spPr>
            <a:xfrm rot="17586037">
              <a:off x="3020891" y="3020305"/>
              <a:ext cx="274356" cy="632072"/>
            </a:xfrm>
            <a:prstGeom prst="curvedRightArrow">
              <a:avLst>
                <a:gd name="adj1" fmla="val 0"/>
                <a:gd name="adj2" fmla="val 50000"/>
                <a:gd name="adj3" fmla="val 25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Down Arrow 76"/>
            <p:cNvSpPr/>
            <p:nvPr/>
          </p:nvSpPr>
          <p:spPr>
            <a:xfrm>
              <a:off x="6035470" y="4937381"/>
              <a:ext cx="154125" cy="349725"/>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Down Arrow 77"/>
            <p:cNvSpPr/>
            <p:nvPr/>
          </p:nvSpPr>
          <p:spPr>
            <a:xfrm>
              <a:off x="2692308" y="3086166"/>
              <a:ext cx="157057" cy="899671"/>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Down Arrow 78"/>
            <p:cNvSpPr/>
            <p:nvPr/>
          </p:nvSpPr>
          <p:spPr>
            <a:xfrm>
              <a:off x="3114795" y="4937381"/>
              <a:ext cx="154125" cy="349725"/>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ounded Rectangle 79"/>
            <p:cNvSpPr/>
            <p:nvPr/>
          </p:nvSpPr>
          <p:spPr>
            <a:xfrm>
              <a:off x="893133" y="3750026"/>
              <a:ext cx="7442791" cy="2884689"/>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Down Arrow 80"/>
            <p:cNvSpPr/>
            <p:nvPr/>
          </p:nvSpPr>
          <p:spPr>
            <a:xfrm rot="6685565">
              <a:off x="2227734" y="5749457"/>
              <a:ext cx="155874" cy="328983"/>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Down Arrow 81"/>
            <p:cNvSpPr/>
            <p:nvPr/>
          </p:nvSpPr>
          <p:spPr>
            <a:xfrm rot="13834809">
              <a:off x="6804436" y="5730363"/>
              <a:ext cx="167596" cy="353924"/>
            </a:xfrm>
            <a:prstGeom prst="downArrow">
              <a:avLst>
                <a:gd name="adj1" fmla="val 47769"/>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upo 9"/>
          <p:cNvGrpSpPr/>
          <p:nvPr/>
        </p:nvGrpSpPr>
        <p:grpSpPr>
          <a:xfrm>
            <a:off x="3202042" y="2500245"/>
            <a:ext cx="2036005" cy="502522"/>
            <a:chOff x="3530183" y="2733672"/>
            <a:chExt cx="2036005" cy="502522"/>
          </a:xfrm>
        </p:grpSpPr>
        <p:sp>
          <p:nvSpPr>
            <p:cNvPr id="30" name="Rectangle 17"/>
            <p:cNvSpPr/>
            <p:nvPr/>
          </p:nvSpPr>
          <p:spPr>
            <a:xfrm>
              <a:off x="3530183" y="2733674"/>
              <a:ext cx="2036005" cy="5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upo 8"/>
            <p:cNvGrpSpPr/>
            <p:nvPr/>
          </p:nvGrpSpPr>
          <p:grpSpPr>
            <a:xfrm>
              <a:off x="3584951" y="2733672"/>
              <a:ext cx="1961932" cy="502522"/>
              <a:chOff x="3584951" y="2733672"/>
              <a:chExt cx="1961932" cy="502522"/>
            </a:xfrm>
          </p:grpSpPr>
          <p:grpSp>
            <p:nvGrpSpPr>
              <p:cNvPr id="31" name="Group 16"/>
              <p:cNvGrpSpPr/>
              <p:nvPr/>
            </p:nvGrpSpPr>
            <p:grpSpPr>
              <a:xfrm>
                <a:off x="3584951" y="2733672"/>
                <a:ext cx="1961932" cy="502522"/>
                <a:chOff x="-248607" y="3251136"/>
                <a:chExt cx="4101872" cy="803895"/>
              </a:xfrm>
            </p:grpSpPr>
            <p:pic>
              <p:nvPicPr>
                <p:cNvPr id="32" name="Picture 111"/>
                <p:cNvPicPr>
                  <a:picLocks noChangeAspect="1"/>
                </p:cNvPicPr>
                <p:nvPr/>
              </p:nvPicPr>
              <p:blipFill rotWithShape="1">
                <a:blip r:embed="rId5"/>
                <a:srcRect l="33553" t="49959" r="33105" b="35737"/>
                <a:stretch/>
              </p:blipFill>
              <p:spPr>
                <a:xfrm>
                  <a:off x="-248607" y="3251136"/>
                  <a:ext cx="4086367" cy="775291"/>
                </a:xfrm>
                <a:prstGeom prst="rect">
                  <a:avLst/>
                </a:prstGeom>
              </p:spPr>
            </p:pic>
            <p:sp>
              <p:nvSpPr>
                <p:cNvPr id="33" name="Rectangle 5"/>
                <p:cNvSpPr/>
                <p:nvPr/>
              </p:nvSpPr>
              <p:spPr>
                <a:xfrm>
                  <a:off x="1235059" y="3981893"/>
                  <a:ext cx="2550575" cy="73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6"/>
                <p:cNvSpPr/>
                <p:nvPr/>
              </p:nvSpPr>
              <p:spPr>
                <a:xfrm>
                  <a:off x="3555442" y="3292428"/>
                  <a:ext cx="297823" cy="688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7"/>
                <p:cNvSpPr/>
                <p:nvPr/>
              </p:nvSpPr>
              <p:spPr>
                <a:xfrm>
                  <a:off x="2211572" y="3892485"/>
                  <a:ext cx="729588" cy="11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Freeform 10"/>
                <p:cNvSpPr/>
                <p:nvPr/>
              </p:nvSpPr>
              <p:spPr>
                <a:xfrm>
                  <a:off x="3109745" y="3777977"/>
                  <a:ext cx="558800" cy="234895"/>
                </a:xfrm>
                <a:custGeom>
                  <a:avLst/>
                  <a:gdLst>
                    <a:gd name="connsiteX0" fmla="*/ 0 w 558800"/>
                    <a:gd name="connsiteY0" fmla="*/ 197058 h 234895"/>
                    <a:gd name="connsiteX1" fmla="*/ 0 w 558800"/>
                    <a:gd name="connsiteY1" fmla="*/ 197058 h 234895"/>
                    <a:gd name="connsiteX2" fmla="*/ 69850 w 558800"/>
                    <a:gd name="connsiteY2" fmla="*/ 184358 h 234895"/>
                    <a:gd name="connsiteX3" fmla="*/ 88900 w 558800"/>
                    <a:gd name="connsiteY3" fmla="*/ 178008 h 234895"/>
                    <a:gd name="connsiteX4" fmla="*/ 114300 w 558800"/>
                    <a:gd name="connsiteY4" fmla="*/ 171658 h 234895"/>
                    <a:gd name="connsiteX5" fmla="*/ 152400 w 558800"/>
                    <a:gd name="connsiteY5" fmla="*/ 158958 h 234895"/>
                    <a:gd name="connsiteX6" fmla="*/ 190500 w 558800"/>
                    <a:gd name="connsiteY6" fmla="*/ 146258 h 234895"/>
                    <a:gd name="connsiteX7" fmla="*/ 209550 w 558800"/>
                    <a:gd name="connsiteY7" fmla="*/ 139908 h 234895"/>
                    <a:gd name="connsiteX8" fmla="*/ 228600 w 558800"/>
                    <a:gd name="connsiteY8" fmla="*/ 133558 h 234895"/>
                    <a:gd name="connsiteX9" fmla="*/ 254000 w 558800"/>
                    <a:gd name="connsiteY9" fmla="*/ 127208 h 234895"/>
                    <a:gd name="connsiteX10" fmla="*/ 273050 w 558800"/>
                    <a:gd name="connsiteY10" fmla="*/ 120858 h 234895"/>
                    <a:gd name="connsiteX11" fmla="*/ 317500 w 558800"/>
                    <a:gd name="connsiteY11" fmla="*/ 114508 h 234895"/>
                    <a:gd name="connsiteX12" fmla="*/ 374650 w 558800"/>
                    <a:gd name="connsiteY12" fmla="*/ 89108 h 234895"/>
                    <a:gd name="connsiteX13" fmla="*/ 400050 w 558800"/>
                    <a:gd name="connsiteY13" fmla="*/ 57358 h 234895"/>
                    <a:gd name="connsiteX14" fmla="*/ 431800 w 558800"/>
                    <a:gd name="connsiteY14" fmla="*/ 25608 h 234895"/>
                    <a:gd name="connsiteX15" fmla="*/ 444500 w 558800"/>
                    <a:gd name="connsiteY15" fmla="*/ 6558 h 234895"/>
                    <a:gd name="connsiteX16" fmla="*/ 514350 w 558800"/>
                    <a:gd name="connsiteY16" fmla="*/ 6558 h 234895"/>
                    <a:gd name="connsiteX17" fmla="*/ 527050 w 558800"/>
                    <a:gd name="connsiteY17" fmla="*/ 25608 h 234895"/>
                    <a:gd name="connsiteX18" fmla="*/ 539750 w 558800"/>
                    <a:gd name="connsiteY18" fmla="*/ 101808 h 234895"/>
                    <a:gd name="connsiteX19" fmla="*/ 552450 w 558800"/>
                    <a:gd name="connsiteY19" fmla="*/ 139908 h 234895"/>
                    <a:gd name="connsiteX20" fmla="*/ 558800 w 558800"/>
                    <a:gd name="connsiteY20" fmla="*/ 158958 h 234895"/>
                    <a:gd name="connsiteX21" fmla="*/ 533400 w 558800"/>
                    <a:gd name="connsiteY21" fmla="*/ 222458 h 234895"/>
                    <a:gd name="connsiteX22" fmla="*/ 514350 w 558800"/>
                    <a:gd name="connsiteY22" fmla="*/ 228808 h 234895"/>
                    <a:gd name="connsiteX23" fmla="*/ 69850 w 558800"/>
                    <a:gd name="connsiteY23" fmla="*/ 216108 h 234895"/>
                    <a:gd name="connsiteX24" fmla="*/ 44450 w 558800"/>
                    <a:gd name="connsiteY24" fmla="*/ 209758 h 234895"/>
                    <a:gd name="connsiteX25" fmla="*/ 25400 w 558800"/>
                    <a:gd name="connsiteY25" fmla="*/ 203408 h 234895"/>
                    <a:gd name="connsiteX26" fmla="*/ 0 w 558800"/>
                    <a:gd name="connsiteY26" fmla="*/ 197058 h 2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8800" h="234895">
                      <a:moveTo>
                        <a:pt x="0" y="197058"/>
                      </a:moveTo>
                      <a:lnTo>
                        <a:pt x="0" y="197058"/>
                      </a:lnTo>
                      <a:cubicBezTo>
                        <a:pt x="23283" y="192825"/>
                        <a:pt x="46710" y="189317"/>
                        <a:pt x="69850" y="184358"/>
                      </a:cubicBezTo>
                      <a:cubicBezTo>
                        <a:pt x="76395" y="182956"/>
                        <a:pt x="82464" y="179847"/>
                        <a:pt x="88900" y="178008"/>
                      </a:cubicBezTo>
                      <a:cubicBezTo>
                        <a:pt x="97291" y="175610"/>
                        <a:pt x="105941" y="174166"/>
                        <a:pt x="114300" y="171658"/>
                      </a:cubicBezTo>
                      <a:cubicBezTo>
                        <a:pt x="127122" y="167811"/>
                        <a:pt x="139700" y="163191"/>
                        <a:pt x="152400" y="158958"/>
                      </a:cubicBezTo>
                      <a:lnTo>
                        <a:pt x="190500" y="146258"/>
                      </a:lnTo>
                      <a:lnTo>
                        <a:pt x="209550" y="139908"/>
                      </a:lnTo>
                      <a:cubicBezTo>
                        <a:pt x="215900" y="137791"/>
                        <a:pt x="222106" y="135181"/>
                        <a:pt x="228600" y="133558"/>
                      </a:cubicBezTo>
                      <a:cubicBezTo>
                        <a:pt x="237067" y="131441"/>
                        <a:pt x="245609" y="129606"/>
                        <a:pt x="254000" y="127208"/>
                      </a:cubicBezTo>
                      <a:cubicBezTo>
                        <a:pt x="260436" y="125369"/>
                        <a:pt x="266486" y="122171"/>
                        <a:pt x="273050" y="120858"/>
                      </a:cubicBezTo>
                      <a:cubicBezTo>
                        <a:pt x="287726" y="117923"/>
                        <a:pt x="302683" y="116625"/>
                        <a:pt x="317500" y="114508"/>
                      </a:cubicBezTo>
                      <a:cubicBezTo>
                        <a:pt x="362840" y="99395"/>
                        <a:pt x="344461" y="109234"/>
                        <a:pt x="374650" y="89108"/>
                      </a:cubicBezTo>
                      <a:cubicBezTo>
                        <a:pt x="387012" y="52022"/>
                        <a:pt x="371327" y="86081"/>
                        <a:pt x="400050" y="57358"/>
                      </a:cubicBezTo>
                      <a:cubicBezTo>
                        <a:pt x="442383" y="15025"/>
                        <a:pt x="381000" y="59475"/>
                        <a:pt x="431800" y="25608"/>
                      </a:cubicBezTo>
                      <a:cubicBezTo>
                        <a:pt x="436033" y="19258"/>
                        <a:pt x="438541" y="11326"/>
                        <a:pt x="444500" y="6558"/>
                      </a:cubicBezTo>
                      <a:cubicBezTo>
                        <a:pt x="461961" y="-7411"/>
                        <a:pt x="502234" y="5044"/>
                        <a:pt x="514350" y="6558"/>
                      </a:cubicBezTo>
                      <a:cubicBezTo>
                        <a:pt x="518583" y="12908"/>
                        <a:pt x="524370" y="18462"/>
                        <a:pt x="527050" y="25608"/>
                      </a:cubicBezTo>
                      <a:cubicBezTo>
                        <a:pt x="532423" y="39937"/>
                        <a:pt x="537298" y="91184"/>
                        <a:pt x="539750" y="101808"/>
                      </a:cubicBezTo>
                      <a:cubicBezTo>
                        <a:pt x="542760" y="114852"/>
                        <a:pt x="548217" y="127208"/>
                        <a:pt x="552450" y="139908"/>
                      </a:cubicBezTo>
                      <a:lnTo>
                        <a:pt x="558800" y="158958"/>
                      </a:lnTo>
                      <a:cubicBezTo>
                        <a:pt x="553156" y="204114"/>
                        <a:pt x="565910" y="206203"/>
                        <a:pt x="533400" y="222458"/>
                      </a:cubicBezTo>
                      <a:cubicBezTo>
                        <a:pt x="527413" y="225451"/>
                        <a:pt x="520700" y="226691"/>
                        <a:pt x="514350" y="228808"/>
                      </a:cubicBezTo>
                      <a:cubicBezTo>
                        <a:pt x="366183" y="224575"/>
                        <a:pt x="213651" y="252058"/>
                        <a:pt x="69850" y="216108"/>
                      </a:cubicBezTo>
                      <a:cubicBezTo>
                        <a:pt x="61383" y="213991"/>
                        <a:pt x="52841" y="212156"/>
                        <a:pt x="44450" y="209758"/>
                      </a:cubicBezTo>
                      <a:cubicBezTo>
                        <a:pt x="38014" y="207919"/>
                        <a:pt x="32026" y="204355"/>
                        <a:pt x="25400" y="203408"/>
                      </a:cubicBezTo>
                      <a:cubicBezTo>
                        <a:pt x="17018" y="202211"/>
                        <a:pt x="4233" y="198116"/>
                        <a:pt x="0" y="19705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2" name="Rectangle 5"/>
              <p:cNvSpPr/>
              <p:nvPr/>
            </p:nvSpPr>
            <p:spPr>
              <a:xfrm flipV="1">
                <a:off x="4511774" y="2993956"/>
                <a:ext cx="345520" cy="155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1" name="Rectangle 40"/>
          <p:cNvSpPr/>
          <p:nvPr/>
        </p:nvSpPr>
        <p:spPr>
          <a:xfrm>
            <a:off x="321970" y="340250"/>
            <a:ext cx="8654604" cy="523220"/>
          </a:xfrm>
          <a:prstGeom prst="rect">
            <a:avLst/>
          </a:prstGeom>
        </p:spPr>
        <p:txBody>
          <a:bodyPr wrap="square">
            <a:spAutoFit/>
          </a:bodyPr>
          <a:lstStyle/>
          <a:p>
            <a:r>
              <a:rPr lang="es-ES_tradnl" sz="2800" b="1" dirty="0" smtClean="0">
                <a:solidFill>
                  <a:schemeClr val="accent1"/>
                </a:solidFill>
                <a:latin typeface="Calibri" panose="020F0502020204030204" pitchFamily="34" charset="0"/>
              </a:rPr>
              <a:t>Mecanismo de amplificación</a:t>
            </a:r>
            <a:endParaRPr lang="en-US" sz="2800" dirty="0">
              <a:solidFill>
                <a:schemeClr val="accent1"/>
              </a:solidFill>
              <a:latin typeface="Calibri" panose="020F0502020204030204" pitchFamily="34" charset="0"/>
            </a:endParaRPr>
          </a:p>
        </p:txBody>
      </p:sp>
      <p:sp>
        <p:nvSpPr>
          <p:cNvPr id="43" name="TextBox 42"/>
          <p:cNvSpPr txBox="1"/>
          <p:nvPr/>
        </p:nvSpPr>
        <p:spPr>
          <a:xfrm>
            <a:off x="897080" y="811127"/>
            <a:ext cx="2920508" cy="369332"/>
          </a:xfrm>
          <a:prstGeom prst="rect">
            <a:avLst/>
          </a:prstGeom>
          <a:noFill/>
        </p:spPr>
        <p:txBody>
          <a:bodyPr wrap="square" rtlCol="0">
            <a:spAutoFit/>
          </a:bodyPr>
          <a:lstStyle/>
          <a:p>
            <a:pPr marL="342900" indent="-342900">
              <a:buFont typeface="Courier New" panose="02070309020205020404" pitchFamily="49" charset="0"/>
              <a:buChar char="o"/>
            </a:pPr>
            <a:r>
              <a:rPr lang="es-ES" b="1" dirty="0">
                <a:latin typeface="Calibri" panose="020F0502020204030204" pitchFamily="34" charset="0"/>
              </a:rPr>
              <a:t>ETAPA </a:t>
            </a:r>
            <a:r>
              <a:rPr lang="es-ES" b="1" dirty="0" smtClean="0">
                <a:latin typeface="Calibri" panose="020F0502020204030204" pitchFamily="34" charset="0"/>
              </a:rPr>
              <a:t>CÍCLICA</a:t>
            </a:r>
            <a:endParaRPr lang="es-ES" b="1" dirty="0">
              <a:latin typeface="Calibri" panose="020F0502020204030204" pitchFamily="34" charset="0"/>
            </a:endParaRPr>
          </a:p>
        </p:txBody>
      </p:sp>
      <p:sp>
        <p:nvSpPr>
          <p:cNvPr id="44" name="Down Arrow 43"/>
          <p:cNvSpPr/>
          <p:nvPr/>
        </p:nvSpPr>
        <p:spPr>
          <a:xfrm>
            <a:off x="6007813" y="2506377"/>
            <a:ext cx="157057" cy="899671"/>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8758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595</TotalTime>
  <Words>680</Words>
  <Application>Microsoft Office PowerPoint</Application>
  <PresentationFormat>Presentación en pantalla (4:3)</PresentationFormat>
  <Paragraphs>114</Paragraphs>
  <Slides>8</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Comic Sans MS</vt:lpstr>
      <vt:lpstr>Courier New</vt:lpstr>
      <vt:lpstr>Impact</vt:lpstr>
      <vt:lpstr>Times New Roman</vt:lpstr>
      <vt:lpstr>Main Event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Verónica santos</dc:creator>
  <cp:lastModifiedBy>jordi</cp:lastModifiedBy>
  <cp:revision>33</cp:revision>
  <dcterms:created xsi:type="dcterms:W3CDTF">2015-11-11T08:28:12Z</dcterms:created>
  <dcterms:modified xsi:type="dcterms:W3CDTF">2015-11-26T00:18:31Z</dcterms:modified>
</cp:coreProperties>
</file>