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0" r:id="rId3"/>
    <p:sldId id="349" r:id="rId4"/>
    <p:sldId id="301" r:id="rId5"/>
    <p:sldId id="313" r:id="rId6"/>
    <p:sldId id="337" r:id="rId7"/>
    <p:sldId id="350" r:id="rId8"/>
    <p:sldId id="344" r:id="rId9"/>
    <p:sldId id="345" r:id="rId10"/>
    <p:sldId id="347" r:id="rId1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D0D"/>
    <a:srgbClr val="00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2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s-ES_tradnl"/>
              <a:t>Herramientas Básicas en Biología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D5218E-04A6-4910-866C-4ED422233BE7}" type="datetime1">
              <a:rPr lang="es-ES_tradnl"/>
              <a:pPr>
                <a:defRPr/>
              </a:pPr>
              <a:t>13/12/2015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922B1A-306E-42DB-A180-DC83F43E26B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22907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s-ES_tradnl"/>
              <a:t>Herramientas Básicas en Biología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32A3B6-77A8-4DF8-9109-FDC4EE24BC94}" type="datetime1">
              <a:rPr lang="es-ES_tradnl"/>
              <a:pPr>
                <a:defRPr/>
              </a:pPr>
              <a:t>13/12/2015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E94F12-486D-4D6E-9599-C93B3B79C00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24085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90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21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24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056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85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41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87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4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ángulo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ángulo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agen 13" descr="Biologia.GIF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6521450"/>
            <a:ext cx="2627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/>
          <p:nvPr userDrawn="1"/>
        </p:nvSpPr>
        <p:spPr>
          <a:xfrm>
            <a:off x="317491" y="267871"/>
            <a:ext cx="7000126" cy="6250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6600"/>
                </a:solidFill>
                <a:cs typeface="Arial"/>
              </a:rPr>
              <a:t>Herramientas Básicas en Biología</a:t>
            </a:r>
          </a:p>
        </p:txBody>
      </p:sp>
      <p:sp>
        <p:nvSpPr>
          <p:cNvPr id="7" name="Marcador de pie de página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Grado Biología. Curso 2009/2010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Rectángulo 7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8" name="Imagen 9" descr="Biologia.GIF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6521450"/>
            <a:ext cx="2627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0"/>
          <p:cNvSpPr/>
          <p:nvPr userDrawn="1"/>
        </p:nvSpPr>
        <p:spPr>
          <a:xfrm>
            <a:off x="73025" y="122296"/>
            <a:ext cx="7000126" cy="6250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FF6600"/>
                </a:solidFill>
                <a:cs typeface="Arial"/>
              </a:rPr>
              <a:t>Herramientas Básicas en Biología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Grado Biología. Curso 2009/2010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Grado Biología. Curso 2009/2010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0" y="0"/>
            <a:ext cx="6554788" cy="68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27" name="Marcador de texto 12"/>
          <p:cNvSpPr>
            <a:spLocks noGrp="1"/>
          </p:cNvSpPr>
          <p:nvPr>
            <p:ph type="body" idx="1"/>
          </p:nvPr>
        </p:nvSpPr>
        <p:spPr bwMode="auto">
          <a:xfrm>
            <a:off x="679450" y="1195388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73025" y="64928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Grado Biología. Curso 2009/2010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6" r:id="rId3"/>
  </p:sldLayoutIdLst>
  <p:transition>
    <p:rand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spc="-100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contenido 1"/>
          <p:cNvSpPr>
            <a:spLocks noGrp="1"/>
          </p:cNvSpPr>
          <p:nvPr>
            <p:ph idx="4294967295"/>
          </p:nvPr>
        </p:nvSpPr>
        <p:spPr>
          <a:xfrm>
            <a:off x="319489" y="1692505"/>
            <a:ext cx="8466138" cy="4774395"/>
          </a:xfrm>
        </p:spPr>
        <p:txBody>
          <a:bodyPr/>
          <a:lstStyle/>
          <a:p>
            <a:pPr algn="just" defTabSz="0">
              <a:buNone/>
            </a:pPr>
            <a:r>
              <a:rPr lang="es-ES_tradnl" sz="2400" dirty="0"/>
              <a:t>La evolución de nuestra especie está marcada por varios hitos: </a:t>
            </a:r>
            <a:endParaRPr lang="es-ES_tradnl" altLang="ja-JP" sz="2400" dirty="0"/>
          </a:p>
          <a:p>
            <a:pPr algn="just" defTabSz="0">
              <a:buNone/>
            </a:pPr>
            <a:r>
              <a:rPr lang="es-ES_tradnl" altLang="ja-JP" sz="2400" dirty="0" smtClean="0"/>
              <a:t>	1.- Caminar erguido</a:t>
            </a:r>
          </a:p>
          <a:p>
            <a:pPr algn="just" defTabSz="0">
              <a:buNone/>
            </a:pPr>
            <a:r>
              <a:rPr lang="es-ES_tradnl" altLang="ja-JP" sz="2400" dirty="0" smtClean="0"/>
              <a:t>	2.- Aumento del volumen craneal</a:t>
            </a:r>
          </a:p>
          <a:p>
            <a:pPr algn="just" defTabSz="0">
              <a:buNone/>
            </a:pPr>
            <a:r>
              <a:rPr lang="es-ES_tradnl" altLang="ja-JP" sz="2400" dirty="0" smtClean="0"/>
              <a:t>	3.- Reorganización manual</a:t>
            </a:r>
          </a:p>
          <a:p>
            <a:pPr algn="just" defTabSz="0">
              <a:buNone/>
            </a:pPr>
            <a:r>
              <a:rPr lang="es-ES_tradnl" altLang="ja-JP" sz="2400" dirty="0" smtClean="0"/>
              <a:t>El primer y segundo factor determinan un dimorfismo sexual que se puede medir y utilizar para </a:t>
            </a:r>
            <a:r>
              <a:rPr lang="es-ES_tradnl" altLang="ja-JP" sz="2400" dirty="0" err="1" smtClean="0"/>
              <a:t>sexar</a:t>
            </a:r>
            <a:r>
              <a:rPr lang="es-ES_tradnl" altLang="ja-JP" sz="2400" dirty="0" smtClean="0"/>
              <a:t> huesos estudiando el fémur</a:t>
            </a:r>
          </a:p>
          <a:p>
            <a:pPr algn="just" defTabSz="0">
              <a:buNone/>
            </a:pPr>
            <a:r>
              <a:rPr lang="es-ES_tradnl" altLang="ja-JP" sz="2400" dirty="0"/>
              <a:t> </a:t>
            </a:r>
            <a:r>
              <a:rPr lang="es-ES_tradnl" altLang="ja-JP" sz="2400" dirty="0" smtClean="0"/>
              <a:t>   </a:t>
            </a:r>
          </a:p>
          <a:p>
            <a:pPr algn="just" defTabSz="0">
              <a:buNone/>
            </a:pPr>
            <a:r>
              <a:rPr lang="es-ES_tradnl" altLang="ja-JP" sz="2400" dirty="0" smtClean="0"/>
              <a:t>El cráneo también presenta caracteres </a:t>
            </a:r>
            <a:r>
              <a:rPr lang="es-ES_tradnl" altLang="ja-JP" sz="2400" dirty="0" err="1" smtClean="0"/>
              <a:t>dimórficos</a:t>
            </a:r>
            <a:r>
              <a:rPr lang="es-ES_tradnl" altLang="ja-JP" sz="2400" dirty="0" smtClean="0"/>
              <a:t> que pueden estudiarse para establecer el sexo</a:t>
            </a:r>
          </a:p>
          <a:p>
            <a:pPr algn="just">
              <a:buNone/>
            </a:pPr>
            <a:endParaRPr lang="es-ES_tradnl" altLang="ja-JP" sz="24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564811" y="547297"/>
            <a:ext cx="4224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_tradnl" sz="4800" b="1" dirty="0" err="1"/>
              <a:t>CSI</a:t>
            </a:r>
            <a:r>
              <a:rPr lang="es-ES_tradnl" sz="4800" b="1" dirty="0"/>
              <a:t> </a:t>
            </a:r>
            <a:r>
              <a:rPr lang="es-ES_tradnl" sz="4800" b="1" dirty="0" err="1"/>
              <a:t>Burjassot</a:t>
            </a:r>
            <a:endParaRPr lang="es-ES_tradnl" altLang="ja-JP" sz="4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ara sexo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0016"/>
              </a:clrFrom>
              <a:clrTo>
                <a:srgbClr val="E200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969963"/>
            <a:ext cx="41449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base craneos sex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0016"/>
              </a:clrFrom>
              <a:clrTo>
                <a:srgbClr val="E200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188" y="2968625"/>
            <a:ext cx="432911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9"/>
          <p:cNvSpPr>
            <a:spLocks noChangeShapeType="1"/>
          </p:cNvSpPr>
          <p:nvPr/>
        </p:nvSpPr>
        <p:spPr bwMode="auto">
          <a:xfrm flipH="1" flipV="1">
            <a:off x="1928813" y="2624138"/>
            <a:ext cx="141287" cy="1063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1" name="Line 11"/>
          <p:cNvSpPr>
            <a:spLocks noChangeShapeType="1"/>
          </p:cNvSpPr>
          <p:nvPr/>
        </p:nvSpPr>
        <p:spPr bwMode="auto">
          <a:xfrm flipV="1">
            <a:off x="3716338" y="2968625"/>
            <a:ext cx="103187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2" name="Line 12"/>
          <p:cNvSpPr>
            <a:spLocks noChangeShapeType="1"/>
          </p:cNvSpPr>
          <p:nvPr/>
        </p:nvSpPr>
        <p:spPr bwMode="auto">
          <a:xfrm flipH="1" flipV="1">
            <a:off x="5408612" y="5089524"/>
            <a:ext cx="336763" cy="1125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 flipH="1" flipV="1">
            <a:off x="6594475" y="5089525"/>
            <a:ext cx="179388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4" name="Line 14"/>
          <p:cNvSpPr>
            <a:spLocks noChangeShapeType="1"/>
          </p:cNvSpPr>
          <p:nvPr/>
        </p:nvSpPr>
        <p:spPr bwMode="auto">
          <a:xfrm flipV="1">
            <a:off x="7224713" y="4953000"/>
            <a:ext cx="90487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 flipV="1">
            <a:off x="7802348" y="5105399"/>
            <a:ext cx="503451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7" name="Line 18"/>
          <p:cNvSpPr>
            <a:spLocks noChangeShapeType="1"/>
          </p:cNvSpPr>
          <p:nvPr/>
        </p:nvSpPr>
        <p:spPr bwMode="auto">
          <a:xfrm flipV="1">
            <a:off x="2530475" y="1335088"/>
            <a:ext cx="4302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8" name="Line 19"/>
          <p:cNvSpPr>
            <a:spLocks noChangeShapeType="1"/>
          </p:cNvSpPr>
          <p:nvPr/>
        </p:nvSpPr>
        <p:spPr bwMode="auto">
          <a:xfrm flipV="1">
            <a:off x="4157663" y="1485899"/>
            <a:ext cx="122237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4829" name="Group 21"/>
          <p:cNvGrpSpPr>
            <a:grpSpLocks/>
          </p:cNvGrpSpPr>
          <p:nvPr/>
        </p:nvGrpSpPr>
        <p:grpSpPr bwMode="auto">
          <a:xfrm>
            <a:off x="3929063" y="1257300"/>
            <a:ext cx="228600" cy="463550"/>
            <a:chOff x="3273" y="3179"/>
            <a:chExt cx="144" cy="292"/>
          </a:xfrm>
        </p:grpSpPr>
        <p:sp>
          <p:nvSpPr>
            <p:cNvPr id="34840" name="Line 22"/>
            <p:cNvSpPr>
              <a:spLocks noChangeShapeType="1"/>
            </p:cNvSpPr>
            <p:nvPr/>
          </p:nvSpPr>
          <p:spPr bwMode="auto">
            <a:xfrm>
              <a:off x="3344" y="3317"/>
              <a:ext cx="0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1" name="Line 23"/>
            <p:cNvSpPr>
              <a:spLocks noChangeShapeType="1"/>
            </p:cNvSpPr>
            <p:nvPr/>
          </p:nvSpPr>
          <p:spPr bwMode="auto">
            <a:xfrm rot="16200000" flipV="1">
              <a:off x="3340" y="3351"/>
              <a:ext cx="0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2" name="Oval 24"/>
            <p:cNvSpPr>
              <a:spLocks noChangeArrowheads="1"/>
            </p:cNvSpPr>
            <p:nvPr/>
          </p:nvSpPr>
          <p:spPr bwMode="auto">
            <a:xfrm>
              <a:off x="3273" y="3179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30" name="Group 25"/>
          <p:cNvGrpSpPr>
            <a:grpSpLocks/>
          </p:cNvGrpSpPr>
          <p:nvPr/>
        </p:nvGrpSpPr>
        <p:grpSpPr bwMode="auto">
          <a:xfrm>
            <a:off x="461963" y="1208088"/>
            <a:ext cx="379412" cy="277812"/>
            <a:chOff x="3600" y="3142"/>
            <a:chExt cx="239" cy="175"/>
          </a:xfrm>
        </p:grpSpPr>
        <p:sp>
          <p:nvSpPr>
            <p:cNvPr id="34838" name="Oval 26"/>
            <p:cNvSpPr>
              <a:spLocks noChangeArrowheads="1"/>
            </p:cNvSpPr>
            <p:nvPr/>
          </p:nvSpPr>
          <p:spPr bwMode="auto">
            <a:xfrm>
              <a:off x="3600" y="3173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9" name="Line 27"/>
            <p:cNvSpPr>
              <a:spLocks noChangeShapeType="1"/>
            </p:cNvSpPr>
            <p:nvPr/>
          </p:nvSpPr>
          <p:spPr bwMode="auto">
            <a:xfrm flipV="1">
              <a:off x="3732" y="3142"/>
              <a:ext cx="10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31" name="Group 28"/>
          <p:cNvGrpSpPr>
            <a:grpSpLocks/>
          </p:cNvGrpSpPr>
          <p:nvPr/>
        </p:nvGrpSpPr>
        <p:grpSpPr bwMode="auto">
          <a:xfrm>
            <a:off x="8626475" y="3455988"/>
            <a:ext cx="228600" cy="463550"/>
            <a:chOff x="3273" y="3179"/>
            <a:chExt cx="144" cy="292"/>
          </a:xfrm>
        </p:grpSpPr>
        <p:sp>
          <p:nvSpPr>
            <p:cNvPr id="34835" name="Line 29"/>
            <p:cNvSpPr>
              <a:spLocks noChangeShapeType="1"/>
            </p:cNvSpPr>
            <p:nvPr/>
          </p:nvSpPr>
          <p:spPr bwMode="auto">
            <a:xfrm>
              <a:off x="3344" y="3317"/>
              <a:ext cx="0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6" name="Line 30"/>
            <p:cNvSpPr>
              <a:spLocks noChangeShapeType="1"/>
            </p:cNvSpPr>
            <p:nvPr/>
          </p:nvSpPr>
          <p:spPr bwMode="auto">
            <a:xfrm rot="16200000" flipV="1">
              <a:off x="3340" y="3351"/>
              <a:ext cx="0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7" name="Oval 31"/>
            <p:cNvSpPr>
              <a:spLocks noChangeArrowheads="1"/>
            </p:cNvSpPr>
            <p:nvPr/>
          </p:nvSpPr>
          <p:spPr bwMode="auto">
            <a:xfrm>
              <a:off x="3273" y="3179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32" name="Group 32"/>
          <p:cNvGrpSpPr>
            <a:grpSpLocks/>
          </p:cNvGrpSpPr>
          <p:nvPr/>
        </p:nvGrpSpPr>
        <p:grpSpPr bwMode="auto">
          <a:xfrm>
            <a:off x="5029200" y="3397250"/>
            <a:ext cx="379413" cy="277813"/>
            <a:chOff x="3600" y="3142"/>
            <a:chExt cx="239" cy="175"/>
          </a:xfrm>
        </p:grpSpPr>
        <p:sp>
          <p:nvSpPr>
            <p:cNvPr id="34833" name="Oval 33"/>
            <p:cNvSpPr>
              <a:spLocks noChangeArrowheads="1"/>
            </p:cNvSpPr>
            <p:nvPr/>
          </p:nvSpPr>
          <p:spPr bwMode="auto">
            <a:xfrm>
              <a:off x="3600" y="3173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4" name="Line 34"/>
            <p:cNvSpPr>
              <a:spLocks noChangeShapeType="1"/>
            </p:cNvSpPr>
            <p:nvPr/>
          </p:nvSpPr>
          <p:spPr bwMode="auto">
            <a:xfrm flipV="1">
              <a:off x="3732" y="3142"/>
              <a:ext cx="10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5745376" y="594415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Arcos cigomáticos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341688" y="376662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Apéndices mastoides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105728" y="937181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Torus</a:t>
            </a:r>
            <a:r>
              <a:rPr lang="es-ES" dirty="0" smtClean="0"/>
              <a:t> occipital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uadroTexto 5"/>
          <p:cNvSpPr txBox="1">
            <a:spLocks noChangeArrowheads="1"/>
          </p:cNvSpPr>
          <p:nvPr/>
        </p:nvSpPr>
        <p:spPr bwMode="auto">
          <a:xfrm>
            <a:off x="5444240" y="5312139"/>
            <a:ext cx="27238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800" dirty="0"/>
              <a:t>Regla</a:t>
            </a:r>
          </a:p>
          <a:p>
            <a:pPr algn="ctr"/>
            <a:r>
              <a:rPr lang="es-ES_tradnl" sz="2800" dirty="0"/>
              <a:t> </a:t>
            </a:r>
            <a:r>
              <a:rPr lang="es-ES_tradnl" sz="2800" dirty="0" smtClean="0"/>
              <a:t>deslizante (cm)</a:t>
            </a:r>
            <a:endParaRPr lang="es-ES_tradnl" sz="2800" dirty="0"/>
          </a:p>
        </p:txBody>
      </p:sp>
      <p:sp>
        <p:nvSpPr>
          <p:cNvPr id="8196" name="CuadroTexto 7"/>
          <p:cNvSpPr txBox="1">
            <a:spLocks noChangeArrowheads="1"/>
          </p:cNvSpPr>
          <p:nvPr/>
        </p:nvSpPr>
        <p:spPr bwMode="auto">
          <a:xfrm>
            <a:off x="1664136" y="1645690"/>
            <a:ext cx="2763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800" dirty="0"/>
              <a:t>Compás de</a:t>
            </a:r>
          </a:p>
          <a:p>
            <a:pPr algn="ctr"/>
            <a:r>
              <a:rPr lang="es-ES_tradnl" sz="2800" dirty="0"/>
              <a:t> </a:t>
            </a:r>
            <a:r>
              <a:rPr lang="es-ES_tradnl" sz="2800" dirty="0" smtClean="0"/>
              <a:t>espesores (cm)</a:t>
            </a:r>
            <a:endParaRPr lang="es-ES_tradnl" sz="2800" dirty="0"/>
          </a:p>
        </p:txBody>
      </p:sp>
      <p:pic>
        <p:nvPicPr>
          <p:cNvPr id="8197" name="Picture 7" descr="aparatos 1b´                                                   000002C9PRACTICAS 1                    B6905EF2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0000"/>
              </a:clrFrom>
              <a:clrTo>
                <a:srgbClr val="FC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789" y="1607344"/>
            <a:ext cx="2000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aparatos 3a´                                                   000002C9PRACTICAS 1                    B6905EF2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0000"/>
              </a:clrFrom>
              <a:clrTo>
                <a:srgbClr val="FC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294" y="3842563"/>
            <a:ext cx="404971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&#10;material 8                                                     00000333MANOLO 1                       B6F4A030: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0000"/>
              </a:clrFrom>
              <a:clrTo>
                <a:srgbClr val="FC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119" y="1486938"/>
            <a:ext cx="37988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CuadroTexto 5"/>
          <p:cNvSpPr txBox="1">
            <a:spLocks noChangeArrowheads="1"/>
          </p:cNvSpPr>
          <p:nvPr/>
        </p:nvSpPr>
        <p:spPr bwMode="auto">
          <a:xfrm>
            <a:off x="5575822" y="2875766"/>
            <a:ext cx="31422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800" dirty="0"/>
              <a:t>Plancha</a:t>
            </a:r>
          </a:p>
          <a:p>
            <a:pPr algn="ctr"/>
            <a:r>
              <a:rPr lang="es-ES_tradnl" sz="2800" dirty="0" err="1" smtClean="0"/>
              <a:t>Osteométrica</a:t>
            </a:r>
            <a:r>
              <a:rPr lang="es-ES_tradnl" sz="2800" dirty="0" smtClean="0"/>
              <a:t> (cm)</a:t>
            </a:r>
            <a:endParaRPr lang="es-ES_tradnl" sz="2800" dirty="0"/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363" y="4011046"/>
            <a:ext cx="15748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CuadroTexto 5"/>
          <p:cNvSpPr txBox="1">
            <a:spLocks noChangeArrowheads="1"/>
          </p:cNvSpPr>
          <p:nvPr/>
        </p:nvSpPr>
        <p:spPr bwMode="auto">
          <a:xfrm>
            <a:off x="1660944" y="4926475"/>
            <a:ext cx="2604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800" dirty="0" smtClean="0"/>
              <a:t>Volumetría (ml)</a:t>
            </a:r>
            <a:endParaRPr lang="es-ES_tradnl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06776" y="485171"/>
            <a:ext cx="802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Herramientas comunes en el trabajo con huesos </a:t>
            </a:r>
            <a:endParaRPr lang="es-E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11" y="491785"/>
            <a:ext cx="4826408" cy="60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91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EMUR 1 posicion                                               0000005ENaranja                        B4A9F57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11FF"/>
              </a:clrFrom>
              <a:clrTo>
                <a:srgbClr val="041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774700"/>
            <a:ext cx="20748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14600" y="895350"/>
            <a:ext cx="2667000" cy="5765800"/>
            <a:chOff x="1584" y="412"/>
            <a:chExt cx="1680" cy="3632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584" y="404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2400" y="416"/>
              <a:ext cx="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3024" y="412"/>
              <a:ext cx="0" cy="3632"/>
            </a:xfrm>
            <a:prstGeom prst="line">
              <a:avLst/>
            </a:prstGeom>
            <a:noFill/>
            <a:ln w="28575">
              <a:solidFill>
                <a:srgbClr val="FF0011"/>
              </a:solidFill>
              <a:round/>
              <a:headEnd type="stealth" w="med" len="lg"/>
              <a:tailEnd type="stealth" w="med" len="lg"/>
            </a:ln>
            <a:effectLst>
              <a:outerShdw blurRad="63500" dist="12700" algn="ctr" rotWithShape="0">
                <a:srgbClr val="FFFB0C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459038" y="814388"/>
            <a:ext cx="2894012" cy="6007100"/>
            <a:chOff x="1549" y="380"/>
            <a:chExt cx="1823" cy="3784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2007" y="3995"/>
              <a:ext cx="1365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1776" y="528"/>
              <a:ext cx="480" cy="3608"/>
            </a:xfrm>
            <a:prstGeom prst="line">
              <a:avLst/>
            </a:prstGeom>
            <a:noFill/>
            <a:ln w="28575">
              <a:solidFill>
                <a:srgbClr val="FF0011"/>
              </a:solidFill>
              <a:round/>
              <a:headEnd type="stealth" w="med" len="lg"/>
              <a:tailEnd type="stealth" w="med" len="lg"/>
            </a:ln>
            <a:effectLst>
              <a:outerShdw blurRad="63500" dist="12700" algn="ctr" rotWithShape="0">
                <a:srgbClr val="FFFB0C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1549" y="380"/>
              <a:ext cx="1365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819650" y="2192338"/>
            <a:ext cx="3257550" cy="1638300"/>
            <a:chOff x="3036" y="1248"/>
            <a:chExt cx="2052" cy="1032"/>
          </a:xfrm>
        </p:grpSpPr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3036" y="1872"/>
              <a:ext cx="660" cy="4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lg"/>
            </a:ln>
            <a:effectLst>
              <a:outerShdw blurRad="63500" dist="29783" dir="3885598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3072" y="1248"/>
              <a:ext cx="201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b="1">
                  <a:solidFill>
                    <a:srgbClr val="FFF700"/>
                  </a:solidFill>
                </a:rPr>
                <a:t>Longitud del Fémur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s-ES_tradnl" b="1">
                  <a:solidFill>
                    <a:srgbClr val="FFF700"/>
                  </a:solidFill>
                </a:rPr>
                <a:t>(en </a:t>
              </a:r>
              <a:r>
                <a:rPr lang="ja-JP" altLang="es-ES_tradnl" b="1">
                  <a:solidFill>
                    <a:srgbClr val="FFF700"/>
                  </a:solidFill>
                </a:rPr>
                <a:t>“</a:t>
              </a:r>
              <a:r>
                <a:rPr lang="es-ES_tradnl" altLang="ja-JP" b="1">
                  <a:solidFill>
                    <a:srgbClr val="FFF700"/>
                  </a:solidFill>
                </a:rPr>
                <a:t>Posición</a:t>
              </a:r>
              <a:r>
                <a:rPr lang="ja-JP" altLang="es-ES_tradnl" b="1">
                  <a:solidFill>
                    <a:srgbClr val="FFF700"/>
                  </a:solidFill>
                </a:rPr>
                <a:t>”</a:t>
              </a:r>
              <a:r>
                <a:rPr lang="es-ES_tradnl" altLang="ja-JP" b="1">
                  <a:solidFill>
                    <a:srgbClr val="FFF700"/>
                  </a:solidFill>
                </a:rPr>
                <a:t>)</a:t>
              </a:r>
              <a:endParaRPr lang="es-ES_tradnl" sz="2800" b="1">
                <a:solidFill>
                  <a:srgbClr val="FFF700"/>
                </a:solidFill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0200" y="2173288"/>
            <a:ext cx="2895600" cy="1184275"/>
            <a:chOff x="208" y="1217"/>
            <a:chExt cx="1824" cy="746"/>
          </a:xfrm>
        </p:grpSpPr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1453" y="1217"/>
              <a:ext cx="412" cy="3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lg"/>
            </a:ln>
            <a:effectLst>
              <a:outerShdw blurRad="63500" dist="29783" dir="3885598" algn="ctr" rotWithShape="0">
                <a:schemeClr val="tx1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08" y="1559"/>
              <a:ext cx="18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b="1">
                  <a:solidFill>
                    <a:srgbClr val="FFF700"/>
                  </a:solidFill>
                </a:rPr>
                <a:t>Longitud máxima del Fémur</a:t>
              </a:r>
              <a:endParaRPr lang="es-ES_tradnl" sz="2800" b="1">
                <a:solidFill>
                  <a:srgbClr val="FFF700"/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537532" y="640090"/>
            <a:ext cx="171383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fémur</a:t>
            </a:r>
            <a:endParaRPr lang="es-ES" sz="2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3636963"/>
            <a:ext cx="4438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75" y="1220788"/>
            <a:ext cx="4772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426075" y="1428750"/>
            <a:ext cx="3567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F700"/>
                </a:solidFill>
              </a:rPr>
              <a:t>Forma de medir la longitud </a:t>
            </a:r>
            <a:r>
              <a:rPr lang="es-ES_tradnl" altLang="es-ES" sz="2400" b="1">
                <a:solidFill>
                  <a:srgbClr val="FFF700"/>
                </a:solidFill>
              </a:rPr>
              <a:t>“</a:t>
            </a:r>
            <a:r>
              <a:rPr lang="es-ES_tradnl" sz="2400" b="1">
                <a:solidFill>
                  <a:srgbClr val="FFF700"/>
                </a:solidFill>
              </a:rPr>
              <a:t>en posición</a:t>
            </a:r>
            <a:r>
              <a:rPr lang="es-ES_tradnl" altLang="es-ES" sz="2400" b="1">
                <a:solidFill>
                  <a:srgbClr val="FFF700"/>
                </a:solidFill>
              </a:rPr>
              <a:t>”</a:t>
            </a:r>
            <a:r>
              <a:rPr lang="es-ES_tradnl" sz="2400" b="1">
                <a:solidFill>
                  <a:srgbClr val="FFF700"/>
                </a:solidFill>
              </a:rPr>
              <a:t> del fémur (vista superior)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 flipV="1">
            <a:off x="5064125" y="2055813"/>
            <a:ext cx="361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lg"/>
          </a:ln>
          <a:effectLst>
            <a:outerShdw blurRad="63500" dist="29783" dir="3885598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425450" y="4256088"/>
            <a:ext cx="31099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b="1">
                <a:solidFill>
                  <a:srgbClr val="FFF700"/>
                </a:solidFill>
              </a:rPr>
              <a:t>Forma de medir la longitud máxima del fémur (vista superior)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3535363" y="4767263"/>
            <a:ext cx="10175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lg"/>
          </a:ln>
          <a:effectLst>
            <a:outerShdw blurRad="63500" dist="29783" dir="3885598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" y="346075"/>
            <a:ext cx="1847248" cy="74987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338" y="1036638"/>
            <a:ext cx="4308475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CuadroTexto 70"/>
          <p:cNvSpPr txBox="1">
            <a:spLocks noChangeArrowheads="1"/>
          </p:cNvSpPr>
          <p:nvPr/>
        </p:nvSpPr>
        <p:spPr bwMode="auto">
          <a:xfrm>
            <a:off x="742950" y="1655763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Hueso</a:t>
            </a:r>
          </a:p>
          <a:p>
            <a:pPr algn="ctr"/>
            <a:r>
              <a:rPr lang="es-ES_tradnl"/>
              <a:t>frontal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611313" y="2012950"/>
            <a:ext cx="1893887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2" name="CuadroTexto 70"/>
          <p:cNvSpPr txBox="1">
            <a:spLocks noChangeArrowheads="1"/>
          </p:cNvSpPr>
          <p:nvPr/>
        </p:nvSpPr>
        <p:spPr bwMode="auto">
          <a:xfrm>
            <a:off x="742950" y="3044825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Cuencas</a:t>
            </a:r>
          </a:p>
          <a:p>
            <a:pPr algn="ctr"/>
            <a:r>
              <a:rPr lang="es-ES_tradnl"/>
              <a:t>oculares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828800" y="3408363"/>
            <a:ext cx="1893888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4" name="CuadroTexto 70"/>
          <p:cNvSpPr txBox="1">
            <a:spLocks noChangeArrowheads="1"/>
          </p:cNvSpPr>
          <p:nvPr/>
        </p:nvSpPr>
        <p:spPr bwMode="auto">
          <a:xfrm>
            <a:off x="6434138" y="452596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Arco</a:t>
            </a:r>
          </a:p>
          <a:p>
            <a:pPr algn="ctr"/>
            <a:r>
              <a:rPr lang="es-ES_tradnl"/>
              <a:t>cigom</a:t>
            </a:r>
            <a:r>
              <a:rPr lang="es-ES_tradnl" altLang="ja-JP"/>
              <a:t>ático</a:t>
            </a:r>
            <a:endParaRPr lang="es-ES_tradn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4637088" y="4149725"/>
            <a:ext cx="1663700" cy="61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6" name="CuadroTexto 70"/>
          <p:cNvSpPr txBox="1">
            <a:spLocks noChangeArrowheads="1"/>
          </p:cNvSpPr>
          <p:nvPr/>
        </p:nvSpPr>
        <p:spPr bwMode="auto">
          <a:xfrm>
            <a:off x="7073900" y="1095375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Hueso</a:t>
            </a:r>
          </a:p>
          <a:p>
            <a:pPr algn="ctr"/>
            <a:r>
              <a:rPr lang="es-ES_tradnl"/>
              <a:t>parietal</a:t>
            </a:r>
          </a:p>
        </p:txBody>
      </p:sp>
      <p:sp>
        <p:nvSpPr>
          <p:cNvPr id="21517" name="CuadroTexto 70"/>
          <p:cNvSpPr txBox="1">
            <a:spLocks noChangeArrowheads="1"/>
          </p:cNvSpPr>
          <p:nvPr/>
        </p:nvSpPr>
        <p:spPr bwMode="auto">
          <a:xfrm>
            <a:off x="819150" y="4149725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Maxilar</a:t>
            </a:r>
          </a:p>
          <a:p>
            <a:pPr algn="ctr"/>
            <a:r>
              <a:rPr lang="es-ES_tradnl"/>
              <a:t>superior</a:t>
            </a:r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1985963" y="4449763"/>
            <a:ext cx="123825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9" name="CuadroTexto 70"/>
          <p:cNvSpPr txBox="1">
            <a:spLocks noChangeArrowheads="1"/>
          </p:cNvSpPr>
          <p:nvPr/>
        </p:nvSpPr>
        <p:spPr bwMode="auto">
          <a:xfrm>
            <a:off x="819150" y="5167313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Maxilar</a:t>
            </a:r>
          </a:p>
          <a:p>
            <a:pPr algn="ctr"/>
            <a:r>
              <a:rPr lang="es-ES_tradnl"/>
              <a:t>inferior</a:t>
            </a:r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1739900" y="5475288"/>
            <a:ext cx="132715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21" name="CuadroTexto 70"/>
          <p:cNvSpPr txBox="1">
            <a:spLocks noChangeArrowheads="1"/>
          </p:cNvSpPr>
          <p:nvPr/>
        </p:nvSpPr>
        <p:spPr bwMode="auto">
          <a:xfrm>
            <a:off x="7286625" y="2795588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/>
              <a:t>Hueso</a:t>
            </a:r>
          </a:p>
          <a:p>
            <a:pPr algn="ctr"/>
            <a:r>
              <a:rPr lang="es-ES_tradnl"/>
              <a:t>temporal</a:t>
            </a:r>
          </a:p>
        </p:txBody>
      </p:sp>
      <p:grpSp>
        <p:nvGrpSpPr>
          <p:cNvPr id="21522" name="Group 29"/>
          <p:cNvGrpSpPr>
            <a:grpSpLocks/>
          </p:cNvGrpSpPr>
          <p:nvPr/>
        </p:nvGrpSpPr>
        <p:grpSpPr bwMode="auto">
          <a:xfrm>
            <a:off x="6091238" y="1449388"/>
            <a:ext cx="982662" cy="666750"/>
            <a:chOff x="3837" y="913"/>
            <a:chExt cx="619" cy="420"/>
          </a:xfrm>
        </p:grpSpPr>
        <p:sp>
          <p:nvSpPr>
            <p:cNvPr id="21526" name="Line 13"/>
            <p:cNvSpPr>
              <a:spLocks noChangeShapeType="1"/>
            </p:cNvSpPr>
            <p:nvPr/>
          </p:nvSpPr>
          <p:spPr bwMode="auto">
            <a:xfrm flipH="1">
              <a:off x="3888" y="913"/>
              <a:ext cx="568" cy="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7" name="Line 27"/>
            <p:cNvSpPr>
              <a:spLocks noChangeShapeType="1"/>
            </p:cNvSpPr>
            <p:nvPr/>
          </p:nvSpPr>
          <p:spPr bwMode="auto">
            <a:xfrm flipV="1">
              <a:off x="3837" y="1134"/>
              <a:ext cx="294" cy="19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1523" name="Group 31"/>
          <p:cNvGrpSpPr>
            <a:grpSpLocks/>
          </p:cNvGrpSpPr>
          <p:nvPr/>
        </p:nvGrpSpPr>
        <p:grpSpPr bwMode="auto">
          <a:xfrm>
            <a:off x="6184900" y="2940050"/>
            <a:ext cx="1193800" cy="234950"/>
            <a:chOff x="3888" y="1918"/>
            <a:chExt cx="752" cy="148"/>
          </a:xfrm>
        </p:grpSpPr>
        <p:sp>
          <p:nvSpPr>
            <p:cNvPr id="21524" name="Line 22"/>
            <p:cNvSpPr>
              <a:spLocks noChangeShapeType="1"/>
            </p:cNvSpPr>
            <p:nvPr/>
          </p:nvSpPr>
          <p:spPr bwMode="auto">
            <a:xfrm flipH="1">
              <a:off x="3888" y="1918"/>
              <a:ext cx="752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5" name="Line 30"/>
            <p:cNvSpPr>
              <a:spLocks noChangeShapeType="1"/>
            </p:cNvSpPr>
            <p:nvPr/>
          </p:nvSpPr>
          <p:spPr bwMode="auto">
            <a:xfrm flipV="1">
              <a:off x="3888" y="2000"/>
              <a:ext cx="384" cy="6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7710488" y="3962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occipital</a:t>
            </a:r>
            <a:endParaRPr lang="es-ES" dirty="0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6337300" y="3692525"/>
            <a:ext cx="1373188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989151" y="667306"/>
            <a:ext cx="1486304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El cráneo</a:t>
            </a:r>
            <a:endParaRPr lang="es-E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9" y="1282890"/>
            <a:ext cx="8791025" cy="32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9535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0016"/>
              </a:clrFrom>
              <a:clrTo>
                <a:srgbClr val="E200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931069"/>
            <a:ext cx="684847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2465388" y="2005013"/>
            <a:ext cx="771525" cy="42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 flipV="1">
            <a:off x="2700338" y="5391150"/>
            <a:ext cx="1524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 flipV="1">
            <a:off x="2700338" y="5051425"/>
            <a:ext cx="2708275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 flipV="1">
            <a:off x="6529388" y="5391150"/>
            <a:ext cx="441325" cy="26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3838575" y="1900238"/>
            <a:ext cx="2446338" cy="159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1271588" y="1638300"/>
            <a:ext cx="195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Reborde orbitario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5489575" y="145415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Arcos cigom</a:t>
            </a:r>
            <a:r>
              <a:rPr lang="es-ES_tradnl" altLang="ja-JP"/>
              <a:t>áticos</a:t>
            </a:r>
            <a:endParaRPr lang="es-ES_tradnl"/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234113" y="565943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Torus occipital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1285875" y="5467350"/>
            <a:ext cx="235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Ap</a:t>
            </a:r>
            <a:r>
              <a:rPr lang="es-ES_tradnl" altLang="ja-JP"/>
              <a:t>éndices mastoides</a:t>
            </a:r>
            <a:endParaRPr lang="es-ES_tradnl"/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588772" y="526257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dirty="0"/>
              <a:t>SEXO DEL CR</a:t>
            </a:r>
            <a:r>
              <a:rPr lang="es-ES_tradnl" altLang="ja-JP" b="1" dirty="0"/>
              <a:t>ÁNEO</a:t>
            </a:r>
            <a:endParaRPr lang="es-ES_tradnl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amaños crane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0016"/>
              </a:clrFrom>
              <a:clrTo>
                <a:srgbClr val="E200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613" y="1095375"/>
            <a:ext cx="4202112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para sexo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0015"/>
              </a:clrFrom>
              <a:clrTo>
                <a:srgbClr val="E2001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738" y="1095375"/>
            <a:ext cx="3636963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5"/>
          <p:cNvSpPr>
            <a:spLocks noChangeShapeType="1"/>
          </p:cNvSpPr>
          <p:nvPr/>
        </p:nvSpPr>
        <p:spPr bwMode="auto">
          <a:xfrm flipH="1" flipV="1">
            <a:off x="3273425" y="2203451"/>
            <a:ext cx="1457972" cy="1700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H="1">
            <a:off x="3386137" y="4059238"/>
            <a:ext cx="1345259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776288" y="3189287"/>
            <a:ext cx="1444625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622300" y="3903663"/>
            <a:ext cx="1390650" cy="1665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V="1">
            <a:off x="4887686" y="2427288"/>
            <a:ext cx="201839" cy="14589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 flipV="1">
            <a:off x="5529943" y="2906712"/>
            <a:ext cx="1016907" cy="979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2" name="Line 15"/>
          <p:cNvSpPr>
            <a:spLocks noChangeShapeType="1"/>
          </p:cNvSpPr>
          <p:nvPr/>
        </p:nvSpPr>
        <p:spPr bwMode="auto">
          <a:xfrm flipH="1" flipV="1">
            <a:off x="5715000" y="2859087"/>
            <a:ext cx="1358900" cy="1604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H="1" flipV="1">
            <a:off x="7189107" y="3417887"/>
            <a:ext cx="0" cy="1045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3805" name="Group 24"/>
          <p:cNvGrpSpPr>
            <a:grpSpLocks/>
          </p:cNvGrpSpPr>
          <p:nvPr/>
        </p:nvGrpSpPr>
        <p:grpSpPr bwMode="auto">
          <a:xfrm>
            <a:off x="966788" y="1344613"/>
            <a:ext cx="228600" cy="463550"/>
            <a:chOff x="3273" y="3179"/>
            <a:chExt cx="144" cy="292"/>
          </a:xfrm>
        </p:grpSpPr>
        <p:sp>
          <p:nvSpPr>
            <p:cNvPr id="33816" name="Line 20"/>
            <p:cNvSpPr>
              <a:spLocks noChangeShapeType="1"/>
            </p:cNvSpPr>
            <p:nvPr/>
          </p:nvSpPr>
          <p:spPr bwMode="auto">
            <a:xfrm>
              <a:off x="3344" y="3317"/>
              <a:ext cx="0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17" name="Line 21"/>
            <p:cNvSpPr>
              <a:spLocks noChangeShapeType="1"/>
            </p:cNvSpPr>
            <p:nvPr/>
          </p:nvSpPr>
          <p:spPr bwMode="auto">
            <a:xfrm rot="16200000" flipV="1">
              <a:off x="3340" y="3351"/>
              <a:ext cx="0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18" name="Oval 22"/>
            <p:cNvSpPr>
              <a:spLocks noChangeArrowheads="1"/>
            </p:cNvSpPr>
            <p:nvPr/>
          </p:nvSpPr>
          <p:spPr bwMode="auto">
            <a:xfrm>
              <a:off x="3273" y="3179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806" name="Group 25"/>
          <p:cNvGrpSpPr>
            <a:grpSpLocks/>
          </p:cNvGrpSpPr>
          <p:nvPr/>
        </p:nvGrpSpPr>
        <p:grpSpPr bwMode="auto">
          <a:xfrm>
            <a:off x="776288" y="5429250"/>
            <a:ext cx="379412" cy="277813"/>
            <a:chOff x="3600" y="3142"/>
            <a:chExt cx="239" cy="175"/>
          </a:xfrm>
        </p:grpSpPr>
        <p:sp>
          <p:nvSpPr>
            <p:cNvPr id="33814" name="Oval 19"/>
            <p:cNvSpPr>
              <a:spLocks noChangeArrowheads="1"/>
            </p:cNvSpPr>
            <p:nvPr/>
          </p:nvSpPr>
          <p:spPr bwMode="auto">
            <a:xfrm>
              <a:off x="3600" y="3173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V="1">
              <a:off x="3732" y="3142"/>
              <a:ext cx="10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807" name="Group 26"/>
          <p:cNvGrpSpPr>
            <a:grpSpLocks/>
          </p:cNvGrpSpPr>
          <p:nvPr/>
        </p:nvGrpSpPr>
        <p:grpSpPr bwMode="auto">
          <a:xfrm>
            <a:off x="8064500" y="3189288"/>
            <a:ext cx="228600" cy="463550"/>
            <a:chOff x="3273" y="3179"/>
            <a:chExt cx="144" cy="292"/>
          </a:xfrm>
        </p:grpSpPr>
        <p:sp>
          <p:nvSpPr>
            <p:cNvPr id="33811" name="Line 27"/>
            <p:cNvSpPr>
              <a:spLocks noChangeShapeType="1"/>
            </p:cNvSpPr>
            <p:nvPr/>
          </p:nvSpPr>
          <p:spPr bwMode="auto">
            <a:xfrm>
              <a:off x="3344" y="3317"/>
              <a:ext cx="0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12" name="Line 28"/>
            <p:cNvSpPr>
              <a:spLocks noChangeShapeType="1"/>
            </p:cNvSpPr>
            <p:nvPr/>
          </p:nvSpPr>
          <p:spPr bwMode="auto">
            <a:xfrm rot="16200000" flipV="1">
              <a:off x="3340" y="3351"/>
              <a:ext cx="0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13" name="Oval 29"/>
            <p:cNvSpPr>
              <a:spLocks noChangeArrowheads="1"/>
            </p:cNvSpPr>
            <p:nvPr/>
          </p:nvSpPr>
          <p:spPr bwMode="auto">
            <a:xfrm>
              <a:off x="3273" y="3179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808" name="Group 30"/>
          <p:cNvGrpSpPr>
            <a:grpSpLocks/>
          </p:cNvGrpSpPr>
          <p:nvPr/>
        </p:nvGrpSpPr>
        <p:grpSpPr bwMode="auto">
          <a:xfrm>
            <a:off x="6356350" y="1285875"/>
            <a:ext cx="379413" cy="277813"/>
            <a:chOff x="3600" y="3142"/>
            <a:chExt cx="239" cy="175"/>
          </a:xfrm>
        </p:grpSpPr>
        <p:sp>
          <p:nvSpPr>
            <p:cNvPr id="33809" name="Oval 31"/>
            <p:cNvSpPr>
              <a:spLocks noChangeArrowheads="1"/>
            </p:cNvSpPr>
            <p:nvPr/>
          </p:nvSpPr>
          <p:spPr bwMode="auto">
            <a:xfrm>
              <a:off x="3600" y="3173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10" name="Line 32"/>
            <p:cNvSpPr>
              <a:spLocks noChangeShapeType="1"/>
            </p:cNvSpPr>
            <p:nvPr/>
          </p:nvSpPr>
          <p:spPr bwMode="auto">
            <a:xfrm flipV="1">
              <a:off x="3732" y="3142"/>
              <a:ext cx="10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4731397" y="390366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Reborde orbitario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537752" y="448530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Arcos cigomáticos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81441" y="346817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Apéndices mastoides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ModeloHerramienta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8_ModeloHerramienta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124</Words>
  <Application>Microsoft Office PowerPoint</Application>
  <PresentationFormat>Presentación en pantalla (4:3)</PresentationFormat>
  <Paragraphs>49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Consolas</vt:lpstr>
      <vt:lpstr>Wingdings</vt:lpstr>
      <vt:lpstr>Wingdings 2</vt:lpstr>
      <vt:lpstr>Wingdings 3</vt:lpstr>
      <vt:lpstr>8_ModeloHerramientas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Básicas en Biología</dc:title>
  <dc:creator>Jose del Ramo</dc:creator>
  <cp:lastModifiedBy>jordi</cp:lastModifiedBy>
  <cp:revision>120</cp:revision>
  <dcterms:created xsi:type="dcterms:W3CDTF">2011-02-06T10:51:20Z</dcterms:created>
  <dcterms:modified xsi:type="dcterms:W3CDTF">2015-12-13T01:10:51Z</dcterms:modified>
</cp:coreProperties>
</file>