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</p:sldMasterIdLst>
  <p:sldIdLst>
    <p:sldId id="266" r:id="rId3"/>
    <p:sldId id="304" r:id="rId4"/>
    <p:sldId id="289" r:id="rId5"/>
    <p:sldId id="309" r:id="rId6"/>
    <p:sldId id="301" r:id="rId7"/>
    <p:sldId id="300" r:id="rId8"/>
    <p:sldId id="302" r:id="rId9"/>
    <p:sldId id="298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EDFF"/>
    <a:srgbClr val="73F8FF"/>
    <a:srgbClr val="66FFFF"/>
    <a:srgbClr val="9900FF"/>
    <a:srgbClr val="3399FF"/>
    <a:srgbClr val="FF66CC"/>
    <a:srgbClr val="FFFFFF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C22DE68-3C79-421B-A62A-B7215E134EB6}" type="datetimeFigureOut">
              <a:rPr lang="es-ES" smtClean="0"/>
              <a:pPr/>
              <a:t>17/08/2020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BBF76F-66DB-4490-A6FF-7FF8B03A78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9641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737246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737246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114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955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3943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98604"/>
            <a:ext cx="2890896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514925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90C226"/>
                </a:solidFill>
              </a:rPr>
              <a:pPr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307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8661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382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  <a:endParaRPr lang="en-US" dirty="0">
              <a:solidFill>
                <a:srgbClr val="90C226">
                  <a:lumMod val="60000"/>
                  <a:lumOff val="40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8377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4485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5732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04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C22DE68-3C79-421B-A62A-B7215E134EB6}" type="datetimeFigureOut">
              <a:rPr lang="es-ES" smtClean="0"/>
              <a:pPr/>
              <a:t>17/08/2020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BBF76F-66DB-4490-A6FF-7FF8B03A78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67624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>
                <a:solidFill>
                  <a:srgbClr val="90C226"/>
                </a:solidFill>
              </a:rPr>
              <a:pPr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290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609600"/>
            <a:ext cx="978557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609600"/>
            <a:ext cx="5295113" cy="525145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851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C22DE68-3C79-421B-A62A-B7215E134EB6}" type="datetimeFigureOut">
              <a:rPr lang="es-ES" smtClean="0"/>
              <a:pPr/>
              <a:t>17/08/2020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BBF76F-66DB-4490-A6FF-7FF8B03A78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1172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C22DE68-3C79-421B-A62A-B7215E134EB6}" type="datetimeFigureOut">
              <a:rPr lang="es-ES" smtClean="0"/>
              <a:pPr/>
              <a:t>17/08/2020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BBF76F-66DB-4490-A6FF-7FF8B03A78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948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C22DE68-3C79-421B-A62A-B7215E134EB6}" type="datetimeFigureOut">
              <a:rPr lang="es-ES" smtClean="0"/>
              <a:pPr/>
              <a:t>17/08/2020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BBF76F-66DB-4490-A6FF-7FF8B03A78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9625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4"/>
            <a:ext cx="5825202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054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19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68"/>
            <a:ext cx="644750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769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2160589"/>
            <a:ext cx="3138026" cy="388077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>
                <a:solidFill>
                  <a:srgbClr val="90C226"/>
                </a:solidFill>
              </a:rPr>
              <a:pPr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931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2 Conector recto"/>
          <p:cNvCxnSpPr/>
          <p:nvPr userDrawn="1"/>
        </p:nvCxnSpPr>
        <p:spPr>
          <a:xfrm>
            <a:off x="8244408" y="0"/>
            <a:ext cx="606400" cy="68580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3 Conector recto"/>
          <p:cNvCxnSpPr/>
          <p:nvPr userDrawn="1"/>
        </p:nvCxnSpPr>
        <p:spPr>
          <a:xfrm flipV="1">
            <a:off x="8676456" y="3140968"/>
            <a:ext cx="467544" cy="371703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4 Conector recto"/>
          <p:cNvCxnSpPr/>
          <p:nvPr userDrawn="1"/>
        </p:nvCxnSpPr>
        <p:spPr>
          <a:xfrm>
            <a:off x="8676456" y="0"/>
            <a:ext cx="288032" cy="68580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5 Conector recto"/>
          <p:cNvCxnSpPr/>
          <p:nvPr userDrawn="1"/>
        </p:nvCxnSpPr>
        <p:spPr>
          <a:xfrm flipV="1">
            <a:off x="7812360" y="2492896"/>
            <a:ext cx="1331640" cy="436510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6 Conector recto"/>
          <p:cNvCxnSpPr/>
          <p:nvPr userDrawn="1"/>
        </p:nvCxnSpPr>
        <p:spPr>
          <a:xfrm flipH="1">
            <a:off x="8460433" y="-11944"/>
            <a:ext cx="645444" cy="6869944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7 Conector recto"/>
          <p:cNvCxnSpPr/>
          <p:nvPr userDrawn="1"/>
        </p:nvCxnSpPr>
        <p:spPr>
          <a:xfrm>
            <a:off x="8244408" y="0"/>
            <a:ext cx="899592" cy="68580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8 Conector recto"/>
          <p:cNvCxnSpPr/>
          <p:nvPr userDrawn="1"/>
        </p:nvCxnSpPr>
        <p:spPr>
          <a:xfrm flipV="1">
            <a:off x="8100392" y="-11944"/>
            <a:ext cx="994296" cy="686994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0 Conector recto"/>
          <p:cNvCxnSpPr/>
          <p:nvPr userDrawn="1"/>
        </p:nvCxnSpPr>
        <p:spPr>
          <a:xfrm>
            <a:off x="8388424" y="0"/>
            <a:ext cx="755576" cy="685800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 Triángulo isósceles"/>
          <p:cNvSpPr/>
          <p:nvPr userDrawn="1"/>
        </p:nvSpPr>
        <p:spPr>
          <a:xfrm rot="10800000">
            <a:off x="6001" y="0"/>
            <a:ext cx="901702" cy="5448300"/>
          </a:xfrm>
          <a:prstGeom prst="triangle">
            <a:avLst>
              <a:gd name="adj" fmla="val 100000"/>
            </a:avLst>
          </a:prstGeom>
          <a:solidFill>
            <a:srgbClr val="A6C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angle 16"/>
          <p:cNvSpPr/>
          <p:nvPr userDrawn="1"/>
        </p:nvSpPr>
        <p:spPr>
          <a:xfrm>
            <a:off x="-8602" y="17730"/>
            <a:ext cx="914400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Picture 2" descr="C:\Users\ejimenez\Downloads\Logo1.jpg"/>
          <p:cNvPicPr>
            <a:picLocks noChangeAspect="1" noChangeArrowheads="1"/>
          </p:cNvPicPr>
          <p:nvPr userDrawn="1"/>
        </p:nvPicPr>
        <p:blipFill>
          <a:blip r:embed="rId7" cstate="print"/>
          <a:srcRect l="36157" t="23077" r="26929" b="33173"/>
          <a:stretch>
            <a:fillRect/>
          </a:stretch>
        </p:blipFill>
        <p:spPr bwMode="auto">
          <a:xfrm>
            <a:off x="15494" y="6253617"/>
            <a:ext cx="360000" cy="58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00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1363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 defTabSz="457200"/>
              <a:t>8/17/2020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6041363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6041363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srgbClr val="90C226"/>
                </a:solidFill>
              </a:rPr>
              <a:pPr defTabSz="457200"/>
              <a:t>‹Nº›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872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red.com/2012/12/top-discoveries-2012/" TargetMode="External"/><Relationship Id="rId7" Type="http://schemas.openxmlformats.org/officeDocument/2006/relationships/hyperlink" Target="http://www.nature.com/nature/journal/v465/n7297/full/465422a.html" TargetMode="External"/><Relationship Id="rId2" Type="http://schemas.openxmlformats.org/officeDocument/2006/relationships/hyperlink" Target="http://news.discovery.com/history/archaeology/discoveries-of-the-decade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xploredia.com/top-10-scientific-breakthroughs-of-21st-century/10/" TargetMode="External"/><Relationship Id="rId5" Type="http://schemas.openxmlformats.org/officeDocument/2006/relationships/hyperlink" Target="https://exploredia.com/top-10-scientific-breakthroughs-of-21st-century/8/" TargetMode="External"/><Relationship Id="rId4" Type="http://schemas.openxmlformats.org/officeDocument/2006/relationships/hyperlink" Target="https://exploredia.com/top-10-scientific-breakthroughs-of-21st-century/2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9600" dirty="0" err="1">
                <a:latin typeface="AR ESSENCE"/>
              </a:rPr>
              <a:t>DoCi</a:t>
            </a:r>
            <a:r>
              <a:rPr lang="es-ES" sz="9600" dirty="0" err="1">
                <a:solidFill>
                  <a:schemeClr val="accent2"/>
                </a:solidFill>
                <a:latin typeface="AR ESSENCE"/>
              </a:rPr>
              <a:t>è</a:t>
            </a:r>
            <a:r>
              <a:rPr lang="es-ES" sz="9600" dirty="0" err="1">
                <a:latin typeface="AR ESSENCE"/>
              </a:rPr>
              <a:t>ncia</a:t>
            </a:r>
            <a:endParaRPr lang="es-ES" sz="9600" dirty="0">
              <a:latin typeface="AR ESSENCE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95536" y="4050834"/>
            <a:ext cx="6559966" cy="1096899"/>
          </a:xfrm>
        </p:spPr>
        <p:txBody>
          <a:bodyPr>
            <a:normAutofit/>
          </a:bodyPr>
          <a:lstStyle/>
          <a:p>
            <a:r>
              <a:rPr lang="es-ES" sz="2800" dirty="0">
                <a:solidFill>
                  <a:schemeClr val="accent4"/>
                </a:solidFill>
              </a:rPr>
              <a:t>CIÈNCIA, INVESTIGACIÓ I SOCIETAT </a:t>
            </a:r>
          </a:p>
        </p:txBody>
      </p:sp>
    </p:spTree>
    <p:extLst>
      <p:ext uri="{BB962C8B-B14F-4D97-AF65-F5344CB8AC3E}">
        <p14:creationId xmlns:p14="http://schemas.microsoft.com/office/powerpoint/2010/main" val="2144597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836712"/>
            <a:ext cx="4998998" cy="1866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61048"/>
            <a:ext cx="240982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789040"/>
            <a:ext cx="22193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Flecha izquierda y derecha"/>
          <p:cNvSpPr/>
          <p:nvPr/>
        </p:nvSpPr>
        <p:spPr>
          <a:xfrm rot="18420130">
            <a:off x="2528251" y="2809097"/>
            <a:ext cx="1368400" cy="43296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Flecha izquierda y derecha"/>
          <p:cNvSpPr/>
          <p:nvPr/>
        </p:nvSpPr>
        <p:spPr>
          <a:xfrm rot="14000074">
            <a:off x="4902060" y="2810490"/>
            <a:ext cx="1368400" cy="43296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Flecha izquierda y derecha"/>
          <p:cNvSpPr/>
          <p:nvPr/>
        </p:nvSpPr>
        <p:spPr>
          <a:xfrm>
            <a:off x="3635896" y="4797152"/>
            <a:ext cx="1368400" cy="43296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776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5536" y="620688"/>
            <a:ext cx="7344816" cy="2316902"/>
            <a:chOff x="395536" y="836712"/>
            <a:chExt cx="7344816" cy="2316902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08" t="66834" r="42064" b="5545"/>
            <a:stretch/>
          </p:blipFill>
          <p:spPr bwMode="auto">
            <a:xfrm>
              <a:off x="395536" y="963566"/>
              <a:ext cx="7097675" cy="2190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2"/>
            <p:cNvSpPr/>
            <p:nvPr/>
          </p:nvSpPr>
          <p:spPr>
            <a:xfrm>
              <a:off x="6012160" y="836712"/>
              <a:ext cx="1728192" cy="5760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0" t="53730" r="39912" b="20665"/>
          <a:stretch/>
        </p:blipFill>
        <p:spPr bwMode="auto">
          <a:xfrm>
            <a:off x="395536" y="2924944"/>
            <a:ext cx="7097675" cy="1873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5"/>
          <p:cNvGrpSpPr/>
          <p:nvPr/>
        </p:nvGrpSpPr>
        <p:grpSpPr>
          <a:xfrm>
            <a:off x="3754388" y="2604206"/>
            <a:ext cx="5389612" cy="1616882"/>
            <a:chOff x="3754388" y="2876709"/>
            <a:chExt cx="5389612" cy="1616882"/>
          </a:xfrm>
        </p:grpSpPr>
        <p:pic>
          <p:nvPicPr>
            <p:cNvPr id="9" name="Picture 6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07" t="54335" r="38931" b="17036"/>
            <a:stretch/>
          </p:blipFill>
          <p:spPr bwMode="auto">
            <a:xfrm>
              <a:off x="3944373" y="2876709"/>
              <a:ext cx="5199627" cy="1616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10"/>
            <p:cNvSpPr/>
            <p:nvPr/>
          </p:nvSpPr>
          <p:spPr>
            <a:xfrm>
              <a:off x="7948430" y="2889553"/>
              <a:ext cx="1016057" cy="2280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" name="Rectangle 11"/>
            <p:cNvSpPr/>
            <p:nvPr/>
          </p:nvSpPr>
          <p:spPr>
            <a:xfrm>
              <a:off x="3754388" y="2910794"/>
              <a:ext cx="508029" cy="2280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2" name="Group 6"/>
          <p:cNvGrpSpPr/>
          <p:nvPr/>
        </p:nvGrpSpPr>
        <p:grpSpPr>
          <a:xfrm>
            <a:off x="452608" y="4866387"/>
            <a:ext cx="7215736" cy="2883093"/>
            <a:chOff x="349484" y="4786992"/>
            <a:chExt cx="7215736" cy="2883093"/>
          </a:xfrm>
        </p:grpSpPr>
        <p:pic>
          <p:nvPicPr>
            <p:cNvPr id="13" name="Picture 7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0" t="54940" r="42972" b="10383"/>
            <a:stretch/>
          </p:blipFill>
          <p:spPr bwMode="auto">
            <a:xfrm>
              <a:off x="349484" y="4797152"/>
              <a:ext cx="7215736" cy="2872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14"/>
            <p:cNvSpPr/>
            <p:nvPr/>
          </p:nvSpPr>
          <p:spPr>
            <a:xfrm>
              <a:off x="6290032" y="4786992"/>
              <a:ext cx="1265028" cy="3465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" t="11794" r="73955" b="73959"/>
          <a:stretch/>
        </p:blipFill>
        <p:spPr bwMode="auto">
          <a:xfrm>
            <a:off x="6732240" y="116632"/>
            <a:ext cx="2188993" cy="860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928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88" y="676047"/>
            <a:ext cx="7272808" cy="456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/>
          <p:nvPr/>
        </p:nvSpPr>
        <p:spPr>
          <a:xfrm>
            <a:off x="443268" y="6237312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/>
              <a:t>http://www.euraxess.es/servicios/investigadores-extranjeros-en-espana/guia-para-la-gestion-de-la-movilidad-del-personal-investigador-extranjero-en-espana-2014/2.investigar-en-espana/2.3.-la-carrera-investigadora-en-espana</a:t>
            </a:r>
          </a:p>
        </p:txBody>
      </p:sp>
    </p:spTree>
    <p:extLst>
      <p:ext uri="{BB962C8B-B14F-4D97-AF65-F5344CB8AC3E}">
        <p14:creationId xmlns:p14="http://schemas.microsoft.com/office/powerpoint/2010/main" val="2813941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88" y="692696"/>
            <a:ext cx="7416824" cy="5627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/>
          <p:nvPr/>
        </p:nvSpPr>
        <p:spPr>
          <a:xfrm>
            <a:off x="467544" y="6237325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/>
              <a:t>http://www.idi.mineco.gob.es/portal/site/MICINN/menuitem.7eeac5cd345b4f34f09dfd1001432ea0/?vgnextoid=c053941994a01210VgnVCM1000001034e20aRCRD</a:t>
            </a:r>
          </a:p>
        </p:txBody>
      </p:sp>
    </p:spTree>
    <p:extLst>
      <p:ext uri="{BB962C8B-B14F-4D97-AF65-F5344CB8AC3E}">
        <p14:creationId xmlns:p14="http://schemas.microsoft.com/office/powerpoint/2010/main" val="4109458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52736"/>
            <a:ext cx="2448272" cy="2394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921" y="390947"/>
            <a:ext cx="42291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46" y="4128145"/>
            <a:ext cx="3528053" cy="264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360" y="3821435"/>
            <a:ext cx="42291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458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1"/>
          <a:stretch/>
        </p:blipFill>
        <p:spPr bwMode="auto">
          <a:xfrm>
            <a:off x="653088" y="259107"/>
            <a:ext cx="7809656" cy="633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060848"/>
            <a:ext cx="454651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45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/>
          <p:cNvSpPr/>
          <p:nvPr/>
        </p:nvSpPr>
        <p:spPr>
          <a:xfrm>
            <a:off x="323528" y="1556792"/>
            <a:ext cx="86409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dirty="0">
                <a:hlinkClick r:id="rId2"/>
              </a:rPr>
              <a:t>http://news.discovery.com/history/archaeology/discoveries-of-the-decade.htm</a:t>
            </a:r>
            <a:endParaRPr lang="es-ES" dirty="0"/>
          </a:p>
          <a:p>
            <a:pPr marL="342900" indent="-342900">
              <a:buAutoNum type="arabicPeriod"/>
            </a:pPr>
            <a:r>
              <a:rPr lang="es-ES" dirty="0"/>
              <a:t>Human </a:t>
            </a:r>
            <a:r>
              <a:rPr lang="es-ES" dirty="0" err="1"/>
              <a:t>genome</a:t>
            </a:r>
            <a:r>
              <a:rPr lang="es-ES" dirty="0"/>
              <a:t> </a:t>
            </a:r>
            <a:r>
              <a:rPr lang="es-ES" dirty="0" err="1"/>
              <a:t>mapped</a:t>
            </a:r>
            <a:endParaRPr lang="es-ES" dirty="0"/>
          </a:p>
          <a:p>
            <a:pPr marL="342900" indent="-342900">
              <a:buAutoNum type="arabicPeriod"/>
            </a:pPr>
            <a:r>
              <a:rPr lang="es-ES" dirty="0" err="1"/>
              <a:t>Boson</a:t>
            </a:r>
            <a:r>
              <a:rPr lang="es-ES" dirty="0"/>
              <a:t> de </a:t>
            </a:r>
            <a:r>
              <a:rPr lang="es-ES" dirty="0" err="1"/>
              <a:t>Higgs</a:t>
            </a:r>
            <a:endParaRPr lang="es-ES" dirty="0"/>
          </a:p>
          <a:p>
            <a:pPr marL="342900" indent="-342900">
              <a:buFontTx/>
              <a:buAutoNum type="arabicPeriod"/>
            </a:pPr>
            <a:r>
              <a:rPr lang="en-US" dirty="0"/>
              <a:t>THE RISE OF RARE VARIANTS, </a:t>
            </a:r>
            <a:r>
              <a:rPr lang="en-US" dirty="0">
                <a:hlinkClick r:id="rId3"/>
              </a:rPr>
              <a:t>http://www.wired.com/2012/12/top-discoveries-2012/</a:t>
            </a:r>
            <a:endParaRPr lang="en-US" dirty="0"/>
          </a:p>
          <a:p>
            <a:pPr marL="342900" indent="-342900">
              <a:buFontTx/>
              <a:buAutoNum type="arabicPeriod"/>
            </a:pPr>
            <a:r>
              <a:rPr lang="es-ES" dirty="0"/>
              <a:t>LIFE'S NEW CHEMICAL CODE</a:t>
            </a:r>
          </a:p>
          <a:p>
            <a:pPr marL="342900" indent="-342900">
              <a:buFontTx/>
              <a:buAutoNum type="arabicPeriod"/>
            </a:pPr>
            <a:r>
              <a:rPr lang="en-US" dirty="0" err="1"/>
              <a:t>Mosser’s</a:t>
            </a:r>
            <a:r>
              <a:rPr lang="en-US" dirty="0"/>
              <a:t> discovery of </a:t>
            </a:r>
            <a:r>
              <a:rPr lang="en-US" dirty="0" err="1"/>
              <a:t>neuroconections</a:t>
            </a:r>
            <a:r>
              <a:rPr lang="en-US" dirty="0"/>
              <a:t> (</a:t>
            </a:r>
            <a:r>
              <a:rPr lang="en-US" dirty="0" err="1"/>
              <a:t>nobel</a:t>
            </a:r>
            <a:r>
              <a:rPr lang="en-US" dirty="0"/>
              <a:t> Prize)</a:t>
            </a:r>
          </a:p>
          <a:p>
            <a:pPr marL="342900" indent="-342900">
              <a:buFontTx/>
              <a:buAutoNum type="arabicPeriod"/>
            </a:pPr>
            <a:r>
              <a:rPr lang="en-US" dirty="0"/>
              <a:t>Troubleshooting Stem Cell Therapy, </a:t>
            </a:r>
            <a:r>
              <a:rPr lang="en-US" dirty="0">
                <a:hlinkClick r:id="rId4"/>
              </a:rPr>
              <a:t>https://exploredia.com/top-10-scientific-breakthroughs-of-21st-century/2/</a:t>
            </a:r>
            <a:endParaRPr lang="en-US" dirty="0"/>
          </a:p>
          <a:p>
            <a:pPr marL="342900" indent="-342900">
              <a:buFontTx/>
              <a:buAutoNum type="arabicPeriod"/>
            </a:pPr>
            <a:r>
              <a:rPr lang="en-US" dirty="0"/>
              <a:t>Curing HIV In Germany, </a:t>
            </a:r>
            <a:r>
              <a:rPr lang="en-US" dirty="0">
                <a:hlinkClick r:id="rId5"/>
              </a:rPr>
              <a:t>https://exploredia.com/top-10-scientific-breakthroughs-of-21st-century/8/</a:t>
            </a:r>
            <a:endParaRPr lang="en-US" dirty="0"/>
          </a:p>
          <a:p>
            <a:pPr marL="342900" indent="-342900">
              <a:buFontTx/>
              <a:buAutoNum type="arabicPeriod"/>
            </a:pPr>
            <a:r>
              <a:rPr lang="en-US" dirty="0"/>
              <a:t>Growing A New Organ From A Patient’s Own Stem Cells, </a:t>
            </a:r>
            <a:r>
              <a:rPr lang="en-US" dirty="0">
                <a:hlinkClick r:id="rId6"/>
              </a:rPr>
              <a:t>https://exploredia.com/top-10-scientific-breakthroughs-of-21st-century/10/</a:t>
            </a:r>
            <a:endParaRPr lang="en-US" dirty="0"/>
          </a:p>
          <a:p>
            <a:pPr marL="342900" indent="-342900">
              <a:buFontTx/>
              <a:buAutoNum type="arabicPeriod"/>
            </a:pPr>
            <a:r>
              <a:rPr lang="en-US" dirty="0"/>
              <a:t>Life after the synthetic cell, </a:t>
            </a:r>
            <a:r>
              <a:rPr lang="en-US" dirty="0">
                <a:hlinkClick r:id="rId7"/>
              </a:rPr>
              <a:t>http://www.nature.com/nature/journal/v465/n7297/full/465422a.html</a:t>
            </a:r>
            <a:endParaRPr lang="en-US" dirty="0"/>
          </a:p>
          <a:p>
            <a:pPr marL="342900" indent="-342900">
              <a:buFontTx/>
              <a:buAutoNum type="arabicPeriod"/>
            </a:pPr>
            <a:endParaRPr lang="en-US" dirty="0"/>
          </a:p>
          <a:p>
            <a:pPr marL="342900" indent="-342900">
              <a:buFontTx/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s-ES" dirty="0"/>
          </a:p>
        </p:txBody>
      </p:sp>
      <p:sp>
        <p:nvSpPr>
          <p:cNvPr id="17" name="TextBox 5"/>
          <p:cNvSpPr txBox="1"/>
          <p:nvPr/>
        </p:nvSpPr>
        <p:spPr>
          <a:xfrm>
            <a:off x="3923928" y="519455"/>
            <a:ext cx="12911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/>
              <a:t>Top 10</a:t>
            </a:r>
          </a:p>
        </p:txBody>
      </p:sp>
    </p:spTree>
    <p:extLst>
      <p:ext uri="{BB962C8B-B14F-4D97-AF65-F5344CB8AC3E}">
        <p14:creationId xmlns:p14="http://schemas.microsoft.com/office/powerpoint/2010/main" val="1938429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00B050"/>
      </a:accent2>
      <a:accent3>
        <a:srgbClr val="DEAE00"/>
      </a:accent3>
      <a:accent4>
        <a:srgbClr val="72951A"/>
      </a:accent4>
      <a:accent5>
        <a:srgbClr val="4C6311"/>
      </a:accent5>
      <a:accent6>
        <a:srgbClr val="D8EEA1"/>
      </a:accent6>
      <a:hlink>
        <a:srgbClr val="FFC000"/>
      </a:hlink>
      <a:folHlink>
        <a:srgbClr val="FFD95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ceta">
  <a:themeElements>
    <a:clrScheme name="Custom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4247</TotalTime>
  <Words>181</Words>
  <Application>Microsoft Office PowerPoint</Application>
  <PresentationFormat>Presentación en pantalla (4:3)</PresentationFormat>
  <Paragraphs>16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AR ESSENCE</vt:lpstr>
      <vt:lpstr>Arial</vt:lpstr>
      <vt:lpstr>Calibri</vt:lpstr>
      <vt:lpstr>Trebuchet MS</vt:lpstr>
      <vt:lpstr>Wingdings 3</vt:lpstr>
      <vt:lpstr>Office Theme</vt:lpstr>
      <vt:lpstr>Faceta</vt:lpstr>
      <vt:lpstr>DoCiència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samsung</dc:creator>
  <cp:lastModifiedBy>Inma</cp:lastModifiedBy>
  <cp:revision>156</cp:revision>
  <dcterms:created xsi:type="dcterms:W3CDTF">2014-12-09T13:39:09Z</dcterms:created>
  <dcterms:modified xsi:type="dcterms:W3CDTF">2020-08-17T14:46:59Z</dcterms:modified>
</cp:coreProperties>
</file>