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81" r:id="rId21"/>
    <p:sldId id="275" r:id="rId22"/>
    <p:sldId id="282" r:id="rId23"/>
    <p:sldId id="276" r:id="rId24"/>
    <p:sldId id="277" r:id="rId25"/>
    <p:sldId id="284" r:id="rId26"/>
    <p:sldId id="285" r:id="rId27"/>
    <p:sldId id="287" r:id="rId28"/>
    <p:sldId id="286" r:id="rId29"/>
    <p:sldId id="278" r:id="rId30"/>
    <p:sldId id="288" r:id="rId31"/>
    <p:sldId id="279" r:id="rId32"/>
    <p:sldId id="280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143E-F7CB-42D8-9199-9B48C24B800C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49A7-B639-4D35-BF8D-267ADD939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C00000"/>
                </a:solidFill>
              </a:rPr>
              <a:t>L’ou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radiactiu</a:t>
            </a:r>
            <a:r>
              <a:rPr lang="es-ES" b="1" dirty="0">
                <a:solidFill>
                  <a:srgbClr val="C00000"/>
                </a:solidFill>
              </a:rPr>
              <a:t> i </a:t>
            </a:r>
            <a:r>
              <a:rPr lang="es-ES" b="1" dirty="0" err="1">
                <a:solidFill>
                  <a:srgbClr val="C00000"/>
                </a:solidFill>
              </a:rPr>
              <a:t>altres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experiments</a:t>
            </a:r>
            <a:r>
              <a:rPr lang="es-ES" b="1" dirty="0">
                <a:solidFill>
                  <a:srgbClr val="C00000"/>
                </a:solidFill>
              </a:rPr>
              <a:t>:</a:t>
            </a:r>
            <a:br>
              <a:rPr lang="es-ES" b="1" dirty="0">
                <a:solidFill>
                  <a:srgbClr val="C00000"/>
                </a:solidFill>
              </a:rPr>
            </a:br>
            <a:r>
              <a:rPr lang="es-ES" b="1" dirty="0" err="1">
                <a:solidFill>
                  <a:srgbClr val="C00000"/>
                </a:solidFill>
              </a:rPr>
              <a:t>permeabilitat</a:t>
            </a:r>
            <a:r>
              <a:rPr lang="es-ES" b="1" dirty="0">
                <a:solidFill>
                  <a:srgbClr val="C00000"/>
                </a:solidFill>
              </a:rPr>
              <a:t> de les </a:t>
            </a:r>
            <a:r>
              <a:rPr lang="es-ES" b="1" dirty="0" err="1">
                <a:solidFill>
                  <a:srgbClr val="C00000"/>
                </a:solidFill>
              </a:rPr>
              <a:t>membranes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biològiques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003232" cy="348925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Estructura huevo (mi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36912"/>
            <a:ext cx="4867275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Fenomen</a:t>
            </a:r>
            <a:r>
              <a:rPr lang="es-ES" dirty="0"/>
              <a:t> de </a:t>
            </a:r>
            <a:r>
              <a:rPr lang="es-ES" dirty="0" err="1"/>
              <a:t>difusió</a:t>
            </a:r>
            <a:r>
              <a:rPr lang="es-ES" dirty="0"/>
              <a:t> a través de la membrana</a:t>
            </a:r>
          </a:p>
        </p:txBody>
      </p:sp>
      <p:pic>
        <p:nvPicPr>
          <p:cNvPr id="4" name="3 Marcador de contenido" descr="DSCN1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2555776" y="1628800"/>
            <a:ext cx="165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Colorant</a:t>
            </a:r>
            <a:r>
              <a:rPr lang="es-ES" dirty="0"/>
              <a:t> eosina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les 24 h</a:t>
            </a:r>
          </a:p>
        </p:txBody>
      </p:sp>
      <p:pic>
        <p:nvPicPr>
          <p:cNvPr id="4" name="3 Marcador de contenido" descr="DSCN1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SCN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Indicador de pH</a:t>
            </a:r>
          </a:p>
        </p:txBody>
      </p:sp>
      <p:pic>
        <p:nvPicPr>
          <p:cNvPr id="4" name="3 Marcador de contenido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Utilitzant</a:t>
            </a:r>
            <a:r>
              <a:rPr lang="es-ES" dirty="0"/>
              <a:t> </a:t>
            </a:r>
            <a:r>
              <a:rPr lang="es-ES" dirty="0" err="1"/>
              <a:t>l’aigua</a:t>
            </a:r>
            <a:r>
              <a:rPr lang="es-ES" dirty="0"/>
              <a:t> de </a:t>
            </a:r>
            <a:r>
              <a:rPr lang="es-ES" dirty="0" err="1"/>
              <a:t>cocció</a:t>
            </a:r>
            <a:r>
              <a:rPr lang="es-ES" dirty="0"/>
              <a:t> de la col lombarda</a:t>
            </a:r>
          </a:p>
        </p:txBody>
      </p:sp>
      <p:pic>
        <p:nvPicPr>
          <p:cNvPr id="4" name="3 Marcador de contenido" descr="1561476892_4a821c9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685131"/>
            <a:ext cx="6350000" cy="4356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Protocol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 </a:t>
            </a:r>
            <a:r>
              <a:rPr lang="es-ES" dirty="0" err="1"/>
              <a:t>col.loca</a:t>
            </a:r>
            <a:r>
              <a:rPr lang="es-ES" dirty="0"/>
              <a:t> </a:t>
            </a:r>
            <a:r>
              <a:rPr lang="es-ES" dirty="0" err="1"/>
              <a:t>l’ou</a:t>
            </a:r>
            <a:r>
              <a:rPr lang="es-ES" dirty="0"/>
              <a:t> en un vas de </a:t>
            </a:r>
            <a:r>
              <a:rPr lang="es-ES" dirty="0" err="1"/>
              <a:t>precipitats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l’aigua</a:t>
            </a:r>
            <a:r>
              <a:rPr lang="es-ES" dirty="0"/>
              <a:t> de </a:t>
            </a:r>
            <a:r>
              <a:rPr lang="es-ES" dirty="0" err="1"/>
              <a:t>cocció</a:t>
            </a:r>
            <a:r>
              <a:rPr lang="es-ES" dirty="0"/>
              <a:t> de la col </a:t>
            </a:r>
            <a:r>
              <a:rPr lang="es-ES" dirty="0" err="1"/>
              <a:t>llombarda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 24 </a:t>
            </a:r>
            <a:r>
              <a:rPr lang="es-ES" dirty="0" err="1"/>
              <a:t>hores</a:t>
            </a:r>
            <a:r>
              <a:rPr lang="es-ES" dirty="0"/>
              <a:t> </a:t>
            </a:r>
            <a:r>
              <a:rPr lang="es-ES" dirty="0" err="1"/>
              <a:t>perque</a:t>
            </a:r>
            <a:r>
              <a:rPr lang="es-ES" dirty="0"/>
              <a:t> es </a:t>
            </a:r>
            <a:r>
              <a:rPr lang="es-ES" dirty="0" err="1"/>
              <a:t>faci</a:t>
            </a:r>
            <a:r>
              <a:rPr lang="es-ES" dirty="0"/>
              <a:t> </a:t>
            </a:r>
            <a:r>
              <a:rPr lang="es-ES" dirty="0" err="1"/>
              <a:t>morat</a:t>
            </a:r>
            <a:r>
              <a:rPr lang="es-ES" dirty="0"/>
              <a:t>  </a:t>
            </a:r>
          </a:p>
          <a:p>
            <a:r>
              <a:rPr lang="es-ES" dirty="0"/>
              <a:t>A </a:t>
            </a:r>
            <a:r>
              <a:rPr lang="es-ES" dirty="0" err="1"/>
              <a:t>continuació</a:t>
            </a:r>
            <a:r>
              <a:rPr lang="es-ES" dirty="0"/>
              <a:t> </a:t>
            </a:r>
            <a:r>
              <a:rPr lang="es-ES" dirty="0" err="1"/>
              <a:t>l’ou</a:t>
            </a:r>
            <a:r>
              <a:rPr lang="es-ES" dirty="0"/>
              <a:t> </a:t>
            </a:r>
            <a:r>
              <a:rPr lang="es-ES" dirty="0" err="1"/>
              <a:t>morat</a:t>
            </a:r>
            <a:r>
              <a:rPr lang="es-ES" dirty="0"/>
              <a:t> es posa en una </a:t>
            </a:r>
            <a:r>
              <a:rPr lang="es-ES" dirty="0" err="1"/>
              <a:t>dissolució</a:t>
            </a:r>
            <a:r>
              <a:rPr lang="es-ES" dirty="0"/>
              <a:t> de Na OH al 10% . </a:t>
            </a:r>
            <a:r>
              <a:rPr lang="es-ES" dirty="0" err="1"/>
              <a:t>L’ou</a:t>
            </a:r>
            <a:r>
              <a:rPr lang="es-ES" dirty="0"/>
              <a:t> es </a:t>
            </a:r>
            <a:r>
              <a:rPr lang="es-ES" dirty="0" err="1"/>
              <a:t>tornarà</a:t>
            </a:r>
            <a:r>
              <a:rPr lang="es-ES" dirty="0"/>
              <a:t> </a:t>
            </a:r>
            <a:r>
              <a:rPr lang="es-ES" dirty="0" err="1"/>
              <a:t>verd</a:t>
            </a:r>
            <a:r>
              <a:rPr lang="es-ES" dirty="0"/>
              <a:t>.  </a:t>
            </a:r>
          </a:p>
          <a:p>
            <a:r>
              <a:rPr lang="es-ES" dirty="0"/>
              <a:t>Si el </a:t>
            </a:r>
            <a:r>
              <a:rPr lang="es-ES" dirty="0" err="1"/>
              <a:t>posem</a:t>
            </a:r>
            <a:r>
              <a:rPr lang="es-ES" dirty="0"/>
              <a:t> en una </a:t>
            </a:r>
            <a:r>
              <a:rPr lang="es-ES" dirty="0" err="1"/>
              <a:t>dissolució</a:t>
            </a:r>
            <a:r>
              <a:rPr lang="es-ES" dirty="0"/>
              <a:t> de </a:t>
            </a:r>
            <a:r>
              <a:rPr lang="es-ES" dirty="0" err="1"/>
              <a:t>HCl</a:t>
            </a:r>
            <a:r>
              <a:rPr lang="es-ES" dirty="0"/>
              <a:t> al 10% es </a:t>
            </a:r>
            <a:r>
              <a:rPr lang="es-ES" dirty="0" err="1"/>
              <a:t>tornarà</a:t>
            </a:r>
            <a:r>
              <a:rPr lang="es-ES" dirty="0"/>
              <a:t> </a:t>
            </a:r>
            <a:r>
              <a:rPr lang="es-ES" dirty="0" err="1"/>
              <a:t>roig</a:t>
            </a:r>
            <a:r>
              <a:rPr lang="es-ES" dirty="0"/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8063958" cy="4525963"/>
          </a:xfrm>
        </p:spPr>
      </p:pic>
      <p:pic>
        <p:nvPicPr>
          <p:cNvPr id="5" name="4 Imagen" descr="download_4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1691680" cy="1691680"/>
          </a:xfrm>
          <a:prstGeom prst="rect">
            <a:avLst/>
          </a:prstGeom>
        </p:spPr>
      </p:pic>
      <p:pic>
        <p:nvPicPr>
          <p:cNvPr id="6" name="5 Imagen" descr="desca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1772815" cy="1772815"/>
          </a:xfrm>
          <a:prstGeom prst="rect">
            <a:avLst/>
          </a:prstGeom>
        </p:spPr>
      </p:pic>
      <p:pic>
        <p:nvPicPr>
          <p:cNvPr id="7" name="6 Imagen" descr="huevo-rojo-simple-4552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6672"/>
            <a:ext cx="2443200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Fenomen</a:t>
            </a:r>
            <a:r>
              <a:rPr lang="es-ES" dirty="0"/>
              <a:t> de </a:t>
            </a:r>
            <a:r>
              <a:rPr lang="es-ES" dirty="0" err="1"/>
              <a:t>difusió</a:t>
            </a:r>
            <a:r>
              <a:rPr lang="es-ES" dirty="0"/>
              <a:t>/ </a:t>
            </a:r>
            <a:r>
              <a:rPr lang="es-ES" dirty="0" err="1"/>
              <a:t>Reconeiximent</a:t>
            </a:r>
            <a:r>
              <a:rPr lang="es-ES" dirty="0"/>
              <a:t> del </a:t>
            </a:r>
            <a:r>
              <a:rPr lang="es-ES" dirty="0" err="1"/>
              <a:t>midó</a:t>
            </a:r>
            <a:endParaRPr lang="es-ES" dirty="0"/>
          </a:p>
        </p:txBody>
      </p:sp>
      <p:pic>
        <p:nvPicPr>
          <p:cNvPr id="4" name="3 Marcador de contenido" descr="slide_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3 Marcador de contenido" descr="Q2U2OA16P1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221088"/>
            <a:ext cx="3810000" cy="2381250"/>
          </a:xfrm>
        </p:spPr>
      </p:pic>
      <p:pic>
        <p:nvPicPr>
          <p:cNvPr id="5" name="4 Imagen" descr="Q2U2OA16P13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810000" cy="23812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63688" y="4437112"/>
            <a:ext cx="91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/>
              <a:t>lugol</a:t>
            </a:r>
            <a:endParaRPr lang="es-ES" sz="2800" b="1" dirty="0"/>
          </a:p>
        </p:txBody>
      </p:sp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628800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Dissolem</a:t>
            </a:r>
            <a:r>
              <a:rPr lang="es-ES" dirty="0"/>
              <a:t> un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extrems</a:t>
            </a:r>
            <a:r>
              <a:rPr lang="es-ES" dirty="0"/>
              <a:t> de </a:t>
            </a:r>
            <a:r>
              <a:rPr lang="es-ES" dirty="0" err="1"/>
              <a:t>l’ou</a:t>
            </a:r>
            <a:endParaRPr lang="es-ES" dirty="0"/>
          </a:p>
        </p:txBody>
      </p:sp>
      <p:pic>
        <p:nvPicPr>
          <p:cNvPr id="7" name="6 Marcador de contenido" descr="DSCN1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Transport</a:t>
            </a:r>
            <a:r>
              <a:rPr lang="es-ES" dirty="0"/>
              <a:t> </a:t>
            </a:r>
            <a:r>
              <a:rPr lang="es-ES" dirty="0" err="1"/>
              <a:t>passiu</a:t>
            </a:r>
            <a:r>
              <a:rPr lang="es-ES" dirty="0"/>
              <a:t> a través de la membrana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/>
              <a:t>Dissolució de la closca amb àcid acètic (vinagre)</a:t>
            </a:r>
          </a:p>
          <a:p>
            <a:r>
              <a:rPr lang="ca-ES" dirty="0"/>
              <a:t>Fenomen d’osmosi (ou submergit en aigua/en una dissolució saturada de </a:t>
            </a:r>
            <a:r>
              <a:rPr lang="ca-ES" dirty="0" err="1"/>
              <a:t>NaCl</a:t>
            </a:r>
            <a:r>
              <a:rPr lang="ca-ES" dirty="0"/>
              <a:t>)</a:t>
            </a:r>
          </a:p>
          <a:p>
            <a:r>
              <a:rPr lang="ca-ES" dirty="0"/>
              <a:t>Fenomen de difusió (ou submergit en un colorant: blau de metilè, eosina ...)</a:t>
            </a:r>
          </a:p>
          <a:p>
            <a:r>
              <a:rPr lang="ca-ES" dirty="0"/>
              <a:t>Indicador de pH (ou submergit en l’aigua de cocció de la llombarda</a:t>
            </a:r>
          </a:p>
          <a:p>
            <a:r>
              <a:rPr lang="ca-ES" dirty="0"/>
              <a:t>Fenomen de difusió/ reconeixement del midó</a:t>
            </a:r>
          </a:p>
          <a:p>
            <a:r>
              <a:rPr lang="ca-ES" dirty="0"/>
              <a:t>L’ou </a:t>
            </a:r>
            <a:r>
              <a:rPr lang="ca-ES" dirty="0" err="1"/>
              <a:t>radiactiu</a:t>
            </a:r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SCN1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Treiem</a:t>
            </a:r>
            <a:r>
              <a:rPr lang="es-ES" dirty="0"/>
              <a:t> el </a:t>
            </a:r>
            <a:r>
              <a:rPr lang="es-ES" dirty="0" err="1"/>
              <a:t>contingut</a:t>
            </a:r>
            <a:r>
              <a:rPr lang="es-ES" dirty="0"/>
              <a:t> d </a:t>
            </a:r>
            <a:r>
              <a:rPr lang="es-ES" dirty="0" err="1"/>
              <a:t>l’ou</a:t>
            </a:r>
            <a:r>
              <a:rPr lang="es-ES" dirty="0"/>
              <a:t> per </a:t>
            </a:r>
            <a:r>
              <a:rPr lang="es-ES" dirty="0" err="1"/>
              <a:t>l’altre</a:t>
            </a:r>
            <a:r>
              <a:rPr lang="es-ES" dirty="0"/>
              <a:t> </a:t>
            </a:r>
            <a:r>
              <a:rPr lang="es-ES" dirty="0" err="1"/>
              <a:t>extrem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cura de no </a:t>
            </a:r>
            <a:r>
              <a:rPr lang="es-ES" dirty="0" err="1"/>
              <a:t>danyar</a:t>
            </a:r>
            <a:r>
              <a:rPr lang="es-ES" dirty="0"/>
              <a:t> la membrana</a:t>
            </a:r>
          </a:p>
        </p:txBody>
      </p:sp>
      <p:pic>
        <p:nvPicPr>
          <p:cNvPr id="4" name="3 Marcador de contenido" descr="DSCN1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Preparem</a:t>
            </a:r>
            <a:r>
              <a:rPr lang="es-ES" dirty="0"/>
              <a:t> una </a:t>
            </a:r>
            <a:r>
              <a:rPr lang="es-ES" dirty="0" err="1"/>
              <a:t>dissolució</a:t>
            </a:r>
            <a:r>
              <a:rPr lang="es-ES" dirty="0"/>
              <a:t> de mido</a:t>
            </a:r>
          </a:p>
        </p:txBody>
      </p:sp>
      <p:pic>
        <p:nvPicPr>
          <p:cNvPr id="6" name="5 Marcador de contenido" descr="DSCN1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Posem</a:t>
            </a:r>
            <a:r>
              <a:rPr lang="es-ES" dirty="0"/>
              <a:t> </a:t>
            </a:r>
            <a:r>
              <a:rPr lang="es-ES" dirty="0" err="1"/>
              <a:t>l’ou</a:t>
            </a:r>
            <a:r>
              <a:rPr lang="es-ES" dirty="0"/>
              <a:t> en la </a:t>
            </a:r>
            <a:r>
              <a:rPr lang="es-ES" dirty="0" err="1"/>
              <a:t>dissolució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el </a:t>
            </a:r>
            <a:r>
              <a:rPr lang="es-ES" dirty="0" err="1"/>
              <a:t>midó</a:t>
            </a:r>
            <a:r>
              <a:rPr lang="es-ES" dirty="0"/>
              <a:t> i </a:t>
            </a:r>
            <a:r>
              <a:rPr lang="es-ES" dirty="0" err="1"/>
              <a:t>aboquem</a:t>
            </a:r>
            <a:r>
              <a:rPr lang="es-ES" dirty="0"/>
              <a:t> el </a:t>
            </a:r>
            <a:r>
              <a:rPr lang="es-ES" dirty="0" err="1"/>
              <a:t>glucol</a:t>
            </a:r>
            <a:r>
              <a:rPr lang="es-ES" dirty="0"/>
              <a:t> </a:t>
            </a:r>
            <a:r>
              <a:rPr lang="es-ES" dirty="0" err="1"/>
              <a:t>dins</a:t>
            </a:r>
            <a:r>
              <a:rPr lang="es-ES" dirty="0"/>
              <a:t> de </a:t>
            </a:r>
            <a:r>
              <a:rPr lang="es-ES" dirty="0" err="1"/>
              <a:t>l’ou</a:t>
            </a:r>
            <a:endParaRPr lang="es-ES" dirty="0"/>
          </a:p>
        </p:txBody>
      </p:sp>
      <p:pic>
        <p:nvPicPr>
          <p:cNvPr id="6" name="5 Marcador de contenido" descr="DSCN13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7 Marcador de contenido" descr="DSCN13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Resultat</a:t>
            </a:r>
            <a:r>
              <a:rPr lang="es-ES" dirty="0"/>
              <a:t>: </a:t>
            </a:r>
            <a:r>
              <a:rPr lang="es-ES" dirty="0" err="1"/>
              <a:t>podem</a:t>
            </a:r>
            <a:r>
              <a:rPr lang="es-ES" dirty="0"/>
              <a:t> observar la </a:t>
            </a:r>
            <a:r>
              <a:rPr lang="es-ES" dirty="0" err="1"/>
              <a:t>difusió</a:t>
            </a:r>
            <a:endParaRPr lang="es-ES" dirty="0"/>
          </a:p>
        </p:txBody>
      </p:sp>
      <p:pic>
        <p:nvPicPr>
          <p:cNvPr id="4" name="3 Marcador de contenido" descr="DSCN1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2267744" y="645333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Als</a:t>
            </a:r>
            <a:r>
              <a:rPr lang="es-ES" b="1" dirty="0"/>
              <a:t> 30 </a:t>
            </a:r>
            <a:r>
              <a:rPr lang="es-ES" b="1" dirty="0" err="1"/>
              <a:t>minuts</a:t>
            </a:r>
            <a:endParaRPr lang="es-E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/>
              <a:t>ALS 60 MINUTS</a:t>
            </a:r>
          </a:p>
        </p:txBody>
      </p:sp>
      <p:pic>
        <p:nvPicPr>
          <p:cNvPr id="6" name="5 Marcador de contenido" descr="DSCN1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2178" y="1196752"/>
            <a:ext cx="3697058" cy="49294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Als</a:t>
            </a:r>
            <a:r>
              <a:rPr lang="es-ES" dirty="0"/>
              <a:t> 90 </a:t>
            </a:r>
            <a:r>
              <a:rPr lang="es-ES" dirty="0" err="1"/>
              <a:t>minuts</a:t>
            </a:r>
            <a:endParaRPr lang="es-ES" dirty="0"/>
          </a:p>
        </p:txBody>
      </p:sp>
      <p:pic>
        <p:nvPicPr>
          <p:cNvPr id="4" name="3 Marcador de contenido" descr="DSCN1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5 Marcador de contenido" descr="DSCN1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_8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les 3 </a:t>
            </a:r>
            <a:r>
              <a:rPr lang="es-ES" dirty="0" err="1"/>
              <a:t>hores</a:t>
            </a:r>
            <a:endParaRPr lang="es-ES" dirty="0"/>
          </a:p>
        </p:txBody>
      </p:sp>
      <p:pic>
        <p:nvPicPr>
          <p:cNvPr id="7" name="6 Marcador de contenido" descr="DSCN1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L’ou</a:t>
            </a:r>
            <a:r>
              <a:rPr lang="es-ES" dirty="0"/>
              <a:t> </a:t>
            </a:r>
            <a:r>
              <a:rPr lang="es-ES" dirty="0" err="1"/>
              <a:t>radiactiu</a:t>
            </a:r>
            <a:r>
              <a:rPr lang="es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Deixem</a:t>
            </a:r>
            <a:r>
              <a:rPr lang="es-ES" dirty="0"/>
              <a:t> </a:t>
            </a:r>
            <a:r>
              <a:rPr lang="es-ES" dirty="0" err="1"/>
              <a:t>l’ou</a:t>
            </a:r>
            <a:r>
              <a:rPr lang="es-ES" dirty="0"/>
              <a:t> 48 </a:t>
            </a:r>
            <a:r>
              <a:rPr lang="es-ES" dirty="0" err="1"/>
              <a:t>hores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vinagre per </a:t>
            </a:r>
            <a:r>
              <a:rPr lang="es-ES" dirty="0" err="1"/>
              <a:t>dissoldre</a:t>
            </a:r>
            <a:r>
              <a:rPr lang="es-ES" dirty="0"/>
              <a:t> la </a:t>
            </a:r>
            <a:r>
              <a:rPr lang="es-ES" dirty="0" err="1"/>
              <a:t>closca</a:t>
            </a:r>
            <a:endParaRPr lang="es-ES" dirty="0"/>
          </a:p>
          <a:p>
            <a:r>
              <a:rPr lang="es-ES" dirty="0" err="1"/>
              <a:t>Extraiem</a:t>
            </a:r>
            <a:r>
              <a:rPr lang="es-ES" dirty="0"/>
              <a:t> el tubo de tinta </a:t>
            </a:r>
            <a:r>
              <a:rPr lang="es-ES" dirty="0" err="1"/>
              <a:t>d’un</a:t>
            </a:r>
            <a:r>
              <a:rPr lang="es-ES" dirty="0"/>
              <a:t> </a:t>
            </a:r>
            <a:r>
              <a:rPr lang="es-ES" dirty="0" err="1"/>
              <a:t>subratllador</a:t>
            </a:r>
            <a:r>
              <a:rPr lang="es-ES" dirty="0"/>
              <a:t> </a:t>
            </a:r>
            <a:r>
              <a:rPr lang="es-ES" dirty="0" err="1"/>
              <a:t>groc</a:t>
            </a:r>
            <a:r>
              <a:rPr lang="es-ES" dirty="0"/>
              <a:t> i el </a:t>
            </a:r>
            <a:r>
              <a:rPr lang="es-ES" dirty="0" err="1"/>
              <a:t>posem</a:t>
            </a:r>
            <a:r>
              <a:rPr lang="es-ES" dirty="0"/>
              <a:t> en un </a:t>
            </a:r>
            <a:r>
              <a:rPr lang="es-ES" dirty="0" err="1"/>
              <a:t>recipient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aigua</a:t>
            </a:r>
            <a:r>
              <a:rPr lang="es-ES" dirty="0"/>
              <a:t> que es </a:t>
            </a:r>
            <a:r>
              <a:rPr lang="es-ES" dirty="0" err="1"/>
              <a:t>farà</a:t>
            </a:r>
            <a:r>
              <a:rPr lang="es-ES" dirty="0"/>
              <a:t> </a:t>
            </a:r>
            <a:r>
              <a:rPr lang="es-ES" dirty="0" err="1"/>
              <a:t>groga</a:t>
            </a:r>
            <a:r>
              <a:rPr lang="es-ES" dirty="0"/>
              <a:t>. </a:t>
            </a:r>
          </a:p>
          <a:p>
            <a:r>
              <a:rPr lang="es-ES" dirty="0" err="1"/>
              <a:t>Submergim</a:t>
            </a:r>
            <a:r>
              <a:rPr lang="es-ES" dirty="0"/>
              <a:t> </a:t>
            </a:r>
            <a:r>
              <a:rPr lang="es-ES" dirty="0" err="1"/>
              <a:t>l’ou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 24-48 </a:t>
            </a:r>
            <a:r>
              <a:rPr lang="es-ES" dirty="0" err="1"/>
              <a:t>hores</a:t>
            </a:r>
            <a:r>
              <a:rPr lang="es-ES" dirty="0"/>
              <a:t>.</a:t>
            </a:r>
          </a:p>
          <a:p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l’il.luminem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llum</a:t>
            </a:r>
            <a:r>
              <a:rPr lang="es-ES" dirty="0"/>
              <a:t> ultraviolada </a:t>
            </a:r>
            <a:r>
              <a:rPr lang="es-ES" dirty="0" err="1"/>
              <a:t>serà</a:t>
            </a:r>
            <a:r>
              <a:rPr lang="es-ES" dirty="0"/>
              <a:t> </a:t>
            </a:r>
            <a:r>
              <a:rPr lang="es-ES" dirty="0" err="1"/>
              <a:t>fluorescent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Dissolució de la closca</a:t>
            </a:r>
          </a:p>
        </p:txBody>
      </p:sp>
      <p:pic>
        <p:nvPicPr>
          <p:cNvPr id="4" name="3 Marcador de contenido" descr="ecuac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640302" cy="1945507"/>
          </a:xfrm>
        </p:spPr>
      </p:pic>
      <p:pic>
        <p:nvPicPr>
          <p:cNvPr id="6" name="5 Imagen" descr="DSCN1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050958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1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92696"/>
            <a:ext cx="4227934" cy="56372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IMG_8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3296964" cy="5861269"/>
          </a:xfrm>
          <a:prstGeom prst="rect">
            <a:avLst/>
          </a:prstGeom>
        </p:spPr>
      </p:pic>
      <p:pic>
        <p:nvPicPr>
          <p:cNvPr id="6" name="5 Imagen" descr="IMG_8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457289"/>
            <a:ext cx="3240361" cy="5760642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b="1" dirty="0">
                <a:solidFill>
                  <a:srgbClr val="C00000"/>
                </a:solidFill>
              </a:rPr>
              <a:t>			</a:t>
            </a:r>
            <a:r>
              <a:rPr lang="es-ES" sz="4400" b="1" dirty="0" err="1">
                <a:solidFill>
                  <a:srgbClr val="C00000"/>
                </a:solidFill>
              </a:rPr>
              <a:t>Besets</a:t>
            </a:r>
            <a:r>
              <a:rPr lang="es-ES" sz="4400" b="1" dirty="0">
                <a:solidFill>
                  <a:srgbClr val="C00000"/>
                </a:solidFill>
              </a:rPr>
              <a:t> a </a:t>
            </a:r>
            <a:r>
              <a:rPr lang="es-ES" sz="4400" b="1" dirty="0" err="1">
                <a:solidFill>
                  <a:srgbClr val="C00000"/>
                </a:solidFill>
              </a:rPr>
              <a:t>tots</a:t>
            </a:r>
            <a:endParaRPr lang="es-ES" sz="4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sz="4400" b="1" dirty="0">
                <a:solidFill>
                  <a:srgbClr val="C00000"/>
                </a:solidFill>
              </a:rPr>
              <a:t>				I</a:t>
            </a:r>
          </a:p>
          <a:p>
            <a:pPr>
              <a:buNone/>
            </a:pPr>
            <a:r>
              <a:rPr lang="es-ES" sz="4400" b="1" dirty="0">
                <a:solidFill>
                  <a:srgbClr val="C00000"/>
                </a:solidFill>
              </a:rPr>
              <a:t>			Bon Nadal!</a:t>
            </a:r>
          </a:p>
        </p:txBody>
      </p:sp>
      <p:pic>
        <p:nvPicPr>
          <p:cNvPr id="5" name="4 Imagen" descr="graphics-christmas-bells-24019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285750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N129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985000" cy="52387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N1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32756"/>
            <a:ext cx="7236296" cy="5427222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 les 24 </a:t>
            </a:r>
            <a:r>
              <a:rPr lang="es-ES" dirty="0" err="1"/>
              <a:t>hores</a:t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N1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28384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Fenomens</a:t>
            </a:r>
            <a:r>
              <a:rPr lang="es-ES" dirty="0"/>
              <a:t> </a:t>
            </a:r>
            <a:r>
              <a:rPr lang="es-ES" dirty="0" err="1"/>
              <a:t>d’osmosi</a:t>
            </a:r>
            <a:br>
              <a:rPr lang="es-ES" dirty="0"/>
            </a:br>
            <a:r>
              <a:rPr lang="es-ES" dirty="0" err="1"/>
              <a:t>Amb</a:t>
            </a:r>
            <a:r>
              <a:rPr lang="es-ES" dirty="0"/>
              <a:t> H</a:t>
            </a:r>
            <a:r>
              <a:rPr lang="es-ES" sz="2000" dirty="0"/>
              <a:t>2</a:t>
            </a:r>
            <a:r>
              <a:rPr lang="es-ES" dirty="0"/>
              <a:t>O: </a:t>
            </a:r>
            <a:r>
              <a:rPr lang="es-ES" dirty="0" err="1"/>
              <a:t>dissolució</a:t>
            </a:r>
            <a:r>
              <a:rPr lang="es-ES" dirty="0"/>
              <a:t> </a:t>
            </a:r>
            <a:r>
              <a:rPr lang="es-ES" dirty="0" err="1"/>
              <a:t>hipotònica</a:t>
            </a:r>
            <a:endParaRPr lang="es-ES" dirty="0"/>
          </a:p>
        </p:txBody>
      </p:sp>
      <p:pic>
        <p:nvPicPr>
          <p:cNvPr id="4" name="3 Marcador de contenido" descr="DSCN1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Després</a:t>
            </a:r>
            <a:r>
              <a:rPr lang="es-ES" dirty="0"/>
              <a:t> de 24 </a:t>
            </a:r>
            <a:r>
              <a:rPr lang="es-ES" dirty="0" err="1"/>
              <a:t>hores</a:t>
            </a:r>
            <a:endParaRPr lang="es-ES" dirty="0"/>
          </a:p>
        </p:txBody>
      </p:sp>
      <p:pic>
        <p:nvPicPr>
          <p:cNvPr id="4" name="3 Marcador de contenido" descr="DSCN1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Osmosi</a:t>
            </a:r>
            <a:r>
              <a:rPr lang="es-ES" dirty="0"/>
              <a:t> 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dissolució</a:t>
            </a:r>
            <a:r>
              <a:rPr lang="es-ES" dirty="0"/>
              <a:t> concentrada de </a:t>
            </a:r>
            <a:r>
              <a:rPr lang="es-ES" dirty="0" err="1"/>
              <a:t>NaCl</a:t>
            </a:r>
            <a:endParaRPr lang="es-ES" dirty="0"/>
          </a:p>
        </p:txBody>
      </p:sp>
      <p:pic>
        <p:nvPicPr>
          <p:cNvPr id="4" name="3 Marcador de contenido" descr="DSCN1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328</Words>
  <Application>Microsoft Office PowerPoint</Application>
  <PresentationFormat>Presentación en pantalla (4:3)</PresentationFormat>
  <Paragraphs>41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de Office</vt:lpstr>
      <vt:lpstr>L’ou radiactiu i altres experiments: permeabilitat de les membranes biològiques</vt:lpstr>
      <vt:lpstr>Transport passiu a través de la membrana</vt:lpstr>
      <vt:lpstr>Dissolució de la closca</vt:lpstr>
      <vt:lpstr>Presentación de PowerPoint</vt:lpstr>
      <vt:lpstr>A les 24 hores </vt:lpstr>
      <vt:lpstr>Presentación de PowerPoint</vt:lpstr>
      <vt:lpstr>Fenomens d’osmosi Amb H2O: dissolució hipotònica</vt:lpstr>
      <vt:lpstr>Després de 24 hores</vt:lpstr>
      <vt:lpstr>Osmosi  amb dissolució concentrada de NaCl</vt:lpstr>
      <vt:lpstr>Fenomen de difusió a través de la membrana</vt:lpstr>
      <vt:lpstr>A les 24 h</vt:lpstr>
      <vt:lpstr>Presentación de PowerPoint</vt:lpstr>
      <vt:lpstr>Indicador de pH</vt:lpstr>
      <vt:lpstr>Utilitzant l’aigua de cocció de la col lombarda</vt:lpstr>
      <vt:lpstr>Protocol</vt:lpstr>
      <vt:lpstr>Presentación de PowerPoint</vt:lpstr>
      <vt:lpstr>Fenomen de difusió/ Reconeiximent del midó</vt:lpstr>
      <vt:lpstr>Presentación de PowerPoint</vt:lpstr>
      <vt:lpstr>Dissolem un dels extrems de l’ou</vt:lpstr>
      <vt:lpstr>Presentación de PowerPoint</vt:lpstr>
      <vt:lpstr>Treiem el contingut d l’ou per l’altre extrem amb cura de no danyar la membrana</vt:lpstr>
      <vt:lpstr>Preparem una dissolució de mido</vt:lpstr>
      <vt:lpstr>Posem l’ou en la dissolució amb el midó i aboquem el glucol dins de l’ou</vt:lpstr>
      <vt:lpstr>Resultat: podem observar la difusió</vt:lpstr>
      <vt:lpstr>ALS 60 MINUTS</vt:lpstr>
      <vt:lpstr>Als 90 minuts</vt:lpstr>
      <vt:lpstr>Presentación de PowerPoint</vt:lpstr>
      <vt:lpstr>A les 3 hores</vt:lpstr>
      <vt:lpstr>L’ou radiactiu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ANGELES</dc:creator>
  <cp:lastModifiedBy>Inma</cp:lastModifiedBy>
  <cp:revision>30</cp:revision>
  <dcterms:created xsi:type="dcterms:W3CDTF">2016-11-18T19:35:39Z</dcterms:created>
  <dcterms:modified xsi:type="dcterms:W3CDTF">2020-08-27T10:02:41Z</dcterms:modified>
</cp:coreProperties>
</file>