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5" r:id="rId2"/>
  </p:sldMasterIdLst>
  <p:sldIdLst>
    <p:sldId id="266" r:id="rId3"/>
    <p:sldId id="399" r:id="rId4"/>
    <p:sldId id="401" r:id="rId5"/>
    <p:sldId id="400" r:id="rId6"/>
    <p:sldId id="383" r:id="rId7"/>
    <p:sldId id="384" r:id="rId8"/>
    <p:sldId id="385" r:id="rId9"/>
    <p:sldId id="405" r:id="rId10"/>
    <p:sldId id="386" r:id="rId11"/>
    <p:sldId id="274" r:id="rId12"/>
    <p:sldId id="268" r:id="rId13"/>
    <p:sldId id="273" r:id="rId14"/>
    <p:sldId id="282" r:id="rId15"/>
    <p:sldId id="285" r:id="rId16"/>
    <p:sldId id="284" r:id="rId17"/>
    <p:sldId id="387" r:id="rId18"/>
    <p:sldId id="381" r:id="rId19"/>
    <p:sldId id="304" r:id="rId20"/>
    <p:sldId id="303" r:id="rId21"/>
    <p:sldId id="305" r:id="rId22"/>
    <p:sldId id="314" r:id="rId23"/>
    <p:sldId id="324" r:id="rId24"/>
    <p:sldId id="337" r:id="rId25"/>
    <p:sldId id="342" r:id="rId26"/>
    <p:sldId id="344" r:id="rId27"/>
    <p:sldId id="345" r:id="rId28"/>
    <p:sldId id="349" r:id="rId29"/>
    <p:sldId id="351" r:id="rId30"/>
    <p:sldId id="353" r:id="rId31"/>
    <p:sldId id="361" r:id="rId32"/>
    <p:sldId id="369" r:id="rId33"/>
    <p:sldId id="370" r:id="rId34"/>
    <p:sldId id="377" r:id="rId35"/>
    <p:sldId id="379" r:id="rId36"/>
    <p:sldId id="378" r:id="rId37"/>
    <p:sldId id="371" r:id="rId38"/>
    <p:sldId id="395" r:id="rId39"/>
    <p:sldId id="396" r:id="rId40"/>
    <p:sldId id="397" r:id="rId41"/>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FFFFF"/>
    <a:srgbClr val="9BBB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8D230F3-CF80-4859-8CE7-A43EE81993B5}" styleName="Estilo claro 1 - Énfasis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49" autoAdjust="0"/>
    <p:restoredTop sz="94660"/>
  </p:normalViewPr>
  <p:slideViewPr>
    <p:cSldViewPr showGuides="1">
      <p:cViewPr varScale="1">
        <p:scale>
          <a:sx n="68" d="100"/>
          <a:sy n="68" d="100"/>
        </p:scale>
        <p:origin x="1362" y="60"/>
      </p:cViewPr>
      <p:guideLst>
        <p:guide orient="horz" pos="2160"/>
        <p:guide pos="288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slide" Target="slides/slide3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C22DE68-3C79-421B-A62A-B7215E134EB6}" type="datetimeFigureOut">
              <a:rPr lang="es-ES" smtClean="0"/>
              <a:pPr/>
              <a:t>17/08/2020</a:t>
            </a:fld>
            <a:endParaRPr lang="es-E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s-E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96BBF76F-66DB-4490-A6FF-7FF8B03A7826}" type="slidenum">
              <a:rPr lang="es-ES" smtClean="0"/>
              <a:pPr/>
              <a:t>‹Nº›</a:t>
            </a:fld>
            <a:endParaRPr lang="es-ES"/>
          </a:p>
        </p:txBody>
      </p:sp>
    </p:spTree>
    <p:extLst>
      <p:ext uri="{BB962C8B-B14F-4D97-AF65-F5344CB8AC3E}">
        <p14:creationId xmlns:p14="http://schemas.microsoft.com/office/powerpoint/2010/main" val="2529641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506809" y="2160983"/>
            <a:ext cx="3139217"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506809" y="2737246"/>
            <a:ext cx="3139217" cy="3304117"/>
          </a:xfrm>
        </p:spPr>
        <p:txBody>
          <a:bodyP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3816287" y="2160983"/>
            <a:ext cx="313921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3816288" y="2737246"/>
            <a:ext cx="3139213" cy="3304117"/>
          </a:xfrm>
        </p:spPr>
        <p:txBody>
          <a:bodyP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solidFill>
                  <a:prstClr val="black">
                    <a:tint val="75000"/>
                  </a:prstClr>
                </a:solidFill>
              </a:rPr>
              <a:pPr/>
              <a:t>8/17/2020</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dirty="0">
                <a:solidFill>
                  <a:srgbClr val="90C226"/>
                </a:solidFill>
              </a:rPr>
              <a:pPr/>
              <a:t>‹Nº›</a:t>
            </a:fld>
            <a:endParaRPr lang="en-US" dirty="0">
              <a:solidFill>
                <a:srgbClr val="90C226"/>
              </a:solidFill>
            </a:endParaRPr>
          </a:p>
        </p:txBody>
      </p:sp>
    </p:spTree>
    <p:extLst>
      <p:ext uri="{BB962C8B-B14F-4D97-AF65-F5344CB8AC3E}">
        <p14:creationId xmlns:p14="http://schemas.microsoft.com/office/powerpoint/2010/main" val="35851143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solidFill>
                  <a:prstClr val="black">
                    <a:tint val="75000"/>
                  </a:prstClr>
                </a:solidFill>
              </a:rPr>
              <a:pPr/>
              <a:t>8/17/2020</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dirty="0">
                <a:solidFill>
                  <a:srgbClr val="90C226"/>
                </a:solidFill>
              </a:rPr>
              <a:pPr/>
              <a:t>‹Nº›</a:t>
            </a:fld>
            <a:endParaRPr lang="en-US" dirty="0">
              <a:solidFill>
                <a:srgbClr val="90C226"/>
              </a:solidFill>
            </a:endParaRPr>
          </a:p>
        </p:txBody>
      </p:sp>
    </p:spTree>
    <p:extLst>
      <p:ext uri="{BB962C8B-B14F-4D97-AF65-F5344CB8AC3E}">
        <p14:creationId xmlns:p14="http://schemas.microsoft.com/office/powerpoint/2010/main" val="39729559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solidFill>
                  <a:prstClr val="black">
                    <a:tint val="75000"/>
                  </a:prstClr>
                </a:solidFill>
              </a:rPr>
              <a:pPr/>
              <a:t>8/17/2020</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dirty="0">
                <a:solidFill>
                  <a:srgbClr val="90C226"/>
                </a:solidFill>
              </a:rPr>
              <a:pPr/>
              <a:t>‹Nº›</a:t>
            </a:fld>
            <a:endParaRPr lang="en-US" dirty="0">
              <a:solidFill>
                <a:srgbClr val="90C226"/>
              </a:solidFill>
            </a:endParaRPr>
          </a:p>
        </p:txBody>
      </p:sp>
    </p:spTree>
    <p:extLst>
      <p:ext uri="{BB962C8B-B14F-4D97-AF65-F5344CB8AC3E}">
        <p14:creationId xmlns:p14="http://schemas.microsoft.com/office/powerpoint/2010/main" val="32773943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20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570346" y="514925"/>
            <a:ext cx="3385156" cy="5526437"/>
          </a:xfrm>
        </p:spPr>
        <p:txBody>
          <a:bodyP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42A54C80-263E-416B-A8E0-580EDEADCBDC}" type="datetimeFigureOut">
              <a:rPr lang="en-US" dirty="0">
                <a:solidFill>
                  <a:prstClr val="black">
                    <a:tint val="75000"/>
                  </a:prstClr>
                </a:solidFill>
              </a:rPr>
              <a:pPr/>
              <a:t>8/17/2020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19954A3-9DFD-4C44-94BA-B95130A3BA1C}" type="slidenum">
              <a:rPr lang="en-US" dirty="0">
                <a:solidFill>
                  <a:srgbClr val="90C226"/>
                </a:solidFill>
              </a:rPr>
              <a:pPr/>
              <a:t>‹Nº›</a:t>
            </a:fld>
            <a:endParaRPr lang="en-US" dirty="0">
              <a:solidFill>
                <a:srgbClr val="90C226"/>
              </a:solidFill>
            </a:endParaRPr>
          </a:p>
        </p:txBody>
      </p:sp>
    </p:spTree>
    <p:extLst>
      <p:ext uri="{BB962C8B-B14F-4D97-AF65-F5344CB8AC3E}">
        <p14:creationId xmlns:p14="http://schemas.microsoft.com/office/powerpoint/2010/main" val="32503074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08001" y="4800600"/>
            <a:ext cx="6447500"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508001" y="5367338"/>
            <a:ext cx="6447500"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solidFill>
                  <a:prstClr val="black">
                    <a:tint val="75000"/>
                  </a:prstClr>
                </a:solidFill>
              </a:rPr>
              <a:pPr/>
              <a:t>8/17/2020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90C226"/>
                </a:solidFill>
              </a:rPr>
              <a:pPr/>
              <a:t>‹Nº›</a:t>
            </a:fld>
            <a:endParaRPr lang="en-US" dirty="0">
              <a:solidFill>
                <a:srgbClr val="90C226"/>
              </a:solidFill>
            </a:endParaRPr>
          </a:p>
        </p:txBody>
      </p:sp>
    </p:spTree>
    <p:extLst>
      <p:ext uri="{BB962C8B-B14F-4D97-AF65-F5344CB8AC3E}">
        <p14:creationId xmlns:p14="http://schemas.microsoft.com/office/powerpoint/2010/main" val="17808661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8/17/2020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0C226"/>
                </a:solidFill>
              </a:rPr>
              <a:pPr/>
              <a:t>‹Nº›</a:t>
            </a:fld>
            <a:endParaRPr lang="en-US" dirty="0">
              <a:solidFill>
                <a:srgbClr val="90C226"/>
              </a:solidFill>
            </a:endParaRPr>
          </a:p>
        </p:txBody>
      </p:sp>
    </p:spTree>
    <p:extLst>
      <p:ext uri="{BB962C8B-B14F-4D97-AF65-F5344CB8AC3E}">
        <p14:creationId xmlns:p14="http://schemas.microsoft.com/office/powerpoint/2010/main" val="3227382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98500" y="609600"/>
            <a:ext cx="6070601"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el estilo de texto del patrón</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8/17/2020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0C226"/>
                </a:solidFill>
              </a:rPr>
              <a:pPr/>
              <a:t>‹Nº›</a:t>
            </a:fld>
            <a:endParaRPr lang="en-US" dirty="0">
              <a:solidFill>
                <a:srgbClr val="90C226"/>
              </a:solidFill>
            </a:endParaRPr>
          </a:p>
        </p:txBody>
      </p:sp>
      <p:sp>
        <p:nvSpPr>
          <p:cNvPr id="20" name="TextBox 19"/>
          <p:cNvSpPr txBox="1"/>
          <p:nvPr/>
        </p:nvSpPr>
        <p:spPr>
          <a:xfrm>
            <a:off x="406403" y="790378"/>
            <a:ext cx="457200" cy="584776"/>
          </a:xfrm>
          <a:prstGeom prst="rect">
            <a:avLst/>
          </a:prstGeom>
        </p:spPr>
        <p:txBody>
          <a:bodyPr vert="horz" lIns="91440" tIns="45720" rIns="91440" bIns="45720" rtlCol="0" anchor="ctr">
            <a:noAutofit/>
          </a:bodyPr>
          <a:lstStyle/>
          <a:p>
            <a:pPr defTabSz="457200"/>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6669758" y="2886556"/>
            <a:ext cx="457200" cy="584776"/>
          </a:xfrm>
          <a:prstGeom prst="rect">
            <a:avLst/>
          </a:prstGeom>
        </p:spPr>
        <p:txBody>
          <a:bodyPr vert="horz" lIns="91440" tIns="45720" rIns="91440" bIns="45720" rtlCol="0" anchor="ctr">
            <a:noAutofit/>
          </a:bodyPr>
          <a:lstStyle/>
          <a:p>
            <a:pPr defTabSz="457200"/>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34483775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8/17/2020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0C226"/>
                </a:solidFill>
              </a:rPr>
              <a:pPr/>
              <a:t>‹Nº›</a:t>
            </a:fld>
            <a:endParaRPr lang="en-US" dirty="0">
              <a:solidFill>
                <a:srgbClr val="90C226"/>
              </a:solidFill>
            </a:endParaRPr>
          </a:p>
        </p:txBody>
      </p:sp>
    </p:spTree>
    <p:extLst>
      <p:ext uri="{BB962C8B-B14F-4D97-AF65-F5344CB8AC3E}">
        <p14:creationId xmlns:p14="http://schemas.microsoft.com/office/powerpoint/2010/main" val="12764485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98500" y="609600"/>
            <a:ext cx="6070601"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el estilo de texto del patrón</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8/17/2020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0C226"/>
                </a:solidFill>
              </a:rPr>
              <a:pPr/>
              <a:t>‹Nº›</a:t>
            </a:fld>
            <a:endParaRPr lang="en-US" dirty="0">
              <a:solidFill>
                <a:srgbClr val="90C226"/>
              </a:solidFill>
            </a:endParaRPr>
          </a:p>
        </p:txBody>
      </p:sp>
      <p:sp>
        <p:nvSpPr>
          <p:cNvPr id="24" name="TextBox 23"/>
          <p:cNvSpPr txBox="1"/>
          <p:nvPr/>
        </p:nvSpPr>
        <p:spPr>
          <a:xfrm>
            <a:off x="406403" y="790378"/>
            <a:ext cx="457200" cy="584776"/>
          </a:xfrm>
          <a:prstGeom prst="rect">
            <a:avLst/>
          </a:prstGeom>
        </p:spPr>
        <p:txBody>
          <a:bodyPr vert="horz" lIns="91440" tIns="45720" rIns="91440" bIns="45720" rtlCol="0" anchor="ctr">
            <a:noAutofit/>
          </a:bodyPr>
          <a:lstStyle/>
          <a:p>
            <a:pPr defTabSz="457200"/>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6669758" y="2886556"/>
            <a:ext cx="457200" cy="584776"/>
          </a:xfrm>
          <a:prstGeom prst="rect">
            <a:avLst/>
          </a:prstGeom>
        </p:spPr>
        <p:txBody>
          <a:bodyPr vert="horz" lIns="91440" tIns="45720" rIns="91440" bIns="45720" rtlCol="0" anchor="ctr">
            <a:noAutofit/>
          </a:bodyPr>
          <a:lstStyle/>
          <a:p>
            <a:pPr defTabSz="457200"/>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30157320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514350" y="609600"/>
            <a:ext cx="6441152"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el estilo de texto del patrón</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8/17/2020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0C226"/>
                </a:solidFill>
              </a:rPr>
              <a:pPr/>
              <a:t>‹Nº›</a:t>
            </a:fld>
            <a:endParaRPr lang="en-US" dirty="0">
              <a:solidFill>
                <a:srgbClr val="90C226"/>
              </a:solidFill>
            </a:endParaRPr>
          </a:p>
        </p:txBody>
      </p:sp>
    </p:spTree>
    <p:extLst>
      <p:ext uri="{BB962C8B-B14F-4D97-AF65-F5344CB8AC3E}">
        <p14:creationId xmlns:p14="http://schemas.microsoft.com/office/powerpoint/2010/main" val="3887046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endParaRPr lang="es-E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C22DE68-3C79-421B-A62A-B7215E134EB6}" type="datetimeFigureOut">
              <a:rPr lang="es-ES" smtClean="0"/>
              <a:pPr/>
              <a:t>17/08/2020</a:t>
            </a:fld>
            <a:endParaRPr lang="es-E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s-E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96BBF76F-66DB-4490-A6FF-7FF8B03A7826}" type="slidenum">
              <a:rPr lang="es-ES" smtClean="0"/>
              <a:pPr/>
              <a:t>‹Nº›</a:t>
            </a:fld>
            <a:endParaRPr lang="es-ES"/>
          </a:p>
        </p:txBody>
      </p:sp>
    </p:spTree>
    <p:extLst>
      <p:ext uri="{BB962C8B-B14F-4D97-AF65-F5344CB8AC3E}">
        <p14:creationId xmlns:p14="http://schemas.microsoft.com/office/powerpoint/2010/main" val="42067624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solidFill>
                  <a:prstClr val="black">
                    <a:tint val="75000"/>
                  </a:prstClr>
                </a:solidFill>
              </a:rPr>
              <a:pPr/>
              <a:t>8/17/2020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9333C77-0158-454C-844F-B7AB9BD7DAD4}" type="slidenum">
              <a:rPr lang="en-US" dirty="0">
                <a:solidFill>
                  <a:srgbClr val="90C226"/>
                </a:solidFill>
              </a:rPr>
              <a:pPr/>
              <a:t>‹Nº›</a:t>
            </a:fld>
            <a:endParaRPr lang="en-US" dirty="0">
              <a:solidFill>
                <a:srgbClr val="90C226"/>
              </a:solidFill>
            </a:endParaRPr>
          </a:p>
        </p:txBody>
      </p:sp>
    </p:spTree>
    <p:extLst>
      <p:ext uri="{BB962C8B-B14F-4D97-AF65-F5344CB8AC3E}">
        <p14:creationId xmlns:p14="http://schemas.microsoft.com/office/powerpoint/2010/main" val="2151290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55" y="609600"/>
            <a:ext cx="978557" cy="5251451"/>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508001" y="609600"/>
            <a:ext cx="5295113" cy="5251450"/>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8/17/2020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0C226"/>
                </a:solidFill>
              </a:rPr>
              <a:pPr/>
              <a:t>‹Nº›</a:t>
            </a:fld>
            <a:endParaRPr lang="en-US" dirty="0">
              <a:solidFill>
                <a:srgbClr val="90C226"/>
              </a:solidFill>
            </a:endParaRPr>
          </a:p>
        </p:txBody>
      </p:sp>
    </p:spTree>
    <p:extLst>
      <p:ext uri="{BB962C8B-B14F-4D97-AF65-F5344CB8AC3E}">
        <p14:creationId xmlns:p14="http://schemas.microsoft.com/office/powerpoint/2010/main" val="4087851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endParaRPr lang="es-E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C22DE68-3C79-421B-A62A-B7215E134EB6}" type="datetimeFigureOut">
              <a:rPr lang="es-ES" smtClean="0"/>
              <a:pPr/>
              <a:t>17/08/2020</a:t>
            </a:fld>
            <a:endParaRPr lang="es-E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s-E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96BBF76F-66DB-4490-A6FF-7FF8B03A7826}" type="slidenum">
              <a:rPr lang="es-ES" smtClean="0"/>
              <a:pPr/>
              <a:t>‹Nº›</a:t>
            </a:fld>
            <a:endParaRPr lang="es-ES"/>
          </a:p>
        </p:txBody>
      </p:sp>
    </p:spTree>
    <p:extLst>
      <p:ext uri="{BB962C8B-B14F-4D97-AF65-F5344CB8AC3E}">
        <p14:creationId xmlns:p14="http://schemas.microsoft.com/office/powerpoint/2010/main" val="3601172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s-E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C22DE68-3C79-421B-A62A-B7215E134EB6}" type="datetimeFigureOut">
              <a:rPr lang="es-ES" smtClean="0"/>
              <a:pPr/>
              <a:t>17/08/2020</a:t>
            </a:fld>
            <a:endParaRPr lang="es-E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s-E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6BBF76F-66DB-4490-A6FF-7FF8B03A7826}" type="slidenum">
              <a:rPr lang="es-ES" smtClean="0"/>
              <a:pPr/>
              <a:t>‹Nº›</a:t>
            </a:fld>
            <a:endParaRPr lang="es-ES"/>
          </a:p>
        </p:txBody>
      </p:sp>
    </p:spTree>
    <p:extLst>
      <p:ext uri="{BB962C8B-B14F-4D97-AF65-F5344CB8AC3E}">
        <p14:creationId xmlns:p14="http://schemas.microsoft.com/office/powerpoint/2010/main" val="3109480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endParaRPr lang="es-E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C22DE68-3C79-421B-A62A-B7215E134EB6}" type="datetimeFigureOut">
              <a:rPr lang="es-ES" smtClean="0"/>
              <a:pPr/>
              <a:t>17/08/2020</a:t>
            </a:fld>
            <a:endParaRPr lang="es-E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s-E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6BBF76F-66DB-4490-A6FF-7FF8B03A7826}" type="slidenum">
              <a:rPr lang="es-ES" smtClean="0"/>
              <a:pPr/>
              <a:t>‹Nº›</a:t>
            </a:fld>
            <a:endParaRPr lang="es-ES"/>
          </a:p>
        </p:txBody>
      </p:sp>
    </p:spTree>
    <p:extLst>
      <p:ext uri="{BB962C8B-B14F-4D97-AF65-F5344CB8AC3E}">
        <p14:creationId xmlns:p14="http://schemas.microsoft.com/office/powerpoint/2010/main" val="19896251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5400">
                <a:solidFill>
                  <a:schemeClr val="accent1"/>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30300" y="4050834"/>
            <a:ext cx="5825202"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8/17/2020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0C226"/>
                </a:solidFill>
              </a:rPr>
              <a:pPr/>
              <a:t>‹Nº›</a:t>
            </a:fld>
            <a:endParaRPr lang="en-US" dirty="0">
              <a:solidFill>
                <a:srgbClr val="90C226"/>
              </a:solidFill>
            </a:endParaRPr>
          </a:p>
        </p:txBody>
      </p:sp>
    </p:spTree>
    <p:extLst>
      <p:ext uri="{BB962C8B-B14F-4D97-AF65-F5344CB8AC3E}">
        <p14:creationId xmlns:p14="http://schemas.microsoft.com/office/powerpoint/2010/main" val="1408054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8/17/2020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0C226"/>
                </a:solidFill>
              </a:rPr>
              <a:pPr/>
              <a:t>‹Nº›</a:t>
            </a:fld>
            <a:endParaRPr lang="en-US" dirty="0">
              <a:solidFill>
                <a:srgbClr val="90C226"/>
              </a:solidFill>
            </a:endParaRPr>
          </a:p>
        </p:txBody>
      </p:sp>
    </p:spTree>
    <p:extLst>
      <p:ext uri="{BB962C8B-B14F-4D97-AF65-F5344CB8AC3E}">
        <p14:creationId xmlns:p14="http://schemas.microsoft.com/office/powerpoint/2010/main" val="125019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68"/>
            <a:ext cx="6447501" cy="1826581"/>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solidFill>
                  <a:prstClr val="black">
                    <a:tint val="75000"/>
                  </a:prstClr>
                </a:solidFill>
              </a:rPr>
              <a:pPr/>
              <a:t>8/17/2020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0C226"/>
                </a:solidFill>
              </a:rPr>
              <a:pPr/>
              <a:t>‹Nº›</a:t>
            </a:fld>
            <a:endParaRPr lang="en-US" dirty="0">
              <a:solidFill>
                <a:srgbClr val="90C226"/>
              </a:solidFill>
            </a:endParaRPr>
          </a:p>
        </p:txBody>
      </p:sp>
    </p:spTree>
    <p:extLst>
      <p:ext uri="{BB962C8B-B14F-4D97-AF65-F5344CB8AC3E}">
        <p14:creationId xmlns:p14="http://schemas.microsoft.com/office/powerpoint/2010/main" val="40177699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508001" y="2160589"/>
            <a:ext cx="3138026" cy="3880772"/>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solidFill>
                  <a:prstClr val="black">
                    <a:tint val="75000"/>
                  </a:prstClr>
                </a:solidFill>
              </a:rPr>
              <a:pPr/>
              <a:t>8/17/2020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FF9F0C5-380F-41C2-899A-BAC0F0927E16}" type="slidenum">
              <a:rPr lang="en-US" dirty="0">
                <a:solidFill>
                  <a:srgbClr val="90C226"/>
                </a:solidFill>
              </a:rPr>
              <a:pPr/>
              <a:t>‹Nº›</a:t>
            </a:fld>
            <a:endParaRPr lang="en-US" dirty="0">
              <a:solidFill>
                <a:srgbClr val="90C226"/>
              </a:solidFill>
            </a:endParaRPr>
          </a:p>
        </p:txBody>
      </p:sp>
    </p:spTree>
    <p:extLst>
      <p:ext uri="{BB962C8B-B14F-4D97-AF65-F5344CB8AC3E}">
        <p14:creationId xmlns:p14="http://schemas.microsoft.com/office/powerpoint/2010/main" val="53293184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theme" Target="../theme/theme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7" name="2 Conector recto"/>
          <p:cNvCxnSpPr/>
          <p:nvPr userDrawn="1"/>
        </p:nvCxnSpPr>
        <p:spPr>
          <a:xfrm>
            <a:off x="8244408" y="0"/>
            <a:ext cx="606400" cy="685800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 name="3 Conector recto"/>
          <p:cNvCxnSpPr/>
          <p:nvPr userDrawn="1"/>
        </p:nvCxnSpPr>
        <p:spPr>
          <a:xfrm flipV="1">
            <a:off x="8676456" y="3140968"/>
            <a:ext cx="467544" cy="371703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4 Conector recto"/>
          <p:cNvCxnSpPr/>
          <p:nvPr userDrawn="1"/>
        </p:nvCxnSpPr>
        <p:spPr>
          <a:xfrm>
            <a:off x="8676456" y="0"/>
            <a:ext cx="288032" cy="6858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5 Conector recto"/>
          <p:cNvCxnSpPr/>
          <p:nvPr userDrawn="1"/>
        </p:nvCxnSpPr>
        <p:spPr>
          <a:xfrm flipV="1">
            <a:off x="7812360" y="2492896"/>
            <a:ext cx="1331640" cy="4365104"/>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 name="6 Conector recto"/>
          <p:cNvCxnSpPr/>
          <p:nvPr userDrawn="1"/>
        </p:nvCxnSpPr>
        <p:spPr>
          <a:xfrm flipH="1">
            <a:off x="8460433" y="-11944"/>
            <a:ext cx="645444" cy="6869944"/>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 name="7 Conector recto"/>
          <p:cNvCxnSpPr/>
          <p:nvPr userDrawn="1"/>
        </p:nvCxnSpPr>
        <p:spPr>
          <a:xfrm>
            <a:off x="8244408" y="0"/>
            <a:ext cx="899592" cy="6858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8 Conector recto"/>
          <p:cNvCxnSpPr/>
          <p:nvPr userDrawn="1"/>
        </p:nvCxnSpPr>
        <p:spPr>
          <a:xfrm flipV="1">
            <a:off x="8100392" y="-11944"/>
            <a:ext cx="994296" cy="6869944"/>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4" name="10 Conector recto"/>
          <p:cNvCxnSpPr/>
          <p:nvPr userDrawn="1"/>
        </p:nvCxnSpPr>
        <p:spPr>
          <a:xfrm>
            <a:off x="8388424" y="0"/>
            <a:ext cx="755576" cy="685800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6" name="1 Triángulo isósceles"/>
          <p:cNvSpPr/>
          <p:nvPr userDrawn="1"/>
        </p:nvSpPr>
        <p:spPr>
          <a:xfrm rot="10800000">
            <a:off x="6001" y="0"/>
            <a:ext cx="901702" cy="5448300"/>
          </a:xfrm>
          <a:prstGeom prst="triangle">
            <a:avLst>
              <a:gd name="adj" fmla="val 100000"/>
            </a:avLst>
          </a:prstGeom>
          <a:solidFill>
            <a:srgbClr val="A6CF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angle 16"/>
          <p:cNvSpPr/>
          <p:nvPr userDrawn="1"/>
        </p:nvSpPr>
        <p:spPr>
          <a:xfrm>
            <a:off x="-8602" y="17730"/>
            <a:ext cx="9144000" cy="6858000"/>
          </a:xfrm>
          <a:prstGeom prst="rect">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5" name="Picture 2" descr="C:\Users\ejimenez\Downloads\Logo1.jpg"/>
          <p:cNvPicPr>
            <a:picLocks noChangeAspect="1" noChangeArrowheads="1"/>
          </p:cNvPicPr>
          <p:nvPr userDrawn="1"/>
        </p:nvPicPr>
        <p:blipFill>
          <a:blip r:embed="rId7" cstate="print"/>
          <a:srcRect l="36157" t="23077" r="26929" b="33173"/>
          <a:stretch>
            <a:fillRect/>
          </a:stretch>
        </p:blipFill>
        <p:spPr bwMode="auto">
          <a:xfrm>
            <a:off x="15494" y="6253617"/>
            <a:ext cx="360000" cy="585000"/>
          </a:xfrm>
          <a:prstGeom prst="rect">
            <a:avLst/>
          </a:prstGeom>
          <a:noFill/>
        </p:spPr>
      </p:pic>
    </p:spTree>
    <p:extLst>
      <p:ext uri="{BB962C8B-B14F-4D97-AF65-F5344CB8AC3E}">
        <p14:creationId xmlns:p14="http://schemas.microsoft.com/office/powerpoint/2010/main" val="220009655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5403850" y="6041363"/>
            <a:ext cx="683954"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B61BEF0D-F0BB-DE4B-95CE-6DB70DBA9567}" type="datetimeFigureOut">
              <a:rPr lang="en-US" dirty="0">
                <a:solidFill>
                  <a:prstClr val="black">
                    <a:tint val="75000"/>
                  </a:prstClr>
                </a:solidFill>
              </a:rPr>
              <a:pPr defTabSz="457200"/>
              <a:t>8/17/2020</a:t>
            </a:fld>
            <a:endParaRPr lang="en-US" dirty="0">
              <a:solidFill>
                <a:prstClr val="black">
                  <a:tint val="75000"/>
                </a:prstClr>
              </a:solidFill>
            </a:endParaRPr>
          </a:p>
        </p:txBody>
      </p:sp>
      <p:sp>
        <p:nvSpPr>
          <p:cNvPr id="5" name="Footer Placeholder 4"/>
          <p:cNvSpPr>
            <a:spLocks noGrp="1"/>
          </p:cNvSpPr>
          <p:nvPr>
            <p:ph type="ftr" sz="quarter" idx="3"/>
          </p:nvPr>
        </p:nvSpPr>
        <p:spPr>
          <a:xfrm>
            <a:off x="508001" y="6041363"/>
            <a:ext cx="472320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442998" y="6041363"/>
            <a:ext cx="512504"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D57F1E4F-1CFF-5643-939E-217C01CDF565}" type="slidenum">
              <a:rPr lang="en-US" dirty="0">
                <a:solidFill>
                  <a:srgbClr val="90C226"/>
                </a:solidFill>
              </a:rPr>
              <a:pPr defTabSz="457200"/>
              <a:t>‹Nº›</a:t>
            </a:fld>
            <a:endParaRPr lang="en-US" dirty="0">
              <a:solidFill>
                <a:srgbClr val="90C226"/>
              </a:solidFill>
            </a:endParaRPr>
          </a:p>
        </p:txBody>
      </p:sp>
    </p:spTree>
    <p:extLst>
      <p:ext uri="{BB962C8B-B14F-4D97-AF65-F5344CB8AC3E}">
        <p14:creationId xmlns:p14="http://schemas.microsoft.com/office/powerpoint/2010/main" val="337887294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precipita.es/"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www.fecyt.es/es/fundaciones"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www.fecyt.es/es/investigadores"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www.scientix.eu/web/guest" TargetMode="Externa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hyperlink" Target="http://blog.rtve.es/orbitalaika/" TargetMode="External"/><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www.uv.es/uvweb/unitat-cultura-cientifica-innovacio-catedra-divulgacio-ciencia"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cosce.org/miembros.htm" TargetMode="External"/><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www.uv.es/uvweb/servei-formacio-permanent-innovacio-educativa/ca/servei-formacio-permanent-innovacio-educativa-sfpie/pla-formacio-adrecat-professorat-no-universitari-1285866029030/Novetat.html?id=1285951262727"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muncyt.es/" TargetMode="External"/><Relationship Id="rId2" Type="http://schemas.openxmlformats.org/officeDocument/2006/relationships/hyperlink" Target="http://www.fecyt.es/es"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thebigvantheory.com/"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ES" sz="9600" dirty="0" err="1">
                <a:latin typeface="AR ESSENCE" panose="02000000000000000000" pitchFamily="2" charset="0"/>
              </a:rPr>
              <a:t>DoCi</a:t>
            </a:r>
            <a:r>
              <a:rPr lang="es-ES" sz="9600" dirty="0" err="1">
                <a:solidFill>
                  <a:schemeClr val="accent2"/>
                </a:solidFill>
                <a:latin typeface="AR ESSENCE" panose="02000000000000000000" pitchFamily="2" charset="0"/>
              </a:rPr>
              <a:t>è</a:t>
            </a:r>
            <a:r>
              <a:rPr lang="es-ES" sz="9600" dirty="0" err="1">
                <a:latin typeface="AR ESSENCE" panose="02000000000000000000" pitchFamily="2" charset="0"/>
              </a:rPr>
              <a:t>ncia</a:t>
            </a:r>
            <a:endParaRPr lang="es-ES" sz="9600" dirty="0">
              <a:latin typeface="AR ESSENCE" panose="02000000000000000000" pitchFamily="2" charset="0"/>
            </a:endParaRPr>
          </a:p>
        </p:txBody>
      </p:sp>
      <p:sp>
        <p:nvSpPr>
          <p:cNvPr id="3" name="Subtítulo 2"/>
          <p:cNvSpPr>
            <a:spLocks noGrp="1"/>
          </p:cNvSpPr>
          <p:nvPr>
            <p:ph type="subTitle" idx="1"/>
          </p:nvPr>
        </p:nvSpPr>
        <p:spPr/>
        <p:txBody>
          <a:bodyPr>
            <a:normAutofit/>
          </a:bodyPr>
          <a:lstStyle/>
          <a:p>
            <a:r>
              <a:rPr lang="es-ES" sz="2800" dirty="0" err="1">
                <a:solidFill>
                  <a:schemeClr val="accent4"/>
                </a:solidFill>
              </a:rPr>
              <a:t>Recursoma</a:t>
            </a:r>
            <a:endParaRPr lang="es-ES" sz="2800" dirty="0">
              <a:solidFill>
                <a:schemeClr val="accent4"/>
              </a:solidFill>
            </a:endParaRPr>
          </a:p>
          <a:p>
            <a:r>
              <a:rPr lang="es-ES" sz="2800" dirty="0">
                <a:solidFill>
                  <a:schemeClr val="accent4"/>
                </a:solidFill>
              </a:rPr>
              <a:t>2015</a:t>
            </a:r>
          </a:p>
          <a:p>
            <a:endParaRPr lang="es-ES" sz="2800" dirty="0">
              <a:solidFill>
                <a:schemeClr val="accent4"/>
              </a:solidFill>
            </a:endParaRPr>
          </a:p>
        </p:txBody>
      </p:sp>
    </p:spTree>
    <p:extLst>
      <p:ext uri="{BB962C8B-B14F-4D97-AF65-F5344CB8AC3E}">
        <p14:creationId xmlns:p14="http://schemas.microsoft.com/office/powerpoint/2010/main" val="21445976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aptura de pantalla 2015-08-14 a las 18.15.05.png"/>
          <p:cNvPicPr>
            <a:picLocks noChangeAspect="1"/>
          </p:cNvPicPr>
          <p:nvPr/>
        </p:nvPicPr>
        <p:blipFill rotWithShape="1">
          <a:blip r:embed="rId2" cstate="print">
            <a:extLst>
              <a:ext uri="{28A0092B-C50C-407E-A947-70E740481C1C}">
                <a14:useLocalDpi xmlns:a14="http://schemas.microsoft.com/office/drawing/2010/main" val="0"/>
              </a:ext>
            </a:extLst>
          </a:blip>
          <a:srcRect l="28087" t="11728" r="24074"/>
          <a:stretch/>
        </p:blipFill>
        <p:spPr>
          <a:xfrm>
            <a:off x="1835696" y="968510"/>
            <a:ext cx="5106971" cy="5889490"/>
          </a:xfrm>
          <a:prstGeom prst="rect">
            <a:avLst/>
          </a:prstGeom>
        </p:spPr>
      </p:pic>
      <p:sp>
        <p:nvSpPr>
          <p:cNvPr id="3" name="TextBox 2"/>
          <p:cNvSpPr txBox="1"/>
          <p:nvPr/>
        </p:nvSpPr>
        <p:spPr>
          <a:xfrm>
            <a:off x="1422698" y="251356"/>
            <a:ext cx="6264696" cy="646331"/>
          </a:xfrm>
          <a:prstGeom prst="rect">
            <a:avLst/>
          </a:prstGeom>
          <a:noFill/>
        </p:spPr>
        <p:txBody>
          <a:bodyPr wrap="square" rtlCol="0">
            <a:spAutoFit/>
          </a:bodyPr>
          <a:lstStyle/>
          <a:p>
            <a:r>
              <a:rPr lang="es-ES" b="1" dirty="0"/>
              <a:t>FECYT </a:t>
            </a:r>
            <a:r>
              <a:rPr lang="es-ES" dirty="0"/>
              <a:t>també té un </a:t>
            </a:r>
            <a:r>
              <a:rPr lang="es-ES" dirty="0" err="1"/>
              <a:t>apartat</a:t>
            </a:r>
            <a:r>
              <a:rPr lang="es-ES" dirty="0"/>
              <a:t> </a:t>
            </a:r>
            <a:r>
              <a:rPr lang="es-ES" dirty="0" err="1"/>
              <a:t>d’actes</a:t>
            </a:r>
            <a:r>
              <a:rPr lang="es-ES" dirty="0"/>
              <a:t> </a:t>
            </a:r>
            <a:r>
              <a:rPr lang="es-ES" dirty="0" err="1"/>
              <a:t>públics</a:t>
            </a:r>
            <a:r>
              <a:rPr lang="es-ES" dirty="0"/>
              <a:t>. Hi ha de </a:t>
            </a:r>
            <a:r>
              <a:rPr lang="es-ES" dirty="0" err="1"/>
              <a:t>més</a:t>
            </a:r>
            <a:r>
              <a:rPr lang="es-ES" dirty="0"/>
              <a:t> </a:t>
            </a:r>
            <a:r>
              <a:rPr lang="es-ES" dirty="0" err="1"/>
              <a:t>científics</a:t>
            </a:r>
            <a:r>
              <a:rPr lang="es-ES" dirty="0"/>
              <a:t> /</a:t>
            </a:r>
            <a:r>
              <a:rPr lang="es-ES" dirty="0" err="1"/>
              <a:t>tècnics</a:t>
            </a:r>
            <a:r>
              <a:rPr lang="es-ES" dirty="0"/>
              <a:t> i </a:t>
            </a:r>
            <a:r>
              <a:rPr lang="es-ES" dirty="0" err="1"/>
              <a:t>d’altres</a:t>
            </a:r>
            <a:r>
              <a:rPr lang="es-ES" dirty="0"/>
              <a:t> </a:t>
            </a:r>
            <a:r>
              <a:rPr lang="es-ES" dirty="0" err="1"/>
              <a:t>més</a:t>
            </a:r>
            <a:r>
              <a:rPr lang="es-ES" dirty="0"/>
              <a:t> </a:t>
            </a:r>
            <a:r>
              <a:rPr lang="es-ES" dirty="0" err="1"/>
              <a:t>divulgatius</a:t>
            </a:r>
            <a:endParaRPr lang="es-ES" dirty="0"/>
          </a:p>
        </p:txBody>
      </p:sp>
      <p:sp>
        <p:nvSpPr>
          <p:cNvPr id="4" name="3 Rectángulo"/>
          <p:cNvSpPr/>
          <p:nvPr/>
        </p:nvSpPr>
        <p:spPr>
          <a:xfrm>
            <a:off x="5292080" y="6309320"/>
            <a:ext cx="3191643" cy="369332"/>
          </a:xfrm>
          <a:prstGeom prst="rect">
            <a:avLst/>
          </a:prstGeom>
        </p:spPr>
        <p:txBody>
          <a:bodyPr wrap="none">
            <a:spAutoFit/>
          </a:bodyPr>
          <a:lstStyle/>
          <a:p>
            <a:r>
              <a:rPr lang="es-ES" dirty="0"/>
              <a:t>http://www.fecyt.es/es/eventos</a:t>
            </a:r>
          </a:p>
        </p:txBody>
      </p:sp>
    </p:spTree>
    <p:extLst>
      <p:ext uri="{BB962C8B-B14F-4D97-AF65-F5344CB8AC3E}">
        <p14:creationId xmlns:p14="http://schemas.microsoft.com/office/powerpoint/2010/main" val="30453224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aptura de pantalla 2015-08-14 a las 17.46.19.png"/>
          <p:cNvPicPr>
            <a:picLocks noChangeAspect="1"/>
          </p:cNvPicPr>
          <p:nvPr/>
        </p:nvPicPr>
        <p:blipFill rotWithShape="1">
          <a:blip r:embed="rId2" cstate="print">
            <a:extLst>
              <a:ext uri="{28A0092B-C50C-407E-A947-70E740481C1C}">
                <a14:useLocalDpi xmlns:a14="http://schemas.microsoft.com/office/drawing/2010/main" val="0"/>
              </a:ext>
            </a:extLst>
          </a:blip>
          <a:srcRect l="12566" t="10988" r="9488" b="6543"/>
          <a:stretch/>
        </p:blipFill>
        <p:spPr>
          <a:xfrm>
            <a:off x="251520" y="1196752"/>
            <a:ext cx="4030984" cy="2665561"/>
          </a:xfrm>
          <a:prstGeom prst="rect">
            <a:avLst/>
          </a:prstGeom>
        </p:spPr>
      </p:pic>
      <p:sp>
        <p:nvSpPr>
          <p:cNvPr id="3" name="2 CuadroTexto"/>
          <p:cNvSpPr txBox="1"/>
          <p:nvPr/>
        </p:nvSpPr>
        <p:spPr>
          <a:xfrm>
            <a:off x="2915816" y="260648"/>
            <a:ext cx="3257238" cy="369332"/>
          </a:xfrm>
          <a:prstGeom prst="rect">
            <a:avLst/>
          </a:prstGeom>
          <a:noFill/>
        </p:spPr>
        <p:txBody>
          <a:bodyPr wrap="none" rtlCol="0">
            <a:spAutoFit/>
          </a:bodyPr>
          <a:lstStyle/>
          <a:p>
            <a:r>
              <a:rPr lang="es-ES_tradnl" dirty="0" err="1"/>
              <a:t>Altres</a:t>
            </a:r>
            <a:r>
              <a:rPr lang="es-ES_tradnl" dirty="0"/>
              <a:t> </a:t>
            </a:r>
            <a:r>
              <a:rPr lang="es-ES_tradnl" dirty="0" err="1"/>
              <a:t>apartats</a:t>
            </a:r>
            <a:r>
              <a:rPr lang="es-ES_tradnl" dirty="0"/>
              <a:t> de la </a:t>
            </a:r>
            <a:r>
              <a:rPr lang="es-ES_tradnl" dirty="0" err="1"/>
              <a:t>pàgina</a:t>
            </a:r>
            <a:r>
              <a:rPr lang="es-ES_tradnl" dirty="0"/>
              <a:t> web</a:t>
            </a:r>
            <a:endParaRPr lang="es-ES" dirty="0"/>
          </a:p>
        </p:txBody>
      </p:sp>
      <p:sp>
        <p:nvSpPr>
          <p:cNvPr id="4" name="3 CuadroTexto"/>
          <p:cNvSpPr txBox="1"/>
          <p:nvPr/>
        </p:nvSpPr>
        <p:spPr>
          <a:xfrm>
            <a:off x="0" y="692696"/>
            <a:ext cx="4720203" cy="369332"/>
          </a:xfrm>
          <a:prstGeom prst="rect">
            <a:avLst/>
          </a:prstGeom>
          <a:noFill/>
        </p:spPr>
        <p:txBody>
          <a:bodyPr wrap="none" rtlCol="0">
            <a:spAutoFit/>
          </a:bodyPr>
          <a:lstStyle/>
          <a:p>
            <a:r>
              <a:rPr lang="es-ES_tradnl" dirty="0"/>
              <a:t>Sala de </a:t>
            </a:r>
            <a:r>
              <a:rPr lang="es-ES_tradnl" dirty="0" err="1"/>
              <a:t>premsa</a:t>
            </a:r>
            <a:r>
              <a:rPr lang="es-ES_tradnl" dirty="0"/>
              <a:t>: http://www.fecyt.es/es/noticias</a:t>
            </a:r>
            <a:endParaRPr lang="es-ES" dirty="0"/>
          </a:p>
        </p:txBody>
      </p:sp>
      <p:sp>
        <p:nvSpPr>
          <p:cNvPr id="5" name="4 CuadroTexto"/>
          <p:cNvSpPr txBox="1"/>
          <p:nvPr/>
        </p:nvSpPr>
        <p:spPr>
          <a:xfrm>
            <a:off x="3779912" y="3491716"/>
            <a:ext cx="4761047" cy="369332"/>
          </a:xfrm>
          <a:prstGeom prst="rect">
            <a:avLst/>
          </a:prstGeom>
          <a:noFill/>
        </p:spPr>
        <p:txBody>
          <a:bodyPr wrap="none" rtlCol="0">
            <a:spAutoFit/>
          </a:bodyPr>
          <a:lstStyle/>
          <a:p>
            <a:r>
              <a:rPr lang="es-ES_tradnl" dirty="0"/>
              <a:t>Red </a:t>
            </a:r>
            <a:r>
              <a:rPr lang="es-ES_tradnl" dirty="0" err="1"/>
              <a:t>UCC+i</a:t>
            </a:r>
            <a:r>
              <a:rPr lang="es-ES_tradnl" dirty="0"/>
              <a:t>: http://www.fecyt.es/es/info/que-son</a:t>
            </a:r>
            <a:endParaRPr lang="es-ES" dirty="0"/>
          </a:p>
        </p:txBody>
      </p:sp>
      <p:pic>
        <p:nvPicPr>
          <p:cNvPr id="1026" name="Picture 2"/>
          <p:cNvPicPr>
            <a:picLocks noChangeAspect="1" noChangeArrowheads="1"/>
          </p:cNvPicPr>
          <p:nvPr/>
        </p:nvPicPr>
        <p:blipFill>
          <a:blip r:embed="rId3" cstate="print"/>
          <a:srcRect l="11438" t="10941" r="15473" b="19760"/>
          <a:stretch>
            <a:fillRect/>
          </a:stretch>
        </p:blipFill>
        <p:spPr bwMode="auto">
          <a:xfrm>
            <a:off x="3203848" y="3789040"/>
            <a:ext cx="5472608" cy="3040337"/>
          </a:xfrm>
          <a:prstGeom prst="rect">
            <a:avLst/>
          </a:prstGeom>
          <a:noFill/>
          <a:ln w="9525">
            <a:noFill/>
            <a:miter lim="800000"/>
            <a:headEnd/>
            <a:tailEnd/>
          </a:ln>
        </p:spPr>
      </p:pic>
    </p:spTree>
    <p:extLst>
      <p:ext uri="{BB962C8B-B14F-4D97-AF65-F5344CB8AC3E}">
        <p14:creationId xmlns:p14="http://schemas.microsoft.com/office/powerpoint/2010/main" val="30453224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899592" y="332656"/>
            <a:ext cx="7398949" cy="369332"/>
          </a:xfrm>
          <a:prstGeom prst="rect">
            <a:avLst/>
          </a:prstGeom>
          <a:noFill/>
        </p:spPr>
        <p:txBody>
          <a:bodyPr wrap="none" rtlCol="0">
            <a:spAutoFit/>
          </a:bodyPr>
          <a:lstStyle/>
          <a:p>
            <a:r>
              <a:rPr lang="es-ES_tradnl" dirty="0"/>
              <a:t>En </a:t>
            </a:r>
            <a:r>
              <a:rPr lang="es-ES_tradnl" dirty="0" err="1"/>
              <a:t>l’apartat</a:t>
            </a:r>
            <a:r>
              <a:rPr lang="es-ES_tradnl" dirty="0"/>
              <a:t> participa (http://www.fecyt.es/es/participa) </a:t>
            </a:r>
            <a:r>
              <a:rPr lang="es-ES_tradnl" dirty="0" err="1"/>
              <a:t>tenim</a:t>
            </a:r>
            <a:r>
              <a:rPr lang="es-ES_tradnl" dirty="0"/>
              <a:t> </a:t>
            </a:r>
            <a:r>
              <a:rPr lang="es-ES_tradnl" dirty="0" err="1"/>
              <a:t>diferents</a:t>
            </a:r>
            <a:r>
              <a:rPr lang="es-ES_tradnl" dirty="0"/>
              <a:t> </a:t>
            </a:r>
            <a:r>
              <a:rPr lang="es-ES_tradnl" dirty="0" err="1"/>
              <a:t>àrees</a:t>
            </a:r>
            <a:endParaRPr lang="es-ES" dirty="0"/>
          </a:p>
        </p:txBody>
      </p:sp>
      <p:sp>
        <p:nvSpPr>
          <p:cNvPr id="4" name="3 Rectángulo"/>
          <p:cNvSpPr/>
          <p:nvPr/>
        </p:nvSpPr>
        <p:spPr>
          <a:xfrm>
            <a:off x="755576" y="980728"/>
            <a:ext cx="7632848" cy="1754326"/>
          </a:xfrm>
          <a:prstGeom prst="rect">
            <a:avLst/>
          </a:prstGeom>
        </p:spPr>
        <p:txBody>
          <a:bodyPr wrap="square">
            <a:spAutoFit/>
          </a:bodyPr>
          <a:lstStyle/>
          <a:p>
            <a:r>
              <a:rPr lang="es-ES" b="1" dirty="0"/>
              <a:t>Programa de</a:t>
            </a:r>
            <a:r>
              <a:rPr lang="es-ES" b="1" i="1" dirty="0"/>
              <a:t> </a:t>
            </a:r>
            <a:r>
              <a:rPr lang="es-ES" b="1" i="1" dirty="0" err="1"/>
              <a:t>Fundraising</a:t>
            </a:r>
            <a:r>
              <a:rPr lang="es-ES" b="1" dirty="0"/>
              <a:t> científico</a:t>
            </a:r>
            <a:r>
              <a:rPr lang="es-ES" dirty="0"/>
              <a:t> que persigue la socialización y acercamiento de los centros de investigación y sus investigadores a la sociedad con un triple objetivo: </a:t>
            </a:r>
          </a:p>
          <a:p>
            <a:r>
              <a:rPr lang="es-ES" dirty="0"/>
              <a:t>	mejorar la percepción social de la ciencia española.</a:t>
            </a:r>
          </a:p>
          <a:p>
            <a:r>
              <a:rPr lang="es-ES" dirty="0"/>
              <a:t>	propiciar la participación activa de la sociedad en la ciencia.</a:t>
            </a:r>
          </a:p>
          <a:p>
            <a:r>
              <a:rPr lang="es-ES" dirty="0"/>
              <a:t>	incrementar y diversificar las fuentes de financiación</a:t>
            </a:r>
          </a:p>
        </p:txBody>
      </p:sp>
      <p:pic>
        <p:nvPicPr>
          <p:cNvPr id="5" name="Imagen 1" descr="Captura de pantalla 2015-08-14 a las 18.26.23.png"/>
          <p:cNvPicPr>
            <a:picLocks noChangeAspect="1"/>
          </p:cNvPicPr>
          <p:nvPr/>
        </p:nvPicPr>
        <p:blipFill rotWithShape="1">
          <a:blip r:embed="rId2" cstate="print">
            <a:extLst>
              <a:ext uri="{28A0092B-C50C-407E-A947-70E740481C1C}">
                <a14:useLocalDpi xmlns:a14="http://schemas.microsoft.com/office/drawing/2010/main" val="0"/>
              </a:ext>
            </a:extLst>
          </a:blip>
          <a:srcRect l="12346" t="12963" r="9414" b="2099"/>
          <a:stretch/>
        </p:blipFill>
        <p:spPr>
          <a:xfrm>
            <a:off x="3275856" y="2924944"/>
            <a:ext cx="5372173" cy="3645024"/>
          </a:xfrm>
          <a:prstGeom prst="rect">
            <a:avLst/>
          </a:prstGeom>
        </p:spPr>
      </p:pic>
      <p:sp>
        <p:nvSpPr>
          <p:cNvPr id="6" name="5 CuadroTexto"/>
          <p:cNvSpPr txBox="1"/>
          <p:nvPr/>
        </p:nvSpPr>
        <p:spPr>
          <a:xfrm>
            <a:off x="539552" y="3717032"/>
            <a:ext cx="2664296" cy="1477328"/>
          </a:xfrm>
          <a:prstGeom prst="rect">
            <a:avLst/>
          </a:prstGeom>
          <a:noFill/>
        </p:spPr>
        <p:txBody>
          <a:bodyPr wrap="square" rtlCol="0">
            <a:spAutoFit/>
          </a:bodyPr>
          <a:lstStyle/>
          <a:p>
            <a:r>
              <a:rPr lang="es-ES_tradnl" dirty="0" err="1"/>
              <a:t>És</a:t>
            </a:r>
            <a:r>
              <a:rPr lang="es-ES_tradnl" dirty="0"/>
              <a:t> en la </a:t>
            </a:r>
            <a:r>
              <a:rPr lang="es-ES_tradnl" dirty="0" err="1"/>
              <a:t>pàgina</a:t>
            </a:r>
            <a:r>
              <a:rPr lang="es-ES_tradnl" dirty="0"/>
              <a:t> </a:t>
            </a:r>
            <a:r>
              <a:rPr lang="es-ES_tradnl" dirty="0">
                <a:hlinkClick r:id="rId3"/>
              </a:rPr>
              <a:t>http://www.precipita.es/</a:t>
            </a:r>
            <a:r>
              <a:rPr lang="es-ES_tradnl" dirty="0"/>
              <a:t> </a:t>
            </a:r>
            <a:r>
              <a:rPr lang="es-ES_tradnl" dirty="0" err="1"/>
              <a:t>on</a:t>
            </a:r>
            <a:r>
              <a:rPr lang="es-ES_tradnl" dirty="0"/>
              <a:t> es </a:t>
            </a:r>
            <a:r>
              <a:rPr lang="es-ES_tradnl" dirty="0" err="1"/>
              <a:t>mostren</a:t>
            </a:r>
            <a:r>
              <a:rPr lang="es-ES_tradnl" dirty="0"/>
              <a:t> </a:t>
            </a:r>
            <a:r>
              <a:rPr lang="es-ES_tradnl" dirty="0" err="1"/>
              <a:t>els</a:t>
            </a:r>
            <a:r>
              <a:rPr lang="es-ES_tradnl" dirty="0"/>
              <a:t> </a:t>
            </a:r>
            <a:r>
              <a:rPr lang="es-ES_tradnl" dirty="0" err="1"/>
              <a:t>diferents</a:t>
            </a:r>
            <a:r>
              <a:rPr lang="es-ES_tradnl" dirty="0"/>
              <a:t> </a:t>
            </a:r>
            <a:r>
              <a:rPr lang="es-ES_tradnl" dirty="0" err="1"/>
              <a:t>projectes</a:t>
            </a:r>
            <a:r>
              <a:rPr lang="es-ES_tradnl" dirty="0"/>
              <a:t> a ser </a:t>
            </a:r>
            <a:r>
              <a:rPr lang="es-ES_tradnl" dirty="0" err="1"/>
              <a:t>finançats</a:t>
            </a:r>
            <a:endParaRPr lang="es-ES" dirty="0"/>
          </a:p>
        </p:txBody>
      </p:sp>
    </p:spTree>
    <p:extLst>
      <p:ext uri="{BB962C8B-B14F-4D97-AF65-F5344CB8AC3E}">
        <p14:creationId xmlns:p14="http://schemas.microsoft.com/office/powerpoint/2010/main" val="30453224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953180" y="476672"/>
            <a:ext cx="7507252" cy="646331"/>
          </a:xfrm>
          <a:prstGeom prst="rect">
            <a:avLst/>
          </a:prstGeom>
          <a:noFill/>
        </p:spPr>
        <p:txBody>
          <a:bodyPr wrap="square" rtlCol="0">
            <a:spAutoFit/>
          </a:bodyPr>
          <a:lstStyle/>
          <a:p>
            <a:r>
              <a:rPr lang="es-ES_tradnl" dirty="0"/>
              <a:t>En </a:t>
            </a:r>
            <a:r>
              <a:rPr lang="es-ES_tradnl" dirty="0" err="1"/>
              <a:t>aquets</a:t>
            </a:r>
            <a:r>
              <a:rPr lang="es-ES_tradnl" dirty="0"/>
              <a:t> </a:t>
            </a:r>
            <a:r>
              <a:rPr lang="es-ES_tradnl" dirty="0" err="1"/>
              <a:t>apartat</a:t>
            </a:r>
            <a:r>
              <a:rPr lang="es-ES_tradnl" dirty="0"/>
              <a:t> també hi </a:t>
            </a:r>
            <a:r>
              <a:rPr lang="es-ES_tradnl" dirty="0" err="1"/>
              <a:t>apareixen</a:t>
            </a:r>
            <a:r>
              <a:rPr lang="es-ES_tradnl" dirty="0"/>
              <a:t> les </a:t>
            </a:r>
            <a:r>
              <a:rPr lang="es-ES_tradnl" dirty="0" err="1"/>
              <a:t>diferents</a:t>
            </a:r>
            <a:r>
              <a:rPr lang="es-ES_tradnl" dirty="0"/>
              <a:t> </a:t>
            </a:r>
            <a:r>
              <a:rPr lang="es-ES_tradnl" dirty="0" err="1"/>
              <a:t>fundacions</a:t>
            </a:r>
            <a:r>
              <a:rPr lang="es-ES_tradnl" dirty="0"/>
              <a:t> que </a:t>
            </a:r>
            <a:r>
              <a:rPr lang="es-ES_tradnl" dirty="0" err="1"/>
              <a:t>tenen</a:t>
            </a:r>
            <a:r>
              <a:rPr lang="es-ES_tradnl" dirty="0"/>
              <a:t> interés per la </a:t>
            </a:r>
            <a:r>
              <a:rPr lang="es-ES_tradnl" dirty="0" err="1"/>
              <a:t>ciència</a:t>
            </a:r>
            <a:r>
              <a:rPr lang="es-ES_tradnl" dirty="0"/>
              <a:t> (</a:t>
            </a:r>
            <a:r>
              <a:rPr lang="es-ES_tradnl" dirty="0">
                <a:hlinkClick r:id="rId2"/>
              </a:rPr>
              <a:t>http://www.fecyt.es/es/fundaciones</a:t>
            </a:r>
            <a:r>
              <a:rPr lang="es-ES_tradnl" dirty="0"/>
              <a:t>)</a:t>
            </a:r>
          </a:p>
        </p:txBody>
      </p:sp>
      <p:pic>
        <p:nvPicPr>
          <p:cNvPr id="2050" name="Picture 2"/>
          <p:cNvPicPr>
            <a:picLocks noChangeAspect="1" noChangeArrowheads="1"/>
          </p:cNvPicPr>
          <p:nvPr/>
        </p:nvPicPr>
        <p:blipFill>
          <a:blip r:embed="rId3" cstate="print"/>
          <a:srcRect l="24727" t="15980" r="26547" b="7161"/>
          <a:stretch>
            <a:fillRect/>
          </a:stretch>
        </p:blipFill>
        <p:spPr bwMode="auto">
          <a:xfrm>
            <a:off x="971600" y="1484784"/>
            <a:ext cx="4752528" cy="4392488"/>
          </a:xfrm>
          <a:prstGeom prst="rect">
            <a:avLst/>
          </a:prstGeom>
          <a:noFill/>
          <a:ln w="9525">
            <a:noFill/>
            <a:miter lim="800000"/>
            <a:headEnd/>
            <a:tailEnd/>
          </a:ln>
        </p:spPr>
      </p:pic>
      <p:sp>
        <p:nvSpPr>
          <p:cNvPr id="5" name="4 CuadroTexto"/>
          <p:cNvSpPr txBox="1"/>
          <p:nvPr/>
        </p:nvSpPr>
        <p:spPr>
          <a:xfrm>
            <a:off x="6012161" y="2852936"/>
            <a:ext cx="2520280" cy="1754326"/>
          </a:xfrm>
          <a:prstGeom prst="rect">
            <a:avLst/>
          </a:prstGeom>
          <a:noFill/>
        </p:spPr>
        <p:txBody>
          <a:bodyPr wrap="square" rtlCol="0">
            <a:spAutoFit/>
          </a:bodyPr>
          <a:lstStyle/>
          <a:p>
            <a:r>
              <a:rPr lang="es-ES_tradnl" dirty="0" err="1"/>
              <a:t>Ací</a:t>
            </a:r>
            <a:r>
              <a:rPr lang="es-ES_tradnl" dirty="0"/>
              <a:t> </a:t>
            </a:r>
            <a:r>
              <a:rPr lang="es-ES_tradnl" dirty="0" err="1"/>
              <a:t>podem</a:t>
            </a:r>
            <a:r>
              <a:rPr lang="es-ES_tradnl" dirty="0"/>
              <a:t> </a:t>
            </a:r>
            <a:r>
              <a:rPr lang="es-ES_tradnl" dirty="0" err="1"/>
              <a:t>trobar</a:t>
            </a:r>
            <a:r>
              <a:rPr lang="es-ES_tradnl" dirty="0"/>
              <a:t> </a:t>
            </a:r>
            <a:r>
              <a:rPr lang="es-ES_tradnl" dirty="0" err="1"/>
              <a:t>convocatòries</a:t>
            </a:r>
            <a:r>
              <a:rPr lang="es-ES_tradnl" dirty="0"/>
              <a:t> per </a:t>
            </a:r>
            <a:r>
              <a:rPr lang="es-ES_tradnl" dirty="0" err="1"/>
              <a:t>paticipar</a:t>
            </a:r>
            <a:r>
              <a:rPr lang="es-ES_tradnl" dirty="0"/>
              <a:t> en </a:t>
            </a:r>
            <a:r>
              <a:rPr lang="es-ES_tradnl" dirty="0" err="1"/>
              <a:t>diferents</a:t>
            </a:r>
            <a:r>
              <a:rPr lang="es-ES_tradnl" dirty="0"/>
              <a:t> </a:t>
            </a:r>
            <a:r>
              <a:rPr lang="es-ES_tradnl" dirty="0" err="1"/>
              <a:t>iniciatives</a:t>
            </a:r>
            <a:r>
              <a:rPr lang="es-ES_tradnl" dirty="0"/>
              <a:t> i </a:t>
            </a:r>
            <a:r>
              <a:rPr lang="es-ES_tradnl" dirty="0" err="1"/>
              <a:t>altres</a:t>
            </a:r>
            <a:r>
              <a:rPr lang="es-ES_tradnl" dirty="0"/>
              <a:t> acciones </a:t>
            </a:r>
            <a:r>
              <a:rPr lang="es-ES_tradnl" dirty="0" err="1"/>
              <a:t>promogudes</a:t>
            </a:r>
            <a:r>
              <a:rPr lang="es-ES_tradnl" dirty="0"/>
              <a:t> per </a:t>
            </a:r>
            <a:r>
              <a:rPr lang="es-ES_tradnl" dirty="0" err="1"/>
              <a:t>aquestes</a:t>
            </a:r>
            <a:r>
              <a:rPr lang="es-ES_tradnl" dirty="0"/>
              <a:t> </a:t>
            </a:r>
            <a:r>
              <a:rPr lang="es-ES_tradnl" dirty="0" err="1"/>
              <a:t>fundacions</a:t>
            </a:r>
            <a:r>
              <a:rPr lang="es-ES_tradnl" dirty="0"/>
              <a:t>.</a:t>
            </a:r>
            <a:endParaRPr lang="es-ES" dirty="0"/>
          </a:p>
        </p:txBody>
      </p:sp>
    </p:spTree>
    <p:extLst>
      <p:ext uri="{BB962C8B-B14F-4D97-AF65-F5344CB8AC3E}">
        <p14:creationId xmlns:p14="http://schemas.microsoft.com/office/powerpoint/2010/main" val="30453224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55390" y="620688"/>
            <a:ext cx="6430991" cy="646331"/>
          </a:xfrm>
          <a:prstGeom prst="rect">
            <a:avLst/>
          </a:prstGeom>
          <a:noFill/>
        </p:spPr>
        <p:txBody>
          <a:bodyPr wrap="none" rtlCol="0">
            <a:spAutoFit/>
          </a:bodyPr>
          <a:lstStyle/>
          <a:p>
            <a:pPr algn="ctr"/>
            <a:r>
              <a:rPr lang="es-ES" dirty="0"/>
              <a:t>A la </a:t>
            </a:r>
            <a:r>
              <a:rPr lang="es-ES" dirty="0" err="1"/>
              <a:t>pàgina</a:t>
            </a:r>
            <a:r>
              <a:rPr lang="es-ES" dirty="0"/>
              <a:t> web de FECYT també hi ha un </a:t>
            </a:r>
            <a:r>
              <a:rPr lang="es-ES" dirty="0" err="1"/>
              <a:t>apartat</a:t>
            </a:r>
            <a:r>
              <a:rPr lang="es-ES" dirty="0"/>
              <a:t> per </a:t>
            </a:r>
            <a:r>
              <a:rPr lang="es-ES" dirty="0" err="1"/>
              <a:t>investigadors</a:t>
            </a:r>
            <a:endParaRPr lang="es-ES" dirty="0"/>
          </a:p>
          <a:p>
            <a:pPr algn="ctr"/>
            <a:r>
              <a:rPr lang="es-ES" dirty="0">
                <a:hlinkClick r:id="rId2"/>
              </a:rPr>
              <a:t>http://www.fecyt.es/es/investigadores</a:t>
            </a:r>
            <a:endParaRPr lang="es-ES"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234" t="13989" r="14845" b="8441"/>
          <a:stretch/>
        </p:blipFill>
        <p:spPr bwMode="auto">
          <a:xfrm>
            <a:off x="1338222" y="1527360"/>
            <a:ext cx="6461045" cy="3917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53224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11560" y="1988840"/>
            <a:ext cx="7920880" cy="1754326"/>
          </a:xfrm>
          <a:prstGeom prst="rect">
            <a:avLst/>
          </a:prstGeom>
        </p:spPr>
        <p:txBody>
          <a:bodyPr wrap="square">
            <a:spAutoFit/>
          </a:bodyPr>
          <a:lstStyle/>
          <a:p>
            <a:r>
              <a:rPr lang="es-ES" dirty="0">
                <a:hlinkClick r:id="rId2"/>
              </a:rPr>
              <a:t>http://www.scientix.eu/web/guest</a:t>
            </a:r>
            <a:endParaRPr lang="es-ES" dirty="0"/>
          </a:p>
          <a:p>
            <a:endParaRPr lang="es-ES" dirty="0"/>
          </a:p>
          <a:p>
            <a:r>
              <a:rPr lang="es-ES" dirty="0" err="1"/>
              <a:t>Scientix</a:t>
            </a:r>
            <a:r>
              <a:rPr lang="es-ES" dirty="0"/>
              <a:t> promueve y respalda la colaboración entre docentes, investigadores del ámbito de la enseñanza, legisladores y otros profesionales de la docencia de materias CTIM (ciencias, tecnología, ingeniería y matemáticas) a nivel europeo. </a:t>
            </a:r>
            <a:r>
              <a:rPr lang="es-ES" dirty="0" err="1"/>
              <a:t>Qui</a:t>
            </a:r>
            <a:r>
              <a:rPr lang="es-ES" dirty="0"/>
              <a:t> coordina en </a:t>
            </a:r>
            <a:r>
              <a:rPr lang="es-ES" dirty="0" err="1"/>
              <a:t>Espanya</a:t>
            </a:r>
            <a:r>
              <a:rPr lang="es-ES" dirty="0"/>
              <a:t> </a:t>
            </a:r>
            <a:r>
              <a:rPr lang="es-ES" dirty="0" err="1"/>
              <a:t>és</a:t>
            </a:r>
            <a:r>
              <a:rPr lang="es-ES" dirty="0"/>
              <a:t> FECYT.</a:t>
            </a: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496" t="11039" r="21051" b="58442"/>
          <a:stretch/>
        </p:blipFill>
        <p:spPr bwMode="auto">
          <a:xfrm>
            <a:off x="1547664" y="260648"/>
            <a:ext cx="6420236" cy="160933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4861" t="11079" r="38409" b="22524"/>
          <a:stretch/>
        </p:blipFill>
        <p:spPr bwMode="auto">
          <a:xfrm>
            <a:off x="880507" y="3896021"/>
            <a:ext cx="3707905" cy="296197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TextBox 3"/>
          <p:cNvSpPr txBox="1"/>
          <p:nvPr/>
        </p:nvSpPr>
        <p:spPr>
          <a:xfrm>
            <a:off x="4860031" y="4869160"/>
            <a:ext cx="3107867" cy="646331"/>
          </a:xfrm>
          <a:prstGeom prst="rect">
            <a:avLst/>
          </a:prstGeom>
          <a:noFill/>
        </p:spPr>
        <p:txBody>
          <a:bodyPr wrap="square" rtlCol="0">
            <a:spAutoFit/>
          </a:bodyPr>
          <a:lstStyle/>
          <a:p>
            <a:r>
              <a:rPr lang="es-ES" dirty="0" err="1"/>
              <a:t>Algunes</a:t>
            </a:r>
            <a:r>
              <a:rPr lang="es-ES" dirty="0"/>
              <a:t> </a:t>
            </a:r>
            <a:r>
              <a:rPr lang="es-ES" dirty="0" err="1"/>
              <a:t>iniciatives</a:t>
            </a:r>
            <a:r>
              <a:rPr lang="es-ES" dirty="0"/>
              <a:t> que </a:t>
            </a:r>
            <a:r>
              <a:rPr lang="es-ES" dirty="0" err="1"/>
              <a:t>necessiten</a:t>
            </a:r>
            <a:r>
              <a:rPr lang="es-ES" dirty="0"/>
              <a:t> de personal </a:t>
            </a:r>
            <a:r>
              <a:rPr lang="es-ES" dirty="0" err="1"/>
              <a:t>docent</a:t>
            </a:r>
            <a:r>
              <a:rPr lang="es-ES" dirty="0"/>
              <a:t>.</a:t>
            </a:r>
          </a:p>
        </p:txBody>
      </p:sp>
    </p:spTree>
    <p:extLst>
      <p:ext uri="{BB962C8B-B14F-4D97-AF65-F5344CB8AC3E}">
        <p14:creationId xmlns:p14="http://schemas.microsoft.com/office/powerpoint/2010/main" val="30453224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l="5532" t="23540" r="11782" b="5901"/>
          <a:stretch>
            <a:fillRect/>
          </a:stretch>
        </p:blipFill>
        <p:spPr bwMode="auto">
          <a:xfrm>
            <a:off x="533060" y="548680"/>
            <a:ext cx="8064896" cy="4032448"/>
          </a:xfrm>
          <a:prstGeom prst="rect">
            <a:avLst/>
          </a:prstGeom>
          <a:noFill/>
          <a:ln w="9525">
            <a:noFill/>
            <a:miter lim="800000"/>
            <a:headEnd/>
            <a:tailEnd/>
          </a:ln>
        </p:spPr>
      </p:pic>
      <p:sp>
        <p:nvSpPr>
          <p:cNvPr id="2" name="TextBox 1"/>
          <p:cNvSpPr txBox="1"/>
          <p:nvPr/>
        </p:nvSpPr>
        <p:spPr>
          <a:xfrm>
            <a:off x="683568" y="4941168"/>
            <a:ext cx="7973947" cy="1477328"/>
          </a:xfrm>
          <a:prstGeom prst="rect">
            <a:avLst/>
          </a:prstGeom>
          <a:noFill/>
        </p:spPr>
        <p:txBody>
          <a:bodyPr wrap="square" rtlCol="0">
            <a:spAutoFit/>
          </a:bodyPr>
          <a:lstStyle/>
          <a:p>
            <a:r>
              <a:rPr lang="es-ES" dirty="0"/>
              <a:t>Programa de </a:t>
            </a:r>
            <a:r>
              <a:rPr lang="es-ES" dirty="0" err="1"/>
              <a:t>divulgació</a:t>
            </a:r>
            <a:r>
              <a:rPr lang="es-ES" dirty="0"/>
              <a:t> científica (</a:t>
            </a:r>
            <a:r>
              <a:rPr lang="es-ES" dirty="0" err="1"/>
              <a:t>amb</a:t>
            </a:r>
            <a:r>
              <a:rPr lang="es-ES" dirty="0"/>
              <a:t> humor) que </a:t>
            </a:r>
            <a:r>
              <a:rPr lang="es-ES" dirty="0" err="1"/>
              <a:t>conta</a:t>
            </a:r>
            <a:r>
              <a:rPr lang="es-ES" dirty="0"/>
              <a:t> </a:t>
            </a:r>
            <a:r>
              <a:rPr lang="es-ES" dirty="0" err="1"/>
              <a:t>amb</a:t>
            </a:r>
            <a:r>
              <a:rPr lang="es-ES" dirty="0"/>
              <a:t> la </a:t>
            </a:r>
            <a:r>
              <a:rPr lang="es-ES" dirty="0" err="1"/>
              <a:t>participació</a:t>
            </a:r>
            <a:r>
              <a:rPr lang="es-ES" dirty="0"/>
              <a:t> </a:t>
            </a:r>
            <a:r>
              <a:rPr lang="es-ES" dirty="0" err="1"/>
              <a:t>d’un</a:t>
            </a:r>
            <a:r>
              <a:rPr lang="es-ES" dirty="0"/>
              <a:t> “</a:t>
            </a:r>
            <a:r>
              <a:rPr lang="es-ES" dirty="0" err="1"/>
              <a:t>famós</a:t>
            </a:r>
            <a:r>
              <a:rPr lang="es-ES" dirty="0"/>
              <a:t>” i de </a:t>
            </a:r>
            <a:r>
              <a:rPr lang="es-ES" dirty="0" err="1"/>
              <a:t>col·laboradors</a:t>
            </a:r>
            <a:r>
              <a:rPr lang="es-ES" dirty="0"/>
              <a:t>: América Valenzuela, Antonio Martínez Ron, José Cervera, Clara Grima.</a:t>
            </a:r>
          </a:p>
          <a:p>
            <a:endParaRPr lang="es-ES" dirty="0"/>
          </a:p>
          <a:p>
            <a:r>
              <a:rPr lang="es-ES" dirty="0"/>
              <a:t>També hi ha un blog del programa: </a:t>
            </a:r>
            <a:r>
              <a:rPr lang="es-ES" dirty="0">
                <a:hlinkClick r:id="rId3"/>
              </a:rPr>
              <a:t>http://blog.rtve.es/orbitalaika/</a:t>
            </a:r>
            <a:r>
              <a:rPr lang="es-ES" dirty="0"/>
              <a:t>  </a:t>
            </a:r>
          </a:p>
        </p:txBody>
      </p:sp>
      <p:sp>
        <p:nvSpPr>
          <p:cNvPr id="4" name="Down Arrow 3"/>
          <p:cNvSpPr/>
          <p:nvPr/>
        </p:nvSpPr>
        <p:spPr>
          <a:xfrm rot="3474896">
            <a:off x="1802657" y="228876"/>
            <a:ext cx="341099" cy="6206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0453224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aptura de pantalla 2015-08-14 a las 17.49.44.png"/>
          <p:cNvPicPr>
            <a:picLocks noChangeAspect="1"/>
          </p:cNvPicPr>
          <p:nvPr/>
        </p:nvPicPr>
        <p:blipFill rotWithShape="1">
          <a:blip r:embed="rId2" cstate="print">
            <a:extLst>
              <a:ext uri="{28A0092B-C50C-407E-A947-70E740481C1C}">
                <a14:useLocalDpi xmlns:a14="http://schemas.microsoft.com/office/drawing/2010/main" val="0"/>
              </a:ext>
            </a:extLst>
          </a:blip>
          <a:srcRect l="12773" t="15551" r="19265" b="66567"/>
          <a:stretch/>
        </p:blipFill>
        <p:spPr>
          <a:xfrm>
            <a:off x="997527" y="1268760"/>
            <a:ext cx="7148946" cy="1175657"/>
          </a:xfrm>
          <a:prstGeom prst="rect">
            <a:avLst/>
          </a:prstGeom>
        </p:spPr>
      </p:pic>
      <p:sp>
        <p:nvSpPr>
          <p:cNvPr id="3" name="Rectangle 2"/>
          <p:cNvSpPr/>
          <p:nvPr/>
        </p:nvSpPr>
        <p:spPr>
          <a:xfrm>
            <a:off x="5580112" y="2564904"/>
            <a:ext cx="2790123" cy="369332"/>
          </a:xfrm>
          <a:prstGeom prst="rect">
            <a:avLst/>
          </a:prstGeom>
        </p:spPr>
        <p:txBody>
          <a:bodyPr wrap="none">
            <a:spAutoFit/>
          </a:bodyPr>
          <a:lstStyle/>
          <a:p>
            <a:r>
              <a:rPr lang="es-ES" dirty="0"/>
              <a:t>http://www.agenciasinc.es/</a:t>
            </a:r>
          </a:p>
        </p:txBody>
      </p:sp>
      <p:sp>
        <p:nvSpPr>
          <p:cNvPr id="4" name="Rectangle 3"/>
          <p:cNvSpPr/>
          <p:nvPr/>
        </p:nvSpPr>
        <p:spPr>
          <a:xfrm>
            <a:off x="6588224" y="764704"/>
            <a:ext cx="2088232" cy="8640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angle 4"/>
          <p:cNvSpPr/>
          <p:nvPr/>
        </p:nvSpPr>
        <p:spPr>
          <a:xfrm>
            <a:off x="899591" y="3437649"/>
            <a:ext cx="7246881" cy="2031325"/>
          </a:xfrm>
          <a:prstGeom prst="rect">
            <a:avLst/>
          </a:prstGeom>
        </p:spPr>
        <p:txBody>
          <a:bodyPr wrap="square">
            <a:spAutoFit/>
          </a:bodyPr>
          <a:lstStyle/>
          <a:p>
            <a:r>
              <a:rPr lang="es-ES" dirty="0"/>
              <a:t>Primera agencia pública de ámbito estatal especializada en información sobre ciencia, tecnología e innovación en español. El equipo de SINC produce noticias, reportajes, entrevistas y materiales audiovisuales (vídeos, fotografías, ilustraciones e infografías).</a:t>
            </a:r>
          </a:p>
          <a:p>
            <a:endParaRPr lang="es-ES" dirty="0"/>
          </a:p>
          <a:p>
            <a:r>
              <a:rPr lang="es-ES" dirty="0" err="1"/>
              <a:t>Podeu</a:t>
            </a:r>
            <a:r>
              <a:rPr lang="es-ES" dirty="0"/>
              <a:t> </a:t>
            </a:r>
            <a:r>
              <a:rPr lang="es-ES" dirty="0" err="1"/>
              <a:t>torbar</a:t>
            </a:r>
            <a:r>
              <a:rPr lang="es-ES" dirty="0"/>
              <a:t> material per preparar temes de </a:t>
            </a:r>
            <a:r>
              <a:rPr lang="es-ES" dirty="0" err="1"/>
              <a:t>ciències</a:t>
            </a:r>
            <a:r>
              <a:rPr lang="es-ES" dirty="0"/>
              <a:t> de la vida, </a:t>
            </a:r>
            <a:r>
              <a:rPr lang="es-ES" dirty="0" err="1"/>
              <a:t>però</a:t>
            </a:r>
            <a:r>
              <a:rPr lang="es-ES" dirty="0"/>
              <a:t> també </a:t>
            </a:r>
            <a:r>
              <a:rPr lang="es-ES" dirty="0" err="1"/>
              <a:t>d’altres</a:t>
            </a:r>
            <a:r>
              <a:rPr lang="es-ES" dirty="0"/>
              <a:t> </a:t>
            </a:r>
            <a:r>
              <a:rPr lang="es-ES" dirty="0" err="1"/>
              <a:t>àrees</a:t>
            </a:r>
            <a:r>
              <a:rPr lang="es-ES" dirty="0"/>
              <a:t>.</a:t>
            </a:r>
          </a:p>
        </p:txBody>
      </p:sp>
    </p:spTree>
    <p:extLst>
      <p:ext uri="{BB962C8B-B14F-4D97-AF65-F5344CB8AC3E}">
        <p14:creationId xmlns:p14="http://schemas.microsoft.com/office/powerpoint/2010/main" val="31685171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Captura de pantalla 2015-08-20 a las 10.33.42.png"/>
          <p:cNvPicPr>
            <a:picLocks noChangeAspect="1"/>
          </p:cNvPicPr>
          <p:nvPr/>
        </p:nvPicPr>
        <p:blipFill rotWithShape="1">
          <a:blip r:embed="rId2" cstate="print">
            <a:extLst>
              <a:ext uri="{28A0092B-C50C-407E-A947-70E740481C1C}">
                <a14:useLocalDpi xmlns:a14="http://schemas.microsoft.com/office/drawing/2010/main" val="0"/>
              </a:ext>
            </a:extLst>
          </a:blip>
          <a:srcRect l="14338" t="10560" r="11121" b="68077"/>
          <a:stretch/>
        </p:blipFill>
        <p:spPr>
          <a:xfrm>
            <a:off x="431798" y="943453"/>
            <a:ext cx="8280404" cy="1483144"/>
          </a:xfrm>
          <a:prstGeom prst="rect">
            <a:avLst/>
          </a:prstGeom>
        </p:spPr>
      </p:pic>
      <p:sp>
        <p:nvSpPr>
          <p:cNvPr id="2" name="Rectangle 1"/>
          <p:cNvSpPr/>
          <p:nvPr/>
        </p:nvSpPr>
        <p:spPr>
          <a:xfrm>
            <a:off x="5724128" y="2564904"/>
            <a:ext cx="2565511" cy="369332"/>
          </a:xfrm>
          <a:prstGeom prst="rect">
            <a:avLst/>
          </a:prstGeom>
        </p:spPr>
        <p:txBody>
          <a:bodyPr wrap="none">
            <a:spAutoFit/>
          </a:bodyPr>
          <a:lstStyle/>
          <a:p>
            <a:r>
              <a:rPr lang="es-ES" dirty="0"/>
              <a:t>http://www.conec.es/va/</a:t>
            </a:r>
          </a:p>
        </p:txBody>
      </p:sp>
      <p:sp>
        <p:nvSpPr>
          <p:cNvPr id="4" name="Rectangle 3"/>
          <p:cNvSpPr/>
          <p:nvPr/>
        </p:nvSpPr>
        <p:spPr>
          <a:xfrm>
            <a:off x="515681" y="3092767"/>
            <a:ext cx="8100642" cy="1200329"/>
          </a:xfrm>
          <a:prstGeom prst="rect">
            <a:avLst/>
          </a:prstGeom>
        </p:spPr>
        <p:txBody>
          <a:bodyPr wrap="square">
            <a:spAutoFit/>
          </a:bodyPr>
          <a:lstStyle/>
          <a:p>
            <a:pPr fontAlgn="base"/>
            <a:r>
              <a:rPr lang="es-ES" dirty="0"/>
              <a:t>Es un portal web de comunicación de la ciencia dirigido tanto a la sociedad en general como al propio ámbito científico, y de manera especial a los estudiantes de los diversos niveles educativos, a fin de incentivar en los estudiantes su interés por la investigación y promover su deseo de dedicarse a la ciencia.</a:t>
            </a:r>
          </a:p>
        </p:txBody>
      </p:sp>
      <p:sp>
        <p:nvSpPr>
          <p:cNvPr id="6" name="TextBox 5"/>
          <p:cNvSpPr txBox="1"/>
          <p:nvPr/>
        </p:nvSpPr>
        <p:spPr>
          <a:xfrm>
            <a:off x="599564" y="4713230"/>
            <a:ext cx="7944751" cy="923330"/>
          </a:xfrm>
          <a:prstGeom prst="rect">
            <a:avLst/>
          </a:prstGeom>
          <a:noFill/>
        </p:spPr>
        <p:txBody>
          <a:bodyPr wrap="square" rtlCol="0">
            <a:spAutoFit/>
          </a:bodyPr>
          <a:lstStyle/>
          <a:p>
            <a:r>
              <a:rPr lang="es-ES" dirty="0"/>
              <a:t>Hi ha un </a:t>
            </a:r>
            <a:r>
              <a:rPr lang="es-ES" dirty="0" err="1"/>
              <a:t>apartat</a:t>
            </a:r>
            <a:r>
              <a:rPr lang="es-ES" dirty="0"/>
              <a:t> </a:t>
            </a:r>
            <a:r>
              <a:rPr lang="es-ES" dirty="0" err="1"/>
              <a:t>dedicat</a:t>
            </a:r>
            <a:r>
              <a:rPr lang="es-ES" dirty="0"/>
              <a:t> a Biologia </a:t>
            </a:r>
            <a:r>
              <a:rPr lang="es-ES" dirty="0" err="1"/>
              <a:t>on</a:t>
            </a:r>
            <a:r>
              <a:rPr lang="es-ES" dirty="0"/>
              <a:t> es poden </a:t>
            </a:r>
            <a:r>
              <a:rPr lang="es-ES" dirty="0" err="1"/>
              <a:t>trobar</a:t>
            </a:r>
            <a:r>
              <a:rPr lang="es-ES" dirty="0"/>
              <a:t> entrevistes i </a:t>
            </a:r>
            <a:r>
              <a:rPr lang="es-ES" dirty="0" err="1"/>
              <a:t>articles</a:t>
            </a:r>
            <a:r>
              <a:rPr lang="es-ES" dirty="0"/>
              <a:t> sobre temes </a:t>
            </a:r>
            <a:r>
              <a:rPr lang="es-ES" dirty="0" err="1"/>
              <a:t>d’actualitat</a:t>
            </a:r>
            <a:r>
              <a:rPr lang="es-ES" dirty="0"/>
              <a:t>.</a:t>
            </a:r>
          </a:p>
          <a:p>
            <a:r>
              <a:rPr lang="es-ES" dirty="0"/>
              <a:t>També hi ha un </a:t>
            </a:r>
            <a:r>
              <a:rPr lang="es-ES" dirty="0" err="1"/>
              <a:t>apartat</a:t>
            </a:r>
            <a:r>
              <a:rPr lang="es-ES" dirty="0"/>
              <a:t> de recursos </a:t>
            </a:r>
            <a:r>
              <a:rPr lang="es-ES" dirty="0" err="1"/>
              <a:t>docents</a:t>
            </a:r>
            <a:r>
              <a:rPr lang="es-ES" dirty="0"/>
              <a:t>.</a:t>
            </a:r>
          </a:p>
        </p:txBody>
      </p:sp>
      <p:pic>
        <p:nvPicPr>
          <p:cNvPr id="7" name="Imagen 1" descr="Captura de pantalla 2015-08-20 a las 10.30.04.png"/>
          <p:cNvPicPr>
            <a:picLocks noChangeAspect="1"/>
          </p:cNvPicPr>
          <p:nvPr/>
        </p:nvPicPr>
        <p:blipFill rotWithShape="1">
          <a:blip r:embed="rId3" cstate="print">
            <a:extLst>
              <a:ext uri="{28A0092B-C50C-407E-A947-70E740481C1C}">
                <a14:useLocalDpi xmlns:a14="http://schemas.microsoft.com/office/drawing/2010/main" val="0"/>
              </a:ext>
            </a:extLst>
          </a:blip>
          <a:srcRect l="14292" t="33456" r="37383" b="36304"/>
          <a:stretch/>
        </p:blipFill>
        <p:spPr>
          <a:xfrm>
            <a:off x="5409586" y="5373216"/>
            <a:ext cx="3243461" cy="1268549"/>
          </a:xfrm>
          <a:prstGeom prst="rect">
            <a:avLst/>
          </a:prstGeom>
        </p:spPr>
      </p:pic>
    </p:spTree>
    <p:extLst>
      <p:ext uri="{BB962C8B-B14F-4D97-AF65-F5344CB8AC3E}">
        <p14:creationId xmlns:p14="http://schemas.microsoft.com/office/powerpoint/2010/main" val="40839122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06808" y="5773043"/>
            <a:ext cx="9001000" cy="646331"/>
          </a:xfrm>
          <a:prstGeom prst="rect">
            <a:avLst/>
          </a:prstGeom>
        </p:spPr>
        <p:txBody>
          <a:bodyPr wrap="square">
            <a:spAutoFit/>
          </a:bodyPr>
          <a:lstStyle/>
          <a:p>
            <a:r>
              <a:rPr lang="es-ES" dirty="0">
                <a:hlinkClick r:id="rId2"/>
              </a:rPr>
              <a:t>http://www.uv.es/uvweb/unitat-cultura-cientifica-innovacio-catedra-divulgacio-ciencia</a:t>
            </a:r>
            <a:r>
              <a:rPr lang="es-ES" dirty="0"/>
              <a:t> </a:t>
            </a:r>
            <a:r>
              <a:rPr lang="es-ES" u="sng" dirty="0">
                <a:solidFill>
                  <a:srgbClr val="FFC000"/>
                </a:solidFill>
              </a:rPr>
              <a:t>/</a:t>
            </a:r>
            <a:r>
              <a:rPr lang="es-ES" u="sng" dirty="0" err="1">
                <a:solidFill>
                  <a:srgbClr val="FFC000"/>
                </a:solidFill>
              </a:rPr>
              <a:t>ca</a:t>
            </a:r>
            <a:r>
              <a:rPr lang="es-ES" u="sng" dirty="0">
                <a:solidFill>
                  <a:srgbClr val="FFC000"/>
                </a:solidFill>
              </a:rPr>
              <a:t>/unitat-cultura-cientifica-innovacio-catedra-divulgacio-ciencia-1285898622434.html</a:t>
            </a: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238" t="10876" r="15575" b="6250"/>
          <a:stretch/>
        </p:blipFill>
        <p:spPr bwMode="auto">
          <a:xfrm>
            <a:off x="1718976" y="252789"/>
            <a:ext cx="5688632" cy="377639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TextBox 3"/>
          <p:cNvSpPr txBox="1"/>
          <p:nvPr/>
        </p:nvSpPr>
        <p:spPr>
          <a:xfrm>
            <a:off x="782872" y="4316903"/>
            <a:ext cx="7560840" cy="1200329"/>
          </a:xfrm>
          <a:prstGeom prst="rect">
            <a:avLst/>
          </a:prstGeom>
          <a:noFill/>
        </p:spPr>
        <p:txBody>
          <a:bodyPr wrap="square" rtlCol="0">
            <a:spAutoFit/>
          </a:bodyPr>
          <a:lstStyle/>
          <a:p>
            <a:r>
              <a:rPr lang="es-ES" dirty="0"/>
              <a:t>Hi ha </a:t>
            </a:r>
            <a:r>
              <a:rPr lang="es-ES" dirty="0" err="1"/>
              <a:t>activitats</a:t>
            </a:r>
            <a:r>
              <a:rPr lang="es-ES" dirty="0"/>
              <a:t> </a:t>
            </a:r>
            <a:r>
              <a:rPr lang="es-ES" dirty="0" err="1"/>
              <a:t>dedicades</a:t>
            </a:r>
            <a:r>
              <a:rPr lang="es-ES" dirty="0"/>
              <a:t> al centres de </a:t>
            </a:r>
            <a:r>
              <a:rPr lang="es-ES" dirty="0" err="1"/>
              <a:t>secundària</a:t>
            </a:r>
            <a:r>
              <a:rPr lang="es-ES" dirty="0"/>
              <a:t>: rutes </a:t>
            </a:r>
            <a:r>
              <a:rPr lang="es-ES" dirty="0" err="1"/>
              <a:t>matemàtiques</a:t>
            </a:r>
            <a:r>
              <a:rPr lang="es-ES" dirty="0"/>
              <a:t>, </a:t>
            </a:r>
            <a:r>
              <a:rPr lang="es-ES" dirty="0" err="1"/>
              <a:t>conferències</a:t>
            </a:r>
            <a:r>
              <a:rPr lang="es-ES" dirty="0"/>
              <a:t> per a </a:t>
            </a:r>
            <a:r>
              <a:rPr lang="es-ES" dirty="0" err="1"/>
              <a:t>sol·licitar</a:t>
            </a:r>
            <a:r>
              <a:rPr lang="es-ES" dirty="0"/>
              <a:t>.</a:t>
            </a:r>
          </a:p>
          <a:p>
            <a:endParaRPr lang="es-ES" dirty="0"/>
          </a:p>
          <a:p>
            <a:r>
              <a:rPr lang="es-ES" dirty="0"/>
              <a:t>També </a:t>
            </a:r>
            <a:r>
              <a:rPr lang="es-ES" dirty="0" err="1"/>
              <a:t>informació</a:t>
            </a:r>
            <a:r>
              <a:rPr lang="es-ES" dirty="0"/>
              <a:t> sobre </a:t>
            </a:r>
            <a:r>
              <a:rPr lang="es-ES" dirty="0" err="1"/>
              <a:t>exposicions</a:t>
            </a:r>
            <a:r>
              <a:rPr lang="es-ES" dirty="0"/>
              <a:t> i sobre la </a:t>
            </a:r>
            <a:r>
              <a:rPr lang="es-ES" dirty="0" err="1"/>
              <a:t>setmana</a:t>
            </a:r>
            <a:r>
              <a:rPr lang="es-ES" dirty="0"/>
              <a:t> de la </a:t>
            </a:r>
            <a:r>
              <a:rPr lang="es-ES" dirty="0" err="1"/>
              <a:t>ciència</a:t>
            </a:r>
            <a:r>
              <a:rPr lang="es-ES" dirty="0"/>
              <a:t> de la UV. </a:t>
            </a:r>
          </a:p>
        </p:txBody>
      </p:sp>
    </p:spTree>
    <p:extLst>
      <p:ext uri="{BB962C8B-B14F-4D97-AF65-F5344CB8AC3E}">
        <p14:creationId xmlns:p14="http://schemas.microsoft.com/office/powerpoint/2010/main" val="40839122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08473" y="116632"/>
            <a:ext cx="3744710" cy="400110"/>
          </a:xfrm>
          <a:prstGeom prst="rect">
            <a:avLst/>
          </a:prstGeom>
          <a:noFill/>
        </p:spPr>
        <p:txBody>
          <a:bodyPr wrap="none" rtlCol="0">
            <a:spAutoFit/>
          </a:bodyPr>
          <a:lstStyle/>
          <a:p>
            <a:r>
              <a:rPr lang="es-ES" sz="2000" b="1" dirty="0" err="1"/>
              <a:t>Resum</a:t>
            </a:r>
            <a:r>
              <a:rPr lang="es-ES" sz="2000" b="1" dirty="0"/>
              <a:t> </a:t>
            </a:r>
            <a:r>
              <a:rPr lang="es-ES" sz="2000" b="1" dirty="0" err="1"/>
              <a:t>presentació</a:t>
            </a:r>
            <a:r>
              <a:rPr lang="es-ES" sz="2000" b="1" dirty="0"/>
              <a:t> </a:t>
            </a:r>
            <a:r>
              <a:rPr lang="es-ES" sz="2000" b="1" dirty="0" err="1"/>
              <a:t>Recursoma</a:t>
            </a:r>
            <a:r>
              <a:rPr lang="es-ES" sz="2000" b="1" dirty="0"/>
              <a:t> (I)</a:t>
            </a:r>
          </a:p>
        </p:txBody>
      </p:sp>
      <p:graphicFrame>
        <p:nvGraphicFramePr>
          <p:cNvPr id="2" name="Tabla 1"/>
          <p:cNvGraphicFramePr>
            <a:graphicFrameLocks noGrp="1"/>
          </p:cNvGraphicFramePr>
          <p:nvPr>
            <p:extLst>
              <p:ext uri="{D42A27DB-BD31-4B8C-83A1-F6EECF244321}">
                <p14:modId xmlns:p14="http://schemas.microsoft.com/office/powerpoint/2010/main" val="668272792"/>
              </p:ext>
            </p:extLst>
          </p:nvPr>
        </p:nvGraphicFramePr>
        <p:xfrm>
          <a:off x="611560" y="1292767"/>
          <a:ext cx="8280920" cy="4368481"/>
        </p:xfrm>
        <a:graphic>
          <a:graphicData uri="http://schemas.openxmlformats.org/drawingml/2006/table">
            <a:tbl>
              <a:tblPr firstRow="1" bandRow="1">
                <a:tableStyleId>{68D230F3-CF80-4859-8CE7-A43EE81993B5}</a:tableStyleId>
              </a:tblPr>
              <a:tblGrid>
                <a:gridCol w="1656184">
                  <a:extLst>
                    <a:ext uri="{9D8B030D-6E8A-4147-A177-3AD203B41FA5}">
                      <a16:colId xmlns:a16="http://schemas.microsoft.com/office/drawing/2014/main" val="20000"/>
                    </a:ext>
                  </a:extLst>
                </a:gridCol>
                <a:gridCol w="918557">
                  <a:extLst>
                    <a:ext uri="{9D8B030D-6E8A-4147-A177-3AD203B41FA5}">
                      <a16:colId xmlns:a16="http://schemas.microsoft.com/office/drawing/2014/main" val="20001"/>
                    </a:ext>
                  </a:extLst>
                </a:gridCol>
                <a:gridCol w="904638">
                  <a:extLst>
                    <a:ext uri="{9D8B030D-6E8A-4147-A177-3AD203B41FA5}">
                      <a16:colId xmlns:a16="http://schemas.microsoft.com/office/drawing/2014/main" val="20002"/>
                    </a:ext>
                  </a:extLst>
                </a:gridCol>
                <a:gridCol w="904638">
                  <a:extLst>
                    <a:ext uri="{9D8B030D-6E8A-4147-A177-3AD203B41FA5}">
                      <a16:colId xmlns:a16="http://schemas.microsoft.com/office/drawing/2014/main" val="20003"/>
                    </a:ext>
                  </a:extLst>
                </a:gridCol>
                <a:gridCol w="1182988">
                  <a:extLst>
                    <a:ext uri="{9D8B030D-6E8A-4147-A177-3AD203B41FA5}">
                      <a16:colId xmlns:a16="http://schemas.microsoft.com/office/drawing/2014/main" val="20004"/>
                    </a:ext>
                  </a:extLst>
                </a:gridCol>
                <a:gridCol w="1113401">
                  <a:extLst>
                    <a:ext uri="{9D8B030D-6E8A-4147-A177-3AD203B41FA5}">
                      <a16:colId xmlns:a16="http://schemas.microsoft.com/office/drawing/2014/main" val="20005"/>
                    </a:ext>
                  </a:extLst>
                </a:gridCol>
                <a:gridCol w="1600514">
                  <a:extLst>
                    <a:ext uri="{9D8B030D-6E8A-4147-A177-3AD203B41FA5}">
                      <a16:colId xmlns:a16="http://schemas.microsoft.com/office/drawing/2014/main" val="20006"/>
                    </a:ext>
                  </a:extLst>
                </a:gridCol>
              </a:tblGrid>
              <a:tr h="336037">
                <a:tc>
                  <a:txBody>
                    <a:bodyPr/>
                    <a:lstStyle/>
                    <a:p>
                      <a:r>
                        <a:rPr lang="es-ES" sz="1400" dirty="0" err="1"/>
                        <a:t>Nom</a:t>
                      </a:r>
                      <a:endParaRPr lang="es-ES" sz="1400" dirty="0"/>
                    </a:p>
                  </a:txBody>
                  <a:tcPr/>
                </a:tc>
                <a:tc>
                  <a:txBody>
                    <a:bodyPr/>
                    <a:lstStyle/>
                    <a:p>
                      <a:r>
                        <a:rPr lang="es-ES" sz="1400" dirty="0" err="1"/>
                        <a:t>Prog</a:t>
                      </a:r>
                      <a:r>
                        <a:rPr lang="es-ES" sz="1400" dirty="0"/>
                        <a:t>.</a:t>
                      </a:r>
                      <a:r>
                        <a:rPr lang="es-ES" sz="1400" baseline="0" dirty="0"/>
                        <a:t> TV</a:t>
                      </a:r>
                      <a:endParaRPr lang="es-ES" sz="1400" dirty="0"/>
                    </a:p>
                  </a:txBody>
                  <a:tcPr/>
                </a:tc>
                <a:tc>
                  <a:txBody>
                    <a:bodyPr/>
                    <a:lstStyle/>
                    <a:p>
                      <a:r>
                        <a:rPr lang="es-ES" sz="1400" dirty="0"/>
                        <a:t>Noticies</a:t>
                      </a:r>
                    </a:p>
                  </a:txBody>
                  <a:tcPr/>
                </a:tc>
                <a:tc>
                  <a:txBody>
                    <a:bodyPr/>
                    <a:lstStyle/>
                    <a:p>
                      <a:r>
                        <a:rPr lang="es-ES" sz="1400" dirty="0"/>
                        <a:t>Blog</a:t>
                      </a:r>
                    </a:p>
                  </a:txBody>
                  <a:tcPr/>
                </a:tc>
                <a:tc>
                  <a:txBody>
                    <a:bodyPr/>
                    <a:lstStyle/>
                    <a:p>
                      <a:r>
                        <a:rPr lang="es-ES" sz="1400" dirty="0" err="1"/>
                        <a:t>Didàctiques</a:t>
                      </a:r>
                      <a:endParaRPr lang="es-ES" sz="1400" dirty="0"/>
                    </a:p>
                  </a:txBody>
                  <a:tcPr/>
                </a:tc>
                <a:tc gridSpan="2">
                  <a:txBody>
                    <a:bodyPr/>
                    <a:lstStyle/>
                    <a:p>
                      <a:r>
                        <a:rPr lang="es-ES" sz="1400" dirty="0" err="1"/>
                        <a:t>Altres</a:t>
                      </a:r>
                      <a:r>
                        <a:rPr lang="es-ES" sz="1400" dirty="0"/>
                        <a:t>:</a:t>
                      </a:r>
                      <a:r>
                        <a:rPr lang="es-ES" sz="1400" baseline="0" dirty="0"/>
                        <a:t> </a:t>
                      </a:r>
                      <a:r>
                        <a:rPr lang="es-ES" sz="1400" baseline="0" dirty="0" err="1"/>
                        <a:t>activitats</a:t>
                      </a:r>
                      <a:r>
                        <a:rPr lang="es-ES" sz="1400" baseline="0" dirty="0"/>
                        <a:t>, </a:t>
                      </a:r>
                      <a:r>
                        <a:rPr lang="es-ES" sz="1400" baseline="0" dirty="0" err="1"/>
                        <a:t>agendes</a:t>
                      </a:r>
                      <a:r>
                        <a:rPr lang="es-ES" sz="1400" baseline="0" dirty="0"/>
                        <a:t>,…</a:t>
                      </a:r>
                      <a:endParaRPr lang="es-ES" sz="1400" dirty="0"/>
                    </a:p>
                  </a:txBody>
                  <a:tcPr/>
                </a:tc>
                <a:tc hMerge="1">
                  <a:txBody>
                    <a:bodyPr/>
                    <a:lstStyle/>
                    <a:p>
                      <a:endParaRPr lang="es-ES" sz="1600" dirty="0"/>
                    </a:p>
                  </a:txBody>
                  <a:tcPr/>
                </a:tc>
                <a:extLst>
                  <a:ext uri="{0D108BD9-81ED-4DB2-BD59-A6C34878D82A}">
                    <a16:rowId xmlns:a16="http://schemas.microsoft.com/office/drawing/2014/main" val="10000"/>
                  </a:ext>
                </a:extLst>
              </a:tr>
              <a:tr h="336037">
                <a:tc>
                  <a:txBody>
                    <a:bodyPr/>
                    <a:lstStyle/>
                    <a:p>
                      <a:r>
                        <a:rPr lang="es-ES" sz="1400" dirty="0"/>
                        <a:t>FECYT</a:t>
                      </a:r>
                    </a:p>
                  </a:txBody>
                  <a:tcPr>
                    <a:noFill/>
                  </a:tcPr>
                </a:tc>
                <a:tc>
                  <a:txBody>
                    <a:bodyPr/>
                    <a:lstStyle/>
                    <a:p>
                      <a:endParaRPr lang="es-ES" sz="1400" dirty="0"/>
                    </a:p>
                  </a:txBody>
                  <a:tcPr>
                    <a:noFill/>
                  </a:tcPr>
                </a:tc>
                <a:tc>
                  <a:txBody>
                    <a:bodyPr/>
                    <a:lstStyle/>
                    <a:p>
                      <a:endParaRPr lang="es-ES" sz="1400" dirty="0"/>
                    </a:p>
                  </a:txBody>
                  <a:tcPr>
                    <a:solidFill>
                      <a:srgbClr val="3366FF"/>
                    </a:solidFill>
                  </a:tcPr>
                </a:tc>
                <a:tc>
                  <a:txBody>
                    <a:bodyPr/>
                    <a:lstStyle/>
                    <a:p>
                      <a:endParaRPr lang="es-ES" sz="1400" dirty="0"/>
                    </a:p>
                  </a:txBody>
                  <a:tcPr>
                    <a:noFill/>
                  </a:tcPr>
                </a:tc>
                <a:tc>
                  <a:txBody>
                    <a:bodyPr/>
                    <a:lstStyle/>
                    <a:p>
                      <a:endParaRPr lang="es-ES" sz="1400" dirty="0"/>
                    </a:p>
                  </a:txBody>
                  <a:tcPr>
                    <a:solidFill>
                      <a:srgbClr val="660066"/>
                    </a:solidFill>
                  </a:tcPr>
                </a:tc>
                <a:tc>
                  <a:txBody>
                    <a:bodyPr/>
                    <a:lstStyle/>
                    <a:p>
                      <a:endParaRPr lang="es-ES" sz="1400" dirty="0"/>
                    </a:p>
                  </a:txBody>
                  <a:tcPr>
                    <a:solidFill>
                      <a:srgbClr val="FF00FF"/>
                    </a:solidFill>
                  </a:tcPr>
                </a:tc>
                <a:tc>
                  <a:txBody>
                    <a:bodyPr/>
                    <a:lstStyle/>
                    <a:p>
                      <a:endParaRPr lang="es-ES" sz="1400" dirty="0"/>
                    </a:p>
                  </a:txBody>
                  <a:tcPr>
                    <a:noFill/>
                  </a:tcPr>
                </a:tc>
                <a:extLst>
                  <a:ext uri="{0D108BD9-81ED-4DB2-BD59-A6C34878D82A}">
                    <a16:rowId xmlns:a16="http://schemas.microsoft.com/office/drawing/2014/main" val="10001"/>
                  </a:ext>
                </a:extLst>
              </a:tr>
              <a:tr h="336037">
                <a:tc>
                  <a:txBody>
                    <a:bodyPr/>
                    <a:lstStyle/>
                    <a:p>
                      <a:r>
                        <a:rPr lang="es-ES" sz="1400" dirty="0" err="1"/>
                        <a:t>Scientix</a:t>
                      </a:r>
                      <a:endParaRPr lang="es-ES" sz="1400" dirty="0"/>
                    </a:p>
                  </a:txBody>
                  <a:tcPr/>
                </a:tc>
                <a:tc>
                  <a:txBody>
                    <a:bodyPr/>
                    <a:lstStyle/>
                    <a:p>
                      <a:endParaRPr lang="es-ES" sz="1400"/>
                    </a:p>
                  </a:txBody>
                  <a:tcPr/>
                </a:tc>
                <a:tc>
                  <a:txBody>
                    <a:bodyPr/>
                    <a:lstStyle/>
                    <a:p>
                      <a:endParaRPr lang="es-ES" sz="1400"/>
                    </a:p>
                  </a:txBody>
                  <a:tcPr/>
                </a:tc>
                <a:tc>
                  <a:txBody>
                    <a:bodyPr/>
                    <a:lstStyle/>
                    <a:p>
                      <a:endParaRPr lang="es-ES" sz="1400"/>
                    </a:p>
                  </a:txBody>
                  <a:tcPr/>
                </a:tc>
                <a:tc>
                  <a:txBody>
                    <a:bodyPr/>
                    <a:lstStyle/>
                    <a:p>
                      <a:endParaRPr lang="es-ES" sz="1400" dirty="0"/>
                    </a:p>
                  </a:txBody>
                  <a:tcPr>
                    <a:solidFill>
                      <a:srgbClr val="660066"/>
                    </a:solidFill>
                  </a:tcPr>
                </a:tc>
                <a:tc>
                  <a:txBody>
                    <a:bodyPr/>
                    <a:lstStyle/>
                    <a:p>
                      <a:endParaRPr lang="es-ES" sz="1400" dirty="0"/>
                    </a:p>
                  </a:txBody>
                  <a:tcPr>
                    <a:solidFill>
                      <a:srgbClr val="FF00FF"/>
                    </a:solidFill>
                  </a:tcPr>
                </a:tc>
                <a:tc>
                  <a:txBody>
                    <a:bodyPr/>
                    <a:lstStyle/>
                    <a:p>
                      <a:endParaRPr lang="es-ES" sz="1400" dirty="0"/>
                    </a:p>
                  </a:txBody>
                  <a:tcPr>
                    <a:noFill/>
                  </a:tcPr>
                </a:tc>
                <a:extLst>
                  <a:ext uri="{0D108BD9-81ED-4DB2-BD59-A6C34878D82A}">
                    <a16:rowId xmlns:a16="http://schemas.microsoft.com/office/drawing/2014/main" val="10002"/>
                  </a:ext>
                </a:extLst>
              </a:tr>
              <a:tr h="336037">
                <a:tc>
                  <a:txBody>
                    <a:bodyPr/>
                    <a:lstStyle/>
                    <a:p>
                      <a:r>
                        <a:rPr lang="es-ES" sz="1400" dirty="0"/>
                        <a:t>Órbita </a:t>
                      </a:r>
                      <a:r>
                        <a:rPr lang="es-ES" sz="1400" dirty="0" err="1"/>
                        <a:t>Laika</a:t>
                      </a:r>
                      <a:endParaRPr lang="es-ES" sz="1400" dirty="0"/>
                    </a:p>
                  </a:txBody>
                  <a:tcPr>
                    <a:noFill/>
                  </a:tcPr>
                </a:tc>
                <a:tc>
                  <a:txBody>
                    <a:bodyPr/>
                    <a:lstStyle/>
                    <a:p>
                      <a:endParaRPr lang="es-ES" sz="1400" dirty="0"/>
                    </a:p>
                  </a:txBody>
                  <a:tcPr>
                    <a:solidFill>
                      <a:srgbClr val="FF6600"/>
                    </a:solidFill>
                  </a:tcPr>
                </a:tc>
                <a:tc>
                  <a:txBody>
                    <a:bodyPr/>
                    <a:lstStyle/>
                    <a:p>
                      <a:endParaRPr lang="es-ES" sz="1400" dirty="0"/>
                    </a:p>
                  </a:txBody>
                  <a:tcPr>
                    <a:solidFill>
                      <a:srgbClr val="3366FF"/>
                    </a:solidFill>
                  </a:tcPr>
                </a:tc>
                <a:tc>
                  <a:txBody>
                    <a:bodyPr/>
                    <a:lstStyle/>
                    <a:p>
                      <a:endParaRPr lang="es-ES" sz="1400" dirty="0"/>
                    </a:p>
                  </a:txBody>
                  <a:tcPr>
                    <a:solidFill>
                      <a:schemeClr val="accent2"/>
                    </a:solidFill>
                  </a:tcPr>
                </a:tc>
                <a:tc>
                  <a:txBody>
                    <a:bodyPr/>
                    <a:lstStyle/>
                    <a:p>
                      <a:endParaRPr lang="es-ES" sz="1400" dirty="0"/>
                    </a:p>
                  </a:txBody>
                  <a:tcPr>
                    <a:noFill/>
                  </a:tcPr>
                </a:tc>
                <a:tc>
                  <a:txBody>
                    <a:bodyPr/>
                    <a:lstStyle/>
                    <a:p>
                      <a:endParaRPr lang="es-ES" sz="1400" dirty="0"/>
                    </a:p>
                  </a:txBody>
                  <a:tcPr>
                    <a:solidFill>
                      <a:srgbClr val="FFFFFF"/>
                    </a:solidFill>
                  </a:tcPr>
                </a:tc>
                <a:tc>
                  <a:txBody>
                    <a:bodyPr/>
                    <a:lstStyle/>
                    <a:p>
                      <a:endParaRPr lang="es-ES" sz="1400" dirty="0"/>
                    </a:p>
                  </a:txBody>
                  <a:tcPr>
                    <a:noFill/>
                  </a:tcPr>
                </a:tc>
                <a:extLst>
                  <a:ext uri="{0D108BD9-81ED-4DB2-BD59-A6C34878D82A}">
                    <a16:rowId xmlns:a16="http://schemas.microsoft.com/office/drawing/2014/main" val="10003"/>
                  </a:ext>
                </a:extLst>
              </a:tr>
              <a:tr h="336037">
                <a:tc>
                  <a:txBody>
                    <a:bodyPr/>
                    <a:lstStyle/>
                    <a:p>
                      <a:r>
                        <a:rPr lang="es-ES" sz="1400" dirty="0" err="1"/>
                        <a:t>Sinc</a:t>
                      </a:r>
                      <a:endParaRPr lang="es-ES" sz="1400" dirty="0"/>
                    </a:p>
                  </a:txBody>
                  <a:tcPr/>
                </a:tc>
                <a:tc>
                  <a:txBody>
                    <a:bodyPr/>
                    <a:lstStyle/>
                    <a:p>
                      <a:endParaRPr lang="es-ES" sz="1400"/>
                    </a:p>
                  </a:txBody>
                  <a:tcPr/>
                </a:tc>
                <a:tc>
                  <a:txBody>
                    <a:bodyPr/>
                    <a:lstStyle/>
                    <a:p>
                      <a:endParaRPr lang="es-ES" sz="1400" dirty="0"/>
                    </a:p>
                  </a:txBody>
                  <a:tcPr>
                    <a:solidFill>
                      <a:srgbClr val="3366FF"/>
                    </a:solidFill>
                  </a:tcPr>
                </a:tc>
                <a:tc>
                  <a:txBody>
                    <a:bodyPr/>
                    <a:lstStyle/>
                    <a:p>
                      <a:endParaRPr lang="es-ES" sz="1400" dirty="0"/>
                    </a:p>
                  </a:txBody>
                  <a:tcPr>
                    <a:solidFill>
                      <a:schemeClr val="accent2"/>
                    </a:solidFill>
                  </a:tcPr>
                </a:tc>
                <a:tc>
                  <a:txBody>
                    <a:bodyPr/>
                    <a:lstStyle/>
                    <a:p>
                      <a:endParaRPr lang="es-ES" sz="1400" dirty="0"/>
                    </a:p>
                  </a:txBody>
                  <a:tcPr/>
                </a:tc>
                <a:tc>
                  <a:txBody>
                    <a:bodyPr/>
                    <a:lstStyle/>
                    <a:p>
                      <a:endParaRPr lang="es-ES" sz="1400" dirty="0"/>
                    </a:p>
                  </a:txBody>
                  <a:tcPr>
                    <a:solidFill>
                      <a:srgbClr val="FF00FF"/>
                    </a:solidFill>
                  </a:tcPr>
                </a:tc>
                <a:tc>
                  <a:txBody>
                    <a:bodyPr/>
                    <a:lstStyle/>
                    <a:p>
                      <a:endParaRPr lang="es-ES" sz="1400" dirty="0"/>
                    </a:p>
                  </a:txBody>
                  <a:tcPr>
                    <a:noFill/>
                  </a:tcPr>
                </a:tc>
                <a:extLst>
                  <a:ext uri="{0D108BD9-81ED-4DB2-BD59-A6C34878D82A}">
                    <a16:rowId xmlns:a16="http://schemas.microsoft.com/office/drawing/2014/main" val="10004"/>
                  </a:ext>
                </a:extLst>
              </a:tr>
              <a:tr h="336037">
                <a:tc>
                  <a:txBody>
                    <a:bodyPr/>
                    <a:lstStyle/>
                    <a:p>
                      <a:r>
                        <a:rPr lang="es-ES" sz="1400" dirty="0" err="1"/>
                        <a:t>Conec</a:t>
                      </a:r>
                      <a:endParaRPr lang="es-ES" sz="1400" dirty="0"/>
                    </a:p>
                  </a:txBody>
                  <a:tcPr>
                    <a:noFill/>
                  </a:tcPr>
                </a:tc>
                <a:tc>
                  <a:txBody>
                    <a:bodyPr/>
                    <a:lstStyle/>
                    <a:p>
                      <a:endParaRPr lang="es-ES" sz="1400"/>
                    </a:p>
                  </a:txBody>
                  <a:tcPr>
                    <a:noFill/>
                  </a:tcPr>
                </a:tc>
                <a:tc>
                  <a:txBody>
                    <a:bodyPr/>
                    <a:lstStyle/>
                    <a:p>
                      <a:endParaRPr lang="es-ES" sz="1400" dirty="0"/>
                    </a:p>
                  </a:txBody>
                  <a:tcPr>
                    <a:solidFill>
                      <a:srgbClr val="3366FF"/>
                    </a:solidFill>
                  </a:tcPr>
                </a:tc>
                <a:tc>
                  <a:txBody>
                    <a:bodyPr/>
                    <a:lstStyle/>
                    <a:p>
                      <a:endParaRPr lang="es-ES" sz="1400"/>
                    </a:p>
                  </a:txBody>
                  <a:tcPr>
                    <a:noFill/>
                  </a:tcPr>
                </a:tc>
                <a:tc>
                  <a:txBody>
                    <a:bodyPr/>
                    <a:lstStyle/>
                    <a:p>
                      <a:endParaRPr lang="es-ES" sz="1400" dirty="0"/>
                    </a:p>
                  </a:txBody>
                  <a:tcPr>
                    <a:solidFill>
                      <a:srgbClr val="660066"/>
                    </a:solidFill>
                  </a:tcPr>
                </a:tc>
                <a:tc>
                  <a:txBody>
                    <a:bodyPr/>
                    <a:lstStyle/>
                    <a:p>
                      <a:endParaRPr lang="es-ES" sz="1400" dirty="0"/>
                    </a:p>
                  </a:txBody>
                  <a:tcPr>
                    <a:solidFill>
                      <a:srgbClr val="FF00FF"/>
                    </a:solidFill>
                  </a:tcPr>
                </a:tc>
                <a:tc>
                  <a:txBody>
                    <a:bodyPr/>
                    <a:lstStyle/>
                    <a:p>
                      <a:endParaRPr lang="es-ES" sz="1400"/>
                    </a:p>
                  </a:txBody>
                  <a:tcPr>
                    <a:noFill/>
                  </a:tcPr>
                </a:tc>
                <a:extLst>
                  <a:ext uri="{0D108BD9-81ED-4DB2-BD59-A6C34878D82A}">
                    <a16:rowId xmlns:a16="http://schemas.microsoft.com/office/drawing/2014/main" val="10005"/>
                  </a:ext>
                </a:extLst>
              </a:tr>
              <a:tr h="336037">
                <a:tc>
                  <a:txBody>
                    <a:bodyPr/>
                    <a:lstStyle/>
                    <a:p>
                      <a:r>
                        <a:rPr lang="es-ES" sz="1400" dirty="0"/>
                        <a:t>UV</a:t>
                      </a:r>
                    </a:p>
                  </a:txBody>
                  <a:tcPr/>
                </a:tc>
                <a:tc>
                  <a:txBody>
                    <a:bodyPr/>
                    <a:lstStyle/>
                    <a:p>
                      <a:endParaRPr lang="es-ES" sz="1400"/>
                    </a:p>
                  </a:txBody>
                  <a:tcPr/>
                </a:tc>
                <a:tc>
                  <a:txBody>
                    <a:bodyPr/>
                    <a:lstStyle/>
                    <a:p>
                      <a:endParaRPr lang="es-ES" sz="1400"/>
                    </a:p>
                  </a:txBody>
                  <a:tcPr/>
                </a:tc>
                <a:tc>
                  <a:txBody>
                    <a:bodyPr/>
                    <a:lstStyle/>
                    <a:p>
                      <a:endParaRPr lang="es-ES" sz="1400"/>
                    </a:p>
                  </a:txBody>
                  <a:tcPr/>
                </a:tc>
                <a:tc>
                  <a:txBody>
                    <a:bodyPr/>
                    <a:lstStyle/>
                    <a:p>
                      <a:endParaRPr lang="es-ES" sz="1400" dirty="0"/>
                    </a:p>
                  </a:txBody>
                  <a:tcPr>
                    <a:solidFill>
                      <a:srgbClr val="660066"/>
                    </a:solidFill>
                  </a:tcPr>
                </a:tc>
                <a:tc>
                  <a:txBody>
                    <a:bodyPr/>
                    <a:lstStyle/>
                    <a:p>
                      <a:endParaRPr lang="es-ES" sz="1400" dirty="0"/>
                    </a:p>
                  </a:txBody>
                  <a:tcPr>
                    <a:solidFill>
                      <a:srgbClr val="FF00FF"/>
                    </a:solidFill>
                  </a:tcPr>
                </a:tc>
                <a:tc>
                  <a:txBody>
                    <a:bodyPr/>
                    <a:lstStyle/>
                    <a:p>
                      <a:endParaRPr lang="es-ES" sz="1400"/>
                    </a:p>
                  </a:txBody>
                  <a:tcPr/>
                </a:tc>
                <a:extLst>
                  <a:ext uri="{0D108BD9-81ED-4DB2-BD59-A6C34878D82A}">
                    <a16:rowId xmlns:a16="http://schemas.microsoft.com/office/drawing/2014/main" val="10006"/>
                  </a:ext>
                </a:extLst>
              </a:tr>
              <a:tr h="336037">
                <a:tc>
                  <a:txBody>
                    <a:bodyPr/>
                    <a:lstStyle/>
                    <a:p>
                      <a:r>
                        <a:rPr lang="es-ES" sz="1400" dirty="0"/>
                        <a:t>COSCE</a:t>
                      </a:r>
                    </a:p>
                  </a:txBody>
                  <a:tcPr>
                    <a:noFill/>
                  </a:tcPr>
                </a:tc>
                <a:tc>
                  <a:txBody>
                    <a:bodyPr/>
                    <a:lstStyle/>
                    <a:p>
                      <a:endParaRPr lang="es-ES" sz="1400"/>
                    </a:p>
                  </a:txBody>
                  <a:tcPr>
                    <a:noFill/>
                  </a:tcPr>
                </a:tc>
                <a:tc>
                  <a:txBody>
                    <a:bodyPr/>
                    <a:lstStyle/>
                    <a:p>
                      <a:endParaRPr lang="es-ES" sz="1400"/>
                    </a:p>
                  </a:txBody>
                  <a:tcPr>
                    <a:noFill/>
                  </a:tcPr>
                </a:tc>
                <a:tc>
                  <a:txBody>
                    <a:bodyPr/>
                    <a:lstStyle/>
                    <a:p>
                      <a:endParaRPr lang="es-ES" sz="1400"/>
                    </a:p>
                  </a:txBody>
                  <a:tcPr>
                    <a:noFill/>
                  </a:tcPr>
                </a:tc>
                <a:tc>
                  <a:txBody>
                    <a:bodyPr/>
                    <a:lstStyle/>
                    <a:p>
                      <a:endParaRPr lang="es-ES" sz="1400" dirty="0"/>
                    </a:p>
                  </a:txBody>
                  <a:tcPr>
                    <a:noFill/>
                  </a:tcPr>
                </a:tc>
                <a:tc>
                  <a:txBody>
                    <a:bodyPr/>
                    <a:lstStyle/>
                    <a:p>
                      <a:endParaRPr lang="es-ES" sz="1400" dirty="0"/>
                    </a:p>
                  </a:txBody>
                  <a:tcPr>
                    <a:solidFill>
                      <a:srgbClr val="FF00FF"/>
                    </a:solidFill>
                  </a:tcPr>
                </a:tc>
                <a:tc>
                  <a:txBody>
                    <a:bodyPr/>
                    <a:lstStyle/>
                    <a:p>
                      <a:endParaRPr lang="es-ES" sz="1400"/>
                    </a:p>
                  </a:txBody>
                  <a:tcPr>
                    <a:noFill/>
                  </a:tcPr>
                </a:tc>
                <a:extLst>
                  <a:ext uri="{0D108BD9-81ED-4DB2-BD59-A6C34878D82A}">
                    <a16:rowId xmlns:a16="http://schemas.microsoft.com/office/drawing/2014/main" val="10007"/>
                  </a:ext>
                </a:extLst>
              </a:tr>
              <a:tr h="336037">
                <a:tc>
                  <a:txBody>
                    <a:bodyPr/>
                    <a:lstStyle/>
                    <a:p>
                      <a:r>
                        <a:rPr lang="es-ES" sz="1400" dirty="0"/>
                        <a:t>ENCIENDE</a:t>
                      </a:r>
                    </a:p>
                  </a:txBody>
                  <a:tcPr/>
                </a:tc>
                <a:tc>
                  <a:txBody>
                    <a:bodyPr/>
                    <a:lstStyle/>
                    <a:p>
                      <a:endParaRPr lang="es-ES" sz="1400"/>
                    </a:p>
                  </a:txBody>
                  <a:tcPr/>
                </a:tc>
                <a:tc>
                  <a:txBody>
                    <a:bodyPr/>
                    <a:lstStyle/>
                    <a:p>
                      <a:endParaRPr lang="es-ES" sz="1400" dirty="0"/>
                    </a:p>
                  </a:txBody>
                  <a:tcPr>
                    <a:solidFill>
                      <a:srgbClr val="3366FF"/>
                    </a:solidFill>
                  </a:tcPr>
                </a:tc>
                <a:tc>
                  <a:txBody>
                    <a:bodyPr/>
                    <a:lstStyle/>
                    <a:p>
                      <a:endParaRPr lang="es-ES" sz="1400"/>
                    </a:p>
                  </a:txBody>
                  <a:tcPr/>
                </a:tc>
                <a:tc>
                  <a:txBody>
                    <a:bodyPr/>
                    <a:lstStyle/>
                    <a:p>
                      <a:endParaRPr lang="es-ES" sz="1400" dirty="0"/>
                    </a:p>
                  </a:txBody>
                  <a:tcPr>
                    <a:solidFill>
                      <a:srgbClr val="660066"/>
                    </a:solidFill>
                  </a:tcPr>
                </a:tc>
                <a:tc>
                  <a:txBody>
                    <a:bodyPr/>
                    <a:lstStyle/>
                    <a:p>
                      <a:endParaRPr lang="es-ES" sz="1400" dirty="0"/>
                    </a:p>
                  </a:txBody>
                  <a:tcPr>
                    <a:solidFill>
                      <a:srgbClr val="FF00FF"/>
                    </a:solidFill>
                  </a:tcPr>
                </a:tc>
                <a:tc>
                  <a:txBody>
                    <a:bodyPr/>
                    <a:lstStyle/>
                    <a:p>
                      <a:endParaRPr lang="es-ES" sz="1400"/>
                    </a:p>
                  </a:txBody>
                  <a:tcPr/>
                </a:tc>
                <a:extLst>
                  <a:ext uri="{0D108BD9-81ED-4DB2-BD59-A6C34878D82A}">
                    <a16:rowId xmlns:a16="http://schemas.microsoft.com/office/drawing/2014/main" val="10008"/>
                  </a:ext>
                </a:extLst>
              </a:tr>
              <a:tr h="336037">
                <a:tc>
                  <a:txBody>
                    <a:bodyPr/>
                    <a:lstStyle/>
                    <a:p>
                      <a:r>
                        <a:rPr lang="es-ES" sz="1400" dirty="0" err="1"/>
                        <a:t>EducaLab</a:t>
                      </a:r>
                      <a:endParaRPr lang="es-ES" sz="1400" dirty="0"/>
                    </a:p>
                  </a:txBody>
                  <a:tcPr>
                    <a:noFill/>
                  </a:tcPr>
                </a:tc>
                <a:tc>
                  <a:txBody>
                    <a:bodyPr/>
                    <a:lstStyle/>
                    <a:p>
                      <a:endParaRPr lang="es-ES" sz="1400"/>
                    </a:p>
                  </a:txBody>
                  <a:tcPr>
                    <a:noFill/>
                  </a:tcPr>
                </a:tc>
                <a:tc>
                  <a:txBody>
                    <a:bodyPr/>
                    <a:lstStyle/>
                    <a:p>
                      <a:endParaRPr lang="es-ES" sz="1400" dirty="0"/>
                    </a:p>
                  </a:txBody>
                  <a:tcPr>
                    <a:noFill/>
                  </a:tcPr>
                </a:tc>
                <a:tc>
                  <a:txBody>
                    <a:bodyPr/>
                    <a:lstStyle/>
                    <a:p>
                      <a:endParaRPr lang="es-ES" sz="1400"/>
                    </a:p>
                  </a:txBody>
                  <a:tcPr>
                    <a:noFill/>
                  </a:tcPr>
                </a:tc>
                <a:tc>
                  <a:txBody>
                    <a:bodyPr/>
                    <a:lstStyle/>
                    <a:p>
                      <a:endParaRPr lang="es-ES" sz="1400" dirty="0"/>
                    </a:p>
                  </a:txBody>
                  <a:tcPr>
                    <a:solidFill>
                      <a:srgbClr val="660066"/>
                    </a:solidFill>
                  </a:tcPr>
                </a:tc>
                <a:tc>
                  <a:txBody>
                    <a:bodyPr/>
                    <a:lstStyle/>
                    <a:p>
                      <a:endParaRPr lang="es-ES" sz="1400" dirty="0"/>
                    </a:p>
                  </a:txBody>
                  <a:tcPr>
                    <a:solidFill>
                      <a:srgbClr val="FF00FF"/>
                    </a:solidFill>
                  </a:tcPr>
                </a:tc>
                <a:tc>
                  <a:txBody>
                    <a:bodyPr/>
                    <a:lstStyle/>
                    <a:p>
                      <a:endParaRPr lang="es-ES" sz="1400"/>
                    </a:p>
                  </a:txBody>
                  <a:tcPr>
                    <a:noFill/>
                  </a:tcPr>
                </a:tc>
                <a:extLst>
                  <a:ext uri="{0D108BD9-81ED-4DB2-BD59-A6C34878D82A}">
                    <a16:rowId xmlns:a16="http://schemas.microsoft.com/office/drawing/2014/main" val="10009"/>
                  </a:ext>
                </a:extLst>
              </a:tr>
              <a:tr h="336037">
                <a:tc>
                  <a:txBody>
                    <a:bodyPr/>
                    <a:lstStyle/>
                    <a:p>
                      <a:r>
                        <a:rPr lang="es-ES" sz="1400" dirty="0" err="1"/>
                        <a:t>Inee</a:t>
                      </a:r>
                      <a:r>
                        <a:rPr lang="es-ES" sz="1400" dirty="0"/>
                        <a:t>, </a:t>
                      </a:r>
                      <a:r>
                        <a:rPr lang="es-ES" sz="1400" dirty="0" err="1"/>
                        <a:t>intef</a:t>
                      </a:r>
                      <a:r>
                        <a:rPr lang="es-ES" sz="1400" dirty="0"/>
                        <a:t>, </a:t>
                      </a:r>
                      <a:r>
                        <a:rPr lang="es-ES" sz="1400" dirty="0" err="1"/>
                        <a:t>cniie</a:t>
                      </a:r>
                      <a:endParaRPr lang="es-ES" sz="1400" dirty="0"/>
                    </a:p>
                  </a:txBody>
                  <a:tcPr/>
                </a:tc>
                <a:tc>
                  <a:txBody>
                    <a:bodyPr/>
                    <a:lstStyle/>
                    <a:p>
                      <a:endParaRPr lang="es-ES" sz="1400"/>
                    </a:p>
                  </a:txBody>
                  <a:tcPr/>
                </a:tc>
                <a:tc>
                  <a:txBody>
                    <a:bodyPr/>
                    <a:lstStyle/>
                    <a:p>
                      <a:endParaRPr lang="es-ES" sz="1400" dirty="0"/>
                    </a:p>
                  </a:txBody>
                  <a:tcPr>
                    <a:solidFill>
                      <a:srgbClr val="3366FF"/>
                    </a:solidFill>
                  </a:tcPr>
                </a:tc>
                <a:tc>
                  <a:txBody>
                    <a:bodyPr/>
                    <a:lstStyle/>
                    <a:p>
                      <a:endParaRPr lang="es-ES" sz="1400"/>
                    </a:p>
                  </a:txBody>
                  <a:tcPr/>
                </a:tc>
                <a:tc>
                  <a:txBody>
                    <a:bodyPr/>
                    <a:lstStyle/>
                    <a:p>
                      <a:endParaRPr lang="es-ES" sz="1400" dirty="0"/>
                    </a:p>
                  </a:txBody>
                  <a:tcPr>
                    <a:solidFill>
                      <a:srgbClr val="660066"/>
                    </a:solidFill>
                  </a:tcPr>
                </a:tc>
                <a:tc>
                  <a:txBody>
                    <a:bodyPr/>
                    <a:lstStyle/>
                    <a:p>
                      <a:endParaRPr lang="es-ES" sz="1400" dirty="0"/>
                    </a:p>
                  </a:txBody>
                  <a:tcPr>
                    <a:solidFill>
                      <a:srgbClr val="FF00FF"/>
                    </a:solidFill>
                  </a:tcPr>
                </a:tc>
                <a:tc>
                  <a:txBody>
                    <a:bodyPr/>
                    <a:lstStyle/>
                    <a:p>
                      <a:endParaRPr lang="es-ES" sz="1400"/>
                    </a:p>
                  </a:txBody>
                  <a:tcPr/>
                </a:tc>
                <a:extLst>
                  <a:ext uri="{0D108BD9-81ED-4DB2-BD59-A6C34878D82A}">
                    <a16:rowId xmlns:a16="http://schemas.microsoft.com/office/drawing/2014/main" val="10010"/>
                  </a:ext>
                </a:extLst>
              </a:tr>
              <a:tr h="336037">
                <a:tc>
                  <a:txBody>
                    <a:bodyPr/>
                    <a:lstStyle/>
                    <a:p>
                      <a:r>
                        <a:rPr lang="es-ES" sz="1400" dirty="0" err="1"/>
                        <a:t>UniDiversidad</a:t>
                      </a:r>
                      <a:endParaRPr lang="es-ES" sz="1400" dirty="0"/>
                    </a:p>
                  </a:txBody>
                  <a:tcPr>
                    <a:noFill/>
                  </a:tcPr>
                </a:tc>
                <a:tc>
                  <a:txBody>
                    <a:bodyPr/>
                    <a:lstStyle/>
                    <a:p>
                      <a:endParaRPr lang="es-ES" sz="1400"/>
                    </a:p>
                  </a:txBody>
                  <a:tcPr>
                    <a:noFill/>
                  </a:tcPr>
                </a:tc>
                <a:tc>
                  <a:txBody>
                    <a:bodyPr/>
                    <a:lstStyle/>
                    <a:p>
                      <a:endParaRPr lang="es-ES" sz="1400" dirty="0"/>
                    </a:p>
                  </a:txBody>
                  <a:tcPr>
                    <a:noFill/>
                  </a:tcPr>
                </a:tc>
                <a:tc>
                  <a:txBody>
                    <a:bodyPr/>
                    <a:lstStyle/>
                    <a:p>
                      <a:endParaRPr lang="es-ES" sz="1400" dirty="0"/>
                    </a:p>
                  </a:txBody>
                  <a:tcPr>
                    <a:solidFill>
                      <a:schemeClr val="accent2"/>
                    </a:solidFill>
                  </a:tcPr>
                </a:tc>
                <a:tc>
                  <a:txBody>
                    <a:bodyPr/>
                    <a:lstStyle/>
                    <a:p>
                      <a:endParaRPr lang="es-ES" sz="1400"/>
                    </a:p>
                  </a:txBody>
                  <a:tcPr>
                    <a:noFill/>
                  </a:tcPr>
                </a:tc>
                <a:tc>
                  <a:txBody>
                    <a:bodyPr/>
                    <a:lstStyle/>
                    <a:p>
                      <a:endParaRPr lang="es-ES" sz="1400"/>
                    </a:p>
                  </a:txBody>
                  <a:tcPr>
                    <a:noFill/>
                  </a:tcPr>
                </a:tc>
                <a:tc>
                  <a:txBody>
                    <a:bodyPr/>
                    <a:lstStyle/>
                    <a:p>
                      <a:endParaRPr lang="es-ES" sz="1400"/>
                    </a:p>
                  </a:txBody>
                  <a:tcPr>
                    <a:noFill/>
                  </a:tcPr>
                </a:tc>
                <a:extLst>
                  <a:ext uri="{0D108BD9-81ED-4DB2-BD59-A6C34878D82A}">
                    <a16:rowId xmlns:a16="http://schemas.microsoft.com/office/drawing/2014/main" val="10011"/>
                  </a:ext>
                </a:extLst>
              </a:tr>
              <a:tr h="336037">
                <a:tc>
                  <a:txBody>
                    <a:bodyPr/>
                    <a:lstStyle/>
                    <a:p>
                      <a:r>
                        <a:rPr lang="es-ES" sz="1400" dirty="0" err="1"/>
                        <a:t>Zientziari</a:t>
                      </a:r>
                      <a:endParaRPr lang="es-ES" sz="1400" dirty="0"/>
                    </a:p>
                  </a:txBody>
                  <a:tcPr/>
                </a:tc>
                <a:tc>
                  <a:txBody>
                    <a:bodyPr/>
                    <a:lstStyle/>
                    <a:p>
                      <a:endParaRPr lang="es-ES" sz="1400"/>
                    </a:p>
                  </a:txBody>
                  <a:tcPr/>
                </a:tc>
                <a:tc>
                  <a:txBody>
                    <a:bodyPr/>
                    <a:lstStyle/>
                    <a:p>
                      <a:endParaRPr lang="es-ES" sz="1400"/>
                    </a:p>
                  </a:txBody>
                  <a:tcPr/>
                </a:tc>
                <a:tc>
                  <a:txBody>
                    <a:bodyPr/>
                    <a:lstStyle/>
                    <a:p>
                      <a:endParaRPr lang="es-ES" sz="1400" dirty="0"/>
                    </a:p>
                  </a:txBody>
                  <a:tcPr/>
                </a:tc>
                <a:tc>
                  <a:txBody>
                    <a:bodyPr/>
                    <a:lstStyle/>
                    <a:p>
                      <a:endParaRPr lang="es-ES" sz="1400" dirty="0"/>
                    </a:p>
                  </a:txBody>
                  <a:tcPr>
                    <a:solidFill>
                      <a:srgbClr val="660066"/>
                    </a:solidFill>
                  </a:tcPr>
                </a:tc>
                <a:tc>
                  <a:txBody>
                    <a:bodyPr/>
                    <a:lstStyle/>
                    <a:p>
                      <a:endParaRPr lang="es-ES" sz="1400" dirty="0"/>
                    </a:p>
                  </a:txBody>
                  <a:tcPr>
                    <a:solidFill>
                      <a:srgbClr val="FF00FF"/>
                    </a:solidFill>
                  </a:tcPr>
                </a:tc>
                <a:tc>
                  <a:txBody>
                    <a:bodyPr/>
                    <a:lstStyle/>
                    <a:p>
                      <a:endParaRPr lang="es-ES" sz="1400" dirty="0"/>
                    </a:p>
                  </a:txBody>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27191052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aptura de pantalla 2015-08-20 a las 10.46.06.png"/>
          <p:cNvPicPr>
            <a:picLocks noChangeAspect="1"/>
          </p:cNvPicPr>
          <p:nvPr/>
        </p:nvPicPr>
        <p:blipFill rotWithShape="1">
          <a:blip r:embed="rId2" cstate="print">
            <a:extLst>
              <a:ext uri="{28A0092B-C50C-407E-A947-70E740481C1C}">
                <a14:useLocalDpi xmlns:a14="http://schemas.microsoft.com/office/drawing/2010/main" val="0"/>
              </a:ext>
            </a:extLst>
          </a:blip>
          <a:srcRect l="22058" t="11353" r="17639" b="71121"/>
          <a:stretch/>
        </p:blipFill>
        <p:spPr>
          <a:xfrm>
            <a:off x="1078172" y="889677"/>
            <a:ext cx="6987655" cy="1269242"/>
          </a:xfrm>
          <a:prstGeom prst="rect">
            <a:avLst/>
          </a:prstGeom>
        </p:spPr>
      </p:pic>
      <p:sp>
        <p:nvSpPr>
          <p:cNvPr id="3" name="Rectangle 2"/>
          <p:cNvSpPr/>
          <p:nvPr/>
        </p:nvSpPr>
        <p:spPr>
          <a:xfrm>
            <a:off x="6084168" y="2276872"/>
            <a:ext cx="2343142" cy="369332"/>
          </a:xfrm>
          <a:prstGeom prst="rect">
            <a:avLst/>
          </a:prstGeom>
        </p:spPr>
        <p:txBody>
          <a:bodyPr wrap="none">
            <a:spAutoFit/>
          </a:bodyPr>
          <a:lstStyle/>
          <a:p>
            <a:r>
              <a:rPr lang="es-ES" dirty="0"/>
              <a:t>http://www.cosce.org/</a:t>
            </a:r>
          </a:p>
        </p:txBody>
      </p:sp>
      <p:sp>
        <p:nvSpPr>
          <p:cNvPr id="4" name="TextBox 3"/>
          <p:cNvSpPr txBox="1"/>
          <p:nvPr/>
        </p:nvSpPr>
        <p:spPr>
          <a:xfrm>
            <a:off x="179512" y="3109436"/>
            <a:ext cx="8748464" cy="2031325"/>
          </a:xfrm>
          <a:prstGeom prst="rect">
            <a:avLst/>
          </a:prstGeom>
          <a:noFill/>
        </p:spPr>
        <p:txBody>
          <a:bodyPr wrap="square" rtlCol="0">
            <a:spAutoFit/>
          </a:bodyPr>
          <a:lstStyle/>
          <a:p>
            <a:r>
              <a:rPr lang="es-ES" dirty="0"/>
              <a:t>Incorpora </a:t>
            </a:r>
            <a:r>
              <a:rPr lang="es-ES" dirty="0" err="1"/>
              <a:t>més</a:t>
            </a:r>
            <a:r>
              <a:rPr lang="es-ES" dirty="0"/>
              <a:t> de 75 </a:t>
            </a:r>
            <a:r>
              <a:rPr lang="es-ES" dirty="0" err="1"/>
              <a:t>societats</a:t>
            </a:r>
            <a:r>
              <a:rPr lang="es-ES" dirty="0"/>
              <a:t> </a:t>
            </a:r>
            <a:r>
              <a:rPr lang="es-ES" dirty="0" err="1"/>
              <a:t>científiques</a:t>
            </a:r>
            <a:r>
              <a:rPr lang="es-ES" dirty="0"/>
              <a:t> que </a:t>
            </a:r>
            <a:r>
              <a:rPr lang="es-ES" dirty="0" err="1"/>
              <a:t>tenen</a:t>
            </a:r>
            <a:r>
              <a:rPr lang="es-ES" dirty="0"/>
              <a:t> </a:t>
            </a:r>
            <a:r>
              <a:rPr lang="es-ES" dirty="0" err="1"/>
              <a:t>com</a:t>
            </a:r>
            <a:r>
              <a:rPr lang="es-ES" dirty="0"/>
              <a:t> a </a:t>
            </a:r>
            <a:r>
              <a:rPr lang="es-ES" dirty="0" err="1"/>
              <a:t>missió</a:t>
            </a:r>
            <a:r>
              <a:rPr lang="es-ES" dirty="0"/>
              <a:t> la </a:t>
            </a:r>
            <a:r>
              <a:rPr lang="es-ES" dirty="0" err="1"/>
              <a:t>contribució</a:t>
            </a:r>
            <a:r>
              <a:rPr lang="es-ES" dirty="0"/>
              <a:t>  al </a:t>
            </a:r>
            <a:r>
              <a:rPr lang="es-ES" dirty="0" err="1"/>
              <a:t>desenvolupament</a:t>
            </a:r>
            <a:r>
              <a:rPr lang="es-ES" dirty="0"/>
              <a:t> </a:t>
            </a:r>
            <a:r>
              <a:rPr lang="es-ES" dirty="0" err="1"/>
              <a:t>científic</a:t>
            </a:r>
            <a:r>
              <a:rPr lang="es-ES" dirty="0"/>
              <a:t> i </a:t>
            </a:r>
            <a:r>
              <a:rPr lang="es-ES" dirty="0" err="1"/>
              <a:t>tecnològic</a:t>
            </a:r>
            <a:r>
              <a:rPr lang="es-ES" dirty="0"/>
              <a:t>, actuar </a:t>
            </a:r>
            <a:r>
              <a:rPr lang="es-ES" dirty="0" err="1"/>
              <a:t>com</a:t>
            </a:r>
            <a:r>
              <a:rPr lang="es-ES" dirty="0"/>
              <a:t> </a:t>
            </a:r>
            <a:r>
              <a:rPr lang="es-ES" dirty="0" err="1"/>
              <a:t>interlocutors</a:t>
            </a:r>
            <a:r>
              <a:rPr lang="es-ES" dirty="0"/>
              <a:t> de la </a:t>
            </a:r>
            <a:r>
              <a:rPr lang="es-ES" dirty="0" err="1"/>
              <a:t>societat</a:t>
            </a:r>
            <a:r>
              <a:rPr lang="es-ES" dirty="0"/>
              <a:t> civil </a:t>
            </a:r>
            <a:r>
              <a:rPr lang="es-ES" dirty="0" err="1"/>
              <a:t>davant</a:t>
            </a:r>
            <a:r>
              <a:rPr lang="es-ES" dirty="0"/>
              <a:t> </a:t>
            </a:r>
            <a:r>
              <a:rPr lang="es-ES" dirty="0" err="1"/>
              <a:t>els</a:t>
            </a:r>
            <a:r>
              <a:rPr lang="es-ES" dirty="0"/>
              <a:t> poder </a:t>
            </a:r>
            <a:r>
              <a:rPr lang="es-ES" dirty="0" err="1"/>
              <a:t>públics</a:t>
            </a:r>
            <a:r>
              <a:rPr lang="es-ES" dirty="0"/>
              <a:t> en temes </a:t>
            </a:r>
            <a:r>
              <a:rPr lang="es-ES" dirty="0" err="1"/>
              <a:t>relacionats</a:t>
            </a:r>
            <a:r>
              <a:rPr lang="es-ES" dirty="0"/>
              <a:t> </a:t>
            </a:r>
            <a:r>
              <a:rPr lang="es-ES" dirty="0" err="1"/>
              <a:t>amb</a:t>
            </a:r>
            <a:r>
              <a:rPr lang="es-ES" dirty="0"/>
              <a:t> la </a:t>
            </a:r>
            <a:r>
              <a:rPr lang="es-ES" dirty="0" err="1"/>
              <a:t>ciència</a:t>
            </a:r>
            <a:r>
              <a:rPr lang="es-ES" dirty="0"/>
              <a:t> i </a:t>
            </a:r>
            <a:r>
              <a:rPr lang="es-ES" dirty="0" err="1"/>
              <a:t>promoure</a:t>
            </a:r>
            <a:r>
              <a:rPr lang="es-ES" dirty="0"/>
              <a:t> el </a:t>
            </a:r>
            <a:r>
              <a:rPr lang="es-ES" dirty="0" err="1"/>
              <a:t>paper</a:t>
            </a:r>
            <a:r>
              <a:rPr lang="es-ES" dirty="0"/>
              <a:t> de la </a:t>
            </a:r>
            <a:r>
              <a:rPr lang="es-ES" dirty="0" err="1"/>
              <a:t>ciència</a:t>
            </a:r>
            <a:r>
              <a:rPr lang="es-ES" dirty="0"/>
              <a:t> i contribuir a la </a:t>
            </a:r>
            <a:r>
              <a:rPr lang="es-ES" dirty="0" err="1"/>
              <a:t>seua</a:t>
            </a:r>
            <a:r>
              <a:rPr lang="es-ES" dirty="0"/>
              <a:t> </a:t>
            </a:r>
            <a:r>
              <a:rPr lang="es-ES" dirty="0" err="1"/>
              <a:t>difusió</a:t>
            </a:r>
            <a:r>
              <a:rPr lang="es-ES" dirty="0"/>
              <a:t>.</a:t>
            </a:r>
          </a:p>
          <a:p>
            <a:endParaRPr lang="es-ES" dirty="0"/>
          </a:p>
          <a:p>
            <a:r>
              <a:rPr lang="es-ES" dirty="0"/>
              <a:t>Es </a:t>
            </a:r>
            <a:r>
              <a:rPr lang="es-ES" dirty="0" err="1"/>
              <a:t>pot</a:t>
            </a:r>
            <a:r>
              <a:rPr lang="es-ES" dirty="0"/>
              <a:t> </a:t>
            </a:r>
            <a:r>
              <a:rPr lang="es-ES" dirty="0" err="1"/>
              <a:t>trobar</a:t>
            </a:r>
            <a:r>
              <a:rPr lang="es-ES" dirty="0"/>
              <a:t> el </a:t>
            </a:r>
            <a:r>
              <a:rPr lang="es-ES" dirty="0" err="1"/>
              <a:t>llistat</a:t>
            </a:r>
            <a:r>
              <a:rPr lang="es-ES" dirty="0"/>
              <a:t> de </a:t>
            </a:r>
            <a:r>
              <a:rPr lang="es-ES" dirty="0" err="1"/>
              <a:t>societats</a:t>
            </a:r>
            <a:r>
              <a:rPr lang="es-ES" dirty="0"/>
              <a:t> que formen </a:t>
            </a:r>
            <a:r>
              <a:rPr lang="es-ES" dirty="0" err="1"/>
              <a:t>part</a:t>
            </a:r>
            <a:r>
              <a:rPr lang="es-ES" dirty="0"/>
              <a:t> (</a:t>
            </a:r>
            <a:r>
              <a:rPr lang="es-ES" dirty="0">
                <a:hlinkClick r:id="rId3"/>
              </a:rPr>
              <a:t>http://www.cosce.org/miembros.htm</a:t>
            </a:r>
            <a:r>
              <a:rPr lang="es-ES" dirty="0"/>
              <a:t>), noticies </a:t>
            </a:r>
            <a:r>
              <a:rPr lang="es-ES" dirty="0" err="1"/>
              <a:t>d’actualitat</a:t>
            </a:r>
            <a:r>
              <a:rPr lang="es-ES" dirty="0"/>
              <a:t> i </a:t>
            </a:r>
            <a:r>
              <a:rPr lang="es-ES" dirty="0" err="1"/>
              <a:t>activitats</a:t>
            </a:r>
            <a:r>
              <a:rPr lang="es-ES" dirty="0"/>
              <a:t>, entre elles ENCIENDE.</a:t>
            </a:r>
          </a:p>
        </p:txBody>
      </p:sp>
    </p:spTree>
    <p:extLst>
      <p:ext uri="{BB962C8B-B14F-4D97-AF65-F5344CB8AC3E}">
        <p14:creationId xmlns:p14="http://schemas.microsoft.com/office/powerpoint/2010/main" val="40839122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aptura de pantalla 2015-08-20 a las 11.06.10.png"/>
          <p:cNvPicPr>
            <a:picLocks noChangeAspect="1"/>
          </p:cNvPicPr>
          <p:nvPr/>
        </p:nvPicPr>
        <p:blipFill rotWithShape="1">
          <a:blip r:embed="rId2" cstate="print">
            <a:extLst>
              <a:ext uri="{28A0092B-C50C-407E-A947-70E740481C1C}">
                <a14:useLocalDpi xmlns:a14="http://schemas.microsoft.com/office/drawing/2010/main" val="0"/>
              </a:ext>
            </a:extLst>
          </a:blip>
          <a:srcRect l="25069" t="9876" r="14234" b="71700"/>
          <a:stretch/>
        </p:blipFill>
        <p:spPr>
          <a:xfrm>
            <a:off x="1511553" y="404664"/>
            <a:ext cx="6100549" cy="1157290"/>
          </a:xfrm>
          <a:prstGeom prst="rect">
            <a:avLst/>
          </a:prstGeom>
        </p:spPr>
      </p:pic>
      <p:sp>
        <p:nvSpPr>
          <p:cNvPr id="3" name="Rectangle 2"/>
          <p:cNvSpPr/>
          <p:nvPr/>
        </p:nvSpPr>
        <p:spPr>
          <a:xfrm>
            <a:off x="539552" y="2060848"/>
            <a:ext cx="8064896" cy="4524315"/>
          </a:xfrm>
          <a:prstGeom prst="rect">
            <a:avLst/>
          </a:prstGeom>
        </p:spPr>
        <p:txBody>
          <a:bodyPr wrap="square">
            <a:spAutoFit/>
          </a:bodyPr>
          <a:lstStyle/>
          <a:p>
            <a:r>
              <a:rPr lang="es-ES" dirty="0"/>
              <a:t>Es un proyecto impulsado por la COSCE (Confederación de Sociedades Científicas de España) para fomentar la enseñanza de las ciencias en las edades más tempranas.</a:t>
            </a:r>
          </a:p>
          <a:p>
            <a:endParaRPr lang="es-ES" dirty="0"/>
          </a:p>
          <a:p>
            <a:r>
              <a:rPr lang="es-ES" dirty="0"/>
              <a:t>El programa va des </a:t>
            </a:r>
            <a:r>
              <a:rPr lang="es-ES" dirty="0" err="1"/>
              <a:t>dels</a:t>
            </a:r>
            <a:r>
              <a:rPr lang="es-ES" dirty="0"/>
              <a:t> 3 </a:t>
            </a:r>
            <a:r>
              <a:rPr lang="es-ES" dirty="0" err="1"/>
              <a:t>fins</a:t>
            </a:r>
            <a:r>
              <a:rPr lang="es-ES" dirty="0"/>
              <a:t> </a:t>
            </a:r>
            <a:r>
              <a:rPr lang="es-ES" dirty="0" err="1"/>
              <a:t>als</a:t>
            </a:r>
            <a:r>
              <a:rPr lang="es-ES" dirty="0"/>
              <a:t> 14 </a:t>
            </a:r>
            <a:r>
              <a:rPr lang="es-ES" dirty="0" err="1"/>
              <a:t>anys</a:t>
            </a:r>
            <a:r>
              <a:rPr lang="es-ES" dirty="0"/>
              <a:t>, i les </a:t>
            </a:r>
            <a:r>
              <a:rPr lang="es-ES" dirty="0" err="1"/>
              <a:t>activitats</a:t>
            </a:r>
            <a:r>
              <a:rPr lang="es-ES" dirty="0"/>
              <a:t> </a:t>
            </a:r>
            <a:r>
              <a:rPr lang="es-ES" dirty="0" err="1"/>
              <a:t>són</a:t>
            </a:r>
            <a:r>
              <a:rPr lang="es-ES" dirty="0"/>
              <a:t> en tres </a:t>
            </a:r>
            <a:r>
              <a:rPr lang="es-ES" dirty="0" err="1"/>
              <a:t>àmbits</a:t>
            </a:r>
            <a:r>
              <a:rPr lang="es-ES" dirty="0"/>
              <a:t>: familiar (</a:t>
            </a:r>
            <a:r>
              <a:rPr lang="es-ES" dirty="0" err="1"/>
              <a:t>als</a:t>
            </a:r>
            <a:r>
              <a:rPr lang="es-ES" dirty="0"/>
              <a:t> </a:t>
            </a:r>
            <a:r>
              <a:rPr lang="es-ES" dirty="0" err="1"/>
              <a:t>espais</a:t>
            </a:r>
            <a:r>
              <a:rPr lang="es-ES" dirty="0"/>
              <a:t> </a:t>
            </a:r>
            <a:r>
              <a:rPr lang="es-ES" dirty="0" err="1"/>
              <a:t>públics</a:t>
            </a:r>
            <a:r>
              <a:rPr lang="es-ES" dirty="0"/>
              <a:t>: </a:t>
            </a:r>
            <a:r>
              <a:rPr lang="es-ES" dirty="0" err="1"/>
              <a:t>museus</a:t>
            </a:r>
            <a:r>
              <a:rPr lang="es-ES" dirty="0"/>
              <a:t>, </a:t>
            </a:r>
            <a:r>
              <a:rPr lang="es-ES" dirty="0" err="1"/>
              <a:t>planetaris</a:t>
            </a:r>
            <a:r>
              <a:rPr lang="es-ES" dirty="0"/>
              <a:t>,…), escolar y </a:t>
            </a:r>
            <a:r>
              <a:rPr lang="es-ES" dirty="0" err="1"/>
              <a:t>científic</a:t>
            </a:r>
            <a:r>
              <a:rPr lang="es-ES" dirty="0"/>
              <a:t>, </a:t>
            </a:r>
            <a:r>
              <a:rPr lang="es-ES" dirty="0" err="1"/>
              <a:t>necessitan</a:t>
            </a:r>
            <a:r>
              <a:rPr lang="es-ES" dirty="0"/>
              <a:t> la </a:t>
            </a:r>
            <a:r>
              <a:rPr lang="es-ES" dirty="0" err="1"/>
              <a:t>col·laboració</a:t>
            </a:r>
            <a:r>
              <a:rPr lang="es-ES" dirty="0"/>
              <a:t> de </a:t>
            </a:r>
            <a:r>
              <a:rPr lang="es-ES" dirty="0" err="1"/>
              <a:t>tots</a:t>
            </a:r>
            <a:r>
              <a:rPr lang="es-ES" dirty="0"/>
              <a:t> tres.</a:t>
            </a:r>
          </a:p>
          <a:p>
            <a:endParaRPr lang="es-ES" dirty="0"/>
          </a:p>
          <a:p>
            <a:r>
              <a:rPr lang="es-ES" dirty="0"/>
              <a:t>Hi ha un </a:t>
            </a:r>
            <a:r>
              <a:rPr lang="es-ES" dirty="0" err="1"/>
              <a:t>apartat</a:t>
            </a:r>
            <a:r>
              <a:rPr lang="es-ES" dirty="0"/>
              <a:t> </a:t>
            </a:r>
            <a:r>
              <a:rPr lang="es-ES" dirty="0" err="1"/>
              <a:t>d’oferta</a:t>
            </a:r>
            <a:r>
              <a:rPr lang="es-ES" dirty="0"/>
              <a:t>/</a:t>
            </a:r>
            <a:r>
              <a:rPr lang="es-ES" dirty="0" err="1"/>
              <a:t>demanada</a:t>
            </a:r>
            <a:r>
              <a:rPr lang="es-ES" dirty="0"/>
              <a:t> sobre </a:t>
            </a:r>
            <a:r>
              <a:rPr lang="es-ES" dirty="0" err="1"/>
              <a:t>conferències</a:t>
            </a:r>
            <a:r>
              <a:rPr lang="es-ES" dirty="0"/>
              <a:t>, </a:t>
            </a:r>
            <a:r>
              <a:rPr lang="es-ES" dirty="0" err="1"/>
              <a:t>xerrades</a:t>
            </a:r>
            <a:r>
              <a:rPr lang="es-ES" dirty="0"/>
              <a:t>, </a:t>
            </a:r>
            <a:r>
              <a:rPr lang="es-ES" dirty="0" err="1"/>
              <a:t>tallers</a:t>
            </a:r>
            <a:r>
              <a:rPr lang="es-ES" dirty="0"/>
              <a:t>, … per </a:t>
            </a:r>
            <a:r>
              <a:rPr lang="es-ES" dirty="0" err="1"/>
              <a:t>professorat</a:t>
            </a:r>
            <a:r>
              <a:rPr lang="es-ES" dirty="0"/>
              <a:t> o per </a:t>
            </a:r>
            <a:r>
              <a:rPr lang="es-ES" dirty="0" err="1"/>
              <a:t>alumnes</a:t>
            </a:r>
            <a:r>
              <a:rPr lang="es-ES" dirty="0"/>
              <a:t>.</a:t>
            </a:r>
          </a:p>
          <a:p>
            <a:endParaRPr lang="es-ES" dirty="0"/>
          </a:p>
          <a:p>
            <a:r>
              <a:rPr lang="es-ES" dirty="0"/>
              <a:t>En un </a:t>
            </a:r>
            <a:r>
              <a:rPr lang="es-ES" dirty="0" err="1"/>
              <a:t>altre</a:t>
            </a:r>
            <a:r>
              <a:rPr lang="es-ES" dirty="0"/>
              <a:t> hi ha </a:t>
            </a:r>
            <a:r>
              <a:rPr lang="es-ES" dirty="0" err="1"/>
              <a:t>projectes</a:t>
            </a:r>
            <a:r>
              <a:rPr lang="es-ES" dirty="0"/>
              <a:t> que </a:t>
            </a:r>
            <a:r>
              <a:rPr lang="es-ES" dirty="0" err="1"/>
              <a:t>s’estan</a:t>
            </a:r>
            <a:r>
              <a:rPr lang="es-ES" dirty="0"/>
              <a:t> </a:t>
            </a:r>
            <a:r>
              <a:rPr lang="es-ES" dirty="0" err="1"/>
              <a:t>realitzant</a:t>
            </a:r>
            <a:r>
              <a:rPr lang="es-ES" dirty="0"/>
              <a:t> o </a:t>
            </a:r>
            <a:r>
              <a:rPr lang="es-ES" dirty="0" err="1"/>
              <a:t>s’han</a:t>
            </a:r>
            <a:r>
              <a:rPr lang="es-ES" dirty="0"/>
              <a:t> </a:t>
            </a:r>
            <a:r>
              <a:rPr lang="es-ES" dirty="0" err="1"/>
              <a:t>realitzat</a:t>
            </a:r>
            <a:r>
              <a:rPr lang="es-ES" dirty="0"/>
              <a:t>.</a:t>
            </a:r>
          </a:p>
          <a:p>
            <a:endParaRPr lang="es-ES" dirty="0"/>
          </a:p>
          <a:p>
            <a:r>
              <a:rPr lang="es-ES" dirty="0"/>
              <a:t>Hi ha, a </a:t>
            </a:r>
            <a:r>
              <a:rPr lang="es-ES" dirty="0" err="1"/>
              <a:t>més</a:t>
            </a:r>
            <a:r>
              <a:rPr lang="es-ES" dirty="0"/>
              <a:t> a </a:t>
            </a:r>
            <a:r>
              <a:rPr lang="es-ES" dirty="0" err="1"/>
              <a:t>més</a:t>
            </a:r>
            <a:r>
              <a:rPr lang="es-ES" dirty="0"/>
              <a:t>, un </a:t>
            </a:r>
            <a:r>
              <a:rPr lang="es-ES" dirty="0" err="1"/>
              <a:t>premi</a:t>
            </a:r>
            <a:r>
              <a:rPr lang="es-ES" dirty="0"/>
              <a:t> per a </a:t>
            </a:r>
            <a:r>
              <a:rPr lang="es-ES" dirty="0" err="1"/>
              <a:t>iniciatives</a:t>
            </a:r>
            <a:r>
              <a:rPr lang="es-ES" dirty="0"/>
              <a:t> o </a:t>
            </a:r>
            <a:r>
              <a:rPr lang="es-ES" dirty="0" err="1"/>
              <a:t>actuacions</a:t>
            </a:r>
            <a:r>
              <a:rPr lang="es-ES" dirty="0"/>
              <a:t> </a:t>
            </a:r>
            <a:r>
              <a:rPr lang="es-ES" dirty="0" err="1"/>
              <a:t>educatives</a:t>
            </a:r>
            <a:r>
              <a:rPr lang="es-ES" dirty="0"/>
              <a:t> innovadores i de </a:t>
            </a:r>
            <a:r>
              <a:rPr lang="es-ES" dirty="0" err="1"/>
              <a:t>qualitat</a:t>
            </a:r>
            <a:r>
              <a:rPr lang="es-ES" dirty="0"/>
              <a:t> en </a:t>
            </a:r>
            <a:r>
              <a:rPr lang="es-ES" dirty="0" err="1"/>
              <a:t>marxa</a:t>
            </a:r>
            <a:r>
              <a:rPr lang="es-ES" dirty="0"/>
              <a:t>.</a:t>
            </a:r>
          </a:p>
          <a:p>
            <a:endParaRPr lang="es-ES" dirty="0"/>
          </a:p>
          <a:p>
            <a:r>
              <a:rPr lang="es-ES" dirty="0"/>
              <a:t>Hi ha un </a:t>
            </a:r>
            <a:r>
              <a:rPr lang="es-ES" dirty="0" err="1"/>
              <a:t>altre</a:t>
            </a:r>
            <a:r>
              <a:rPr lang="es-ES" dirty="0"/>
              <a:t> </a:t>
            </a:r>
            <a:r>
              <a:rPr lang="es-ES" dirty="0" err="1"/>
              <a:t>apartat</a:t>
            </a:r>
            <a:r>
              <a:rPr lang="es-ES" dirty="0"/>
              <a:t> de recursos i un de noticies.</a:t>
            </a:r>
          </a:p>
        </p:txBody>
      </p:sp>
      <p:sp>
        <p:nvSpPr>
          <p:cNvPr id="4" name="Rectangle 3"/>
          <p:cNvSpPr/>
          <p:nvPr/>
        </p:nvSpPr>
        <p:spPr>
          <a:xfrm>
            <a:off x="5292080" y="1556792"/>
            <a:ext cx="2719014" cy="369332"/>
          </a:xfrm>
          <a:prstGeom prst="rect">
            <a:avLst/>
          </a:prstGeom>
        </p:spPr>
        <p:txBody>
          <a:bodyPr wrap="none">
            <a:spAutoFit/>
          </a:bodyPr>
          <a:lstStyle/>
          <a:p>
            <a:r>
              <a:rPr lang="es-ES" dirty="0"/>
              <a:t>http://enciende.cosce.org/</a:t>
            </a:r>
          </a:p>
        </p:txBody>
      </p:sp>
    </p:spTree>
    <p:extLst>
      <p:ext uri="{BB962C8B-B14F-4D97-AF65-F5344CB8AC3E}">
        <p14:creationId xmlns:p14="http://schemas.microsoft.com/office/powerpoint/2010/main" val="40839122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aptura de pantalla 2015-08-20 a las 11.14.49.png"/>
          <p:cNvPicPr>
            <a:picLocks noChangeAspect="1"/>
          </p:cNvPicPr>
          <p:nvPr/>
        </p:nvPicPr>
        <p:blipFill rotWithShape="1">
          <a:blip r:embed="rId2" cstate="print">
            <a:extLst>
              <a:ext uri="{28A0092B-C50C-407E-A947-70E740481C1C}">
                <a14:useLocalDpi xmlns:a14="http://schemas.microsoft.com/office/drawing/2010/main" val="0"/>
              </a:ext>
            </a:extLst>
          </a:blip>
          <a:srcRect l="20987" t="11235" r="17438" b="8838"/>
          <a:stretch/>
        </p:blipFill>
        <p:spPr>
          <a:xfrm>
            <a:off x="1095757" y="1052736"/>
            <a:ext cx="6926088" cy="5619046"/>
          </a:xfrm>
          <a:prstGeom prst="rect">
            <a:avLst/>
          </a:prstGeom>
        </p:spPr>
      </p:pic>
      <p:sp>
        <p:nvSpPr>
          <p:cNvPr id="3" name="Rectangle 2"/>
          <p:cNvSpPr/>
          <p:nvPr/>
        </p:nvSpPr>
        <p:spPr>
          <a:xfrm>
            <a:off x="1115616" y="445140"/>
            <a:ext cx="6883103" cy="369332"/>
          </a:xfrm>
          <a:prstGeom prst="rect">
            <a:avLst/>
          </a:prstGeom>
        </p:spPr>
        <p:txBody>
          <a:bodyPr wrap="none">
            <a:spAutoFit/>
          </a:bodyPr>
          <a:lstStyle/>
          <a:p>
            <a:r>
              <a:rPr lang="es-ES" dirty="0"/>
              <a:t>També té un </a:t>
            </a:r>
            <a:r>
              <a:rPr lang="es-ES" dirty="0" err="1"/>
              <a:t>butlletí</a:t>
            </a:r>
            <a:r>
              <a:rPr lang="es-ES" dirty="0"/>
              <a:t> mensual: http://enciende.cosce.org/boletines.asp</a:t>
            </a:r>
          </a:p>
        </p:txBody>
      </p:sp>
    </p:spTree>
    <p:extLst>
      <p:ext uri="{BB962C8B-B14F-4D97-AF65-F5344CB8AC3E}">
        <p14:creationId xmlns:p14="http://schemas.microsoft.com/office/powerpoint/2010/main" val="40839122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aptura de pantalla 2015-08-20 a las 12.28.12.png"/>
          <p:cNvPicPr>
            <a:picLocks noChangeAspect="1"/>
          </p:cNvPicPr>
          <p:nvPr/>
        </p:nvPicPr>
        <p:blipFill rotWithShape="1">
          <a:blip r:embed="rId2" cstate="print">
            <a:extLst>
              <a:ext uri="{28A0092B-C50C-407E-A947-70E740481C1C}">
                <a14:useLocalDpi xmlns:a14="http://schemas.microsoft.com/office/drawing/2010/main" val="0"/>
              </a:ext>
            </a:extLst>
          </a:blip>
          <a:srcRect l="27840" t="14073" r="17352" b="12239"/>
          <a:stretch/>
        </p:blipFill>
        <p:spPr>
          <a:xfrm>
            <a:off x="1757854" y="1867697"/>
            <a:ext cx="5628291" cy="4729655"/>
          </a:xfrm>
          <a:prstGeom prst="rect">
            <a:avLst/>
          </a:prstGeom>
        </p:spPr>
      </p:pic>
      <p:sp>
        <p:nvSpPr>
          <p:cNvPr id="3" name="TextBox 2"/>
          <p:cNvSpPr txBox="1"/>
          <p:nvPr/>
        </p:nvSpPr>
        <p:spPr>
          <a:xfrm>
            <a:off x="883825" y="338142"/>
            <a:ext cx="7365161" cy="1200329"/>
          </a:xfrm>
          <a:prstGeom prst="rect">
            <a:avLst/>
          </a:prstGeom>
          <a:noFill/>
        </p:spPr>
        <p:txBody>
          <a:bodyPr wrap="square" rtlCol="0">
            <a:spAutoFit/>
          </a:bodyPr>
          <a:lstStyle/>
          <a:p>
            <a:r>
              <a:rPr lang="es-ES" dirty="0"/>
              <a:t>Cal destacar la </a:t>
            </a:r>
            <a:r>
              <a:rPr lang="es-ES" dirty="0" err="1"/>
              <a:t>secció</a:t>
            </a:r>
            <a:r>
              <a:rPr lang="es-ES" dirty="0"/>
              <a:t> dedicada a </a:t>
            </a:r>
            <a:r>
              <a:rPr lang="es-ES" b="1" dirty="0" err="1"/>
              <a:t>projectes</a:t>
            </a:r>
            <a:r>
              <a:rPr lang="es-ES" b="1" dirty="0"/>
              <a:t> </a:t>
            </a:r>
            <a:r>
              <a:rPr lang="es-ES" b="1" dirty="0" err="1"/>
              <a:t>europeus</a:t>
            </a:r>
            <a:r>
              <a:rPr lang="es-ES" b="1" dirty="0"/>
              <a:t> </a:t>
            </a:r>
            <a:r>
              <a:rPr lang="es-ES" dirty="0" err="1"/>
              <a:t>dedicats</a:t>
            </a:r>
            <a:r>
              <a:rPr lang="es-ES" dirty="0"/>
              <a:t> a la </a:t>
            </a:r>
            <a:r>
              <a:rPr lang="es-ES" dirty="0" err="1"/>
              <a:t>ciència</a:t>
            </a:r>
            <a:r>
              <a:rPr lang="es-ES" dirty="0"/>
              <a:t> per a </a:t>
            </a:r>
            <a:r>
              <a:rPr lang="es-ES" dirty="0" err="1"/>
              <a:t>diferents</a:t>
            </a:r>
            <a:r>
              <a:rPr lang="es-ES" dirty="0"/>
              <a:t> </a:t>
            </a:r>
            <a:r>
              <a:rPr lang="es-ES" dirty="0" err="1"/>
              <a:t>nivells</a:t>
            </a:r>
            <a:r>
              <a:rPr lang="es-ES" dirty="0"/>
              <a:t>  </a:t>
            </a:r>
            <a:r>
              <a:rPr lang="es-ES" dirty="0" err="1"/>
              <a:t>educatius</a:t>
            </a:r>
            <a:r>
              <a:rPr lang="es-ES" dirty="0"/>
              <a:t>.</a:t>
            </a:r>
          </a:p>
          <a:p>
            <a:endParaRPr lang="es-ES" dirty="0"/>
          </a:p>
          <a:p>
            <a:r>
              <a:rPr lang="es-ES" dirty="0"/>
              <a:t>I també un </a:t>
            </a:r>
            <a:r>
              <a:rPr lang="es-ES" dirty="0" err="1"/>
              <a:t>apartat</a:t>
            </a:r>
            <a:r>
              <a:rPr lang="es-ES" dirty="0"/>
              <a:t> de </a:t>
            </a:r>
            <a:r>
              <a:rPr lang="es-ES" b="1" dirty="0" err="1"/>
              <a:t>portals</a:t>
            </a:r>
            <a:r>
              <a:rPr lang="es-ES" b="1" dirty="0"/>
              <a:t> </a:t>
            </a:r>
            <a:r>
              <a:rPr lang="es-ES" b="1" dirty="0" err="1"/>
              <a:t>educatius</a:t>
            </a:r>
            <a:r>
              <a:rPr lang="es-ES" dirty="0"/>
              <a:t> </a:t>
            </a:r>
            <a:r>
              <a:rPr lang="es-ES" dirty="0" err="1"/>
              <a:t>on</a:t>
            </a:r>
            <a:r>
              <a:rPr lang="es-ES" dirty="0"/>
              <a:t> es poden </a:t>
            </a:r>
            <a:r>
              <a:rPr lang="es-ES" dirty="0" err="1"/>
              <a:t>trobar</a:t>
            </a:r>
            <a:r>
              <a:rPr lang="es-ES" dirty="0"/>
              <a:t> </a:t>
            </a:r>
            <a:r>
              <a:rPr lang="es-ES" dirty="0" err="1"/>
              <a:t>més</a:t>
            </a:r>
            <a:r>
              <a:rPr lang="es-ES" dirty="0"/>
              <a:t> recursos.</a:t>
            </a:r>
          </a:p>
        </p:txBody>
      </p:sp>
    </p:spTree>
    <p:extLst>
      <p:ext uri="{BB962C8B-B14F-4D97-AF65-F5344CB8AC3E}">
        <p14:creationId xmlns:p14="http://schemas.microsoft.com/office/powerpoint/2010/main" val="36165601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aptura de pantalla 2015-08-20 a las 12.31.21.png"/>
          <p:cNvPicPr>
            <a:picLocks noChangeAspect="1"/>
          </p:cNvPicPr>
          <p:nvPr/>
        </p:nvPicPr>
        <p:blipFill rotWithShape="1">
          <a:blip r:embed="rId2" cstate="print">
            <a:extLst>
              <a:ext uri="{28A0092B-C50C-407E-A947-70E740481C1C}">
                <a14:useLocalDpi xmlns:a14="http://schemas.microsoft.com/office/drawing/2010/main" val="0"/>
              </a:ext>
            </a:extLst>
          </a:blip>
          <a:srcRect l="12192" t="10988" r="65904" b="68347"/>
          <a:stretch/>
        </p:blipFill>
        <p:spPr>
          <a:xfrm>
            <a:off x="506810" y="554038"/>
            <a:ext cx="2343472" cy="1381844"/>
          </a:xfrm>
          <a:prstGeom prst="rect">
            <a:avLst/>
          </a:prstGeom>
        </p:spPr>
      </p:pic>
      <p:sp>
        <p:nvSpPr>
          <p:cNvPr id="3" name="Rectangle 2"/>
          <p:cNvSpPr/>
          <p:nvPr/>
        </p:nvSpPr>
        <p:spPr>
          <a:xfrm>
            <a:off x="3124365" y="465426"/>
            <a:ext cx="2561663" cy="369332"/>
          </a:xfrm>
          <a:prstGeom prst="rect">
            <a:avLst/>
          </a:prstGeom>
        </p:spPr>
        <p:txBody>
          <a:bodyPr wrap="none">
            <a:spAutoFit/>
          </a:bodyPr>
          <a:lstStyle/>
          <a:p>
            <a:r>
              <a:rPr lang="es-ES" dirty="0"/>
              <a:t>http://educalab.es/home</a:t>
            </a:r>
          </a:p>
        </p:txBody>
      </p:sp>
      <p:sp>
        <p:nvSpPr>
          <p:cNvPr id="4" name="Rectangle 3"/>
          <p:cNvSpPr/>
          <p:nvPr/>
        </p:nvSpPr>
        <p:spPr>
          <a:xfrm>
            <a:off x="3131840" y="980727"/>
            <a:ext cx="5760640" cy="2308324"/>
          </a:xfrm>
          <a:prstGeom prst="rect">
            <a:avLst/>
          </a:prstGeom>
        </p:spPr>
        <p:txBody>
          <a:bodyPr wrap="square">
            <a:spAutoFit/>
          </a:bodyPr>
          <a:lstStyle/>
          <a:p>
            <a:r>
              <a:rPr lang="es-ES" dirty="0"/>
              <a:t>La última información sobre el sistema educativo español, la normativa, los últimos proyectos de innovación docente, la oferta de formación del profesorado, las tendencias en tecnologías educativas. Conoce los datos más recientes sobre evaluación educativa, indicadores internacionales, prospectiva, investigación y análisis comparativos. Infórmate sobre proyectos, congresos, mesas redondas y otras actividades destinadas a la comunidad educativa.</a:t>
            </a:r>
          </a:p>
        </p:txBody>
      </p:sp>
      <p:sp>
        <p:nvSpPr>
          <p:cNvPr id="5" name="TextBox 4"/>
          <p:cNvSpPr txBox="1"/>
          <p:nvPr/>
        </p:nvSpPr>
        <p:spPr>
          <a:xfrm>
            <a:off x="440296" y="3619872"/>
            <a:ext cx="8452184" cy="2308324"/>
          </a:xfrm>
          <a:prstGeom prst="rect">
            <a:avLst/>
          </a:prstGeom>
          <a:noFill/>
        </p:spPr>
        <p:txBody>
          <a:bodyPr wrap="square" rtlCol="0">
            <a:spAutoFit/>
          </a:bodyPr>
          <a:lstStyle/>
          <a:p>
            <a:r>
              <a:rPr lang="es-ES" dirty="0"/>
              <a:t>Portal </a:t>
            </a:r>
            <a:r>
              <a:rPr lang="es-ES" dirty="0" err="1"/>
              <a:t>on</a:t>
            </a:r>
            <a:r>
              <a:rPr lang="es-ES" dirty="0"/>
              <a:t> es </a:t>
            </a:r>
            <a:r>
              <a:rPr lang="es-ES" dirty="0" err="1"/>
              <a:t>pot</a:t>
            </a:r>
            <a:r>
              <a:rPr lang="es-ES" dirty="0"/>
              <a:t> conectar </a:t>
            </a:r>
            <a:r>
              <a:rPr lang="es-ES" dirty="0" err="1"/>
              <a:t>amb</a:t>
            </a:r>
            <a:r>
              <a:rPr lang="es-ES" dirty="0"/>
              <a:t> </a:t>
            </a:r>
            <a:r>
              <a:rPr lang="es-ES" dirty="0" err="1"/>
              <a:t>altres</a:t>
            </a:r>
            <a:r>
              <a:rPr lang="es-ES" dirty="0"/>
              <a:t> </a:t>
            </a:r>
            <a:r>
              <a:rPr lang="es-ES" dirty="0" err="1"/>
              <a:t>profesionals</a:t>
            </a:r>
            <a:r>
              <a:rPr lang="es-ES" dirty="0"/>
              <a:t> </a:t>
            </a:r>
            <a:r>
              <a:rPr lang="es-ES" dirty="0" err="1"/>
              <a:t>amb</a:t>
            </a:r>
            <a:r>
              <a:rPr lang="es-ES" dirty="0"/>
              <a:t> </a:t>
            </a:r>
            <a:r>
              <a:rPr lang="es-ES" dirty="0" err="1"/>
              <a:t>els</a:t>
            </a:r>
            <a:r>
              <a:rPr lang="es-ES" dirty="0"/>
              <a:t> </a:t>
            </a:r>
            <a:r>
              <a:rPr lang="es-ES" dirty="0" err="1"/>
              <a:t>mateixos</a:t>
            </a:r>
            <a:r>
              <a:rPr lang="es-ES" dirty="0"/>
              <a:t> </a:t>
            </a:r>
            <a:r>
              <a:rPr lang="es-ES" dirty="0" err="1"/>
              <a:t>interesos</a:t>
            </a:r>
            <a:r>
              <a:rPr lang="es-ES" dirty="0"/>
              <a:t> </a:t>
            </a:r>
            <a:r>
              <a:rPr lang="es-ES" dirty="0" err="1"/>
              <a:t>educatius</a:t>
            </a:r>
            <a:r>
              <a:rPr lang="es-ES" dirty="0"/>
              <a:t>, crear </a:t>
            </a:r>
            <a:r>
              <a:rPr lang="es-ES" dirty="0" err="1"/>
              <a:t>coneixement</a:t>
            </a:r>
            <a:r>
              <a:rPr lang="es-ES" dirty="0"/>
              <a:t>, compartir </a:t>
            </a:r>
            <a:r>
              <a:rPr lang="es-ES" dirty="0" err="1"/>
              <a:t>experiències</a:t>
            </a:r>
            <a:r>
              <a:rPr lang="es-ES" dirty="0"/>
              <a:t> i </a:t>
            </a:r>
            <a:r>
              <a:rPr lang="es-ES" dirty="0" err="1"/>
              <a:t>col·laborar</a:t>
            </a:r>
            <a:r>
              <a:rPr lang="es-ES" dirty="0"/>
              <a:t> en </a:t>
            </a:r>
            <a:r>
              <a:rPr lang="es-ES" dirty="0" err="1"/>
              <a:t>projectes</a:t>
            </a:r>
            <a:r>
              <a:rPr lang="es-ES" dirty="0"/>
              <a:t>.</a:t>
            </a:r>
          </a:p>
          <a:p>
            <a:endParaRPr lang="es-ES" dirty="0"/>
          </a:p>
          <a:p>
            <a:r>
              <a:rPr lang="es-ES" dirty="0"/>
              <a:t>Hi ha </a:t>
            </a:r>
            <a:r>
              <a:rPr lang="es-ES" dirty="0" err="1"/>
              <a:t>moltes</a:t>
            </a:r>
            <a:r>
              <a:rPr lang="es-ES" dirty="0"/>
              <a:t> </a:t>
            </a:r>
            <a:r>
              <a:rPr lang="es-ES" dirty="0" err="1"/>
              <a:t>opcions</a:t>
            </a:r>
            <a:r>
              <a:rPr lang="es-ES" dirty="0"/>
              <a:t> en </a:t>
            </a:r>
            <a:r>
              <a:rPr lang="es-ES" dirty="0" err="1"/>
              <a:t>aquesta</a:t>
            </a:r>
            <a:r>
              <a:rPr lang="es-ES" dirty="0"/>
              <a:t> </a:t>
            </a:r>
            <a:r>
              <a:rPr lang="es-ES" dirty="0" err="1"/>
              <a:t>pàgina</a:t>
            </a:r>
            <a:r>
              <a:rPr lang="es-ES" dirty="0"/>
              <a:t>. També </a:t>
            </a:r>
            <a:r>
              <a:rPr lang="es-ES" dirty="0" err="1"/>
              <a:t>inclou</a:t>
            </a:r>
            <a:r>
              <a:rPr lang="es-ES" dirty="0"/>
              <a:t> una agenda  </a:t>
            </a:r>
            <a:r>
              <a:rPr lang="es-ES" dirty="0" err="1"/>
              <a:t>d’events</a:t>
            </a:r>
            <a:r>
              <a:rPr lang="es-ES" dirty="0"/>
              <a:t>  sobre </a:t>
            </a:r>
            <a:r>
              <a:rPr lang="es-ES" dirty="0" err="1"/>
              <a:t>jornades</a:t>
            </a:r>
            <a:r>
              <a:rPr lang="es-ES" dirty="0"/>
              <a:t>, </a:t>
            </a:r>
            <a:r>
              <a:rPr lang="es-ES" dirty="0" err="1"/>
              <a:t>taules</a:t>
            </a:r>
            <a:r>
              <a:rPr lang="es-ES" dirty="0"/>
              <a:t> rodones, </a:t>
            </a:r>
            <a:r>
              <a:rPr lang="es-ES" dirty="0" err="1"/>
              <a:t>trobades</a:t>
            </a:r>
            <a:r>
              <a:rPr lang="es-ES" dirty="0"/>
              <a:t>,… </a:t>
            </a:r>
          </a:p>
          <a:p>
            <a:endParaRPr lang="es-ES" dirty="0"/>
          </a:p>
          <a:p>
            <a:r>
              <a:rPr lang="es-ES" dirty="0" err="1"/>
              <a:t>Inclou</a:t>
            </a:r>
            <a:r>
              <a:rPr lang="es-ES" dirty="0"/>
              <a:t> el programa de “Interoperabilidad Educativa”, per </a:t>
            </a:r>
            <a:r>
              <a:rPr lang="es-ES" dirty="0" err="1"/>
              <a:t>l’intercanvi</a:t>
            </a:r>
            <a:r>
              <a:rPr lang="es-ES" dirty="0"/>
              <a:t> </a:t>
            </a:r>
            <a:r>
              <a:rPr lang="es-ES" dirty="0" err="1"/>
              <a:t>electrònic</a:t>
            </a:r>
            <a:r>
              <a:rPr lang="es-ES" dirty="0"/>
              <a:t> de </a:t>
            </a:r>
            <a:r>
              <a:rPr lang="es-ES" dirty="0" err="1"/>
              <a:t>dades</a:t>
            </a:r>
            <a:r>
              <a:rPr lang="es-ES" dirty="0"/>
              <a:t> </a:t>
            </a:r>
            <a:r>
              <a:rPr lang="es-ES" dirty="0" err="1"/>
              <a:t>acadèmiques</a:t>
            </a:r>
            <a:r>
              <a:rPr lang="es-ES" dirty="0"/>
              <a:t>.</a:t>
            </a:r>
          </a:p>
        </p:txBody>
      </p:sp>
    </p:spTree>
    <p:extLst>
      <p:ext uri="{BB962C8B-B14F-4D97-AF65-F5344CB8AC3E}">
        <p14:creationId xmlns:p14="http://schemas.microsoft.com/office/powerpoint/2010/main" val="31019295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aptura de pantalla 2015-08-20 a las 12.34.20.png"/>
          <p:cNvPicPr>
            <a:picLocks noChangeAspect="1"/>
          </p:cNvPicPr>
          <p:nvPr/>
        </p:nvPicPr>
        <p:blipFill rotWithShape="1">
          <a:blip r:embed="rId2" cstate="print">
            <a:extLst>
              <a:ext uri="{28A0092B-C50C-407E-A947-70E740481C1C}">
                <a14:useLocalDpi xmlns:a14="http://schemas.microsoft.com/office/drawing/2010/main" val="0"/>
              </a:ext>
            </a:extLst>
          </a:blip>
          <a:srcRect l="14299" t="13914" r="10212" b="37397"/>
          <a:stretch/>
        </p:blipFill>
        <p:spPr>
          <a:xfrm>
            <a:off x="446305" y="260648"/>
            <a:ext cx="8251390" cy="3326210"/>
          </a:xfrm>
          <a:prstGeom prst="rect">
            <a:avLst/>
          </a:prstGeom>
        </p:spPr>
      </p:pic>
      <p:sp>
        <p:nvSpPr>
          <p:cNvPr id="3" name="Rectangle 2"/>
          <p:cNvSpPr/>
          <p:nvPr/>
        </p:nvSpPr>
        <p:spPr>
          <a:xfrm>
            <a:off x="6156176" y="3485773"/>
            <a:ext cx="2423805" cy="369332"/>
          </a:xfrm>
          <a:prstGeom prst="rect">
            <a:avLst/>
          </a:prstGeom>
        </p:spPr>
        <p:txBody>
          <a:bodyPr wrap="none">
            <a:spAutoFit/>
          </a:bodyPr>
          <a:lstStyle/>
          <a:p>
            <a:r>
              <a:rPr lang="es-ES" dirty="0"/>
              <a:t>http://educalab.es/inee</a:t>
            </a:r>
          </a:p>
        </p:txBody>
      </p:sp>
      <p:sp>
        <p:nvSpPr>
          <p:cNvPr id="4" name="TextBox 3"/>
          <p:cNvSpPr txBox="1"/>
          <p:nvPr/>
        </p:nvSpPr>
        <p:spPr>
          <a:xfrm>
            <a:off x="400953" y="4021187"/>
            <a:ext cx="8328461" cy="1200329"/>
          </a:xfrm>
          <a:prstGeom prst="rect">
            <a:avLst/>
          </a:prstGeom>
          <a:noFill/>
        </p:spPr>
        <p:txBody>
          <a:bodyPr wrap="square" rtlCol="0">
            <a:spAutoFit/>
          </a:bodyPr>
          <a:lstStyle/>
          <a:p>
            <a:r>
              <a:rPr lang="es-ES" dirty="0" err="1"/>
              <a:t>Informació</a:t>
            </a:r>
            <a:r>
              <a:rPr lang="es-ES" dirty="0"/>
              <a:t> sobre les </a:t>
            </a:r>
            <a:r>
              <a:rPr lang="es-ES" dirty="0" err="1"/>
              <a:t>avaluacions</a:t>
            </a:r>
            <a:r>
              <a:rPr lang="es-ES" dirty="0"/>
              <a:t> </a:t>
            </a:r>
            <a:r>
              <a:rPr lang="es-ES" dirty="0" err="1"/>
              <a:t>educatives</a:t>
            </a:r>
            <a:r>
              <a:rPr lang="es-ES" dirty="0"/>
              <a:t>, </a:t>
            </a:r>
            <a:r>
              <a:rPr lang="es-ES" dirty="0" err="1"/>
              <a:t>com</a:t>
            </a:r>
            <a:r>
              <a:rPr lang="es-ES" dirty="0"/>
              <a:t> les de la OCDE, PISA,… i les </a:t>
            </a:r>
            <a:r>
              <a:rPr lang="es-ES" dirty="0" err="1"/>
              <a:t>nacionals</a:t>
            </a:r>
            <a:r>
              <a:rPr lang="es-ES" dirty="0"/>
              <a:t>, </a:t>
            </a:r>
            <a:r>
              <a:rPr lang="es-ES" dirty="0" err="1"/>
              <a:t>així</a:t>
            </a:r>
            <a:r>
              <a:rPr lang="es-ES" dirty="0"/>
              <a:t> </a:t>
            </a:r>
            <a:r>
              <a:rPr lang="es-ES" dirty="0" err="1"/>
              <a:t>com</a:t>
            </a:r>
            <a:r>
              <a:rPr lang="es-ES" dirty="0"/>
              <a:t> </a:t>
            </a:r>
            <a:r>
              <a:rPr lang="es-ES" dirty="0" err="1"/>
              <a:t>els</a:t>
            </a:r>
            <a:r>
              <a:rPr lang="es-ES" dirty="0"/>
              <a:t>  </a:t>
            </a:r>
            <a:r>
              <a:rPr lang="es-ES" dirty="0" err="1"/>
              <a:t>indicadors</a:t>
            </a:r>
            <a:r>
              <a:rPr lang="es-ES" dirty="0"/>
              <a:t> </a:t>
            </a:r>
            <a:r>
              <a:rPr lang="es-ES" dirty="0" err="1"/>
              <a:t>educatius</a:t>
            </a:r>
            <a:r>
              <a:rPr lang="es-ES" dirty="0"/>
              <a:t>.</a:t>
            </a:r>
          </a:p>
          <a:p>
            <a:r>
              <a:rPr lang="es-ES" dirty="0"/>
              <a:t>També té un </a:t>
            </a:r>
            <a:r>
              <a:rPr lang="es-ES" dirty="0" err="1"/>
              <a:t>enllaç</a:t>
            </a:r>
            <a:r>
              <a:rPr lang="es-ES" dirty="0"/>
              <a:t> a la revista de Educación (http://www.mecd.gob.es/revista-de-educacion/).</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57" t="17968" r="28551" b="62761"/>
          <a:stretch/>
        </p:blipFill>
        <p:spPr bwMode="auto">
          <a:xfrm>
            <a:off x="648866" y="5297038"/>
            <a:ext cx="8096200" cy="125865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911403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aptura de pantalla 2015-08-20 a las 12.35.04.png"/>
          <p:cNvPicPr>
            <a:picLocks noChangeAspect="1"/>
          </p:cNvPicPr>
          <p:nvPr/>
        </p:nvPicPr>
        <p:blipFill rotWithShape="1">
          <a:blip r:embed="rId2" cstate="print">
            <a:extLst>
              <a:ext uri="{28A0092B-C50C-407E-A947-70E740481C1C}">
                <a14:useLocalDpi xmlns:a14="http://schemas.microsoft.com/office/drawing/2010/main" val="0"/>
              </a:ext>
            </a:extLst>
          </a:blip>
          <a:srcRect l="15394" t="18731" r="10917" b="34349"/>
          <a:stretch/>
        </p:blipFill>
        <p:spPr>
          <a:xfrm>
            <a:off x="838200" y="116632"/>
            <a:ext cx="7467600" cy="2971800"/>
          </a:xfrm>
          <a:prstGeom prst="rect">
            <a:avLst/>
          </a:prstGeom>
        </p:spPr>
      </p:pic>
      <p:sp>
        <p:nvSpPr>
          <p:cNvPr id="3" name="Rectangle 2"/>
          <p:cNvSpPr/>
          <p:nvPr/>
        </p:nvSpPr>
        <p:spPr>
          <a:xfrm>
            <a:off x="5796598" y="3088432"/>
            <a:ext cx="2449197" cy="369332"/>
          </a:xfrm>
          <a:prstGeom prst="rect">
            <a:avLst/>
          </a:prstGeom>
        </p:spPr>
        <p:txBody>
          <a:bodyPr wrap="none">
            <a:spAutoFit/>
          </a:bodyPr>
          <a:lstStyle/>
          <a:p>
            <a:r>
              <a:rPr lang="es-ES" dirty="0"/>
              <a:t>http://educalab.es/intef</a:t>
            </a:r>
          </a:p>
        </p:txBody>
      </p:sp>
      <p:sp>
        <p:nvSpPr>
          <p:cNvPr id="4" name="TextBox 3"/>
          <p:cNvSpPr txBox="1"/>
          <p:nvPr/>
        </p:nvSpPr>
        <p:spPr>
          <a:xfrm>
            <a:off x="838201" y="3634561"/>
            <a:ext cx="7622232" cy="2308324"/>
          </a:xfrm>
          <a:prstGeom prst="rect">
            <a:avLst/>
          </a:prstGeom>
          <a:noFill/>
        </p:spPr>
        <p:txBody>
          <a:bodyPr wrap="square" rtlCol="0">
            <a:spAutoFit/>
          </a:bodyPr>
          <a:lstStyle/>
          <a:p>
            <a:r>
              <a:rPr lang="es-ES" dirty="0" err="1"/>
              <a:t>Principalment</a:t>
            </a:r>
            <a:r>
              <a:rPr lang="es-ES" dirty="0"/>
              <a:t>, dos </a:t>
            </a:r>
            <a:r>
              <a:rPr lang="es-ES" dirty="0" err="1"/>
              <a:t>apartats</a:t>
            </a:r>
            <a:r>
              <a:rPr lang="es-ES" dirty="0"/>
              <a:t>:</a:t>
            </a:r>
          </a:p>
          <a:p>
            <a:endParaRPr lang="es-ES" dirty="0"/>
          </a:p>
          <a:p>
            <a:pPr marL="285750" indent="-285750">
              <a:buFontTx/>
              <a:buChar char="-"/>
            </a:pPr>
            <a:r>
              <a:rPr lang="es-ES" dirty="0" err="1"/>
              <a:t>Formació</a:t>
            </a:r>
            <a:r>
              <a:rPr lang="es-ES" dirty="0"/>
              <a:t> de </a:t>
            </a:r>
            <a:r>
              <a:rPr lang="es-ES" dirty="0" err="1"/>
              <a:t>professorat</a:t>
            </a:r>
            <a:r>
              <a:rPr lang="es-ES" dirty="0"/>
              <a:t> no </a:t>
            </a:r>
            <a:r>
              <a:rPr lang="es-ES" dirty="0" err="1"/>
              <a:t>universitari</a:t>
            </a:r>
            <a:r>
              <a:rPr lang="es-ES" dirty="0"/>
              <a:t>: cursos MOOC, en red, </a:t>
            </a:r>
            <a:r>
              <a:rPr lang="es-ES" dirty="0" err="1"/>
              <a:t>d’autoformació</a:t>
            </a:r>
            <a:r>
              <a:rPr lang="es-ES" dirty="0"/>
              <a:t> i té una </a:t>
            </a:r>
            <a:r>
              <a:rPr lang="es-ES" dirty="0" err="1"/>
              <a:t>àrea</a:t>
            </a:r>
            <a:r>
              <a:rPr lang="es-ES" dirty="0"/>
              <a:t> personal </a:t>
            </a:r>
            <a:r>
              <a:rPr lang="es-ES" dirty="0" err="1"/>
              <a:t>moodle</a:t>
            </a:r>
            <a:r>
              <a:rPr lang="es-ES" dirty="0"/>
              <a:t>. També </a:t>
            </a:r>
            <a:r>
              <a:rPr lang="es-ES" dirty="0" err="1"/>
              <a:t>formació</a:t>
            </a:r>
            <a:r>
              <a:rPr lang="es-ES" dirty="0"/>
              <a:t> presencial i material </a:t>
            </a:r>
            <a:r>
              <a:rPr lang="es-ES" dirty="0" err="1"/>
              <a:t>formatiu</a:t>
            </a:r>
            <a:r>
              <a:rPr lang="es-ES" dirty="0"/>
              <a:t> en </a:t>
            </a:r>
            <a:r>
              <a:rPr lang="es-ES" dirty="0" err="1"/>
              <a:t>obert</a:t>
            </a:r>
            <a:r>
              <a:rPr lang="es-ES" dirty="0"/>
              <a:t> (http://formacion.educalab.es/).</a:t>
            </a:r>
          </a:p>
          <a:p>
            <a:pPr marL="285750" indent="-285750">
              <a:buFontTx/>
              <a:buChar char="-"/>
            </a:pPr>
            <a:endParaRPr lang="es-ES" dirty="0"/>
          </a:p>
          <a:p>
            <a:pPr marL="285750" indent="-285750">
              <a:buFontTx/>
              <a:buChar char="-"/>
            </a:pPr>
            <a:r>
              <a:rPr lang="es-ES" dirty="0" err="1"/>
              <a:t>Tecnologia</a:t>
            </a:r>
            <a:r>
              <a:rPr lang="es-ES" dirty="0"/>
              <a:t>. Per implantar-la i </a:t>
            </a:r>
            <a:r>
              <a:rPr lang="es-ES" dirty="0" err="1"/>
              <a:t>desevolupar</a:t>
            </a:r>
            <a:r>
              <a:rPr lang="es-ES" dirty="0"/>
              <a:t>-la </a:t>
            </a:r>
            <a:r>
              <a:rPr lang="es-ES" dirty="0" err="1"/>
              <a:t>als</a:t>
            </a:r>
            <a:r>
              <a:rPr lang="es-ES" dirty="0"/>
              <a:t> centres </a:t>
            </a:r>
            <a:r>
              <a:rPr lang="es-ES" dirty="0" err="1"/>
              <a:t>educatius</a:t>
            </a:r>
            <a:r>
              <a:rPr lang="es-ES" dirty="0"/>
              <a:t>: recursos </a:t>
            </a:r>
            <a:r>
              <a:rPr lang="es-ES" dirty="0" err="1"/>
              <a:t>digitals</a:t>
            </a:r>
            <a:r>
              <a:rPr lang="es-ES" dirty="0"/>
              <a:t>, </a:t>
            </a:r>
            <a:r>
              <a:rPr lang="es-ES" dirty="0" err="1"/>
              <a:t>infraestructures</a:t>
            </a:r>
            <a:r>
              <a:rPr lang="es-ES" dirty="0"/>
              <a:t> </a:t>
            </a:r>
            <a:r>
              <a:rPr lang="es-ES" dirty="0" err="1"/>
              <a:t>tecnològiques</a:t>
            </a:r>
            <a:r>
              <a:rPr lang="es-ES" dirty="0"/>
              <a:t> i </a:t>
            </a:r>
            <a:r>
              <a:rPr lang="es-ES" dirty="0" err="1"/>
              <a:t>competència</a:t>
            </a:r>
            <a:r>
              <a:rPr lang="es-ES" dirty="0"/>
              <a:t> </a:t>
            </a:r>
            <a:r>
              <a:rPr lang="es-ES" dirty="0" err="1"/>
              <a:t>digitla</a:t>
            </a:r>
            <a:r>
              <a:rPr lang="es-ES" dirty="0"/>
              <a:t> </a:t>
            </a:r>
            <a:r>
              <a:rPr lang="es-ES" dirty="0" err="1"/>
              <a:t>docent</a:t>
            </a:r>
            <a:r>
              <a:rPr lang="es-ES" dirty="0"/>
              <a:t>.</a:t>
            </a:r>
          </a:p>
        </p:txBody>
      </p:sp>
    </p:spTree>
    <p:extLst>
      <p:ext uri="{BB962C8B-B14F-4D97-AF65-F5344CB8AC3E}">
        <p14:creationId xmlns:p14="http://schemas.microsoft.com/office/powerpoint/2010/main" val="4761847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aptura de pantalla 2015-08-20 a las 12.38.10.png"/>
          <p:cNvPicPr>
            <a:picLocks noChangeAspect="1"/>
          </p:cNvPicPr>
          <p:nvPr/>
        </p:nvPicPr>
        <p:blipFill rotWithShape="1">
          <a:blip r:embed="rId2" cstate="print">
            <a:extLst>
              <a:ext uri="{28A0092B-C50C-407E-A947-70E740481C1C}">
                <a14:useLocalDpi xmlns:a14="http://schemas.microsoft.com/office/drawing/2010/main" val="0"/>
              </a:ext>
            </a:extLst>
          </a:blip>
          <a:srcRect l="14507" t="10741" r="10648" b="41924"/>
          <a:stretch/>
        </p:blipFill>
        <p:spPr>
          <a:xfrm>
            <a:off x="431354" y="225996"/>
            <a:ext cx="8352928" cy="3301702"/>
          </a:xfrm>
          <a:prstGeom prst="rect">
            <a:avLst/>
          </a:prstGeom>
        </p:spPr>
      </p:pic>
      <p:sp>
        <p:nvSpPr>
          <p:cNvPr id="3" name="TextBox 2"/>
          <p:cNvSpPr txBox="1"/>
          <p:nvPr/>
        </p:nvSpPr>
        <p:spPr>
          <a:xfrm>
            <a:off x="755576" y="3485907"/>
            <a:ext cx="2376264" cy="2031325"/>
          </a:xfrm>
          <a:prstGeom prst="rect">
            <a:avLst/>
          </a:prstGeom>
          <a:noFill/>
        </p:spPr>
        <p:txBody>
          <a:bodyPr wrap="square" rtlCol="0">
            <a:spAutoFit/>
          </a:bodyPr>
          <a:lstStyle/>
          <a:p>
            <a:r>
              <a:rPr lang="es-ES" dirty="0" err="1"/>
              <a:t>Tot</a:t>
            </a:r>
            <a:r>
              <a:rPr lang="es-ES" dirty="0"/>
              <a:t> un </a:t>
            </a:r>
            <a:r>
              <a:rPr lang="es-ES" dirty="0" err="1"/>
              <a:t>seguit</a:t>
            </a:r>
            <a:r>
              <a:rPr lang="es-ES" dirty="0"/>
              <a:t> de </a:t>
            </a:r>
            <a:r>
              <a:rPr lang="es-ES" dirty="0" err="1"/>
              <a:t>projectes</a:t>
            </a:r>
            <a:r>
              <a:rPr lang="es-ES" dirty="0"/>
              <a:t> </a:t>
            </a:r>
            <a:r>
              <a:rPr lang="es-ES" dirty="0" err="1"/>
              <a:t>dedicats</a:t>
            </a:r>
            <a:r>
              <a:rPr lang="es-ES" dirty="0"/>
              <a:t> a </a:t>
            </a:r>
            <a:r>
              <a:rPr lang="es-ES" dirty="0" err="1"/>
              <a:t>l’aprenentatge</a:t>
            </a:r>
            <a:r>
              <a:rPr lang="es-ES" dirty="0"/>
              <a:t> </a:t>
            </a:r>
            <a:r>
              <a:rPr lang="es-ES" dirty="0" err="1"/>
              <a:t>d’altres</a:t>
            </a:r>
            <a:r>
              <a:rPr lang="es-ES" dirty="0"/>
              <a:t> </a:t>
            </a:r>
            <a:r>
              <a:rPr lang="es-ES" dirty="0" err="1"/>
              <a:t>llengües</a:t>
            </a:r>
            <a:r>
              <a:rPr lang="es-ES" dirty="0"/>
              <a:t> i </a:t>
            </a:r>
            <a:r>
              <a:rPr lang="es-ES" dirty="0" err="1"/>
              <a:t>altra</a:t>
            </a:r>
            <a:r>
              <a:rPr lang="es-ES" dirty="0"/>
              <a:t> </a:t>
            </a:r>
            <a:r>
              <a:rPr lang="es-ES" dirty="0" err="1"/>
              <a:t>informació</a:t>
            </a:r>
            <a:r>
              <a:rPr lang="es-ES" dirty="0"/>
              <a:t> </a:t>
            </a:r>
            <a:r>
              <a:rPr lang="es-ES" dirty="0" err="1"/>
              <a:t>d’interés</a:t>
            </a:r>
            <a:r>
              <a:rPr lang="es-ES" dirty="0"/>
              <a:t> en </a:t>
            </a:r>
            <a:r>
              <a:rPr lang="es-ES" dirty="0" err="1"/>
              <a:t>relació</a:t>
            </a:r>
            <a:r>
              <a:rPr lang="es-ES" dirty="0"/>
              <a:t> al tema de les </a:t>
            </a:r>
            <a:r>
              <a:rPr lang="es-ES" dirty="0" err="1"/>
              <a:t>llengües</a:t>
            </a:r>
            <a:r>
              <a:rPr lang="es-ES" dirty="0"/>
              <a:t>.</a:t>
            </a:r>
          </a:p>
        </p:txBody>
      </p:sp>
      <p:sp>
        <p:nvSpPr>
          <p:cNvPr id="4" name="TextBox 3"/>
          <p:cNvSpPr txBox="1"/>
          <p:nvPr/>
        </p:nvSpPr>
        <p:spPr>
          <a:xfrm>
            <a:off x="3229186" y="3485907"/>
            <a:ext cx="2702582" cy="3139321"/>
          </a:xfrm>
          <a:prstGeom prst="rect">
            <a:avLst/>
          </a:prstGeom>
          <a:noFill/>
        </p:spPr>
        <p:txBody>
          <a:bodyPr wrap="square" rtlCol="0">
            <a:spAutoFit/>
          </a:bodyPr>
          <a:lstStyle/>
          <a:p>
            <a:r>
              <a:rPr lang="es-ES" dirty="0" err="1"/>
              <a:t>Actuacions</a:t>
            </a:r>
            <a:r>
              <a:rPr lang="es-ES" dirty="0"/>
              <a:t> </a:t>
            </a:r>
            <a:r>
              <a:rPr lang="es-ES" dirty="0" err="1"/>
              <a:t>realitzades</a:t>
            </a:r>
            <a:r>
              <a:rPr lang="es-ES" dirty="0"/>
              <a:t> per </a:t>
            </a:r>
            <a:r>
              <a:rPr lang="es-ES" dirty="0" err="1"/>
              <a:t>part</a:t>
            </a:r>
            <a:r>
              <a:rPr lang="es-ES" dirty="0"/>
              <a:t> del </a:t>
            </a:r>
            <a:r>
              <a:rPr lang="es-ES" dirty="0" err="1"/>
              <a:t>ministeri</a:t>
            </a:r>
            <a:r>
              <a:rPr lang="es-ES" dirty="0"/>
              <a:t> per </a:t>
            </a:r>
            <a:r>
              <a:rPr lang="es-ES" dirty="0" err="1"/>
              <a:t>atendre</a:t>
            </a:r>
            <a:r>
              <a:rPr lang="es-ES" dirty="0"/>
              <a:t> les </a:t>
            </a:r>
            <a:r>
              <a:rPr lang="es-ES" dirty="0" err="1"/>
              <a:t>necessitas</a:t>
            </a:r>
            <a:r>
              <a:rPr lang="es-ES" dirty="0"/>
              <a:t> </a:t>
            </a:r>
            <a:r>
              <a:rPr lang="es-ES" dirty="0" err="1"/>
              <a:t>educatives</a:t>
            </a:r>
            <a:r>
              <a:rPr lang="es-ES" dirty="0"/>
              <a:t> </a:t>
            </a:r>
            <a:r>
              <a:rPr lang="es-ES" dirty="0" err="1"/>
              <a:t>específiques</a:t>
            </a:r>
            <a:r>
              <a:rPr lang="es-ES" dirty="0"/>
              <a:t>: </a:t>
            </a:r>
            <a:r>
              <a:rPr lang="es-ES" dirty="0" err="1"/>
              <a:t>inclusió</a:t>
            </a:r>
            <a:r>
              <a:rPr lang="es-ES" dirty="0"/>
              <a:t>, </a:t>
            </a:r>
            <a:r>
              <a:rPr lang="es-ES" dirty="0" err="1"/>
              <a:t>desenvolupament</a:t>
            </a:r>
            <a:r>
              <a:rPr lang="es-ES" dirty="0"/>
              <a:t>, </a:t>
            </a:r>
            <a:r>
              <a:rPr lang="es-ES" dirty="0" err="1"/>
              <a:t>cooperació</a:t>
            </a:r>
            <a:r>
              <a:rPr lang="es-ES" dirty="0"/>
              <a:t> internacional.</a:t>
            </a:r>
          </a:p>
          <a:p>
            <a:r>
              <a:rPr lang="es-ES" dirty="0"/>
              <a:t>També temes de salud (</a:t>
            </a:r>
            <a:r>
              <a:rPr lang="es-ES" dirty="0" err="1"/>
              <a:t>alimentació</a:t>
            </a:r>
            <a:r>
              <a:rPr lang="es-ES" dirty="0"/>
              <a:t>, </a:t>
            </a:r>
            <a:r>
              <a:rPr lang="es-ES" dirty="0" err="1"/>
              <a:t>tabaquisme</a:t>
            </a:r>
            <a:r>
              <a:rPr lang="es-ES" dirty="0"/>
              <a:t>), cultura científica i </a:t>
            </a:r>
            <a:r>
              <a:rPr lang="es-ES" dirty="0" err="1"/>
              <a:t>emprendedurisme</a:t>
            </a:r>
            <a:r>
              <a:rPr lang="es-ES" dirty="0"/>
              <a:t> </a:t>
            </a:r>
          </a:p>
        </p:txBody>
      </p:sp>
      <p:sp>
        <p:nvSpPr>
          <p:cNvPr id="5" name="TextBox 4"/>
          <p:cNvSpPr txBox="1"/>
          <p:nvPr/>
        </p:nvSpPr>
        <p:spPr>
          <a:xfrm>
            <a:off x="6156176" y="3485907"/>
            <a:ext cx="2628106" cy="3416320"/>
          </a:xfrm>
          <a:prstGeom prst="rect">
            <a:avLst/>
          </a:prstGeom>
          <a:noFill/>
        </p:spPr>
        <p:txBody>
          <a:bodyPr wrap="square" rtlCol="0">
            <a:spAutoFit/>
          </a:bodyPr>
          <a:lstStyle/>
          <a:p>
            <a:r>
              <a:rPr lang="es-ES" dirty="0" err="1"/>
              <a:t>Principalment</a:t>
            </a:r>
            <a:r>
              <a:rPr lang="es-ES" dirty="0"/>
              <a:t> la red  </a:t>
            </a:r>
            <a:r>
              <a:rPr lang="es-ES" dirty="0" err="1"/>
              <a:t>Eurydice</a:t>
            </a:r>
            <a:r>
              <a:rPr lang="es-ES" dirty="0"/>
              <a:t> (España-REDIE).</a:t>
            </a:r>
          </a:p>
          <a:p>
            <a:r>
              <a:rPr lang="es-ES" dirty="0"/>
              <a:t>Per </a:t>
            </a:r>
            <a:r>
              <a:rPr lang="es-ES" dirty="0" err="1"/>
              <a:t>tindre</a:t>
            </a:r>
            <a:r>
              <a:rPr lang="es-ES" dirty="0"/>
              <a:t> </a:t>
            </a:r>
            <a:r>
              <a:rPr lang="es-ES" dirty="0" err="1"/>
              <a:t>millor</a:t>
            </a:r>
            <a:r>
              <a:rPr lang="es-ES" dirty="0"/>
              <a:t> </a:t>
            </a:r>
            <a:r>
              <a:rPr lang="es-ES" dirty="0" err="1"/>
              <a:t>coneixement</a:t>
            </a:r>
            <a:r>
              <a:rPr lang="es-ES" dirty="0"/>
              <a:t> i </a:t>
            </a:r>
            <a:r>
              <a:rPr lang="es-ES" dirty="0" err="1"/>
              <a:t>comprensió</a:t>
            </a:r>
            <a:r>
              <a:rPr lang="es-ES" dirty="0"/>
              <a:t> </a:t>
            </a:r>
            <a:r>
              <a:rPr lang="es-ES" dirty="0" err="1"/>
              <a:t>dels</a:t>
            </a:r>
            <a:r>
              <a:rPr lang="es-ES" dirty="0"/>
              <a:t> </a:t>
            </a:r>
            <a:r>
              <a:rPr lang="es-ES" dirty="0" err="1"/>
              <a:t>sistemes</a:t>
            </a:r>
            <a:r>
              <a:rPr lang="es-ES" dirty="0"/>
              <a:t> </a:t>
            </a:r>
            <a:r>
              <a:rPr lang="es-ES" dirty="0" err="1"/>
              <a:t>educatius</a:t>
            </a:r>
            <a:r>
              <a:rPr lang="es-ES" dirty="0"/>
              <a:t>.</a:t>
            </a:r>
          </a:p>
          <a:p>
            <a:r>
              <a:rPr lang="es-ES" dirty="0"/>
              <a:t>http://www.mecd.gob.es/mecd/educacion-mecd/mc/redie-eurydice/eurydice-espana-redie/descripcion.html</a:t>
            </a:r>
          </a:p>
        </p:txBody>
      </p:sp>
    </p:spTree>
    <p:extLst>
      <p:ext uri="{BB962C8B-B14F-4D97-AF65-F5344CB8AC3E}">
        <p14:creationId xmlns:p14="http://schemas.microsoft.com/office/powerpoint/2010/main" val="36165601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aptura de pantalla 2015-08-20 a las 12.54.32.png"/>
          <p:cNvPicPr>
            <a:picLocks noChangeAspect="1"/>
          </p:cNvPicPr>
          <p:nvPr/>
        </p:nvPicPr>
        <p:blipFill rotWithShape="1">
          <a:blip r:embed="rId2" cstate="print">
            <a:extLst>
              <a:ext uri="{28A0092B-C50C-407E-A947-70E740481C1C}">
                <a14:useLocalDpi xmlns:a14="http://schemas.microsoft.com/office/drawing/2010/main" val="0"/>
              </a:ext>
            </a:extLst>
          </a:blip>
          <a:srcRect l="7408" t="10742" r="3086" b="65329"/>
          <a:stretch/>
        </p:blipFill>
        <p:spPr>
          <a:xfrm>
            <a:off x="229705" y="332656"/>
            <a:ext cx="8611908" cy="1438994"/>
          </a:xfrm>
          <a:prstGeom prst="rect">
            <a:avLst/>
          </a:prstGeom>
        </p:spPr>
      </p:pic>
      <p:sp>
        <p:nvSpPr>
          <p:cNvPr id="3" name="TextBox 2"/>
          <p:cNvSpPr txBox="1"/>
          <p:nvPr/>
        </p:nvSpPr>
        <p:spPr>
          <a:xfrm>
            <a:off x="660153" y="2565440"/>
            <a:ext cx="7751011" cy="1200329"/>
          </a:xfrm>
          <a:prstGeom prst="rect">
            <a:avLst/>
          </a:prstGeom>
          <a:noFill/>
        </p:spPr>
        <p:txBody>
          <a:bodyPr wrap="square" rtlCol="0">
            <a:spAutoFit/>
          </a:bodyPr>
          <a:lstStyle/>
          <a:p>
            <a:r>
              <a:rPr lang="es-ES" dirty="0" err="1"/>
              <a:t>És</a:t>
            </a:r>
            <a:r>
              <a:rPr lang="es-ES" dirty="0"/>
              <a:t> un </a:t>
            </a:r>
            <a:r>
              <a:rPr lang="es-ES" dirty="0" err="1"/>
              <a:t>pàgina</a:t>
            </a:r>
            <a:r>
              <a:rPr lang="es-ES" dirty="0"/>
              <a:t> web </a:t>
            </a:r>
            <a:r>
              <a:rPr lang="es-ES" dirty="0" err="1"/>
              <a:t>on</a:t>
            </a:r>
            <a:r>
              <a:rPr lang="es-ES" dirty="0"/>
              <a:t> </a:t>
            </a:r>
            <a:r>
              <a:rPr lang="es-ES" dirty="0" err="1"/>
              <a:t>podem</a:t>
            </a:r>
            <a:r>
              <a:rPr lang="es-ES" dirty="0"/>
              <a:t> </a:t>
            </a:r>
            <a:r>
              <a:rPr lang="es-ES" dirty="0" err="1"/>
              <a:t>trobar</a:t>
            </a:r>
            <a:r>
              <a:rPr lang="es-ES" dirty="0"/>
              <a:t> un blog, </a:t>
            </a:r>
            <a:r>
              <a:rPr lang="es-ES" dirty="0" err="1"/>
              <a:t>referènices</a:t>
            </a:r>
            <a:r>
              <a:rPr lang="es-ES" dirty="0"/>
              <a:t> a </a:t>
            </a:r>
            <a:r>
              <a:rPr lang="es-ES" dirty="0" err="1"/>
              <a:t>llibres</a:t>
            </a:r>
            <a:r>
              <a:rPr lang="es-ES" dirty="0"/>
              <a:t>, </a:t>
            </a:r>
            <a:r>
              <a:rPr lang="es-ES" dirty="0" err="1"/>
              <a:t>referències</a:t>
            </a:r>
            <a:r>
              <a:rPr lang="es-ES" dirty="0"/>
              <a:t> </a:t>
            </a:r>
            <a:r>
              <a:rPr lang="es-ES" dirty="0" err="1"/>
              <a:t>històriques</a:t>
            </a:r>
            <a:r>
              <a:rPr lang="es-ES" dirty="0"/>
              <a:t> sobre </a:t>
            </a:r>
            <a:r>
              <a:rPr lang="es-ES" dirty="0" err="1"/>
              <a:t>neurociències</a:t>
            </a:r>
            <a:r>
              <a:rPr lang="es-ES" dirty="0"/>
              <a:t> i </a:t>
            </a:r>
            <a:r>
              <a:rPr lang="es-ES" dirty="0" err="1"/>
              <a:t>altres</a:t>
            </a:r>
            <a:r>
              <a:rPr lang="es-ES" dirty="0"/>
              <a:t> temes que poden ser </a:t>
            </a:r>
            <a:r>
              <a:rPr lang="es-ES" dirty="0" err="1"/>
              <a:t>interesants</a:t>
            </a:r>
            <a:r>
              <a:rPr lang="es-ES" dirty="0"/>
              <a:t>.</a:t>
            </a:r>
          </a:p>
          <a:p>
            <a:endParaRPr lang="es-ES" dirty="0"/>
          </a:p>
          <a:p>
            <a:r>
              <a:rPr lang="es-ES" dirty="0"/>
              <a:t>HI ha un </a:t>
            </a:r>
            <a:r>
              <a:rPr lang="es-ES" dirty="0" err="1"/>
              <a:t>apartat</a:t>
            </a:r>
            <a:r>
              <a:rPr lang="es-ES" dirty="0"/>
              <a:t> també sobre </a:t>
            </a:r>
            <a:r>
              <a:rPr lang="es-ES" dirty="0" err="1"/>
              <a:t>autisme</a:t>
            </a:r>
            <a:r>
              <a:rPr lang="es-ES" dirty="0"/>
              <a:t>.</a:t>
            </a:r>
          </a:p>
        </p:txBody>
      </p:sp>
      <p:sp>
        <p:nvSpPr>
          <p:cNvPr id="4" name="Rectangle 3"/>
          <p:cNvSpPr/>
          <p:nvPr/>
        </p:nvSpPr>
        <p:spPr>
          <a:xfrm>
            <a:off x="6075318" y="1771650"/>
            <a:ext cx="1920206" cy="369332"/>
          </a:xfrm>
          <a:prstGeom prst="rect">
            <a:avLst/>
          </a:prstGeom>
        </p:spPr>
        <p:txBody>
          <a:bodyPr wrap="none">
            <a:spAutoFit/>
          </a:bodyPr>
          <a:lstStyle/>
          <a:p>
            <a:r>
              <a:rPr lang="es-ES" dirty="0"/>
              <a:t>http://jralonso.es/</a:t>
            </a:r>
          </a:p>
        </p:txBody>
      </p:sp>
    </p:spTree>
    <p:extLst>
      <p:ext uri="{BB962C8B-B14F-4D97-AF65-F5344CB8AC3E}">
        <p14:creationId xmlns:p14="http://schemas.microsoft.com/office/powerpoint/2010/main" val="17781715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33" t="13542" r="72073" b="66406"/>
          <a:stretch/>
        </p:blipFill>
        <p:spPr bwMode="auto">
          <a:xfrm>
            <a:off x="1533525" y="404664"/>
            <a:ext cx="6076950" cy="14668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Rectangle 2"/>
          <p:cNvSpPr/>
          <p:nvPr/>
        </p:nvSpPr>
        <p:spPr>
          <a:xfrm>
            <a:off x="5292080" y="1871514"/>
            <a:ext cx="3080523" cy="369332"/>
          </a:xfrm>
          <a:prstGeom prst="rect">
            <a:avLst/>
          </a:prstGeom>
        </p:spPr>
        <p:txBody>
          <a:bodyPr wrap="none">
            <a:spAutoFit/>
          </a:bodyPr>
          <a:lstStyle/>
          <a:p>
            <a:r>
              <a:rPr lang="es-ES" dirty="0"/>
              <a:t>http://www.zientziariso.org/es</a:t>
            </a:r>
          </a:p>
        </p:txBody>
      </p:sp>
      <p:sp>
        <p:nvSpPr>
          <p:cNvPr id="4" name="Rectangle 3"/>
          <p:cNvSpPr/>
          <p:nvPr/>
        </p:nvSpPr>
        <p:spPr>
          <a:xfrm>
            <a:off x="573460" y="2401838"/>
            <a:ext cx="7973889" cy="4247317"/>
          </a:xfrm>
          <a:prstGeom prst="rect">
            <a:avLst/>
          </a:prstGeom>
        </p:spPr>
        <p:txBody>
          <a:bodyPr wrap="square">
            <a:spAutoFit/>
          </a:bodyPr>
          <a:lstStyle/>
          <a:p>
            <a:r>
              <a:rPr lang="es-ES" dirty="0"/>
              <a:t>Programa para promover las vocaciones científicas y desmontar las barreras sociales y de género que imperan a la hora de elegir estudios científico-técnicos.</a:t>
            </a:r>
          </a:p>
          <a:p>
            <a:endParaRPr lang="es-ES" dirty="0"/>
          </a:p>
          <a:p>
            <a:r>
              <a:rPr lang="es-ES" dirty="0"/>
              <a:t>Hi ha un </a:t>
            </a:r>
            <a:r>
              <a:rPr lang="es-ES" dirty="0" err="1"/>
              <a:t>grup</a:t>
            </a:r>
            <a:r>
              <a:rPr lang="es-ES" dirty="0"/>
              <a:t> </a:t>
            </a:r>
            <a:r>
              <a:rPr lang="es-ES" dirty="0" err="1"/>
              <a:t>d’ambaixadors</a:t>
            </a:r>
            <a:r>
              <a:rPr lang="es-ES" dirty="0"/>
              <a:t>/es, que donen </a:t>
            </a:r>
            <a:r>
              <a:rPr lang="es-ES" dirty="0" err="1"/>
              <a:t>xerrades</a:t>
            </a:r>
            <a:r>
              <a:rPr lang="es-ES" dirty="0"/>
              <a:t> i </a:t>
            </a:r>
            <a:r>
              <a:rPr lang="es-ES" dirty="0" err="1"/>
              <a:t>tallers</a:t>
            </a:r>
            <a:r>
              <a:rPr lang="es-ES" dirty="0"/>
              <a:t> </a:t>
            </a:r>
            <a:r>
              <a:rPr lang="es-ES" dirty="0" err="1"/>
              <a:t>d’experimentació</a:t>
            </a:r>
            <a:r>
              <a:rPr lang="es-ES" dirty="0"/>
              <a:t> a les </a:t>
            </a:r>
            <a:r>
              <a:rPr lang="es-ES" dirty="0" err="1"/>
              <a:t>escoles</a:t>
            </a:r>
            <a:r>
              <a:rPr lang="es-ES" dirty="0"/>
              <a:t>.</a:t>
            </a:r>
          </a:p>
          <a:p>
            <a:endParaRPr lang="es-ES" dirty="0"/>
          </a:p>
          <a:p>
            <a:r>
              <a:rPr lang="es-ES" dirty="0" err="1"/>
              <a:t>Tenen</a:t>
            </a:r>
            <a:r>
              <a:rPr lang="es-ES" dirty="0"/>
              <a:t> una </a:t>
            </a:r>
            <a:r>
              <a:rPr lang="es-ES" dirty="0" err="1"/>
              <a:t>exposició</a:t>
            </a:r>
            <a:r>
              <a:rPr lang="es-ES" dirty="0"/>
              <a:t> </a:t>
            </a:r>
            <a:r>
              <a:rPr lang="es-ES" dirty="0" err="1"/>
              <a:t>itinerant</a:t>
            </a:r>
            <a:r>
              <a:rPr lang="es-ES" dirty="0"/>
              <a:t> sobre les </a:t>
            </a:r>
            <a:r>
              <a:rPr lang="es-ES" dirty="0" err="1"/>
              <a:t>aportacions</a:t>
            </a:r>
            <a:r>
              <a:rPr lang="es-ES" dirty="0"/>
              <a:t> que han </a:t>
            </a:r>
            <a:r>
              <a:rPr lang="es-ES" dirty="0" err="1"/>
              <a:t>fet</a:t>
            </a:r>
            <a:r>
              <a:rPr lang="es-ES" dirty="0"/>
              <a:t> les </a:t>
            </a:r>
            <a:r>
              <a:rPr lang="es-ES" dirty="0" err="1"/>
              <a:t>dònes</a:t>
            </a:r>
            <a:r>
              <a:rPr lang="es-ES" dirty="0"/>
              <a:t> a la </a:t>
            </a:r>
            <a:r>
              <a:rPr lang="es-ES" dirty="0" err="1"/>
              <a:t>tecnociència</a:t>
            </a:r>
            <a:r>
              <a:rPr lang="es-ES" dirty="0"/>
              <a:t>.</a:t>
            </a:r>
          </a:p>
          <a:p>
            <a:endParaRPr lang="es-ES" dirty="0"/>
          </a:p>
          <a:p>
            <a:r>
              <a:rPr lang="es-ES" dirty="0" err="1"/>
              <a:t>Secció</a:t>
            </a:r>
            <a:r>
              <a:rPr lang="es-ES" dirty="0"/>
              <a:t> </a:t>
            </a:r>
            <a:r>
              <a:rPr lang="es-ES" dirty="0" err="1"/>
              <a:t>on</a:t>
            </a:r>
            <a:r>
              <a:rPr lang="es-ES" dirty="0"/>
              <a:t> es poden </a:t>
            </a:r>
            <a:r>
              <a:rPr lang="es-ES" dirty="0" err="1"/>
              <a:t>fer</a:t>
            </a:r>
            <a:r>
              <a:rPr lang="es-ES" dirty="0"/>
              <a:t> preguntes i </a:t>
            </a:r>
            <a:r>
              <a:rPr lang="es-ES" dirty="0" err="1"/>
              <a:t>els</a:t>
            </a:r>
            <a:r>
              <a:rPr lang="es-ES" dirty="0"/>
              <a:t>  </a:t>
            </a:r>
            <a:r>
              <a:rPr lang="es-ES" dirty="0" err="1"/>
              <a:t>experts</a:t>
            </a:r>
            <a:r>
              <a:rPr lang="es-ES" dirty="0"/>
              <a:t> </a:t>
            </a:r>
            <a:r>
              <a:rPr lang="es-ES" dirty="0" err="1"/>
              <a:t>responen</a:t>
            </a:r>
            <a:r>
              <a:rPr lang="es-ES" dirty="0"/>
              <a:t> i una </a:t>
            </a:r>
            <a:r>
              <a:rPr lang="es-ES" dirty="0" err="1"/>
              <a:t>altra</a:t>
            </a:r>
            <a:r>
              <a:rPr lang="es-ES" dirty="0"/>
              <a:t> sobre </a:t>
            </a:r>
            <a:r>
              <a:rPr lang="es-ES" dirty="0" err="1"/>
              <a:t>testimonis</a:t>
            </a:r>
            <a:r>
              <a:rPr lang="es-ES" dirty="0"/>
              <a:t> de </a:t>
            </a:r>
            <a:r>
              <a:rPr lang="es-ES" dirty="0" err="1"/>
              <a:t>jovens</a:t>
            </a:r>
            <a:r>
              <a:rPr lang="es-ES" dirty="0"/>
              <a:t> que </a:t>
            </a:r>
            <a:r>
              <a:rPr lang="es-ES" dirty="0" err="1"/>
              <a:t>conten</a:t>
            </a:r>
            <a:r>
              <a:rPr lang="es-ES" dirty="0"/>
              <a:t> la </a:t>
            </a:r>
            <a:r>
              <a:rPr lang="es-ES" dirty="0" err="1"/>
              <a:t>seua</a:t>
            </a:r>
            <a:r>
              <a:rPr lang="es-ES" dirty="0"/>
              <a:t> </a:t>
            </a:r>
            <a:r>
              <a:rPr lang="es-ES" dirty="0" err="1"/>
              <a:t>experiència</a:t>
            </a:r>
            <a:r>
              <a:rPr lang="es-ES" dirty="0"/>
              <a:t> en </a:t>
            </a:r>
            <a:r>
              <a:rPr lang="es-ES" dirty="0" err="1"/>
              <a:t>l’estudi</a:t>
            </a:r>
            <a:r>
              <a:rPr lang="es-ES" dirty="0"/>
              <a:t> de </a:t>
            </a:r>
            <a:r>
              <a:rPr lang="es-ES" dirty="0" err="1"/>
              <a:t>carreres</a:t>
            </a:r>
            <a:r>
              <a:rPr lang="es-ES" dirty="0"/>
              <a:t> </a:t>
            </a:r>
            <a:r>
              <a:rPr lang="es-ES" dirty="0" err="1"/>
              <a:t>científiques</a:t>
            </a:r>
            <a:r>
              <a:rPr lang="es-ES" dirty="0"/>
              <a:t>.</a:t>
            </a:r>
          </a:p>
          <a:p>
            <a:endParaRPr lang="es-ES" dirty="0"/>
          </a:p>
          <a:p>
            <a:r>
              <a:rPr lang="es-ES" dirty="0"/>
              <a:t>També </a:t>
            </a:r>
            <a:r>
              <a:rPr lang="es-ES" dirty="0" err="1"/>
              <a:t>podem</a:t>
            </a:r>
            <a:r>
              <a:rPr lang="es-ES" dirty="0"/>
              <a:t> </a:t>
            </a:r>
            <a:r>
              <a:rPr lang="es-ES" dirty="0" err="1"/>
              <a:t>trobar</a:t>
            </a:r>
            <a:r>
              <a:rPr lang="es-ES" dirty="0"/>
              <a:t> una </a:t>
            </a:r>
            <a:r>
              <a:rPr lang="es-ES" dirty="0" err="1"/>
              <a:t>secció</a:t>
            </a:r>
            <a:r>
              <a:rPr lang="es-ES" dirty="0"/>
              <a:t> dedicada </a:t>
            </a:r>
            <a:r>
              <a:rPr lang="es-ES" dirty="0" err="1"/>
              <a:t>als</a:t>
            </a:r>
            <a:r>
              <a:rPr lang="es-ES" dirty="0"/>
              <a:t> </a:t>
            </a:r>
            <a:r>
              <a:rPr lang="es-ES" dirty="0" err="1"/>
              <a:t>experiments</a:t>
            </a:r>
            <a:r>
              <a:rPr lang="es-ES" dirty="0"/>
              <a:t> que </a:t>
            </a:r>
            <a:r>
              <a:rPr lang="es-ES" dirty="0" err="1"/>
              <a:t>duen</a:t>
            </a:r>
            <a:r>
              <a:rPr lang="es-ES" dirty="0"/>
              <a:t> a </a:t>
            </a:r>
            <a:r>
              <a:rPr lang="es-ES" dirty="0" err="1"/>
              <a:t>terme</a:t>
            </a:r>
            <a:r>
              <a:rPr lang="es-ES" dirty="0"/>
              <a:t> (Eureka </a:t>
            </a:r>
            <a:r>
              <a:rPr lang="es-ES" dirty="0" err="1"/>
              <a:t>Doktorea</a:t>
            </a:r>
            <a:r>
              <a:rPr lang="es-ES" dirty="0"/>
              <a:t>).</a:t>
            </a:r>
          </a:p>
        </p:txBody>
      </p:sp>
    </p:spTree>
    <p:extLst>
      <p:ext uri="{BB962C8B-B14F-4D97-AF65-F5344CB8AC3E}">
        <p14:creationId xmlns:p14="http://schemas.microsoft.com/office/powerpoint/2010/main" val="11256455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08473" y="116632"/>
            <a:ext cx="3813865" cy="400110"/>
          </a:xfrm>
          <a:prstGeom prst="rect">
            <a:avLst/>
          </a:prstGeom>
          <a:noFill/>
        </p:spPr>
        <p:txBody>
          <a:bodyPr wrap="none" rtlCol="0">
            <a:spAutoFit/>
          </a:bodyPr>
          <a:lstStyle/>
          <a:p>
            <a:r>
              <a:rPr lang="es-ES" sz="2000" b="1" dirty="0" err="1"/>
              <a:t>Resum</a:t>
            </a:r>
            <a:r>
              <a:rPr lang="es-ES" sz="2000" b="1" dirty="0"/>
              <a:t> </a:t>
            </a:r>
            <a:r>
              <a:rPr lang="es-ES" sz="2000" b="1" dirty="0" err="1"/>
              <a:t>presentació</a:t>
            </a:r>
            <a:r>
              <a:rPr lang="es-ES" sz="2000" b="1" dirty="0"/>
              <a:t> </a:t>
            </a:r>
            <a:r>
              <a:rPr lang="es-ES" sz="2000" b="1" dirty="0" err="1"/>
              <a:t>Recursoma</a:t>
            </a:r>
            <a:r>
              <a:rPr lang="es-ES" sz="2000" b="1" dirty="0"/>
              <a:t> (II)</a:t>
            </a:r>
          </a:p>
        </p:txBody>
      </p:sp>
      <p:graphicFrame>
        <p:nvGraphicFramePr>
          <p:cNvPr id="2" name="Tabla 1"/>
          <p:cNvGraphicFramePr>
            <a:graphicFrameLocks noGrp="1"/>
          </p:cNvGraphicFramePr>
          <p:nvPr>
            <p:extLst>
              <p:ext uri="{D42A27DB-BD31-4B8C-83A1-F6EECF244321}">
                <p14:modId xmlns:p14="http://schemas.microsoft.com/office/powerpoint/2010/main" val="1177770160"/>
              </p:ext>
            </p:extLst>
          </p:nvPr>
        </p:nvGraphicFramePr>
        <p:xfrm>
          <a:off x="539552" y="1652806"/>
          <a:ext cx="8280920" cy="3360370"/>
        </p:xfrm>
        <a:graphic>
          <a:graphicData uri="http://schemas.openxmlformats.org/drawingml/2006/table">
            <a:tbl>
              <a:tblPr firstRow="1" bandRow="1">
                <a:tableStyleId>{68D230F3-CF80-4859-8CE7-A43EE81993B5}</a:tableStyleId>
              </a:tblPr>
              <a:tblGrid>
                <a:gridCol w="1656184">
                  <a:extLst>
                    <a:ext uri="{9D8B030D-6E8A-4147-A177-3AD203B41FA5}">
                      <a16:colId xmlns:a16="http://schemas.microsoft.com/office/drawing/2014/main" val="20000"/>
                    </a:ext>
                  </a:extLst>
                </a:gridCol>
                <a:gridCol w="918557">
                  <a:extLst>
                    <a:ext uri="{9D8B030D-6E8A-4147-A177-3AD203B41FA5}">
                      <a16:colId xmlns:a16="http://schemas.microsoft.com/office/drawing/2014/main" val="20001"/>
                    </a:ext>
                  </a:extLst>
                </a:gridCol>
                <a:gridCol w="904638">
                  <a:extLst>
                    <a:ext uri="{9D8B030D-6E8A-4147-A177-3AD203B41FA5}">
                      <a16:colId xmlns:a16="http://schemas.microsoft.com/office/drawing/2014/main" val="20002"/>
                    </a:ext>
                  </a:extLst>
                </a:gridCol>
                <a:gridCol w="904638">
                  <a:extLst>
                    <a:ext uri="{9D8B030D-6E8A-4147-A177-3AD203B41FA5}">
                      <a16:colId xmlns:a16="http://schemas.microsoft.com/office/drawing/2014/main" val="20003"/>
                    </a:ext>
                  </a:extLst>
                </a:gridCol>
                <a:gridCol w="1182988">
                  <a:extLst>
                    <a:ext uri="{9D8B030D-6E8A-4147-A177-3AD203B41FA5}">
                      <a16:colId xmlns:a16="http://schemas.microsoft.com/office/drawing/2014/main" val="20004"/>
                    </a:ext>
                  </a:extLst>
                </a:gridCol>
                <a:gridCol w="1113401">
                  <a:extLst>
                    <a:ext uri="{9D8B030D-6E8A-4147-A177-3AD203B41FA5}">
                      <a16:colId xmlns:a16="http://schemas.microsoft.com/office/drawing/2014/main" val="20005"/>
                    </a:ext>
                  </a:extLst>
                </a:gridCol>
                <a:gridCol w="1600514">
                  <a:extLst>
                    <a:ext uri="{9D8B030D-6E8A-4147-A177-3AD203B41FA5}">
                      <a16:colId xmlns:a16="http://schemas.microsoft.com/office/drawing/2014/main" val="20006"/>
                    </a:ext>
                  </a:extLst>
                </a:gridCol>
              </a:tblGrid>
              <a:tr h="336037">
                <a:tc>
                  <a:txBody>
                    <a:bodyPr/>
                    <a:lstStyle/>
                    <a:p>
                      <a:r>
                        <a:rPr lang="es-ES" sz="1400" dirty="0" err="1"/>
                        <a:t>Nom</a:t>
                      </a:r>
                      <a:endParaRPr lang="es-ES" sz="1400" dirty="0"/>
                    </a:p>
                  </a:txBody>
                  <a:tcPr/>
                </a:tc>
                <a:tc>
                  <a:txBody>
                    <a:bodyPr/>
                    <a:lstStyle/>
                    <a:p>
                      <a:r>
                        <a:rPr lang="es-ES" sz="1400" dirty="0" err="1"/>
                        <a:t>Prog</a:t>
                      </a:r>
                      <a:r>
                        <a:rPr lang="es-ES" sz="1400" dirty="0"/>
                        <a:t>.</a:t>
                      </a:r>
                      <a:r>
                        <a:rPr lang="es-ES" sz="1400" baseline="0" dirty="0"/>
                        <a:t> TV</a:t>
                      </a:r>
                      <a:endParaRPr lang="es-ES" sz="1400" dirty="0"/>
                    </a:p>
                  </a:txBody>
                  <a:tcPr/>
                </a:tc>
                <a:tc>
                  <a:txBody>
                    <a:bodyPr/>
                    <a:lstStyle/>
                    <a:p>
                      <a:r>
                        <a:rPr lang="es-ES" sz="1400" dirty="0"/>
                        <a:t>Noticies</a:t>
                      </a:r>
                    </a:p>
                  </a:txBody>
                  <a:tcPr/>
                </a:tc>
                <a:tc>
                  <a:txBody>
                    <a:bodyPr/>
                    <a:lstStyle/>
                    <a:p>
                      <a:r>
                        <a:rPr lang="es-ES" sz="1400" dirty="0"/>
                        <a:t>Blog</a:t>
                      </a:r>
                    </a:p>
                  </a:txBody>
                  <a:tcPr/>
                </a:tc>
                <a:tc>
                  <a:txBody>
                    <a:bodyPr/>
                    <a:lstStyle/>
                    <a:p>
                      <a:r>
                        <a:rPr lang="es-ES" sz="1400" dirty="0" err="1"/>
                        <a:t>Didàctiques</a:t>
                      </a:r>
                      <a:endParaRPr lang="es-ES" sz="1400" dirty="0"/>
                    </a:p>
                  </a:txBody>
                  <a:tcPr/>
                </a:tc>
                <a:tc gridSpan="2">
                  <a:txBody>
                    <a:bodyPr/>
                    <a:lstStyle/>
                    <a:p>
                      <a:r>
                        <a:rPr lang="es-ES" sz="1400" dirty="0" err="1"/>
                        <a:t>Altres</a:t>
                      </a:r>
                      <a:r>
                        <a:rPr lang="es-ES" sz="1400" dirty="0"/>
                        <a:t>:</a:t>
                      </a:r>
                      <a:r>
                        <a:rPr lang="es-ES" sz="1400" baseline="0" dirty="0"/>
                        <a:t> </a:t>
                      </a:r>
                      <a:r>
                        <a:rPr lang="es-ES" sz="1400" baseline="0" dirty="0" err="1"/>
                        <a:t>activitats</a:t>
                      </a:r>
                      <a:r>
                        <a:rPr lang="es-ES" sz="1400" baseline="0" dirty="0"/>
                        <a:t>, </a:t>
                      </a:r>
                      <a:r>
                        <a:rPr lang="es-ES" sz="1400" baseline="0" dirty="0" err="1"/>
                        <a:t>agendes</a:t>
                      </a:r>
                      <a:r>
                        <a:rPr lang="es-ES" sz="1400" baseline="0" dirty="0"/>
                        <a:t>,…</a:t>
                      </a:r>
                      <a:endParaRPr lang="es-ES" sz="1400" dirty="0"/>
                    </a:p>
                  </a:txBody>
                  <a:tcPr/>
                </a:tc>
                <a:tc hMerge="1">
                  <a:txBody>
                    <a:bodyPr/>
                    <a:lstStyle/>
                    <a:p>
                      <a:endParaRPr lang="es-ES" sz="1600" dirty="0"/>
                    </a:p>
                  </a:txBody>
                  <a:tcPr/>
                </a:tc>
                <a:extLst>
                  <a:ext uri="{0D108BD9-81ED-4DB2-BD59-A6C34878D82A}">
                    <a16:rowId xmlns:a16="http://schemas.microsoft.com/office/drawing/2014/main" val="10000"/>
                  </a:ext>
                </a:extLst>
              </a:tr>
              <a:tr h="336037">
                <a:tc>
                  <a:txBody>
                    <a:bodyPr/>
                    <a:lstStyle/>
                    <a:p>
                      <a:r>
                        <a:rPr lang="es-ES" sz="1400" dirty="0" err="1"/>
                        <a:t>Science</a:t>
                      </a:r>
                      <a:r>
                        <a:rPr lang="es-ES" sz="1400" dirty="0"/>
                        <a:t> </a:t>
                      </a:r>
                      <a:r>
                        <a:rPr lang="es-ES" sz="1400" dirty="0" err="1"/>
                        <a:t>School</a:t>
                      </a:r>
                      <a:endParaRPr lang="es-ES" sz="1400" dirty="0"/>
                    </a:p>
                  </a:txBody>
                  <a:tcPr>
                    <a:noFill/>
                  </a:tcPr>
                </a:tc>
                <a:tc>
                  <a:txBody>
                    <a:bodyPr/>
                    <a:lstStyle/>
                    <a:p>
                      <a:endParaRPr lang="es-ES" sz="1400" dirty="0"/>
                    </a:p>
                  </a:txBody>
                  <a:tcPr>
                    <a:solidFill>
                      <a:srgbClr val="FF6600"/>
                    </a:solidFill>
                  </a:tcPr>
                </a:tc>
                <a:tc>
                  <a:txBody>
                    <a:bodyPr/>
                    <a:lstStyle/>
                    <a:p>
                      <a:endParaRPr lang="es-ES" sz="1400"/>
                    </a:p>
                  </a:txBody>
                  <a:tcPr>
                    <a:noFill/>
                  </a:tcPr>
                </a:tc>
                <a:tc>
                  <a:txBody>
                    <a:bodyPr/>
                    <a:lstStyle/>
                    <a:p>
                      <a:endParaRPr lang="es-ES" sz="1400" dirty="0"/>
                    </a:p>
                  </a:txBody>
                  <a:tcPr>
                    <a:noFill/>
                  </a:tcPr>
                </a:tc>
                <a:tc>
                  <a:txBody>
                    <a:bodyPr/>
                    <a:lstStyle/>
                    <a:p>
                      <a:endParaRPr lang="es-ES" sz="1400" dirty="0"/>
                    </a:p>
                  </a:txBody>
                  <a:tcPr>
                    <a:solidFill>
                      <a:srgbClr val="660066"/>
                    </a:solidFill>
                  </a:tcPr>
                </a:tc>
                <a:tc>
                  <a:txBody>
                    <a:bodyPr/>
                    <a:lstStyle/>
                    <a:p>
                      <a:endParaRPr lang="es-ES" sz="1400" dirty="0"/>
                    </a:p>
                  </a:txBody>
                  <a:tcPr>
                    <a:solidFill>
                      <a:srgbClr val="FF00FF"/>
                    </a:solidFill>
                  </a:tcPr>
                </a:tc>
                <a:tc>
                  <a:txBody>
                    <a:bodyPr/>
                    <a:lstStyle/>
                    <a:p>
                      <a:endParaRPr lang="es-ES" sz="1400" dirty="0"/>
                    </a:p>
                  </a:txBody>
                  <a:tcPr>
                    <a:noFill/>
                  </a:tcPr>
                </a:tc>
                <a:extLst>
                  <a:ext uri="{0D108BD9-81ED-4DB2-BD59-A6C34878D82A}">
                    <a16:rowId xmlns:a16="http://schemas.microsoft.com/office/drawing/2014/main" val="10001"/>
                  </a:ext>
                </a:extLst>
              </a:tr>
              <a:tr h="336037">
                <a:tc>
                  <a:txBody>
                    <a:bodyPr/>
                    <a:lstStyle/>
                    <a:p>
                      <a:r>
                        <a:rPr lang="es-ES" sz="1400" dirty="0" err="1"/>
                        <a:t>Ventus</a:t>
                      </a:r>
                      <a:endParaRPr lang="es-ES" sz="1400" dirty="0"/>
                    </a:p>
                  </a:txBody>
                  <a:tcPr/>
                </a:tc>
                <a:tc>
                  <a:txBody>
                    <a:bodyPr/>
                    <a:lstStyle/>
                    <a:p>
                      <a:endParaRPr lang="es-ES" sz="1400"/>
                    </a:p>
                  </a:txBody>
                  <a:tcPr/>
                </a:tc>
                <a:tc>
                  <a:txBody>
                    <a:bodyPr/>
                    <a:lstStyle/>
                    <a:p>
                      <a:endParaRPr lang="es-ES" sz="1400"/>
                    </a:p>
                  </a:txBody>
                  <a:tcPr/>
                </a:tc>
                <a:tc>
                  <a:txBody>
                    <a:bodyPr/>
                    <a:lstStyle/>
                    <a:p>
                      <a:endParaRPr lang="es-ES" sz="1400" dirty="0"/>
                    </a:p>
                  </a:txBody>
                  <a:tcPr/>
                </a:tc>
                <a:tc>
                  <a:txBody>
                    <a:bodyPr/>
                    <a:lstStyle/>
                    <a:p>
                      <a:endParaRPr lang="es-ES" sz="1400"/>
                    </a:p>
                  </a:txBody>
                  <a:tcPr>
                    <a:noFill/>
                  </a:tcPr>
                </a:tc>
                <a:tc>
                  <a:txBody>
                    <a:bodyPr/>
                    <a:lstStyle/>
                    <a:p>
                      <a:endParaRPr lang="es-ES" sz="1400" dirty="0"/>
                    </a:p>
                  </a:txBody>
                  <a:tcPr>
                    <a:solidFill>
                      <a:srgbClr val="FF00FF"/>
                    </a:solidFill>
                  </a:tcPr>
                </a:tc>
                <a:tc>
                  <a:txBody>
                    <a:bodyPr/>
                    <a:lstStyle/>
                    <a:p>
                      <a:endParaRPr lang="es-ES" sz="1400" dirty="0"/>
                    </a:p>
                  </a:txBody>
                  <a:tcPr>
                    <a:noFill/>
                  </a:tcPr>
                </a:tc>
                <a:extLst>
                  <a:ext uri="{0D108BD9-81ED-4DB2-BD59-A6C34878D82A}">
                    <a16:rowId xmlns:a16="http://schemas.microsoft.com/office/drawing/2014/main" val="10002"/>
                  </a:ext>
                </a:extLst>
              </a:tr>
              <a:tr h="336037">
                <a:tc>
                  <a:txBody>
                    <a:bodyPr/>
                    <a:lstStyle/>
                    <a:p>
                      <a:r>
                        <a:rPr lang="es-ES" sz="1400" dirty="0" err="1"/>
                        <a:t>Naukas</a:t>
                      </a:r>
                      <a:endParaRPr lang="es-ES" sz="1400" dirty="0"/>
                    </a:p>
                  </a:txBody>
                  <a:tcPr>
                    <a:noFill/>
                  </a:tcPr>
                </a:tc>
                <a:tc>
                  <a:txBody>
                    <a:bodyPr/>
                    <a:lstStyle/>
                    <a:p>
                      <a:endParaRPr lang="es-ES" sz="1400" dirty="0"/>
                    </a:p>
                  </a:txBody>
                  <a:tcPr>
                    <a:noFill/>
                  </a:tcPr>
                </a:tc>
                <a:tc>
                  <a:txBody>
                    <a:bodyPr/>
                    <a:lstStyle/>
                    <a:p>
                      <a:endParaRPr lang="es-ES" sz="1400" dirty="0"/>
                    </a:p>
                  </a:txBody>
                  <a:tcPr>
                    <a:noFill/>
                  </a:tcPr>
                </a:tc>
                <a:tc>
                  <a:txBody>
                    <a:bodyPr/>
                    <a:lstStyle/>
                    <a:p>
                      <a:endParaRPr lang="es-ES" sz="1400" dirty="0"/>
                    </a:p>
                  </a:txBody>
                  <a:tcPr>
                    <a:solidFill>
                      <a:schemeClr val="accent2"/>
                    </a:solidFill>
                  </a:tcPr>
                </a:tc>
                <a:tc>
                  <a:txBody>
                    <a:bodyPr/>
                    <a:lstStyle/>
                    <a:p>
                      <a:endParaRPr lang="es-ES" sz="1400"/>
                    </a:p>
                  </a:txBody>
                  <a:tcPr>
                    <a:noFill/>
                  </a:tcPr>
                </a:tc>
                <a:tc>
                  <a:txBody>
                    <a:bodyPr/>
                    <a:lstStyle/>
                    <a:p>
                      <a:endParaRPr lang="es-ES" sz="1400"/>
                    </a:p>
                  </a:txBody>
                  <a:tcPr>
                    <a:noFill/>
                  </a:tcPr>
                </a:tc>
                <a:tc>
                  <a:txBody>
                    <a:bodyPr/>
                    <a:lstStyle/>
                    <a:p>
                      <a:endParaRPr lang="es-ES" sz="1400" dirty="0"/>
                    </a:p>
                  </a:txBody>
                  <a:tcPr>
                    <a:noFill/>
                  </a:tcPr>
                </a:tc>
                <a:extLst>
                  <a:ext uri="{0D108BD9-81ED-4DB2-BD59-A6C34878D82A}">
                    <a16:rowId xmlns:a16="http://schemas.microsoft.com/office/drawing/2014/main" val="10003"/>
                  </a:ext>
                </a:extLst>
              </a:tr>
              <a:tr h="336037">
                <a:tc>
                  <a:txBody>
                    <a:bodyPr/>
                    <a:lstStyle/>
                    <a:p>
                      <a:r>
                        <a:rPr lang="es-ES" sz="1400" dirty="0"/>
                        <a:t>Piratas de la Ciencia</a:t>
                      </a:r>
                    </a:p>
                  </a:txBody>
                  <a:tcPr/>
                </a:tc>
                <a:tc>
                  <a:txBody>
                    <a:bodyPr/>
                    <a:lstStyle/>
                    <a:p>
                      <a:endParaRPr lang="es-ES" sz="1400"/>
                    </a:p>
                  </a:txBody>
                  <a:tcPr/>
                </a:tc>
                <a:tc>
                  <a:txBody>
                    <a:bodyPr/>
                    <a:lstStyle/>
                    <a:p>
                      <a:endParaRPr lang="es-ES" sz="1400" dirty="0"/>
                    </a:p>
                  </a:txBody>
                  <a:tcPr>
                    <a:solidFill>
                      <a:srgbClr val="3366FF"/>
                    </a:solidFill>
                  </a:tcPr>
                </a:tc>
                <a:tc>
                  <a:txBody>
                    <a:bodyPr/>
                    <a:lstStyle/>
                    <a:p>
                      <a:endParaRPr lang="es-ES" sz="1400" dirty="0"/>
                    </a:p>
                  </a:txBody>
                  <a:tcPr>
                    <a:solidFill>
                      <a:schemeClr val="accent2"/>
                    </a:solidFill>
                  </a:tcPr>
                </a:tc>
                <a:tc>
                  <a:txBody>
                    <a:bodyPr/>
                    <a:lstStyle/>
                    <a:p>
                      <a:endParaRPr lang="es-ES" sz="1400" dirty="0"/>
                    </a:p>
                  </a:txBody>
                  <a:tcPr/>
                </a:tc>
                <a:tc>
                  <a:txBody>
                    <a:bodyPr/>
                    <a:lstStyle/>
                    <a:p>
                      <a:endParaRPr lang="es-ES" sz="1400" dirty="0"/>
                    </a:p>
                  </a:txBody>
                  <a:tcPr>
                    <a:solidFill>
                      <a:srgbClr val="FF00FF"/>
                    </a:solidFill>
                  </a:tcPr>
                </a:tc>
                <a:tc>
                  <a:txBody>
                    <a:bodyPr/>
                    <a:lstStyle/>
                    <a:p>
                      <a:endParaRPr lang="es-ES" sz="1400" dirty="0"/>
                    </a:p>
                  </a:txBody>
                  <a:tcPr>
                    <a:noFill/>
                  </a:tcPr>
                </a:tc>
                <a:extLst>
                  <a:ext uri="{0D108BD9-81ED-4DB2-BD59-A6C34878D82A}">
                    <a16:rowId xmlns:a16="http://schemas.microsoft.com/office/drawing/2014/main" val="10004"/>
                  </a:ext>
                </a:extLst>
              </a:tr>
              <a:tr h="336037">
                <a:tc>
                  <a:txBody>
                    <a:bodyPr/>
                    <a:lstStyle/>
                    <a:p>
                      <a:r>
                        <a:rPr lang="es-ES" sz="1400" dirty="0" err="1"/>
                        <a:t>Jindetrés</a:t>
                      </a:r>
                      <a:endParaRPr lang="es-ES" sz="1400" dirty="0"/>
                    </a:p>
                  </a:txBody>
                  <a:tcPr>
                    <a:noFill/>
                  </a:tcPr>
                </a:tc>
                <a:tc>
                  <a:txBody>
                    <a:bodyPr/>
                    <a:lstStyle/>
                    <a:p>
                      <a:endParaRPr lang="es-ES" sz="1400"/>
                    </a:p>
                  </a:txBody>
                  <a:tcPr>
                    <a:noFill/>
                  </a:tcPr>
                </a:tc>
                <a:tc>
                  <a:txBody>
                    <a:bodyPr/>
                    <a:lstStyle/>
                    <a:p>
                      <a:endParaRPr lang="es-ES" sz="1400" dirty="0"/>
                    </a:p>
                  </a:txBody>
                  <a:tcPr>
                    <a:solidFill>
                      <a:srgbClr val="3366FF"/>
                    </a:solidFill>
                  </a:tcPr>
                </a:tc>
                <a:tc>
                  <a:txBody>
                    <a:bodyPr/>
                    <a:lstStyle/>
                    <a:p>
                      <a:endParaRPr lang="es-ES" sz="1400" dirty="0"/>
                    </a:p>
                  </a:txBody>
                  <a:tcPr>
                    <a:solidFill>
                      <a:schemeClr val="accent2"/>
                    </a:solidFill>
                  </a:tcPr>
                </a:tc>
                <a:tc>
                  <a:txBody>
                    <a:bodyPr/>
                    <a:lstStyle/>
                    <a:p>
                      <a:endParaRPr lang="es-ES" sz="1400" dirty="0"/>
                    </a:p>
                  </a:txBody>
                  <a:tcPr>
                    <a:noFill/>
                  </a:tcPr>
                </a:tc>
                <a:tc>
                  <a:txBody>
                    <a:bodyPr/>
                    <a:lstStyle/>
                    <a:p>
                      <a:endParaRPr lang="es-ES" sz="1400" dirty="0"/>
                    </a:p>
                  </a:txBody>
                  <a:tcPr>
                    <a:solidFill>
                      <a:srgbClr val="FF00FF"/>
                    </a:solidFill>
                  </a:tcPr>
                </a:tc>
                <a:tc>
                  <a:txBody>
                    <a:bodyPr/>
                    <a:lstStyle/>
                    <a:p>
                      <a:endParaRPr lang="es-ES" sz="1400"/>
                    </a:p>
                  </a:txBody>
                  <a:tcPr>
                    <a:noFill/>
                  </a:tcPr>
                </a:tc>
                <a:extLst>
                  <a:ext uri="{0D108BD9-81ED-4DB2-BD59-A6C34878D82A}">
                    <a16:rowId xmlns:a16="http://schemas.microsoft.com/office/drawing/2014/main" val="10005"/>
                  </a:ext>
                </a:extLst>
              </a:tr>
              <a:tr h="336037">
                <a:tc>
                  <a:txBody>
                    <a:bodyPr/>
                    <a:lstStyle/>
                    <a:p>
                      <a:r>
                        <a:rPr lang="es-ES" sz="1400" dirty="0"/>
                        <a:t>Dr. </a:t>
                      </a:r>
                      <a:r>
                        <a:rPr lang="es-ES" sz="1400" dirty="0" err="1"/>
                        <a:t>Litos</a:t>
                      </a:r>
                      <a:endParaRPr lang="es-ES" sz="1400" dirty="0"/>
                    </a:p>
                  </a:txBody>
                  <a:tcPr/>
                </a:tc>
                <a:tc>
                  <a:txBody>
                    <a:bodyPr/>
                    <a:lstStyle/>
                    <a:p>
                      <a:endParaRPr lang="es-ES" sz="1400"/>
                    </a:p>
                  </a:txBody>
                  <a:tcPr/>
                </a:tc>
                <a:tc>
                  <a:txBody>
                    <a:bodyPr/>
                    <a:lstStyle/>
                    <a:p>
                      <a:endParaRPr lang="es-ES" sz="1400"/>
                    </a:p>
                  </a:txBody>
                  <a:tcPr/>
                </a:tc>
                <a:tc>
                  <a:txBody>
                    <a:bodyPr/>
                    <a:lstStyle/>
                    <a:p>
                      <a:endParaRPr lang="es-ES" sz="1400"/>
                    </a:p>
                  </a:txBody>
                  <a:tcPr/>
                </a:tc>
                <a:tc>
                  <a:txBody>
                    <a:bodyPr/>
                    <a:lstStyle/>
                    <a:p>
                      <a:endParaRPr lang="es-ES" sz="1400" dirty="0"/>
                    </a:p>
                  </a:txBody>
                  <a:tcPr>
                    <a:solidFill>
                      <a:srgbClr val="660066"/>
                    </a:solidFill>
                  </a:tcPr>
                </a:tc>
                <a:tc>
                  <a:txBody>
                    <a:bodyPr/>
                    <a:lstStyle/>
                    <a:p>
                      <a:endParaRPr lang="es-ES" sz="1400" dirty="0"/>
                    </a:p>
                  </a:txBody>
                  <a:tcPr>
                    <a:solidFill>
                      <a:srgbClr val="FF00FF"/>
                    </a:solidFill>
                  </a:tcPr>
                </a:tc>
                <a:tc>
                  <a:txBody>
                    <a:bodyPr/>
                    <a:lstStyle/>
                    <a:p>
                      <a:endParaRPr lang="es-ES" sz="1400"/>
                    </a:p>
                  </a:txBody>
                  <a:tcPr/>
                </a:tc>
                <a:extLst>
                  <a:ext uri="{0D108BD9-81ED-4DB2-BD59-A6C34878D82A}">
                    <a16:rowId xmlns:a16="http://schemas.microsoft.com/office/drawing/2014/main" val="10006"/>
                  </a:ext>
                </a:extLst>
              </a:tr>
              <a:tr h="336037">
                <a:tc>
                  <a:txBody>
                    <a:bodyPr/>
                    <a:lstStyle/>
                    <a:p>
                      <a:r>
                        <a:rPr lang="es-ES" sz="1400" dirty="0"/>
                        <a:t>Lab24</a:t>
                      </a:r>
                    </a:p>
                  </a:txBody>
                  <a:tcPr>
                    <a:noFill/>
                  </a:tcPr>
                </a:tc>
                <a:tc>
                  <a:txBody>
                    <a:bodyPr/>
                    <a:lstStyle/>
                    <a:p>
                      <a:endParaRPr lang="es-ES" sz="1400" dirty="0"/>
                    </a:p>
                  </a:txBody>
                  <a:tcPr>
                    <a:solidFill>
                      <a:srgbClr val="FF6600"/>
                    </a:solidFill>
                  </a:tcPr>
                </a:tc>
                <a:tc>
                  <a:txBody>
                    <a:bodyPr/>
                    <a:lstStyle/>
                    <a:p>
                      <a:endParaRPr lang="es-ES" sz="1400"/>
                    </a:p>
                  </a:txBody>
                  <a:tcPr>
                    <a:noFill/>
                  </a:tcPr>
                </a:tc>
                <a:tc>
                  <a:txBody>
                    <a:bodyPr/>
                    <a:lstStyle/>
                    <a:p>
                      <a:endParaRPr lang="es-ES" sz="1400"/>
                    </a:p>
                  </a:txBody>
                  <a:tcPr>
                    <a:noFill/>
                  </a:tcPr>
                </a:tc>
                <a:tc>
                  <a:txBody>
                    <a:bodyPr/>
                    <a:lstStyle/>
                    <a:p>
                      <a:endParaRPr lang="es-ES" sz="1400" dirty="0"/>
                    </a:p>
                  </a:txBody>
                  <a:tcPr>
                    <a:noFill/>
                  </a:tcPr>
                </a:tc>
                <a:tc>
                  <a:txBody>
                    <a:bodyPr/>
                    <a:lstStyle/>
                    <a:p>
                      <a:endParaRPr lang="es-ES" sz="1400" dirty="0"/>
                    </a:p>
                  </a:txBody>
                  <a:tcPr>
                    <a:noFill/>
                  </a:tcPr>
                </a:tc>
                <a:tc>
                  <a:txBody>
                    <a:bodyPr/>
                    <a:lstStyle/>
                    <a:p>
                      <a:endParaRPr lang="es-ES" sz="1400"/>
                    </a:p>
                  </a:txBody>
                  <a:tcPr>
                    <a:noFill/>
                  </a:tcPr>
                </a:tc>
                <a:extLst>
                  <a:ext uri="{0D108BD9-81ED-4DB2-BD59-A6C34878D82A}">
                    <a16:rowId xmlns:a16="http://schemas.microsoft.com/office/drawing/2014/main" val="10007"/>
                  </a:ext>
                </a:extLst>
              </a:tr>
              <a:tr h="336037">
                <a:tc>
                  <a:txBody>
                    <a:bodyPr/>
                    <a:lstStyle/>
                    <a:p>
                      <a:r>
                        <a:rPr lang="es-ES" sz="1400" dirty="0" err="1"/>
                        <a:t>Zooniverse</a:t>
                      </a:r>
                      <a:endParaRPr lang="es-ES" sz="1400" dirty="0"/>
                    </a:p>
                  </a:txBody>
                  <a:tcPr/>
                </a:tc>
                <a:tc>
                  <a:txBody>
                    <a:bodyPr/>
                    <a:lstStyle/>
                    <a:p>
                      <a:endParaRPr lang="es-ES" sz="1400"/>
                    </a:p>
                  </a:txBody>
                  <a:tcPr/>
                </a:tc>
                <a:tc>
                  <a:txBody>
                    <a:bodyPr/>
                    <a:lstStyle/>
                    <a:p>
                      <a:endParaRPr lang="es-ES" sz="1400" dirty="0"/>
                    </a:p>
                  </a:txBody>
                  <a:tcPr>
                    <a:noFill/>
                  </a:tcPr>
                </a:tc>
                <a:tc>
                  <a:txBody>
                    <a:bodyPr/>
                    <a:lstStyle/>
                    <a:p>
                      <a:endParaRPr lang="es-ES" sz="1400"/>
                    </a:p>
                  </a:txBody>
                  <a:tcPr/>
                </a:tc>
                <a:tc>
                  <a:txBody>
                    <a:bodyPr/>
                    <a:lstStyle/>
                    <a:p>
                      <a:endParaRPr lang="es-ES" sz="1400" dirty="0"/>
                    </a:p>
                  </a:txBody>
                  <a:tcPr>
                    <a:solidFill>
                      <a:srgbClr val="660066"/>
                    </a:solidFill>
                  </a:tcPr>
                </a:tc>
                <a:tc>
                  <a:txBody>
                    <a:bodyPr/>
                    <a:lstStyle/>
                    <a:p>
                      <a:endParaRPr lang="es-ES" sz="1400" dirty="0"/>
                    </a:p>
                  </a:txBody>
                  <a:tcPr>
                    <a:solidFill>
                      <a:srgbClr val="FF00FF"/>
                    </a:solidFill>
                  </a:tcPr>
                </a:tc>
                <a:tc>
                  <a:txBody>
                    <a:bodyPr/>
                    <a:lstStyle/>
                    <a:p>
                      <a:endParaRPr lang="es-ES" sz="1400"/>
                    </a:p>
                  </a:txBody>
                  <a:tcPr/>
                </a:tc>
                <a:extLst>
                  <a:ext uri="{0D108BD9-81ED-4DB2-BD59-A6C34878D82A}">
                    <a16:rowId xmlns:a16="http://schemas.microsoft.com/office/drawing/2014/main" val="10008"/>
                  </a:ext>
                </a:extLst>
              </a:tr>
              <a:tr h="336037">
                <a:tc>
                  <a:txBody>
                    <a:bodyPr/>
                    <a:lstStyle/>
                    <a:p>
                      <a:r>
                        <a:rPr lang="es-ES" sz="1400" dirty="0" err="1"/>
                        <a:t>Xplora</a:t>
                      </a:r>
                      <a:endParaRPr lang="es-ES" sz="1400" dirty="0"/>
                    </a:p>
                  </a:txBody>
                  <a:tcPr>
                    <a:noFill/>
                  </a:tcPr>
                </a:tc>
                <a:tc>
                  <a:txBody>
                    <a:bodyPr/>
                    <a:lstStyle/>
                    <a:p>
                      <a:endParaRPr lang="es-ES" sz="1400"/>
                    </a:p>
                  </a:txBody>
                  <a:tcPr>
                    <a:noFill/>
                  </a:tcPr>
                </a:tc>
                <a:tc>
                  <a:txBody>
                    <a:bodyPr/>
                    <a:lstStyle/>
                    <a:p>
                      <a:endParaRPr lang="es-ES" sz="1400" dirty="0"/>
                    </a:p>
                  </a:txBody>
                  <a:tcPr>
                    <a:solidFill>
                      <a:srgbClr val="3366FF"/>
                    </a:solidFill>
                  </a:tcPr>
                </a:tc>
                <a:tc>
                  <a:txBody>
                    <a:bodyPr/>
                    <a:lstStyle/>
                    <a:p>
                      <a:endParaRPr lang="es-ES" sz="1400"/>
                    </a:p>
                  </a:txBody>
                  <a:tcPr>
                    <a:noFill/>
                  </a:tcPr>
                </a:tc>
                <a:tc>
                  <a:txBody>
                    <a:bodyPr/>
                    <a:lstStyle/>
                    <a:p>
                      <a:endParaRPr lang="es-ES" sz="1400" dirty="0"/>
                    </a:p>
                  </a:txBody>
                  <a:tcPr>
                    <a:solidFill>
                      <a:srgbClr val="660066"/>
                    </a:solidFill>
                  </a:tcPr>
                </a:tc>
                <a:tc>
                  <a:txBody>
                    <a:bodyPr/>
                    <a:lstStyle/>
                    <a:p>
                      <a:endParaRPr lang="es-ES" sz="1400" dirty="0"/>
                    </a:p>
                  </a:txBody>
                  <a:tcPr>
                    <a:solidFill>
                      <a:srgbClr val="FF00FF"/>
                    </a:solidFill>
                  </a:tcPr>
                </a:tc>
                <a:tc>
                  <a:txBody>
                    <a:bodyPr/>
                    <a:lstStyle/>
                    <a:p>
                      <a:endParaRPr lang="es-ES" sz="1400" dirty="0"/>
                    </a:p>
                  </a:txBody>
                  <a:tcPr>
                    <a:no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4033890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aptura de pantalla 2015-08-20 a las 13.33.20.png"/>
          <p:cNvPicPr>
            <a:picLocks noChangeAspect="1"/>
          </p:cNvPicPr>
          <p:nvPr/>
        </p:nvPicPr>
        <p:blipFill rotWithShape="1">
          <a:blip r:embed="rId2" cstate="print">
            <a:extLst>
              <a:ext uri="{28A0092B-C50C-407E-A947-70E740481C1C}">
                <a14:useLocalDpi xmlns:a14="http://schemas.microsoft.com/office/drawing/2010/main" val="0"/>
              </a:ext>
            </a:extLst>
          </a:blip>
          <a:srcRect l="7437" t="11021" r="41840" b="68384"/>
          <a:stretch/>
        </p:blipFill>
        <p:spPr>
          <a:xfrm>
            <a:off x="1043608" y="312118"/>
            <a:ext cx="4925904" cy="1249982"/>
          </a:xfrm>
          <a:prstGeom prst="rect">
            <a:avLst/>
          </a:prstGeom>
        </p:spPr>
      </p:pic>
      <p:sp>
        <p:nvSpPr>
          <p:cNvPr id="3" name="Rectangle 2"/>
          <p:cNvSpPr/>
          <p:nvPr/>
        </p:nvSpPr>
        <p:spPr>
          <a:xfrm>
            <a:off x="4860032" y="1211818"/>
            <a:ext cx="3294043" cy="369332"/>
          </a:xfrm>
          <a:prstGeom prst="rect">
            <a:avLst/>
          </a:prstGeom>
        </p:spPr>
        <p:txBody>
          <a:bodyPr wrap="none">
            <a:spAutoFit/>
          </a:bodyPr>
          <a:lstStyle/>
          <a:p>
            <a:r>
              <a:rPr lang="es-ES" dirty="0"/>
              <a:t>http://www.scienceinschool.org/</a:t>
            </a:r>
          </a:p>
        </p:txBody>
      </p:sp>
      <p:sp>
        <p:nvSpPr>
          <p:cNvPr id="4" name="TextBox 3"/>
          <p:cNvSpPr txBox="1"/>
          <p:nvPr/>
        </p:nvSpPr>
        <p:spPr>
          <a:xfrm>
            <a:off x="342578" y="1844823"/>
            <a:ext cx="8424936" cy="3416320"/>
          </a:xfrm>
          <a:prstGeom prst="rect">
            <a:avLst/>
          </a:prstGeom>
          <a:noFill/>
        </p:spPr>
        <p:txBody>
          <a:bodyPr wrap="square" rtlCol="0">
            <a:spAutoFit/>
          </a:bodyPr>
          <a:lstStyle/>
          <a:p>
            <a:r>
              <a:rPr lang="es-ES" dirty="0" err="1"/>
              <a:t>Pàgina</a:t>
            </a:r>
            <a:r>
              <a:rPr lang="es-ES" dirty="0"/>
              <a:t> web </a:t>
            </a:r>
            <a:r>
              <a:rPr lang="es-ES" dirty="0" err="1"/>
              <a:t>on</a:t>
            </a:r>
            <a:r>
              <a:rPr lang="es-ES" dirty="0"/>
              <a:t> hi ha </a:t>
            </a:r>
            <a:r>
              <a:rPr lang="es-ES" dirty="0" err="1"/>
              <a:t>diferents</a:t>
            </a:r>
            <a:r>
              <a:rPr lang="es-ES" dirty="0"/>
              <a:t> </a:t>
            </a:r>
            <a:r>
              <a:rPr lang="es-ES" dirty="0" err="1"/>
              <a:t>apartats</a:t>
            </a:r>
            <a:r>
              <a:rPr lang="es-ES" dirty="0"/>
              <a:t>:</a:t>
            </a:r>
          </a:p>
          <a:p>
            <a:endParaRPr lang="es-ES" dirty="0"/>
          </a:p>
          <a:p>
            <a:pPr marL="342900" indent="-342900">
              <a:buAutoNum type="arabicParenR"/>
            </a:pPr>
            <a:r>
              <a:rPr lang="es-ES" dirty="0" err="1"/>
              <a:t>Recent</a:t>
            </a:r>
            <a:r>
              <a:rPr lang="es-ES" dirty="0"/>
              <a:t> </a:t>
            </a:r>
            <a:r>
              <a:rPr lang="es-ES" dirty="0" err="1"/>
              <a:t>research</a:t>
            </a:r>
            <a:r>
              <a:rPr lang="es-ES" dirty="0"/>
              <a:t> and </a:t>
            </a:r>
            <a:r>
              <a:rPr lang="es-ES" dirty="0" err="1"/>
              <a:t>science</a:t>
            </a:r>
            <a:r>
              <a:rPr lang="es-ES" dirty="0"/>
              <a:t> </a:t>
            </a:r>
            <a:r>
              <a:rPr lang="es-ES" dirty="0" err="1"/>
              <a:t>topics</a:t>
            </a:r>
            <a:r>
              <a:rPr lang="es-ES" dirty="0"/>
              <a:t>: de </a:t>
            </a:r>
            <a:r>
              <a:rPr lang="es-ES" dirty="0" err="1"/>
              <a:t>diferents</a:t>
            </a:r>
            <a:r>
              <a:rPr lang="es-ES" dirty="0"/>
              <a:t> </a:t>
            </a:r>
            <a:r>
              <a:rPr lang="es-ES" dirty="0" err="1"/>
              <a:t>àrees</a:t>
            </a:r>
            <a:r>
              <a:rPr lang="es-ES" dirty="0"/>
              <a:t>, i </a:t>
            </a:r>
            <a:r>
              <a:rPr lang="es-ES" dirty="0" err="1"/>
              <a:t>classificades</a:t>
            </a:r>
            <a:r>
              <a:rPr lang="es-ES" dirty="0"/>
              <a:t> per </a:t>
            </a:r>
            <a:r>
              <a:rPr lang="es-ES" dirty="0" err="1"/>
              <a:t>edats</a:t>
            </a:r>
            <a:r>
              <a:rPr lang="es-ES" dirty="0"/>
              <a:t> en </a:t>
            </a:r>
            <a:r>
              <a:rPr lang="es-ES" dirty="0" err="1"/>
              <a:t>diferents</a:t>
            </a:r>
            <a:r>
              <a:rPr lang="es-ES" dirty="0"/>
              <a:t> </a:t>
            </a:r>
            <a:r>
              <a:rPr lang="es-ES" dirty="0" err="1"/>
              <a:t>idiomes</a:t>
            </a:r>
            <a:r>
              <a:rPr lang="es-ES" dirty="0"/>
              <a:t>.</a:t>
            </a:r>
          </a:p>
          <a:p>
            <a:pPr marL="342900" indent="-342900">
              <a:buAutoNum type="arabicParenR"/>
            </a:pPr>
            <a:endParaRPr lang="es-ES" dirty="0"/>
          </a:p>
          <a:p>
            <a:pPr marL="342900" indent="-342900">
              <a:buAutoNum type="arabicParenR"/>
            </a:pPr>
            <a:r>
              <a:rPr lang="es-ES" dirty="0" err="1"/>
              <a:t>Teach</a:t>
            </a:r>
            <a:r>
              <a:rPr lang="es-ES" dirty="0"/>
              <a:t>: </a:t>
            </a:r>
            <a:r>
              <a:rPr lang="es-ES" dirty="0" err="1"/>
              <a:t>events</a:t>
            </a:r>
            <a:r>
              <a:rPr lang="es-ES" dirty="0"/>
              <a:t>, recursos i noticies </a:t>
            </a:r>
            <a:r>
              <a:rPr lang="es-ES" dirty="0" err="1"/>
              <a:t>relacionades</a:t>
            </a:r>
            <a:r>
              <a:rPr lang="es-ES" dirty="0"/>
              <a:t> </a:t>
            </a:r>
            <a:r>
              <a:rPr lang="es-ES" dirty="0" err="1"/>
              <a:t>amb</a:t>
            </a:r>
            <a:r>
              <a:rPr lang="es-ES" dirty="0"/>
              <a:t> </a:t>
            </a:r>
            <a:r>
              <a:rPr lang="es-ES" dirty="0" err="1"/>
              <a:t>continuts</a:t>
            </a:r>
            <a:r>
              <a:rPr lang="es-ES" dirty="0"/>
              <a:t> de la </a:t>
            </a:r>
            <a:r>
              <a:rPr lang="es-ES" dirty="0" err="1"/>
              <a:t>docència</a:t>
            </a:r>
            <a:r>
              <a:rPr lang="es-ES" dirty="0"/>
              <a:t>.</a:t>
            </a:r>
          </a:p>
          <a:p>
            <a:pPr marL="342900" indent="-342900">
              <a:buAutoNum type="arabicParenR"/>
            </a:pPr>
            <a:endParaRPr lang="es-ES" dirty="0"/>
          </a:p>
          <a:p>
            <a:pPr marL="342900" indent="-342900">
              <a:buAutoNum type="arabicParenR"/>
            </a:pPr>
            <a:r>
              <a:rPr lang="es-ES" dirty="0"/>
              <a:t>Inspire:  </a:t>
            </a:r>
            <a:r>
              <a:rPr lang="es-ES" dirty="0" err="1"/>
              <a:t>ciència</a:t>
            </a:r>
            <a:r>
              <a:rPr lang="es-ES" dirty="0"/>
              <a:t> en </a:t>
            </a:r>
            <a:r>
              <a:rPr lang="es-ES" dirty="0" err="1"/>
              <a:t>pel·lícules</a:t>
            </a:r>
            <a:r>
              <a:rPr lang="es-ES" dirty="0"/>
              <a:t>, persones , escritura científica,…   </a:t>
            </a:r>
          </a:p>
          <a:p>
            <a:pPr marL="342900" indent="-342900">
              <a:buAutoNum type="arabicParenR"/>
            </a:pPr>
            <a:endParaRPr lang="es-ES" dirty="0"/>
          </a:p>
          <a:p>
            <a:pPr marL="342900" indent="-342900">
              <a:buAutoNum type="arabicParenR"/>
            </a:pPr>
            <a:r>
              <a:rPr lang="es-ES" dirty="0"/>
              <a:t>Té un buscador per </a:t>
            </a:r>
            <a:r>
              <a:rPr lang="es-ES" dirty="0" err="1"/>
              <a:t>paraules</a:t>
            </a:r>
            <a:r>
              <a:rPr lang="es-ES" dirty="0"/>
              <a:t>  </a:t>
            </a:r>
            <a:r>
              <a:rPr lang="es-ES" dirty="0" err="1"/>
              <a:t>clau</a:t>
            </a:r>
            <a:r>
              <a:rPr lang="es-ES" dirty="0"/>
              <a:t> per buscar </a:t>
            </a:r>
          </a:p>
          <a:p>
            <a:r>
              <a:rPr lang="es-ES" dirty="0" err="1"/>
              <a:t>experiments</a:t>
            </a:r>
            <a:r>
              <a:rPr lang="es-ES" dirty="0"/>
              <a:t> o </a:t>
            </a:r>
            <a:r>
              <a:rPr lang="es-ES" dirty="0" err="1"/>
              <a:t>articles</a:t>
            </a:r>
            <a:r>
              <a:rPr lang="es-ES" dirty="0"/>
              <a:t> </a:t>
            </a:r>
            <a:r>
              <a:rPr lang="es-ES" dirty="0" err="1"/>
              <a:t>relacionats</a:t>
            </a:r>
            <a:r>
              <a:rPr lang="es-ES" dirty="0"/>
              <a:t>.</a:t>
            </a:r>
          </a:p>
          <a:p>
            <a:r>
              <a:rPr lang="es-ES" dirty="0" err="1"/>
              <a:t>Exemple</a:t>
            </a:r>
            <a:r>
              <a:rPr lang="es-ES" dirty="0"/>
              <a:t>: </a:t>
            </a:r>
            <a:r>
              <a:rPr lang="es-ES" dirty="0" err="1"/>
              <a:t>blood</a:t>
            </a:r>
            <a:r>
              <a:rPr lang="es-ES" dirty="0"/>
              <a:t> </a:t>
            </a:r>
            <a:r>
              <a:rPr lang="es-ES" dirty="0">
                <a:sym typeface="Wingdings" panose="05000000000000000000" pitchFamily="2" charset="2"/>
              </a:rPr>
              <a:t></a:t>
            </a:r>
            <a:endParaRPr lang="es-ES"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33" t="16566" r="60468" b="21094"/>
          <a:stretch/>
        </p:blipFill>
        <p:spPr bwMode="auto">
          <a:xfrm>
            <a:off x="5292079" y="4149079"/>
            <a:ext cx="2861995" cy="271857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65601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aptura de pantalla 2015-08-20 a las 13.42.07.png"/>
          <p:cNvPicPr>
            <a:picLocks noChangeAspect="1"/>
          </p:cNvPicPr>
          <p:nvPr/>
        </p:nvPicPr>
        <p:blipFill rotWithShape="1">
          <a:blip r:embed="rId2" cstate="print">
            <a:extLst>
              <a:ext uri="{28A0092B-C50C-407E-A947-70E740481C1C}">
                <a14:useLocalDpi xmlns:a14="http://schemas.microsoft.com/office/drawing/2010/main" val="0"/>
              </a:ext>
            </a:extLst>
          </a:blip>
          <a:srcRect l="13953" t="15310" r="10005" b="60690"/>
          <a:stretch/>
        </p:blipFill>
        <p:spPr>
          <a:xfrm>
            <a:off x="1095375" y="1400036"/>
            <a:ext cx="6953250" cy="1371600"/>
          </a:xfrm>
          <a:prstGeom prst="rect">
            <a:avLst/>
          </a:prstGeom>
        </p:spPr>
      </p:pic>
      <p:sp>
        <p:nvSpPr>
          <p:cNvPr id="3" name="Rectangle 2"/>
          <p:cNvSpPr/>
          <p:nvPr/>
        </p:nvSpPr>
        <p:spPr>
          <a:xfrm>
            <a:off x="4874345" y="2771636"/>
            <a:ext cx="3174652" cy="369332"/>
          </a:xfrm>
          <a:prstGeom prst="rect">
            <a:avLst/>
          </a:prstGeom>
        </p:spPr>
        <p:txBody>
          <a:bodyPr wrap="none">
            <a:spAutoFit/>
          </a:bodyPr>
          <a:lstStyle/>
          <a:p>
            <a:r>
              <a:rPr lang="es-ES" dirty="0"/>
              <a:t>http://www.ventusciencia.com/</a:t>
            </a:r>
          </a:p>
        </p:txBody>
      </p:sp>
      <p:sp>
        <p:nvSpPr>
          <p:cNvPr id="4" name="TextBox 3"/>
          <p:cNvSpPr txBox="1"/>
          <p:nvPr/>
        </p:nvSpPr>
        <p:spPr>
          <a:xfrm>
            <a:off x="1156246" y="4221088"/>
            <a:ext cx="6845464" cy="923330"/>
          </a:xfrm>
          <a:prstGeom prst="rect">
            <a:avLst/>
          </a:prstGeom>
          <a:noFill/>
        </p:spPr>
        <p:txBody>
          <a:bodyPr wrap="none" rtlCol="0">
            <a:spAutoFit/>
          </a:bodyPr>
          <a:lstStyle/>
          <a:p>
            <a:r>
              <a:rPr lang="es-ES" dirty="0" err="1"/>
              <a:t>Materials</a:t>
            </a:r>
            <a:r>
              <a:rPr lang="es-ES" dirty="0"/>
              <a:t>, </a:t>
            </a:r>
            <a:r>
              <a:rPr lang="es-ES" dirty="0" err="1"/>
              <a:t>prototips</a:t>
            </a:r>
            <a:r>
              <a:rPr lang="es-ES" dirty="0"/>
              <a:t>, softwares i </a:t>
            </a:r>
            <a:r>
              <a:rPr lang="es-ES" dirty="0" err="1"/>
              <a:t>models</a:t>
            </a:r>
            <a:r>
              <a:rPr lang="es-ES" dirty="0"/>
              <a:t> de </a:t>
            </a:r>
            <a:r>
              <a:rPr lang="es-ES" dirty="0" err="1"/>
              <a:t>diferents</a:t>
            </a:r>
            <a:r>
              <a:rPr lang="es-ES" dirty="0"/>
              <a:t> </a:t>
            </a:r>
            <a:r>
              <a:rPr lang="es-ES" dirty="0" err="1"/>
              <a:t>àrees</a:t>
            </a:r>
            <a:r>
              <a:rPr lang="es-ES" dirty="0"/>
              <a:t>  </a:t>
            </a:r>
            <a:r>
              <a:rPr lang="es-ES" dirty="0" err="1"/>
              <a:t>científiques</a:t>
            </a:r>
            <a:r>
              <a:rPr lang="es-ES" dirty="0"/>
              <a:t>.</a:t>
            </a:r>
          </a:p>
          <a:p>
            <a:endParaRPr lang="es-ES" dirty="0"/>
          </a:p>
          <a:p>
            <a:r>
              <a:rPr lang="es-ES" dirty="0" err="1"/>
              <a:t>Podem</a:t>
            </a:r>
            <a:r>
              <a:rPr lang="es-ES" dirty="0"/>
              <a:t> </a:t>
            </a:r>
            <a:r>
              <a:rPr lang="es-ES" dirty="0" err="1"/>
              <a:t>trobar</a:t>
            </a:r>
            <a:r>
              <a:rPr lang="es-ES" dirty="0"/>
              <a:t> material  i </a:t>
            </a:r>
            <a:r>
              <a:rPr lang="es-ES" dirty="0" err="1"/>
              <a:t>mobiliari</a:t>
            </a:r>
            <a:r>
              <a:rPr lang="es-ES" dirty="0"/>
              <a:t> de </a:t>
            </a:r>
            <a:r>
              <a:rPr lang="es-ES" dirty="0" err="1"/>
              <a:t>laboratori</a:t>
            </a:r>
            <a:r>
              <a:rPr lang="es-ES" dirty="0"/>
              <a:t>.</a:t>
            </a:r>
          </a:p>
        </p:txBody>
      </p:sp>
    </p:spTree>
    <p:extLst>
      <p:ext uri="{BB962C8B-B14F-4D97-AF65-F5344CB8AC3E}">
        <p14:creationId xmlns:p14="http://schemas.microsoft.com/office/powerpoint/2010/main" val="4761847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aptura de pantalla 2015-08-20 a las 13.44.34.png"/>
          <p:cNvPicPr>
            <a:picLocks noChangeAspect="1"/>
          </p:cNvPicPr>
          <p:nvPr/>
        </p:nvPicPr>
        <p:blipFill rotWithShape="1">
          <a:blip r:embed="rId2" cstate="print">
            <a:extLst>
              <a:ext uri="{28A0092B-C50C-407E-A947-70E740481C1C}">
                <a14:useLocalDpi xmlns:a14="http://schemas.microsoft.com/office/drawing/2010/main" val="0"/>
              </a:ext>
            </a:extLst>
          </a:blip>
          <a:srcRect l="8481" t="8148" r="33641" b="74927"/>
          <a:stretch/>
        </p:blipFill>
        <p:spPr>
          <a:xfrm>
            <a:off x="1401112" y="548680"/>
            <a:ext cx="6303675" cy="1152128"/>
          </a:xfrm>
          <a:prstGeom prst="rect">
            <a:avLst/>
          </a:prstGeom>
        </p:spPr>
      </p:pic>
      <p:sp>
        <p:nvSpPr>
          <p:cNvPr id="3" name="Rectangle 2"/>
          <p:cNvSpPr/>
          <p:nvPr/>
        </p:nvSpPr>
        <p:spPr>
          <a:xfrm>
            <a:off x="5681541" y="1700808"/>
            <a:ext cx="2023246" cy="369332"/>
          </a:xfrm>
          <a:prstGeom prst="rect">
            <a:avLst/>
          </a:prstGeom>
        </p:spPr>
        <p:txBody>
          <a:bodyPr wrap="none">
            <a:spAutoFit/>
          </a:bodyPr>
          <a:lstStyle/>
          <a:p>
            <a:r>
              <a:rPr lang="es-ES" dirty="0"/>
              <a:t>http://naukas.com/</a:t>
            </a:r>
          </a:p>
        </p:txBody>
      </p:sp>
      <p:sp>
        <p:nvSpPr>
          <p:cNvPr id="4" name="TextBox 3"/>
          <p:cNvSpPr txBox="1"/>
          <p:nvPr/>
        </p:nvSpPr>
        <p:spPr>
          <a:xfrm>
            <a:off x="664519" y="2628424"/>
            <a:ext cx="7867922" cy="2862322"/>
          </a:xfrm>
          <a:prstGeom prst="rect">
            <a:avLst/>
          </a:prstGeom>
          <a:noFill/>
        </p:spPr>
        <p:txBody>
          <a:bodyPr wrap="square" rtlCol="0">
            <a:spAutoFit/>
          </a:bodyPr>
          <a:lstStyle/>
          <a:p>
            <a:r>
              <a:rPr lang="es-ES" dirty="0"/>
              <a:t>Portal web  que </a:t>
            </a:r>
            <a:r>
              <a:rPr lang="es-ES" dirty="0" err="1"/>
              <a:t>és</a:t>
            </a:r>
            <a:r>
              <a:rPr lang="es-ES" dirty="0"/>
              <a:t> un </a:t>
            </a:r>
            <a:r>
              <a:rPr lang="es-ES" dirty="0" err="1"/>
              <a:t>recull</a:t>
            </a:r>
            <a:r>
              <a:rPr lang="es-ES" dirty="0"/>
              <a:t> de blogs de </a:t>
            </a:r>
            <a:r>
              <a:rPr lang="es-ES" dirty="0" err="1"/>
              <a:t>diferents</a:t>
            </a:r>
            <a:r>
              <a:rPr lang="es-ES" dirty="0"/>
              <a:t> </a:t>
            </a:r>
            <a:r>
              <a:rPr lang="es-ES" dirty="0" err="1"/>
              <a:t>àrees</a:t>
            </a:r>
            <a:r>
              <a:rPr lang="es-ES" dirty="0"/>
              <a:t> </a:t>
            </a:r>
            <a:r>
              <a:rPr lang="es-ES" dirty="0" err="1"/>
              <a:t>científiques</a:t>
            </a:r>
            <a:r>
              <a:rPr lang="es-ES" dirty="0"/>
              <a:t>: </a:t>
            </a:r>
            <a:r>
              <a:rPr lang="es-ES" dirty="0" err="1"/>
              <a:t>astronomia</a:t>
            </a:r>
            <a:r>
              <a:rPr lang="es-ES" dirty="0"/>
              <a:t>, </a:t>
            </a:r>
            <a:r>
              <a:rPr lang="es-ES" dirty="0" err="1"/>
              <a:t>biologia</a:t>
            </a:r>
            <a:r>
              <a:rPr lang="es-ES" dirty="0"/>
              <a:t>,  </a:t>
            </a:r>
            <a:r>
              <a:rPr lang="es-ES" dirty="0" err="1"/>
              <a:t>ecologia</a:t>
            </a:r>
            <a:r>
              <a:rPr lang="es-ES" dirty="0"/>
              <a:t>, </a:t>
            </a:r>
            <a:r>
              <a:rPr lang="es-ES" dirty="0" err="1"/>
              <a:t>genètica</a:t>
            </a:r>
            <a:r>
              <a:rPr lang="es-ES" dirty="0"/>
              <a:t>, </a:t>
            </a:r>
            <a:r>
              <a:rPr lang="es-ES" dirty="0" err="1"/>
              <a:t>matemàtiques</a:t>
            </a:r>
            <a:r>
              <a:rPr lang="es-ES" dirty="0"/>
              <a:t>, </a:t>
            </a:r>
            <a:r>
              <a:rPr lang="es-ES" dirty="0" err="1"/>
              <a:t>genètoca</a:t>
            </a:r>
            <a:r>
              <a:rPr lang="es-ES" dirty="0"/>
              <a:t>, </a:t>
            </a:r>
            <a:r>
              <a:rPr lang="es-ES" dirty="0" err="1"/>
              <a:t>geologia</a:t>
            </a:r>
            <a:r>
              <a:rPr lang="es-ES" dirty="0"/>
              <a:t>, </a:t>
            </a:r>
            <a:r>
              <a:rPr lang="es-ES" dirty="0" err="1"/>
              <a:t>neurociència</a:t>
            </a:r>
            <a:r>
              <a:rPr lang="es-ES" dirty="0"/>
              <a:t>, </a:t>
            </a:r>
            <a:r>
              <a:rPr lang="es-ES" dirty="0" err="1"/>
              <a:t>enginyeria</a:t>
            </a:r>
            <a:r>
              <a:rPr lang="es-ES" dirty="0"/>
              <a:t>,…</a:t>
            </a:r>
          </a:p>
          <a:p>
            <a:endParaRPr lang="es-ES" dirty="0"/>
          </a:p>
          <a:p>
            <a:r>
              <a:rPr lang="es-ES" dirty="0"/>
              <a:t>Un </a:t>
            </a:r>
            <a:r>
              <a:rPr lang="es-ES" dirty="0" err="1"/>
              <a:t>apartat</a:t>
            </a:r>
            <a:r>
              <a:rPr lang="es-ES" dirty="0"/>
              <a:t> de </a:t>
            </a:r>
            <a:r>
              <a:rPr lang="es-ES" dirty="0" err="1"/>
              <a:t>experiments</a:t>
            </a:r>
            <a:r>
              <a:rPr lang="es-ES" dirty="0"/>
              <a:t>, </a:t>
            </a:r>
            <a:r>
              <a:rPr lang="es-ES" dirty="0" err="1"/>
              <a:t>altre</a:t>
            </a:r>
            <a:r>
              <a:rPr lang="es-ES" dirty="0"/>
              <a:t> de gadgets, </a:t>
            </a:r>
            <a:r>
              <a:rPr lang="es-ES" dirty="0" err="1"/>
              <a:t>altre</a:t>
            </a:r>
            <a:r>
              <a:rPr lang="es-ES" dirty="0"/>
              <a:t> de </a:t>
            </a:r>
            <a:r>
              <a:rPr lang="es-ES" dirty="0" err="1"/>
              <a:t>personatges</a:t>
            </a:r>
            <a:r>
              <a:rPr lang="es-ES" dirty="0"/>
              <a:t> , </a:t>
            </a:r>
            <a:r>
              <a:rPr lang="es-ES" dirty="0" err="1"/>
              <a:t>d’events</a:t>
            </a:r>
            <a:r>
              <a:rPr lang="es-ES" dirty="0"/>
              <a:t>,…</a:t>
            </a:r>
          </a:p>
          <a:p>
            <a:endParaRPr lang="es-ES" dirty="0"/>
          </a:p>
          <a:p>
            <a:r>
              <a:rPr lang="es-ES" dirty="0"/>
              <a:t>Hi ha una </a:t>
            </a:r>
            <a:r>
              <a:rPr lang="es-ES" dirty="0" err="1"/>
              <a:t>secció</a:t>
            </a:r>
            <a:r>
              <a:rPr lang="es-ES" dirty="0"/>
              <a:t> </a:t>
            </a:r>
            <a:r>
              <a:rPr lang="es-ES" dirty="0" err="1"/>
              <a:t>d’audiovisual</a:t>
            </a:r>
            <a:r>
              <a:rPr lang="es-ES" dirty="0"/>
              <a:t>  </a:t>
            </a:r>
            <a:r>
              <a:rPr lang="es-ES" dirty="0" err="1"/>
              <a:t>on</a:t>
            </a:r>
            <a:r>
              <a:rPr lang="es-ES" dirty="0"/>
              <a:t> es poden </a:t>
            </a:r>
            <a:r>
              <a:rPr lang="es-ES" dirty="0" err="1"/>
              <a:t>trobar</a:t>
            </a:r>
            <a:r>
              <a:rPr lang="es-ES" dirty="0"/>
              <a:t>  </a:t>
            </a:r>
            <a:r>
              <a:rPr lang="es-ES" dirty="0" err="1"/>
              <a:t>fotografies</a:t>
            </a:r>
            <a:r>
              <a:rPr lang="es-ES" dirty="0"/>
              <a:t>, </a:t>
            </a:r>
            <a:r>
              <a:rPr lang="es-ES" dirty="0" err="1"/>
              <a:t>infografies</a:t>
            </a:r>
            <a:r>
              <a:rPr lang="es-ES" dirty="0"/>
              <a:t>, </a:t>
            </a:r>
            <a:r>
              <a:rPr lang="es-ES" dirty="0" err="1"/>
              <a:t>llibres</a:t>
            </a:r>
            <a:r>
              <a:rPr lang="es-ES" dirty="0"/>
              <a:t>, música, videos,  i tertulies.</a:t>
            </a:r>
          </a:p>
          <a:p>
            <a:endParaRPr lang="es-ES" dirty="0"/>
          </a:p>
          <a:p>
            <a:r>
              <a:rPr lang="es-ES" dirty="0"/>
              <a:t>Per </a:t>
            </a:r>
            <a:r>
              <a:rPr lang="es-ES" dirty="0" err="1"/>
              <a:t>últim</a:t>
            </a:r>
            <a:r>
              <a:rPr lang="es-ES" dirty="0"/>
              <a:t> una </a:t>
            </a:r>
            <a:r>
              <a:rPr lang="es-ES" dirty="0" err="1"/>
              <a:t>miscel·lània</a:t>
            </a:r>
            <a:r>
              <a:rPr lang="es-ES" dirty="0"/>
              <a:t> </a:t>
            </a:r>
            <a:r>
              <a:rPr lang="es-ES" dirty="0" err="1"/>
              <a:t>amb</a:t>
            </a:r>
            <a:r>
              <a:rPr lang="es-ES" dirty="0"/>
              <a:t> cites, </a:t>
            </a:r>
            <a:r>
              <a:rPr lang="es-ES" dirty="0" err="1"/>
              <a:t>curiositats</a:t>
            </a:r>
            <a:r>
              <a:rPr lang="es-ES" dirty="0"/>
              <a:t>, </a:t>
            </a:r>
            <a:r>
              <a:rPr lang="es-ES" dirty="0" err="1"/>
              <a:t>enllaços</a:t>
            </a:r>
            <a:r>
              <a:rPr lang="es-ES" dirty="0"/>
              <a:t> </a:t>
            </a:r>
            <a:r>
              <a:rPr lang="es-ES" dirty="0" err="1"/>
              <a:t>recomanats</a:t>
            </a:r>
            <a:r>
              <a:rPr lang="es-ES" dirty="0"/>
              <a:t>, </a:t>
            </a:r>
            <a:r>
              <a:rPr lang="es-ES"/>
              <a:t>humor,...</a:t>
            </a:r>
            <a:endParaRPr lang="es-ES" dirty="0"/>
          </a:p>
        </p:txBody>
      </p:sp>
    </p:spTree>
    <p:extLst>
      <p:ext uri="{BB962C8B-B14F-4D97-AF65-F5344CB8AC3E}">
        <p14:creationId xmlns:p14="http://schemas.microsoft.com/office/powerpoint/2010/main" val="4180660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02" t="14584" r="76479" b="73437"/>
          <a:stretch/>
        </p:blipFill>
        <p:spPr bwMode="auto">
          <a:xfrm>
            <a:off x="1043607" y="1371710"/>
            <a:ext cx="4648200" cy="8763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Rectangle 2"/>
          <p:cNvSpPr/>
          <p:nvPr/>
        </p:nvSpPr>
        <p:spPr>
          <a:xfrm>
            <a:off x="4860031" y="2248010"/>
            <a:ext cx="3591561" cy="369332"/>
          </a:xfrm>
          <a:prstGeom prst="rect">
            <a:avLst/>
          </a:prstGeom>
        </p:spPr>
        <p:txBody>
          <a:bodyPr wrap="none">
            <a:spAutoFit/>
          </a:bodyPr>
          <a:lstStyle/>
          <a:p>
            <a:r>
              <a:rPr lang="es-ES" dirty="0"/>
              <a:t>http://www.piratasdelaciencia.com/</a:t>
            </a:r>
          </a:p>
        </p:txBody>
      </p:sp>
      <p:sp>
        <p:nvSpPr>
          <p:cNvPr id="4" name="Rectangle 3"/>
          <p:cNvSpPr/>
          <p:nvPr/>
        </p:nvSpPr>
        <p:spPr>
          <a:xfrm>
            <a:off x="683567" y="3467715"/>
            <a:ext cx="7768025" cy="2031325"/>
          </a:xfrm>
          <a:prstGeom prst="rect">
            <a:avLst/>
          </a:prstGeom>
        </p:spPr>
        <p:txBody>
          <a:bodyPr wrap="square">
            <a:spAutoFit/>
          </a:bodyPr>
          <a:lstStyle/>
          <a:p>
            <a:r>
              <a:rPr lang="es-ES" dirty="0" err="1"/>
              <a:t>Associació</a:t>
            </a:r>
            <a:r>
              <a:rPr lang="es-ES" dirty="0"/>
              <a:t> Valenciana de </a:t>
            </a:r>
            <a:r>
              <a:rPr lang="es-ES" dirty="0" err="1"/>
              <a:t>Comunicació</a:t>
            </a:r>
            <a:r>
              <a:rPr lang="es-ES" dirty="0"/>
              <a:t> i </a:t>
            </a:r>
            <a:r>
              <a:rPr lang="es-ES" dirty="0" err="1"/>
              <a:t>divulgació</a:t>
            </a:r>
            <a:r>
              <a:rPr lang="es-ES" dirty="0"/>
              <a:t> de la </a:t>
            </a:r>
            <a:r>
              <a:rPr lang="es-ES" dirty="0" err="1"/>
              <a:t>ciència</a:t>
            </a:r>
            <a:r>
              <a:rPr lang="es-ES" dirty="0"/>
              <a:t>..</a:t>
            </a:r>
          </a:p>
          <a:p>
            <a:endParaRPr lang="es-ES" dirty="0"/>
          </a:p>
          <a:p>
            <a:r>
              <a:rPr lang="es-ES" dirty="0" err="1"/>
              <a:t>Tenen</a:t>
            </a:r>
            <a:r>
              <a:rPr lang="es-ES" dirty="0"/>
              <a:t> </a:t>
            </a:r>
            <a:r>
              <a:rPr lang="es-ES" dirty="0" err="1"/>
              <a:t>apartats</a:t>
            </a:r>
            <a:r>
              <a:rPr lang="es-ES" dirty="0"/>
              <a:t> de </a:t>
            </a:r>
            <a:r>
              <a:rPr lang="es-ES" dirty="0" err="1"/>
              <a:t>projectes</a:t>
            </a:r>
            <a:r>
              <a:rPr lang="es-ES" dirty="0"/>
              <a:t>  (Art, </a:t>
            </a:r>
            <a:r>
              <a:rPr lang="es-ES" dirty="0" err="1"/>
              <a:t>Ciència</a:t>
            </a:r>
            <a:r>
              <a:rPr lang="es-ES" dirty="0"/>
              <a:t> i </a:t>
            </a:r>
            <a:r>
              <a:rPr lang="es-ES" dirty="0" err="1"/>
              <a:t>Tecnologia</a:t>
            </a:r>
            <a:r>
              <a:rPr lang="es-ES" dirty="0"/>
              <a:t>; </a:t>
            </a:r>
            <a:r>
              <a:rPr lang="es-ES" dirty="0" err="1"/>
              <a:t>Tallers</a:t>
            </a:r>
            <a:r>
              <a:rPr lang="es-ES" dirty="0"/>
              <a:t> </a:t>
            </a:r>
            <a:r>
              <a:rPr lang="es-ES" dirty="0" err="1"/>
              <a:t>educatius</a:t>
            </a:r>
            <a:r>
              <a:rPr lang="es-ES" dirty="0"/>
              <a:t>), </a:t>
            </a:r>
            <a:r>
              <a:rPr lang="es-ES" dirty="0" err="1"/>
              <a:t>d’articles</a:t>
            </a:r>
            <a:r>
              <a:rPr lang="es-ES" dirty="0"/>
              <a:t> i de fotos, vídeos </a:t>
            </a:r>
            <a:r>
              <a:rPr lang="es-ES" dirty="0" err="1"/>
              <a:t>ilinks</a:t>
            </a:r>
            <a:r>
              <a:rPr lang="es-ES" dirty="0"/>
              <a:t> </a:t>
            </a:r>
            <a:r>
              <a:rPr lang="es-ES" dirty="0" err="1"/>
              <a:t>d’interés</a:t>
            </a:r>
            <a:r>
              <a:rPr lang="es-ES" dirty="0"/>
              <a:t>-</a:t>
            </a:r>
          </a:p>
          <a:p>
            <a:endParaRPr lang="es-ES" dirty="0"/>
          </a:p>
          <a:p>
            <a:r>
              <a:rPr lang="es-ES" dirty="0"/>
              <a:t>El </a:t>
            </a:r>
            <a:r>
              <a:rPr lang="es-ES" dirty="0" err="1"/>
              <a:t>més</a:t>
            </a:r>
            <a:r>
              <a:rPr lang="es-ES" dirty="0"/>
              <a:t> </a:t>
            </a:r>
            <a:r>
              <a:rPr lang="es-ES" dirty="0" err="1"/>
              <a:t>interesant</a:t>
            </a:r>
            <a:r>
              <a:rPr lang="es-ES" dirty="0"/>
              <a:t> </a:t>
            </a:r>
            <a:r>
              <a:rPr lang="es-ES" dirty="0" err="1"/>
              <a:t>és</a:t>
            </a:r>
            <a:r>
              <a:rPr lang="es-ES" dirty="0"/>
              <a:t> el blog que </a:t>
            </a:r>
            <a:r>
              <a:rPr lang="es-ES" dirty="0" err="1"/>
              <a:t>tenen</a:t>
            </a:r>
            <a:r>
              <a:rPr lang="es-ES" dirty="0"/>
              <a:t> </a:t>
            </a:r>
            <a:r>
              <a:rPr lang="es-ES" dirty="0" err="1"/>
              <a:t>on</a:t>
            </a:r>
            <a:r>
              <a:rPr lang="es-ES" dirty="0"/>
              <a:t> relacionen temes </a:t>
            </a:r>
            <a:r>
              <a:rPr lang="es-ES" dirty="0" err="1"/>
              <a:t>científics</a:t>
            </a:r>
            <a:r>
              <a:rPr lang="es-ES" dirty="0"/>
              <a:t> </a:t>
            </a:r>
            <a:r>
              <a:rPr lang="es-ES" dirty="0" err="1"/>
              <a:t>amb</a:t>
            </a:r>
            <a:r>
              <a:rPr lang="es-ES" dirty="0"/>
              <a:t> noticies, art i </a:t>
            </a:r>
            <a:r>
              <a:rPr lang="es-ES" dirty="0" err="1"/>
              <a:t>tecnologia</a:t>
            </a:r>
            <a:r>
              <a:rPr lang="es-ES" dirty="0"/>
              <a:t>.</a:t>
            </a:r>
          </a:p>
        </p:txBody>
      </p:sp>
    </p:spTree>
    <p:extLst>
      <p:ext uri="{BB962C8B-B14F-4D97-AF65-F5344CB8AC3E}">
        <p14:creationId xmlns:p14="http://schemas.microsoft.com/office/powerpoint/2010/main" val="41971893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aptura de pantalla 2015-08-18 a las 19.27.02.png"/>
          <p:cNvPicPr>
            <a:picLocks noChangeAspect="1"/>
          </p:cNvPicPr>
          <p:nvPr/>
        </p:nvPicPr>
        <p:blipFill rotWithShape="1">
          <a:blip r:embed="rId2" cstate="print">
            <a:extLst>
              <a:ext uri="{28A0092B-C50C-407E-A947-70E740481C1C}">
                <a14:useLocalDpi xmlns:a14="http://schemas.microsoft.com/office/drawing/2010/main" val="0"/>
              </a:ext>
            </a:extLst>
          </a:blip>
          <a:srcRect l="8025" t="17403" r="4321" b="59838"/>
          <a:stretch/>
        </p:blipFill>
        <p:spPr>
          <a:xfrm>
            <a:off x="287311" y="764704"/>
            <a:ext cx="8569377" cy="1390651"/>
          </a:xfrm>
          <a:prstGeom prst="rect">
            <a:avLst/>
          </a:prstGeom>
        </p:spPr>
      </p:pic>
      <p:sp>
        <p:nvSpPr>
          <p:cNvPr id="3" name="Rectangle 2"/>
          <p:cNvSpPr/>
          <p:nvPr/>
        </p:nvSpPr>
        <p:spPr>
          <a:xfrm>
            <a:off x="5508104" y="2276872"/>
            <a:ext cx="2901756" cy="369332"/>
          </a:xfrm>
          <a:prstGeom prst="rect">
            <a:avLst/>
          </a:prstGeom>
        </p:spPr>
        <p:txBody>
          <a:bodyPr wrap="none">
            <a:spAutoFit/>
          </a:bodyPr>
          <a:lstStyle/>
          <a:p>
            <a:r>
              <a:rPr lang="es-ES" dirty="0"/>
              <a:t>http://jindetres.blogspot.be/</a:t>
            </a:r>
          </a:p>
        </p:txBody>
      </p:sp>
      <p:sp>
        <p:nvSpPr>
          <p:cNvPr id="4" name="TextBox 3"/>
          <p:cNvSpPr txBox="1"/>
          <p:nvPr/>
        </p:nvSpPr>
        <p:spPr>
          <a:xfrm>
            <a:off x="628977" y="3651230"/>
            <a:ext cx="8227711" cy="2031325"/>
          </a:xfrm>
          <a:prstGeom prst="rect">
            <a:avLst/>
          </a:prstGeom>
          <a:noFill/>
        </p:spPr>
        <p:txBody>
          <a:bodyPr wrap="square" rtlCol="0">
            <a:spAutoFit/>
          </a:bodyPr>
          <a:lstStyle/>
          <a:p>
            <a:r>
              <a:rPr lang="es-ES" dirty="0" err="1"/>
              <a:t>És</a:t>
            </a:r>
            <a:r>
              <a:rPr lang="es-ES" dirty="0"/>
              <a:t> un blog </a:t>
            </a:r>
            <a:r>
              <a:rPr lang="es-ES" dirty="0" err="1"/>
              <a:t>creat</a:t>
            </a:r>
            <a:r>
              <a:rPr lang="es-ES" dirty="0"/>
              <a:t> per </a:t>
            </a:r>
            <a:r>
              <a:rPr lang="es-ES" dirty="0" err="1"/>
              <a:t>biòlegs</a:t>
            </a:r>
            <a:r>
              <a:rPr lang="es-ES" dirty="0"/>
              <a:t> </a:t>
            </a:r>
            <a:r>
              <a:rPr lang="es-ES" dirty="0" err="1"/>
              <a:t>moleculars</a:t>
            </a:r>
            <a:r>
              <a:rPr lang="es-ES" dirty="0"/>
              <a:t> </a:t>
            </a:r>
            <a:r>
              <a:rPr lang="es-ES" dirty="0" err="1"/>
              <a:t>on</a:t>
            </a:r>
            <a:r>
              <a:rPr lang="es-ES" dirty="0"/>
              <a:t> es poden </a:t>
            </a:r>
            <a:r>
              <a:rPr lang="es-ES" dirty="0" err="1"/>
              <a:t>trobar</a:t>
            </a:r>
            <a:r>
              <a:rPr lang="es-ES" dirty="0"/>
              <a:t> les </a:t>
            </a:r>
            <a:r>
              <a:rPr lang="es-ES" dirty="0" err="1"/>
              <a:t>històries</a:t>
            </a:r>
            <a:r>
              <a:rPr lang="es-ES" dirty="0"/>
              <a:t> de “</a:t>
            </a:r>
            <a:r>
              <a:rPr lang="es-ES" dirty="0" err="1"/>
              <a:t>Batablanca</a:t>
            </a:r>
            <a:r>
              <a:rPr lang="es-ES" dirty="0"/>
              <a:t>”, </a:t>
            </a:r>
            <a:r>
              <a:rPr lang="es-ES" dirty="0" err="1"/>
              <a:t>portagonista</a:t>
            </a:r>
            <a:r>
              <a:rPr lang="es-ES" dirty="0"/>
              <a:t> </a:t>
            </a:r>
            <a:r>
              <a:rPr lang="es-ES" dirty="0" err="1"/>
              <a:t>d’aquestes</a:t>
            </a:r>
            <a:r>
              <a:rPr lang="es-ES" dirty="0"/>
              <a:t> </a:t>
            </a:r>
            <a:r>
              <a:rPr lang="es-ES" dirty="0" err="1"/>
              <a:t>històries</a:t>
            </a:r>
            <a:r>
              <a:rPr lang="es-ES" dirty="0"/>
              <a:t> de </a:t>
            </a:r>
            <a:r>
              <a:rPr lang="es-ES" dirty="0" err="1"/>
              <a:t>fons</a:t>
            </a:r>
            <a:r>
              <a:rPr lang="es-ES" dirty="0"/>
              <a:t> </a:t>
            </a:r>
            <a:r>
              <a:rPr lang="es-ES" dirty="0" err="1"/>
              <a:t>científic</a:t>
            </a:r>
            <a:r>
              <a:rPr lang="es-ES" dirty="0"/>
              <a:t>.  </a:t>
            </a:r>
          </a:p>
          <a:p>
            <a:endParaRPr lang="es-ES" dirty="0"/>
          </a:p>
          <a:p>
            <a:r>
              <a:rPr lang="es-ES" dirty="0" err="1"/>
              <a:t>Tenen</a:t>
            </a:r>
            <a:r>
              <a:rPr lang="es-ES" dirty="0"/>
              <a:t> </a:t>
            </a:r>
            <a:r>
              <a:rPr lang="es-ES" dirty="0" err="1"/>
              <a:t>enllaços</a:t>
            </a:r>
            <a:r>
              <a:rPr lang="es-ES" dirty="0"/>
              <a:t> a </a:t>
            </a:r>
            <a:r>
              <a:rPr lang="es-ES" dirty="0" err="1"/>
              <a:t>altres</a:t>
            </a:r>
            <a:r>
              <a:rPr lang="es-ES" dirty="0"/>
              <a:t>  </a:t>
            </a:r>
            <a:r>
              <a:rPr lang="es-ES" dirty="0" err="1"/>
              <a:t>pàgines</a:t>
            </a:r>
            <a:r>
              <a:rPr lang="es-ES" dirty="0"/>
              <a:t> </a:t>
            </a:r>
            <a:r>
              <a:rPr lang="es-ES" dirty="0" err="1"/>
              <a:t>semblants</a:t>
            </a:r>
            <a:r>
              <a:rPr lang="es-ES" dirty="0"/>
              <a:t> que combinen </a:t>
            </a:r>
            <a:r>
              <a:rPr lang="es-ES" dirty="0" err="1"/>
              <a:t>ciència</a:t>
            </a:r>
            <a:r>
              <a:rPr lang="es-ES" dirty="0"/>
              <a:t> i humor.</a:t>
            </a:r>
          </a:p>
          <a:p>
            <a:endParaRPr lang="es-ES" dirty="0"/>
          </a:p>
          <a:p>
            <a:r>
              <a:rPr lang="es-ES" dirty="0"/>
              <a:t>També </a:t>
            </a:r>
            <a:r>
              <a:rPr lang="es-ES" dirty="0" err="1"/>
              <a:t>l’enllaç</a:t>
            </a:r>
            <a:r>
              <a:rPr lang="es-ES" dirty="0"/>
              <a:t> a </a:t>
            </a:r>
            <a:r>
              <a:rPr lang="es-ES" dirty="0" err="1"/>
              <a:t>Prinicpia</a:t>
            </a:r>
            <a:r>
              <a:rPr lang="es-ES" dirty="0"/>
              <a:t>, una revista de </a:t>
            </a:r>
            <a:r>
              <a:rPr lang="es-ES" dirty="0" err="1"/>
              <a:t>divulgació</a:t>
            </a:r>
            <a:r>
              <a:rPr lang="es-ES" dirty="0"/>
              <a:t> científica:</a:t>
            </a:r>
          </a:p>
          <a:p>
            <a:pPr algn="r"/>
            <a:r>
              <a:rPr lang="es-ES" dirty="0"/>
              <a:t>https://twitter.com/Principia_io</a:t>
            </a:r>
          </a:p>
        </p:txBody>
      </p:sp>
    </p:spTree>
    <p:extLst>
      <p:ext uri="{BB962C8B-B14F-4D97-AF65-F5344CB8AC3E}">
        <p14:creationId xmlns:p14="http://schemas.microsoft.com/office/powerpoint/2010/main" val="22581129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aptura de pantalla 2015-08-18 a las 19.23.00.png"/>
          <p:cNvPicPr>
            <a:picLocks noChangeAspect="1"/>
          </p:cNvPicPr>
          <p:nvPr/>
        </p:nvPicPr>
        <p:blipFill rotWithShape="1">
          <a:blip r:embed="rId2" cstate="print">
            <a:extLst>
              <a:ext uri="{28A0092B-C50C-407E-A947-70E740481C1C}">
                <a14:useLocalDpi xmlns:a14="http://schemas.microsoft.com/office/drawing/2010/main" val="0"/>
              </a:ext>
            </a:extLst>
          </a:blip>
          <a:srcRect l="13071" t="19260" r="7137" b="14941"/>
          <a:stretch/>
        </p:blipFill>
        <p:spPr>
          <a:xfrm>
            <a:off x="923925" y="260648"/>
            <a:ext cx="7296150" cy="3760440"/>
          </a:xfrm>
          <a:prstGeom prst="rect">
            <a:avLst/>
          </a:prstGeom>
        </p:spPr>
      </p:pic>
      <p:sp>
        <p:nvSpPr>
          <p:cNvPr id="3" name="Rectangle 2"/>
          <p:cNvSpPr/>
          <p:nvPr/>
        </p:nvSpPr>
        <p:spPr>
          <a:xfrm>
            <a:off x="5905249" y="3817372"/>
            <a:ext cx="2666499" cy="369332"/>
          </a:xfrm>
          <a:prstGeom prst="rect">
            <a:avLst/>
          </a:prstGeom>
        </p:spPr>
        <p:txBody>
          <a:bodyPr wrap="none">
            <a:spAutoFit/>
          </a:bodyPr>
          <a:lstStyle/>
          <a:p>
            <a:r>
              <a:rPr lang="es-ES" dirty="0"/>
              <a:t>https://twitter.com/drlitos</a:t>
            </a:r>
          </a:p>
        </p:txBody>
      </p:sp>
      <p:sp>
        <p:nvSpPr>
          <p:cNvPr id="4" name="TextBox 3"/>
          <p:cNvSpPr txBox="1"/>
          <p:nvPr/>
        </p:nvSpPr>
        <p:spPr>
          <a:xfrm>
            <a:off x="774626" y="4437112"/>
            <a:ext cx="7569892" cy="1200329"/>
          </a:xfrm>
          <a:prstGeom prst="rect">
            <a:avLst/>
          </a:prstGeom>
          <a:noFill/>
        </p:spPr>
        <p:txBody>
          <a:bodyPr wrap="square" rtlCol="0">
            <a:spAutoFit/>
          </a:bodyPr>
          <a:lstStyle/>
          <a:p>
            <a:r>
              <a:rPr lang="es-ES" dirty="0" err="1"/>
              <a:t>Enllaça</a:t>
            </a:r>
            <a:r>
              <a:rPr lang="es-ES" dirty="0"/>
              <a:t>  </a:t>
            </a:r>
            <a:r>
              <a:rPr lang="es-ES" dirty="0" err="1"/>
              <a:t>amb</a:t>
            </a:r>
            <a:r>
              <a:rPr lang="es-ES" dirty="0"/>
              <a:t>  </a:t>
            </a:r>
            <a:r>
              <a:rPr lang="es-ES" dirty="0" err="1"/>
              <a:t>Jindetrés</a:t>
            </a:r>
            <a:r>
              <a:rPr lang="es-ES" dirty="0"/>
              <a:t>, ja que Dr. </a:t>
            </a:r>
            <a:r>
              <a:rPr lang="es-ES" dirty="0" err="1"/>
              <a:t>Litos</a:t>
            </a:r>
            <a:r>
              <a:rPr lang="es-ES" dirty="0"/>
              <a:t> forma </a:t>
            </a:r>
            <a:r>
              <a:rPr lang="es-ES" dirty="0" err="1"/>
              <a:t>part</a:t>
            </a:r>
            <a:r>
              <a:rPr lang="es-ES" dirty="0"/>
              <a:t> també </a:t>
            </a:r>
            <a:r>
              <a:rPr lang="es-ES" dirty="0" err="1"/>
              <a:t>d’aquell</a:t>
            </a:r>
            <a:r>
              <a:rPr lang="es-ES" dirty="0"/>
              <a:t> </a:t>
            </a:r>
            <a:r>
              <a:rPr lang="es-ES" dirty="0" err="1"/>
              <a:t>projecte</a:t>
            </a:r>
            <a:r>
              <a:rPr lang="es-ES" dirty="0"/>
              <a:t>.</a:t>
            </a:r>
          </a:p>
          <a:p>
            <a:endParaRPr lang="es-ES" dirty="0"/>
          </a:p>
          <a:p>
            <a:r>
              <a:rPr lang="es-ES" dirty="0" err="1"/>
              <a:t>És</a:t>
            </a:r>
            <a:r>
              <a:rPr lang="es-ES" dirty="0"/>
              <a:t> </a:t>
            </a:r>
            <a:r>
              <a:rPr lang="es-ES" dirty="0" err="1"/>
              <a:t>professor</a:t>
            </a:r>
            <a:r>
              <a:rPr lang="es-ES" dirty="0"/>
              <a:t> i en el twitter </a:t>
            </a:r>
            <a:r>
              <a:rPr lang="es-ES" dirty="0" err="1"/>
              <a:t>compartix</a:t>
            </a:r>
            <a:r>
              <a:rPr lang="es-ES" dirty="0"/>
              <a:t> </a:t>
            </a:r>
            <a:r>
              <a:rPr lang="es-ES" dirty="0" err="1"/>
              <a:t>experiències</a:t>
            </a:r>
            <a:r>
              <a:rPr lang="es-ES" dirty="0"/>
              <a:t>  </a:t>
            </a:r>
            <a:r>
              <a:rPr lang="es-ES" dirty="0" err="1"/>
              <a:t>amb</a:t>
            </a:r>
            <a:r>
              <a:rPr lang="es-ES" dirty="0"/>
              <a:t> </a:t>
            </a:r>
            <a:r>
              <a:rPr lang="es-ES" dirty="0" err="1"/>
              <a:t>els</a:t>
            </a:r>
            <a:r>
              <a:rPr lang="es-ES" dirty="0"/>
              <a:t> </a:t>
            </a:r>
            <a:r>
              <a:rPr lang="es-ES" dirty="0" err="1"/>
              <a:t>alumnes</a:t>
            </a:r>
            <a:r>
              <a:rPr lang="es-ES" dirty="0"/>
              <a:t> i sobre las </a:t>
            </a:r>
            <a:r>
              <a:rPr lang="es-ES" dirty="0" err="1"/>
              <a:t>classes</a:t>
            </a:r>
            <a:r>
              <a:rPr lang="es-ES" dirty="0"/>
              <a:t>, a </a:t>
            </a:r>
            <a:r>
              <a:rPr lang="es-ES" dirty="0" err="1"/>
              <a:t>més</a:t>
            </a:r>
            <a:r>
              <a:rPr lang="es-ES" dirty="0"/>
              <a:t> a </a:t>
            </a:r>
            <a:r>
              <a:rPr lang="es-ES" dirty="0" err="1"/>
              <a:t>més</a:t>
            </a:r>
            <a:r>
              <a:rPr lang="es-ES" dirty="0"/>
              <a:t> </a:t>
            </a:r>
            <a:r>
              <a:rPr lang="es-ES" dirty="0" err="1"/>
              <a:t>d’altres</a:t>
            </a:r>
            <a:r>
              <a:rPr lang="es-ES" dirty="0"/>
              <a:t> temes.</a:t>
            </a:r>
          </a:p>
        </p:txBody>
      </p:sp>
    </p:spTree>
    <p:extLst>
      <p:ext uri="{BB962C8B-B14F-4D97-AF65-F5344CB8AC3E}">
        <p14:creationId xmlns:p14="http://schemas.microsoft.com/office/powerpoint/2010/main" val="20292335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95936" y="1361187"/>
            <a:ext cx="4221990" cy="646331"/>
          </a:xfrm>
          <a:prstGeom prst="rect">
            <a:avLst/>
          </a:prstGeom>
        </p:spPr>
        <p:txBody>
          <a:bodyPr wrap="none">
            <a:spAutoFit/>
          </a:bodyPr>
          <a:lstStyle/>
          <a:p>
            <a:r>
              <a:rPr lang="es-ES" dirty="0"/>
              <a:t>Domingos  22:00h</a:t>
            </a:r>
          </a:p>
          <a:p>
            <a:r>
              <a:rPr lang="es-ES" dirty="0"/>
              <a:t>http://www.rtve.es/alacarta/videos/lab24/</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427483"/>
            <a:ext cx="2880320" cy="162018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TextBox 2"/>
          <p:cNvSpPr txBox="1"/>
          <p:nvPr/>
        </p:nvSpPr>
        <p:spPr>
          <a:xfrm>
            <a:off x="702619" y="2924944"/>
            <a:ext cx="7901830" cy="1754326"/>
          </a:xfrm>
          <a:prstGeom prst="rect">
            <a:avLst/>
          </a:prstGeom>
          <a:noFill/>
        </p:spPr>
        <p:txBody>
          <a:bodyPr wrap="square" rtlCol="0">
            <a:spAutoFit/>
          </a:bodyPr>
          <a:lstStyle/>
          <a:p>
            <a:r>
              <a:rPr lang="es-ES" dirty="0"/>
              <a:t>Lab24 </a:t>
            </a:r>
            <a:r>
              <a:rPr lang="es-ES" dirty="0" err="1"/>
              <a:t>és</a:t>
            </a:r>
            <a:r>
              <a:rPr lang="es-ES" dirty="0"/>
              <a:t> un programa de </a:t>
            </a:r>
            <a:r>
              <a:rPr lang="es-ES" dirty="0" err="1"/>
              <a:t>divulgació</a:t>
            </a:r>
            <a:r>
              <a:rPr lang="es-ES" dirty="0"/>
              <a:t> de la </a:t>
            </a:r>
            <a:r>
              <a:rPr lang="es-ES" dirty="0" err="1"/>
              <a:t>ciència</a:t>
            </a:r>
            <a:r>
              <a:rPr lang="es-ES" dirty="0"/>
              <a:t> i la </a:t>
            </a:r>
            <a:r>
              <a:rPr lang="es-ES" dirty="0" err="1"/>
              <a:t>tecnologia</a:t>
            </a:r>
            <a:r>
              <a:rPr lang="es-ES" dirty="0"/>
              <a:t>. Dona a </a:t>
            </a:r>
            <a:r>
              <a:rPr lang="es-ES" dirty="0" err="1"/>
              <a:t>conèixer</a:t>
            </a:r>
            <a:r>
              <a:rPr lang="es-ES" dirty="0"/>
              <a:t> </a:t>
            </a:r>
            <a:r>
              <a:rPr lang="es-ES" dirty="0" err="1"/>
              <a:t>instal·lacions</a:t>
            </a:r>
            <a:r>
              <a:rPr lang="es-ES" dirty="0"/>
              <a:t> </a:t>
            </a:r>
            <a:r>
              <a:rPr lang="es-ES" dirty="0" err="1"/>
              <a:t>singulars</a:t>
            </a:r>
            <a:r>
              <a:rPr lang="es-ES" dirty="0"/>
              <a:t> i el </a:t>
            </a:r>
            <a:r>
              <a:rPr lang="es-ES" dirty="0" err="1"/>
              <a:t>treball</a:t>
            </a:r>
            <a:r>
              <a:rPr lang="es-ES" dirty="0"/>
              <a:t> de </a:t>
            </a:r>
            <a:r>
              <a:rPr lang="es-ES" dirty="0" err="1"/>
              <a:t>laboratoris</a:t>
            </a:r>
            <a:r>
              <a:rPr lang="es-ES" dirty="0"/>
              <a:t> i centre de recerca </a:t>
            </a:r>
            <a:r>
              <a:rPr lang="es-ES" dirty="0" err="1"/>
              <a:t>espanyols</a:t>
            </a:r>
            <a:r>
              <a:rPr lang="es-ES" dirty="0"/>
              <a:t>.</a:t>
            </a:r>
          </a:p>
          <a:p>
            <a:endParaRPr lang="es-ES" dirty="0"/>
          </a:p>
          <a:p>
            <a:r>
              <a:rPr lang="es-ES" dirty="0"/>
              <a:t>Es realitze entrevistes a </a:t>
            </a:r>
            <a:r>
              <a:rPr lang="es-ES" dirty="0" err="1"/>
              <a:t>investigadors</a:t>
            </a:r>
            <a:r>
              <a:rPr lang="es-ES" dirty="0"/>
              <a:t> i </a:t>
            </a:r>
            <a:r>
              <a:rPr lang="es-ES" dirty="0" err="1"/>
              <a:t>experts</a:t>
            </a:r>
            <a:r>
              <a:rPr lang="es-ES" dirty="0"/>
              <a:t>. </a:t>
            </a:r>
          </a:p>
          <a:p>
            <a:endParaRPr lang="es-ES" dirty="0"/>
          </a:p>
          <a:p>
            <a:r>
              <a:rPr lang="es-ES" dirty="0" err="1"/>
              <a:t>Els</a:t>
            </a:r>
            <a:r>
              <a:rPr lang="es-ES" dirty="0"/>
              <a:t> programes es poden </a:t>
            </a:r>
            <a:r>
              <a:rPr lang="es-ES" dirty="0" err="1"/>
              <a:t>vore</a:t>
            </a:r>
            <a:r>
              <a:rPr lang="es-ES" dirty="0"/>
              <a:t> en un </a:t>
            </a:r>
            <a:r>
              <a:rPr lang="es-ES" dirty="0" err="1"/>
              <a:t>altre</a:t>
            </a:r>
            <a:r>
              <a:rPr lang="es-ES" dirty="0"/>
              <a:t> </a:t>
            </a:r>
            <a:r>
              <a:rPr lang="es-ES" dirty="0" err="1"/>
              <a:t>moment</a:t>
            </a:r>
            <a:r>
              <a:rPr lang="es-ES" dirty="0"/>
              <a:t> on-line.</a:t>
            </a:r>
          </a:p>
        </p:txBody>
      </p:sp>
    </p:spTree>
    <p:extLst>
      <p:ext uri="{BB962C8B-B14F-4D97-AF65-F5344CB8AC3E}">
        <p14:creationId xmlns:p14="http://schemas.microsoft.com/office/powerpoint/2010/main" val="28989834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514" t="13802" r="46526" b="30469"/>
          <a:stretch/>
        </p:blipFill>
        <p:spPr bwMode="auto">
          <a:xfrm>
            <a:off x="918245" y="404664"/>
            <a:ext cx="7307510" cy="261944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Rectangle 3"/>
          <p:cNvSpPr/>
          <p:nvPr/>
        </p:nvSpPr>
        <p:spPr>
          <a:xfrm>
            <a:off x="5318841" y="3018272"/>
            <a:ext cx="2915670" cy="369332"/>
          </a:xfrm>
          <a:prstGeom prst="rect">
            <a:avLst/>
          </a:prstGeom>
        </p:spPr>
        <p:txBody>
          <a:bodyPr wrap="none">
            <a:spAutoFit/>
          </a:bodyPr>
          <a:lstStyle/>
          <a:p>
            <a:r>
              <a:rPr lang="es-ES" dirty="0"/>
              <a:t>https://www.zooniverse.org/</a:t>
            </a:r>
          </a:p>
        </p:txBody>
      </p:sp>
      <p:sp>
        <p:nvSpPr>
          <p:cNvPr id="5" name="Rectangle 4"/>
          <p:cNvSpPr/>
          <p:nvPr/>
        </p:nvSpPr>
        <p:spPr>
          <a:xfrm>
            <a:off x="486594" y="3917955"/>
            <a:ext cx="8136904" cy="2031325"/>
          </a:xfrm>
          <a:prstGeom prst="rect">
            <a:avLst/>
          </a:prstGeom>
        </p:spPr>
        <p:txBody>
          <a:bodyPr wrap="square">
            <a:spAutoFit/>
          </a:bodyPr>
          <a:lstStyle/>
          <a:p>
            <a:r>
              <a:rPr lang="en-US" dirty="0"/>
              <a:t>Is the world’s largest and most popular platform for people-powered research. This research is made possible by volunteers assisted by professional researchers.</a:t>
            </a:r>
          </a:p>
          <a:p>
            <a:endParaRPr lang="en-US" dirty="0"/>
          </a:p>
          <a:p>
            <a:r>
              <a:rPr lang="en-US" dirty="0" err="1"/>
              <a:t>Són</a:t>
            </a:r>
            <a:r>
              <a:rPr lang="en-US" dirty="0"/>
              <a:t> </a:t>
            </a:r>
            <a:r>
              <a:rPr lang="en-US" dirty="0" err="1"/>
              <a:t>projectes</a:t>
            </a:r>
            <a:r>
              <a:rPr lang="en-US" dirty="0"/>
              <a:t> col·laboratius entre </a:t>
            </a:r>
            <a:r>
              <a:rPr lang="en-US" dirty="0" err="1"/>
              <a:t>voluntaris</a:t>
            </a:r>
            <a:r>
              <a:rPr lang="en-US" dirty="0"/>
              <a:t>  I professionals </a:t>
            </a:r>
            <a:r>
              <a:rPr lang="en-US" dirty="0" err="1"/>
              <a:t>d’arreu</a:t>
            </a:r>
            <a:r>
              <a:rPr lang="en-US" dirty="0"/>
              <a:t> del </a:t>
            </a:r>
            <a:r>
              <a:rPr lang="en-US" dirty="0" err="1"/>
              <a:t>món</a:t>
            </a:r>
            <a:r>
              <a:rPr lang="en-US" dirty="0"/>
              <a:t>. </a:t>
            </a:r>
          </a:p>
          <a:p>
            <a:endParaRPr lang="en-US" dirty="0"/>
          </a:p>
          <a:p>
            <a:r>
              <a:rPr lang="en-US" dirty="0"/>
              <a:t>Pots </a:t>
            </a:r>
            <a:r>
              <a:rPr lang="en-US" dirty="0" err="1"/>
              <a:t>començar</a:t>
            </a:r>
            <a:r>
              <a:rPr lang="en-US" dirty="0"/>
              <a:t> el </a:t>
            </a:r>
            <a:r>
              <a:rPr lang="en-US" dirty="0" err="1"/>
              <a:t>teu</a:t>
            </a:r>
            <a:r>
              <a:rPr lang="en-US" dirty="0"/>
              <a:t> </a:t>
            </a:r>
            <a:r>
              <a:rPr lang="en-US" dirty="0" err="1"/>
              <a:t>nou</a:t>
            </a:r>
            <a:r>
              <a:rPr lang="en-US" dirty="0"/>
              <a:t> </a:t>
            </a:r>
            <a:r>
              <a:rPr lang="en-US" dirty="0" err="1"/>
              <a:t>projecte</a:t>
            </a:r>
            <a:r>
              <a:rPr lang="en-US" dirty="0"/>
              <a:t> o </a:t>
            </a:r>
            <a:r>
              <a:rPr lang="en-US" dirty="0" err="1"/>
              <a:t>unir-te</a:t>
            </a:r>
            <a:r>
              <a:rPr lang="en-US" dirty="0"/>
              <a:t> a </a:t>
            </a:r>
            <a:r>
              <a:rPr lang="en-US" dirty="0" err="1"/>
              <a:t>algun</a:t>
            </a:r>
            <a:r>
              <a:rPr lang="en-US" dirty="0"/>
              <a:t> que estiga </a:t>
            </a:r>
            <a:r>
              <a:rPr lang="en-US" dirty="0" err="1"/>
              <a:t>en</a:t>
            </a:r>
            <a:r>
              <a:rPr lang="en-US" dirty="0"/>
              <a:t> </a:t>
            </a:r>
            <a:r>
              <a:rPr lang="en-US" dirty="0" err="1"/>
              <a:t>marxa</a:t>
            </a:r>
            <a:r>
              <a:rPr lang="en-US" dirty="0"/>
              <a:t>. Molts </a:t>
            </a:r>
            <a:r>
              <a:rPr lang="en-US" dirty="0" err="1"/>
              <a:t>estan</a:t>
            </a:r>
            <a:r>
              <a:rPr lang="en-US" dirty="0"/>
              <a:t> </a:t>
            </a:r>
            <a:r>
              <a:rPr lang="en-US" dirty="0" err="1"/>
              <a:t>basats</a:t>
            </a:r>
            <a:r>
              <a:rPr lang="en-US" dirty="0"/>
              <a:t> </a:t>
            </a:r>
            <a:r>
              <a:rPr lang="en-US" dirty="0" err="1"/>
              <a:t>en</a:t>
            </a:r>
            <a:r>
              <a:rPr lang="en-US" dirty="0"/>
              <a:t> </a:t>
            </a:r>
            <a:r>
              <a:rPr lang="en-US" dirty="0" err="1"/>
              <a:t>imatges</a:t>
            </a:r>
            <a:r>
              <a:rPr lang="en-US" dirty="0"/>
              <a:t>.</a:t>
            </a:r>
            <a:endParaRPr lang="es-ES" dirty="0"/>
          </a:p>
        </p:txBody>
      </p:sp>
    </p:spTree>
    <p:extLst>
      <p:ext uri="{BB962C8B-B14F-4D97-AF65-F5344CB8AC3E}">
        <p14:creationId xmlns:p14="http://schemas.microsoft.com/office/powerpoint/2010/main" val="26610437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27784" y="1412776"/>
            <a:ext cx="6102424" cy="369332"/>
          </a:xfrm>
          <a:prstGeom prst="rect">
            <a:avLst/>
          </a:prstGeom>
        </p:spPr>
        <p:txBody>
          <a:bodyPr wrap="square">
            <a:spAutoFit/>
          </a:bodyPr>
          <a:lstStyle/>
          <a:p>
            <a:r>
              <a:rPr lang="es-ES" dirty="0"/>
              <a:t>http://www.xplora.org/ww/en/pub/xplora/homepage.htm</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330" t="13021" r="24890" b="73381"/>
          <a:stretch/>
        </p:blipFill>
        <p:spPr bwMode="auto">
          <a:xfrm>
            <a:off x="1331640" y="332656"/>
            <a:ext cx="6477000" cy="99474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Rectangle 2"/>
          <p:cNvSpPr/>
          <p:nvPr/>
        </p:nvSpPr>
        <p:spPr>
          <a:xfrm>
            <a:off x="539552" y="2242964"/>
            <a:ext cx="8046640" cy="3693319"/>
          </a:xfrm>
          <a:prstGeom prst="rect">
            <a:avLst/>
          </a:prstGeom>
        </p:spPr>
        <p:txBody>
          <a:bodyPr wrap="square">
            <a:spAutoFit/>
          </a:bodyPr>
          <a:lstStyle/>
          <a:p>
            <a:r>
              <a:rPr lang="en-US" dirty="0"/>
              <a:t>Lectures </a:t>
            </a:r>
            <a:r>
              <a:rPr lang="en-US" dirty="0" err="1"/>
              <a:t>sobre</a:t>
            </a:r>
            <a:r>
              <a:rPr lang="en-US" dirty="0"/>
              <a:t> </a:t>
            </a:r>
            <a:r>
              <a:rPr lang="en-US" dirty="0" err="1"/>
              <a:t>educació</a:t>
            </a:r>
            <a:r>
              <a:rPr lang="en-US" dirty="0"/>
              <a:t> de </a:t>
            </a:r>
            <a:r>
              <a:rPr lang="en-US" dirty="0" err="1"/>
              <a:t>ciències</a:t>
            </a:r>
            <a:r>
              <a:rPr lang="en-US" dirty="0"/>
              <a:t>: </a:t>
            </a:r>
            <a:r>
              <a:rPr lang="en-US" dirty="0" err="1"/>
              <a:t>noticies</a:t>
            </a:r>
            <a:r>
              <a:rPr lang="en-US" dirty="0"/>
              <a:t>, </a:t>
            </a:r>
            <a:r>
              <a:rPr lang="en-US" dirty="0" err="1"/>
              <a:t>consells</a:t>
            </a:r>
            <a:r>
              <a:rPr lang="en-US" dirty="0"/>
              <a:t> </a:t>
            </a:r>
            <a:r>
              <a:rPr lang="en-US" dirty="0" err="1"/>
              <a:t>pedagògics</a:t>
            </a:r>
            <a:r>
              <a:rPr lang="en-US" dirty="0"/>
              <a:t>, </a:t>
            </a:r>
            <a:r>
              <a:rPr lang="en-US" dirty="0" err="1"/>
              <a:t>idees</a:t>
            </a:r>
            <a:r>
              <a:rPr lang="en-US" dirty="0"/>
              <a:t>. </a:t>
            </a:r>
          </a:p>
          <a:p>
            <a:endParaRPr lang="en-US" dirty="0"/>
          </a:p>
          <a:p>
            <a:r>
              <a:rPr lang="en-US" dirty="0" err="1"/>
              <a:t>Búsqueda</a:t>
            </a:r>
            <a:r>
              <a:rPr lang="en-US" dirty="0"/>
              <a:t> </a:t>
            </a:r>
            <a:r>
              <a:rPr lang="en-US" dirty="0" err="1"/>
              <a:t>en</a:t>
            </a:r>
            <a:r>
              <a:rPr lang="en-US" dirty="0"/>
              <a:t> bases de </a:t>
            </a:r>
            <a:r>
              <a:rPr lang="en-US" dirty="0" err="1"/>
              <a:t>dades</a:t>
            </a:r>
            <a:r>
              <a:rPr lang="en-US" dirty="0"/>
              <a:t>  </a:t>
            </a:r>
            <a:r>
              <a:rPr lang="en-US" dirty="0" err="1"/>
              <a:t>i</a:t>
            </a:r>
            <a:r>
              <a:rPr lang="en-US" dirty="0"/>
              <a:t> </a:t>
            </a:r>
            <a:r>
              <a:rPr lang="en-US" dirty="0" err="1"/>
              <a:t>pàgines</a:t>
            </a:r>
            <a:r>
              <a:rPr lang="en-US" dirty="0"/>
              <a:t> web </a:t>
            </a:r>
            <a:r>
              <a:rPr lang="en-US" dirty="0" err="1"/>
              <a:t>i</a:t>
            </a:r>
            <a:r>
              <a:rPr lang="en-US" dirty="0"/>
              <a:t> de </a:t>
            </a:r>
            <a:r>
              <a:rPr lang="en-US" dirty="0" err="1"/>
              <a:t>recursos</a:t>
            </a:r>
            <a:r>
              <a:rPr lang="en-US" dirty="0"/>
              <a:t> </a:t>
            </a:r>
            <a:r>
              <a:rPr lang="en-US" dirty="0" err="1"/>
              <a:t>sobre</a:t>
            </a:r>
            <a:r>
              <a:rPr lang="en-US" dirty="0"/>
              <a:t> </a:t>
            </a:r>
            <a:r>
              <a:rPr lang="en-US" dirty="0" err="1"/>
              <a:t>aprenentatge</a:t>
            </a:r>
            <a:r>
              <a:rPr lang="en-US" dirty="0"/>
              <a:t> digital de </a:t>
            </a:r>
            <a:r>
              <a:rPr lang="en-US" dirty="0" err="1"/>
              <a:t>ciències</a:t>
            </a:r>
            <a:r>
              <a:rPr lang="en-US" dirty="0"/>
              <a:t> </a:t>
            </a:r>
            <a:br>
              <a:rPr lang="en-US" dirty="0"/>
            </a:br>
            <a:endParaRPr lang="en-US" dirty="0"/>
          </a:p>
          <a:p>
            <a:r>
              <a:rPr lang="en-US" dirty="0"/>
              <a:t>Et pots registrar per </a:t>
            </a:r>
            <a:r>
              <a:rPr lang="en-US" dirty="0" err="1"/>
              <a:t>utilitzar</a:t>
            </a:r>
            <a:r>
              <a:rPr lang="en-US" dirty="0"/>
              <a:t> les </a:t>
            </a:r>
            <a:r>
              <a:rPr lang="en-US" dirty="0" err="1"/>
              <a:t>eïnes</a:t>
            </a:r>
            <a:r>
              <a:rPr lang="en-US" dirty="0"/>
              <a:t> que </a:t>
            </a:r>
            <a:r>
              <a:rPr lang="en-US" dirty="0" err="1"/>
              <a:t>tenen</a:t>
            </a:r>
            <a:r>
              <a:rPr lang="en-US" dirty="0"/>
              <a:t> </a:t>
            </a:r>
            <a:r>
              <a:rPr lang="en-US" dirty="0" err="1"/>
              <a:t>i</a:t>
            </a:r>
            <a:r>
              <a:rPr lang="en-US" dirty="0"/>
              <a:t> per </a:t>
            </a:r>
            <a:r>
              <a:rPr lang="en-US" dirty="0" err="1"/>
              <a:t>crear</a:t>
            </a:r>
            <a:r>
              <a:rPr lang="en-US" dirty="0"/>
              <a:t> </a:t>
            </a:r>
            <a:r>
              <a:rPr lang="en-US" dirty="0" err="1"/>
              <a:t>comunitats</a:t>
            </a:r>
            <a:r>
              <a:rPr lang="en-US" dirty="0"/>
              <a:t> on-line per </a:t>
            </a:r>
            <a:r>
              <a:rPr lang="en-US" dirty="0" err="1"/>
              <a:t>fomentar</a:t>
            </a:r>
            <a:r>
              <a:rPr lang="en-US" dirty="0"/>
              <a:t> discussions</a:t>
            </a:r>
          </a:p>
          <a:p>
            <a:r>
              <a:rPr lang="en-US" dirty="0"/>
              <a:t> </a:t>
            </a:r>
            <a:br>
              <a:rPr lang="en-US" dirty="0"/>
            </a:br>
            <a:r>
              <a:rPr lang="en-US" dirty="0" err="1"/>
              <a:t>Conèixer</a:t>
            </a:r>
            <a:r>
              <a:rPr lang="en-US" dirty="0"/>
              <a:t> </a:t>
            </a:r>
            <a:r>
              <a:rPr lang="en-US" dirty="0" err="1"/>
              <a:t>innovacions</a:t>
            </a:r>
            <a:r>
              <a:rPr lang="en-US" dirty="0"/>
              <a:t> a </a:t>
            </a:r>
            <a:r>
              <a:rPr lang="en-US" dirty="0" err="1"/>
              <a:t>través</a:t>
            </a:r>
            <a:r>
              <a:rPr lang="en-US" dirty="0"/>
              <a:t> de </a:t>
            </a:r>
            <a:r>
              <a:rPr lang="en-US" dirty="0" err="1"/>
              <a:t>aproximacions</a:t>
            </a:r>
            <a:r>
              <a:rPr lang="en-US" dirty="0"/>
              <a:t> </a:t>
            </a:r>
            <a:r>
              <a:rPr lang="en-US" dirty="0" err="1"/>
              <a:t>pràctiques</a:t>
            </a:r>
            <a:r>
              <a:rPr lang="en-US" dirty="0"/>
              <a:t> I </a:t>
            </a:r>
            <a:r>
              <a:rPr lang="en-US" dirty="0" err="1"/>
              <a:t>projectes</a:t>
            </a:r>
            <a:endParaRPr lang="en-US" dirty="0"/>
          </a:p>
          <a:p>
            <a:endParaRPr lang="en-US" dirty="0"/>
          </a:p>
          <a:p>
            <a:r>
              <a:rPr lang="en-US" dirty="0" err="1"/>
              <a:t>Tindre</a:t>
            </a:r>
            <a:r>
              <a:rPr lang="en-US" dirty="0"/>
              <a:t> </a:t>
            </a:r>
            <a:r>
              <a:rPr lang="en-US" dirty="0" err="1"/>
              <a:t>acces</a:t>
            </a:r>
            <a:r>
              <a:rPr lang="en-US" dirty="0"/>
              <a:t> I </a:t>
            </a:r>
            <a:r>
              <a:rPr lang="en-US" dirty="0" err="1"/>
              <a:t>guía</a:t>
            </a:r>
            <a:r>
              <a:rPr lang="en-US" dirty="0"/>
              <a:t> </a:t>
            </a:r>
            <a:r>
              <a:rPr lang="en-US" dirty="0" err="1"/>
              <a:t>en</a:t>
            </a:r>
            <a:r>
              <a:rPr lang="en-US" dirty="0"/>
              <a:t> un </a:t>
            </a:r>
            <a:r>
              <a:rPr lang="en-US" dirty="0" err="1"/>
              <a:t>conjunt</a:t>
            </a:r>
            <a:r>
              <a:rPr lang="en-US" dirty="0"/>
              <a:t> </a:t>
            </a:r>
            <a:r>
              <a:rPr lang="en-US" dirty="0" err="1"/>
              <a:t>d’eines</a:t>
            </a:r>
            <a:r>
              <a:rPr lang="en-US" dirty="0"/>
              <a:t> per </a:t>
            </a:r>
            <a:r>
              <a:rPr lang="en-US" dirty="0" err="1"/>
              <a:t>l’educació</a:t>
            </a:r>
            <a:r>
              <a:rPr lang="en-US" dirty="0"/>
              <a:t> de les </a:t>
            </a:r>
            <a:r>
              <a:rPr lang="en-US" dirty="0" err="1"/>
              <a:t>ciències</a:t>
            </a:r>
            <a:r>
              <a:rPr lang="en-US" dirty="0"/>
              <a:t> (</a:t>
            </a:r>
            <a:r>
              <a:rPr lang="en-US" dirty="0" err="1"/>
              <a:t>OpenSource</a:t>
            </a:r>
            <a:r>
              <a:rPr lang="en-US" dirty="0"/>
              <a:t>)</a:t>
            </a:r>
          </a:p>
          <a:p>
            <a:endParaRPr lang="en-US" dirty="0"/>
          </a:p>
          <a:p>
            <a:r>
              <a:rPr lang="en-US" dirty="0" err="1"/>
              <a:t>Informació</a:t>
            </a:r>
            <a:r>
              <a:rPr lang="en-US" dirty="0"/>
              <a:t> </a:t>
            </a:r>
            <a:r>
              <a:rPr lang="en-US" dirty="0" err="1"/>
              <a:t>sobre</a:t>
            </a:r>
            <a:r>
              <a:rPr lang="en-US" dirty="0"/>
              <a:t> </a:t>
            </a:r>
            <a:r>
              <a:rPr lang="en-US" dirty="0" err="1"/>
              <a:t>els</a:t>
            </a:r>
            <a:r>
              <a:rPr lang="en-US" dirty="0"/>
              <a:t> </a:t>
            </a:r>
            <a:r>
              <a:rPr lang="en-US" dirty="0" err="1"/>
              <a:t>projectes</a:t>
            </a:r>
            <a:r>
              <a:rPr lang="en-US" dirty="0"/>
              <a:t> Pencil I Nucleus</a:t>
            </a:r>
            <a:endParaRPr lang="es-ES" dirty="0"/>
          </a:p>
        </p:txBody>
      </p:sp>
    </p:spTree>
    <p:extLst>
      <p:ext uri="{BB962C8B-B14F-4D97-AF65-F5344CB8AC3E}">
        <p14:creationId xmlns:p14="http://schemas.microsoft.com/office/powerpoint/2010/main" val="7149959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899592" y="332656"/>
            <a:ext cx="7344816" cy="2308324"/>
          </a:xfrm>
          <a:prstGeom prst="rect">
            <a:avLst/>
          </a:prstGeom>
        </p:spPr>
        <p:txBody>
          <a:bodyPr wrap="square">
            <a:spAutoFit/>
          </a:bodyPr>
          <a:lstStyle/>
          <a:p>
            <a:endParaRPr lang="en-US" sz="1600" dirty="0"/>
          </a:p>
          <a:p>
            <a:pPr algn="just"/>
            <a:r>
              <a:rPr lang="en-US" sz="1600" b="1" dirty="0"/>
              <a:t>PLA DE FORMACIÓ ADREÇAT AL PROFESSORAT NO UNIVERSITARI</a:t>
            </a:r>
          </a:p>
          <a:p>
            <a:pPr algn="just"/>
            <a:endParaRPr lang="en-US" sz="1600" dirty="0"/>
          </a:p>
          <a:p>
            <a:pPr algn="just"/>
            <a:r>
              <a:rPr lang="en-US" sz="1600" dirty="0"/>
              <a:t>La </a:t>
            </a:r>
            <a:r>
              <a:rPr lang="en-US" sz="1600" dirty="0" err="1"/>
              <a:t>Universitat</a:t>
            </a:r>
            <a:r>
              <a:rPr lang="en-US" sz="1600" dirty="0"/>
              <a:t> de </a:t>
            </a:r>
            <a:r>
              <a:rPr lang="en-US" sz="1600" dirty="0" err="1"/>
              <a:t>València</a:t>
            </a:r>
            <a:r>
              <a:rPr lang="en-US" sz="1600" dirty="0"/>
              <a:t>, a </a:t>
            </a:r>
            <a:r>
              <a:rPr lang="en-US" sz="1600" dirty="0" err="1"/>
              <a:t>través</a:t>
            </a:r>
            <a:r>
              <a:rPr lang="en-US" sz="1600" dirty="0"/>
              <a:t> del </a:t>
            </a:r>
            <a:r>
              <a:rPr lang="en-US" sz="1600" dirty="0" err="1"/>
              <a:t>Vicerectorat</a:t>
            </a:r>
            <a:r>
              <a:rPr lang="en-US" sz="1600" dirty="0"/>
              <a:t> de </a:t>
            </a:r>
            <a:r>
              <a:rPr lang="en-US" sz="1600" dirty="0" err="1"/>
              <a:t>Polítiques</a:t>
            </a:r>
            <a:r>
              <a:rPr lang="en-US" sz="1600" dirty="0"/>
              <a:t> de </a:t>
            </a:r>
            <a:r>
              <a:rPr lang="en-US" sz="1600" dirty="0" err="1"/>
              <a:t>Formació</a:t>
            </a:r>
            <a:r>
              <a:rPr lang="en-US" sz="1600" dirty="0"/>
              <a:t> </a:t>
            </a:r>
            <a:r>
              <a:rPr lang="en-US" sz="1600" dirty="0" err="1"/>
              <a:t>i</a:t>
            </a:r>
            <a:r>
              <a:rPr lang="en-US" sz="1600" dirty="0"/>
              <a:t> </a:t>
            </a:r>
            <a:r>
              <a:rPr lang="en-US" sz="1600" dirty="0" err="1"/>
              <a:t>Qualitat</a:t>
            </a:r>
            <a:r>
              <a:rPr lang="en-US" sz="1600" dirty="0"/>
              <a:t> </a:t>
            </a:r>
            <a:r>
              <a:rPr lang="en-US" sz="1600" dirty="0" err="1"/>
              <a:t>Educativa</a:t>
            </a:r>
            <a:r>
              <a:rPr lang="en-US" sz="1600" dirty="0"/>
              <a:t> </a:t>
            </a:r>
            <a:r>
              <a:rPr lang="en-US" sz="1600" dirty="0" err="1"/>
              <a:t>publica</a:t>
            </a:r>
            <a:r>
              <a:rPr lang="en-US" sz="1600" dirty="0"/>
              <a:t> el </a:t>
            </a:r>
            <a:r>
              <a:rPr lang="en-US" sz="1600" dirty="0" err="1"/>
              <a:t>segon</a:t>
            </a:r>
            <a:r>
              <a:rPr lang="en-US" sz="1600" dirty="0"/>
              <a:t> </a:t>
            </a:r>
            <a:r>
              <a:rPr lang="en-US" sz="1600" dirty="0" err="1"/>
              <a:t>Pla</a:t>
            </a:r>
            <a:r>
              <a:rPr lang="en-US" sz="1600" dirty="0"/>
              <a:t> de </a:t>
            </a:r>
            <a:r>
              <a:rPr lang="en-US" sz="1600" dirty="0" err="1"/>
              <a:t>Formació</a:t>
            </a:r>
            <a:r>
              <a:rPr lang="en-US" sz="1600" dirty="0"/>
              <a:t> </a:t>
            </a:r>
            <a:r>
              <a:rPr lang="en-US" sz="1600" dirty="0" err="1"/>
              <a:t>adreçat</a:t>
            </a:r>
            <a:r>
              <a:rPr lang="en-US" sz="1600" dirty="0"/>
              <a:t> a </a:t>
            </a:r>
            <a:r>
              <a:rPr lang="en-US" sz="1600" dirty="0" err="1"/>
              <a:t>professorat</a:t>
            </a:r>
            <a:r>
              <a:rPr lang="en-US" sz="1600" dirty="0"/>
              <a:t> no </a:t>
            </a:r>
            <a:r>
              <a:rPr lang="en-US" sz="1600" dirty="0" err="1"/>
              <a:t>universitari</a:t>
            </a:r>
            <a:r>
              <a:rPr lang="en-US" sz="1600" dirty="0"/>
              <a:t> </a:t>
            </a:r>
            <a:r>
              <a:rPr lang="en-US" sz="1600" dirty="0" err="1"/>
              <a:t>dissenyat</a:t>
            </a:r>
            <a:r>
              <a:rPr lang="en-US" sz="1600" dirty="0"/>
              <a:t> </a:t>
            </a:r>
            <a:r>
              <a:rPr lang="en-US" sz="1600" dirty="0" err="1"/>
              <a:t>en</a:t>
            </a:r>
            <a:r>
              <a:rPr lang="en-US" sz="1600" dirty="0"/>
              <a:t> </a:t>
            </a:r>
            <a:r>
              <a:rPr lang="en-US" sz="1600" dirty="0" err="1"/>
              <a:t>col·laboració</a:t>
            </a:r>
            <a:r>
              <a:rPr lang="en-US" sz="1600" dirty="0"/>
              <a:t> </a:t>
            </a:r>
            <a:r>
              <a:rPr lang="en-US" sz="1600" dirty="0" err="1"/>
              <a:t>amb</a:t>
            </a:r>
            <a:r>
              <a:rPr lang="en-US" sz="1600" dirty="0"/>
              <a:t> del </a:t>
            </a:r>
            <a:r>
              <a:rPr lang="en-US" sz="1600" dirty="0" err="1"/>
              <a:t>Servei</a:t>
            </a:r>
            <a:r>
              <a:rPr lang="en-US" sz="1600" dirty="0"/>
              <a:t> de </a:t>
            </a:r>
            <a:r>
              <a:rPr lang="en-US" sz="1600" dirty="0" err="1"/>
              <a:t>Formació</a:t>
            </a:r>
            <a:r>
              <a:rPr lang="en-US" sz="1600" dirty="0"/>
              <a:t> del </a:t>
            </a:r>
            <a:r>
              <a:rPr lang="en-US" sz="1600" dirty="0" err="1"/>
              <a:t>Professorat</a:t>
            </a:r>
            <a:r>
              <a:rPr lang="en-US" sz="1600" dirty="0"/>
              <a:t> de la </a:t>
            </a:r>
            <a:r>
              <a:rPr lang="en-US" sz="1600" dirty="0" err="1"/>
              <a:t>Conselleria</a:t>
            </a:r>
            <a:r>
              <a:rPr lang="en-US" sz="1600" dirty="0"/>
              <a:t> </a:t>
            </a:r>
            <a:r>
              <a:rPr lang="en-US" sz="1600" dirty="0" err="1"/>
              <a:t>d’Educació</a:t>
            </a:r>
            <a:r>
              <a:rPr lang="en-US" sz="1600" dirty="0"/>
              <a:t>, </a:t>
            </a:r>
            <a:r>
              <a:rPr lang="en-US" sz="1600" dirty="0" err="1"/>
              <a:t>Investigació</a:t>
            </a:r>
            <a:r>
              <a:rPr lang="en-US" sz="1600" dirty="0"/>
              <a:t>, </a:t>
            </a:r>
            <a:r>
              <a:rPr lang="en-US" sz="1600" dirty="0" err="1"/>
              <a:t>Cultura</a:t>
            </a:r>
            <a:r>
              <a:rPr lang="en-US" sz="1600" dirty="0"/>
              <a:t> </a:t>
            </a:r>
            <a:r>
              <a:rPr lang="en-US" sz="1600" dirty="0" err="1"/>
              <a:t>i</a:t>
            </a:r>
            <a:r>
              <a:rPr lang="en-US" sz="1600" dirty="0"/>
              <a:t> </a:t>
            </a:r>
            <a:r>
              <a:rPr lang="en-US" sz="1600" dirty="0" err="1"/>
              <a:t>Esport</a:t>
            </a:r>
            <a:r>
              <a:rPr lang="en-US" sz="1600" dirty="0"/>
              <a:t>, </a:t>
            </a:r>
            <a:r>
              <a:rPr lang="en-US" sz="1600" dirty="0" err="1"/>
              <a:t>l'Associació</a:t>
            </a:r>
            <a:r>
              <a:rPr lang="en-US" sz="1600" dirty="0"/>
              <a:t> de Directors </a:t>
            </a:r>
            <a:r>
              <a:rPr lang="en-US" sz="1600" dirty="0" err="1"/>
              <a:t>d'Institut</a:t>
            </a:r>
            <a:r>
              <a:rPr lang="en-US" sz="1600" dirty="0"/>
              <a:t> de </a:t>
            </a:r>
            <a:r>
              <a:rPr lang="en-US" sz="1600" dirty="0" err="1"/>
              <a:t>Secundària</a:t>
            </a:r>
            <a:r>
              <a:rPr lang="en-US" sz="1600" dirty="0"/>
              <a:t> del País </a:t>
            </a:r>
            <a:r>
              <a:rPr lang="en-US" sz="1600" dirty="0" err="1"/>
              <a:t>Valencià</a:t>
            </a:r>
            <a:r>
              <a:rPr lang="en-US" sz="1600" dirty="0"/>
              <a:t> (ADIESPV), I </a:t>
            </a:r>
            <a:r>
              <a:rPr lang="en-US" sz="1600" dirty="0" err="1"/>
              <a:t>professorat</a:t>
            </a:r>
            <a:r>
              <a:rPr lang="en-US" sz="1600" dirty="0"/>
              <a:t> de la </a:t>
            </a:r>
            <a:r>
              <a:rPr lang="en-US" sz="1600" dirty="0" err="1"/>
              <a:t>Universitat</a:t>
            </a:r>
            <a:r>
              <a:rPr lang="en-US" sz="1600" dirty="0"/>
              <a:t> de </a:t>
            </a:r>
            <a:r>
              <a:rPr lang="en-US" sz="1600" dirty="0" err="1"/>
              <a:t>València</a:t>
            </a:r>
            <a:r>
              <a:rPr lang="en-US" sz="1600" dirty="0"/>
              <a:t>.</a:t>
            </a:r>
          </a:p>
          <a:p>
            <a:pPr algn="just"/>
            <a:endParaRPr lang="en-US" sz="1600" dirty="0"/>
          </a:p>
        </p:txBody>
      </p:sp>
      <p:sp>
        <p:nvSpPr>
          <p:cNvPr id="3" name="Rectángulo 2"/>
          <p:cNvSpPr/>
          <p:nvPr/>
        </p:nvSpPr>
        <p:spPr>
          <a:xfrm>
            <a:off x="340615" y="5093443"/>
            <a:ext cx="3172910" cy="1384995"/>
          </a:xfrm>
          <a:prstGeom prst="rect">
            <a:avLst/>
          </a:prstGeom>
        </p:spPr>
        <p:txBody>
          <a:bodyPr wrap="square">
            <a:spAutoFit/>
          </a:bodyPr>
          <a:lstStyle/>
          <a:p>
            <a:r>
              <a:rPr lang="en-US" sz="1200" dirty="0">
                <a:hlinkClick r:id="rId2"/>
              </a:rPr>
              <a:t>http://www.uv.es/uvweb/servei-formacio-permanent-innovacio-educativa/ca/servei-formacio-permanent-innovacio-educativa-sfpie/pla-formacio-adrecat-professorat-no-universitari-1285866029030/Novetat.html?id=1285951262727</a:t>
            </a:r>
            <a:r>
              <a:rPr lang="en-US" sz="1200" dirty="0"/>
              <a:t> </a:t>
            </a:r>
          </a:p>
        </p:txBody>
      </p:sp>
      <p:pic>
        <p:nvPicPr>
          <p:cNvPr id="5" name="Imagen 4"/>
          <p:cNvPicPr/>
          <p:nvPr/>
        </p:nvPicPr>
        <p:blipFill rotWithShape="1">
          <a:blip r:embed="rId3"/>
          <a:srcRect l="11228" t="25033" r="38062" b="15066"/>
          <a:stretch/>
        </p:blipFill>
        <p:spPr bwMode="auto">
          <a:xfrm>
            <a:off x="3419872" y="2492896"/>
            <a:ext cx="5345916" cy="4032448"/>
          </a:xfrm>
          <a:prstGeom prst="rect">
            <a:avLst/>
          </a:prstGeom>
          <a:ln>
            <a:noFill/>
          </a:ln>
          <a:extLst>
            <a:ext uri="{53640926-AAD7-44D8-BBD7-CCE9431645EC}">
              <a14:shadowObscured xmlns:a14="http://schemas.microsoft.com/office/drawing/2010/main"/>
            </a:ext>
          </a:extLst>
        </p:spPr>
      </p:pic>
      <p:sp>
        <p:nvSpPr>
          <p:cNvPr id="6" name="Rectángulo 5"/>
          <p:cNvSpPr/>
          <p:nvPr/>
        </p:nvSpPr>
        <p:spPr>
          <a:xfrm>
            <a:off x="539552" y="3140968"/>
            <a:ext cx="2448272" cy="120032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s-ES" dirty="0"/>
              <a:t>El </a:t>
            </a:r>
            <a:r>
              <a:rPr lang="es-ES" dirty="0" err="1"/>
              <a:t>termini</a:t>
            </a:r>
            <a:r>
              <a:rPr lang="es-ES" dirty="0"/>
              <a:t> </a:t>
            </a:r>
            <a:r>
              <a:rPr lang="es-ES" dirty="0" err="1"/>
              <a:t>d'inscripció</a:t>
            </a:r>
            <a:r>
              <a:rPr lang="es-ES" dirty="0"/>
              <a:t> </a:t>
            </a:r>
            <a:r>
              <a:rPr lang="es-ES" dirty="0" err="1"/>
              <a:t>començarà</a:t>
            </a:r>
            <a:r>
              <a:rPr lang="es-ES" dirty="0"/>
              <a:t> el </a:t>
            </a:r>
            <a:r>
              <a:rPr lang="es-ES" dirty="0" err="1"/>
              <a:t>dia</a:t>
            </a:r>
            <a:r>
              <a:rPr lang="es-ES" dirty="0"/>
              <a:t> 18 de </a:t>
            </a:r>
            <a:r>
              <a:rPr lang="es-ES" dirty="0" err="1"/>
              <a:t>Novembre</a:t>
            </a:r>
            <a:r>
              <a:rPr lang="es-ES" dirty="0"/>
              <a:t> a les 9.00 </a:t>
            </a:r>
            <a:r>
              <a:rPr lang="es-ES" dirty="0" err="1"/>
              <a:t>hores</a:t>
            </a:r>
            <a:r>
              <a:rPr lang="es-ES" dirty="0"/>
              <a:t>.</a:t>
            </a:r>
          </a:p>
        </p:txBody>
      </p:sp>
    </p:spTree>
    <p:extLst>
      <p:ext uri="{BB962C8B-B14F-4D97-AF65-F5344CB8AC3E}">
        <p14:creationId xmlns:p14="http://schemas.microsoft.com/office/powerpoint/2010/main" val="7149959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30944" y="548680"/>
            <a:ext cx="6268960" cy="400110"/>
          </a:xfrm>
          <a:prstGeom prst="rect">
            <a:avLst/>
          </a:prstGeom>
          <a:noFill/>
        </p:spPr>
        <p:txBody>
          <a:bodyPr wrap="none" rtlCol="0">
            <a:spAutoFit/>
          </a:bodyPr>
          <a:lstStyle/>
          <a:p>
            <a:r>
              <a:rPr lang="es-ES" sz="2000" b="1" dirty="0"/>
              <a:t>FECYT: Fundación Española para la Ciencia y la Tecnología</a:t>
            </a:r>
          </a:p>
        </p:txBody>
      </p:sp>
      <p:sp>
        <p:nvSpPr>
          <p:cNvPr id="4" name="TextBox 3"/>
          <p:cNvSpPr txBox="1"/>
          <p:nvPr/>
        </p:nvSpPr>
        <p:spPr>
          <a:xfrm>
            <a:off x="930656" y="1138392"/>
            <a:ext cx="7385760" cy="5078313"/>
          </a:xfrm>
          <a:prstGeom prst="rect">
            <a:avLst/>
          </a:prstGeom>
          <a:noFill/>
        </p:spPr>
        <p:txBody>
          <a:bodyPr wrap="square" rtlCol="0">
            <a:spAutoFit/>
          </a:bodyPr>
          <a:lstStyle/>
          <a:p>
            <a:r>
              <a:rPr lang="es-ES" dirty="0"/>
              <a:t>La </a:t>
            </a:r>
            <a:r>
              <a:rPr lang="es-ES" dirty="0" err="1"/>
              <a:t>missió</a:t>
            </a:r>
            <a:r>
              <a:rPr lang="es-ES" dirty="0"/>
              <a:t> principal </a:t>
            </a:r>
            <a:r>
              <a:rPr lang="es-ES" dirty="0" err="1"/>
              <a:t>d’aquesta</a:t>
            </a:r>
            <a:r>
              <a:rPr lang="es-ES" dirty="0"/>
              <a:t> </a:t>
            </a:r>
            <a:r>
              <a:rPr lang="es-ES" dirty="0" err="1"/>
              <a:t>entitat</a:t>
            </a:r>
            <a:r>
              <a:rPr lang="es-ES" dirty="0"/>
              <a:t> </a:t>
            </a:r>
            <a:r>
              <a:rPr lang="es-ES" dirty="0" err="1"/>
              <a:t>és</a:t>
            </a:r>
            <a:r>
              <a:rPr lang="es-ES" dirty="0"/>
              <a:t> “impulsar la ciencia, la tecnología e innovación, promover su integración y acercamiento a la Sociedad y dar respuesta a las necesidades del Sistema Español de Ciencia, Tecnología y Empresa”.</a:t>
            </a:r>
          </a:p>
          <a:p>
            <a:endParaRPr lang="es-ES" dirty="0"/>
          </a:p>
          <a:p>
            <a:r>
              <a:rPr lang="es-ES" dirty="0">
                <a:hlinkClick r:id="rId2"/>
              </a:rPr>
              <a:t>http://www.fecyt.es/es</a:t>
            </a:r>
            <a:endParaRPr lang="es-ES" dirty="0"/>
          </a:p>
          <a:p>
            <a:endParaRPr lang="es-ES" dirty="0"/>
          </a:p>
          <a:p>
            <a:r>
              <a:rPr lang="es-ES" dirty="0"/>
              <a:t>Té </a:t>
            </a:r>
            <a:r>
              <a:rPr lang="es-ES" dirty="0" err="1"/>
              <a:t>diferents</a:t>
            </a:r>
            <a:r>
              <a:rPr lang="es-ES" dirty="0"/>
              <a:t> programes que </a:t>
            </a:r>
            <a:r>
              <a:rPr lang="es-ES" dirty="0" err="1"/>
              <a:t>descriurem</a:t>
            </a:r>
            <a:r>
              <a:rPr lang="es-ES" dirty="0"/>
              <a:t> </a:t>
            </a:r>
            <a:r>
              <a:rPr lang="es-ES" dirty="0" err="1"/>
              <a:t>amb</a:t>
            </a:r>
            <a:r>
              <a:rPr lang="es-ES" dirty="0"/>
              <a:t> </a:t>
            </a:r>
            <a:r>
              <a:rPr lang="es-ES" dirty="0" err="1"/>
              <a:t>més</a:t>
            </a:r>
            <a:r>
              <a:rPr lang="es-ES" dirty="0"/>
              <a:t> </a:t>
            </a:r>
            <a:r>
              <a:rPr lang="es-ES" dirty="0" err="1"/>
              <a:t>detall</a:t>
            </a:r>
            <a:r>
              <a:rPr lang="es-ES" dirty="0"/>
              <a:t> a </a:t>
            </a:r>
            <a:r>
              <a:rPr lang="es-ES" dirty="0" err="1"/>
              <a:t>continuació</a:t>
            </a:r>
            <a:r>
              <a:rPr lang="es-ES" dirty="0"/>
              <a:t>:</a:t>
            </a:r>
          </a:p>
          <a:p>
            <a:endParaRPr lang="es-ES" dirty="0"/>
          </a:p>
          <a:p>
            <a:pPr marL="285750" indent="-285750">
              <a:buFontTx/>
              <a:buChar char="-"/>
            </a:pPr>
            <a:r>
              <a:rPr lang="es-ES" dirty="0"/>
              <a:t>FAMELAB</a:t>
            </a:r>
          </a:p>
          <a:p>
            <a:pPr marL="285750" indent="-285750">
              <a:buFontTx/>
              <a:buChar char="-"/>
            </a:pPr>
            <a:r>
              <a:rPr lang="es-ES" dirty="0"/>
              <a:t>MOVILAB</a:t>
            </a:r>
          </a:p>
          <a:p>
            <a:pPr marL="285750" indent="-285750">
              <a:buFontTx/>
              <a:buChar char="-"/>
            </a:pPr>
            <a:r>
              <a:rPr lang="es-ES" dirty="0"/>
              <a:t>INNOVACIENCIA</a:t>
            </a:r>
          </a:p>
          <a:p>
            <a:endParaRPr lang="es-ES" dirty="0"/>
          </a:p>
          <a:p>
            <a:r>
              <a:rPr lang="es-ES" dirty="0"/>
              <a:t>Gestiona el MUNCYT, Museo Nacional de Ciencia y Tecnología (</a:t>
            </a:r>
            <a:r>
              <a:rPr lang="es-ES" dirty="0">
                <a:hlinkClick r:id="rId3"/>
              </a:rPr>
              <a:t>http://www.muncyt.es/</a:t>
            </a:r>
            <a:r>
              <a:rPr lang="es-ES" dirty="0"/>
              <a:t>) en Alcobendas y A Coruña.</a:t>
            </a:r>
          </a:p>
          <a:p>
            <a:endParaRPr lang="es-ES" dirty="0"/>
          </a:p>
          <a:p>
            <a:r>
              <a:rPr lang="es-ES" dirty="0"/>
              <a:t>Té </a:t>
            </a:r>
            <a:r>
              <a:rPr lang="es-ES" dirty="0" err="1"/>
              <a:t>altres</a:t>
            </a:r>
            <a:r>
              <a:rPr lang="es-ES" dirty="0"/>
              <a:t> programes i </a:t>
            </a:r>
            <a:r>
              <a:rPr lang="es-ES" dirty="0" err="1"/>
              <a:t>aproximacions</a:t>
            </a:r>
            <a:r>
              <a:rPr lang="es-ES" dirty="0"/>
              <a:t> </a:t>
            </a:r>
            <a:r>
              <a:rPr lang="es-ES" dirty="0" err="1"/>
              <a:t>com</a:t>
            </a:r>
            <a:r>
              <a:rPr lang="es-ES" dirty="0"/>
              <a:t> el </a:t>
            </a:r>
            <a:r>
              <a:rPr lang="es-ES" i="1" dirty="0" err="1"/>
              <a:t>fundraising</a:t>
            </a:r>
            <a:r>
              <a:rPr lang="es-ES" i="1" dirty="0"/>
              <a:t> científico </a:t>
            </a:r>
            <a:r>
              <a:rPr lang="es-ES" dirty="0"/>
              <a:t>i el </a:t>
            </a:r>
            <a:r>
              <a:rPr lang="es-ES" i="1" dirty="0" err="1"/>
              <a:t>crowfunding</a:t>
            </a:r>
            <a:r>
              <a:rPr lang="es-ES" dirty="0"/>
              <a:t>, un blog sobre </a:t>
            </a:r>
            <a:r>
              <a:rPr lang="es-ES" dirty="0" err="1"/>
              <a:t>ciència</a:t>
            </a:r>
            <a:r>
              <a:rPr lang="es-ES" dirty="0"/>
              <a:t> (Amigos de la Ciencia).</a:t>
            </a:r>
          </a:p>
        </p:txBody>
      </p:sp>
    </p:spTree>
    <p:extLst>
      <p:ext uri="{BB962C8B-B14F-4D97-AF65-F5344CB8AC3E}">
        <p14:creationId xmlns:p14="http://schemas.microsoft.com/office/powerpoint/2010/main" val="27191052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Callout 4"/>
          <p:cNvSpPr/>
          <p:nvPr/>
        </p:nvSpPr>
        <p:spPr>
          <a:xfrm>
            <a:off x="6804248" y="3981256"/>
            <a:ext cx="1886723" cy="1120770"/>
          </a:xfrm>
          <a:prstGeom prst="cloudCallout">
            <a:avLst>
              <a:gd name="adj1" fmla="val -54913"/>
              <a:gd name="adj2" fmla="val -551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err="1"/>
              <a:t>Us</a:t>
            </a:r>
            <a:r>
              <a:rPr lang="es-ES" dirty="0"/>
              <a:t> </a:t>
            </a:r>
            <a:r>
              <a:rPr lang="es-ES" dirty="0" err="1"/>
              <a:t>podeu</a:t>
            </a:r>
            <a:r>
              <a:rPr lang="es-ES" dirty="0"/>
              <a:t> animar!</a:t>
            </a:r>
          </a:p>
        </p:txBody>
      </p:sp>
      <p:pic>
        <p:nvPicPr>
          <p:cNvPr id="2" name="Imagen 1" descr="Captura de pantalla 2015-08-14 a las 17.45.34.png"/>
          <p:cNvPicPr>
            <a:picLocks noChangeAspect="1"/>
          </p:cNvPicPr>
          <p:nvPr/>
        </p:nvPicPr>
        <p:blipFill rotWithShape="1">
          <a:blip r:embed="rId2" cstate="print">
            <a:extLst>
              <a:ext uri="{28A0092B-C50C-407E-A947-70E740481C1C}">
                <a14:useLocalDpi xmlns:a14="http://schemas.microsoft.com/office/drawing/2010/main" val="0"/>
              </a:ext>
            </a:extLst>
          </a:blip>
          <a:srcRect l="12003" t="11481" r="7799" b="6296"/>
          <a:stretch/>
        </p:blipFill>
        <p:spPr>
          <a:xfrm>
            <a:off x="1043608" y="332656"/>
            <a:ext cx="3483692" cy="2232248"/>
          </a:xfrm>
          <a:prstGeom prst="rect">
            <a:avLst/>
          </a:prstGeom>
        </p:spPr>
      </p:pic>
      <p:sp>
        <p:nvSpPr>
          <p:cNvPr id="3" name="TextBox 2"/>
          <p:cNvSpPr txBox="1"/>
          <p:nvPr/>
        </p:nvSpPr>
        <p:spPr>
          <a:xfrm>
            <a:off x="816516" y="2780927"/>
            <a:ext cx="7510968" cy="1754326"/>
          </a:xfrm>
          <a:prstGeom prst="rect">
            <a:avLst/>
          </a:prstGeom>
          <a:noFill/>
        </p:spPr>
        <p:txBody>
          <a:bodyPr wrap="square" rtlCol="0">
            <a:spAutoFit/>
          </a:bodyPr>
          <a:lstStyle/>
          <a:p>
            <a:r>
              <a:rPr lang="es-ES" dirty="0" err="1"/>
              <a:t>Concurs</a:t>
            </a:r>
            <a:r>
              <a:rPr lang="es-ES" dirty="0"/>
              <a:t> internacional de </a:t>
            </a:r>
            <a:r>
              <a:rPr lang="es-ES" dirty="0" err="1"/>
              <a:t>monòlegs</a:t>
            </a:r>
            <a:r>
              <a:rPr lang="es-ES" dirty="0"/>
              <a:t> sobre </a:t>
            </a:r>
            <a:r>
              <a:rPr lang="es-ES" dirty="0" err="1"/>
              <a:t>ciència</a:t>
            </a:r>
            <a:r>
              <a:rPr lang="es-ES" dirty="0"/>
              <a:t>. Hi </a:t>
            </a:r>
            <a:r>
              <a:rPr lang="es-ES" dirty="0" err="1"/>
              <a:t>pot</a:t>
            </a:r>
            <a:r>
              <a:rPr lang="es-ES" dirty="0"/>
              <a:t> participar </a:t>
            </a:r>
            <a:r>
              <a:rPr lang="es-ES" dirty="0" err="1"/>
              <a:t>qualsevol</a:t>
            </a:r>
            <a:r>
              <a:rPr lang="es-ES" dirty="0"/>
              <a:t> </a:t>
            </a:r>
            <a:r>
              <a:rPr lang="es-ES" dirty="0" err="1"/>
              <a:t>espanyol</a:t>
            </a:r>
            <a:r>
              <a:rPr lang="es-ES" dirty="0"/>
              <a:t> </a:t>
            </a:r>
            <a:r>
              <a:rPr lang="es-ES" dirty="0" err="1"/>
              <a:t>major</a:t>
            </a:r>
            <a:r>
              <a:rPr lang="es-ES" dirty="0"/>
              <a:t> </a:t>
            </a:r>
            <a:r>
              <a:rPr lang="es-ES" dirty="0" err="1"/>
              <a:t>d’edat</a:t>
            </a:r>
            <a:r>
              <a:rPr lang="es-ES" dirty="0"/>
              <a:t> que estiga </a:t>
            </a:r>
            <a:r>
              <a:rPr lang="es-ES" dirty="0" err="1"/>
              <a:t>estudiant</a:t>
            </a:r>
            <a:r>
              <a:rPr lang="es-ES" dirty="0"/>
              <a:t> o </a:t>
            </a:r>
            <a:r>
              <a:rPr lang="es-ES" dirty="0" err="1"/>
              <a:t>exercisca</a:t>
            </a:r>
            <a:r>
              <a:rPr lang="es-ES" dirty="0"/>
              <a:t> una </a:t>
            </a:r>
            <a:r>
              <a:rPr lang="es-ES" dirty="0" err="1"/>
              <a:t>activitat</a:t>
            </a:r>
            <a:r>
              <a:rPr lang="es-ES" dirty="0"/>
              <a:t> profesional o laboral en </a:t>
            </a:r>
            <a:r>
              <a:rPr lang="es-ES" dirty="0" err="1"/>
              <a:t>árees</a:t>
            </a:r>
            <a:r>
              <a:rPr lang="es-ES" dirty="0"/>
              <a:t> </a:t>
            </a:r>
            <a:r>
              <a:rPr lang="es-ES" dirty="0" err="1"/>
              <a:t>relacionades</a:t>
            </a:r>
            <a:r>
              <a:rPr lang="es-ES" dirty="0"/>
              <a:t> </a:t>
            </a:r>
            <a:r>
              <a:rPr lang="es-ES" dirty="0" err="1"/>
              <a:t>amb</a:t>
            </a:r>
            <a:r>
              <a:rPr lang="es-ES" dirty="0"/>
              <a:t> </a:t>
            </a:r>
            <a:r>
              <a:rPr lang="es-ES" dirty="0" err="1"/>
              <a:t>l’àmbit</a:t>
            </a:r>
            <a:r>
              <a:rPr lang="es-ES" dirty="0"/>
              <a:t> de la </a:t>
            </a:r>
            <a:r>
              <a:rPr lang="es-ES" dirty="0" err="1"/>
              <a:t>ciència</a:t>
            </a:r>
            <a:r>
              <a:rPr lang="es-ES" dirty="0"/>
              <a:t> i/o </a:t>
            </a:r>
            <a:r>
              <a:rPr lang="es-ES" dirty="0" err="1"/>
              <a:t>tecnologia</a:t>
            </a:r>
            <a:r>
              <a:rPr lang="es-ES" dirty="0"/>
              <a:t>, </a:t>
            </a:r>
            <a:r>
              <a:rPr lang="es-ES" dirty="0" err="1"/>
              <a:t>incloent</a:t>
            </a:r>
            <a:r>
              <a:rPr lang="es-ES" dirty="0"/>
              <a:t> la </a:t>
            </a:r>
            <a:r>
              <a:rPr lang="es-ES" dirty="0" err="1"/>
              <a:t>docència</a:t>
            </a:r>
            <a:r>
              <a:rPr lang="es-ES" dirty="0"/>
              <a:t> pre-</a:t>
            </a:r>
            <a:r>
              <a:rPr lang="es-ES" dirty="0" err="1"/>
              <a:t>universitària</a:t>
            </a:r>
            <a:r>
              <a:rPr lang="es-ES" dirty="0"/>
              <a:t> en </a:t>
            </a:r>
            <a:r>
              <a:rPr lang="es-ES" dirty="0" err="1"/>
              <a:t>ciències</a:t>
            </a:r>
            <a:r>
              <a:rPr lang="es-ES" dirty="0"/>
              <a:t>. </a:t>
            </a:r>
          </a:p>
          <a:p>
            <a:r>
              <a:rPr lang="es-ES" dirty="0"/>
              <a:t>Hi ha una </a:t>
            </a:r>
            <a:r>
              <a:rPr lang="es-ES" dirty="0" err="1"/>
              <a:t>selecció</a:t>
            </a:r>
            <a:r>
              <a:rPr lang="es-ES" dirty="0"/>
              <a:t> </a:t>
            </a:r>
            <a:r>
              <a:rPr lang="es-ES" dirty="0" err="1"/>
              <a:t>prèvia</a:t>
            </a:r>
            <a:r>
              <a:rPr lang="es-ES" dirty="0"/>
              <a:t> </a:t>
            </a:r>
            <a:r>
              <a:rPr lang="es-ES" dirty="0" err="1"/>
              <a:t>dels</a:t>
            </a:r>
            <a:r>
              <a:rPr lang="es-ES" dirty="0"/>
              <a:t> </a:t>
            </a:r>
            <a:r>
              <a:rPr lang="es-ES" dirty="0" err="1"/>
              <a:t>candidats</a:t>
            </a:r>
            <a:r>
              <a:rPr lang="es-ES" dirty="0"/>
              <a:t>. </a:t>
            </a:r>
          </a:p>
          <a:p>
            <a:r>
              <a:rPr lang="es-ES" dirty="0"/>
              <a:t>Hi ha una primera fase nacional i </a:t>
            </a:r>
            <a:r>
              <a:rPr lang="es-ES" dirty="0" err="1"/>
              <a:t>després</a:t>
            </a:r>
            <a:r>
              <a:rPr lang="es-ES" dirty="0"/>
              <a:t> </a:t>
            </a:r>
            <a:r>
              <a:rPr lang="es-ES" dirty="0" err="1"/>
              <a:t>altra</a:t>
            </a:r>
            <a:r>
              <a:rPr lang="es-ES" dirty="0"/>
              <a:t> </a:t>
            </a:r>
            <a:r>
              <a:rPr lang="es-ES" dirty="0" err="1"/>
              <a:t>d’internacional</a:t>
            </a:r>
            <a:r>
              <a:rPr lang="es-ES" dirty="0"/>
              <a:t>.</a:t>
            </a:r>
          </a:p>
        </p:txBody>
      </p:sp>
      <p:sp>
        <p:nvSpPr>
          <p:cNvPr id="4" name="Rectangle 3"/>
          <p:cNvSpPr/>
          <p:nvPr/>
        </p:nvSpPr>
        <p:spPr>
          <a:xfrm>
            <a:off x="4557440" y="764704"/>
            <a:ext cx="3348417" cy="369332"/>
          </a:xfrm>
          <a:prstGeom prst="rect">
            <a:avLst/>
          </a:prstGeom>
        </p:spPr>
        <p:txBody>
          <a:bodyPr wrap="none">
            <a:spAutoFit/>
          </a:bodyPr>
          <a:lstStyle/>
          <a:p>
            <a:r>
              <a:rPr lang="es-ES" dirty="0"/>
              <a:t>https://www.famelab.es/es/inicio</a:t>
            </a:r>
          </a:p>
        </p:txBody>
      </p:sp>
      <p:sp>
        <p:nvSpPr>
          <p:cNvPr id="6" name="Rectangle 5"/>
          <p:cNvSpPr/>
          <p:nvPr/>
        </p:nvSpPr>
        <p:spPr>
          <a:xfrm>
            <a:off x="816517" y="5373216"/>
            <a:ext cx="7510968" cy="1200329"/>
          </a:xfrm>
          <a:prstGeom prst="rect">
            <a:avLst/>
          </a:prstGeom>
        </p:spPr>
        <p:txBody>
          <a:bodyPr wrap="square">
            <a:spAutoFit/>
          </a:bodyPr>
          <a:lstStyle/>
          <a:p>
            <a:r>
              <a:rPr lang="es-ES" dirty="0"/>
              <a:t>Hi ha un </a:t>
            </a:r>
            <a:r>
              <a:rPr lang="es-ES" dirty="0" err="1"/>
              <a:t>grup</a:t>
            </a:r>
            <a:r>
              <a:rPr lang="es-ES" dirty="0"/>
              <a:t> de </a:t>
            </a:r>
            <a:r>
              <a:rPr lang="es-ES" dirty="0" err="1"/>
              <a:t>científics</a:t>
            </a:r>
            <a:r>
              <a:rPr lang="es-ES" dirty="0"/>
              <a:t> que també fan </a:t>
            </a:r>
            <a:r>
              <a:rPr lang="es-ES" dirty="0" err="1"/>
              <a:t>monòlegs</a:t>
            </a:r>
            <a:r>
              <a:rPr lang="es-ES" dirty="0"/>
              <a:t> </a:t>
            </a:r>
            <a:r>
              <a:rPr lang="es-ES" dirty="0" err="1"/>
              <a:t>fora</a:t>
            </a:r>
            <a:r>
              <a:rPr lang="es-ES" dirty="0"/>
              <a:t> </a:t>
            </a:r>
            <a:r>
              <a:rPr lang="es-ES" dirty="0" err="1"/>
              <a:t>d’aquest</a:t>
            </a:r>
            <a:r>
              <a:rPr lang="es-ES" dirty="0"/>
              <a:t> </a:t>
            </a:r>
            <a:r>
              <a:rPr lang="es-ES" dirty="0" err="1"/>
              <a:t>àmbit</a:t>
            </a:r>
            <a:r>
              <a:rPr lang="es-ES" dirty="0"/>
              <a:t> i </a:t>
            </a:r>
            <a:r>
              <a:rPr lang="es-ES" dirty="0" err="1"/>
              <a:t>altres</a:t>
            </a:r>
            <a:r>
              <a:rPr lang="es-ES" dirty="0"/>
              <a:t> </a:t>
            </a:r>
            <a:r>
              <a:rPr lang="es-ES" dirty="0" err="1"/>
              <a:t>activitats</a:t>
            </a:r>
            <a:r>
              <a:rPr lang="es-ES" dirty="0"/>
              <a:t> </a:t>
            </a:r>
            <a:r>
              <a:rPr lang="es-ES" dirty="0" err="1"/>
              <a:t>com</a:t>
            </a:r>
            <a:r>
              <a:rPr lang="es-ES" dirty="0"/>
              <a:t> </a:t>
            </a:r>
            <a:r>
              <a:rPr lang="es-ES" dirty="0" err="1"/>
              <a:t>actuacions</a:t>
            </a:r>
            <a:r>
              <a:rPr lang="es-ES" dirty="0"/>
              <a:t> per </a:t>
            </a:r>
            <a:r>
              <a:rPr lang="es-ES" dirty="0" err="1"/>
              <a:t>estudiants</a:t>
            </a:r>
            <a:r>
              <a:rPr lang="es-ES" dirty="0"/>
              <a:t> o </a:t>
            </a:r>
            <a:r>
              <a:rPr lang="es-ES" dirty="0" err="1"/>
              <a:t>espectacles</a:t>
            </a:r>
            <a:r>
              <a:rPr lang="es-ES" dirty="0"/>
              <a:t> </a:t>
            </a:r>
            <a:r>
              <a:rPr lang="es-ES" dirty="0" err="1"/>
              <a:t>científics</a:t>
            </a:r>
            <a:r>
              <a:rPr lang="es-ES" dirty="0"/>
              <a:t> :</a:t>
            </a:r>
          </a:p>
          <a:p>
            <a:endParaRPr lang="es-ES" dirty="0">
              <a:hlinkClick r:id="rId3"/>
            </a:endParaRPr>
          </a:p>
          <a:p>
            <a:r>
              <a:rPr lang="es-ES" dirty="0">
                <a:hlinkClick r:id="rId3"/>
              </a:rPr>
              <a:t>http://www.thebigvantheory.com/</a:t>
            </a:r>
            <a:endParaRPr lang="es-ES" dirty="0"/>
          </a:p>
        </p:txBody>
      </p:sp>
    </p:spTree>
    <p:extLst>
      <p:ext uri="{BB962C8B-B14F-4D97-AF65-F5344CB8AC3E}">
        <p14:creationId xmlns:p14="http://schemas.microsoft.com/office/powerpoint/2010/main" val="25029572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16516" y="4797152"/>
            <a:ext cx="7510968" cy="646331"/>
          </a:xfrm>
          <a:prstGeom prst="rect">
            <a:avLst/>
          </a:prstGeom>
          <a:noFill/>
        </p:spPr>
        <p:txBody>
          <a:bodyPr wrap="square" rtlCol="0">
            <a:spAutoFit/>
          </a:bodyPr>
          <a:lstStyle/>
          <a:p>
            <a:r>
              <a:rPr lang="es-ES" dirty="0" err="1"/>
              <a:t>Tallers</a:t>
            </a:r>
            <a:r>
              <a:rPr lang="es-ES" dirty="0"/>
              <a:t> </a:t>
            </a:r>
            <a:r>
              <a:rPr lang="es-ES" dirty="0" err="1"/>
              <a:t>adaptats</a:t>
            </a:r>
            <a:r>
              <a:rPr lang="es-ES" dirty="0"/>
              <a:t> a </a:t>
            </a:r>
            <a:r>
              <a:rPr lang="es-ES" dirty="0" err="1"/>
              <a:t>distints</a:t>
            </a:r>
            <a:r>
              <a:rPr lang="es-ES" dirty="0"/>
              <a:t> </a:t>
            </a:r>
            <a:r>
              <a:rPr lang="es-ES" dirty="0" err="1"/>
              <a:t>nivells</a:t>
            </a:r>
            <a:r>
              <a:rPr lang="es-ES" dirty="0"/>
              <a:t> per a totes les </a:t>
            </a:r>
            <a:r>
              <a:rPr lang="es-ES" dirty="0" err="1"/>
              <a:t>edats</a:t>
            </a:r>
            <a:r>
              <a:rPr lang="es-ES" dirty="0"/>
              <a:t> a partir </a:t>
            </a:r>
            <a:r>
              <a:rPr lang="es-ES" dirty="0" err="1"/>
              <a:t>dels</a:t>
            </a:r>
            <a:r>
              <a:rPr lang="es-ES" dirty="0"/>
              <a:t> </a:t>
            </a:r>
            <a:r>
              <a:rPr lang="es-ES" dirty="0" err="1"/>
              <a:t>vuit</a:t>
            </a:r>
            <a:r>
              <a:rPr lang="es-ES" dirty="0"/>
              <a:t> </a:t>
            </a:r>
            <a:r>
              <a:rPr lang="es-ES" dirty="0" err="1"/>
              <a:t>anys</a:t>
            </a:r>
            <a:r>
              <a:rPr lang="es-ES" dirty="0"/>
              <a:t>.</a:t>
            </a:r>
          </a:p>
          <a:p>
            <a:r>
              <a:rPr lang="es-ES" dirty="0"/>
              <a:t>Viaja per </a:t>
            </a:r>
            <a:r>
              <a:rPr lang="es-ES" dirty="0" err="1"/>
              <a:t>diferents</a:t>
            </a:r>
            <a:r>
              <a:rPr lang="es-ES" dirty="0"/>
              <a:t> </a:t>
            </a:r>
            <a:r>
              <a:rPr lang="es-ES" dirty="0" err="1"/>
              <a:t>localitats</a:t>
            </a:r>
            <a:r>
              <a:rPr lang="es-ES" dirty="0"/>
              <a:t> (consultar </a:t>
            </a:r>
            <a:r>
              <a:rPr lang="es-ES" dirty="0" err="1"/>
              <a:t>calendari</a:t>
            </a:r>
            <a:r>
              <a:rPr lang="es-ES" dirty="0"/>
              <a:t>) i precisa de reserva </a:t>
            </a:r>
            <a:r>
              <a:rPr lang="es-ES" dirty="0" err="1"/>
              <a:t>prèvia</a:t>
            </a:r>
            <a:r>
              <a:rPr lang="es-ES" dirty="0"/>
              <a:t>.</a:t>
            </a:r>
          </a:p>
        </p:txBody>
      </p:sp>
      <p:sp>
        <p:nvSpPr>
          <p:cNvPr id="4" name="Rectangle 3"/>
          <p:cNvSpPr/>
          <p:nvPr/>
        </p:nvSpPr>
        <p:spPr>
          <a:xfrm>
            <a:off x="4670679" y="3429000"/>
            <a:ext cx="3348417" cy="369332"/>
          </a:xfrm>
          <a:prstGeom prst="rect">
            <a:avLst/>
          </a:prstGeom>
        </p:spPr>
        <p:txBody>
          <a:bodyPr wrap="none">
            <a:spAutoFit/>
          </a:bodyPr>
          <a:lstStyle/>
          <a:p>
            <a:r>
              <a:rPr lang="es-ES" dirty="0"/>
              <a:t>http://www.proyectomovilab.es/</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8758" y="1778929"/>
            <a:ext cx="7524328" cy="165007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77451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16516" y="3812847"/>
            <a:ext cx="7510968" cy="1200329"/>
          </a:xfrm>
          <a:prstGeom prst="rect">
            <a:avLst/>
          </a:prstGeom>
          <a:noFill/>
        </p:spPr>
        <p:txBody>
          <a:bodyPr wrap="square" rtlCol="0">
            <a:spAutoFit/>
          </a:bodyPr>
          <a:lstStyle/>
          <a:p>
            <a:r>
              <a:rPr lang="es-ES" b="1" dirty="0"/>
              <a:t>INNOVACIENCIA</a:t>
            </a:r>
            <a:r>
              <a:rPr lang="es-ES" dirty="0"/>
              <a:t> es un certamen de ideas y proyectos innovadores dirigido a jóvenes de hasta 30 años organizado por el Consejo Superior de Investigaciones Científicas (CSIC) y la Fundación Española para la Ciencia y la Tecnología (FECYT)</a:t>
            </a:r>
          </a:p>
        </p:txBody>
      </p:sp>
      <p:sp>
        <p:nvSpPr>
          <p:cNvPr id="4" name="Rectangle 3"/>
          <p:cNvSpPr/>
          <p:nvPr/>
        </p:nvSpPr>
        <p:spPr>
          <a:xfrm>
            <a:off x="4932040" y="3004091"/>
            <a:ext cx="2989601" cy="369332"/>
          </a:xfrm>
          <a:prstGeom prst="rect">
            <a:avLst/>
          </a:prstGeom>
        </p:spPr>
        <p:txBody>
          <a:bodyPr wrap="none">
            <a:spAutoFit/>
          </a:bodyPr>
          <a:lstStyle/>
          <a:p>
            <a:r>
              <a:rPr lang="es-ES" dirty="0"/>
              <a:t>http://www.innovaciencia.es/</a:t>
            </a:r>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958" t="13992" r="20467" b="74957"/>
          <a:stretch/>
        </p:blipFill>
        <p:spPr bwMode="auto">
          <a:xfrm>
            <a:off x="175867" y="1919024"/>
            <a:ext cx="8792265" cy="80843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36036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4932040" y="1700808"/>
            <a:ext cx="3382401" cy="369332"/>
          </a:xfrm>
          <a:prstGeom prst="rect">
            <a:avLst/>
          </a:prstGeom>
        </p:spPr>
        <p:txBody>
          <a:bodyPr wrap="none">
            <a:spAutoFit/>
          </a:bodyPr>
          <a:lstStyle/>
          <a:p>
            <a:r>
              <a:rPr lang="es-ES" dirty="0"/>
              <a:t>http://www.campuscientificos.es/</a:t>
            </a:r>
          </a:p>
        </p:txBody>
      </p:sp>
      <p:pic>
        <p:nvPicPr>
          <p:cNvPr id="1026" name="Picture 2"/>
          <p:cNvPicPr>
            <a:picLocks noChangeAspect="1" noChangeArrowheads="1"/>
          </p:cNvPicPr>
          <p:nvPr/>
        </p:nvPicPr>
        <p:blipFill>
          <a:blip r:embed="rId2" cstate="print"/>
          <a:srcRect l="11513" t="21129" r="12298" b="63367"/>
          <a:stretch>
            <a:fillRect/>
          </a:stretch>
        </p:blipFill>
        <p:spPr bwMode="auto">
          <a:xfrm>
            <a:off x="807356" y="332656"/>
            <a:ext cx="7519693" cy="1224136"/>
          </a:xfrm>
          <a:prstGeom prst="rect">
            <a:avLst/>
          </a:prstGeom>
          <a:noFill/>
          <a:ln w="9525">
            <a:noFill/>
            <a:miter lim="800000"/>
            <a:headEnd/>
            <a:tailEnd/>
          </a:ln>
        </p:spPr>
      </p:pic>
      <p:sp>
        <p:nvSpPr>
          <p:cNvPr id="5" name="4 Rectángulo"/>
          <p:cNvSpPr/>
          <p:nvPr/>
        </p:nvSpPr>
        <p:spPr>
          <a:xfrm>
            <a:off x="787475" y="2665943"/>
            <a:ext cx="7560840" cy="3139321"/>
          </a:xfrm>
          <a:prstGeom prst="rect">
            <a:avLst/>
          </a:prstGeom>
        </p:spPr>
        <p:txBody>
          <a:bodyPr wrap="square">
            <a:spAutoFit/>
          </a:bodyPr>
          <a:lstStyle/>
          <a:p>
            <a:r>
              <a:rPr lang="es-ES" dirty="0"/>
              <a:t>Para </a:t>
            </a:r>
            <a:r>
              <a:rPr lang="es-ES" b="1" dirty="0"/>
              <a:t>estudiantes de 4º de ESO y 1º de Bachillerato</a:t>
            </a:r>
            <a:r>
              <a:rPr lang="es-ES" dirty="0"/>
              <a:t> con intención de fomentar el interés por la ciencia, la tecnología y la innovación.</a:t>
            </a:r>
          </a:p>
          <a:p>
            <a:endParaRPr lang="es-ES" dirty="0"/>
          </a:p>
          <a:p>
            <a:r>
              <a:rPr lang="es-ES" dirty="0"/>
              <a:t>Plazas: </a:t>
            </a:r>
            <a:r>
              <a:rPr lang="es-ES" b="1" dirty="0"/>
              <a:t>1.920</a:t>
            </a:r>
            <a:r>
              <a:rPr lang="es-ES" dirty="0"/>
              <a:t> en proyectos científicos diseñados por profesores universitarios y desarrollados en departamentos de investigación</a:t>
            </a:r>
          </a:p>
          <a:p>
            <a:endParaRPr lang="es-ES" b="1" dirty="0"/>
          </a:p>
          <a:p>
            <a:r>
              <a:rPr lang="es-ES" dirty="0"/>
              <a:t>Fechas: en 2015, entre los días </a:t>
            </a:r>
            <a:r>
              <a:rPr lang="es-ES" b="1" dirty="0"/>
              <a:t>28 de junio y 25 de julio</a:t>
            </a:r>
            <a:r>
              <a:rPr lang="es-ES" dirty="0"/>
              <a:t>.</a:t>
            </a:r>
          </a:p>
          <a:p>
            <a:endParaRPr lang="es-ES" dirty="0"/>
          </a:p>
          <a:p>
            <a:endParaRPr lang="es-ES" dirty="0"/>
          </a:p>
          <a:p>
            <a:r>
              <a:rPr lang="es-ES" dirty="0"/>
              <a:t>También tienen un blog donde hablan de estas experiencias:</a:t>
            </a:r>
          </a:p>
          <a:p>
            <a:r>
              <a:rPr lang="es-ES" dirty="0"/>
              <a:t>http://campuscientificos.blogspot.com.es/</a:t>
            </a:r>
          </a:p>
        </p:txBody>
      </p:sp>
    </p:spTree>
    <p:extLst>
      <p:ext uri="{BB962C8B-B14F-4D97-AF65-F5344CB8AC3E}">
        <p14:creationId xmlns:p14="http://schemas.microsoft.com/office/powerpoint/2010/main" val="30453224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35696" y="404664"/>
            <a:ext cx="5760640" cy="369332"/>
          </a:xfrm>
          <a:prstGeom prst="rect">
            <a:avLst/>
          </a:prstGeom>
          <a:noFill/>
        </p:spPr>
        <p:txBody>
          <a:bodyPr wrap="square" rtlCol="0">
            <a:spAutoFit/>
          </a:bodyPr>
          <a:lstStyle/>
          <a:p>
            <a:r>
              <a:rPr lang="es-ES" b="1" dirty="0"/>
              <a:t>FECYT </a:t>
            </a:r>
            <a:r>
              <a:rPr lang="es-ES" dirty="0"/>
              <a:t>també té un </a:t>
            </a:r>
            <a:r>
              <a:rPr lang="es-ES" dirty="0" err="1"/>
              <a:t>apartat</a:t>
            </a:r>
            <a:r>
              <a:rPr lang="es-ES" dirty="0"/>
              <a:t> de </a:t>
            </a:r>
            <a:r>
              <a:rPr lang="es-ES" dirty="0" err="1"/>
              <a:t>publicacions</a:t>
            </a:r>
            <a:endParaRPr lang="es-ES" dirty="0"/>
          </a:p>
        </p:txBody>
      </p:sp>
      <p:pic>
        <p:nvPicPr>
          <p:cNvPr id="5" name="Imagen 1" descr="Captura de pantalla 2015-08-14 a las 18.11.46.png"/>
          <p:cNvPicPr>
            <a:picLocks noChangeAspect="1"/>
          </p:cNvPicPr>
          <p:nvPr/>
        </p:nvPicPr>
        <p:blipFill rotWithShape="1">
          <a:blip r:embed="rId2" cstate="print">
            <a:extLst>
              <a:ext uri="{28A0092B-C50C-407E-A947-70E740481C1C}">
                <a14:useLocalDpi xmlns:a14="http://schemas.microsoft.com/office/drawing/2010/main" val="0"/>
              </a:ext>
            </a:extLst>
          </a:blip>
          <a:srcRect l="13117" t="11358" r="8951"/>
          <a:stretch/>
        </p:blipFill>
        <p:spPr>
          <a:xfrm>
            <a:off x="1115616" y="1196752"/>
            <a:ext cx="6192688" cy="4402326"/>
          </a:xfrm>
          <a:prstGeom prst="rect">
            <a:avLst/>
          </a:prstGeom>
        </p:spPr>
      </p:pic>
      <p:sp>
        <p:nvSpPr>
          <p:cNvPr id="6" name="5 Rectángulo"/>
          <p:cNvSpPr/>
          <p:nvPr/>
        </p:nvSpPr>
        <p:spPr>
          <a:xfrm>
            <a:off x="3779912" y="5949280"/>
            <a:ext cx="3735446" cy="369332"/>
          </a:xfrm>
          <a:prstGeom prst="rect">
            <a:avLst/>
          </a:prstGeom>
        </p:spPr>
        <p:txBody>
          <a:bodyPr wrap="none">
            <a:spAutoFit/>
          </a:bodyPr>
          <a:lstStyle/>
          <a:p>
            <a:r>
              <a:rPr lang="es-ES" dirty="0"/>
              <a:t>http://www.fecyt.es/es/publicaciones</a:t>
            </a:r>
          </a:p>
        </p:txBody>
      </p:sp>
    </p:spTree>
    <p:extLst>
      <p:ext uri="{BB962C8B-B14F-4D97-AF65-F5344CB8AC3E}">
        <p14:creationId xmlns:p14="http://schemas.microsoft.com/office/powerpoint/2010/main" val="2843603600"/>
      </p:ext>
    </p:extLst>
  </p:cSld>
  <p:clrMapOvr>
    <a:masterClrMapping/>
  </p:clrMapOvr>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5B6973"/>
      </a:dk2>
      <a:lt2>
        <a:srgbClr val="E7ECED"/>
      </a:lt2>
      <a:accent1>
        <a:srgbClr val="98C723"/>
      </a:accent1>
      <a:accent2>
        <a:srgbClr val="00B050"/>
      </a:accent2>
      <a:accent3>
        <a:srgbClr val="DEAE00"/>
      </a:accent3>
      <a:accent4>
        <a:srgbClr val="72951A"/>
      </a:accent4>
      <a:accent5>
        <a:srgbClr val="4C6311"/>
      </a:accent5>
      <a:accent6>
        <a:srgbClr val="D8EEA1"/>
      </a:accent6>
      <a:hlink>
        <a:srgbClr val="FFC000"/>
      </a:hlink>
      <a:folHlink>
        <a:srgbClr val="FFD95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aceta">
  <a:themeElements>
    <a:clrScheme name="Custom 1">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
  <TotalTime>1579</TotalTime>
  <Words>2561</Words>
  <Application>Microsoft Office PowerPoint</Application>
  <PresentationFormat>Presentación en pantalla (4:3)</PresentationFormat>
  <Paragraphs>237</Paragraphs>
  <Slides>39</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39</vt:i4>
      </vt:variant>
    </vt:vector>
  </HeadingPairs>
  <TitlesOfParts>
    <vt:vector size="46" baseType="lpstr">
      <vt:lpstr>AR ESSENCE</vt:lpstr>
      <vt:lpstr>Arial</vt:lpstr>
      <vt:lpstr>Calibri</vt:lpstr>
      <vt:lpstr>Trebuchet MS</vt:lpstr>
      <vt:lpstr>Wingdings 3</vt:lpstr>
      <vt:lpstr>Office Theme</vt:lpstr>
      <vt:lpstr>Faceta</vt:lpstr>
      <vt:lpstr>DoCiència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samsung</dc:creator>
  <cp:lastModifiedBy>Inma</cp:lastModifiedBy>
  <cp:revision>149</cp:revision>
  <dcterms:created xsi:type="dcterms:W3CDTF">2014-12-09T13:39:09Z</dcterms:created>
  <dcterms:modified xsi:type="dcterms:W3CDTF">2020-08-17T14:53:53Z</dcterms:modified>
</cp:coreProperties>
</file>