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66" r:id="rId3"/>
    <p:sldId id="398" r:id="rId4"/>
    <p:sldId id="501" r:id="rId5"/>
    <p:sldId id="303" r:id="rId6"/>
    <p:sldId id="267" r:id="rId7"/>
    <p:sldId id="393" r:id="rId8"/>
    <p:sldId id="395" r:id="rId9"/>
    <p:sldId id="396" r:id="rId10"/>
    <p:sldId id="397" r:id="rId11"/>
    <p:sldId id="386" r:id="rId12"/>
    <p:sldId id="389" r:id="rId13"/>
    <p:sldId id="268" r:id="rId14"/>
    <p:sldId id="304" r:id="rId15"/>
    <p:sldId id="342" r:id="rId16"/>
    <p:sldId id="402" r:id="rId17"/>
    <p:sldId id="344" r:id="rId18"/>
    <p:sldId id="349" r:id="rId19"/>
    <p:sldId id="407" r:id="rId20"/>
    <p:sldId id="408" r:id="rId21"/>
    <p:sldId id="410" r:id="rId22"/>
    <p:sldId id="439" r:id="rId23"/>
    <p:sldId id="440" r:id="rId24"/>
    <p:sldId id="479" r:id="rId25"/>
    <p:sldId id="480" r:id="rId26"/>
    <p:sldId id="481" r:id="rId27"/>
    <p:sldId id="392" r:id="rId28"/>
    <p:sldId id="487" r:id="rId29"/>
    <p:sldId id="488" r:id="rId30"/>
    <p:sldId id="489" r:id="rId31"/>
    <p:sldId id="490" r:id="rId32"/>
    <p:sldId id="491" r:id="rId33"/>
    <p:sldId id="492" r:id="rId34"/>
    <p:sldId id="493" r:id="rId35"/>
    <p:sldId id="416" r:id="rId36"/>
    <p:sldId id="423" r:id="rId37"/>
    <p:sldId id="422" r:id="rId38"/>
    <p:sldId id="494" r:id="rId39"/>
    <p:sldId id="437" r:id="rId40"/>
    <p:sldId id="461" r:id="rId41"/>
    <p:sldId id="466" r:id="rId42"/>
    <p:sldId id="464" r:id="rId43"/>
    <p:sldId id="462" r:id="rId44"/>
    <p:sldId id="469" r:id="rId45"/>
    <p:sldId id="400" r:id="rId46"/>
    <p:sldId id="503" r:id="rId47"/>
    <p:sldId id="403" r:id="rId48"/>
    <p:sldId id="406" r:id="rId49"/>
    <p:sldId id="404" r:id="rId50"/>
    <p:sldId id="413" r:id="rId51"/>
    <p:sldId id="474" r:id="rId52"/>
    <p:sldId id="475" r:id="rId53"/>
    <p:sldId id="476" r:id="rId54"/>
    <p:sldId id="486" r:id="rId55"/>
    <p:sldId id="415" r:id="rId56"/>
    <p:sldId id="484" r:id="rId57"/>
    <p:sldId id="405" r:id="rId58"/>
    <p:sldId id="417" r:id="rId59"/>
    <p:sldId id="418" r:id="rId60"/>
    <p:sldId id="427" r:id="rId61"/>
    <p:sldId id="428" r:id="rId62"/>
    <p:sldId id="429" r:id="rId63"/>
    <p:sldId id="430" r:id="rId64"/>
    <p:sldId id="431" r:id="rId65"/>
    <p:sldId id="432" r:id="rId66"/>
    <p:sldId id="419" r:id="rId67"/>
    <p:sldId id="500" r:id="rId68"/>
    <p:sldId id="420" r:id="rId69"/>
    <p:sldId id="424" r:id="rId70"/>
    <p:sldId id="425" r:id="rId71"/>
    <p:sldId id="472" r:id="rId72"/>
    <p:sldId id="485" r:id="rId73"/>
    <p:sldId id="411" r:id="rId74"/>
    <p:sldId id="473" r:id="rId75"/>
    <p:sldId id="478" r:id="rId76"/>
    <p:sldId id="483" r:id="rId77"/>
    <p:sldId id="506" r:id="rId78"/>
    <p:sldId id="510" r:id="rId79"/>
    <p:sldId id="511" r:id="rId80"/>
    <p:sldId id="426" r:id="rId81"/>
    <p:sldId id="394" r:id="rId82"/>
    <p:sldId id="421" r:id="rId83"/>
    <p:sldId id="433" r:id="rId84"/>
    <p:sldId id="482" r:id="rId85"/>
    <p:sldId id="399" r:id="rId86"/>
    <p:sldId id="383" r:id="rId87"/>
    <p:sldId id="504" r:id="rId88"/>
    <p:sldId id="497" r:id="rId89"/>
    <p:sldId id="505" r:id="rId90"/>
    <p:sldId id="498" r:id="rId91"/>
    <p:sldId id="401" r:id="rId92"/>
    <p:sldId id="305" r:id="rId93"/>
    <p:sldId id="314" r:id="rId94"/>
    <p:sldId id="324" r:id="rId95"/>
    <p:sldId id="507" r:id="rId96"/>
    <p:sldId id="477" r:id="rId97"/>
    <p:sldId id="508" r:id="rId98"/>
    <p:sldId id="509" r:id="rId99"/>
    <p:sldId id="495" r:id="rId10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9660" autoAdjust="0"/>
  </p:normalViewPr>
  <p:slideViewPr>
    <p:cSldViewPr showGuides="1">
      <p:cViewPr>
        <p:scale>
          <a:sx n="85" d="100"/>
          <a:sy n="85" d="100"/>
        </p:scale>
        <p:origin x="-1112" y="-336"/>
      </p:cViewPr>
      <p:guideLst>
        <p:guide orient="horz" pos="3566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2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13/11/17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64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3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1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9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07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66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8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377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4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573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13/11/17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762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46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9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5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13/11/17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17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13/11/17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48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22DE68-3C79-421B-A62A-B7215E134EB6}" type="datetimeFigureOut">
              <a:rPr lang="es-ES" smtClean="0"/>
              <a:pPr/>
              <a:t>13/11/17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BBF76F-66DB-4490-A6FF-7FF8B03A7826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62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5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6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2 Conector recto"/>
          <p:cNvCxnSpPr/>
          <p:nvPr userDrawn="1"/>
        </p:nvCxnSpPr>
        <p:spPr>
          <a:xfrm>
            <a:off x="8244408" y="0"/>
            <a:ext cx="606400" cy="6858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3 Conector recto"/>
          <p:cNvCxnSpPr/>
          <p:nvPr userDrawn="1"/>
        </p:nvCxnSpPr>
        <p:spPr>
          <a:xfrm flipV="1">
            <a:off x="8676456" y="3140968"/>
            <a:ext cx="467544" cy="3717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4 Conector recto"/>
          <p:cNvCxnSpPr/>
          <p:nvPr userDrawn="1"/>
        </p:nvCxnSpPr>
        <p:spPr>
          <a:xfrm>
            <a:off x="8676456" y="0"/>
            <a:ext cx="288032" cy="685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5 Conector recto"/>
          <p:cNvCxnSpPr/>
          <p:nvPr userDrawn="1"/>
        </p:nvCxnSpPr>
        <p:spPr>
          <a:xfrm flipV="1">
            <a:off x="7812360" y="2492896"/>
            <a:ext cx="1331640" cy="436510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6 Conector recto"/>
          <p:cNvCxnSpPr/>
          <p:nvPr userDrawn="1"/>
        </p:nvCxnSpPr>
        <p:spPr>
          <a:xfrm flipH="1">
            <a:off x="8460433" y="-11944"/>
            <a:ext cx="645444" cy="686994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7 Conector recto"/>
          <p:cNvCxnSpPr/>
          <p:nvPr userDrawn="1"/>
        </p:nvCxnSpPr>
        <p:spPr>
          <a:xfrm>
            <a:off x="8244408" y="0"/>
            <a:ext cx="899592" cy="685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8 Conector recto"/>
          <p:cNvCxnSpPr/>
          <p:nvPr userDrawn="1"/>
        </p:nvCxnSpPr>
        <p:spPr>
          <a:xfrm flipV="1">
            <a:off x="8100392" y="-11944"/>
            <a:ext cx="994296" cy="686994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0 Conector recto"/>
          <p:cNvCxnSpPr/>
          <p:nvPr userDrawn="1"/>
        </p:nvCxnSpPr>
        <p:spPr>
          <a:xfrm>
            <a:off x="8388424" y="0"/>
            <a:ext cx="755576" cy="6858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 Triángulo isósceles"/>
          <p:cNvSpPr/>
          <p:nvPr userDrawn="1"/>
        </p:nvSpPr>
        <p:spPr>
          <a:xfrm rot="10800000">
            <a:off x="6001" y="0"/>
            <a:ext cx="901702" cy="5448300"/>
          </a:xfrm>
          <a:prstGeom prst="triangle">
            <a:avLst>
              <a:gd name="adj" fmla="val 100000"/>
            </a:avLst>
          </a:prstGeom>
          <a:solidFill>
            <a:srgbClr val="A6C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angle 16"/>
          <p:cNvSpPr/>
          <p:nvPr userDrawn="1"/>
        </p:nvSpPr>
        <p:spPr>
          <a:xfrm>
            <a:off x="-8602" y="17730"/>
            <a:ext cx="914400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2" descr="C:\Users\ejimenez\Downloads\Logo1.jpg"/>
          <p:cNvPicPr>
            <a:picLocks noChangeAspect="1" noChangeArrowheads="1"/>
          </p:cNvPicPr>
          <p:nvPr userDrawn="1"/>
        </p:nvPicPr>
        <p:blipFill>
          <a:blip r:embed="rId8" cstate="print"/>
          <a:srcRect l="36157" t="23077" r="26929" b="33173"/>
          <a:stretch>
            <a:fillRect/>
          </a:stretch>
        </p:blipFill>
        <p:spPr bwMode="auto">
          <a:xfrm>
            <a:off x="15494" y="6253617"/>
            <a:ext cx="360000" cy="58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00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0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13/11/17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7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lab.es/home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educalab.es/intef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www.mecd.gob.es/mecd/educacion-mecd/mc/redie-eurydice/eurydice-espana-redie/descripcion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hyperlink" Target="http://www.csic.es/portales-de-divulgac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www.dicv.csic.es/concienciase.php" TargetMode="External"/><Relationship Id="rId5" Type="http://schemas.openxmlformats.org/officeDocument/2006/relationships/hyperlink" Target="http://www.csic.es/educacion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csic.es/cienciatk" TargetMode="External"/><Relationship Id="rId5" Type="http://schemas.openxmlformats.org/officeDocument/2006/relationships/hyperlink" Target="http://www.cienciatk.csic.es/documentos_por_categorias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useovirtual.csic.es/profesores.htm" TargetMode="Externa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vertebradosibericos.org" TargetMode="External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hyperlink" Target="https://www.xplorehealth.eu/e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mestreacasa.gva.es/web/guest/inicio" TargetMode="Externa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inschool.org/" TargetMode="External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xplora.org/ww/en/pub/xplora/homepage.htm" TargetMode="External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zooniverse.org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genciasinc.es/" TargetMode="External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recursosnest.wordpress.com" TargetMode="External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hyperlink" Target="https://www.healthline.com/human-body-maps/brai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uv.es/uvweb/unitat-cultura-cientifica-innovacio-catedra-divulgacio-ciencia/ca/unitat-cultura-cientifica-innovacio-catedra-divulgacio-ciencia-1285898622434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://noticias.universia.net.co/educacion/noticia/2016/09/23/1143897/30-recursos-online-fisica-quimica-biologia-estudiantes-docentes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hyperlink" Target="http://www.cienciaydocencia.ieslosmanantiales.com/recursos.htm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merli.xtec.cat/merli/cerca/directoriInicial.jsp" TargetMode="External"/><Relationship Id="rId3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hyperlink" Target="http://metode.cat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e.cat/Portadas/Monografies" TargetMode="External"/><Relationship Id="rId4" Type="http://schemas.openxmlformats.org/officeDocument/2006/relationships/image" Target="../media/image58.png"/><Relationship Id="rId5" Type="http://schemas.openxmlformats.org/officeDocument/2006/relationships/hyperlink" Target="http://metode.cat/Metode-T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hyperlink" Target="http://www.fundaciorecerca.cat/ca/projecte_detall.asp?id_projecte=691" TargetMode="External"/><Relationship Id="rId5" Type="http://schemas.openxmlformats.org/officeDocument/2006/relationships/hyperlink" Target="http://www.fundaciorecerca.cat/ca/publicacions.asp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ecyt.es/es" TargetMode="Externa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educaciontrespuntocero.com/recursos/blogs-docentes-imprescindibles/34517.html" TargetMode="External"/><Relationship Id="rId3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hyperlink" Target="http://neofronteras.com/?cat=10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e-ciencia.com/blog/" TargetMode="External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hyperlink" Target="http://naukas.com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iratasdelaciencia.com/" TargetMode="External"/><Relationship Id="rId3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hyperlink" Target="http://publicacions.iec.cat/PopulaFitxa.do?moduleName=r&amp;subModuleName=&amp;idColleccio=124" TargetMode="External"/><Relationship Id="rId5" Type="http://schemas.openxmlformats.org/officeDocument/2006/relationships/hyperlink" Target="http://publicacions.iec.cat/PopulaFitxa.do?moduleName=r&amp;subModuleName=&amp;idCatalogacio=6648" TargetMode="External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fecyt.es/es/noticia/fecyt-invita-los-centros-educativos-colaborar-con-el-finde-cientifico-2017" TargetMode="Externa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hyperlink" Target="http://ciencia.ara.cat/centpeus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hyperlink" Target="http://curiosidadesdelamicrobiologia.blogspot.com.es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hyperlink" Target="http://www.paciencialanostra.com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3" Type="http://schemas.openxmlformats.org/officeDocument/2006/relationships/hyperlink" Target="https://lectoracorrent.blogspot.com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estreacasa.gva.es/web/flores_jos1/recursos" TargetMode="External"/><Relationship Id="rId3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fecyt.es/es/evento/viii-edicion-de-comcired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hyperlink" Target="http://www.csic.es/microrrelatos-cientificos" TargetMode="External"/><Relationship Id="rId5" Type="http://schemas.openxmlformats.org/officeDocument/2006/relationships/hyperlink" Target="http://www.csic.es/concursos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3" Type="http://schemas.openxmlformats.org/officeDocument/2006/relationships/hyperlink" Target="http://www.rjb.csic.es/Botanico/misterio.php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hyperlink" Target="https://somoscientificos.es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g"/><Relationship Id="rId5" Type="http://schemas.openxmlformats.org/officeDocument/2006/relationships/hyperlink" Target="https://kahoot.it" TargetMode="External"/><Relationship Id="rId6" Type="http://schemas.openxmlformats.org/officeDocument/2006/relationships/image" Target="../media/image95.png"/><Relationship Id="rId7" Type="http://schemas.openxmlformats.org/officeDocument/2006/relationships/hyperlink" Target="https://www.powtoon.com/index/" TargetMode="External"/><Relationship Id="rId8" Type="http://schemas.openxmlformats.org/officeDocument/2006/relationships/image" Target="../media/image96.png"/><Relationship Id="rId9" Type="http://schemas.openxmlformats.org/officeDocument/2006/relationships/hyperlink" Target="https://hotpot.uvic.ca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ef0X5WiDszQ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aseitproject.org" TargetMode="External"/><Relationship Id="rId3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uentaseloatuspadres.com/instrucciones/" TargetMode="External"/><Relationship Id="rId3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fecyt.es/es/noticia/el-musicologo-ramon-gener-conocera-las-amenazas-de-la-vida-en-la-tierra-en-orbita-laika" TargetMode="External"/><Relationship Id="rId3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hyperlink" Target="http://www.rtve.es/alacarta/videos/el-cazador-de-cerebros/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Relationship Id="rId3" Type="http://schemas.openxmlformats.org/officeDocument/2006/relationships/hyperlink" Target="https://elpais.com/elpais/ciencia.html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igvantheory.com/" TargetMode="External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melab.es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jpg"/><Relationship Id="rId5" Type="http://schemas.openxmlformats.org/officeDocument/2006/relationships/image" Target="../media/image108.jpg"/><Relationship Id="rId6" Type="http://schemas.openxmlformats.org/officeDocument/2006/relationships/image" Target="../media/image109.jpg"/><Relationship Id="rId7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4" Type="http://schemas.openxmlformats.org/officeDocument/2006/relationships/image" Target="../media/image1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4" Type="http://schemas.openxmlformats.org/officeDocument/2006/relationships/image" Target="../media/image116.jpg"/><Relationship Id="rId5" Type="http://schemas.openxmlformats.org/officeDocument/2006/relationships/image" Target="../media/image11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cyt.es/es/noticia/precipita-se-une-al-givingtuesday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info@precipita.es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hyperlink" Target="http://www.cosce.org/miembros.htm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Relationship Id="rId3" Type="http://schemas.openxmlformats.org/officeDocument/2006/relationships/hyperlink" Target="https://www.youtube.com/watch?v=ydqReeTV_vk&amp;feature=youtu.be&amp;app=desktop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6AApA5-GLUY" TargetMode="External"/><Relationship Id="rId3" Type="http://schemas.openxmlformats.org/officeDocument/2006/relationships/image" Target="../media/image12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75dnb90Zxyg" TargetMode="External"/><Relationship Id="rId3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9600" dirty="0" err="1">
                <a:latin typeface="AR ESSENCE" panose="02000000000000000000" pitchFamily="2" charset="0"/>
              </a:rPr>
              <a:t>DoCi</a:t>
            </a:r>
            <a:r>
              <a:rPr lang="es-ES" sz="9600" dirty="0" err="1">
                <a:solidFill>
                  <a:schemeClr val="accent2"/>
                </a:solidFill>
                <a:latin typeface="AR ESSENCE" panose="02000000000000000000" pitchFamily="2" charset="0"/>
              </a:rPr>
              <a:t>è</a:t>
            </a:r>
            <a:r>
              <a:rPr lang="es-ES" sz="9600" dirty="0" err="1">
                <a:latin typeface="AR ESSENCE" panose="02000000000000000000" pitchFamily="2" charset="0"/>
              </a:rPr>
              <a:t>ncia</a:t>
            </a:r>
            <a:endParaRPr lang="es-ES" sz="9600" dirty="0">
              <a:latin typeface="AR ESSENCE" panose="02000000000000000000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sz="2800" b="1" dirty="0">
                <a:solidFill>
                  <a:schemeClr val="accent4"/>
                </a:solidFill>
              </a:rPr>
              <a:t>ACTIVA´T</a:t>
            </a:r>
          </a:p>
          <a:p>
            <a:r>
              <a:rPr lang="es-ES" sz="2800" dirty="0" err="1">
                <a:solidFill>
                  <a:schemeClr val="accent4"/>
                </a:solidFill>
              </a:rPr>
              <a:t>Sessió</a:t>
            </a:r>
            <a:r>
              <a:rPr lang="es-ES" sz="2800" dirty="0">
                <a:solidFill>
                  <a:schemeClr val="accent4"/>
                </a:solidFill>
              </a:rPr>
              <a:t> 5</a:t>
            </a:r>
            <a:r>
              <a:rPr lang="es-ES" sz="2800" dirty="0" smtClean="0">
                <a:solidFill>
                  <a:schemeClr val="accent4"/>
                </a:solidFill>
              </a:rPr>
              <a:t>. </a:t>
            </a:r>
            <a:r>
              <a:rPr lang="es-ES" sz="2800" dirty="0" err="1" smtClean="0">
                <a:solidFill>
                  <a:schemeClr val="accent4"/>
                </a:solidFill>
              </a:rPr>
              <a:t>Recursoma</a:t>
            </a:r>
            <a:endParaRPr lang="es-ES" sz="2800" dirty="0">
              <a:solidFill>
                <a:schemeClr val="accent4"/>
              </a:solidFill>
            </a:endParaRPr>
          </a:p>
          <a:p>
            <a:r>
              <a:rPr lang="es-ES" sz="2800" dirty="0" smtClean="0">
                <a:solidFill>
                  <a:schemeClr val="accent4"/>
                </a:solidFill>
              </a:rPr>
              <a:t>2017</a:t>
            </a:r>
            <a:endParaRPr lang="es-E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97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40466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FECYT </a:t>
            </a:r>
            <a:r>
              <a:rPr lang="es-ES" dirty="0"/>
              <a:t>també té un </a:t>
            </a:r>
            <a:r>
              <a:rPr lang="es-ES" dirty="0" err="1"/>
              <a:t>apartat</a:t>
            </a:r>
            <a:r>
              <a:rPr lang="es-ES" dirty="0"/>
              <a:t> de </a:t>
            </a:r>
            <a:r>
              <a:rPr lang="es-ES" dirty="0" err="1"/>
              <a:t>publicacions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3779912" y="5949280"/>
            <a:ext cx="373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http://www.fecyt.es/es/publicaciones</a:t>
            </a:r>
          </a:p>
        </p:txBody>
      </p:sp>
      <p:pic>
        <p:nvPicPr>
          <p:cNvPr id="2" name="Imagen 1" descr="Captura de pantalla 2016-12-04 a las 19.09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7744" r="10547"/>
          <a:stretch/>
        </p:blipFill>
        <p:spPr>
          <a:xfrm>
            <a:off x="1014156" y="1014068"/>
            <a:ext cx="7165447" cy="52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1-28 a las 20.54.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0894" r="22052"/>
          <a:stretch/>
        </p:blipFill>
        <p:spPr>
          <a:xfrm>
            <a:off x="1259632" y="548680"/>
            <a:ext cx="6327174" cy="62260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77860" y="116632"/>
            <a:ext cx="339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FECYT TE UN APARTAT D’ EVENTS:</a:t>
            </a:r>
          </a:p>
        </p:txBody>
      </p:sp>
    </p:spTree>
    <p:extLst>
      <p:ext uri="{BB962C8B-B14F-4D97-AF65-F5344CB8AC3E}">
        <p14:creationId xmlns:p14="http://schemas.microsoft.com/office/powerpoint/2010/main" val="2840811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4 a las 17.46.1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0988" r="9488" b="6543"/>
          <a:stretch/>
        </p:blipFill>
        <p:spPr>
          <a:xfrm>
            <a:off x="971600" y="1196752"/>
            <a:ext cx="6860310" cy="45365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915816" y="260648"/>
            <a:ext cx="377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ALTRES APARTATS DE LA PÀGINA WEB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547664" y="6165304"/>
            <a:ext cx="472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Sala de </a:t>
            </a:r>
            <a:r>
              <a:rPr lang="es-ES_tradnl" dirty="0" err="1"/>
              <a:t>premsa</a:t>
            </a:r>
            <a:r>
              <a:rPr lang="es-ES_tradnl" dirty="0"/>
              <a:t>: http://www.fecyt.es/es/noticias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532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5-08-20 a las 10.33.4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10560" r="11121" b="68077"/>
          <a:stretch/>
        </p:blipFill>
        <p:spPr>
          <a:xfrm>
            <a:off x="431798" y="44624"/>
            <a:ext cx="8280404" cy="14831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1628800"/>
            <a:ext cx="8100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a-ES"/>
              <a:t>És un portal web de comunicació de la ciència dirigit tant a la societat en general com al propi àmbit científic, i de manera especial als estudiants dels diversos nivells educatius, per tal d'incentivar en els estudiants el seu interès per la investigació i promoure la seva desig de dedicar-se a la ciència.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949280"/>
            <a:ext cx="7944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Hi ha un </a:t>
            </a:r>
            <a:r>
              <a:rPr lang="es-ES" dirty="0" err="1"/>
              <a:t>apartat</a:t>
            </a:r>
            <a:r>
              <a:rPr lang="es-ES" dirty="0"/>
              <a:t> </a:t>
            </a:r>
            <a:r>
              <a:rPr lang="es-ES" dirty="0" err="1"/>
              <a:t>dedicat</a:t>
            </a:r>
            <a:r>
              <a:rPr lang="es-ES" dirty="0"/>
              <a:t> a Biologia </a:t>
            </a:r>
            <a:r>
              <a:rPr lang="es-ES" dirty="0" err="1"/>
              <a:t>on</a:t>
            </a:r>
            <a:r>
              <a:rPr lang="es-ES" dirty="0"/>
              <a:t> es poden </a:t>
            </a:r>
            <a:r>
              <a:rPr lang="es-ES" dirty="0" err="1"/>
              <a:t>trobar</a:t>
            </a:r>
            <a:r>
              <a:rPr lang="es-ES" dirty="0"/>
              <a:t> entrevistes i </a:t>
            </a:r>
            <a:r>
              <a:rPr lang="es-ES" dirty="0" err="1"/>
              <a:t>articles</a:t>
            </a:r>
            <a:r>
              <a:rPr lang="es-ES" dirty="0"/>
              <a:t> sobre temes </a:t>
            </a:r>
            <a:r>
              <a:rPr lang="es-ES" dirty="0" err="1"/>
              <a:t>d’actualitat</a:t>
            </a:r>
            <a:r>
              <a:rPr lang="es-ES" dirty="0"/>
              <a:t>.</a:t>
            </a:r>
          </a:p>
          <a:p>
            <a:r>
              <a:rPr lang="es-ES" dirty="0"/>
              <a:t>També hi ha un </a:t>
            </a:r>
            <a:r>
              <a:rPr lang="es-ES" dirty="0" err="1"/>
              <a:t>apartat</a:t>
            </a:r>
            <a:r>
              <a:rPr lang="es-ES" dirty="0"/>
              <a:t> de recursos </a:t>
            </a:r>
            <a:r>
              <a:rPr lang="es-ES" dirty="0" err="1"/>
              <a:t>docents</a:t>
            </a:r>
            <a:r>
              <a:rPr lang="es-ES" dirty="0"/>
              <a:t>.</a:t>
            </a:r>
          </a:p>
        </p:txBody>
      </p:sp>
      <p:pic>
        <p:nvPicPr>
          <p:cNvPr id="5" name="Imagen 4" descr="Captura de pantalla 2016-12-04 a las 19.40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20310" r="11963" b="5693"/>
          <a:stretch/>
        </p:blipFill>
        <p:spPr>
          <a:xfrm>
            <a:off x="690300" y="2899126"/>
            <a:ext cx="4745796" cy="2906138"/>
          </a:xfrm>
          <a:prstGeom prst="rect">
            <a:avLst/>
          </a:prstGeom>
        </p:spPr>
      </p:pic>
      <p:pic>
        <p:nvPicPr>
          <p:cNvPr id="8" name="Imagen 7" descr="Captura de pantalla 2016-12-04 a las 19.41.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4" t="27478" r="27016" b="27084"/>
          <a:stretch/>
        </p:blipFill>
        <p:spPr>
          <a:xfrm>
            <a:off x="5652120" y="3064472"/>
            <a:ext cx="2200131" cy="25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2.31.2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0988" r="65904" b="68347"/>
          <a:stretch/>
        </p:blipFill>
        <p:spPr>
          <a:xfrm>
            <a:off x="506810" y="102940"/>
            <a:ext cx="2343472" cy="1381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365" y="465426"/>
            <a:ext cx="2561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http://educalab.es/home</a:t>
            </a:r>
            <a:r>
              <a:rPr lang="es-E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980727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/>
              <a:t>L'última</a:t>
            </a:r>
            <a:r>
              <a:rPr lang="es-ES_tradnl" dirty="0"/>
              <a:t> </a:t>
            </a:r>
            <a:r>
              <a:rPr lang="es-ES_tradnl" dirty="0" err="1"/>
              <a:t>informació</a:t>
            </a:r>
            <a:r>
              <a:rPr lang="es-ES_tradnl" dirty="0"/>
              <a:t> sobre el sistema </a:t>
            </a:r>
            <a:r>
              <a:rPr lang="es-ES_tradnl" dirty="0" err="1"/>
              <a:t>educatiu</a:t>
            </a:r>
            <a:r>
              <a:rPr lang="es-ES_tradnl" dirty="0"/>
              <a:t> </a:t>
            </a:r>
            <a:r>
              <a:rPr lang="es-ES_tradnl" dirty="0" err="1"/>
              <a:t>espanyol</a:t>
            </a:r>
            <a:r>
              <a:rPr lang="es-ES_tradnl" dirty="0"/>
              <a:t>, la normativa, </a:t>
            </a:r>
            <a:r>
              <a:rPr lang="es-ES_tradnl" dirty="0" err="1"/>
              <a:t>els</a:t>
            </a:r>
            <a:r>
              <a:rPr lang="es-ES_tradnl" dirty="0"/>
              <a:t> </a:t>
            </a:r>
            <a:r>
              <a:rPr lang="es-ES_tradnl" dirty="0" err="1"/>
              <a:t>últims</a:t>
            </a:r>
            <a:r>
              <a:rPr lang="es-ES_tradnl" dirty="0"/>
              <a:t> </a:t>
            </a:r>
            <a:r>
              <a:rPr lang="es-ES_tradnl" dirty="0" err="1"/>
              <a:t>projectes</a:t>
            </a:r>
            <a:r>
              <a:rPr lang="es-ES_tradnl" dirty="0"/>
              <a:t> </a:t>
            </a:r>
            <a:r>
              <a:rPr lang="es-ES_tradnl" dirty="0" err="1"/>
              <a:t>d'innovació</a:t>
            </a:r>
            <a:r>
              <a:rPr lang="es-ES_tradnl" dirty="0"/>
              <a:t> </a:t>
            </a:r>
            <a:r>
              <a:rPr lang="es-ES_tradnl" dirty="0" err="1"/>
              <a:t>docent</a:t>
            </a:r>
            <a:r>
              <a:rPr lang="es-ES_tradnl" dirty="0"/>
              <a:t>, </a:t>
            </a:r>
            <a:r>
              <a:rPr lang="es-ES_tradnl" dirty="0" err="1"/>
              <a:t>l'oferta</a:t>
            </a:r>
            <a:r>
              <a:rPr lang="es-ES_tradnl" dirty="0"/>
              <a:t> de </a:t>
            </a:r>
            <a:r>
              <a:rPr lang="es-ES_tradnl" dirty="0" err="1"/>
              <a:t>formació</a:t>
            </a:r>
            <a:r>
              <a:rPr lang="es-ES_tradnl" dirty="0"/>
              <a:t> del </a:t>
            </a:r>
            <a:r>
              <a:rPr lang="es-ES_tradnl" dirty="0" err="1"/>
              <a:t>professorat</a:t>
            </a:r>
            <a:r>
              <a:rPr lang="es-ES_tradnl" dirty="0"/>
              <a:t>, les </a:t>
            </a:r>
            <a:r>
              <a:rPr lang="es-ES_tradnl" dirty="0" err="1"/>
              <a:t>tendències</a:t>
            </a:r>
            <a:r>
              <a:rPr lang="es-ES_tradnl" dirty="0"/>
              <a:t> en </a:t>
            </a:r>
            <a:r>
              <a:rPr lang="es-ES_tradnl" dirty="0" err="1"/>
              <a:t>tecnologies</a:t>
            </a:r>
            <a:r>
              <a:rPr lang="es-ES_tradnl" dirty="0"/>
              <a:t> </a:t>
            </a:r>
            <a:r>
              <a:rPr lang="es-ES_tradnl" dirty="0" err="1"/>
              <a:t>educatives</a:t>
            </a:r>
            <a:r>
              <a:rPr lang="es-ES_tradnl" dirty="0"/>
              <a:t>. </a:t>
            </a:r>
            <a:r>
              <a:rPr lang="es-ES_tradnl" dirty="0" err="1"/>
              <a:t>Coneix</a:t>
            </a:r>
            <a:r>
              <a:rPr lang="es-ES_tradnl" dirty="0"/>
              <a:t> les </a:t>
            </a:r>
            <a:r>
              <a:rPr lang="es-ES_tradnl" dirty="0" err="1"/>
              <a:t>dades</a:t>
            </a:r>
            <a:r>
              <a:rPr lang="es-ES_tradnl" dirty="0"/>
              <a:t> </a:t>
            </a:r>
            <a:r>
              <a:rPr lang="es-ES_tradnl" dirty="0" err="1"/>
              <a:t>més</a:t>
            </a:r>
            <a:r>
              <a:rPr lang="es-ES_tradnl" dirty="0"/>
              <a:t> </a:t>
            </a:r>
            <a:r>
              <a:rPr lang="es-ES_tradnl" dirty="0" err="1"/>
              <a:t>recents</a:t>
            </a:r>
            <a:r>
              <a:rPr lang="es-ES_tradnl" dirty="0"/>
              <a:t> sobre </a:t>
            </a:r>
            <a:r>
              <a:rPr lang="es-ES_tradnl" dirty="0" err="1"/>
              <a:t>avaluació</a:t>
            </a:r>
            <a:r>
              <a:rPr lang="es-ES_tradnl" dirty="0"/>
              <a:t> educativa, </a:t>
            </a:r>
            <a:r>
              <a:rPr lang="es-ES_tradnl" dirty="0" err="1"/>
              <a:t>indicadors</a:t>
            </a:r>
            <a:r>
              <a:rPr lang="es-ES_tradnl" dirty="0"/>
              <a:t> </a:t>
            </a:r>
            <a:r>
              <a:rPr lang="es-ES_tradnl" dirty="0" err="1"/>
              <a:t>internacionals</a:t>
            </a:r>
            <a:r>
              <a:rPr lang="es-ES_tradnl" dirty="0"/>
              <a:t>, prospectiva, </a:t>
            </a:r>
            <a:r>
              <a:rPr lang="es-ES_tradnl" dirty="0" err="1"/>
              <a:t>investigació</a:t>
            </a:r>
            <a:r>
              <a:rPr lang="es-ES_tradnl" dirty="0"/>
              <a:t> i </a:t>
            </a:r>
            <a:r>
              <a:rPr lang="es-ES_tradnl" dirty="0" err="1"/>
              <a:t>anàlisis</a:t>
            </a:r>
            <a:r>
              <a:rPr lang="es-ES_tradnl" dirty="0"/>
              <a:t> </a:t>
            </a:r>
            <a:r>
              <a:rPr lang="es-ES_tradnl" dirty="0" err="1"/>
              <a:t>comparatives</a:t>
            </a:r>
            <a:r>
              <a:rPr lang="es-ES_tradnl" dirty="0"/>
              <a:t>. </a:t>
            </a:r>
            <a:r>
              <a:rPr lang="es-ES_tradnl" dirty="0" err="1"/>
              <a:t>Informa't</a:t>
            </a:r>
            <a:r>
              <a:rPr lang="es-ES_tradnl" dirty="0"/>
              <a:t> sobre </a:t>
            </a:r>
            <a:r>
              <a:rPr lang="es-ES_tradnl" dirty="0" err="1"/>
              <a:t>projectes</a:t>
            </a:r>
            <a:r>
              <a:rPr lang="es-ES_tradnl" dirty="0"/>
              <a:t>, </a:t>
            </a:r>
            <a:r>
              <a:rPr lang="es-ES_tradnl" dirty="0" err="1"/>
              <a:t>congressos</a:t>
            </a:r>
            <a:r>
              <a:rPr lang="es-ES_tradnl" dirty="0"/>
              <a:t>, </a:t>
            </a:r>
            <a:r>
              <a:rPr lang="es-ES_tradnl" dirty="0" err="1"/>
              <a:t>taules</a:t>
            </a:r>
            <a:r>
              <a:rPr lang="es-ES_tradnl" dirty="0"/>
              <a:t> rodones i </a:t>
            </a:r>
            <a:r>
              <a:rPr lang="es-ES_tradnl" dirty="0" err="1"/>
              <a:t>altres</a:t>
            </a:r>
            <a:r>
              <a:rPr lang="es-ES_tradnl" dirty="0"/>
              <a:t> </a:t>
            </a:r>
            <a:r>
              <a:rPr lang="es-ES_tradnl" dirty="0" err="1"/>
              <a:t>activitats</a:t>
            </a:r>
            <a:r>
              <a:rPr lang="es-ES_tradnl" dirty="0"/>
              <a:t> </a:t>
            </a:r>
            <a:r>
              <a:rPr lang="es-ES_tradnl" dirty="0" err="1"/>
              <a:t>destinades</a:t>
            </a:r>
            <a:r>
              <a:rPr lang="es-ES_tradnl" dirty="0"/>
              <a:t> a la </a:t>
            </a:r>
            <a:r>
              <a:rPr lang="es-ES_tradnl" dirty="0" err="1"/>
              <a:t>comunitat</a:t>
            </a:r>
            <a:r>
              <a:rPr lang="es-ES_tradnl" dirty="0"/>
              <a:t> educativa.</a:t>
            </a:r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3712964"/>
            <a:ext cx="8452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Portal </a:t>
            </a:r>
            <a:r>
              <a:rPr lang="es-ES" dirty="0" err="1"/>
              <a:t>on</a:t>
            </a:r>
            <a:r>
              <a:rPr lang="es-ES" dirty="0"/>
              <a:t> es </a:t>
            </a:r>
            <a:r>
              <a:rPr lang="es-ES" dirty="0" err="1"/>
              <a:t>pot</a:t>
            </a:r>
            <a:r>
              <a:rPr lang="es-ES" dirty="0"/>
              <a:t> conectar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altres</a:t>
            </a:r>
            <a:r>
              <a:rPr lang="es-ES" dirty="0"/>
              <a:t> </a:t>
            </a:r>
            <a:r>
              <a:rPr lang="es-ES" dirty="0" err="1"/>
              <a:t>profesionals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mateixos</a:t>
            </a:r>
            <a:r>
              <a:rPr lang="es-ES" dirty="0"/>
              <a:t> </a:t>
            </a:r>
            <a:r>
              <a:rPr lang="es-ES" dirty="0" err="1"/>
              <a:t>interesos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, crear </a:t>
            </a:r>
            <a:r>
              <a:rPr lang="es-ES" dirty="0" err="1"/>
              <a:t>coneixement</a:t>
            </a:r>
            <a:r>
              <a:rPr lang="es-ES" dirty="0"/>
              <a:t>, compartir </a:t>
            </a:r>
            <a:r>
              <a:rPr lang="es-ES" dirty="0" err="1"/>
              <a:t>experiències</a:t>
            </a:r>
            <a:r>
              <a:rPr lang="es-ES" dirty="0"/>
              <a:t> i </a:t>
            </a:r>
            <a:r>
              <a:rPr lang="es-ES" dirty="0" err="1"/>
              <a:t>col·laborar</a:t>
            </a:r>
            <a:r>
              <a:rPr lang="es-ES" dirty="0"/>
              <a:t> en </a:t>
            </a:r>
            <a:r>
              <a:rPr lang="es-ES" dirty="0" err="1"/>
              <a:t>projectes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Hi ha </a:t>
            </a:r>
            <a:r>
              <a:rPr lang="es-ES" dirty="0" err="1"/>
              <a:t>moltes</a:t>
            </a:r>
            <a:r>
              <a:rPr lang="es-ES" dirty="0"/>
              <a:t> </a:t>
            </a:r>
            <a:r>
              <a:rPr lang="es-ES" dirty="0" err="1"/>
              <a:t>opcions</a:t>
            </a:r>
            <a:r>
              <a:rPr lang="es-ES" dirty="0"/>
              <a:t> en </a:t>
            </a:r>
            <a:r>
              <a:rPr lang="es-ES" dirty="0" err="1"/>
              <a:t>aquesta</a:t>
            </a:r>
            <a:r>
              <a:rPr lang="es-ES" dirty="0"/>
              <a:t> </a:t>
            </a:r>
            <a:r>
              <a:rPr lang="es-ES" dirty="0" err="1"/>
              <a:t>pàgina</a:t>
            </a:r>
            <a:r>
              <a:rPr lang="es-ES" dirty="0"/>
              <a:t>. També </a:t>
            </a:r>
            <a:r>
              <a:rPr lang="es-ES" dirty="0" err="1"/>
              <a:t>inclou</a:t>
            </a:r>
            <a:r>
              <a:rPr lang="es-ES" dirty="0"/>
              <a:t> una agenda  </a:t>
            </a:r>
            <a:r>
              <a:rPr lang="es-ES" dirty="0" err="1"/>
              <a:t>d’events</a:t>
            </a:r>
            <a:r>
              <a:rPr lang="es-ES" dirty="0"/>
              <a:t>  sobre </a:t>
            </a:r>
            <a:r>
              <a:rPr lang="es-ES" dirty="0" err="1"/>
              <a:t>jornades</a:t>
            </a:r>
            <a:r>
              <a:rPr lang="es-ES" dirty="0"/>
              <a:t>, </a:t>
            </a:r>
            <a:r>
              <a:rPr lang="es-ES" dirty="0" err="1"/>
              <a:t>taules</a:t>
            </a:r>
            <a:r>
              <a:rPr lang="es-ES" dirty="0"/>
              <a:t> rodones, </a:t>
            </a:r>
            <a:r>
              <a:rPr lang="es-ES" dirty="0" err="1"/>
              <a:t>trobades</a:t>
            </a:r>
            <a:r>
              <a:rPr lang="es-ES" dirty="0"/>
              <a:t>,… </a:t>
            </a:r>
          </a:p>
          <a:p>
            <a:endParaRPr lang="es-ES" dirty="0"/>
          </a:p>
          <a:p>
            <a:r>
              <a:rPr lang="es-ES" dirty="0" err="1"/>
              <a:t>Inclou</a:t>
            </a:r>
            <a:r>
              <a:rPr lang="es-ES" dirty="0"/>
              <a:t> el programa de “Interoperabilidad Educativa”, per </a:t>
            </a:r>
            <a:r>
              <a:rPr lang="es-ES" dirty="0" err="1"/>
              <a:t>l’intercanvi</a:t>
            </a:r>
            <a:r>
              <a:rPr lang="es-ES" dirty="0"/>
              <a:t> </a:t>
            </a:r>
            <a:r>
              <a:rPr lang="es-ES" dirty="0" err="1"/>
              <a:t>electrònic</a:t>
            </a:r>
            <a:r>
              <a:rPr lang="es-ES" dirty="0"/>
              <a:t> de </a:t>
            </a:r>
            <a:r>
              <a:rPr lang="es-ES" dirty="0" err="1"/>
              <a:t>dades</a:t>
            </a:r>
            <a:r>
              <a:rPr lang="es-ES" dirty="0"/>
              <a:t> </a:t>
            </a:r>
            <a:r>
              <a:rPr lang="es-ES" dirty="0" err="1"/>
              <a:t>acadèmiques</a:t>
            </a:r>
            <a:r>
              <a:rPr lang="es-ES" dirty="0"/>
              <a:t>.</a:t>
            </a:r>
          </a:p>
        </p:txBody>
      </p:sp>
      <p:pic>
        <p:nvPicPr>
          <p:cNvPr id="6" name="Imagen 5" descr="Captura de pantalla 2016-12-04 a las 20.03.4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1" t="20347" r="42990" b="46487"/>
          <a:stretch/>
        </p:blipFill>
        <p:spPr>
          <a:xfrm>
            <a:off x="899592" y="1628800"/>
            <a:ext cx="1450151" cy="18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29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6-12-04 a las 19.58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10729" r="12931" b="16305"/>
          <a:stretch/>
        </p:blipFill>
        <p:spPr>
          <a:xfrm>
            <a:off x="251520" y="1556793"/>
            <a:ext cx="4084352" cy="252028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755576" y="4365104"/>
            <a:ext cx="7622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alibri"/>
                <a:cs typeface="Calibri"/>
              </a:rPr>
              <a:t>Principalment</a:t>
            </a:r>
            <a:r>
              <a:rPr lang="es-ES" dirty="0">
                <a:latin typeface="Calibri"/>
                <a:cs typeface="Calibri"/>
              </a:rPr>
              <a:t>, dos </a:t>
            </a:r>
            <a:r>
              <a:rPr lang="es-ES" dirty="0" err="1">
                <a:latin typeface="Calibri"/>
                <a:cs typeface="Calibri"/>
              </a:rPr>
              <a:t>apartats</a:t>
            </a:r>
            <a:r>
              <a:rPr lang="es-ES" dirty="0">
                <a:latin typeface="Calibri"/>
                <a:cs typeface="Calibri"/>
              </a:rPr>
              <a:t>:</a:t>
            </a:r>
          </a:p>
          <a:p>
            <a:endParaRPr lang="es-ES" dirty="0"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s-ES" dirty="0" err="1">
                <a:latin typeface="Calibri"/>
                <a:cs typeface="Calibri"/>
              </a:rPr>
              <a:t>Formació</a:t>
            </a:r>
            <a:r>
              <a:rPr lang="es-ES" dirty="0">
                <a:latin typeface="Calibri"/>
                <a:cs typeface="Calibri"/>
              </a:rPr>
              <a:t> de </a:t>
            </a:r>
            <a:r>
              <a:rPr lang="es-ES" dirty="0" err="1">
                <a:latin typeface="Calibri"/>
                <a:cs typeface="Calibri"/>
              </a:rPr>
              <a:t>professorat</a:t>
            </a:r>
            <a:r>
              <a:rPr lang="es-ES" dirty="0">
                <a:latin typeface="Calibri"/>
                <a:cs typeface="Calibri"/>
              </a:rPr>
              <a:t> no </a:t>
            </a:r>
            <a:r>
              <a:rPr lang="es-ES" dirty="0" err="1">
                <a:latin typeface="Calibri"/>
                <a:cs typeface="Calibri"/>
              </a:rPr>
              <a:t>universitari</a:t>
            </a:r>
            <a:r>
              <a:rPr lang="es-ES" dirty="0">
                <a:latin typeface="Calibri"/>
                <a:cs typeface="Calibri"/>
              </a:rPr>
              <a:t>: cursos MOOC, en red, </a:t>
            </a:r>
            <a:r>
              <a:rPr lang="es-ES" dirty="0" err="1">
                <a:latin typeface="Calibri"/>
                <a:cs typeface="Calibri"/>
              </a:rPr>
              <a:t>d’autoformació</a:t>
            </a:r>
            <a:r>
              <a:rPr lang="es-ES" dirty="0">
                <a:latin typeface="Calibri"/>
                <a:cs typeface="Calibri"/>
              </a:rPr>
              <a:t> i té una </a:t>
            </a:r>
            <a:r>
              <a:rPr lang="es-ES" dirty="0" err="1">
                <a:latin typeface="Calibri"/>
                <a:cs typeface="Calibri"/>
              </a:rPr>
              <a:t>àrea</a:t>
            </a:r>
            <a:r>
              <a:rPr lang="es-ES" dirty="0">
                <a:latin typeface="Calibri"/>
                <a:cs typeface="Calibri"/>
              </a:rPr>
              <a:t> personal </a:t>
            </a:r>
            <a:r>
              <a:rPr lang="es-ES" dirty="0" err="1">
                <a:latin typeface="Calibri"/>
                <a:cs typeface="Calibri"/>
              </a:rPr>
              <a:t>moodle</a:t>
            </a:r>
            <a:r>
              <a:rPr lang="es-ES" dirty="0">
                <a:latin typeface="Calibri"/>
                <a:cs typeface="Calibri"/>
              </a:rPr>
              <a:t>. També </a:t>
            </a:r>
            <a:r>
              <a:rPr lang="es-ES" dirty="0" err="1">
                <a:latin typeface="Calibri"/>
                <a:cs typeface="Calibri"/>
              </a:rPr>
              <a:t>formació</a:t>
            </a:r>
            <a:r>
              <a:rPr lang="es-ES" dirty="0">
                <a:latin typeface="Calibri"/>
                <a:cs typeface="Calibri"/>
              </a:rPr>
              <a:t> presencial i material </a:t>
            </a:r>
            <a:r>
              <a:rPr lang="es-ES" dirty="0" err="1">
                <a:latin typeface="Calibri"/>
                <a:cs typeface="Calibri"/>
              </a:rPr>
              <a:t>formatiu</a:t>
            </a:r>
            <a:r>
              <a:rPr lang="es-ES" dirty="0">
                <a:latin typeface="Calibri"/>
                <a:cs typeface="Calibri"/>
              </a:rPr>
              <a:t> en </a:t>
            </a:r>
            <a:r>
              <a:rPr lang="es-ES" dirty="0" err="1">
                <a:latin typeface="Calibri"/>
                <a:cs typeface="Calibri"/>
              </a:rPr>
              <a:t>obert</a:t>
            </a:r>
            <a:r>
              <a:rPr lang="es-ES" dirty="0">
                <a:latin typeface="Calibri"/>
                <a:cs typeface="Calibri"/>
              </a:rPr>
              <a:t> (http://formacion.educalab.es/).</a:t>
            </a:r>
          </a:p>
          <a:p>
            <a:pPr marL="285750" indent="-285750">
              <a:buFontTx/>
              <a:buChar char="-"/>
            </a:pPr>
            <a:endParaRPr lang="es-ES" dirty="0"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s-ES" dirty="0" err="1">
                <a:latin typeface="Calibri"/>
                <a:cs typeface="Calibri"/>
              </a:rPr>
              <a:t>Tecnologia</a:t>
            </a:r>
            <a:r>
              <a:rPr lang="es-ES" dirty="0">
                <a:latin typeface="Calibri"/>
                <a:cs typeface="Calibri"/>
              </a:rPr>
              <a:t>. Per implantar-la i </a:t>
            </a:r>
            <a:r>
              <a:rPr lang="es-ES" dirty="0" err="1">
                <a:latin typeface="Calibri"/>
                <a:cs typeface="Calibri"/>
              </a:rPr>
              <a:t>desevolupar</a:t>
            </a:r>
            <a:r>
              <a:rPr lang="es-ES" dirty="0">
                <a:latin typeface="Calibri"/>
                <a:cs typeface="Calibri"/>
              </a:rPr>
              <a:t>-la </a:t>
            </a:r>
            <a:r>
              <a:rPr lang="es-ES" dirty="0" err="1">
                <a:latin typeface="Calibri"/>
                <a:cs typeface="Calibri"/>
              </a:rPr>
              <a:t>als</a:t>
            </a:r>
            <a:r>
              <a:rPr lang="es-ES" dirty="0">
                <a:latin typeface="Calibri"/>
                <a:cs typeface="Calibri"/>
              </a:rPr>
              <a:t> centres </a:t>
            </a:r>
            <a:r>
              <a:rPr lang="es-ES" dirty="0" err="1">
                <a:latin typeface="Calibri"/>
                <a:cs typeface="Calibri"/>
              </a:rPr>
              <a:t>educatius</a:t>
            </a:r>
            <a:r>
              <a:rPr lang="es-ES" dirty="0">
                <a:latin typeface="Calibri"/>
                <a:cs typeface="Calibri"/>
              </a:rPr>
              <a:t>: recursos </a:t>
            </a:r>
            <a:r>
              <a:rPr lang="es-ES" dirty="0" err="1">
                <a:latin typeface="Calibri"/>
                <a:cs typeface="Calibri"/>
              </a:rPr>
              <a:t>digitals</a:t>
            </a:r>
            <a:r>
              <a:rPr lang="es-ES" dirty="0">
                <a:latin typeface="Calibri"/>
                <a:cs typeface="Calibri"/>
              </a:rPr>
              <a:t>, </a:t>
            </a:r>
            <a:r>
              <a:rPr lang="es-ES" dirty="0" err="1">
                <a:latin typeface="Calibri"/>
                <a:cs typeface="Calibri"/>
              </a:rPr>
              <a:t>infraestructures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tecnològiques</a:t>
            </a:r>
            <a:r>
              <a:rPr lang="es-ES" dirty="0">
                <a:latin typeface="Calibri"/>
                <a:cs typeface="Calibri"/>
              </a:rPr>
              <a:t> i </a:t>
            </a:r>
            <a:r>
              <a:rPr lang="es-ES" dirty="0" err="1">
                <a:latin typeface="Calibri"/>
                <a:cs typeface="Calibri"/>
              </a:rPr>
              <a:t>competència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digitla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docent</a:t>
            </a:r>
            <a:r>
              <a:rPr lang="es-ES" dirty="0">
                <a:latin typeface="Calibri"/>
                <a:cs typeface="Calibri"/>
              </a:rPr>
              <a:t>.</a:t>
            </a:r>
          </a:p>
        </p:txBody>
      </p:sp>
      <p:pic>
        <p:nvPicPr>
          <p:cNvPr id="4" name="Marcador de contenido 3" descr="Captura de pantalla 2016-12-04 a las 19.57.27.pn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5504" r="12756" b="37211"/>
          <a:stretch/>
        </p:blipFill>
        <p:spPr>
          <a:xfrm>
            <a:off x="2843808" y="-1"/>
            <a:ext cx="6300192" cy="249243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289176" y="3615765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http://educalab.es/</a:t>
            </a:r>
            <a:r>
              <a:rPr lang="en-US" dirty="0" smtClean="0">
                <a:hlinkClick r:id="rId4"/>
              </a:rPr>
              <a:t>intef</a:t>
            </a:r>
            <a:r>
              <a:rPr lang="en-U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5701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996952"/>
            <a:ext cx="8328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Informació</a:t>
            </a:r>
            <a:r>
              <a:rPr lang="es-ES" dirty="0"/>
              <a:t> sobre les </a:t>
            </a:r>
            <a:r>
              <a:rPr lang="es-ES" dirty="0" err="1"/>
              <a:t>avaluacions</a:t>
            </a:r>
            <a:r>
              <a:rPr lang="es-ES" dirty="0"/>
              <a:t> </a:t>
            </a:r>
            <a:r>
              <a:rPr lang="es-ES" dirty="0" err="1"/>
              <a:t>educatives</a:t>
            </a:r>
            <a:r>
              <a:rPr lang="es-ES" dirty="0"/>
              <a:t>, </a:t>
            </a:r>
            <a:r>
              <a:rPr lang="es-ES" dirty="0" err="1"/>
              <a:t>com</a:t>
            </a:r>
            <a:r>
              <a:rPr lang="es-ES" dirty="0"/>
              <a:t> les de la OCDE, PISA,… i les </a:t>
            </a:r>
            <a:r>
              <a:rPr lang="es-ES" dirty="0" err="1"/>
              <a:t>nacionals</a:t>
            </a:r>
            <a:r>
              <a:rPr lang="es-ES" dirty="0"/>
              <a:t>, </a:t>
            </a:r>
            <a:r>
              <a:rPr lang="es-ES" dirty="0" err="1"/>
              <a:t>així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 </a:t>
            </a:r>
            <a:r>
              <a:rPr lang="es-ES" dirty="0" err="1"/>
              <a:t>indicadors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.</a:t>
            </a:r>
          </a:p>
          <a:p>
            <a:r>
              <a:rPr lang="es-ES" dirty="0"/>
              <a:t>També té un </a:t>
            </a:r>
            <a:r>
              <a:rPr lang="es-ES" dirty="0" err="1"/>
              <a:t>enllaç</a:t>
            </a:r>
            <a:r>
              <a:rPr lang="es-ES" dirty="0"/>
              <a:t> a la revista de Educación (http://www.mecd.gob.es/revista-de-educacion/).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17968" r="28551" b="62761"/>
          <a:stretch/>
        </p:blipFill>
        <p:spPr bwMode="auto">
          <a:xfrm>
            <a:off x="467544" y="4509120"/>
            <a:ext cx="8096200" cy="12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Captura de pantalla 2016-12-04 a las 20.08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6202" r="13656" b="37914"/>
          <a:stretch/>
        </p:blipFill>
        <p:spPr>
          <a:xfrm>
            <a:off x="1115616" y="116632"/>
            <a:ext cx="6672585" cy="26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2.38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10741" r="10648" b="41924"/>
          <a:stretch/>
        </p:blipFill>
        <p:spPr>
          <a:xfrm>
            <a:off x="431354" y="225996"/>
            <a:ext cx="8352928" cy="3301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485907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Tot</a:t>
            </a:r>
            <a:r>
              <a:rPr lang="es-ES" dirty="0"/>
              <a:t> un </a:t>
            </a:r>
            <a:r>
              <a:rPr lang="es-ES" dirty="0" err="1"/>
              <a:t>seguit</a:t>
            </a:r>
            <a:r>
              <a:rPr lang="es-ES" dirty="0"/>
              <a:t> de </a:t>
            </a:r>
            <a:r>
              <a:rPr lang="es-ES" dirty="0" err="1"/>
              <a:t>projectes</a:t>
            </a:r>
            <a:r>
              <a:rPr lang="es-ES" dirty="0"/>
              <a:t> </a:t>
            </a:r>
            <a:r>
              <a:rPr lang="es-ES" dirty="0" err="1"/>
              <a:t>dedicats</a:t>
            </a:r>
            <a:r>
              <a:rPr lang="es-ES" dirty="0"/>
              <a:t> a </a:t>
            </a:r>
            <a:r>
              <a:rPr lang="es-ES" dirty="0" err="1"/>
              <a:t>l’aprenentatge</a:t>
            </a:r>
            <a:r>
              <a:rPr lang="es-ES" dirty="0"/>
              <a:t> </a:t>
            </a:r>
            <a:r>
              <a:rPr lang="es-ES" dirty="0" err="1"/>
              <a:t>d’altres</a:t>
            </a:r>
            <a:r>
              <a:rPr lang="es-ES" dirty="0"/>
              <a:t> </a:t>
            </a:r>
            <a:r>
              <a:rPr lang="es-ES" dirty="0" err="1"/>
              <a:t>llengües</a:t>
            </a:r>
            <a:r>
              <a:rPr lang="es-ES" dirty="0"/>
              <a:t> i </a:t>
            </a:r>
            <a:r>
              <a:rPr lang="es-ES" dirty="0" err="1"/>
              <a:t>altra</a:t>
            </a:r>
            <a:r>
              <a:rPr lang="es-ES" dirty="0"/>
              <a:t> </a:t>
            </a:r>
            <a:r>
              <a:rPr lang="es-ES" dirty="0" err="1"/>
              <a:t>informació</a:t>
            </a:r>
            <a:r>
              <a:rPr lang="es-ES" dirty="0"/>
              <a:t> </a:t>
            </a:r>
            <a:r>
              <a:rPr lang="es-ES" dirty="0" err="1"/>
              <a:t>d’interés</a:t>
            </a:r>
            <a:r>
              <a:rPr lang="es-ES" dirty="0"/>
              <a:t> en </a:t>
            </a:r>
            <a:r>
              <a:rPr lang="es-ES" dirty="0" err="1"/>
              <a:t>relació</a:t>
            </a:r>
            <a:r>
              <a:rPr lang="es-ES" dirty="0"/>
              <a:t> al tema de les </a:t>
            </a:r>
            <a:r>
              <a:rPr lang="es-ES" dirty="0" err="1"/>
              <a:t>llengües</a:t>
            </a:r>
            <a:r>
              <a:rPr lang="es-E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9186" y="3485907"/>
            <a:ext cx="27025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Actuacions</a:t>
            </a:r>
            <a:r>
              <a:rPr lang="es-ES" dirty="0"/>
              <a:t> </a:t>
            </a:r>
            <a:r>
              <a:rPr lang="es-ES" dirty="0" err="1"/>
              <a:t>realitzades</a:t>
            </a:r>
            <a:r>
              <a:rPr lang="es-ES" dirty="0"/>
              <a:t> per </a:t>
            </a:r>
            <a:r>
              <a:rPr lang="es-ES" dirty="0" err="1"/>
              <a:t>part</a:t>
            </a:r>
            <a:r>
              <a:rPr lang="es-ES" dirty="0"/>
              <a:t> del </a:t>
            </a:r>
            <a:r>
              <a:rPr lang="es-ES" dirty="0" err="1"/>
              <a:t>ministeri</a:t>
            </a:r>
            <a:r>
              <a:rPr lang="es-ES" dirty="0"/>
              <a:t> per </a:t>
            </a:r>
            <a:r>
              <a:rPr lang="es-ES" dirty="0" err="1"/>
              <a:t>atendre</a:t>
            </a:r>
            <a:r>
              <a:rPr lang="es-ES" dirty="0"/>
              <a:t> les </a:t>
            </a:r>
            <a:r>
              <a:rPr lang="es-ES" dirty="0" err="1"/>
              <a:t>necessitas</a:t>
            </a:r>
            <a:r>
              <a:rPr lang="es-ES" dirty="0"/>
              <a:t> </a:t>
            </a:r>
            <a:r>
              <a:rPr lang="es-ES" dirty="0" err="1"/>
              <a:t>educatives</a:t>
            </a:r>
            <a:r>
              <a:rPr lang="es-ES" dirty="0"/>
              <a:t> </a:t>
            </a:r>
            <a:r>
              <a:rPr lang="es-ES" dirty="0" err="1"/>
              <a:t>específiques</a:t>
            </a:r>
            <a:r>
              <a:rPr lang="es-ES" dirty="0"/>
              <a:t>: </a:t>
            </a:r>
            <a:r>
              <a:rPr lang="es-ES" dirty="0" err="1"/>
              <a:t>inclusió</a:t>
            </a:r>
            <a:r>
              <a:rPr lang="es-ES" dirty="0"/>
              <a:t>, </a:t>
            </a:r>
            <a:r>
              <a:rPr lang="es-ES" dirty="0" err="1"/>
              <a:t>desenvolupament</a:t>
            </a:r>
            <a:r>
              <a:rPr lang="es-ES" dirty="0"/>
              <a:t>, </a:t>
            </a:r>
            <a:r>
              <a:rPr lang="es-ES" dirty="0" err="1"/>
              <a:t>cooperació</a:t>
            </a:r>
            <a:r>
              <a:rPr lang="es-ES" dirty="0"/>
              <a:t> internacional.</a:t>
            </a:r>
          </a:p>
          <a:p>
            <a:r>
              <a:rPr lang="es-ES" dirty="0"/>
              <a:t>També temes de salud (</a:t>
            </a:r>
            <a:r>
              <a:rPr lang="es-ES" dirty="0" err="1"/>
              <a:t>alimentació</a:t>
            </a:r>
            <a:r>
              <a:rPr lang="es-ES" dirty="0"/>
              <a:t>, </a:t>
            </a:r>
            <a:r>
              <a:rPr lang="es-ES" dirty="0" err="1"/>
              <a:t>tabaquisme</a:t>
            </a:r>
            <a:r>
              <a:rPr lang="es-ES" dirty="0"/>
              <a:t>), cultura científica i </a:t>
            </a:r>
            <a:r>
              <a:rPr lang="es-ES" dirty="0" err="1"/>
              <a:t>emprendedurisme</a:t>
            </a:r>
            <a:r>
              <a:rPr lang="es-E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6176" y="3485907"/>
            <a:ext cx="26281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Principalment</a:t>
            </a:r>
            <a:r>
              <a:rPr lang="es-ES" dirty="0"/>
              <a:t> la </a:t>
            </a:r>
            <a:r>
              <a:rPr lang="es-ES" dirty="0" err="1"/>
              <a:t>xarxa</a:t>
            </a:r>
            <a:r>
              <a:rPr lang="es-ES" dirty="0"/>
              <a:t> </a:t>
            </a:r>
            <a:r>
              <a:rPr lang="es-ES" dirty="0" err="1"/>
              <a:t>Eurydice</a:t>
            </a:r>
            <a:r>
              <a:rPr lang="es-ES" dirty="0"/>
              <a:t> (España-REDIE).</a:t>
            </a:r>
          </a:p>
          <a:p>
            <a:r>
              <a:rPr lang="es-ES" dirty="0"/>
              <a:t>Per </a:t>
            </a:r>
            <a:r>
              <a:rPr lang="es-ES" dirty="0" err="1"/>
              <a:t>tindre</a:t>
            </a:r>
            <a:r>
              <a:rPr lang="es-ES" dirty="0"/>
              <a:t> </a:t>
            </a:r>
            <a:r>
              <a:rPr lang="es-ES" dirty="0" err="1"/>
              <a:t>millor</a:t>
            </a:r>
            <a:r>
              <a:rPr lang="es-ES" dirty="0"/>
              <a:t> </a:t>
            </a:r>
            <a:r>
              <a:rPr lang="es-ES" dirty="0" err="1"/>
              <a:t>coneixement</a:t>
            </a:r>
            <a:r>
              <a:rPr lang="es-ES" dirty="0"/>
              <a:t> i </a:t>
            </a:r>
            <a:r>
              <a:rPr lang="es-ES" dirty="0" err="1"/>
              <a:t>comprensió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sistemes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.</a:t>
            </a:r>
          </a:p>
          <a:p>
            <a:r>
              <a:rPr lang="es-ES" dirty="0">
                <a:hlinkClick r:id="rId3"/>
              </a:rPr>
              <a:t>http://www.mecd.gob.es/mecd/educacion-mecd/mc/redie-eurydice/eurydice-espana-redie/descripcion.html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56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52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9402" r="17698" b="10003"/>
          <a:stretch/>
        </p:blipFill>
        <p:spPr>
          <a:xfrm>
            <a:off x="827584" y="332656"/>
            <a:ext cx="7731776" cy="55336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95736" y="6021288"/>
            <a:ext cx="427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3"/>
              </a:rPr>
              <a:t>http://www.csic.es/portales-de-divulgacion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9361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53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12387" r="11169"/>
          <a:stretch/>
        </p:blipFill>
        <p:spPr>
          <a:xfrm>
            <a:off x="251520" y="188640"/>
            <a:ext cx="7108578" cy="5007067"/>
          </a:xfrm>
          <a:prstGeom prst="rect">
            <a:avLst/>
          </a:prstGeom>
        </p:spPr>
      </p:pic>
      <p:pic>
        <p:nvPicPr>
          <p:cNvPr id="3" name="Imagen 2" descr="Captura de pantalla 2016-12-04 a las 20.53.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24493" r="36979" b="17797"/>
          <a:stretch/>
        </p:blipFill>
        <p:spPr>
          <a:xfrm>
            <a:off x="5076056" y="3212976"/>
            <a:ext cx="3849656" cy="28083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35873" y="6160235"/>
            <a:ext cx="410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4"/>
              </a:rPr>
              <a:t>http://www.dicv.csic.es/concienciase.php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755576" y="5517232"/>
            <a:ext cx="3017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5"/>
              </a:rPr>
              <a:t>http://www.csic.es/educacion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253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0300" y="476672"/>
            <a:ext cx="5825202" cy="1646302"/>
          </a:xfrm>
        </p:spPr>
        <p:txBody>
          <a:bodyPr/>
          <a:lstStyle/>
          <a:p>
            <a:r>
              <a:rPr lang="es-ES" dirty="0"/>
              <a:t>PORTALS WEB DE CIÈNCIA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5825202" cy="4032448"/>
          </a:xfrm>
        </p:spPr>
        <p:txBody>
          <a:bodyPr>
            <a:noAutofit/>
          </a:bodyPr>
          <a:lstStyle/>
          <a:p>
            <a:r>
              <a:rPr lang="es-ES" sz="1200" dirty="0" smtClean="0">
                <a:latin typeface="Calibri"/>
                <a:cs typeface="Calibri"/>
              </a:rPr>
              <a:t>MESTRE A CASA</a:t>
            </a:r>
          </a:p>
          <a:p>
            <a:r>
              <a:rPr lang="es-ES" sz="1200" dirty="0" smtClean="0">
                <a:latin typeface="Calibri"/>
                <a:cs typeface="Calibri"/>
              </a:rPr>
              <a:t>CATEDRA </a:t>
            </a:r>
            <a:r>
              <a:rPr lang="es-ES" sz="1200" dirty="0">
                <a:latin typeface="Calibri"/>
                <a:cs typeface="Calibri"/>
              </a:rPr>
              <a:t>DE DIVULGACIÓ DE LA CIÈNCIA</a:t>
            </a:r>
          </a:p>
          <a:p>
            <a:r>
              <a:rPr lang="es-ES" sz="1200" dirty="0" smtClean="0">
                <a:latin typeface="Calibri"/>
                <a:cs typeface="Calibri"/>
              </a:rPr>
              <a:t>FECYT</a:t>
            </a:r>
            <a:endParaRPr lang="es-ES" sz="1200" dirty="0">
              <a:latin typeface="Calibri"/>
              <a:cs typeface="Calibri"/>
            </a:endParaRPr>
          </a:p>
          <a:p>
            <a:r>
              <a:rPr lang="es-ES" sz="1200" dirty="0">
                <a:latin typeface="Calibri"/>
                <a:cs typeface="Calibri"/>
              </a:rPr>
              <a:t>CONEC</a:t>
            </a:r>
          </a:p>
          <a:p>
            <a:r>
              <a:rPr lang="es-ES" sz="1200" dirty="0">
                <a:latin typeface="Calibri"/>
                <a:cs typeface="Calibri"/>
              </a:rPr>
              <a:t>EDUCALAB</a:t>
            </a:r>
          </a:p>
          <a:p>
            <a:r>
              <a:rPr lang="es-ES" sz="1200" dirty="0" smtClean="0">
                <a:latin typeface="Calibri"/>
                <a:cs typeface="Calibri"/>
              </a:rPr>
              <a:t>CSIC</a:t>
            </a:r>
          </a:p>
          <a:p>
            <a:r>
              <a:rPr lang="es-ES" sz="1200" dirty="0" smtClean="0">
                <a:latin typeface="Calibri"/>
                <a:cs typeface="Calibri"/>
              </a:rPr>
              <a:t>XPLORA HEALTH</a:t>
            </a:r>
            <a:endParaRPr lang="es-ES" sz="1200" dirty="0">
              <a:latin typeface="Calibri"/>
              <a:cs typeface="Calibri"/>
            </a:endParaRPr>
          </a:p>
          <a:p>
            <a:r>
              <a:rPr lang="es-ES" sz="1200" dirty="0">
                <a:latin typeface="Calibri"/>
                <a:cs typeface="Calibri"/>
              </a:rPr>
              <a:t>SCIENCE IN SCHOOL</a:t>
            </a:r>
          </a:p>
          <a:p>
            <a:r>
              <a:rPr lang="es-ES" sz="1200" dirty="0">
                <a:latin typeface="Calibri"/>
                <a:cs typeface="Calibri"/>
              </a:rPr>
              <a:t>XPLORA</a:t>
            </a:r>
          </a:p>
          <a:p>
            <a:r>
              <a:rPr lang="es-ES" sz="1200" dirty="0" smtClean="0">
                <a:latin typeface="Calibri"/>
                <a:cs typeface="Calibri"/>
              </a:rPr>
              <a:t>ZOONIVERSE</a:t>
            </a:r>
          </a:p>
          <a:p>
            <a:r>
              <a:rPr lang="es-ES" sz="1200" dirty="0" smtClean="0">
                <a:latin typeface="Calibri"/>
                <a:cs typeface="Calibri"/>
              </a:rPr>
              <a:t>SINC</a:t>
            </a:r>
          </a:p>
          <a:p>
            <a:r>
              <a:rPr lang="es-ES" sz="1200" dirty="0" smtClean="0">
                <a:latin typeface="Calibri"/>
                <a:cs typeface="Calibri"/>
              </a:rPr>
              <a:t>NEST: RECURSOS EDUCATIVOS</a:t>
            </a:r>
          </a:p>
          <a:p>
            <a:r>
              <a:rPr lang="es-ES" sz="1200" dirty="0" smtClean="0">
                <a:latin typeface="Calibri"/>
                <a:cs typeface="Calibri"/>
              </a:rPr>
              <a:t>HEALTH LINE</a:t>
            </a:r>
          </a:p>
          <a:p>
            <a:r>
              <a:rPr lang="es-ES" sz="1200" dirty="0" smtClean="0">
                <a:latin typeface="Calibri"/>
                <a:cs typeface="Calibri"/>
              </a:rPr>
              <a:t>UNIVERSIA</a:t>
            </a:r>
          </a:p>
          <a:p>
            <a:r>
              <a:rPr lang="es-ES" sz="1200" dirty="0" smtClean="0">
                <a:latin typeface="Calibri"/>
                <a:cs typeface="Calibri"/>
              </a:rPr>
              <a:t>CIENCIA Y DOCENCIA</a:t>
            </a:r>
            <a:endParaRPr lang="es-E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05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1.04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31955" r="34283" b="6024"/>
          <a:stretch/>
        </p:blipFill>
        <p:spPr>
          <a:xfrm>
            <a:off x="179512" y="116632"/>
            <a:ext cx="4862267" cy="3544505"/>
          </a:xfrm>
          <a:prstGeom prst="rect">
            <a:avLst/>
          </a:prstGeom>
        </p:spPr>
      </p:pic>
      <p:pic>
        <p:nvPicPr>
          <p:cNvPr id="3" name="Imagen 2" descr="Captura de pantalla 2016-12-04 a las 21.04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0397" r="7956"/>
          <a:stretch/>
        </p:blipFill>
        <p:spPr>
          <a:xfrm>
            <a:off x="2771800" y="2708920"/>
            <a:ext cx="6280052" cy="411268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94001" y="549683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4"/>
              </a:rPr>
              <a:t>http://www.csic.es/cienciatk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23528" y="4581128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hlinkClick r:id="rId5"/>
              </a:rPr>
              <a:t>http://www.cienciatk.csic.es/documentos_por_categorias/</a:t>
            </a:r>
            <a:r>
              <a:rPr lang="es-ES_tradnl" sz="1400" dirty="0"/>
              <a:t>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88253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411760" y="190282"/>
            <a:ext cx="424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2"/>
              </a:rPr>
              <a:t>http://museovirtual.csic.es/</a:t>
            </a:r>
            <a:r>
              <a:rPr lang="es-ES_tradnl" dirty="0" smtClean="0">
                <a:hlinkClick r:id="rId2"/>
              </a:rPr>
              <a:t>profesores.htm</a:t>
            </a:r>
            <a:endParaRPr lang="es-ES_tradnl" dirty="0" smtClean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2696"/>
            <a:ext cx="591848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1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-35696"/>
            <a:ext cx="6781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0"/>
            <a:ext cx="7409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3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0"/>
            <a:ext cx="7247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0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126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82334" y="251356"/>
            <a:ext cx="468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CANAL YouTube DEL MUSEU VIRTUAL DEL CSIC</a:t>
            </a:r>
            <a:r>
              <a:rPr lang="es-E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6667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483768" y="6165304"/>
            <a:ext cx="360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2"/>
              </a:rPr>
              <a:t>http://www.vertebradosibericos.org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8" name="Imagen 7" descr="Captura de pantalla 2016-12-04 a las 21.12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t="11889" r="16040" b="8677"/>
          <a:stretch/>
        </p:blipFill>
        <p:spPr>
          <a:xfrm>
            <a:off x="1478584" y="1268760"/>
            <a:ext cx="6198680" cy="453961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758128" y="548680"/>
            <a:ext cx="335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ENCICLOPÈDIA VIRTUAL DEL CSIC:</a:t>
            </a:r>
          </a:p>
        </p:txBody>
      </p:sp>
    </p:spTree>
    <p:extLst>
      <p:ext uri="{BB962C8B-B14F-4D97-AF65-F5344CB8AC3E}">
        <p14:creationId xmlns:p14="http://schemas.microsoft.com/office/powerpoint/2010/main" val="414249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9893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75285" y="188640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https://www.xplorehealth.eu/</a:t>
            </a:r>
            <a:r>
              <a:rPr lang="en-US" dirty="0" smtClean="0">
                <a:hlinkClick r:id="rId3"/>
              </a:rPr>
              <a:t>es</a:t>
            </a:r>
            <a:r>
              <a:rPr lang="en-US" dirty="0" smtClean="0"/>
              <a:t>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547664" y="6165304"/>
            <a:ext cx="563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Web de recursos </a:t>
            </a:r>
            <a:r>
              <a:rPr lang="es-ES" dirty="0" err="1" smtClean="0"/>
              <a:t>docents</a:t>
            </a:r>
            <a:r>
              <a:rPr lang="es-ES" dirty="0" smtClean="0"/>
              <a:t> </a:t>
            </a:r>
            <a:r>
              <a:rPr lang="es-ES" dirty="0" err="1" smtClean="0"/>
              <a:t>amb</a:t>
            </a:r>
            <a:r>
              <a:rPr lang="es-ES" dirty="0" smtClean="0"/>
              <a:t> temes, recursos i </a:t>
            </a:r>
            <a:r>
              <a:rPr lang="es-ES" dirty="0" err="1" smtClean="0"/>
              <a:t>activitats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522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-27384"/>
            <a:ext cx="7109088" cy="60649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3568" y="616530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Temes</a:t>
            </a:r>
            <a:r>
              <a:rPr lang="ca-ES" dirty="0" smtClean="0"/>
              <a:t> per la promoció de la salut i la investigació biomèdica: Fàrmacs, càncer, virus, biotecnologia...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0198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8" y="0"/>
            <a:ext cx="7844019" cy="63093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81169" y="630002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Activitats</a:t>
            </a:r>
            <a:r>
              <a:rPr lang="es-ES" dirty="0" smtClean="0"/>
              <a:t> i cursos per a </a:t>
            </a:r>
            <a:r>
              <a:rPr lang="es-ES" dirty="0" err="1" smtClean="0"/>
              <a:t>docents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975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65412" y="6350000"/>
            <a:ext cx="488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http://mestreacasa.gva.es/web/guest/</a:t>
            </a:r>
            <a:r>
              <a:rPr lang="en-US" dirty="0" smtClean="0">
                <a:hlinkClick r:id="rId2"/>
              </a:rPr>
              <a:t>inicio</a:t>
            </a:r>
            <a:r>
              <a:rPr lang="en-US" dirty="0" smtClean="0"/>
              <a:t> </a:t>
            </a:r>
            <a:endParaRPr lang="es-ES" dirty="0"/>
          </a:p>
        </p:txBody>
      </p:sp>
      <p:pic>
        <p:nvPicPr>
          <p:cNvPr id="3" name="Imagen 2" descr="Captura de pantalla 2017-11-12 a les 17.19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3"/>
          <a:stretch/>
        </p:blipFill>
        <p:spPr>
          <a:xfrm>
            <a:off x="0" y="548680"/>
            <a:ext cx="9144000" cy="51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46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7148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13301" y="6093296"/>
            <a:ext cx="17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Recursos</a:t>
            </a:r>
            <a:r>
              <a:rPr lang="es-ES" dirty="0" smtClean="0"/>
              <a:t>: vídeos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40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6027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59832" y="6309320"/>
            <a:ext cx="298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Recursos</a:t>
            </a:r>
            <a:r>
              <a:rPr lang="es-ES" dirty="0" smtClean="0"/>
              <a:t>: </a:t>
            </a:r>
            <a:r>
              <a:rPr lang="es-ES" dirty="0" err="1" smtClean="0"/>
              <a:t>Experiments</a:t>
            </a:r>
            <a:r>
              <a:rPr lang="es-ES" dirty="0" smtClean="0"/>
              <a:t> </a:t>
            </a:r>
            <a:r>
              <a:rPr lang="es-ES" dirty="0" err="1" smtClean="0"/>
              <a:t>visuals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499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829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07904" y="6309320"/>
            <a:ext cx="179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Recursos</a:t>
            </a:r>
            <a:r>
              <a:rPr lang="es-ES" dirty="0" smtClean="0"/>
              <a:t>: </a:t>
            </a:r>
            <a:r>
              <a:rPr lang="es-ES" dirty="0" err="1" smtClean="0"/>
              <a:t>debats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419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155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34719" y="6309320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Recursos</a:t>
            </a:r>
            <a:r>
              <a:rPr lang="es-ES" dirty="0" smtClean="0"/>
              <a:t>: </a:t>
            </a:r>
            <a:r>
              <a:rPr lang="es-ES" dirty="0" err="1" smtClean="0"/>
              <a:t>Documents</a:t>
            </a:r>
            <a:r>
              <a:rPr lang="es-ES" dirty="0" smtClean="0"/>
              <a:t> de </a:t>
            </a:r>
            <a:r>
              <a:rPr lang="es-ES" dirty="0" err="1" smtClean="0"/>
              <a:t>treball</a:t>
            </a:r>
            <a:r>
              <a:rPr lang="es-ES" dirty="0" smtClean="0"/>
              <a:t> per a </a:t>
            </a:r>
            <a:r>
              <a:rPr lang="es-ES" dirty="0" err="1" smtClean="0"/>
              <a:t>docents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141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3.33.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1021" r="41840" b="68384"/>
          <a:stretch/>
        </p:blipFill>
        <p:spPr>
          <a:xfrm>
            <a:off x="1763688" y="230471"/>
            <a:ext cx="5328592" cy="1352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584" y="5877272"/>
            <a:ext cx="3294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http://www.scienceinschool.org/</a:t>
            </a:r>
            <a:r>
              <a:rPr lang="es-E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844823"/>
            <a:ext cx="81559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Pàgina</a:t>
            </a:r>
            <a:r>
              <a:rPr lang="es-ES" dirty="0"/>
              <a:t> web </a:t>
            </a:r>
            <a:r>
              <a:rPr lang="es-ES" dirty="0" err="1"/>
              <a:t>on</a:t>
            </a:r>
            <a:r>
              <a:rPr lang="es-ES" dirty="0"/>
              <a:t> hi ha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apartats</a:t>
            </a:r>
            <a:r>
              <a:rPr lang="es-ES" dirty="0"/>
              <a:t>:</a:t>
            </a:r>
          </a:p>
          <a:p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“</a:t>
            </a:r>
            <a:r>
              <a:rPr lang="es-ES" dirty="0" err="1"/>
              <a:t>Recent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and </a:t>
            </a:r>
            <a:r>
              <a:rPr lang="es-ES" dirty="0" err="1"/>
              <a:t>science</a:t>
            </a:r>
            <a:r>
              <a:rPr lang="es-ES" dirty="0"/>
              <a:t> </a:t>
            </a:r>
            <a:r>
              <a:rPr lang="es-ES" dirty="0" err="1"/>
              <a:t>topics</a:t>
            </a:r>
            <a:r>
              <a:rPr lang="es-ES" dirty="0"/>
              <a:t>”: de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àrees</a:t>
            </a:r>
            <a:r>
              <a:rPr lang="es-ES" dirty="0"/>
              <a:t>, i </a:t>
            </a:r>
            <a:r>
              <a:rPr lang="es-ES" dirty="0" err="1"/>
              <a:t>classificades</a:t>
            </a:r>
            <a:r>
              <a:rPr lang="es-ES" dirty="0"/>
              <a:t> per </a:t>
            </a:r>
            <a:r>
              <a:rPr lang="es-ES" dirty="0" err="1"/>
              <a:t>edats</a:t>
            </a:r>
            <a:r>
              <a:rPr lang="es-ES" dirty="0"/>
              <a:t> en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idiomes</a:t>
            </a:r>
            <a:r>
              <a:rPr lang="es-ES" dirty="0"/>
              <a:t>.</a:t>
            </a:r>
          </a:p>
          <a:p>
            <a:pPr marL="342900" indent="-342900">
              <a:buAutoNum type="arabicParenR"/>
            </a:pP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“</a:t>
            </a:r>
            <a:r>
              <a:rPr lang="es-ES" dirty="0" err="1"/>
              <a:t>Teach</a:t>
            </a:r>
            <a:r>
              <a:rPr lang="es-ES" dirty="0"/>
              <a:t>”: </a:t>
            </a:r>
            <a:r>
              <a:rPr lang="es-ES" dirty="0" err="1"/>
              <a:t>events</a:t>
            </a:r>
            <a:r>
              <a:rPr lang="es-ES" dirty="0"/>
              <a:t>, recursos i noticies </a:t>
            </a:r>
            <a:r>
              <a:rPr lang="es-ES" dirty="0" err="1"/>
              <a:t>relacionades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continuts</a:t>
            </a:r>
            <a:r>
              <a:rPr lang="es-ES" dirty="0"/>
              <a:t> de la </a:t>
            </a:r>
            <a:r>
              <a:rPr lang="es-ES" dirty="0" err="1"/>
              <a:t>docència</a:t>
            </a:r>
            <a:r>
              <a:rPr lang="es-ES" dirty="0"/>
              <a:t>.</a:t>
            </a:r>
          </a:p>
          <a:p>
            <a:pPr marL="342900" indent="-342900">
              <a:buAutoNum type="arabicParenR"/>
            </a:pP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“Inspire”:  </a:t>
            </a:r>
            <a:r>
              <a:rPr lang="es-ES" dirty="0" err="1"/>
              <a:t>ciència</a:t>
            </a:r>
            <a:r>
              <a:rPr lang="es-ES" dirty="0"/>
              <a:t> en </a:t>
            </a:r>
            <a:r>
              <a:rPr lang="es-ES" dirty="0" err="1"/>
              <a:t>pel·lícules</a:t>
            </a:r>
            <a:r>
              <a:rPr lang="es-ES" dirty="0"/>
              <a:t>, persones , escritura científica,…   </a:t>
            </a:r>
          </a:p>
          <a:p>
            <a:pPr marL="342900" indent="-342900">
              <a:buAutoNum type="arabicParenR"/>
            </a:pPr>
            <a:endParaRPr lang="es-ES" dirty="0"/>
          </a:p>
          <a:p>
            <a:pPr marL="342900" indent="-342900">
              <a:buAutoNum type="arabicParenR"/>
            </a:pPr>
            <a:r>
              <a:rPr lang="es-ES" dirty="0"/>
              <a:t>Té un buscador per </a:t>
            </a:r>
            <a:r>
              <a:rPr lang="es-ES" dirty="0" err="1"/>
              <a:t>paraules</a:t>
            </a:r>
            <a:r>
              <a:rPr lang="es-ES" dirty="0"/>
              <a:t>  </a:t>
            </a:r>
            <a:r>
              <a:rPr lang="es-ES" dirty="0" err="1"/>
              <a:t>clau</a:t>
            </a:r>
            <a:r>
              <a:rPr lang="es-ES" dirty="0"/>
              <a:t> per buscar </a:t>
            </a:r>
          </a:p>
          <a:p>
            <a:r>
              <a:rPr lang="es-ES" dirty="0" err="1"/>
              <a:t>experiments</a:t>
            </a:r>
            <a:r>
              <a:rPr lang="es-ES" dirty="0"/>
              <a:t> o </a:t>
            </a:r>
            <a:r>
              <a:rPr lang="es-ES" dirty="0" err="1"/>
              <a:t>articles</a:t>
            </a:r>
            <a:r>
              <a:rPr lang="es-ES" dirty="0"/>
              <a:t> </a:t>
            </a:r>
            <a:r>
              <a:rPr lang="es-ES" dirty="0" err="1"/>
              <a:t>relacionats</a:t>
            </a:r>
            <a:r>
              <a:rPr lang="es-ES" dirty="0"/>
              <a:t>.</a:t>
            </a:r>
          </a:p>
          <a:p>
            <a:r>
              <a:rPr lang="es-ES" dirty="0" err="1"/>
              <a:t>Exemple</a:t>
            </a:r>
            <a:r>
              <a:rPr lang="es-ES" dirty="0"/>
              <a:t>: </a:t>
            </a:r>
            <a:r>
              <a:rPr lang="es-ES" dirty="0" err="1"/>
              <a:t>blood</a:t>
            </a:r>
            <a:r>
              <a:rPr lang="es-ES" dirty="0"/>
              <a:t> </a:t>
            </a:r>
            <a:r>
              <a:rPr lang="es-ES" dirty="0">
                <a:sym typeface="Wingdings" panose="05000000000000000000" pitchFamily="2" charset="2"/>
              </a:rPr>
              <a:t>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16566" r="60468" b="21094"/>
          <a:stretch/>
        </p:blipFill>
        <p:spPr bwMode="auto">
          <a:xfrm>
            <a:off x="5292079" y="4149079"/>
            <a:ext cx="2861995" cy="271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02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6237312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http://www.xplora.org/ww/en/pub/xplora/homepage.htm</a:t>
            </a:r>
            <a:r>
              <a:rPr lang="es-E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2344" y="1412776"/>
            <a:ext cx="32221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Lectures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educació</a:t>
            </a:r>
            <a:r>
              <a:rPr lang="en-US" dirty="0"/>
              <a:t> de </a:t>
            </a:r>
            <a:r>
              <a:rPr lang="en-US" dirty="0" err="1"/>
              <a:t>ciències</a:t>
            </a:r>
            <a:r>
              <a:rPr lang="en-US" dirty="0"/>
              <a:t>: </a:t>
            </a:r>
            <a:r>
              <a:rPr lang="en-US" dirty="0" err="1"/>
              <a:t>noticies</a:t>
            </a:r>
            <a:r>
              <a:rPr lang="en-US" dirty="0"/>
              <a:t>, </a:t>
            </a:r>
            <a:r>
              <a:rPr lang="en-US" dirty="0" err="1"/>
              <a:t>consells</a:t>
            </a:r>
            <a:r>
              <a:rPr lang="en-US" dirty="0"/>
              <a:t> </a:t>
            </a:r>
            <a:r>
              <a:rPr lang="en-US" dirty="0" err="1"/>
              <a:t>pedagògics</a:t>
            </a:r>
            <a:r>
              <a:rPr lang="en-US" dirty="0"/>
              <a:t>, </a:t>
            </a:r>
            <a:r>
              <a:rPr lang="en-US" dirty="0" err="1"/>
              <a:t>idees</a:t>
            </a:r>
            <a:r>
              <a:rPr lang="en-US" dirty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Búsqueda</a:t>
            </a:r>
            <a:r>
              <a:rPr lang="en-US" dirty="0"/>
              <a:t> en bases de </a:t>
            </a:r>
            <a:r>
              <a:rPr lang="en-US" dirty="0" err="1"/>
              <a:t>dades</a:t>
            </a:r>
            <a:r>
              <a:rPr lang="en-US" dirty="0"/>
              <a:t> 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pàgines</a:t>
            </a:r>
            <a:r>
              <a:rPr lang="en-US" dirty="0"/>
              <a:t> web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aprenentatge</a:t>
            </a:r>
            <a:r>
              <a:rPr lang="en-US" dirty="0"/>
              <a:t> digital de </a:t>
            </a:r>
            <a:r>
              <a:rPr lang="en-US" dirty="0" err="1"/>
              <a:t>ciències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Et pots registrar per </a:t>
            </a:r>
            <a:r>
              <a:rPr lang="en-US" dirty="0" err="1"/>
              <a:t>utilitzar</a:t>
            </a:r>
            <a:r>
              <a:rPr lang="en-US" dirty="0"/>
              <a:t> les </a:t>
            </a:r>
            <a:r>
              <a:rPr lang="en-US" dirty="0" err="1"/>
              <a:t>eïnes</a:t>
            </a:r>
            <a:r>
              <a:rPr lang="en-US" dirty="0"/>
              <a:t> que </a:t>
            </a:r>
            <a:r>
              <a:rPr lang="en-US" dirty="0" err="1"/>
              <a:t>tenen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per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comunitats</a:t>
            </a:r>
            <a:r>
              <a:rPr lang="en-US" dirty="0"/>
              <a:t> on-line per </a:t>
            </a:r>
            <a:r>
              <a:rPr lang="en-US" dirty="0" err="1"/>
              <a:t>fomentar</a:t>
            </a:r>
            <a:r>
              <a:rPr lang="en-US" dirty="0"/>
              <a:t> discussions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Conèixer</a:t>
            </a:r>
            <a:r>
              <a:rPr lang="en-US" dirty="0"/>
              <a:t> </a:t>
            </a:r>
            <a:r>
              <a:rPr lang="en-US" dirty="0" err="1"/>
              <a:t>innovacions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 </a:t>
            </a:r>
            <a:r>
              <a:rPr lang="en-US" dirty="0" err="1"/>
              <a:t>d’aproximacions</a:t>
            </a:r>
            <a:r>
              <a:rPr lang="en-US" dirty="0"/>
              <a:t> </a:t>
            </a:r>
            <a:r>
              <a:rPr lang="en-US" dirty="0" err="1"/>
              <a:t>pràctiques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projectes</a:t>
            </a:r>
            <a:endParaRPr lang="en-US" dirty="0"/>
          </a:p>
        </p:txBody>
      </p:sp>
      <p:pic>
        <p:nvPicPr>
          <p:cNvPr id="4" name="Imagen 3" descr="Captura de pantalla 2016-12-04 a las 23.06.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10803" r="16211"/>
          <a:stretch/>
        </p:blipFill>
        <p:spPr>
          <a:xfrm>
            <a:off x="58464" y="620688"/>
            <a:ext cx="5377632" cy="50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6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7824" y="6309320"/>
            <a:ext cx="2915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https://www.zooniverse.org/</a:t>
            </a:r>
            <a:r>
              <a:rPr lang="es-E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594" y="4000996"/>
            <a:ext cx="79018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/>
              <a:t>És</a:t>
            </a:r>
            <a:r>
              <a:rPr lang="es-ES_tradnl" dirty="0"/>
              <a:t> la plataforma </a:t>
            </a:r>
            <a:r>
              <a:rPr lang="es-ES_tradnl" dirty="0" err="1"/>
              <a:t>més</a:t>
            </a:r>
            <a:r>
              <a:rPr lang="es-ES_tradnl" dirty="0"/>
              <a:t> gran i </a:t>
            </a:r>
            <a:r>
              <a:rPr lang="es-ES_tradnl" dirty="0" err="1"/>
              <a:t>més</a:t>
            </a:r>
            <a:r>
              <a:rPr lang="es-ES_tradnl" dirty="0"/>
              <a:t> popular del </a:t>
            </a:r>
            <a:r>
              <a:rPr lang="es-ES_tradnl" dirty="0" err="1"/>
              <a:t>món</a:t>
            </a:r>
            <a:r>
              <a:rPr lang="es-ES_tradnl" dirty="0"/>
              <a:t> per a la </a:t>
            </a:r>
            <a:r>
              <a:rPr lang="es-ES_tradnl" dirty="0" err="1"/>
              <a:t>investigació</a:t>
            </a:r>
            <a:r>
              <a:rPr lang="es-ES_tradnl" dirty="0"/>
              <a:t> de les persones </a:t>
            </a:r>
            <a:r>
              <a:rPr lang="es-ES_tradnl" dirty="0" err="1"/>
              <a:t>amb</a:t>
            </a:r>
            <a:r>
              <a:rPr lang="es-ES_tradnl" dirty="0"/>
              <a:t> </a:t>
            </a:r>
            <a:r>
              <a:rPr lang="es-ES_tradnl" dirty="0" err="1"/>
              <a:t>alimentació</a:t>
            </a:r>
            <a:r>
              <a:rPr lang="es-ES_tradnl" dirty="0"/>
              <a:t> </a:t>
            </a:r>
            <a:r>
              <a:rPr lang="es-ES_tradnl" dirty="0" err="1"/>
              <a:t>pròpia</a:t>
            </a:r>
            <a:r>
              <a:rPr lang="es-ES_tradnl" dirty="0"/>
              <a:t>. </a:t>
            </a:r>
            <a:r>
              <a:rPr lang="es-ES_tradnl" dirty="0" err="1"/>
              <a:t>Aquesta</a:t>
            </a:r>
            <a:r>
              <a:rPr lang="es-ES_tradnl" dirty="0"/>
              <a:t> </a:t>
            </a:r>
            <a:r>
              <a:rPr lang="es-ES_tradnl" dirty="0" err="1"/>
              <a:t>investigació</a:t>
            </a:r>
            <a:r>
              <a:rPr lang="es-ES_tradnl" dirty="0"/>
              <a:t> </a:t>
            </a:r>
            <a:r>
              <a:rPr lang="es-ES_tradnl" dirty="0" err="1"/>
              <a:t>és</a:t>
            </a:r>
            <a:r>
              <a:rPr lang="es-ES_tradnl" dirty="0"/>
              <a:t> </a:t>
            </a:r>
            <a:r>
              <a:rPr lang="es-ES_tradnl" dirty="0" err="1"/>
              <a:t>possible</a:t>
            </a:r>
            <a:r>
              <a:rPr lang="es-ES_tradnl" dirty="0"/>
              <a:t> </a:t>
            </a:r>
            <a:r>
              <a:rPr lang="es-ES_tradnl" dirty="0" err="1"/>
              <a:t>gràcies</a:t>
            </a:r>
            <a:r>
              <a:rPr lang="es-ES_tradnl" dirty="0"/>
              <a:t> </a:t>
            </a:r>
            <a:r>
              <a:rPr lang="es-ES_tradnl" dirty="0" err="1"/>
              <a:t>als</a:t>
            </a:r>
            <a:r>
              <a:rPr lang="es-ES_tradnl" dirty="0"/>
              <a:t> </a:t>
            </a:r>
            <a:r>
              <a:rPr lang="es-ES_tradnl" dirty="0" err="1"/>
              <a:t>voluntaris</a:t>
            </a:r>
            <a:r>
              <a:rPr lang="es-ES_tradnl" dirty="0"/>
              <a:t> </a:t>
            </a:r>
            <a:r>
              <a:rPr lang="es-ES_tradnl" dirty="0" err="1"/>
              <a:t>assistits</a:t>
            </a:r>
            <a:r>
              <a:rPr lang="es-ES_tradnl" dirty="0"/>
              <a:t> per </a:t>
            </a:r>
            <a:r>
              <a:rPr lang="es-ES_tradnl" dirty="0" err="1"/>
              <a:t>investigadors</a:t>
            </a:r>
            <a:r>
              <a:rPr lang="es-ES_tradnl" dirty="0"/>
              <a:t> </a:t>
            </a:r>
            <a:r>
              <a:rPr lang="es-ES_tradnl" dirty="0" err="1"/>
              <a:t>professionals</a:t>
            </a:r>
            <a:r>
              <a:rPr lang="es-ES_tradnl" dirty="0"/>
              <a:t>.</a:t>
            </a:r>
          </a:p>
          <a:p>
            <a:endParaRPr lang="en-US" dirty="0"/>
          </a:p>
          <a:p>
            <a:r>
              <a:rPr lang="en-US" dirty="0" err="1"/>
              <a:t>Són</a:t>
            </a:r>
            <a:r>
              <a:rPr lang="en-US" dirty="0"/>
              <a:t> </a:t>
            </a:r>
            <a:r>
              <a:rPr lang="en-US" dirty="0" err="1"/>
              <a:t>projectes</a:t>
            </a:r>
            <a:r>
              <a:rPr lang="en-US" dirty="0"/>
              <a:t> col·laboratius entre </a:t>
            </a:r>
            <a:r>
              <a:rPr lang="en-US" dirty="0" err="1"/>
              <a:t>voluntaris</a:t>
            </a:r>
            <a:r>
              <a:rPr lang="en-US" dirty="0"/>
              <a:t>  I professionals </a:t>
            </a:r>
            <a:r>
              <a:rPr lang="en-US" dirty="0" err="1"/>
              <a:t>d’arreu</a:t>
            </a:r>
            <a:r>
              <a:rPr lang="en-US" dirty="0"/>
              <a:t> del </a:t>
            </a:r>
            <a:r>
              <a:rPr lang="en-US" dirty="0" err="1"/>
              <a:t>món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Pots </a:t>
            </a:r>
            <a:r>
              <a:rPr lang="en-US" dirty="0" err="1"/>
              <a:t>començar</a:t>
            </a:r>
            <a:r>
              <a:rPr lang="en-US" dirty="0"/>
              <a:t> el </a:t>
            </a:r>
            <a:r>
              <a:rPr lang="en-US" dirty="0" err="1"/>
              <a:t>teu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projecte</a:t>
            </a:r>
            <a:r>
              <a:rPr lang="en-US" dirty="0"/>
              <a:t> o </a:t>
            </a:r>
            <a:r>
              <a:rPr lang="en-US" dirty="0" err="1"/>
              <a:t>unir-te</a:t>
            </a:r>
            <a:r>
              <a:rPr lang="en-US" dirty="0"/>
              <a:t> a </a:t>
            </a:r>
            <a:r>
              <a:rPr lang="en-US" dirty="0" err="1"/>
              <a:t>algun</a:t>
            </a:r>
            <a:r>
              <a:rPr lang="en-US" dirty="0"/>
              <a:t> que estiga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marxa</a:t>
            </a:r>
            <a:r>
              <a:rPr lang="en-US" dirty="0"/>
              <a:t>. Molts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basats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imatges</a:t>
            </a:r>
            <a:r>
              <a:rPr lang="en-US" dirty="0"/>
              <a:t>.</a:t>
            </a:r>
            <a:endParaRPr lang="es-ES" dirty="0"/>
          </a:p>
        </p:txBody>
      </p:sp>
      <p:pic>
        <p:nvPicPr>
          <p:cNvPr id="2" name="Imagen 1" descr="Captura de pantalla 2016-12-05 a las 0.44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11192" r="15512"/>
          <a:stretch/>
        </p:blipFill>
        <p:spPr>
          <a:xfrm>
            <a:off x="110678" y="260648"/>
            <a:ext cx="3597226" cy="330349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13802" r="47195" b="30469"/>
          <a:stretch/>
        </p:blipFill>
        <p:spPr bwMode="auto">
          <a:xfrm>
            <a:off x="3203848" y="1097590"/>
            <a:ext cx="5726575" cy="261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54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608" y="4293096"/>
            <a:ext cx="7246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/>
              <a:t>Primera agència pública d'àmbit estatal especialitzada en informació sobre ciència, tecnologia i innovació en espanyol.</a:t>
            </a:r>
          </a:p>
          <a:p>
            <a:r>
              <a:rPr lang="ca-ES"/>
              <a:t>L'equip de SINC produeix notícies, reportatges, entrevistes i materials audiovisuals (vídeos, fotografies, il·lustracions i infografies).</a:t>
            </a:r>
          </a:p>
          <a:p>
            <a:endParaRPr lang="ca-ES"/>
          </a:p>
          <a:p>
            <a:r>
              <a:rPr lang="ca-ES"/>
              <a:t>Podeu torbar material per preparar temes de ciències de la vida, però també d’altres àrees. </a:t>
            </a:r>
          </a:p>
          <a:p>
            <a:r>
              <a:rPr lang="ca-ES">
                <a:hlinkClick r:id="rId2"/>
              </a:rPr>
              <a:t>http://www.agenciasinc.es/</a:t>
            </a:r>
            <a:r>
              <a:rPr lang="ca-ES"/>
              <a:t> </a:t>
            </a:r>
          </a:p>
        </p:txBody>
      </p:sp>
      <p:pic>
        <p:nvPicPr>
          <p:cNvPr id="6" name="Imagen 5" descr="Captura de pantalla 2016-12-04 a las 19.34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8242" r="10339" b="27250"/>
          <a:stretch/>
        </p:blipFill>
        <p:spPr>
          <a:xfrm>
            <a:off x="883739" y="116632"/>
            <a:ext cx="7288661" cy="36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3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761566" y="46365"/>
            <a:ext cx="3610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2"/>
              </a:rPr>
              <a:t>https://recursosnest.wordpress.com</a:t>
            </a:r>
            <a:endParaRPr lang="pt-BR" dirty="0" smtClean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04318"/>
            <a:ext cx="6894512" cy="501291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15616" y="5733256"/>
            <a:ext cx="6786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Es caracteritza pels seus articles en revistes, bases de dades bibliogràfiques, recursos i activitats docents, referències a museus i biblioteques virtuals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0432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701596"/>
            <a:ext cx="6861060" cy="53196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03648" y="116632"/>
            <a:ext cx="529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https://www.healthline.com/human-body-maps/</a:t>
            </a:r>
            <a:r>
              <a:rPr lang="en-US" dirty="0" smtClean="0">
                <a:hlinkClick r:id="rId3"/>
              </a:rPr>
              <a:t>brain</a:t>
            </a:r>
            <a:endParaRPr lang="en-US" dirty="0" smtClean="0"/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1760" y="6165304"/>
            <a:ext cx="415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Enciclopèdia d’anatomia virtual en 2D i 3D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35550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63691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Hi ha </a:t>
            </a:r>
            <a:r>
              <a:rPr lang="es-ES" dirty="0" err="1"/>
              <a:t>activitats</a:t>
            </a:r>
            <a:r>
              <a:rPr lang="es-ES" dirty="0"/>
              <a:t> </a:t>
            </a:r>
            <a:r>
              <a:rPr lang="es-ES" dirty="0" err="1"/>
              <a:t>dedicades</a:t>
            </a:r>
            <a:r>
              <a:rPr lang="es-ES" dirty="0"/>
              <a:t> </a:t>
            </a:r>
            <a:r>
              <a:rPr lang="es-ES" dirty="0" err="1"/>
              <a:t>als</a:t>
            </a:r>
            <a:r>
              <a:rPr lang="es-ES" dirty="0"/>
              <a:t> centres de </a:t>
            </a:r>
            <a:r>
              <a:rPr lang="es-ES" dirty="0" err="1"/>
              <a:t>secundària</a:t>
            </a:r>
            <a:r>
              <a:rPr lang="es-ES" dirty="0"/>
              <a:t>: rutes </a:t>
            </a:r>
            <a:r>
              <a:rPr lang="es-ES" dirty="0" err="1"/>
              <a:t>matemàtiques</a:t>
            </a:r>
            <a:r>
              <a:rPr lang="es-ES" dirty="0"/>
              <a:t>, </a:t>
            </a:r>
            <a:r>
              <a:rPr lang="es-ES" dirty="0" err="1"/>
              <a:t>conferències</a:t>
            </a:r>
            <a:r>
              <a:rPr lang="es-ES" dirty="0"/>
              <a:t> per a </a:t>
            </a:r>
            <a:r>
              <a:rPr lang="es-ES" dirty="0" err="1"/>
              <a:t>sol·licitar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També </a:t>
            </a:r>
            <a:r>
              <a:rPr lang="es-ES" dirty="0" err="1"/>
              <a:t>informació</a:t>
            </a:r>
            <a:r>
              <a:rPr lang="es-ES" dirty="0"/>
              <a:t> sobre </a:t>
            </a:r>
            <a:r>
              <a:rPr lang="es-ES" dirty="0" err="1"/>
              <a:t>exposicions</a:t>
            </a:r>
            <a:r>
              <a:rPr lang="es-ES" dirty="0"/>
              <a:t> i sobre la </a:t>
            </a:r>
            <a:r>
              <a:rPr lang="es-ES" dirty="0" err="1"/>
              <a:t>setmana</a:t>
            </a:r>
            <a:r>
              <a:rPr lang="es-ES" dirty="0"/>
              <a:t> de la </a:t>
            </a:r>
            <a:r>
              <a:rPr lang="es-ES" dirty="0" err="1"/>
              <a:t>ciència</a:t>
            </a:r>
            <a:r>
              <a:rPr lang="es-ES" dirty="0"/>
              <a:t> de la UV. </a:t>
            </a:r>
          </a:p>
        </p:txBody>
      </p:sp>
      <p:pic>
        <p:nvPicPr>
          <p:cNvPr id="2" name="Imagen 1" descr="Captura de pantalla 2016-12-04 a las 19.50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34030"/>
          <a:stretch/>
        </p:blipFill>
        <p:spPr>
          <a:xfrm>
            <a:off x="611560" y="116632"/>
            <a:ext cx="7905098" cy="2565440"/>
          </a:xfrm>
          <a:prstGeom prst="rect">
            <a:avLst/>
          </a:prstGeom>
        </p:spPr>
      </p:pic>
      <p:pic>
        <p:nvPicPr>
          <p:cNvPr id="5" name="Imagen 4" descr="Captura de pantalla 2016-12-04 a las 19.52.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57493" r="16144" b="3038"/>
          <a:stretch/>
        </p:blipFill>
        <p:spPr>
          <a:xfrm>
            <a:off x="1475656" y="3909709"/>
            <a:ext cx="5137131" cy="22555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3608" y="6207695"/>
            <a:ext cx="645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hlinkClick r:id="rId4"/>
              </a:rPr>
              <a:t>http://www.uv.es/uvweb/unitat-cultura-cientifica-innovacio-catedra-divulgacio-ciencia/ca/unitat-cultura-cientifica-innovacio-catedra-divulgacio-ciencia-1285898622434.html</a:t>
            </a:r>
            <a:r>
              <a:rPr lang="es-ES_tradnl" sz="1200" dirty="0"/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8640"/>
            <a:ext cx="7056784" cy="56384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49585" y="6165304"/>
            <a:ext cx="639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Llistat de recursos on-line de les àrees de Física, Química i Biologia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8339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699" b="5712"/>
          <a:stretch/>
        </p:blipFill>
        <p:spPr>
          <a:xfrm>
            <a:off x="62792" y="980728"/>
            <a:ext cx="4437200" cy="52592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099" y="836712"/>
            <a:ext cx="4627405" cy="59940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99592" y="4462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hlinkClick r:id="rId4"/>
              </a:rPr>
              <a:t>http://noticias.universia.net.co/educacion/noticia/2016/09/23/1143897/30-recursos-online-fisica-quimica-biologia-estudiantes-</a:t>
            </a:r>
            <a:r>
              <a:rPr lang="pt-BR" dirty="0" smtClean="0">
                <a:hlinkClick r:id="rId4"/>
              </a:rPr>
              <a:t>docentes.html</a:t>
            </a:r>
            <a:endParaRPr lang="pt-BR" dirty="0" smtClean="0"/>
          </a:p>
          <a:p>
            <a:pPr algn="ctr"/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35496" y="620688"/>
            <a:ext cx="168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Física i Química: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864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88640"/>
            <a:ext cx="5054977" cy="63813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00345" y="1700808"/>
            <a:ext cx="289153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/>
              <a:t>RECOMENEM CONSULTA</a:t>
            </a:r>
          </a:p>
          <a:p>
            <a:endParaRPr lang="ca-ES" dirty="0" smtClean="0"/>
          </a:p>
          <a:p>
            <a:pPr algn="ctr"/>
            <a:r>
              <a:rPr lang="ca-ES" dirty="0" smtClean="0"/>
              <a:t>Llistat d’enllaços que proporcionen:</a:t>
            </a:r>
          </a:p>
          <a:p>
            <a:endParaRPr lang="ca-ES" dirty="0" smtClean="0"/>
          </a:p>
          <a:p>
            <a:r>
              <a:rPr lang="ca-ES" dirty="0" smtClean="0"/>
              <a:t>Activitats interactives, canals de </a:t>
            </a:r>
            <a:r>
              <a:rPr lang="ca-ES" dirty="0" err="1" smtClean="0"/>
              <a:t>YouTube</a:t>
            </a:r>
            <a:r>
              <a:rPr lang="ca-ES" dirty="0" smtClean="0"/>
              <a:t>, </a:t>
            </a:r>
            <a:r>
              <a:rPr lang="ca-ES" dirty="0" err="1" smtClean="0"/>
              <a:t>Blogs</a:t>
            </a:r>
            <a:r>
              <a:rPr lang="ca-ES" dirty="0" smtClean="0"/>
              <a:t>, webs amb informació d'interès pels seus recursos, jocs científics…</a:t>
            </a:r>
            <a:endParaRPr lang="ca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555776" y="188640"/>
            <a:ext cx="99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Biologia</a:t>
            </a:r>
            <a:r>
              <a:rPr lang="es-ES" dirty="0" smtClean="0"/>
              <a:t>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89846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2894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08112" y="188640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http://www.cienciaydocencia.ieslosmanantiales.com/</a:t>
            </a:r>
            <a:r>
              <a:rPr lang="pt-BR" dirty="0" smtClean="0">
                <a:hlinkClick r:id="rId3"/>
              </a:rPr>
              <a:t>recursos.htm</a:t>
            </a:r>
            <a:r>
              <a:rPr lang="pt-BR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1706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WEBS DE CIÈNCIA EN CATALÀ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24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9552" y="5085184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http://merli.xtec.cat/merli/cerca/</a:t>
            </a:r>
            <a:r>
              <a:rPr lang="pt-BR" dirty="0" smtClean="0">
                <a:hlinkClick r:id="rId2"/>
              </a:rPr>
              <a:t>directoriInicial.jsp</a:t>
            </a:r>
            <a:r>
              <a:rPr lang="pt-BR" dirty="0" smtClean="0"/>
              <a:t> </a:t>
            </a:r>
            <a:endParaRPr lang="es-ES" dirty="0"/>
          </a:p>
        </p:txBody>
      </p:sp>
      <p:pic>
        <p:nvPicPr>
          <p:cNvPr id="4" name="Imagen 3" descr="Captura de pantalla 2017-11-12 a les 17.26.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13660" r="4085"/>
          <a:stretch/>
        </p:blipFill>
        <p:spPr>
          <a:xfrm>
            <a:off x="467544" y="150860"/>
            <a:ext cx="8352119" cy="49343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1561" y="5733256"/>
            <a:ext cx="62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Catàleg</a:t>
            </a:r>
            <a:r>
              <a:rPr lang="es-ES" dirty="0" smtClean="0"/>
              <a:t> de tota </a:t>
            </a:r>
            <a:r>
              <a:rPr lang="es-ES" dirty="0" err="1" smtClean="0"/>
              <a:t>classe</a:t>
            </a:r>
            <a:r>
              <a:rPr lang="es-ES" dirty="0" smtClean="0"/>
              <a:t> de recursos </a:t>
            </a:r>
            <a:r>
              <a:rPr lang="es-ES" dirty="0" err="1" smtClean="0"/>
              <a:t>digitals</a:t>
            </a:r>
            <a:r>
              <a:rPr lang="es-ES" dirty="0" smtClean="0"/>
              <a:t> </a:t>
            </a:r>
            <a:r>
              <a:rPr lang="es-ES" dirty="0" err="1" smtClean="0"/>
              <a:t>ordernats</a:t>
            </a:r>
            <a:r>
              <a:rPr lang="es-ES" dirty="0" smtClean="0"/>
              <a:t> per </a:t>
            </a:r>
            <a:r>
              <a:rPr lang="es-ES" dirty="0" err="1" smtClean="0"/>
              <a:t>nivells</a:t>
            </a:r>
            <a:r>
              <a:rPr lang="es-ES" dirty="0" smtClean="0"/>
              <a:t> i </a:t>
            </a:r>
            <a:r>
              <a:rPr lang="es-ES" dirty="0" err="1" smtClean="0"/>
              <a:t>àrees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6953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33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1" t="13880" r="12723" b="6852"/>
          <a:stretch/>
        </p:blipFill>
        <p:spPr>
          <a:xfrm>
            <a:off x="1764742" y="548680"/>
            <a:ext cx="5255530" cy="41044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51111" y="4797152"/>
            <a:ext cx="7065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 err="1"/>
              <a:t>Mètode</a:t>
            </a:r>
            <a:r>
              <a:rPr lang="es-ES_tradnl" sz="1400" dirty="0"/>
              <a:t> </a:t>
            </a:r>
            <a:r>
              <a:rPr lang="es-ES_tradnl" sz="1400" dirty="0" err="1"/>
              <a:t>és</a:t>
            </a:r>
            <a:r>
              <a:rPr lang="es-ES_tradnl" sz="1400" dirty="0"/>
              <a:t> una revista dedicada a la </a:t>
            </a:r>
            <a:r>
              <a:rPr lang="es-ES_tradnl" sz="1400" dirty="0" err="1"/>
              <a:t>divulgació</a:t>
            </a:r>
            <a:r>
              <a:rPr lang="es-ES_tradnl" sz="1400" dirty="0"/>
              <a:t> de la </a:t>
            </a:r>
            <a:r>
              <a:rPr lang="es-ES_tradnl" sz="1400" dirty="0" err="1"/>
              <a:t>ciència</a:t>
            </a:r>
            <a:r>
              <a:rPr lang="es-ES_tradnl" sz="1400" dirty="0"/>
              <a:t> i al </a:t>
            </a:r>
            <a:r>
              <a:rPr lang="es-ES_tradnl" sz="1400" dirty="0" err="1"/>
              <a:t>seu</a:t>
            </a:r>
            <a:r>
              <a:rPr lang="es-ES_tradnl" sz="1400" dirty="0"/>
              <a:t> </a:t>
            </a:r>
            <a:r>
              <a:rPr lang="es-ES_tradnl" sz="1400" dirty="0" err="1"/>
              <a:t>estudi</a:t>
            </a:r>
            <a:r>
              <a:rPr lang="es-ES_tradnl" sz="1400" dirty="0"/>
              <a:t>. </a:t>
            </a:r>
            <a:r>
              <a:rPr lang="es-ES_tradnl" sz="1400" dirty="0" err="1"/>
              <a:t>Els</a:t>
            </a:r>
            <a:r>
              <a:rPr lang="es-ES_tradnl" sz="1400" dirty="0"/>
              <a:t> </a:t>
            </a:r>
            <a:r>
              <a:rPr lang="es-ES_tradnl" sz="1400" dirty="0" err="1"/>
              <a:t>seus</a:t>
            </a:r>
            <a:r>
              <a:rPr lang="es-ES_tradnl" sz="1400" dirty="0"/>
              <a:t> </a:t>
            </a:r>
            <a:r>
              <a:rPr lang="es-ES_tradnl" sz="1400" dirty="0" err="1"/>
              <a:t>objectius</a:t>
            </a:r>
            <a:r>
              <a:rPr lang="es-ES_tradnl" sz="1400" dirty="0"/>
              <a:t> se centren en la </a:t>
            </a:r>
            <a:r>
              <a:rPr lang="es-ES_tradnl" sz="1400" dirty="0" err="1"/>
              <a:t>pràctica</a:t>
            </a:r>
            <a:r>
              <a:rPr lang="es-ES_tradnl" sz="1400" dirty="0"/>
              <a:t> de la </a:t>
            </a:r>
            <a:r>
              <a:rPr lang="es-ES_tradnl" sz="1400" dirty="0" err="1"/>
              <a:t>difusió</a:t>
            </a:r>
            <a:r>
              <a:rPr lang="es-ES_tradnl" sz="1400" dirty="0"/>
              <a:t> científica i en </a:t>
            </a:r>
            <a:r>
              <a:rPr lang="es-ES_tradnl" sz="1400" dirty="0" err="1"/>
              <a:t>l'anàlisi</a:t>
            </a:r>
            <a:r>
              <a:rPr lang="es-ES_tradnl" sz="1400" dirty="0"/>
              <a:t> </a:t>
            </a:r>
            <a:r>
              <a:rPr lang="es-ES_tradnl" sz="1400" dirty="0" err="1"/>
              <a:t>dels</a:t>
            </a:r>
            <a:r>
              <a:rPr lang="es-ES_tradnl" sz="1400" dirty="0"/>
              <a:t> </a:t>
            </a:r>
            <a:r>
              <a:rPr lang="es-ES_tradnl" sz="1400" dirty="0" err="1"/>
              <a:t>millors</a:t>
            </a:r>
            <a:r>
              <a:rPr lang="es-ES_tradnl" sz="1400" dirty="0"/>
              <a:t> </a:t>
            </a:r>
            <a:r>
              <a:rPr lang="es-ES_tradnl" sz="1400" dirty="0" err="1"/>
              <a:t>mecanismes</a:t>
            </a:r>
            <a:r>
              <a:rPr lang="es-ES_tradnl" sz="1400" dirty="0"/>
              <a:t> per a </a:t>
            </a:r>
            <a:r>
              <a:rPr lang="es-ES_tradnl" sz="1400" dirty="0" err="1"/>
              <a:t>acomplir</a:t>
            </a:r>
            <a:r>
              <a:rPr lang="es-ES_tradnl" sz="1400" dirty="0"/>
              <a:t>-la. </a:t>
            </a:r>
            <a:r>
              <a:rPr lang="es-ES_tradnl" sz="1400" i="1" dirty="0" err="1"/>
              <a:t>Mètode</a:t>
            </a:r>
            <a:r>
              <a:rPr lang="es-ES_tradnl" sz="1400" dirty="0"/>
              <a:t> </a:t>
            </a:r>
            <a:r>
              <a:rPr lang="es-ES_tradnl" sz="1400" dirty="0" err="1"/>
              <a:t>és</a:t>
            </a:r>
            <a:r>
              <a:rPr lang="es-ES_tradnl" sz="1400" dirty="0"/>
              <a:t> un </a:t>
            </a:r>
            <a:r>
              <a:rPr lang="es-ES_tradnl" sz="1400" dirty="0" err="1"/>
              <a:t>lloc</a:t>
            </a:r>
            <a:r>
              <a:rPr lang="es-ES_tradnl" sz="1400" dirty="0"/>
              <a:t> </a:t>
            </a:r>
            <a:r>
              <a:rPr lang="es-ES_tradnl" sz="1400" dirty="0" err="1"/>
              <a:t>on</a:t>
            </a:r>
            <a:r>
              <a:rPr lang="es-ES_tradnl" sz="1400" dirty="0"/>
              <a:t> practicar la </a:t>
            </a:r>
            <a:r>
              <a:rPr lang="es-ES_tradnl" sz="1400" dirty="0" err="1"/>
              <a:t>comunicació</a:t>
            </a:r>
            <a:r>
              <a:rPr lang="es-ES_tradnl" sz="1400" dirty="0"/>
              <a:t> científica i al </a:t>
            </a:r>
            <a:r>
              <a:rPr lang="es-ES_tradnl" sz="1400" dirty="0" err="1"/>
              <a:t>mateix</a:t>
            </a:r>
            <a:r>
              <a:rPr lang="es-ES_tradnl" sz="1400" dirty="0"/>
              <a:t> </a:t>
            </a:r>
            <a:r>
              <a:rPr lang="es-ES_tradnl" sz="1400" dirty="0" err="1"/>
              <a:t>temps</a:t>
            </a:r>
            <a:r>
              <a:rPr lang="es-ES_tradnl" sz="1400" dirty="0"/>
              <a:t> </a:t>
            </a:r>
            <a:r>
              <a:rPr lang="es-ES_tradnl" sz="1400" dirty="0" err="1"/>
              <a:t>on</a:t>
            </a:r>
            <a:r>
              <a:rPr lang="es-ES_tradnl" sz="1400" dirty="0"/>
              <a:t> estudiar-la. Un </a:t>
            </a:r>
            <a:r>
              <a:rPr lang="es-ES_tradnl" sz="1400" dirty="0" err="1"/>
              <a:t>punt</a:t>
            </a:r>
            <a:r>
              <a:rPr lang="es-ES_tradnl" sz="1400" dirty="0"/>
              <a:t> </a:t>
            </a:r>
            <a:r>
              <a:rPr lang="es-ES_tradnl" sz="1400" dirty="0" err="1"/>
              <a:t>d'interacció</a:t>
            </a:r>
            <a:r>
              <a:rPr lang="es-ES_tradnl" sz="1400" dirty="0"/>
              <a:t> entre </a:t>
            </a:r>
            <a:r>
              <a:rPr lang="es-ES_tradnl" sz="1400" dirty="0" err="1"/>
              <a:t>ciències</a:t>
            </a:r>
            <a:r>
              <a:rPr lang="es-ES_tradnl" sz="1400" dirty="0"/>
              <a:t> i </a:t>
            </a:r>
            <a:r>
              <a:rPr lang="es-ES_tradnl" sz="1400" dirty="0" err="1"/>
              <a:t>humanitats</a:t>
            </a:r>
            <a:r>
              <a:rPr lang="es-ES_tradnl" sz="1400" dirty="0"/>
              <a:t>, </a:t>
            </a:r>
            <a:r>
              <a:rPr lang="es-ES_tradnl" sz="1400" dirty="0" err="1"/>
              <a:t>amb</a:t>
            </a:r>
            <a:r>
              <a:rPr lang="es-ES_tradnl" sz="1400" dirty="0"/>
              <a:t> una </a:t>
            </a:r>
            <a:r>
              <a:rPr lang="es-ES_tradnl" sz="1400" dirty="0" err="1"/>
              <a:t>transversalitat</a:t>
            </a:r>
            <a:r>
              <a:rPr lang="es-ES_tradnl" sz="1400" dirty="0"/>
              <a:t> que </a:t>
            </a:r>
            <a:r>
              <a:rPr lang="es-ES_tradnl" sz="1400" dirty="0" err="1"/>
              <a:t>permet</a:t>
            </a:r>
            <a:r>
              <a:rPr lang="es-ES_tradnl" sz="1400" dirty="0"/>
              <a:t> la </a:t>
            </a:r>
            <a:r>
              <a:rPr lang="es-ES_tradnl" sz="1400" dirty="0" err="1"/>
              <a:t>participació</a:t>
            </a:r>
            <a:r>
              <a:rPr lang="es-ES_tradnl" sz="1400" dirty="0"/>
              <a:t> </a:t>
            </a:r>
            <a:r>
              <a:rPr lang="es-ES_tradnl" sz="1400" dirty="0" err="1"/>
              <a:t>d'artistes</a:t>
            </a:r>
            <a:r>
              <a:rPr lang="es-ES_tradnl" sz="1400" dirty="0"/>
              <a:t>, </a:t>
            </a:r>
            <a:r>
              <a:rPr lang="es-ES_tradnl" sz="1400" dirty="0" err="1"/>
              <a:t>filòsofs</a:t>
            </a:r>
            <a:r>
              <a:rPr lang="es-ES_tradnl" sz="1400" dirty="0"/>
              <a:t>, </a:t>
            </a:r>
            <a:r>
              <a:rPr lang="es-ES_tradnl" sz="1400" dirty="0" err="1"/>
              <a:t>sociòlegs</a:t>
            </a:r>
            <a:r>
              <a:rPr lang="es-ES_tradnl" sz="1400" dirty="0"/>
              <a:t>, </a:t>
            </a:r>
            <a:r>
              <a:rPr lang="es-ES_tradnl" sz="1400" dirty="0" err="1"/>
              <a:t>historiadors</a:t>
            </a:r>
            <a:r>
              <a:rPr lang="es-ES_tradnl" sz="1400" dirty="0"/>
              <a:t>, </a:t>
            </a:r>
            <a:r>
              <a:rPr lang="es-ES_tradnl" sz="1400" dirty="0" err="1"/>
              <a:t>periodistes</a:t>
            </a:r>
            <a:r>
              <a:rPr lang="es-ES_tradnl" sz="1400" dirty="0"/>
              <a:t> i </a:t>
            </a:r>
            <a:r>
              <a:rPr lang="es-ES_tradnl" sz="1400" dirty="0" err="1"/>
              <a:t>literats</a:t>
            </a:r>
            <a:r>
              <a:rPr lang="es-ES_tradnl" sz="1400" dirty="0"/>
              <a:t>. En </a:t>
            </a:r>
            <a:r>
              <a:rPr lang="es-ES_tradnl" sz="1400" dirty="0" err="1"/>
              <a:t>aquest</a:t>
            </a:r>
            <a:r>
              <a:rPr lang="es-ES_tradnl" sz="1400" dirty="0"/>
              <a:t> </a:t>
            </a:r>
            <a:r>
              <a:rPr lang="es-ES_tradnl" sz="1400" dirty="0" err="1"/>
              <a:t>equilibri</a:t>
            </a:r>
            <a:r>
              <a:rPr lang="es-ES_tradnl" sz="1400" dirty="0"/>
              <a:t>, entre </a:t>
            </a:r>
            <a:r>
              <a:rPr lang="es-ES_tradnl" sz="1400" dirty="0" err="1"/>
              <a:t>pràctica</a:t>
            </a:r>
            <a:r>
              <a:rPr lang="es-ES_tradnl" sz="1400" dirty="0"/>
              <a:t> i </a:t>
            </a:r>
            <a:r>
              <a:rPr lang="es-ES_tradnl" sz="1400" dirty="0" err="1"/>
              <a:t>teoria</a:t>
            </a:r>
            <a:r>
              <a:rPr lang="es-ES_tradnl" sz="1400" dirty="0"/>
              <a:t>, </a:t>
            </a:r>
            <a:r>
              <a:rPr lang="es-ES_tradnl" sz="1400" dirty="0" err="1"/>
              <a:t>rau</a:t>
            </a:r>
            <a:r>
              <a:rPr lang="es-ES_tradnl" sz="1400" dirty="0"/>
              <a:t> la </a:t>
            </a:r>
            <a:r>
              <a:rPr lang="es-ES_tradnl" sz="1400" dirty="0" err="1"/>
              <a:t>seua</a:t>
            </a:r>
            <a:r>
              <a:rPr lang="es-ES_tradnl" sz="1400" dirty="0"/>
              <a:t> </a:t>
            </a:r>
            <a:r>
              <a:rPr lang="es-ES_tradnl" sz="1400" dirty="0" err="1"/>
              <a:t>força</a:t>
            </a:r>
            <a:r>
              <a:rPr lang="es-ES_tradnl" sz="1400" dirty="0"/>
              <a:t> i </a:t>
            </a:r>
            <a:r>
              <a:rPr lang="es-ES_tradnl" sz="1400" dirty="0" err="1"/>
              <a:t>originalitat</a:t>
            </a:r>
            <a:r>
              <a:rPr lang="es-ES_tradnl" sz="1400" dirty="0"/>
              <a:t>.</a:t>
            </a:r>
            <a:endParaRPr lang="es-ES" sz="1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084168" y="6228020"/>
            <a:ext cx="18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http://metode.cat</a:t>
            </a:r>
            <a:r>
              <a:rPr lang="de-DE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912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36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t="37262" r="16559" b="15641"/>
          <a:stretch/>
        </p:blipFill>
        <p:spPr>
          <a:xfrm>
            <a:off x="683568" y="548680"/>
            <a:ext cx="5393041" cy="269154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084168" y="1268760"/>
            <a:ext cx="236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3"/>
              </a:rPr>
              <a:t>http://metode.cat/Portadas/Monografies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4" name="Imagen 3" descr="Captura de pantalla 2016-12-04 a las 20.40.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1" t="35605" r="11687" b="10998"/>
          <a:stretch/>
        </p:blipFill>
        <p:spPr>
          <a:xfrm>
            <a:off x="539552" y="3501008"/>
            <a:ext cx="5895380" cy="305168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16216" y="422108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/>
              </a:rPr>
              <a:t>http://metode.cat/Metode-TV</a:t>
            </a:r>
            <a:r>
              <a:rPr lang="de-DE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83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44.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12719" r="12723" b="7350"/>
          <a:stretch/>
        </p:blipFill>
        <p:spPr>
          <a:xfrm>
            <a:off x="492087" y="260648"/>
            <a:ext cx="5592081" cy="4568051"/>
          </a:xfrm>
          <a:prstGeom prst="rect">
            <a:avLst/>
          </a:prstGeom>
        </p:spPr>
      </p:pic>
      <p:pic>
        <p:nvPicPr>
          <p:cNvPr id="3" name="Imagen 2" descr="Captura de pantalla 2016-12-04 a las 20.46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29303" r="36875" b="9173"/>
          <a:stretch/>
        </p:blipFill>
        <p:spPr>
          <a:xfrm>
            <a:off x="4283968" y="1484784"/>
            <a:ext cx="4176464" cy="42917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39952" y="6021288"/>
            <a:ext cx="3607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4"/>
              </a:rPr>
              <a:t>http://www.fundaciorecerca.cat/ca/projecte_detall.asp?id_projecte=691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07558" y="5686370"/>
            <a:ext cx="358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5"/>
              </a:rPr>
              <a:t>http://www.fundaciorecerca.cat/ca/publicacions.asp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83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BLOGS </a:t>
            </a:r>
            <a:r>
              <a:rPr lang="es-ES" dirty="0"/>
              <a:t>DE CIÈNCIA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86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012666"/>
            <a:ext cx="754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FECYT: Fundación Española para la Ciencia y la Tecnología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1663054"/>
            <a:ext cx="738576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/>
                <a:cs typeface="Calibri"/>
              </a:rPr>
              <a:t>La </a:t>
            </a:r>
            <a:r>
              <a:rPr lang="es-ES" dirty="0" err="1">
                <a:latin typeface="Calibri"/>
                <a:cs typeface="Calibri"/>
              </a:rPr>
              <a:t>missió</a:t>
            </a:r>
            <a:r>
              <a:rPr lang="es-ES" dirty="0">
                <a:latin typeface="Calibri"/>
                <a:cs typeface="Calibri"/>
              </a:rPr>
              <a:t> principal </a:t>
            </a:r>
            <a:r>
              <a:rPr lang="es-ES" dirty="0" err="1">
                <a:latin typeface="Calibri"/>
                <a:cs typeface="Calibri"/>
              </a:rPr>
              <a:t>d’aquesta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entitat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és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_tradnl" dirty="0">
                <a:cs typeface="Calibri"/>
              </a:rPr>
              <a:t>impulsar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, la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innovació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promoure</a:t>
            </a:r>
            <a:r>
              <a:rPr lang="es-ES_tradnl" dirty="0">
                <a:cs typeface="Calibri"/>
              </a:rPr>
              <a:t> la </a:t>
            </a:r>
            <a:r>
              <a:rPr lang="es-ES_tradnl" dirty="0" err="1">
                <a:cs typeface="Calibri"/>
              </a:rPr>
              <a:t>seva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integració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acostament</a:t>
            </a:r>
            <a:r>
              <a:rPr lang="es-ES_tradnl" dirty="0">
                <a:cs typeface="Calibri"/>
              </a:rPr>
              <a:t> a la </a:t>
            </a:r>
            <a:r>
              <a:rPr lang="es-ES_tradnl" dirty="0" err="1">
                <a:cs typeface="Calibri"/>
              </a:rPr>
              <a:t>societat</a:t>
            </a:r>
            <a:r>
              <a:rPr lang="es-ES_tradnl" dirty="0">
                <a:cs typeface="Calibri"/>
              </a:rPr>
              <a:t> i donar </a:t>
            </a:r>
            <a:r>
              <a:rPr lang="es-ES_tradnl" dirty="0" err="1">
                <a:cs typeface="Calibri"/>
              </a:rPr>
              <a:t>resposta</a:t>
            </a:r>
            <a:r>
              <a:rPr lang="es-ES_tradnl" dirty="0">
                <a:cs typeface="Calibri"/>
              </a:rPr>
              <a:t> a les </a:t>
            </a:r>
            <a:r>
              <a:rPr lang="es-ES_tradnl" dirty="0" err="1">
                <a:cs typeface="Calibri"/>
              </a:rPr>
              <a:t>necessitats</a:t>
            </a:r>
            <a:r>
              <a:rPr lang="es-ES_tradnl" dirty="0">
                <a:cs typeface="Calibri"/>
              </a:rPr>
              <a:t> del Sistema </a:t>
            </a:r>
            <a:r>
              <a:rPr lang="es-ES_tradnl" dirty="0" err="1">
                <a:cs typeface="Calibri"/>
              </a:rPr>
              <a:t>Espanyol</a:t>
            </a:r>
            <a:r>
              <a:rPr lang="es-ES_tradnl" dirty="0">
                <a:cs typeface="Calibri"/>
              </a:rPr>
              <a:t>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i Empresa</a:t>
            </a:r>
            <a:r>
              <a:rPr lang="es-ES" dirty="0">
                <a:latin typeface="Calibri"/>
                <a:cs typeface="Calibri"/>
              </a:rPr>
              <a:t>: </a:t>
            </a:r>
            <a:r>
              <a:rPr lang="es-ES" dirty="0">
                <a:latin typeface="Calibri"/>
                <a:cs typeface="Calibri"/>
                <a:hlinkClick r:id="rId2"/>
              </a:rPr>
              <a:t>http://www.fecyt.es/es</a:t>
            </a:r>
            <a:endParaRPr lang="es-ES" dirty="0">
              <a:latin typeface="Calibri"/>
              <a:cs typeface="Calibri"/>
            </a:endParaRPr>
          </a:p>
          <a:p>
            <a:endParaRPr lang="es-ES_tradnl" dirty="0">
              <a:latin typeface="Calibri"/>
              <a:cs typeface="Calibri"/>
            </a:endParaRPr>
          </a:p>
          <a:p>
            <a:r>
              <a:rPr lang="es-ES_tradnl" dirty="0" err="1">
                <a:latin typeface="Calibri"/>
                <a:cs typeface="Calibri"/>
              </a:rPr>
              <a:t>Eixos</a:t>
            </a:r>
            <a:r>
              <a:rPr lang="es-ES_tradnl" dirty="0">
                <a:latin typeface="Calibri"/>
                <a:cs typeface="Calibri"/>
              </a:rPr>
              <a:t> </a:t>
            </a:r>
            <a:r>
              <a:rPr lang="es-ES_tradnl" dirty="0" err="1">
                <a:latin typeface="Calibri"/>
                <a:cs typeface="Calibri"/>
              </a:rPr>
              <a:t>d’actuació</a:t>
            </a:r>
            <a:r>
              <a:rPr lang="es-ES_tradnl" dirty="0">
                <a:latin typeface="Calibri"/>
                <a:cs typeface="Calibri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Foment</a:t>
            </a:r>
            <a:r>
              <a:rPr lang="es-ES_tradnl" dirty="0">
                <a:cs typeface="Calibri"/>
              </a:rPr>
              <a:t> de la cultura científica i la </a:t>
            </a:r>
            <a:r>
              <a:rPr lang="es-ES_tradnl" dirty="0" err="1">
                <a:cs typeface="Calibri"/>
              </a:rPr>
              <a:t>divulgació</a:t>
            </a:r>
            <a:r>
              <a:rPr lang="es-ES_tradnl" dirty="0">
                <a:cs typeface="Calibri"/>
              </a:rPr>
              <a:t>: Gestiona el MUNCYT, </a:t>
            </a:r>
            <a:r>
              <a:rPr lang="es-ES_tradnl" dirty="0" err="1">
                <a:cs typeface="Calibri"/>
              </a:rPr>
              <a:t>Museu</a:t>
            </a:r>
            <a:r>
              <a:rPr lang="es-ES_tradnl" dirty="0">
                <a:cs typeface="Calibri"/>
              </a:rPr>
              <a:t> Nacional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(http://</a:t>
            </a:r>
            <a:r>
              <a:rPr lang="es-ES_tradnl" dirty="0" err="1">
                <a:cs typeface="Calibri"/>
              </a:rPr>
              <a:t>www.muncyt.es</a:t>
            </a:r>
            <a:r>
              <a:rPr lang="es-ES_tradnl" dirty="0">
                <a:cs typeface="Calibri"/>
              </a:rPr>
              <a:t>/).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Increment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participació</a:t>
            </a:r>
            <a:r>
              <a:rPr lang="es-ES_tradnl" dirty="0">
                <a:cs typeface="Calibri"/>
              </a:rPr>
              <a:t> social a favor de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: </a:t>
            </a:r>
            <a:r>
              <a:rPr lang="es-ES_tradnl" dirty="0" err="1">
                <a:cs typeface="Calibri"/>
              </a:rPr>
              <a:t>activitats</a:t>
            </a:r>
            <a:r>
              <a:rPr lang="es-ES_tradnl" dirty="0">
                <a:cs typeface="Calibri"/>
              </a:rPr>
              <a:t> per </a:t>
            </a:r>
            <a:r>
              <a:rPr lang="es-ES_tradnl" dirty="0" err="1">
                <a:cs typeface="Calibri"/>
              </a:rPr>
              <a:t>aconseguir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l'increment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participació</a:t>
            </a:r>
            <a:r>
              <a:rPr lang="es-ES_tradnl" dirty="0">
                <a:cs typeface="Calibri"/>
              </a:rPr>
              <a:t> a favor de la R + D + I.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Anàlisi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mètrica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seguiment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innovació</a:t>
            </a:r>
            <a:r>
              <a:rPr lang="es-ES_tradnl" dirty="0">
                <a:cs typeface="Calibri"/>
              </a:rPr>
              <a:t>: </a:t>
            </a:r>
            <a:r>
              <a:rPr lang="es-ES_tradnl" dirty="0" err="1">
                <a:cs typeface="Calibri"/>
              </a:rPr>
              <a:t>elaboració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dels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indicadors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d'R</a:t>
            </a:r>
            <a:r>
              <a:rPr lang="es-ES_tradnl" dirty="0">
                <a:cs typeface="Calibri"/>
              </a:rPr>
              <a:t> + D + I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Serveis</a:t>
            </a:r>
            <a:r>
              <a:rPr lang="es-ES_tradnl" dirty="0">
                <a:cs typeface="Calibri"/>
              </a:rPr>
              <a:t> de </a:t>
            </a:r>
            <a:r>
              <a:rPr lang="es-ES_tradnl" dirty="0" err="1">
                <a:cs typeface="Calibri"/>
              </a:rPr>
              <a:t>suport</a:t>
            </a:r>
            <a:r>
              <a:rPr lang="es-ES_tradnl" dirty="0">
                <a:cs typeface="Calibri"/>
              </a:rPr>
              <a:t> al Sistema </a:t>
            </a:r>
            <a:r>
              <a:rPr lang="es-ES_tradnl" dirty="0" err="1">
                <a:cs typeface="Calibri"/>
              </a:rPr>
              <a:t>Espanyol</a:t>
            </a:r>
            <a:r>
              <a:rPr lang="es-ES_tradnl" dirty="0">
                <a:cs typeface="Calibri"/>
              </a:rPr>
              <a:t> de R + D: impulsa el </a:t>
            </a:r>
            <a:r>
              <a:rPr lang="es-ES_tradnl" dirty="0" err="1">
                <a:cs typeface="Calibri"/>
              </a:rPr>
              <a:t>Curriculum</a:t>
            </a:r>
            <a:r>
              <a:rPr lang="es-ES_tradnl" dirty="0">
                <a:cs typeface="Calibri"/>
              </a:rPr>
              <a:t> Vitae </a:t>
            </a:r>
            <a:r>
              <a:rPr lang="es-ES_tradnl" dirty="0" err="1">
                <a:cs typeface="Calibri"/>
              </a:rPr>
              <a:t>Normalitzat</a:t>
            </a:r>
            <a:r>
              <a:rPr lang="es-ES_tradnl" dirty="0">
                <a:cs typeface="Calibri"/>
              </a:rPr>
              <a:t> (CVN) i </a:t>
            </a:r>
            <a:r>
              <a:rPr lang="es-ES_tradnl" dirty="0" err="1">
                <a:cs typeface="Calibri"/>
              </a:rPr>
              <a:t>dóna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suport</a:t>
            </a:r>
            <a:r>
              <a:rPr lang="es-ES_tradnl" dirty="0">
                <a:cs typeface="Calibri"/>
              </a:rPr>
              <a:t> a les </a:t>
            </a:r>
            <a:r>
              <a:rPr lang="es-ES_tradnl" dirty="0" err="1">
                <a:cs typeface="Calibri"/>
              </a:rPr>
              <a:t>polítiques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d'accés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obert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els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repositoris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científics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institucionals</a:t>
            </a:r>
            <a:r>
              <a:rPr lang="es-ES_tradnl" dirty="0"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err="1">
                <a:cs typeface="Calibri"/>
              </a:rPr>
              <a:t>Suport</a:t>
            </a:r>
            <a:r>
              <a:rPr lang="es-ES_tradnl" dirty="0">
                <a:cs typeface="Calibri"/>
              </a:rPr>
              <a:t> a la </a:t>
            </a:r>
            <a:r>
              <a:rPr lang="es-ES_tradnl" dirty="0" err="1">
                <a:cs typeface="Calibri"/>
              </a:rPr>
              <a:t>internacionalització</a:t>
            </a:r>
            <a:r>
              <a:rPr lang="es-ES_tradnl" dirty="0">
                <a:cs typeface="Calibri"/>
              </a:rPr>
              <a:t> de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espanyola</a:t>
            </a:r>
            <a:r>
              <a:rPr lang="es-ES_tradnl" dirty="0">
                <a:cs typeface="Calibri"/>
              </a:rPr>
              <a:t>: programa </a:t>
            </a:r>
            <a:r>
              <a:rPr lang="es-ES_tradnl" dirty="0" err="1">
                <a:cs typeface="Calibri"/>
              </a:rPr>
              <a:t>Horitzó</a:t>
            </a:r>
            <a:r>
              <a:rPr lang="es-ES_tradnl" dirty="0">
                <a:cs typeface="Calibri"/>
              </a:rPr>
              <a:t> 2020.</a:t>
            </a:r>
            <a:endParaRPr lang="es-ES_tradnl" dirty="0">
              <a:latin typeface="Calibri"/>
              <a:cs typeface="Calibri"/>
            </a:endParaRPr>
          </a:p>
        </p:txBody>
      </p:sp>
      <p:pic>
        <p:nvPicPr>
          <p:cNvPr id="2" name="Imagen 1" descr="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2528"/>
            <a:ext cx="3505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22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0"/>
            <a:ext cx="773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629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9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9593" y="260648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hlinkClick r:id="rId2"/>
              </a:rPr>
              <a:t>http://www.educaciontrespuntocero.com/recursos/blogs-docentes-imprescindibles/34517.</a:t>
            </a:r>
            <a:r>
              <a:rPr lang="es-ES_tradnl" dirty="0" smtClean="0">
                <a:hlinkClick r:id="rId2"/>
              </a:rPr>
              <a:t>html</a:t>
            </a:r>
            <a:endParaRPr lang="es-ES_tradnl" dirty="0" smtClean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0"/>
            <a:ext cx="5569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5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59" y="764704"/>
            <a:ext cx="5729441" cy="602138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80302" y="332656"/>
            <a:ext cx="3331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http://neofronteras.com/?cat=</a:t>
            </a:r>
            <a:r>
              <a:rPr lang="en-US" dirty="0" smtClean="0">
                <a:hlinkClick r:id="rId3"/>
              </a:rPr>
              <a:t>10</a:t>
            </a:r>
            <a:endParaRPr lang="en-US" dirty="0" smtClean="0"/>
          </a:p>
          <a:p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557808" y="1700808"/>
            <a:ext cx="1853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 smtClean="0"/>
              <a:t>Blog amb notícies d’aquestes àrees:</a:t>
            </a:r>
          </a:p>
          <a:p>
            <a:endParaRPr lang="ca-ES" dirty="0" smtClean="0"/>
          </a:p>
          <a:p>
            <a:r>
              <a:rPr lang="ca-ES" dirty="0" smtClean="0"/>
              <a:t>Biologia</a:t>
            </a:r>
          </a:p>
          <a:p>
            <a:r>
              <a:rPr lang="ca-ES" dirty="0" smtClean="0"/>
              <a:t>Espai</a:t>
            </a:r>
          </a:p>
          <a:p>
            <a:r>
              <a:rPr lang="ca-ES" dirty="0" smtClean="0"/>
              <a:t>Física</a:t>
            </a:r>
          </a:p>
          <a:p>
            <a:r>
              <a:rPr lang="ca-ES" dirty="0" smtClean="0"/>
              <a:t>Genètica</a:t>
            </a:r>
          </a:p>
          <a:p>
            <a:r>
              <a:rPr lang="ca-ES" dirty="0" smtClean="0"/>
              <a:t>General</a:t>
            </a:r>
          </a:p>
          <a:p>
            <a:r>
              <a:rPr lang="ca-ES" dirty="0" smtClean="0"/>
              <a:t>Geologia</a:t>
            </a:r>
          </a:p>
          <a:p>
            <a:r>
              <a:rPr lang="ca-ES" dirty="0" smtClean="0"/>
              <a:t>Matemàtiques</a:t>
            </a:r>
          </a:p>
          <a:p>
            <a:r>
              <a:rPr lang="ca-ES" dirty="0" smtClean="0"/>
              <a:t>Medicina</a:t>
            </a:r>
          </a:p>
          <a:p>
            <a:r>
              <a:rPr lang="ca-ES" dirty="0" smtClean="0"/>
              <a:t>Medi Ambient</a:t>
            </a:r>
          </a:p>
          <a:p>
            <a:r>
              <a:rPr lang="ca-ES" dirty="0" smtClean="0"/>
              <a:t>Paleontologia</a:t>
            </a:r>
          </a:p>
          <a:p>
            <a:r>
              <a:rPr lang="ca-ES" dirty="0" smtClean="0"/>
              <a:t>Psicologia</a:t>
            </a:r>
          </a:p>
          <a:p>
            <a:r>
              <a:rPr lang="ca-ES" dirty="0" smtClean="0"/>
              <a:t>Tecnologia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0450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25144"/>
            <a:ext cx="7751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És</a:t>
            </a:r>
            <a:r>
              <a:rPr lang="es-ES" dirty="0"/>
              <a:t> un </a:t>
            </a:r>
            <a:r>
              <a:rPr lang="es-ES" dirty="0" err="1"/>
              <a:t>pàgina</a:t>
            </a:r>
            <a:r>
              <a:rPr lang="es-ES" dirty="0"/>
              <a:t> web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podem</a:t>
            </a:r>
            <a:r>
              <a:rPr lang="es-ES" dirty="0"/>
              <a:t> </a:t>
            </a:r>
            <a:r>
              <a:rPr lang="es-ES" dirty="0" err="1"/>
              <a:t>trobar</a:t>
            </a:r>
            <a:r>
              <a:rPr lang="es-ES" dirty="0"/>
              <a:t> un blog, </a:t>
            </a:r>
            <a:r>
              <a:rPr lang="es-ES" dirty="0" err="1"/>
              <a:t>referènices</a:t>
            </a:r>
            <a:r>
              <a:rPr lang="es-ES" dirty="0"/>
              <a:t> a </a:t>
            </a:r>
            <a:r>
              <a:rPr lang="es-ES" dirty="0" err="1"/>
              <a:t>llibres</a:t>
            </a:r>
            <a:r>
              <a:rPr lang="es-ES" dirty="0"/>
              <a:t>, </a:t>
            </a:r>
            <a:r>
              <a:rPr lang="es-ES" dirty="0" err="1"/>
              <a:t>referències</a:t>
            </a:r>
            <a:r>
              <a:rPr lang="es-ES" dirty="0"/>
              <a:t> </a:t>
            </a:r>
            <a:r>
              <a:rPr lang="es-ES" dirty="0" err="1"/>
              <a:t>històriques</a:t>
            </a:r>
            <a:r>
              <a:rPr lang="es-ES" dirty="0"/>
              <a:t> sobre </a:t>
            </a:r>
            <a:r>
              <a:rPr lang="es-ES" dirty="0" err="1"/>
              <a:t>neurociències</a:t>
            </a:r>
            <a:r>
              <a:rPr lang="es-ES" dirty="0"/>
              <a:t> i </a:t>
            </a:r>
            <a:r>
              <a:rPr lang="es-ES" dirty="0" err="1"/>
              <a:t>altres</a:t>
            </a:r>
            <a:r>
              <a:rPr lang="es-ES" dirty="0"/>
              <a:t> temes que poden ser </a:t>
            </a:r>
            <a:r>
              <a:rPr lang="es-ES" dirty="0" err="1"/>
              <a:t>interesants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HI ha un </a:t>
            </a:r>
            <a:r>
              <a:rPr lang="es-ES" dirty="0" err="1"/>
              <a:t>apartat</a:t>
            </a:r>
            <a:r>
              <a:rPr lang="es-ES" dirty="0"/>
              <a:t> també sobre </a:t>
            </a:r>
            <a:r>
              <a:rPr lang="es-ES" dirty="0" err="1"/>
              <a:t>autisme</a:t>
            </a:r>
            <a:r>
              <a:rPr lang="es-E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8064" y="6309320"/>
            <a:ext cx="192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http://jralonso.es/</a:t>
            </a:r>
          </a:p>
        </p:txBody>
      </p:sp>
      <p:pic>
        <p:nvPicPr>
          <p:cNvPr id="6" name="Imagen 5" descr="Captura de pantalla 2016-12-04 a las 23.20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t="14348" r="12376" b="9531"/>
          <a:stretch/>
        </p:blipFill>
        <p:spPr>
          <a:xfrm>
            <a:off x="1547664" y="188640"/>
            <a:ext cx="5715422" cy="43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4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18058"/>
            <a:ext cx="6250356" cy="60072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58001" y="116632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http://e-ciencia.com/blog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195736" y="6444044"/>
            <a:ext cx="495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Blog, notícies, articles monogràfics, agenda i fòrum</a:t>
            </a:r>
            <a:endParaRPr lang="ca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8251" t="25609" r="882" b="1421"/>
          <a:stretch/>
        </p:blipFill>
        <p:spPr>
          <a:xfrm>
            <a:off x="5723860" y="2852936"/>
            <a:ext cx="30966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49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7744" r="10340" b="9456"/>
          <a:stretch/>
        </p:blipFill>
        <p:spPr>
          <a:xfrm>
            <a:off x="899592" y="1052736"/>
            <a:ext cx="7222314" cy="47320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69106" y="58679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blogs.ccma.cat</a:t>
            </a:r>
            <a:r>
              <a:rPr lang="en-US" dirty="0"/>
              <a:t>/</a:t>
            </a:r>
            <a:r>
              <a:rPr lang="en-US" dirty="0" err="1"/>
              <a:t>quequicom</a:t>
            </a:r>
            <a:r>
              <a:rPr lang="en-US" dirty="0"/>
              <a:t>#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283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3.44.3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8148" r="33641" b="74927"/>
          <a:stretch/>
        </p:blipFill>
        <p:spPr>
          <a:xfrm>
            <a:off x="539552" y="404664"/>
            <a:ext cx="8136904" cy="1487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3888" y="6021288"/>
            <a:ext cx="2023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http://naukas.com/</a:t>
            </a:r>
            <a:r>
              <a:rPr lang="es-E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519" y="2628424"/>
            <a:ext cx="7867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Portal web  que </a:t>
            </a:r>
            <a:r>
              <a:rPr lang="es-ES" dirty="0" err="1"/>
              <a:t>és</a:t>
            </a:r>
            <a:r>
              <a:rPr lang="es-ES" dirty="0"/>
              <a:t> un </a:t>
            </a:r>
            <a:r>
              <a:rPr lang="es-ES" dirty="0" err="1"/>
              <a:t>recull</a:t>
            </a:r>
            <a:r>
              <a:rPr lang="es-ES" dirty="0"/>
              <a:t> de blogs de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àrees</a:t>
            </a:r>
            <a:r>
              <a:rPr lang="es-ES" dirty="0"/>
              <a:t> </a:t>
            </a:r>
            <a:r>
              <a:rPr lang="es-ES" dirty="0" err="1"/>
              <a:t>científiques</a:t>
            </a:r>
            <a:r>
              <a:rPr lang="es-ES" dirty="0"/>
              <a:t>: </a:t>
            </a:r>
            <a:r>
              <a:rPr lang="es-ES" dirty="0" err="1"/>
              <a:t>astronomia</a:t>
            </a:r>
            <a:r>
              <a:rPr lang="es-ES" dirty="0"/>
              <a:t>, </a:t>
            </a:r>
            <a:r>
              <a:rPr lang="es-ES" dirty="0" err="1"/>
              <a:t>biologia</a:t>
            </a:r>
            <a:r>
              <a:rPr lang="es-ES" dirty="0"/>
              <a:t>,  </a:t>
            </a:r>
            <a:r>
              <a:rPr lang="es-ES" dirty="0" err="1"/>
              <a:t>ecologia</a:t>
            </a:r>
            <a:r>
              <a:rPr lang="es-ES" dirty="0"/>
              <a:t>, </a:t>
            </a:r>
            <a:r>
              <a:rPr lang="es-ES" dirty="0" err="1"/>
              <a:t>genètica</a:t>
            </a:r>
            <a:r>
              <a:rPr lang="es-ES" dirty="0"/>
              <a:t>, </a:t>
            </a:r>
            <a:r>
              <a:rPr lang="es-ES" dirty="0" err="1"/>
              <a:t>matemàtiques</a:t>
            </a:r>
            <a:r>
              <a:rPr lang="es-ES" dirty="0"/>
              <a:t>, </a:t>
            </a:r>
            <a:r>
              <a:rPr lang="es-ES" dirty="0" err="1"/>
              <a:t>genètoca</a:t>
            </a:r>
            <a:r>
              <a:rPr lang="es-ES" dirty="0"/>
              <a:t>, </a:t>
            </a:r>
            <a:r>
              <a:rPr lang="es-ES" dirty="0" err="1"/>
              <a:t>geologia</a:t>
            </a:r>
            <a:r>
              <a:rPr lang="es-ES" dirty="0"/>
              <a:t>, </a:t>
            </a:r>
            <a:r>
              <a:rPr lang="es-ES" dirty="0" err="1"/>
              <a:t>neurociència</a:t>
            </a:r>
            <a:r>
              <a:rPr lang="es-ES" dirty="0"/>
              <a:t>, </a:t>
            </a:r>
            <a:r>
              <a:rPr lang="es-ES" dirty="0" err="1"/>
              <a:t>enginyeria</a:t>
            </a:r>
            <a:r>
              <a:rPr lang="es-ES" dirty="0"/>
              <a:t>,…</a:t>
            </a:r>
          </a:p>
          <a:p>
            <a:endParaRPr lang="es-ES" dirty="0"/>
          </a:p>
          <a:p>
            <a:r>
              <a:rPr lang="es-ES" dirty="0"/>
              <a:t>Un </a:t>
            </a:r>
            <a:r>
              <a:rPr lang="es-ES" dirty="0" err="1"/>
              <a:t>apartat</a:t>
            </a:r>
            <a:r>
              <a:rPr lang="es-ES" dirty="0"/>
              <a:t> de </a:t>
            </a:r>
            <a:r>
              <a:rPr lang="es-ES" dirty="0" err="1"/>
              <a:t>experiments</a:t>
            </a:r>
            <a:r>
              <a:rPr lang="es-ES" dirty="0"/>
              <a:t>, </a:t>
            </a:r>
            <a:r>
              <a:rPr lang="es-ES" dirty="0" err="1"/>
              <a:t>altre</a:t>
            </a:r>
            <a:r>
              <a:rPr lang="es-ES" dirty="0"/>
              <a:t> de gadgets, </a:t>
            </a:r>
            <a:r>
              <a:rPr lang="es-ES" dirty="0" err="1"/>
              <a:t>altre</a:t>
            </a:r>
            <a:r>
              <a:rPr lang="es-ES" dirty="0"/>
              <a:t> de </a:t>
            </a:r>
            <a:r>
              <a:rPr lang="es-ES" dirty="0" err="1"/>
              <a:t>personatges</a:t>
            </a:r>
            <a:r>
              <a:rPr lang="es-ES" dirty="0"/>
              <a:t> , </a:t>
            </a:r>
            <a:r>
              <a:rPr lang="es-ES" dirty="0" err="1"/>
              <a:t>d’events</a:t>
            </a:r>
            <a:r>
              <a:rPr lang="es-ES" dirty="0"/>
              <a:t>,…</a:t>
            </a:r>
          </a:p>
          <a:p>
            <a:endParaRPr lang="es-ES" dirty="0"/>
          </a:p>
          <a:p>
            <a:r>
              <a:rPr lang="es-ES" dirty="0"/>
              <a:t>Hi ha una </a:t>
            </a:r>
            <a:r>
              <a:rPr lang="es-ES" dirty="0" err="1"/>
              <a:t>secció</a:t>
            </a:r>
            <a:r>
              <a:rPr lang="es-ES" dirty="0"/>
              <a:t> </a:t>
            </a:r>
            <a:r>
              <a:rPr lang="es-ES" dirty="0" err="1"/>
              <a:t>d’audiovisual</a:t>
            </a:r>
            <a:r>
              <a:rPr lang="es-ES" dirty="0"/>
              <a:t>  </a:t>
            </a:r>
            <a:r>
              <a:rPr lang="es-ES" dirty="0" err="1"/>
              <a:t>on</a:t>
            </a:r>
            <a:r>
              <a:rPr lang="es-ES" dirty="0"/>
              <a:t> es poden </a:t>
            </a:r>
            <a:r>
              <a:rPr lang="es-ES" dirty="0" err="1"/>
              <a:t>trobar</a:t>
            </a:r>
            <a:r>
              <a:rPr lang="es-ES" dirty="0"/>
              <a:t>  </a:t>
            </a:r>
            <a:r>
              <a:rPr lang="es-ES" dirty="0" err="1"/>
              <a:t>fotografies</a:t>
            </a:r>
            <a:r>
              <a:rPr lang="es-ES" dirty="0"/>
              <a:t>, </a:t>
            </a:r>
            <a:r>
              <a:rPr lang="es-ES" dirty="0" err="1"/>
              <a:t>infografies</a:t>
            </a:r>
            <a:r>
              <a:rPr lang="es-ES" dirty="0"/>
              <a:t>, </a:t>
            </a:r>
            <a:r>
              <a:rPr lang="es-ES" dirty="0" err="1"/>
              <a:t>llibres</a:t>
            </a:r>
            <a:r>
              <a:rPr lang="es-ES" dirty="0"/>
              <a:t>, música, videos,  i tertulies.</a:t>
            </a:r>
          </a:p>
          <a:p>
            <a:endParaRPr lang="es-ES" dirty="0"/>
          </a:p>
          <a:p>
            <a:r>
              <a:rPr lang="es-ES" dirty="0"/>
              <a:t>Per </a:t>
            </a:r>
            <a:r>
              <a:rPr lang="es-ES" dirty="0" err="1"/>
              <a:t>últim</a:t>
            </a:r>
            <a:r>
              <a:rPr lang="es-ES" dirty="0"/>
              <a:t> una </a:t>
            </a:r>
            <a:r>
              <a:rPr lang="es-ES" dirty="0" err="1"/>
              <a:t>miscel·lània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cites, </a:t>
            </a:r>
            <a:r>
              <a:rPr lang="es-ES" dirty="0" err="1"/>
              <a:t>curiositats</a:t>
            </a:r>
            <a:r>
              <a:rPr lang="es-ES" dirty="0"/>
              <a:t>, </a:t>
            </a:r>
            <a:r>
              <a:rPr lang="es-ES" dirty="0" err="1"/>
              <a:t>enllaços</a:t>
            </a:r>
            <a:r>
              <a:rPr lang="es-ES" dirty="0"/>
              <a:t> </a:t>
            </a:r>
            <a:r>
              <a:rPr lang="es-ES" dirty="0" err="1"/>
              <a:t>recomanats</a:t>
            </a:r>
            <a:r>
              <a:rPr lang="es-ES" dirty="0"/>
              <a:t>, humor,...</a:t>
            </a:r>
          </a:p>
        </p:txBody>
      </p:sp>
    </p:spTree>
    <p:extLst>
      <p:ext uri="{BB962C8B-B14F-4D97-AF65-F5344CB8AC3E}">
        <p14:creationId xmlns:p14="http://schemas.microsoft.com/office/powerpoint/2010/main" val="277818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6743" y="6516052"/>
            <a:ext cx="359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/>
              </a:rPr>
              <a:t>http://www.piratasdelaciencia.com/</a:t>
            </a:r>
            <a:r>
              <a:rPr lang="es-E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4638035"/>
            <a:ext cx="7768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Associació</a:t>
            </a:r>
            <a:r>
              <a:rPr lang="es-ES" dirty="0"/>
              <a:t> Valenciana de </a:t>
            </a:r>
            <a:r>
              <a:rPr lang="es-ES" dirty="0" err="1"/>
              <a:t>Comunicació</a:t>
            </a:r>
            <a:r>
              <a:rPr lang="es-ES" dirty="0"/>
              <a:t> i </a:t>
            </a:r>
            <a:r>
              <a:rPr lang="es-ES" dirty="0" err="1"/>
              <a:t>divulgació</a:t>
            </a:r>
            <a:r>
              <a:rPr lang="es-ES" dirty="0"/>
              <a:t> de la </a:t>
            </a:r>
            <a:r>
              <a:rPr lang="es-ES" dirty="0" err="1"/>
              <a:t>ciència</a:t>
            </a:r>
            <a:r>
              <a:rPr lang="es-ES" dirty="0"/>
              <a:t>..</a:t>
            </a:r>
          </a:p>
          <a:p>
            <a:endParaRPr lang="es-ES" dirty="0"/>
          </a:p>
          <a:p>
            <a:r>
              <a:rPr lang="es-ES" dirty="0" err="1"/>
              <a:t>Tenen</a:t>
            </a:r>
            <a:r>
              <a:rPr lang="es-ES" dirty="0"/>
              <a:t> </a:t>
            </a:r>
            <a:r>
              <a:rPr lang="es-ES" dirty="0" err="1"/>
              <a:t>apartats</a:t>
            </a:r>
            <a:r>
              <a:rPr lang="es-ES" dirty="0"/>
              <a:t> de </a:t>
            </a:r>
            <a:r>
              <a:rPr lang="es-ES" dirty="0" err="1"/>
              <a:t>projectes</a:t>
            </a:r>
            <a:r>
              <a:rPr lang="es-ES" dirty="0"/>
              <a:t>  (Art, </a:t>
            </a:r>
            <a:r>
              <a:rPr lang="es-ES" dirty="0" err="1"/>
              <a:t>Ciència</a:t>
            </a:r>
            <a:r>
              <a:rPr lang="es-ES" dirty="0"/>
              <a:t> i </a:t>
            </a:r>
            <a:r>
              <a:rPr lang="es-ES" dirty="0" err="1"/>
              <a:t>Tecnologia</a:t>
            </a:r>
            <a:r>
              <a:rPr lang="es-ES" dirty="0"/>
              <a:t>; </a:t>
            </a:r>
            <a:r>
              <a:rPr lang="es-ES" dirty="0" err="1"/>
              <a:t>Tallers</a:t>
            </a:r>
            <a:r>
              <a:rPr lang="es-ES" dirty="0"/>
              <a:t> </a:t>
            </a:r>
            <a:r>
              <a:rPr lang="es-ES" dirty="0" err="1"/>
              <a:t>educatius</a:t>
            </a:r>
            <a:r>
              <a:rPr lang="es-ES" dirty="0"/>
              <a:t>), </a:t>
            </a:r>
            <a:r>
              <a:rPr lang="es-ES" dirty="0" err="1"/>
              <a:t>d’articles</a:t>
            </a:r>
            <a:r>
              <a:rPr lang="es-ES" dirty="0"/>
              <a:t> i de fotos, vídeos </a:t>
            </a:r>
            <a:r>
              <a:rPr lang="es-ES" dirty="0" err="1"/>
              <a:t>ilinks</a:t>
            </a:r>
            <a:r>
              <a:rPr lang="es-ES" dirty="0"/>
              <a:t> </a:t>
            </a:r>
            <a:r>
              <a:rPr lang="es-ES" dirty="0" err="1"/>
              <a:t>d’interés</a:t>
            </a:r>
            <a:r>
              <a:rPr lang="es-ES" dirty="0"/>
              <a:t>-</a:t>
            </a:r>
          </a:p>
          <a:p>
            <a:endParaRPr lang="es-ES" dirty="0"/>
          </a:p>
          <a:p>
            <a:r>
              <a:rPr lang="es-ES" dirty="0"/>
              <a:t>El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interesant</a:t>
            </a:r>
            <a:r>
              <a:rPr lang="es-ES" dirty="0"/>
              <a:t> </a:t>
            </a:r>
            <a:r>
              <a:rPr lang="es-ES" dirty="0" err="1"/>
              <a:t>és</a:t>
            </a:r>
            <a:r>
              <a:rPr lang="es-ES" dirty="0"/>
              <a:t> el blog que </a:t>
            </a:r>
            <a:r>
              <a:rPr lang="es-ES" dirty="0" err="1"/>
              <a:t>tenen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relacionen temes </a:t>
            </a:r>
            <a:r>
              <a:rPr lang="es-ES" dirty="0" err="1"/>
              <a:t>científics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noticies, art i </a:t>
            </a:r>
            <a:r>
              <a:rPr lang="es-ES" dirty="0" err="1"/>
              <a:t>tecnologia</a:t>
            </a:r>
            <a:r>
              <a:rPr lang="es-ES" dirty="0"/>
              <a:t>.</a:t>
            </a:r>
          </a:p>
        </p:txBody>
      </p:sp>
      <p:pic>
        <p:nvPicPr>
          <p:cNvPr id="2" name="Imagen 1" descr="Captura de pantalla 2016-12-04 a las 23.28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3403" r="18139" b="11896"/>
          <a:stretch/>
        </p:blipFill>
        <p:spPr>
          <a:xfrm>
            <a:off x="1403648" y="116632"/>
            <a:ext cx="6323446" cy="42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1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2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5101" r="68108" b="71319"/>
          <a:stretch/>
        </p:blipFill>
        <p:spPr>
          <a:xfrm>
            <a:off x="323528" y="188640"/>
            <a:ext cx="2657508" cy="776045"/>
          </a:xfrm>
          <a:prstGeom prst="rect">
            <a:avLst/>
          </a:prstGeom>
        </p:spPr>
      </p:pic>
      <p:pic>
        <p:nvPicPr>
          <p:cNvPr id="3" name="Imagen 2" descr="Captura de pantalla 2016-12-05 a las 10.33.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7694" r="69908"/>
          <a:stretch/>
        </p:blipFill>
        <p:spPr>
          <a:xfrm>
            <a:off x="395536" y="1124744"/>
            <a:ext cx="2363536" cy="52752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11760" y="594928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hlinkClick r:id="rId4"/>
              </a:rPr>
              <a:t>http://publicacions.iec.cat/PopulaFitxa.do?moduleName=r&amp;subModuleName=&amp;idColleccio=124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483768" y="4869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>
                <a:hlinkClick r:id="rId5"/>
              </a:rPr>
              <a:t>http://publicacions.iec.cat/PopulaFitxa.do?moduleName=r&amp;subModuleName=&amp;idCatalogacio=6648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6" name="Imagen 5" descr="00000005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34"/>
          <a:stretch/>
        </p:blipFill>
        <p:spPr>
          <a:xfrm>
            <a:off x="2915816" y="476672"/>
            <a:ext cx="4963297" cy="40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0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1221506" y="2133352"/>
            <a:ext cx="6446838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_tradnl" sz="2400" b="1" dirty="0">
                <a:cs typeface="Calibri"/>
              </a:rPr>
              <a:t>FECYT convida </a:t>
            </a:r>
            <a:r>
              <a:rPr lang="es-ES_tradnl" sz="2400" b="1" dirty="0" err="1">
                <a:cs typeface="Calibri"/>
              </a:rPr>
              <a:t>els</a:t>
            </a:r>
            <a:r>
              <a:rPr lang="es-ES_tradnl" sz="2400" b="1" dirty="0">
                <a:cs typeface="Calibri"/>
              </a:rPr>
              <a:t> centres </a:t>
            </a:r>
            <a:r>
              <a:rPr lang="es-ES_tradnl" sz="2400" b="1" dirty="0" err="1">
                <a:cs typeface="Calibri"/>
              </a:rPr>
              <a:t>educatius</a:t>
            </a:r>
            <a:r>
              <a:rPr lang="es-ES_tradnl" sz="2400" b="1" dirty="0">
                <a:cs typeface="Calibri"/>
              </a:rPr>
              <a:t> a </a:t>
            </a:r>
            <a:r>
              <a:rPr lang="es-ES_tradnl" sz="2400" b="1" dirty="0" err="1">
                <a:cs typeface="Calibri"/>
              </a:rPr>
              <a:t>col·laborar</a:t>
            </a:r>
            <a:r>
              <a:rPr lang="es-ES_tradnl" sz="2400" b="1" dirty="0">
                <a:cs typeface="Calibri"/>
              </a:rPr>
              <a:t> </a:t>
            </a:r>
            <a:r>
              <a:rPr lang="es-ES_tradnl" sz="2400" b="1" dirty="0" err="1">
                <a:cs typeface="Calibri"/>
              </a:rPr>
              <a:t>amb</a:t>
            </a:r>
            <a:r>
              <a:rPr lang="es-ES_tradnl" sz="2400" b="1" dirty="0">
                <a:cs typeface="Calibri"/>
              </a:rPr>
              <a:t> el </a:t>
            </a:r>
            <a:r>
              <a:rPr lang="es-ES_tradnl" sz="2400" b="1" dirty="0" err="1">
                <a:cs typeface="Calibri"/>
              </a:rPr>
              <a:t>Finde</a:t>
            </a:r>
            <a:r>
              <a:rPr lang="es-ES_tradnl" sz="2400" b="1" dirty="0">
                <a:cs typeface="Calibri"/>
              </a:rPr>
              <a:t> </a:t>
            </a:r>
            <a:r>
              <a:rPr lang="es-ES_tradnl" sz="2400" b="1" dirty="0" err="1">
                <a:cs typeface="Calibri"/>
              </a:rPr>
              <a:t>Científic</a:t>
            </a:r>
            <a:r>
              <a:rPr lang="es-ES_tradnl" sz="2400" b="1" dirty="0">
                <a:cs typeface="Calibri"/>
              </a:rPr>
              <a:t> 2017</a:t>
            </a:r>
            <a:endParaRPr lang="es-E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4294967295"/>
          </p:nvPr>
        </p:nvSpPr>
        <p:spPr>
          <a:xfrm>
            <a:off x="1043608" y="3213348"/>
            <a:ext cx="7094910" cy="302396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s-ES_tradnl" dirty="0">
                <a:cs typeface="Calibri"/>
              </a:rPr>
              <a:t>La </a:t>
            </a:r>
            <a:r>
              <a:rPr lang="es-ES_tradnl" dirty="0" err="1">
                <a:cs typeface="Calibri"/>
              </a:rPr>
              <a:t>vuitena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edició</a:t>
            </a:r>
            <a:r>
              <a:rPr lang="es-ES_tradnl" dirty="0">
                <a:cs typeface="Calibri"/>
              </a:rPr>
              <a:t> del </a:t>
            </a:r>
            <a:r>
              <a:rPr lang="es-ES_tradnl" dirty="0" err="1">
                <a:cs typeface="Calibri"/>
              </a:rPr>
              <a:t>Finde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Científic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tindrà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lloc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els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dies</a:t>
            </a:r>
            <a:r>
              <a:rPr lang="es-ES_tradnl" dirty="0">
                <a:cs typeface="Calibri"/>
              </a:rPr>
              <a:t> 27 i 28 de </a:t>
            </a:r>
            <a:r>
              <a:rPr lang="es-ES_tradnl" dirty="0" err="1">
                <a:cs typeface="Calibri"/>
              </a:rPr>
              <a:t>maig</a:t>
            </a:r>
            <a:r>
              <a:rPr lang="es-ES_tradnl" dirty="0">
                <a:cs typeface="Calibri"/>
              </a:rPr>
              <a:t> de 2017 al </a:t>
            </a:r>
            <a:r>
              <a:rPr lang="es-ES_tradnl" dirty="0" err="1">
                <a:cs typeface="Calibri"/>
              </a:rPr>
              <a:t>Museu</a:t>
            </a:r>
            <a:r>
              <a:rPr lang="es-ES_tradnl" dirty="0">
                <a:cs typeface="Calibri"/>
              </a:rPr>
              <a:t> Nacional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i </a:t>
            </a:r>
            <a:r>
              <a:rPr lang="es-ES_tradnl" dirty="0" err="1">
                <a:cs typeface="Calibri"/>
              </a:rPr>
              <a:t>Tecnologia</a:t>
            </a:r>
            <a:r>
              <a:rPr lang="es-ES_tradnl" dirty="0">
                <a:cs typeface="Calibri"/>
              </a:rPr>
              <a:t> (MUNCYT).</a:t>
            </a:r>
          </a:p>
          <a:p>
            <a:endParaRPr lang="es-ES_tradnl" dirty="0">
              <a:cs typeface="Calibri"/>
            </a:endParaRPr>
          </a:p>
          <a:p>
            <a:r>
              <a:rPr lang="es-ES_tradnl" dirty="0">
                <a:cs typeface="Calibri"/>
              </a:rPr>
              <a:t>FECYT </a:t>
            </a:r>
            <a:r>
              <a:rPr lang="es-ES_tradnl" dirty="0" err="1">
                <a:cs typeface="Calibri"/>
              </a:rPr>
              <a:t>organitza</a:t>
            </a:r>
            <a:r>
              <a:rPr lang="es-ES_tradnl" dirty="0">
                <a:cs typeface="Calibri"/>
              </a:rPr>
              <a:t> el </a:t>
            </a:r>
            <a:r>
              <a:rPr lang="es-ES_tradnl" dirty="0" err="1">
                <a:cs typeface="Calibri"/>
              </a:rPr>
              <a:t>Finde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Científic</a:t>
            </a:r>
            <a:r>
              <a:rPr lang="es-ES_tradnl" dirty="0">
                <a:cs typeface="Calibri"/>
              </a:rPr>
              <a:t>, un festival de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de </a:t>
            </a:r>
            <a:r>
              <a:rPr lang="es-ES_tradnl" dirty="0" err="1">
                <a:cs typeface="Calibri"/>
              </a:rPr>
              <a:t>caràcter</a:t>
            </a:r>
            <a:r>
              <a:rPr lang="es-ES_tradnl" dirty="0">
                <a:cs typeface="Calibri"/>
              </a:rPr>
              <a:t> anual en </a:t>
            </a:r>
            <a:r>
              <a:rPr lang="es-ES_tradnl" dirty="0" err="1">
                <a:cs typeface="Calibri"/>
              </a:rPr>
              <a:t>què</a:t>
            </a:r>
            <a:r>
              <a:rPr lang="es-ES_tradnl" dirty="0">
                <a:cs typeface="Calibri"/>
              </a:rPr>
              <a:t> participen centres </a:t>
            </a:r>
            <a:r>
              <a:rPr lang="es-ES_tradnl" dirty="0" err="1">
                <a:cs typeface="Calibri"/>
              </a:rPr>
              <a:t>educatius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museus</a:t>
            </a:r>
            <a:r>
              <a:rPr lang="es-ES_tradnl" dirty="0">
                <a:cs typeface="Calibri"/>
              </a:rPr>
              <a:t>, </a:t>
            </a:r>
            <a:r>
              <a:rPr lang="es-ES_tradnl" dirty="0" err="1">
                <a:cs typeface="Calibri"/>
              </a:rPr>
              <a:t>universitats</a:t>
            </a:r>
            <a:r>
              <a:rPr lang="es-ES_tradnl" dirty="0">
                <a:cs typeface="Calibri"/>
              </a:rPr>
              <a:t> i centres de recerca </a:t>
            </a:r>
            <a:r>
              <a:rPr lang="es-ES_tradnl" dirty="0" err="1">
                <a:cs typeface="Calibri"/>
              </a:rPr>
              <a:t>amb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l'objectiu</a:t>
            </a:r>
            <a:r>
              <a:rPr lang="es-ES_tradnl" dirty="0">
                <a:cs typeface="Calibri"/>
              </a:rPr>
              <a:t> </a:t>
            </a:r>
            <a:r>
              <a:rPr lang="es-ES_tradnl" dirty="0" err="1">
                <a:cs typeface="Calibri"/>
              </a:rPr>
              <a:t>comú</a:t>
            </a:r>
            <a:r>
              <a:rPr lang="es-ES_tradnl" dirty="0">
                <a:cs typeface="Calibri"/>
              </a:rPr>
              <a:t> de fomentar la cultura científica i </a:t>
            </a:r>
            <a:r>
              <a:rPr lang="es-ES_tradnl" dirty="0" err="1">
                <a:cs typeface="Calibri"/>
              </a:rPr>
              <a:t>apropar</a:t>
            </a:r>
            <a:r>
              <a:rPr lang="es-ES_tradnl" dirty="0">
                <a:cs typeface="Calibri"/>
              </a:rPr>
              <a:t> la </a:t>
            </a:r>
            <a:r>
              <a:rPr lang="es-ES_tradnl" dirty="0" err="1">
                <a:cs typeface="Calibri"/>
              </a:rPr>
              <a:t>ciència</a:t>
            </a:r>
            <a:r>
              <a:rPr lang="es-ES_tradnl" dirty="0">
                <a:cs typeface="Calibri"/>
              </a:rPr>
              <a:t> a la </a:t>
            </a:r>
            <a:r>
              <a:rPr lang="es-ES_tradnl" dirty="0" err="1">
                <a:cs typeface="Calibri"/>
              </a:rPr>
              <a:t>societat</a:t>
            </a:r>
            <a:r>
              <a:rPr lang="es-ES_tradnl" dirty="0">
                <a:cs typeface="Calibri"/>
              </a:rPr>
              <a:t>.</a:t>
            </a:r>
            <a:r>
              <a:rPr lang="pt-BR" dirty="0">
                <a:latin typeface="Calibri"/>
                <a:cs typeface="Calibri"/>
                <a:hlinkClick r:id="rId2"/>
              </a:rPr>
              <a:t>https://www.fecyt.es/es/noticia/fecyt-invita-los-centros-educativos-colaborar-con-el-finde-cientifico-2017</a:t>
            </a:r>
            <a:r>
              <a:rPr lang="pt-BR" dirty="0">
                <a:latin typeface="Calibri"/>
                <a:cs typeface="Calibri"/>
              </a:rPr>
              <a:t> </a:t>
            </a:r>
            <a:endParaRPr lang="es-ES" dirty="0">
              <a:latin typeface="Calibri"/>
              <a:cs typeface="Calibri"/>
            </a:endParaRPr>
          </a:p>
        </p:txBody>
      </p:sp>
      <p:pic>
        <p:nvPicPr>
          <p:cNvPr id="6" name="Imagen 5" descr="finde-cientifico-678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33" y="116632"/>
            <a:ext cx="6181303" cy="18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689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6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8105" r="9725"/>
          <a:stretch/>
        </p:blipFill>
        <p:spPr>
          <a:xfrm>
            <a:off x="755576" y="476672"/>
            <a:ext cx="7290507" cy="525177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43808" y="6084004"/>
            <a:ext cx="3202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http://ciencia.ara.cat/centpeus/</a:t>
            </a:r>
            <a:r>
              <a:rPr lang="pt-BR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8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4071" r="13454" b="3836"/>
          <a:stretch/>
        </p:blipFill>
        <p:spPr>
          <a:xfrm>
            <a:off x="1187624" y="548680"/>
            <a:ext cx="6843669" cy="46915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72896" y="5596928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http://</a:t>
            </a:r>
            <a:r>
              <a:rPr lang="es-ES_tradnl" dirty="0" err="1"/>
              <a:t>bondiaciencia.blogspot.com.es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39.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6747" r="24257" b="3425"/>
          <a:stretch/>
        </p:blipFill>
        <p:spPr>
          <a:xfrm>
            <a:off x="1187624" y="476672"/>
            <a:ext cx="6608491" cy="45622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34385" y="5749785"/>
            <a:ext cx="526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3"/>
              </a:rPr>
              <a:t>http://curiosidadesdelamicrobiologia.blogspot.com.es</a:t>
            </a:r>
            <a:r>
              <a:rPr lang="pt-BR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6-12-05 a las 10.41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13994" r="10954" b="7001"/>
          <a:stretch/>
        </p:blipFill>
        <p:spPr>
          <a:xfrm>
            <a:off x="35496" y="188640"/>
            <a:ext cx="7231712" cy="4515169"/>
          </a:xfrm>
          <a:prstGeom prst="rect">
            <a:avLst/>
          </a:prstGeom>
        </p:spPr>
      </p:pic>
      <p:pic>
        <p:nvPicPr>
          <p:cNvPr id="2" name="Imagen 1" descr="Captura de pantalla 2016-12-05 a las 10.41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14803" r="32336"/>
          <a:stretch/>
        </p:blipFill>
        <p:spPr>
          <a:xfrm>
            <a:off x="4632977" y="2648256"/>
            <a:ext cx="4403519" cy="40211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0909" y="5208905"/>
            <a:ext cx="347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4"/>
              </a:rPr>
              <a:t>http://www.paciencialanostra.com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43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4394" r="12941"/>
          <a:stretch/>
        </p:blipFill>
        <p:spPr>
          <a:xfrm>
            <a:off x="1187624" y="404664"/>
            <a:ext cx="6784875" cy="489243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67744" y="5733256"/>
            <a:ext cx="35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3"/>
              </a:rPr>
              <a:t>https://lectoracorrent.blogspot.com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8 a las 19.27.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17403" r="4321" b="59838"/>
          <a:stretch/>
        </p:blipFill>
        <p:spPr>
          <a:xfrm>
            <a:off x="287311" y="764704"/>
            <a:ext cx="8569377" cy="1390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8104" y="2276872"/>
            <a:ext cx="2901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http://jindetres.blogspot.be/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977" y="3651230"/>
            <a:ext cx="82277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És</a:t>
            </a:r>
            <a:r>
              <a:rPr lang="es-ES" dirty="0"/>
              <a:t> un blog </a:t>
            </a:r>
            <a:r>
              <a:rPr lang="es-ES" dirty="0" err="1"/>
              <a:t>creat</a:t>
            </a:r>
            <a:r>
              <a:rPr lang="es-ES" dirty="0"/>
              <a:t> per </a:t>
            </a:r>
            <a:r>
              <a:rPr lang="es-ES" dirty="0" err="1"/>
              <a:t>biòlegs</a:t>
            </a:r>
            <a:r>
              <a:rPr lang="es-ES" dirty="0"/>
              <a:t> </a:t>
            </a:r>
            <a:r>
              <a:rPr lang="es-ES" dirty="0" err="1"/>
              <a:t>moleculars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es poden </a:t>
            </a:r>
            <a:r>
              <a:rPr lang="es-ES" dirty="0" err="1"/>
              <a:t>trobar</a:t>
            </a:r>
            <a:r>
              <a:rPr lang="es-ES" dirty="0"/>
              <a:t> les </a:t>
            </a:r>
            <a:r>
              <a:rPr lang="es-ES" dirty="0" err="1"/>
              <a:t>històries</a:t>
            </a:r>
            <a:r>
              <a:rPr lang="es-ES" dirty="0"/>
              <a:t> de “</a:t>
            </a:r>
            <a:r>
              <a:rPr lang="es-ES" dirty="0" err="1"/>
              <a:t>Batablanca</a:t>
            </a:r>
            <a:r>
              <a:rPr lang="es-ES" dirty="0"/>
              <a:t>”, </a:t>
            </a:r>
            <a:r>
              <a:rPr lang="es-ES" dirty="0" err="1"/>
              <a:t>portagonista</a:t>
            </a:r>
            <a:r>
              <a:rPr lang="es-ES" dirty="0"/>
              <a:t> </a:t>
            </a:r>
            <a:r>
              <a:rPr lang="es-ES" dirty="0" err="1"/>
              <a:t>d’aquestes</a:t>
            </a:r>
            <a:r>
              <a:rPr lang="es-ES" dirty="0"/>
              <a:t> </a:t>
            </a:r>
            <a:r>
              <a:rPr lang="es-ES" dirty="0" err="1"/>
              <a:t>històries</a:t>
            </a:r>
            <a:r>
              <a:rPr lang="es-ES" dirty="0"/>
              <a:t> de </a:t>
            </a:r>
            <a:r>
              <a:rPr lang="es-ES" dirty="0" err="1"/>
              <a:t>fons</a:t>
            </a:r>
            <a:r>
              <a:rPr lang="es-ES" dirty="0"/>
              <a:t> </a:t>
            </a:r>
            <a:r>
              <a:rPr lang="es-ES" dirty="0" err="1"/>
              <a:t>científic</a:t>
            </a:r>
            <a:r>
              <a:rPr lang="es-ES" dirty="0"/>
              <a:t>.  </a:t>
            </a:r>
          </a:p>
          <a:p>
            <a:endParaRPr lang="es-ES" dirty="0"/>
          </a:p>
          <a:p>
            <a:r>
              <a:rPr lang="es-ES" dirty="0" err="1"/>
              <a:t>Tenen</a:t>
            </a:r>
            <a:r>
              <a:rPr lang="es-ES" dirty="0"/>
              <a:t> </a:t>
            </a:r>
            <a:r>
              <a:rPr lang="es-ES" dirty="0" err="1"/>
              <a:t>enllaços</a:t>
            </a:r>
            <a:r>
              <a:rPr lang="es-ES" dirty="0"/>
              <a:t> a </a:t>
            </a:r>
            <a:r>
              <a:rPr lang="es-ES" dirty="0" err="1"/>
              <a:t>altres</a:t>
            </a:r>
            <a:r>
              <a:rPr lang="es-ES" dirty="0"/>
              <a:t>  </a:t>
            </a:r>
            <a:r>
              <a:rPr lang="es-ES" dirty="0" err="1"/>
              <a:t>pàgines</a:t>
            </a:r>
            <a:r>
              <a:rPr lang="es-ES" dirty="0"/>
              <a:t> </a:t>
            </a:r>
            <a:r>
              <a:rPr lang="es-ES" dirty="0" err="1"/>
              <a:t>semblants</a:t>
            </a:r>
            <a:r>
              <a:rPr lang="es-ES" dirty="0"/>
              <a:t> que combinen </a:t>
            </a:r>
            <a:r>
              <a:rPr lang="es-ES" dirty="0" err="1"/>
              <a:t>ciència</a:t>
            </a:r>
            <a:r>
              <a:rPr lang="es-ES" dirty="0"/>
              <a:t> i humor.</a:t>
            </a:r>
          </a:p>
          <a:p>
            <a:endParaRPr lang="es-ES" dirty="0"/>
          </a:p>
          <a:p>
            <a:r>
              <a:rPr lang="es-ES" dirty="0"/>
              <a:t>També </a:t>
            </a:r>
            <a:r>
              <a:rPr lang="es-ES" dirty="0" err="1"/>
              <a:t>l’enllaç</a:t>
            </a:r>
            <a:r>
              <a:rPr lang="es-ES" dirty="0"/>
              <a:t> a Principia, una revista de </a:t>
            </a:r>
            <a:r>
              <a:rPr lang="es-ES" dirty="0" err="1"/>
              <a:t>divulgació</a:t>
            </a:r>
            <a:r>
              <a:rPr lang="es-ES" dirty="0"/>
              <a:t> científica:</a:t>
            </a:r>
          </a:p>
          <a:p>
            <a:pPr algn="r"/>
            <a:r>
              <a:rPr lang="es-ES" dirty="0"/>
              <a:t>https://twitter.com/Principia_io</a:t>
            </a:r>
          </a:p>
        </p:txBody>
      </p:sp>
    </p:spTree>
    <p:extLst>
      <p:ext uri="{BB962C8B-B14F-4D97-AF65-F5344CB8AC3E}">
        <p14:creationId xmlns:p14="http://schemas.microsoft.com/office/powerpoint/2010/main" val="357688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00788" y="3140968"/>
            <a:ext cx="245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2"/>
              </a:rPr>
              <a:t>http://mestreacasa.gva.es/web/flores_jos1/</a:t>
            </a:r>
            <a:r>
              <a:rPr lang="pt-BR" dirty="0" smtClean="0">
                <a:hlinkClick r:id="rId2"/>
              </a:rPr>
              <a:t>recursos</a:t>
            </a:r>
            <a:r>
              <a:rPr lang="pt-BR" dirty="0" smtClean="0"/>
              <a:t> </a:t>
            </a:r>
            <a:endParaRPr lang="es-ES" dirty="0"/>
          </a:p>
        </p:txBody>
      </p:sp>
      <p:pic>
        <p:nvPicPr>
          <p:cNvPr id="3" name="Imagen 2" descr="Captura de pantalla 2017-11-12 a les 17.14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t="10196" r="25163"/>
          <a:stretch/>
        </p:blipFill>
        <p:spPr>
          <a:xfrm>
            <a:off x="660581" y="116632"/>
            <a:ext cx="5661790" cy="65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9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8 a las 19.23.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19260" r="7137" b="14941"/>
          <a:stretch/>
        </p:blipFill>
        <p:spPr>
          <a:xfrm>
            <a:off x="923925" y="260648"/>
            <a:ext cx="7296150" cy="376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05249" y="3817372"/>
            <a:ext cx="266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https://twitter.com/drlitos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626" y="4437112"/>
            <a:ext cx="7569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Enllaça</a:t>
            </a:r>
            <a:r>
              <a:rPr lang="es-ES" dirty="0"/>
              <a:t>  </a:t>
            </a:r>
            <a:r>
              <a:rPr lang="es-ES" dirty="0" err="1"/>
              <a:t>amb</a:t>
            </a:r>
            <a:r>
              <a:rPr lang="es-ES" dirty="0"/>
              <a:t>  </a:t>
            </a:r>
            <a:r>
              <a:rPr lang="es-ES" dirty="0" err="1"/>
              <a:t>Jindetrés</a:t>
            </a:r>
            <a:r>
              <a:rPr lang="es-ES" dirty="0"/>
              <a:t>, ja que Dr. </a:t>
            </a:r>
            <a:r>
              <a:rPr lang="es-ES" dirty="0" err="1"/>
              <a:t>Litos</a:t>
            </a:r>
            <a:r>
              <a:rPr lang="es-ES" dirty="0"/>
              <a:t> forma </a:t>
            </a:r>
            <a:r>
              <a:rPr lang="es-ES" dirty="0" err="1"/>
              <a:t>part</a:t>
            </a:r>
            <a:r>
              <a:rPr lang="es-ES" dirty="0"/>
              <a:t> també </a:t>
            </a:r>
            <a:r>
              <a:rPr lang="es-ES" dirty="0" err="1"/>
              <a:t>d’aquell</a:t>
            </a:r>
            <a:r>
              <a:rPr lang="es-ES" dirty="0"/>
              <a:t> </a:t>
            </a:r>
            <a:r>
              <a:rPr lang="es-ES" dirty="0" err="1"/>
              <a:t>projecte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És</a:t>
            </a:r>
            <a:r>
              <a:rPr lang="es-ES" dirty="0"/>
              <a:t> </a:t>
            </a:r>
            <a:r>
              <a:rPr lang="es-ES" dirty="0" err="1"/>
              <a:t>professor</a:t>
            </a:r>
            <a:r>
              <a:rPr lang="es-ES" dirty="0"/>
              <a:t> i en el twitter </a:t>
            </a:r>
            <a:r>
              <a:rPr lang="es-ES" dirty="0" err="1"/>
              <a:t>compartix</a:t>
            </a:r>
            <a:r>
              <a:rPr lang="es-ES" dirty="0"/>
              <a:t> </a:t>
            </a:r>
            <a:r>
              <a:rPr lang="es-ES" dirty="0" err="1"/>
              <a:t>experiències</a:t>
            </a:r>
            <a:r>
              <a:rPr lang="es-ES" dirty="0"/>
              <a:t> 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alumnes</a:t>
            </a:r>
            <a:r>
              <a:rPr lang="es-ES" dirty="0"/>
              <a:t> i sobre las </a:t>
            </a:r>
            <a:r>
              <a:rPr lang="es-ES" dirty="0" err="1"/>
              <a:t>classes</a:t>
            </a:r>
            <a:r>
              <a:rPr lang="es-ES" dirty="0"/>
              <a:t>, a </a:t>
            </a:r>
            <a:r>
              <a:rPr lang="es-ES" dirty="0" err="1"/>
              <a:t>més</a:t>
            </a:r>
            <a:r>
              <a:rPr lang="es-ES" dirty="0"/>
              <a:t> a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d’altres</a:t>
            </a:r>
            <a:r>
              <a:rPr lang="es-ES" dirty="0"/>
              <a:t> temes.</a:t>
            </a:r>
          </a:p>
        </p:txBody>
      </p:sp>
    </p:spTree>
    <p:extLst>
      <p:ext uri="{BB962C8B-B14F-4D97-AF65-F5344CB8AC3E}">
        <p14:creationId xmlns:p14="http://schemas.microsoft.com/office/powerpoint/2010/main" val="186051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5-08-18 a las 19.20.0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 t="18889" r="9414"/>
          <a:stretch/>
        </p:blipFill>
        <p:spPr>
          <a:xfrm>
            <a:off x="380808" y="836712"/>
            <a:ext cx="7902415" cy="53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18 a las 19.27.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10988" r="9722" b="1852"/>
          <a:stretch/>
        </p:blipFill>
        <p:spPr>
          <a:xfrm>
            <a:off x="323528" y="179048"/>
            <a:ext cx="8579544" cy="58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7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683568" y="836613"/>
            <a:ext cx="7704856" cy="3881437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s-ES_tradnl" sz="2000" b="1" dirty="0"/>
              <a:t>FECYT ORGANITZA </a:t>
            </a:r>
            <a:r>
              <a:rPr lang="es-ES_tradnl" sz="2000" b="1" dirty="0" err="1"/>
              <a:t>ComCiRED</a:t>
            </a:r>
            <a:r>
              <a:rPr lang="es-ES_tradnl" sz="2000" b="1" dirty="0"/>
              <a:t>:</a:t>
            </a:r>
          </a:p>
          <a:p>
            <a:pPr marL="0" indent="0" algn="just">
              <a:buNone/>
            </a:pPr>
            <a:endParaRPr lang="es-ES_tradnl" sz="2000" b="1" dirty="0"/>
          </a:p>
          <a:p>
            <a:pPr algn="just"/>
            <a:r>
              <a:rPr lang="es-ES_tradnl" sz="2000" dirty="0"/>
              <a:t>La </a:t>
            </a:r>
            <a:r>
              <a:rPr lang="es-ES_tradnl" sz="2000" dirty="0" err="1"/>
              <a:t>Fundació</a:t>
            </a:r>
            <a:r>
              <a:rPr lang="es-ES_tradnl" sz="2000" dirty="0"/>
              <a:t> </a:t>
            </a:r>
            <a:r>
              <a:rPr lang="es-ES_tradnl" sz="2000" dirty="0" err="1"/>
              <a:t>Espanyola</a:t>
            </a:r>
            <a:r>
              <a:rPr lang="es-ES_tradnl" sz="2000" dirty="0"/>
              <a:t> per a la </a:t>
            </a:r>
            <a:r>
              <a:rPr lang="es-ES_tradnl" sz="2000" dirty="0" err="1"/>
              <a:t>Ciència</a:t>
            </a:r>
            <a:r>
              <a:rPr lang="es-ES_tradnl" sz="2000" dirty="0"/>
              <a:t> i la </a:t>
            </a:r>
            <a:r>
              <a:rPr lang="es-ES_tradnl" sz="2000" dirty="0" err="1"/>
              <a:t>Tecnologia</a:t>
            </a:r>
            <a:r>
              <a:rPr lang="es-ES_tradnl" sz="2000" dirty="0"/>
              <a:t>, FECYT, </a:t>
            </a:r>
            <a:r>
              <a:rPr lang="es-ES_tradnl" sz="2000" dirty="0" err="1"/>
              <a:t>organitza</a:t>
            </a:r>
            <a:r>
              <a:rPr lang="es-ES_tradnl" sz="2000" dirty="0"/>
              <a:t> per </a:t>
            </a:r>
            <a:r>
              <a:rPr lang="es-ES_tradnl" sz="2000" dirty="0" err="1"/>
              <a:t>vuitè</a:t>
            </a:r>
            <a:r>
              <a:rPr lang="es-ES_tradnl" sz="2000" dirty="0"/>
              <a:t> </a:t>
            </a:r>
            <a:r>
              <a:rPr lang="es-ES_tradnl" sz="2000" dirty="0" err="1"/>
              <a:t>any</a:t>
            </a:r>
            <a:r>
              <a:rPr lang="es-ES_tradnl" sz="2000" dirty="0"/>
              <a:t> </a:t>
            </a:r>
            <a:r>
              <a:rPr lang="es-ES_tradnl" sz="2000" dirty="0" err="1"/>
              <a:t>consecutiu</a:t>
            </a:r>
            <a:r>
              <a:rPr lang="es-ES_tradnl" sz="2000" dirty="0"/>
              <a:t> la </a:t>
            </a:r>
            <a:r>
              <a:rPr lang="es-ES_tradnl" sz="2000" dirty="0" err="1"/>
              <a:t>trobada</a:t>
            </a:r>
            <a:r>
              <a:rPr lang="es-ES_tradnl" sz="2000" dirty="0"/>
              <a:t> </a:t>
            </a:r>
            <a:r>
              <a:rPr lang="es-ES_tradnl" sz="2000" dirty="0" err="1"/>
              <a:t>ComCiRed</a:t>
            </a:r>
            <a:r>
              <a:rPr lang="es-ES_tradnl" sz="2000" dirty="0"/>
              <a:t>, Comunicar </a:t>
            </a:r>
            <a:r>
              <a:rPr lang="es-ES_tradnl" sz="2000" dirty="0" err="1"/>
              <a:t>Ciència</a:t>
            </a:r>
            <a:r>
              <a:rPr lang="es-ES_tradnl" sz="2000" dirty="0"/>
              <a:t> en </a:t>
            </a:r>
            <a:r>
              <a:rPr lang="es-ES_tradnl" sz="2000" dirty="0" err="1"/>
              <a:t>Xarxa</a:t>
            </a:r>
            <a:r>
              <a:rPr lang="es-ES_tradnl" sz="2000" dirty="0"/>
              <a:t> </a:t>
            </a:r>
            <a:r>
              <a:rPr lang="es-ES_tradnl" sz="2000" dirty="0" err="1"/>
              <a:t>dirigit</a:t>
            </a:r>
            <a:r>
              <a:rPr lang="es-ES_tradnl" sz="2000" dirty="0"/>
              <a:t> </a:t>
            </a:r>
            <a:r>
              <a:rPr lang="es-ES_tradnl" sz="2000" dirty="0" err="1"/>
              <a:t>als</a:t>
            </a:r>
            <a:r>
              <a:rPr lang="es-ES_tradnl" sz="2000" dirty="0"/>
              <a:t> </a:t>
            </a:r>
            <a:r>
              <a:rPr lang="es-ES_tradnl" sz="2000" dirty="0" err="1"/>
              <a:t>membres</a:t>
            </a:r>
            <a:r>
              <a:rPr lang="es-ES_tradnl" sz="2000" dirty="0"/>
              <a:t> de la </a:t>
            </a:r>
            <a:r>
              <a:rPr lang="es-ES_tradnl" sz="2000" dirty="0" err="1"/>
              <a:t>Xarxa</a:t>
            </a:r>
            <a:r>
              <a:rPr lang="es-ES_tradnl" sz="2000" dirty="0"/>
              <a:t> </a:t>
            </a:r>
            <a:r>
              <a:rPr lang="es-ES_tradnl" sz="2000" dirty="0" err="1"/>
              <a:t>d'Unitats</a:t>
            </a:r>
            <a:r>
              <a:rPr lang="es-ES_tradnl" sz="2000" dirty="0"/>
              <a:t> de Cultura Científica i de la </a:t>
            </a:r>
            <a:r>
              <a:rPr lang="es-ES_tradnl" sz="2000" dirty="0" err="1"/>
              <a:t>Innovació</a:t>
            </a:r>
            <a:r>
              <a:rPr lang="es-ES_tradnl" sz="2000" dirty="0"/>
              <a:t> (UCC + i) i que se celebra </a:t>
            </a:r>
            <a:r>
              <a:rPr lang="es-ES_tradnl" sz="2000" dirty="0" err="1"/>
              <a:t>aquest</a:t>
            </a:r>
            <a:r>
              <a:rPr lang="es-ES_tradnl" sz="2000" dirty="0"/>
              <a:t> </a:t>
            </a:r>
            <a:r>
              <a:rPr lang="es-ES_tradnl" sz="2000" dirty="0" err="1"/>
              <a:t>any</a:t>
            </a:r>
            <a:r>
              <a:rPr lang="es-ES_tradnl" sz="2000" dirty="0"/>
              <a:t> al Centre Nacional </a:t>
            </a:r>
            <a:r>
              <a:rPr lang="es-ES_tradnl" sz="2000" dirty="0" err="1"/>
              <a:t>d'Investigació</a:t>
            </a:r>
            <a:r>
              <a:rPr lang="es-ES_tradnl" sz="2000" dirty="0"/>
              <a:t> sobre </a:t>
            </a:r>
            <a:r>
              <a:rPr lang="es-ES_tradnl" sz="2000" dirty="0" err="1"/>
              <a:t>Evolució</a:t>
            </a:r>
            <a:r>
              <a:rPr lang="es-ES_tradnl" sz="2000" dirty="0"/>
              <a:t> Humana (CENIEH) de Burgos </a:t>
            </a:r>
            <a:r>
              <a:rPr lang="es-ES_tradnl" sz="2000" dirty="0" err="1"/>
              <a:t>els</a:t>
            </a:r>
            <a:r>
              <a:rPr lang="es-ES_tradnl" sz="2000" dirty="0"/>
              <a:t> </a:t>
            </a:r>
            <a:r>
              <a:rPr lang="es-ES_tradnl" sz="2000" dirty="0" err="1"/>
              <a:t>dies</a:t>
            </a:r>
            <a:r>
              <a:rPr lang="es-ES_tradnl" sz="2000" dirty="0"/>
              <a:t> 24 i 25 de </a:t>
            </a:r>
            <a:r>
              <a:rPr lang="es-ES_tradnl" sz="2000" dirty="0" err="1"/>
              <a:t>novembre</a:t>
            </a:r>
            <a:r>
              <a:rPr lang="es-ES_tradnl" sz="2000" dirty="0"/>
              <a:t>.</a:t>
            </a:r>
          </a:p>
          <a:p>
            <a:pPr algn="just"/>
            <a:r>
              <a:rPr lang="es-ES_tradnl" sz="2000" dirty="0"/>
              <a:t>Un </a:t>
            </a:r>
            <a:r>
              <a:rPr lang="es-ES_tradnl" sz="2000" dirty="0" err="1"/>
              <a:t>dels</a:t>
            </a:r>
            <a:r>
              <a:rPr lang="es-ES_tradnl" sz="2000" dirty="0"/>
              <a:t> </a:t>
            </a:r>
            <a:r>
              <a:rPr lang="es-ES_tradnl" sz="2000" dirty="0" err="1"/>
              <a:t>objectius</a:t>
            </a:r>
            <a:r>
              <a:rPr lang="es-ES_tradnl" sz="2000" dirty="0"/>
              <a:t> </a:t>
            </a:r>
            <a:r>
              <a:rPr lang="es-ES_tradnl" sz="2000" dirty="0" err="1"/>
              <a:t>d'aquesta</a:t>
            </a:r>
            <a:r>
              <a:rPr lang="es-ES_tradnl" sz="2000" dirty="0"/>
              <a:t> </a:t>
            </a:r>
            <a:r>
              <a:rPr lang="es-ES_tradnl" sz="2000" dirty="0" err="1"/>
              <a:t>trobada</a:t>
            </a:r>
            <a:r>
              <a:rPr lang="es-ES_tradnl" sz="2000" dirty="0"/>
              <a:t> </a:t>
            </a:r>
            <a:r>
              <a:rPr lang="es-ES_tradnl" sz="2000" dirty="0" err="1"/>
              <a:t>és</a:t>
            </a:r>
            <a:r>
              <a:rPr lang="es-ES_tradnl" sz="2000" dirty="0"/>
              <a:t> compartir </a:t>
            </a:r>
            <a:r>
              <a:rPr lang="es-ES_tradnl" sz="2000" dirty="0" err="1"/>
              <a:t>experiències</a:t>
            </a:r>
            <a:r>
              <a:rPr lang="es-ES_tradnl" sz="2000" dirty="0"/>
              <a:t> </a:t>
            </a:r>
            <a:r>
              <a:rPr lang="es-ES_tradnl" sz="2000" dirty="0" err="1"/>
              <a:t>divulgatives</a:t>
            </a:r>
            <a:r>
              <a:rPr lang="es-ES_tradnl" sz="2000" dirty="0"/>
              <a:t> entre </a:t>
            </a:r>
            <a:r>
              <a:rPr lang="es-ES_tradnl" sz="2000" dirty="0" err="1"/>
              <a:t>institucions</a:t>
            </a:r>
            <a:r>
              <a:rPr lang="es-ES_tradnl" sz="2000" dirty="0"/>
              <a:t> de </a:t>
            </a:r>
            <a:r>
              <a:rPr lang="es-ES_tradnl" sz="2000" dirty="0" err="1"/>
              <a:t>diferents</a:t>
            </a:r>
            <a:r>
              <a:rPr lang="es-ES_tradnl" sz="2000" dirty="0"/>
              <a:t> </a:t>
            </a:r>
            <a:r>
              <a:rPr lang="es-ES_tradnl" sz="2000" dirty="0" err="1"/>
              <a:t>ciutats</a:t>
            </a:r>
            <a:r>
              <a:rPr lang="es-ES_tradnl" sz="2000" dirty="0"/>
              <a:t> i </a:t>
            </a:r>
            <a:r>
              <a:rPr lang="es-ES_tradnl" sz="2000" dirty="0" err="1"/>
              <a:t>Comunitats</a:t>
            </a:r>
            <a:r>
              <a:rPr lang="es-ES_tradnl" sz="2000" dirty="0"/>
              <a:t> </a:t>
            </a:r>
            <a:r>
              <a:rPr lang="es-ES_tradnl" sz="2000" dirty="0" err="1"/>
              <a:t>Autònomes</a:t>
            </a:r>
            <a:r>
              <a:rPr lang="es-ES_tradnl" sz="2000" dirty="0"/>
              <a:t>. Les UCC + i </a:t>
            </a:r>
            <a:r>
              <a:rPr lang="es-ES_tradnl" sz="2000" dirty="0" err="1"/>
              <a:t>compartiran</a:t>
            </a:r>
            <a:r>
              <a:rPr lang="es-ES_tradnl" sz="2000" dirty="0"/>
              <a:t> idees i </a:t>
            </a:r>
            <a:r>
              <a:rPr lang="es-ES_tradnl" sz="2000" dirty="0" err="1"/>
              <a:t>bones</a:t>
            </a:r>
            <a:r>
              <a:rPr lang="es-ES_tradnl" sz="2000" dirty="0"/>
              <a:t> </a:t>
            </a:r>
            <a:r>
              <a:rPr lang="es-ES_tradnl" sz="2000" dirty="0" err="1"/>
              <a:t>pràctiques</a:t>
            </a:r>
            <a:r>
              <a:rPr lang="es-ES_tradnl" sz="2000" dirty="0"/>
              <a:t> per </a:t>
            </a:r>
            <a:r>
              <a:rPr lang="es-ES_tradnl" sz="2000" dirty="0" err="1"/>
              <a:t>aconseguir</a:t>
            </a:r>
            <a:r>
              <a:rPr lang="es-ES_tradnl" sz="2000" dirty="0"/>
              <a:t> </a:t>
            </a:r>
            <a:r>
              <a:rPr lang="es-ES_tradnl" sz="2000" dirty="0" err="1"/>
              <a:t>els</a:t>
            </a:r>
            <a:r>
              <a:rPr lang="es-ES_tradnl" sz="2000" dirty="0"/>
              <a:t> </a:t>
            </a:r>
            <a:r>
              <a:rPr lang="es-ES_tradnl" sz="2000" dirty="0" err="1"/>
              <a:t>seus</a:t>
            </a:r>
            <a:r>
              <a:rPr lang="es-ES_tradnl" sz="2000" dirty="0"/>
              <a:t> </a:t>
            </a:r>
            <a:r>
              <a:rPr lang="es-ES_tradnl" sz="2000" dirty="0" err="1"/>
              <a:t>objectius</a:t>
            </a:r>
            <a:r>
              <a:rPr lang="es-ES_tradnl" sz="2000" dirty="0"/>
              <a:t>, que </a:t>
            </a:r>
            <a:r>
              <a:rPr lang="es-ES_tradnl" sz="2000" dirty="0" err="1"/>
              <a:t>són</a:t>
            </a:r>
            <a:r>
              <a:rPr lang="es-ES_tradnl" sz="2000" dirty="0"/>
              <a:t> la </a:t>
            </a:r>
            <a:r>
              <a:rPr lang="es-ES_tradnl" sz="2000" dirty="0" err="1"/>
              <a:t>comunicació</a:t>
            </a:r>
            <a:r>
              <a:rPr lang="es-ES_tradnl" sz="2000" dirty="0"/>
              <a:t> i </a:t>
            </a:r>
            <a:r>
              <a:rPr lang="es-ES_tradnl" sz="2000" dirty="0" err="1"/>
              <a:t>divulgació</a:t>
            </a:r>
            <a:r>
              <a:rPr lang="es-ES_tradnl" sz="2000" dirty="0"/>
              <a:t> de les </a:t>
            </a:r>
            <a:r>
              <a:rPr lang="es-ES_tradnl" sz="2000" dirty="0" err="1"/>
              <a:t>investigacions</a:t>
            </a:r>
            <a:r>
              <a:rPr lang="es-ES_tradnl" sz="2000" dirty="0"/>
              <a:t> </a:t>
            </a:r>
            <a:r>
              <a:rPr lang="es-ES_tradnl" sz="2000" dirty="0" err="1"/>
              <a:t>desenvolupades</a:t>
            </a:r>
            <a:r>
              <a:rPr lang="es-ES_tradnl" sz="2000" dirty="0"/>
              <a:t> a les </a:t>
            </a:r>
            <a:r>
              <a:rPr lang="es-ES_tradnl" sz="2000" dirty="0" err="1"/>
              <a:t>universitats</a:t>
            </a:r>
            <a:r>
              <a:rPr lang="es-ES_tradnl" sz="2000" dirty="0"/>
              <a:t> i centres </a:t>
            </a:r>
            <a:r>
              <a:rPr lang="es-ES_tradnl" sz="2000" dirty="0" err="1"/>
              <a:t>d'investigació</a:t>
            </a:r>
            <a:r>
              <a:rPr lang="es-ES_tradnl" sz="2000" dirty="0"/>
              <a:t> </a:t>
            </a:r>
            <a:r>
              <a:rPr lang="es-ES_tradnl" sz="2000" dirty="0" err="1"/>
              <a:t>espanyols</a:t>
            </a:r>
            <a:r>
              <a:rPr lang="es-ES_tradnl" sz="2000" dirty="0"/>
              <a:t>. A </a:t>
            </a:r>
            <a:r>
              <a:rPr lang="es-ES_tradnl" sz="2000" dirty="0" err="1"/>
              <a:t>més</a:t>
            </a:r>
            <a:r>
              <a:rPr lang="es-ES_tradnl" sz="2000" dirty="0"/>
              <a:t>, es </a:t>
            </a:r>
            <a:r>
              <a:rPr lang="es-ES_tradnl" sz="2000" dirty="0" err="1"/>
              <a:t>realitzaran</a:t>
            </a:r>
            <a:r>
              <a:rPr lang="es-ES_tradnl" sz="2000" dirty="0"/>
              <a:t> </a:t>
            </a:r>
            <a:r>
              <a:rPr lang="es-ES_tradnl" sz="2000" dirty="0" err="1"/>
              <a:t>tallers</a:t>
            </a:r>
            <a:r>
              <a:rPr lang="es-ES_tradnl" sz="2000" dirty="0"/>
              <a:t> i </a:t>
            </a:r>
            <a:r>
              <a:rPr lang="es-ES_tradnl" sz="2000" dirty="0" err="1"/>
              <a:t>conferències</a:t>
            </a:r>
            <a:r>
              <a:rPr lang="es-ES_tradnl" sz="2000" dirty="0"/>
              <a:t> </a:t>
            </a:r>
            <a:r>
              <a:rPr lang="es-ES_tradnl" sz="2000" dirty="0" err="1"/>
              <a:t>d'interès</a:t>
            </a:r>
            <a:r>
              <a:rPr lang="es-ES_tradnl" sz="2000" dirty="0"/>
              <a:t> en la </a:t>
            </a:r>
            <a:r>
              <a:rPr lang="es-ES_tradnl" sz="2000" dirty="0" err="1"/>
              <a:t>seva</a:t>
            </a:r>
            <a:r>
              <a:rPr lang="es-ES_tradnl" sz="2000" dirty="0"/>
              <a:t> </a:t>
            </a:r>
            <a:r>
              <a:rPr lang="es-ES_tradnl" sz="2000" dirty="0" err="1"/>
              <a:t>àrea</a:t>
            </a:r>
            <a:r>
              <a:rPr lang="es-ES_tradnl" sz="2000" dirty="0"/>
              <a:t> de </a:t>
            </a:r>
            <a:r>
              <a:rPr lang="es-ES_tradnl" sz="2000" dirty="0" err="1" smtClean="0"/>
              <a:t>treball</a:t>
            </a:r>
            <a:r>
              <a:rPr lang="es-ES_tradnl" sz="2000" dirty="0" smtClean="0"/>
              <a:t>.</a:t>
            </a:r>
            <a:endParaRPr lang="en-US" sz="2000" dirty="0"/>
          </a:p>
          <a:p>
            <a:pPr algn="just"/>
            <a:endParaRPr lang="es-ES" sz="2000" dirty="0"/>
          </a:p>
        </p:txBody>
      </p:sp>
      <p:sp>
        <p:nvSpPr>
          <p:cNvPr id="2" name="Rectángulo 1"/>
          <p:cNvSpPr/>
          <p:nvPr/>
        </p:nvSpPr>
        <p:spPr>
          <a:xfrm>
            <a:off x="1691680" y="601199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https://www.fecyt.es/es/evento/viii-edicion-de-</a:t>
            </a:r>
            <a:r>
              <a:rPr lang="en-US" dirty="0" smtClean="0">
                <a:hlinkClick r:id="rId2"/>
              </a:rPr>
              <a:t>comcired</a:t>
            </a:r>
            <a:r>
              <a:rPr lang="en-US" dirty="0" smtClean="0"/>
              <a:t> 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aseline="30000" dirty="0"/>
              <a:t> 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2870200"/>
            <a:ext cx="6108700" cy="1117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2870200"/>
            <a:ext cx="61087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771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CONCURSOS I JOCS DE </a:t>
            </a:r>
            <a:r>
              <a:rPr lang="es-ES" dirty="0"/>
              <a:t>CIÈNCIA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59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0.59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1226" r="12102"/>
          <a:stretch/>
        </p:blipFill>
        <p:spPr>
          <a:xfrm>
            <a:off x="107504" y="116632"/>
            <a:ext cx="6947449" cy="5073408"/>
          </a:xfrm>
          <a:prstGeom prst="rect">
            <a:avLst/>
          </a:prstGeom>
        </p:spPr>
      </p:pic>
      <p:pic>
        <p:nvPicPr>
          <p:cNvPr id="3" name="Imagen 2" descr="Captura de pantalla 2016-12-04 a las 20.59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39252" r="47033"/>
          <a:stretch/>
        </p:blipFill>
        <p:spPr>
          <a:xfrm>
            <a:off x="5148064" y="2276872"/>
            <a:ext cx="3686982" cy="34717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39952" y="5805264"/>
            <a:ext cx="4341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4"/>
              </a:rPr>
              <a:t>http://www.csic.es/microrrelatos-cientificos</a:t>
            </a:r>
            <a:r>
              <a:rPr lang="es-ES_tradnl" dirty="0"/>
              <a:t>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11560" y="5373216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hlinkClick r:id="rId5"/>
              </a:rPr>
              <a:t>http://www.csic.es/concursos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665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4 a las 21.09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10231" r="14796" b="6189"/>
          <a:stretch/>
        </p:blipFill>
        <p:spPr>
          <a:xfrm>
            <a:off x="1403648" y="980728"/>
            <a:ext cx="6407198" cy="47765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23728" y="6093296"/>
            <a:ext cx="448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http://www.rjb.csic.es/Botanico/misterio.php</a:t>
            </a:r>
            <a:r>
              <a:rPr lang="en-US" dirty="0"/>
              <a:t>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900300" y="293796"/>
            <a:ext cx="264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JOC INTERACTIU DEL CSIC:</a:t>
            </a:r>
          </a:p>
        </p:txBody>
      </p:sp>
    </p:spTree>
    <p:extLst>
      <p:ext uri="{BB962C8B-B14F-4D97-AF65-F5344CB8AC3E}">
        <p14:creationId xmlns:p14="http://schemas.microsoft.com/office/powerpoint/2010/main" val="288253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4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1" r="35753" b="19608"/>
          <a:stretch/>
        </p:blipFill>
        <p:spPr>
          <a:xfrm>
            <a:off x="395536" y="188640"/>
            <a:ext cx="4176463" cy="59112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8640"/>
            <a:ext cx="4339015" cy="50131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389" y="3126885"/>
            <a:ext cx="3024336" cy="37580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71600" y="6211669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5"/>
              </a:rPr>
              <a:t>https://</a:t>
            </a:r>
            <a:r>
              <a:rPr lang="pt-BR" dirty="0" smtClean="0">
                <a:hlinkClick r:id="rId5"/>
              </a:rPr>
              <a:t>somoscientificos.es</a:t>
            </a:r>
            <a:endParaRPr lang="pt-BR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064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8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16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512" y="6023029"/>
            <a:ext cx="4968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ef0X5WiDszQ</a:t>
            </a:r>
            <a:endParaRPr lang="en-US" dirty="0" smtClean="0"/>
          </a:p>
          <a:p>
            <a:endParaRPr lang="es-ES" dirty="0"/>
          </a:p>
        </p:txBody>
      </p:sp>
      <p:pic>
        <p:nvPicPr>
          <p:cNvPr id="3" name="Imagen 2" descr="Captura de pantalla 2017-11-12 a les 17.06.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t="26837" r="36275" b="28497"/>
          <a:stretch/>
        </p:blipFill>
        <p:spPr>
          <a:xfrm>
            <a:off x="399467" y="3468627"/>
            <a:ext cx="4676589" cy="2552661"/>
          </a:xfrm>
          <a:prstGeom prst="rect">
            <a:avLst/>
          </a:prstGeom>
        </p:spPr>
      </p:pic>
      <p:pic>
        <p:nvPicPr>
          <p:cNvPr id="4" name="Imagen 3" descr="hot-potatoes-7717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116632"/>
            <a:ext cx="4211960" cy="28616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90241" y="6444044"/>
            <a:ext cx="175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kahoot.it</a:t>
            </a:r>
            <a:r>
              <a:rPr lang="en-US" dirty="0" smtClean="0"/>
              <a:t> </a:t>
            </a:r>
            <a:endParaRPr lang="es-ES" dirty="0"/>
          </a:p>
        </p:txBody>
      </p:sp>
      <p:pic>
        <p:nvPicPr>
          <p:cNvPr id="6" name="Imagen 5" descr="kaho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28392"/>
            <a:ext cx="3473176" cy="278092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12588" y="2699628"/>
            <a:ext cx="345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7"/>
              </a:rPr>
              <a:t>https://www.powtoon.com/index</a:t>
            </a:r>
            <a:r>
              <a:rPr lang="pl-PL" dirty="0" smtClean="0">
                <a:hlinkClick r:id="rId7"/>
              </a:rPr>
              <a:t>/</a:t>
            </a:r>
            <a:r>
              <a:rPr lang="pl-PL" dirty="0" smtClean="0"/>
              <a:t> </a:t>
            </a:r>
            <a:endParaRPr lang="es-ES" dirty="0"/>
          </a:p>
        </p:txBody>
      </p:sp>
      <p:pic>
        <p:nvPicPr>
          <p:cNvPr id="8" name="Imagen 7" descr="Captura de pantalla 2017-11-12 a les 18.22.5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4902" r="5066" b="12279"/>
          <a:stretch/>
        </p:blipFill>
        <p:spPr>
          <a:xfrm>
            <a:off x="163442" y="203574"/>
            <a:ext cx="4696590" cy="23613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722471" y="2987660"/>
            <a:ext cx="224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hlinkClick r:id="rId9"/>
              </a:rPr>
              <a:t>https://</a:t>
            </a:r>
            <a:r>
              <a:rPr lang="hr-HR" dirty="0" smtClean="0">
                <a:hlinkClick r:id="rId9"/>
              </a:rPr>
              <a:t>hotpot.uvic.ca</a:t>
            </a:r>
            <a:r>
              <a:rPr lang="hr-HR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9911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03848" y="6309320"/>
            <a:ext cx="294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2"/>
              </a:rPr>
              <a:t>http://</a:t>
            </a:r>
            <a:r>
              <a:rPr lang="de-DE" dirty="0" smtClean="0">
                <a:hlinkClick r:id="rId2"/>
              </a:rPr>
              <a:t>www.caseitproject.org</a:t>
            </a:r>
            <a:r>
              <a:rPr lang="de-DE" dirty="0" smtClean="0"/>
              <a:t> </a:t>
            </a:r>
            <a:endParaRPr lang="es-ES" dirty="0"/>
          </a:p>
        </p:txBody>
      </p:sp>
      <p:pic>
        <p:nvPicPr>
          <p:cNvPr id="3" name="Imagen 2" descr="Captura de pantalla 2017-11-12 a les 18.49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14539" r="9834" b="-944"/>
          <a:stretch/>
        </p:blipFill>
        <p:spPr>
          <a:xfrm>
            <a:off x="791459" y="548680"/>
            <a:ext cx="7380941" cy="49380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35896" y="5805264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Simulador virtual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41080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67744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>
                <a:hlinkClick r:id="rId2"/>
              </a:rPr>
              <a:t>http://www.cuentaseloatuspadres.com/instrucciones</a:t>
            </a:r>
            <a:r>
              <a:rPr lang="es-ES_tradnl" dirty="0" smtClean="0">
                <a:hlinkClick r:id="rId2"/>
              </a:rPr>
              <a:t>/</a:t>
            </a:r>
            <a:r>
              <a:rPr lang="es-ES_tradnl" dirty="0" smtClean="0"/>
              <a:t> </a:t>
            </a:r>
            <a:endParaRPr lang="es-ES" dirty="0"/>
          </a:p>
        </p:txBody>
      </p:sp>
      <p:pic>
        <p:nvPicPr>
          <p:cNvPr id="3" name="Imagen 2" descr="Captura de pantalla 2017-11-13 a les 21.38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0" y="672352"/>
            <a:ext cx="9144000" cy="50426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79712" y="188640"/>
            <a:ext cx="526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Sociedad Española de Bioqu</a:t>
            </a:r>
            <a:r>
              <a:rPr lang="es-ES" dirty="0" smtClean="0"/>
              <a:t>ímica y </a:t>
            </a:r>
            <a:r>
              <a:rPr lang="es-ES" dirty="0" smtClean="0"/>
              <a:t>Biolog</a:t>
            </a:r>
            <a:r>
              <a:rPr lang="es-ES" dirty="0" smtClean="0"/>
              <a:t>ía Molecular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86114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PREMSA I PROGRAMES </a:t>
            </a:r>
            <a:r>
              <a:rPr lang="es-ES" dirty="0"/>
              <a:t>TV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0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99592" y="3068960"/>
            <a:ext cx="7128792" cy="338437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_tradnl" sz="2000" b="1" dirty="0"/>
              <a:t>FECYT PROMOU UNITATS DE CULTURA CIENTÍFICA: </a:t>
            </a:r>
            <a:r>
              <a:rPr lang="es-ES_tradnl" sz="2000" b="1" dirty="0" err="1"/>
              <a:t>Xarxa</a:t>
            </a:r>
            <a:r>
              <a:rPr lang="es-ES_tradnl" sz="2000" b="1" dirty="0"/>
              <a:t> UCC + i:</a:t>
            </a:r>
          </a:p>
          <a:p>
            <a:r>
              <a:rPr lang="es-ES_tradnl" sz="2000" dirty="0"/>
              <a:t>Les </a:t>
            </a:r>
            <a:r>
              <a:rPr lang="es-ES_tradnl" sz="2000" dirty="0" err="1"/>
              <a:t>Unitats</a:t>
            </a:r>
            <a:r>
              <a:rPr lang="es-ES_tradnl" sz="2000" dirty="0"/>
              <a:t> de Cultura Científica i de la </a:t>
            </a:r>
            <a:r>
              <a:rPr lang="es-ES_tradnl" sz="2000" dirty="0" err="1"/>
              <a:t>Innovació</a:t>
            </a:r>
            <a:r>
              <a:rPr lang="es-ES_tradnl" sz="2000" dirty="0"/>
              <a:t> (UCC + i) </a:t>
            </a:r>
            <a:r>
              <a:rPr lang="es-ES_tradnl" sz="2000" dirty="0" err="1"/>
              <a:t>actuen</a:t>
            </a:r>
            <a:r>
              <a:rPr lang="es-ES_tradnl" sz="2000" dirty="0"/>
              <a:t> </a:t>
            </a:r>
            <a:r>
              <a:rPr lang="es-ES_tradnl" sz="2000" dirty="0" err="1"/>
              <a:t>d'intermediàries</a:t>
            </a:r>
            <a:r>
              <a:rPr lang="es-ES_tradnl" sz="2000" dirty="0"/>
              <a:t> entre les </a:t>
            </a:r>
            <a:r>
              <a:rPr lang="es-ES_tradnl" sz="2000" dirty="0" err="1"/>
              <a:t>institucions</a:t>
            </a:r>
            <a:r>
              <a:rPr lang="es-ES_tradnl" sz="2000" dirty="0"/>
              <a:t> que les </a:t>
            </a:r>
            <a:r>
              <a:rPr lang="es-ES_tradnl" sz="2000" dirty="0" err="1"/>
              <a:t>acullen</a:t>
            </a:r>
            <a:r>
              <a:rPr lang="es-ES_tradnl" sz="2000" dirty="0"/>
              <a:t> i </a:t>
            </a:r>
            <a:r>
              <a:rPr lang="es-ES_tradnl" sz="2000" dirty="0" err="1"/>
              <a:t>els</a:t>
            </a:r>
            <a:r>
              <a:rPr lang="es-ES_tradnl" sz="2000" dirty="0"/>
              <a:t> </a:t>
            </a:r>
            <a:r>
              <a:rPr lang="es-ES_tradnl" sz="2000" dirty="0" err="1"/>
              <a:t>ciutadans</a:t>
            </a:r>
            <a:r>
              <a:rPr lang="es-ES_tradnl" sz="2000" dirty="0"/>
              <a:t> </a:t>
            </a:r>
            <a:r>
              <a:rPr lang="es-ES_tradnl" sz="2000" dirty="0" err="1"/>
              <a:t>amb</a:t>
            </a:r>
            <a:r>
              <a:rPr lang="es-ES_tradnl" sz="2000" dirty="0"/>
              <a:t> </a:t>
            </a:r>
            <a:r>
              <a:rPr lang="es-ES_tradnl" sz="2000" dirty="0" err="1"/>
              <a:t>l'objectiu</a:t>
            </a:r>
            <a:r>
              <a:rPr lang="es-ES_tradnl" sz="2000" dirty="0"/>
              <a:t> principal de promocionar la cultura científica, </a:t>
            </a:r>
            <a:r>
              <a:rPr lang="es-ES_tradnl" sz="2000" dirty="0" err="1"/>
              <a:t>tecnològica</a:t>
            </a:r>
            <a:r>
              <a:rPr lang="es-ES_tradnl" sz="2000" dirty="0"/>
              <a:t> i de la </a:t>
            </a:r>
            <a:r>
              <a:rPr lang="es-ES_tradnl" sz="2000" dirty="0" err="1"/>
              <a:t>innovació</a:t>
            </a:r>
            <a:r>
              <a:rPr lang="es-ES_tradnl" sz="2000" dirty="0"/>
              <a:t>, a través </a:t>
            </a:r>
            <a:r>
              <a:rPr lang="es-ES_tradnl" sz="2000" dirty="0" err="1"/>
              <a:t>d'activitats</a:t>
            </a:r>
            <a:r>
              <a:rPr lang="es-ES_tradnl" sz="2000" dirty="0"/>
              <a:t> de diversa </a:t>
            </a:r>
            <a:r>
              <a:rPr lang="es-ES_tradnl" sz="2000" dirty="0" err="1"/>
              <a:t>tipologia</a:t>
            </a:r>
            <a:r>
              <a:rPr lang="es-ES_tradnl" sz="2000" dirty="0"/>
              <a:t>: </a:t>
            </a:r>
            <a:r>
              <a:rPr lang="es-ES_tradnl" sz="2000" dirty="0" err="1"/>
              <a:t>comunicació</a:t>
            </a:r>
            <a:r>
              <a:rPr lang="es-ES_tradnl" sz="2000" dirty="0"/>
              <a:t> científica, </a:t>
            </a:r>
            <a:r>
              <a:rPr lang="es-ES_tradnl" sz="2000" dirty="0" err="1"/>
              <a:t>divulgació</a:t>
            </a:r>
            <a:r>
              <a:rPr lang="es-ES_tradnl" sz="2000" dirty="0"/>
              <a:t>, </a:t>
            </a:r>
            <a:r>
              <a:rPr lang="es-ES_tradnl" sz="2000" dirty="0" err="1"/>
              <a:t>formació</a:t>
            </a:r>
            <a:r>
              <a:rPr lang="es-ES_tradnl" sz="2000" dirty="0"/>
              <a:t>, etc.</a:t>
            </a:r>
            <a:endParaRPr lang="es-ES" sz="2000" dirty="0"/>
          </a:p>
        </p:txBody>
      </p:sp>
      <p:pic>
        <p:nvPicPr>
          <p:cNvPr id="4" name="Imagen 3" descr="foto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476672"/>
            <a:ext cx="6657465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56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99592" y="4372099"/>
            <a:ext cx="7166918" cy="21532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a-ES" sz="1600" b="1" dirty="0"/>
              <a:t>FECYT COL.LOBORA AMB PROGRAMES DE CIÈNCIA: </a:t>
            </a:r>
            <a:r>
              <a:rPr lang="ca-ES" sz="1600" b="1" dirty="0" err="1"/>
              <a:t>Órbita</a:t>
            </a:r>
            <a:r>
              <a:rPr lang="ca-ES" sz="1600" b="1" dirty="0"/>
              <a:t> </a:t>
            </a:r>
            <a:r>
              <a:rPr lang="ca-ES" sz="1600" b="1" dirty="0" err="1"/>
              <a:t>Laika</a:t>
            </a:r>
            <a:r>
              <a:rPr lang="ca-ES" sz="1600" b="1" dirty="0"/>
              <a:t>:</a:t>
            </a:r>
          </a:p>
          <a:p>
            <a:r>
              <a:rPr lang="ca-ES" sz="1600" dirty="0"/>
              <a:t>Programa de ciència: El musicòleg Ramón Gener coneix les amenaces de la vida en la Terra en </a:t>
            </a:r>
            <a:r>
              <a:rPr lang="ca-ES" sz="1600" dirty="0" err="1"/>
              <a:t>Órbita</a:t>
            </a:r>
            <a:r>
              <a:rPr lang="ca-ES" sz="1600" dirty="0"/>
              <a:t> </a:t>
            </a:r>
            <a:r>
              <a:rPr lang="ca-ES" sz="1600" dirty="0" err="1"/>
              <a:t>Laika</a:t>
            </a:r>
            <a:endParaRPr lang="ca-ES" sz="1600" dirty="0"/>
          </a:p>
          <a:p>
            <a:r>
              <a:rPr lang="ca-ES" sz="1600" dirty="0"/>
              <a:t>El baríton i musicòleg especialitzat en òpera Ramón Gener visità aquest 29 de novembre la nau de ‘</a:t>
            </a:r>
            <a:r>
              <a:rPr lang="ca-ES" sz="1600" dirty="0" err="1"/>
              <a:t>Órbita</a:t>
            </a:r>
            <a:r>
              <a:rPr lang="ca-ES" sz="1600" dirty="0"/>
              <a:t> </a:t>
            </a:r>
            <a:r>
              <a:rPr lang="ca-ES" sz="1600" dirty="0" err="1"/>
              <a:t>Laika</a:t>
            </a:r>
            <a:r>
              <a:rPr lang="ca-ES" sz="1600" dirty="0"/>
              <a:t>: la </a:t>
            </a:r>
            <a:r>
              <a:rPr lang="ca-ES" sz="1600" dirty="0" err="1"/>
              <a:t>nueva</a:t>
            </a:r>
            <a:r>
              <a:rPr lang="ca-ES" sz="1600" dirty="0"/>
              <a:t> </a:t>
            </a:r>
            <a:r>
              <a:rPr lang="ca-ES" sz="1600" dirty="0" err="1"/>
              <a:t>generación</a:t>
            </a:r>
            <a:r>
              <a:rPr lang="ca-ES" sz="1600" dirty="0"/>
              <a:t>’ per a conèixer quines són les amenaces per a la vida en la Terra i com podem evitar-les.</a:t>
            </a:r>
          </a:p>
          <a:p>
            <a:pPr marL="0" indent="0">
              <a:buNone/>
            </a:pPr>
            <a:r>
              <a:rPr lang="ca-ES" sz="1600" dirty="0">
                <a:hlinkClick r:id="rId2"/>
              </a:rPr>
              <a:t>https://www.fecyt.es/es/noticia/el-musicologo-ramon-gener-conocera-las-amenazas-de-la-vida-en-la-tierra-en-orbita-laika</a:t>
            </a:r>
            <a:endParaRPr lang="ca-ES" sz="1600" dirty="0"/>
          </a:p>
          <a:p>
            <a:endParaRPr lang="ca-ES" sz="1600" dirty="0"/>
          </a:p>
        </p:txBody>
      </p:sp>
      <p:pic>
        <p:nvPicPr>
          <p:cNvPr id="2" name="Imagen 1" descr="Captura de pantalla 2016-12-04 a las 23.43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 r="10547"/>
          <a:stretch/>
        </p:blipFill>
        <p:spPr>
          <a:xfrm>
            <a:off x="1187624" y="116632"/>
            <a:ext cx="66711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5936" y="1361187"/>
            <a:ext cx="423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http://www.rtve.es/alacarta/videos/lab24/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7483"/>
            <a:ext cx="2880320" cy="162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619" y="2924944"/>
            <a:ext cx="7901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Lab24 </a:t>
            </a:r>
            <a:r>
              <a:rPr lang="es-ES" dirty="0" err="1"/>
              <a:t>és</a:t>
            </a:r>
            <a:r>
              <a:rPr lang="es-ES" dirty="0"/>
              <a:t> un programa de </a:t>
            </a:r>
            <a:r>
              <a:rPr lang="es-ES" dirty="0" err="1"/>
              <a:t>divulgació</a:t>
            </a:r>
            <a:r>
              <a:rPr lang="es-ES" dirty="0"/>
              <a:t> de la </a:t>
            </a:r>
            <a:r>
              <a:rPr lang="es-ES" dirty="0" err="1"/>
              <a:t>ciència</a:t>
            </a:r>
            <a:r>
              <a:rPr lang="es-ES" dirty="0"/>
              <a:t> i la </a:t>
            </a:r>
            <a:r>
              <a:rPr lang="es-ES" dirty="0" err="1"/>
              <a:t>tecnologia</a:t>
            </a:r>
            <a:r>
              <a:rPr lang="es-ES" dirty="0"/>
              <a:t>. Dona a </a:t>
            </a:r>
            <a:r>
              <a:rPr lang="es-ES" dirty="0" err="1"/>
              <a:t>conèixer</a:t>
            </a:r>
            <a:r>
              <a:rPr lang="es-ES" dirty="0"/>
              <a:t> </a:t>
            </a:r>
            <a:r>
              <a:rPr lang="es-ES" dirty="0" err="1"/>
              <a:t>instal·lacions</a:t>
            </a:r>
            <a:r>
              <a:rPr lang="es-ES" dirty="0"/>
              <a:t> </a:t>
            </a:r>
            <a:r>
              <a:rPr lang="es-ES" dirty="0" err="1"/>
              <a:t>singulars</a:t>
            </a:r>
            <a:r>
              <a:rPr lang="es-ES" dirty="0"/>
              <a:t> i el </a:t>
            </a:r>
            <a:r>
              <a:rPr lang="es-ES" dirty="0" err="1"/>
              <a:t>treball</a:t>
            </a:r>
            <a:r>
              <a:rPr lang="es-ES" dirty="0"/>
              <a:t> de </a:t>
            </a:r>
            <a:r>
              <a:rPr lang="es-ES" dirty="0" err="1"/>
              <a:t>laboratoris</a:t>
            </a:r>
            <a:r>
              <a:rPr lang="es-ES" dirty="0"/>
              <a:t> i centre de recerca </a:t>
            </a:r>
            <a:r>
              <a:rPr lang="es-ES" dirty="0" err="1"/>
              <a:t>espanyols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Es realitze entrevistes a </a:t>
            </a:r>
            <a:r>
              <a:rPr lang="es-ES" dirty="0" err="1"/>
              <a:t>investigadors</a:t>
            </a:r>
            <a:r>
              <a:rPr lang="es-ES" dirty="0"/>
              <a:t> i </a:t>
            </a:r>
            <a:r>
              <a:rPr lang="es-ES" dirty="0" err="1"/>
              <a:t>experts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 err="1"/>
              <a:t>Els</a:t>
            </a:r>
            <a:r>
              <a:rPr lang="es-ES" dirty="0"/>
              <a:t> programes es poden </a:t>
            </a:r>
            <a:r>
              <a:rPr lang="es-ES" dirty="0" err="1"/>
              <a:t>vore</a:t>
            </a:r>
            <a:r>
              <a:rPr lang="es-ES" dirty="0"/>
              <a:t> en un </a:t>
            </a:r>
            <a:r>
              <a:rPr lang="es-ES" dirty="0" err="1"/>
              <a:t>altre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 on-line.</a:t>
            </a:r>
          </a:p>
        </p:txBody>
      </p:sp>
    </p:spTree>
    <p:extLst>
      <p:ext uri="{BB962C8B-B14F-4D97-AF65-F5344CB8AC3E}">
        <p14:creationId xmlns:p14="http://schemas.microsoft.com/office/powerpoint/2010/main" val="53126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2-05 a las 10.56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7423"/>
          <a:stretch/>
        </p:blipFill>
        <p:spPr>
          <a:xfrm>
            <a:off x="107504" y="540880"/>
            <a:ext cx="8744198" cy="52907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44940" y="6093296"/>
            <a:ext cx="589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3"/>
              </a:rPr>
              <a:t>http://www.rtve.es/alacarta/videos/el-cazador-de-cerebros/</a:t>
            </a:r>
            <a:r>
              <a:rPr lang="es-ES_tradnl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226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653236"/>
            <a:ext cx="5615704" cy="620476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11760" y="188640"/>
            <a:ext cx="3772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https://elpais.com/elpais/</a:t>
            </a:r>
            <a:r>
              <a:rPr lang="pt-BR" dirty="0" smtClean="0">
                <a:hlinkClick r:id="rId3"/>
              </a:rPr>
              <a:t>ciencia.html</a:t>
            </a:r>
            <a:r>
              <a:rPr lang="pt-BR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82742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MONÓLEGS DE CIÈNCIA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96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660232" y="3212976"/>
            <a:ext cx="1886723" cy="1120770"/>
          </a:xfrm>
          <a:prstGeom prst="cloudCallout">
            <a:avLst>
              <a:gd name="adj1" fmla="val -54913"/>
              <a:gd name="adj2" fmla="val -551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podeu</a:t>
            </a:r>
            <a:r>
              <a:rPr lang="es-ES" dirty="0"/>
              <a:t> animar!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6516" y="1844824"/>
            <a:ext cx="7510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Concurs internacional de monòlegs sobre ciència. Hi pot participar qualsevol espanyol major d’edat que estiga estudiant o exercisca una activitat profesional o laboral en árees relacionades amb l’àmbit de la ciència i/o tecnologia, incloent la docència pre-universitària en ciències. </a:t>
            </a:r>
          </a:p>
          <a:p>
            <a:r>
              <a:rPr lang="ca-ES"/>
              <a:t>Hi ha una selecció prèvia dels candidats. </a:t>
            </a:r>
          </a:p>
          <a:p>
            <a:r>
              <a:rPr lang="ca-ES"/>
              <a:t>Hi ha una primera fase nacional i després altra d’internacional.</a:t>
            </a:r>
          </a:p>
          <a:p>
            <a:r>
              <a:rPr lang="ca-ES">
                <a:hlinkClick r:id="rId2"/>
              </a:rPr>
              <a:t>https://www.famelab.es</a:t>
            </a:r>
            <a:r>
              <a:rPr lang="ca-ES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517" y="5373216"/>
            <a:ext cx="7510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/>
              <a:t>Hi ha un grup de científics que també fan monòlegs fora d’aquest àmbit i altres activitats com actuacions per estudiants o espectacles científics :</a:t>
            </a:r>
          </a:p>
          <a:p>
            <a:endParaRPr lang="ca-ES">
              <a:hlinkClick r:id="rId3"/>
            </a:endParaRPr>
          </a:p>
          <a:p>
            <a:r>
              <a:rPr lang="ca-ES">
                <a:hlinkClick r:id="rId3"/>
              </a:rPr>
              <a:t>http://www.bigvanscience.com/tbvt.html/</a:t>
            </a:r>
            <a:endParaRPr lang="ca-ES"/>
          </a:p>
        </p:txBody>
      </p:sp>
      <p:pic>
        <p:nvPicPr>
          <p:cNvPr id="7" name="Imagen 6" descr="logo_famelab_2016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1" y="332656"/>
            <a:ext cx="3911600" cy="1346200"/>
          </a:xfrm>
          <a:prstGeom prst="rect">
            <a:avLst/>
          </a:prstGeom>
        </p:spPr>
      </p:pic>
      <p:pic>
        <p:nvPicPr>
          <p:cNvPr id="8" name="Imagen 7" descr="Captura de pantalla 2016-12-04 a las 19.22.4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4" t="12699" r="18092" b="67382"/>
          <a:stretch/>
        </p:blipFill>
        <p:spPr>
          <a:xfrm>
            <a:off x="2699792" y="4077072"/>
            <a:ext cx="3570128" cy="11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LLIBRES DE CIÈNCIA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7790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97884830688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417"/>
            <a:ext cx="1943620" cy="2979441"/>
          </a:xfrm>
          <a:prstGeom prst="rect">
            <a:avLst/>
          </a:prstGeom>
        </p:spPr>
      </p:pic>
      <p:pic>
        <p:nvPicPr>
          <p:cNvPr id="5" name="Imagen 4" descr="51N80D7ZZ5L._SX284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1950365" cy="3232423"/>
          </a:xfrm>
          <a:prstGeom prst="rect">
            <a:avLst/>
          </a:prstGeom>
        </p:spPr>
      </p:pic>
      <p:pic>
        <p:nvPicPr>
          <p:cNvPr id="8" name="Imagen 7" descr="20080528140336-362525984-22ce4abc8b-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4" y="3003376"/>
            <a:ext cx="2463800" cy="3810000"/>
          </a:xfrm>
          <a:prstGeom prst="rect">
            <a:avLst/>
          </a:prstGeom>
        </p:spPr>
      </p:pic>
      <p:pic>
        <p:nvPicPr>
          <p:cNvPr id="10" name="Imagen 9" descr="cervell_poliedric,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1"/>
            <a:ext cx="2160240" cy="3289189"/>
          </a:xfrm>
          <a:prstGeom prst="rect">
            <a:avLst/>
          </a:prstGeom>
        </p:spPr>
      </p:pic>
      <p:pic>
        <p:nvPicPr>
          <p:cNvPr id="11" name="Imagen 10" descr="neurociencia-para-juli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2123728" cy="3217770"/>
          </a:xfrm>
          <a:prstGeom prst="rect">
            <a:avLst/>
          </a:prstGeom>
        </p:spPr>
      </p:pic>
      <p:pic>
        <p:nvPicPr>
          <p:cNvPr id="12" name="Imagen 11" descr="Neurotafaneries-i1n18267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55537"/>
            <a:ext cx="22225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857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81xvioUGlNL._AC_UL320_SR208,32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808312" cy="4320480"/>
          </a:xfrm>
          <a:prstGeom prst="rect">
            <a:avLst/>
          </a:prstGeom>
        </p:spPr>
      </p:pic>
      <p:pic>
        <p:nvPicPr>
          <p:cNvPr id="7" name="Imagen 6" descr="_visd_0001JPG01S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8920"/>
            <a:ext cx="2897883" cy="3960440"/>
          </a:xfrm>
          <a:prstGeom prst="rect">
            <a:avLst/>
          </a:prstGeom>
        </p:spPr>
      </p:pic>
      <p:pic>
        <p:nvPicPr>
          <p:cNvPr id="8" name="Imagen 7" descr="829221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7326"/>
            <a:ext cx="2664296" cy="42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39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97884782795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59" y="1988840"/>
            <a:ext cx="2850977" cy="3892118"/>
          </a:xfrm>
          <a:prstGeom prst="rect">
            <a:avLst/>
          </a:prstGeom>
        </p:spPr>
      </p:pic>
      <p:pic>
        <p:nvPicPr>
          <p:cNvPr id="5" name="Imagen 4" descr="97884846046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150"/>
            <a:ext cx="2304256" cy="3525261"/>
          </a:xfrm>
          <a:prstGeom prst="rect">
            <a:avLst/>
          </a:prstGeom>
        </p:spPr>
      </p:pic>
      <p:pic>
        <p:nvPicPr>
          <p:cNvPr id="7" name="Imagen 6" descr="100citasdeciencia.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697088" cy="4113059"/>
          </a:xfrm>
          <a:prstGeom prst="rect">
            <a:avLst/>
          </a:prstGeom>
        </p:spPr>
      </p:pic>
      <p:pic>
        <p:nvPicPr>
          <p:cNvPr id="2" name="Imagen 1" descr="51ECbZHDMQ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96" y="3326080"/>
            <a:ext cx="2280692" cy="34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85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077490" y="2132856"/>
            <a:ext cx="7238926" cy="4464496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pt-BR" b="1" dirty="0"/>
              <a:t>FECYT GESTIONA LA PLATAFORMA PRECIPITA</a:t>
            </a:r>
          </a:p>
          <a:p>
            <a:pPr marL="0" indent="0" algn="ctr">
              <a:buNone/>
            </a:pPr>
            <a:endParaRPr lang="pt-BR" b="1" dirty="0"/>
          </a:p>
          <a:p>
            <a:pPr>
              <a:lnSpc>
                <a:spcPct val="120000"/>
              </a:lnSpc>
            </a:pPr>
            <a:r>
              <a:rPr lang="pt-BR" b="1" dirty="0"/>
              <a:t>Precipita </a:t>
            </a:r>
            <a:r>
              <a:rPr lang="pt-BR" b="1" dirty="0" err="1"/>
              <a:t>s'uneix</a:t>
            </a:r>
            <a:r>
              <a:rPr lang="pt-BR" b="1" dirty="0"/>
              <a:t> al #</a:t>
            </a:r>
            <a:r>
              <a:rPr lang="pt-BR" b="1" dirty="0" err="1"/>
              <a:t>GivingTuesday</a:t>
            </a:r>
            <a:endParaRPr lang="pt-BR" b="1" dirty="0"/>
          </a:p>
          <a:p>
            <a:pPr marL="0" indent="0">
              <a:lnSpc>
                <a:spcPct val="120000"/>
              </a:lnSpc>
              <a:buNone/>
            </a:pPr>
            <a:r>
              <a:rPr lang="pt-BR" dirty="0"/>
              <a:t>Precipita, </a:t>
            </a:r>
            <a:r>
              <a:rPr lang="pt-BR" dirty="0" err="1"/>
              <a:t>la</a:t>
            </a:r>
            <a:r>
              <a:rPr lang="pt-BR" dirty="0"/>
              <a:t> plataforma pública de </a:t>
            </a:r>
            <a:r>
              <a:rPr lang="pt-BR" dirty="0" err="1"/>
              <a:t>finançament</a:t>
            </a:r>
            <a:r>
              <a:rPr lang="pt-BR" dirty="0"/>
              <a:t> </a:t>
            </a:r>
            <a:r>
              <a:rPr lang="pt-BR" dirty="0" err="1"/>
              <a:t>col·lectiu</a:t>
            </a:r>
            <a:r>
              <a:rPr lang="pt-BR" dirty="0"/>
              <a:t> per a </a:t>
            </a:r>
            <a:r>
              <a:rPr lang="pt-BR" dirty="0" err="1"/>
              <a:t>projectes</a:t>
            </a:r>
            <a:r>
              <a:rPr lang="pt-BR" dirty="0"/>
              <a:t> </a:t>
            </a:r>
            <a:r>
              <a:rPr lang="pt-BR" dirty="0" err="1"/>
              <a:t>científics</a:t>
            </a:r>
            <a:r>
              <a:rPr lang="pt-BR" dirty="0"/>
              <a:t>, </a:t>
            </a:r>
            <a:r>
              <a:rPr lang="pt-BR" dirty="0" err="1"/>
              <a:t>s'uneix</a:t>
            </a:r>
            <a:r>
              <a:rPr lang="pt-BR" dirty="0"/>
              <a:t> </a:t>
            </a:r>
            <a:r>
              <a:rPr lang="pt-BR" dirty="0" err="1"/>
              <a:t>aquest</a:t>
            </a:r>
            <a:r>
              <a:rPr lang="pt-BR" dirty="0"/>
              <a:t> </a:t>
            </a:r>
            <a:r>
              <a:rPr lang="pt-BR" dirty="0" err="1"/>
              <a:t>dimarts</a:t>
            </a:r>
            <a:r>
              <a:rPr lang="pt-BR" dirty="0"/>
              <a:t> 29 de </a:t>
            </a:r>
            <a:r>
              <a:rPr lang="pt-BR" dirty="0" err="1"/>
              <a:t>novembre</a:t>
            </a:r>
            <a:r>
              <a:rPr lang="pt-BR" dirty="0"/>
              <a:t> a </a:t>
            </a:r>
            <a:r>
              <a:rPr lang="pt-BR" dirty="0" err="1"/>
              <a:t>la</a:t>
            </a:r>
            <a:r>
              <a:rPr lang="pt-BR" dirty="0"/>
              <a:t> iniciativa global #</a:t>
            </a:r>
            <a:r>
              <a:rPr lang="pt-BR" dirty="0" err="1"/>
              <a:t>GivingTuesday</a:t>
            </a:r>
            <a:r>
              <a:rPr lang="pt-BR" dirty="0"/>
              <a:t>, </a:t>
            </a:r>
            <a:r>
              <a:rPr lang="pt-BR" dirty="0" err="1"/>
              <a:t>un</a:t>
            </a:r>
            <a:r>
              <a:rPr lang="pt-BR" dirty="0"/>
              <a:t> dia per </a:t>
            </a:r>
            <a:r>
              <a:rPr lang="pt-BR" dirty="0" err="1"/>
              <a:t>donar</a:t>
            </a:r>
            <a:r>
              <a:rPr lang="pt-BR" dirty="0"/>
              <a:t>, que </a:t>
            </a:r>
            <a:r>
              <a:rPr lang="pt-BR" dirty="0" err="1"/>
              <a:t>té</a:t>
            </a:r>
            <a:r>
              <a:rPr lang="pt-BR" dirty="0"/>
              <a:t> com a </a:t>
            </a:r>
            <a:r>
              <a:rPr lang="pt-BR" dirty="0" err="1"/>
              <a:t>objectiu</a:t>
            </a:r>
            <a:r>
              <a:rPr lang="pt-BR" dirty="0"/>
              <a:t> impulsar </a:t>
            </a:r>
            <a:r>
              <a:rPr lang="pt-BR" dirty="0" err="1"/>
              <a:t>un</a:t>
            </a:r>
            <a:r>
              <a:rPr lang="pt-BR" dirty="0"/>
              <a:t> dia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què</a:t>
            </a:r>
            <a:r>
              <a:rPr lang="pt-BR" dirty="0"/>
              <a:t> </a:t>
            </a:r>
            <a:r>
              <a:rPr lang="pt-BR" dirty="0" err="1"/>
              <a:t>els</a:t>
            </a:r>
            <a:r>
              <a:rPr lang="pt-BR" dirty="0"/>
              <a:t> </a:t>
            </a:r>
            <a:r>
              <a:rPr lang="pt-BR" dirty="0" err="1"/>
              <a:t>ciutadans</a:t>
            </a:r>
            <a:r>
              <a:rPr lang="pt-BR" dirty="0"/>
              <a:t> </a:t>
            </a:r>
            <a:r>
              <a:rPr lang="pt-BR" dirty="0" err="1"/>
              <a:t>realitzin</a:t>
            </a:r>
            <a:r>
              <a:rPr lang="pt-BR" dirty="0"/>
              <a:t> </a:t>
            </a:r>
            <a:r>
              <a:rPr lang="pt-BR" dirty="0" err="1"/>
              <a:t>accions</a:t>
            </a:r>
            <a:r>
              <a:rPr lang="pt-BR" dirty="0"/>
              <a:t> </a:t>
            </a:r>
            <a:r>
              <a:rPr lang="pt-BR" dirty="0" err="1"/>
              <a:t>solidàries</a:t>
            </a:r>
            <a:r>
              <a:rPr lang="pt-BR" dirty="0"/>
              <a:t>: </a:t>
            </a:r>
            <a:r>
              <a:rPr lang="pt-BR" dirty="0" err="1"/>
              <a:t>ja</a:t>
            </a:r>
            <a:r>
              <a:rPr lang="pt-BR" dirty="0"/>
              <a:t> </a:t>
            </a:r>
            <a:r>
              <a:rPr lang="pt-BR" dirty="0" err="1"/>
              <a:t>siguin</a:t>
            </a:r>
            <a:r>
              <a:rPr lang="pt-BR" dirty="0"/>
              <a:t> </a:t>
            </a:r>
            <a:r>
              <a:rPr lang="pt-BR" dirty="0" err="1"/>
              <a:t>donacions</a:t>
            </a:r>
            <a:r>
              <a:rPr lang="pt-BR" dirty="0"/>
              <a:t> d'</a:t>
            </a:r>
            <a:r>
              <a:rPr lang="pt-BR" dirty="0" err="1"/>
              <a:t>aliments</a:t>
            </a:r>
            <a:r>
              <a:rPr lang="pt-BR" dirty="0"/>
              <a:t>, </a:t>
            </a:r>
            <a:r>
              <a:rPr lang="pt-BR" dirty="0" err="1"/>
              <a:t>econòmiques</a:t>
            </a:r>
            <a:r>
              <a:rPr lang="pt-BR" dirty="0"/>
              <a:t> o </a:t>
            </a:r>
            <a:r>
              <a:rPr lang="pt-BR" dirty="0" err="1"/>
              <a:t>participin</a:t>
            </a:r>
            <a:r>
              <a:rPr lang="pt-BR" dirty="0"/>
              <a:t> com a </a:t>
            </a:r>
            <a:r>
              <a:rPr lang="pt-BR" dirty="0" err="1"/>
              <a:t>voluntaris</a:t>
            </a:r>
            <a:r>
              <a:rPr lang="pt-BR" dirty="0"/>
              <a:t>.</a:t>
            </a:r>
            <a:endParaRPr lang="es-ES_tradnl" dirty="0"/>
          </a:p>
          <a:p>
            <a:pPr>
              <a:lnSpc>
                <a:spcPct val="120000"/>
              </a:lnSpc>
            </a:pPr>
            <a:endParaRPr lang="en-US" b="1" dirty="0"/>
          </a:p>
          <a:p>
            <a:pPr>
              <a:lnSpc>
                <a:spcPct val="120000"/>
              </a:lnSpc>
            </a:pPr>
            <a:r>
              <a:rPr lang="es-ES_tradnl" dirty="0" err="1"/>
              <a:t>Com</a:t>
            </a:r>
            <a:r>
              <a:rPr lang="es-ES_tradnl" dirty="0"/>
              <a:t> </a:t>
            </a:r>
            <a:r>
              <a:rPr lang="es-ES_tradnl" dirty="0" err="1"/>
              <a:t>pots</a:t>
            </a:r>
            <a:r>
              <a:rPr lang="es-ES_tradnl" dirty="0"/>
              <a:t> </a:t>
            </a:r>
            <a:r>
              <a:rPr lang="es-ES_tradnl" dirty="0" err="1"/>
              <a:t>col·laborar</a:t>
            </a:r>
            <a:r>
              <a:rPr lang="es-ES_tradnl" dirty="0"/>
              <a:t>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_tradnl" dirty="0" err="1"/>
              <a:t>Tria</a:t>
            </a:r>
            <a:r>
              <a:rPr lang="es-ES_tradnl" dirty="0"/>
              <a:t> un </a:t>
            </a:r>
            <a:r>
              <a:rPr lang="es-ES_tradnl" dirty="0" err="1"/>
              <a:t>projecte</a:t>
            </a:r>
            <a:r>
              <a:rPr lang="es-ES_tradnl" dirty="0"/>
              <a:t> a la plataforma Precipita i fes la </a:t>
            </a:r>
            <a:r>
              <a:rPr lang="es-ES_tradnl" dirty="0" err="1"/>
              <a:t>teva</a:t>
            </a:r>
            <a:r>
              <a:rPr lang="es-ES_tradnl" dirty="0"/>
              <a:t> </a:t>
            </a:r>
            <a:r>
              <a:rPr lang="es-ES_tradnl" dirty="0" err="1"/>
              <a:t>donació</a:t>
            </a:r>
            <a:r>
              <a:rPr lang="es-ES_tradnl" dirty="0"/>
              <a:t>. </a:t>
            </a:r>
            <a:r>
              <a:rPr lang="es-ES_tradnl" dirty="0" err="1"/>
              <a:t>Ajudaràs</a:t>
            </a:r>
            <a:r>
              <a:rPr lang="es-ES_tradnl" dirty="0"/>
              <a:t> a </a:t>
            </a:r>
            <a:r>
              <a:rPr lang="es-ES_tradnl" dirty="0" err="1"/>
              <a:t>fer</a:t>
            </a:r>
            <a:r>
              <a:rPr lang="es-ES_tradnl" dirty="0"/>
              <a:t> </a:t>
            </a:r>
            <a:r>
              <a:rPr lang="es-ES_tradnl" dirty="0" err="1"/>
              <a:t>realitat</a:t>
            </a:r>
            <a:r>
              <a:rPr lang="es-ES_tradnl" dirty="0"/>
              <a:t> el </a:t>
            </a:r>
            <a:r>
              <a:rPr lang="es-ES_tradnl" dirty="0" err="1"/>
              <a:t>somni</a:t>
            </a:r>
            <a:r>
              <a:rPr lang="es-ES_tradnl" dirty="0"/>
              <a:t> de </a:t>
            </a:r>
            <a:r>
              <a:rPr lang="es-ES_tradnl" dirty="0" err="1"/>
              <a:t>l'equip</a:t>
            </a:r>
            <a:r>
              <a:rPr lang="es-ES_tradnl" dirty="0"/>
              <a:t> investigador.</a:t>
            </a:r>
          </a:p>
          <a:p>
            <a:pPr marL="0" indent="0">
              <a:lnSpc>
                <a:spcPct val="120000"/>
              </a:lnSpc>
              <a:buNone/>
            </a:pPr>
            <a:endParaRPr lang="es-ES_tradnl" dirty="0"/>
          </a:p>
          <a:p>
            <a:pPr marL="0" indent="0">
              <a:lnSpc>
                <a:spcPct val="120000"/>
              </a:lnSpc>
              <a:buNone/>
            </a:pPr>
            <a:r>
              <a:rPr lang="es-ES_tradnl" dirty="0" err="1"/>
              <a:t>Difon</a:t>
            </a:r>
            <a:r>
              <a:rPr lang="es-ES_tradnl" dirty="0"/>
              <a:t> el </a:t>
            </a:r>
            <a:r>
              <a:rPr lang="es-ES_tradnl" dirty="0" err="1"/>
              <a:t>moviment</a:t>
            </a:r>
            <a:r>
              <a:rPr lang="es-ES_tradnl" dirty="0"/>
              <a:t> i Precipita a les </a:t>
            </a:r>
            <a:r>
              <a:rPr lang="es-ES_tradnl" dirty="0" err="1"/>
              <a:t>xarxes</a:t>
            </a:r>
            <a:r>
              <a:rPr lang="es-ES_tradnl" dirty="0"/>
              <a:t> </a:t>
            </a:r>
            <a:r>
              <a:rPr lang="es-ES_tradnl" dirty="0" err="1"/>
              <a:t>socials</a:t>
            </a:r>
            <a:r>
              <a:rPr lang="es-ES_tradnl" dirty="0"/>
              <a:t> </a:t>
            </a:r>
            <a:r>
              <a:rPr lang="es-ES_tradnl" dirty="0" err="1"/>
              <a:t>usant</a:t>
            </a:r>
            <a:r>
              <a:rPr lang="es-ES_tradnl" dirty="0"/>
              <a:t> </a:t>
            </a:r>
            <a:r>
              <a:rPr lang="es-ES_tradnl" dirty="0" err="1"/>
              <a:t>els</a:t>
            </a:r>
            <a:r>
              <a:rPr lang="es-ES_tradnl" dirty="0"/>
              <a:t> </a:t>
            </a:r>
            <a:r>
              <a:rPr lang="es-ES_tradnl" dirty="0" err="1"/>
              <a:t>hashtags</a:t>
            </a:r>
            <a:r>
              <a:rPr lang="es-ES_tradnl" dirty="0"/>
              <a:t> #</a:t>
            </a:r>
            <a:r>
              <a:rPr lang="es-ES_tradnl" dirty="0" err="1"/>
              <a:t>GivingTuesday</a:t>
            </a:r>
            <a:r>
              <a:rPr lang="es-ES_tradnl" dirty="0"/>
              <a:t> i #</a:t>
            </a:r>
            <a:r>
              <a:rPr lang="es-ES_tradnl" dirty="0" err="1"/>
              <a:t>precipitalaciencia</a:t>
            </a:r>
            <a:r>
              <a:rPr lang="es-ES_tradnl" dirty="0"/>
              <a:t>. També </a:t>
            </a:r>
            <a:r>
              <a:rPr lang="es-ES_tradnl" dirty="0" err="1"/>
              <a:t>pots</a:t>
            </a:r>
            <a:r>
              <a:rPr lang="es-ES_tradnl" dirty="0"/>
              <a:t> </a:t>
            </a:r>
            <a:r>
              <a:rPr lang="es-ES_tradnl" dirty="0" err="1"/>
              <a:t>fer</a:t>
            </a:r>
            <a:r>
              <a:rPr lang="es-ES_tradnl" dirty="0"/>
              <a:t>-te un #</a:t>
            </a:r>
            <a:r>
              <a:rPr lang="es-ES_tradnl" dirty="0" err="1"/>
              <a:t>unselfie</a:t>
            </a:r>
            <a:r>
              <a:rPr lang="es-ES_tradnl" dirty="0"/>
              <a:t> </a:t>
            </a:r>
            <a:r>
              <a:rPr lang="es-ES_tradnl" dirty="0" err="1"/>
              <a:t>amb</a:t>
            </a:r>
            <a:r>
              <a:rPr lang="es-ES_tradnl" dirty="0"/>
              <a:t> el </a:t>
            </a:r>
            <a:r>
              <a:rPr lang="es-ES_tradnl" dirty="0" err="1"/>
              <a:t>cartell</a:t>
            </a:r>
            <a:r>
              <a:rPr lang="es-ES_tradnl" dirty="0"/>
              <a:t> oficial de Precipita en #</a:t>
            </a:r>
            <a:r>
              <a:rPr lang="es-ES_tradnl" dirty="0" err="1"/>
              <a:t>GivingTuesday</a:t>
            </a:r>
            <a:r>
              <a:rPr lang="es-ES_tradnl" dirty="0"/>
              <a:t> i compartir-la o enviar-la a </a:t>
            </a:r>
            <a:r>
              <a:rPr lang="es-ES_tradnl" dirty="0">
                <a:hlinkClick r:id="rId2"/>
              </a:rPr>
              <a:t>info@precipita.es</a:t>
            </a:r>
            <a:r>
              <a:rPr lang="es-ES_tradnl" dirty="0"/>
              <a:t>.</a:t>
            </a:r>
          </a:p>
          <a:p>
            <a:endParaRPr lang="es-ES_tradnl" i="1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https://www.fecyt.es/es/noticia/precipita-se-une-al-givingtuesday</a:t>
            </a:r>
            <a:endParaRPr lang="en-US" dirty="0"/>
          </a:p>
        </p:txBody>
      </p:sp>
      <p:pic>
        <p:nvPicPr>
          <p:cNvPr id="4" name="Imagen 3" descr="interior_web_fecy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4" y="102890"/>
            <a:ext cx="6457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75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SOCIETATS CIENTÍFIQUES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64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0.46.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11353" r="17639" b="71121"/>
          <a:stretch/>
        </p:blipFill>
        <p:spPr>
          <a:xfrm>
            <a:off x="1078172" y="889677"/>
            <a:ext cx="6987655" cy="1269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84168" y="2276872"/>
            <a:ext cx="2343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http://www.cosce.org/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3109436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Incorpora una gran diversitat de societats científiques que tenen com a missió la contribució  al desenvolupament científic i tecnològic, actuar com interlocutors de la societat civil davant els poder públics en temes relacionats amb la ciència i promoure el paper de la ciència i contribuir a la seua difusió.</a:t>
            </a:r>
          </a:p>
          <a:p>
            <a:endParaRPr lang="ca-ES"/>
          </a:p>
          <a:p>
            <a:r>
              <a:rPr lang="ca-ES"/>
              <a:t>Es pot trobar el llistat de societats que formen part </a:t>
            </a:r>
          </a:p>
          <a:p>
            <a:r>
              <a:rPr lang="ca-ES"/>
              <a:t>(</a:t>
            </a:r>
            <a:r>
              <a:rPr lang="ca-ES">
                <a:hlinkClick r:id="rId3"/>
              </a:rPr>
              <a:t>http://www.cosce.org/miembros.htm</a:t>
            </a:r>
            <a:r>
              <a:rPr lang="ca-ES"/>
              <a:t>), noticies d’actualitat i activitats, entre elles ENCIENDE.</a:t>
            </a:r>
          </a:p>
        </p:txBody>
      </p:sp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8-20 a las 11.06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9876" r="14234" b="71700"/>
          <a:stretch/>
        </p:blipFill>
        <p:spPr>
          <a:xfrm>
            <a:off x="1511553" y="404664"/>
            <a:ext cx="6100549" cy="11572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2060848"/>
            <a:ext cx="8064896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És un projecte impulsat per la COSCE (Confederació de Societats Científiques d'Espanya) per fomentar l'ensenyament de les ciències a les edats més primerenques.</a:t>
            </a:r>
          </a:p>
          <a:p>
            <a:endParaRPr lang="ca-ES" dirty="0"/>
          </a:p>
          <a:p>
            <a:r>
              <a:rPr lang="ca-ES" dirty="0"/>
              <a:t>El programa va des dels 3 fins als 14 anys, i les activitats són en tres àmbits: familiar (als espais públics: museus, planetaris,…), escolar i científic.</a:t>
            </a:r>
          </a:p>
          <a:p>
            <a:endParaRPr lang="ca-ES" dirty="0"/>
          </a:p>
          <a:p>
            <a:r>
              <a:rPr lang="ca-ES" dirty="0"/>
              <a:t>Hi ha un apartat d’oferta/demanada sobre conferències, xerrades, tallers, … per professorat o per alumnes.</a:t>
            </a:r>
          </a:p>
          <a:p>
            <a:endParaRPr lang="ca-ES" dirty="0"/>
          </a:p>
          <a:p>
            <a:r>
              <a:rPr lang="ca-ES" dirty="0"/>
              <a:t>En un altre hi ha projectes que s’estan realitzant o s’han realitzat.</a:t>
            </a:r>
          </a:p>
          <a:p>
            <a:endParaRPr lang="ca-ES" dirty="0"/>
          </a:p>
          <a:p>
            <a:r>
              <a:rPr lang="ca-ES" dirty="0"/>
              <a:t>Hi ha, a més a més, un premi per a iniciatives o actuacions educatives innovadores i de qualitat en marxa.</a:t>
            </a:r>
          </a:p>
          <a:p>
            <a:endParaRPr lang="ca-ES" dirty="0"/>
          </a:p>
          <a:p>
            <a:r>
              <a:rPr lang="ca-ES" dirty="0"/>
              <a:t>Hi ha un altre apartat de recursos i un de noticies.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2080" y="1556792"/>
            <a:ext cx="271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http://enciende.cosce.org/</a:t>
            </a:r>
          </a:p>
        </p:txBody>
      </p:sp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116632"/>
            <a:ext cx="6883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També té un </a:t>
            </a:r>
            <a:r>
              <a:rPr lang="es-ES" dirty="0" err="1"/>
              <a:t>butlletí</a:t>
            </a:r>
            <a:r>
              <a:rPr lang="es-ES" dirty="0"/>
              <a:t> mensual: http://enciende.cosce.org/boletines.asp</a:t>
            </a:r>
          </a:p>
        </p:txBody>
      </p:sp>
      <p:pic>
        <p:nvPicPr>
          <p:cNvPr id="4" name="Imagen 3" descr="Captura de pantalla 2016-12-04 a las 20.22.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15041" r="19876" b="26933"/>
          <a:stretch/>
        </p:blipFill>
        <p:spPr>
          <a:xfrm>
            <a:off x="523652" y="657301"/>
            <a:ext cx="5200476" cy="3131739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883825" y="5108991"/>
            <a:ext cx="7365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Cal destacar la secció dedicada a </a:t>
            </a:r>
            <a:r>
              <a:rPr lang="ca-ES" b="1"/>
              <a:t>projectes europeus </a:t>
            </a:r>
            <a:r>
              <a:rPr lang="ca-ES"/>
              <a:t>dedicats a la ciència per a diferents nivells  educatius.</a:t>
            </a:r>
          </a:p>
          <a:p>
            <a:endParaRPr lang="ca-ES"/>
          </a:p>
          <a:p>
            <a:r>
              <a:rPr lang="ca-ES"/>
              <a:t>I també un apartat de </a:t>
            </a:r>
            <a:r>
              <a:rPr lang="ca-ES" b="1"/>
              <a:t>portals educatius</a:t>
            </a:r>
            <a:r>
              <a:rPr lang="ca-ES"/>
              <a:t> on es poden trobar més recursos.</a:t>
            </a:r>
          </a:p>
        </p:txBody>
      </p:sp>
      <p:pic>
        <p:nvPicPr>
          <p:cNvPr id="6" name="Imagen 5" descr="Captura de pantalla 2015-08-20 a las 12.28.1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29419" r="31498" b="12239"/>
          <a:stretch/>
        </p:blipFill>
        <p:spPr>
          <a:xfrm>
            <a:off x="5868144" y="2564631"/>
            <a:ext cx="2584480" cy="24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CANÇONS CIENTÍFQUES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58725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6725454" cy="52905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07704" y="188640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https://www.youtube.com/watch?v=ydqReeTV_vk&amp;feature=youtu.be&amp;app=</a:t>
            </a:r>
            <a:r>
              <a:rPr lang="en-US" dirty="0" smtClean="0">
                <a:hlinkClick r:id="rId3"/>
              </a:rPr>
              <a:t>desktop</a:t>
            </a:r>
            <a:endParaRPr lang="en-U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757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17059" y="6320118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https://www.youtube.com/watch?v=6AApA5-</a:t>
            </a:r>
            <a:r>
              <a:rPr lang="en-US" dirty="0" smtClean="0">
                <a:hlinkClick r:id="rId2"/>
              </a:rPr>
              <a:t>GLUY</a:t>
            </a:r>
            <a:r>
              <a:rPr lang="en-US" dirty="0" smtClean="0"/>
              <a:t> </a:t>
            </a:r>
            <a:endParaRPr lang="es-ES" dirty="0"/>
          </a:p>
        </p:txBody>
      </p:sp>
      <p:pic>
        <p:nvPicPr>
          <p:cNvPr id="3" name="Imagen 2" descr="Captura de pantalla 2017-11-12 a les 18.32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13595" r="35948"/>
          <a:stretch/>
        </p:blipFill>
        <p:spPr>
          <a:xfrm>
            <a:off x="1691680" y="332656"/>
            <a:ext cx="5832648" cy="5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023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4118" y="5931647"/>
            <a:ext cx="494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75dnb90Zxyg</a:t>
            </a:r>
            <a:r>
              <a:rPr lang="en-US" dirty="0" smtClean="0"/>
              <a:t> </a:t>
            </a:r>
            <a:endParaRPr lang="es-ES" dirty="0"/>
          </a:p>
        </p:txBody>
      </p:sp>
      <p:pic>
        <p:nvPicPr>
          <p:cNvPr id="3" name="Imagen 2" descr="Captura de pantalla 2017-11-12 a les 18.31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4085" r="36438"/>
          <a:stretch/>
        </p:blipFill>
        <p:spPr>
          <a:xfrm>
            <a:off x="1403648" y="335813"/>
            <a:ext cx="5616624" cy="54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159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GRÀCIES PER LA VOSTRA ATENCIÓ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46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00B050"/>
      </a:accent2>
      <a:accent3>
        <a:srgbClr val="DEAE00"/>
      </a:accent3>
      <a:accent4>
        <a:srgbClr val="72951A"/>
      </a:accent4>
      <a:accent5>
        <a:srgbClr val="4C6311"/>
      </a:accent5>
      <a:accent6>
        <a:srgbClr val="D8EEA1"/>
      </a:accent6>
      <a:hlink>
        <a:srgbClr val="FFC000"/>
      </a:hlink>
      <a:folHlink>
        <a:srgbClr val="FFD9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3171</TotalTime>
  <Words>3207</Words>
  <Application>Microsoft Macintosh PowerPoint</Application>
  <PresentationFormat>Presentación en pantalla (4:3)</PresentationFormat>
  <Paragraphs>275</Paragraphs>
  <Slides>98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98</vt:i4>
      </vt:variant>
    </vt:vector>
  </HeadingPairs>
  <TitlesOfParts>
    <vt:vector size="100" baseType="lpstr">
      <vt:lpstr>Office Theme</vt:lpstr>
      <vt:lpstr>Faceta</vt:lpstr>
      <vt:lpstr>DoCiència</vt:lpstr>
      <vt:lpstr>PORTALS WEB DE CIÈNCIA</vt:lpstr>
      <vt:lpstr>Presentación de PowerPoint</vt:lpstr>
      <vt:lpstr>Presentación de PowerPoint</vt:lpstr>
      <vt:lpstr>Presentación de PowerPoint</vt:lpstr>
      <vt:lpstr>FECYT convida els centres educatius a col·laborar amb el Finde Científic 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WEBS DE CIÈNCIA EN CATALÀ</vt:lpstr>
      <vt:lpstr>Presentación de PowerPoint</vt:lpstr>
      <vt:lpstr>Presentación de PowerPoint</vt:lpstr>
      <vt:lpstr>Presentación de PowerPoint</vt:lpstr>
      <vt:lpstr>Presentación de PowerPoint</vt:lpstr>
      <vt:lpstr>BLOGS DE CIÈNCIA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CONCURSOS I JOCS DE CIÈNCIA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PREMSA I PROGRAMES TV</vt:lpstr>
      <vt:lpstr>Presentación de PowerPoint</vt:lpstr>
      <vt:lpstr>Presentación de PowerPoint</vt:lpstr>
      <vt:lpstr>Presentación de PowerPoint</vt:lpstr>
      <vt:lpstr>Presentación de PowerPoint</vt:lpstr>
      <vt:lpstr>MONÓLEGS DE CIÈNCIA</vt:lpstr>
      <vt:lpstr>Presentación de PowerPoint</vt:lpstr>
      <vt:lpstr>LLIBRES DE CIÈNCIA</vt:lpstr>
      <vt:lpstr>Presentación de PowerPoint</vt:lpstr>
      <vt:lpstr>Presentación de PowerPoint</vt:lpstr>
      <vt:lpstr>Presentación de PowerPoint</vt:lpstr>
      <vt:lpstr>SOCIETATS CIENTÍFIQUES</vt:lpstr>
      <vt:lpstr>Presentación de PowerPoint</vt:lpstr>
      <vt:lpstr>Presentación de PowerPoint</vt:lpstr>
      <vt:lpstr>Presentación de PowerPoint</vt:lpstr>
      <vt:lpstr>CANÇONS CIENTÍFQUES</vt:lpstr>
      <vt:lpstr>Presentación de PowerPoint</vt:lpstr>
      <vt:lpstr>Presentación de PowerPoint</vt:lpstr>
      <vt:lpstr>Presentación de PowerPoint</vt:lpstr>
      <vt:lpstr>GRÀCIES PER LA VOSTRA ATENCIÓ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Laura Dominguez</cp:lastModifiedBy>
  <cp:revision>219</cp:revision>
  <dcterms:created xsi:type="dcterms:W3CDTF">2014-12-09T13:39:09Z</dcterms:created>
  <dcterms:modified xsi:type="dcterms:W3CDTF">2017-11-13T20:46:22Z</dcterms:modified>
</cp:coreProperties>
</file>