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slides/slide115.xml" ContentType="application/vnd.openxmlformats-officedocument.presentationml.slide+xml"/>
  <Override PartName="/ppt/slides/slide116.xml" ContentType="application/vnd.openxmlformats-officedocument.presentationml.slide+xml"/>
  <Override PartName="/ppt/slides/slide117.xml" ContentType="application/vnd.openxmlformats-officedocument.presentationml.slide+xml"/>
  <Override PartName="/ppt/slides/slide118.xml" ContentType="application/vnd.openxmlformats-officedocument.presentationml.slide+xml"/>
  <Override PartName="/ppt/slides/slide119.xml" ContentType="application/vnd.openxmlformats-officedocument.presentationml.slide+xml"/>
  <Override PartName="/ppt/slides/slide120.xml" ContentType="application/vnd.openxmlformats-officedocument.presentationml.slide+xml"/>
  <Override PartName="/ppt/slides/slide121.xml" ContentType="application/vnd.openxmlformats-officedocument.presentationml.slide+xml"/>
  <Override PartName="/ppt/slides/slide122.xml" ContentType="application/vnd.openxmlformats-officedocument.presentationml.slide+xml"/>
  <Override PartName="/ppt/slides/slide123.xml" ContentType="application/vnd.openxmlformats-officedocument.presentationml.slide+xml"/>
  <Override PartName="/ppt/slides/slide124.xml" ContentType="application/vnd.openxmlformats-officedocument.presentationml.slide+xml"/>
  <Override PartName="/ppt/slides/slide1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27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  <p:sldId id="278" r:id="rId24"/>
    <p:sldId id="279" r:id="rId25"/>
    <p:sldId id="280" r:id="rId26"/>
    <p:sldId id="281" r:id="rId27"/>
    <p:sldId id="282" r:id="rId28"/>
    <p:sldId id="283" r:id="rId29"/>
    <p:sldId id="284" r:id="rId30"/>
    <p:sldId id="285" r:id="rId31"/>
    <p:sldId id="286" r:id="rId32"/>
    <p:sldId id="287" r:id="rId33"/>
    <p:sldId id="288" r:id="rId34"/>
    <p:sldId id="289" r:id="rId35"/>
    <p:sldId id="290" r:id="rId36"/>
    <p:sldId id="291" r:id="rId37"/>
    <p:sldId id="292" r:id="rId38"/>
    <p:sldId id="293" r:id="rId39"/>
    <p:sldId id="294" r:id="rId40"/>
    <p:sldId id="295" r:id="rId41"/>
    <p:sldId id="296" r:id="rId42"/>
    <p:sldId id="297" r:id="rId43"/>
    <p:sldId id="298" r:id="rId44"/>
    <p:sldId id="299" r:id="rId45"/>
    <p:sldId id="300" r:id="rId46"/>
    <p:sldId id="301" r:id="rId47"/>
    <p:sldId id="302" r:id="rId48"/>
    <p:sldId id="303" r:id="rId49"/>
    <p:sldId id="304" r:id="rId50"/>
    <p:sldId id="305" r:id="rId51"/>
    <p:sldId id="306" r:id="rId52"/>
    <p:sldId id="307" r:id="rId53"/>
    <p:sldId id="308" r:id="rId54"/>
    <p:sldId id="309" r:id="rId55"/>
    <p:sldId id="310" r:id="rId56"/>
    <p:sldId id="311" r:id="rId57"/>
    <p:sldId id="312" r:id="rId58"/>
    <p:sldId id="313" r:id="rId59"/>
    <p:sldId id="314" r:id="rId60"/>
    <p:sldId id="315" r:id="rId61"/>
    <p:sldId id="316" r:id="rId62"/>
    <p:sldId id="317" r:id="rId63"/>
    <p:sldId id="318" r:id="rId64"/>
    <p:sldId id="319" r:id="rId65"/>
    <p:sldId id="320" r:id="rId66"/>
    <p:sldId id="321" r:id="rId67"/>
    <p:sldId id="322" r:id="rId68"/>
    <p:sldId id="323" r:id="rId69"/>
    <p:sldId id="324" r:id="rId70"/>
    <p:sldId id="325" r:id="rId71"/>
    <p:sldId id="326" r:id="rId72"/>
    <p:sldId id="327" r:id="rId73"/>
    <p:sldId id="328" r:id="rId74"/>
    <p:sldId id="329" r:id="rId75"/>
    <p:sldId id="330" r:id="rId76"/>
    <p:sldId id="331" r:id="rId77"/>
    <p:sldId id="332" r:id="rId78"/>
    <p:sldId id="333" r:id="rId79"/>
    <p:sldId id="334" r:id="rId80"/>
    <p:sldId id="335" r:id="rId81"/>
    <p:sldId id="336" r:id="rId82"/>
    <p:sldId id="337" r:id="rId83"/>
    <p:sldId id="338" r:id="rId84"/>
    <p:sldId id="339" r:id="rId85"/>
    <p:sldId id="340" r:id="rId86"/>
    <p:sldId id="341" r:id="rId87"/>
    <p:sldId id="342" r:id="rId88"/>
    <p:sldId id="343" r:id="rId89"/>
    <p:sldId id="344" r:id="rId90"/>
    <p:sldId id="345" r:id="rId91"/>
    <p:sldId id="346" r:id="rId92"/>
    <p:sldId id="347" r:id="rId93"/>
    <p:sldId id="348" r:id="rId94"/>
    <p:sldId id="349" r:id="rId95"/>
    <p:sldId id="350" r:id="rId96"/>
    <p:sldId id="351" r:id="rId97"/>
    <p:sldId id="352" r:id="rId98"/>
    <p:sldId id="353" r:id="rId99"/>
    <p:sldId id="354" r:id="rId100"/>
    <p:sldId id="355" r:id="rId101"/>
    <p:sldId id="356" r:id="rId102"/>
    <p:sldId id="357" r:id="rId103"/>
    <p:sldId id="358" r:id="rId104"/>
    <p:sldId id="359" r:id="rId105"/>
    <p:sldId id="360" r:id="rId106"/>
    <p:sldId id="361" r:id="rId107"/>
    <p:sldId id="362" r:id="rId108"/>
    <p:sldId id="363" r:id="rId109"/>
    <p:sldId id="364" r:id="rId110"/>
    <p:sldId id="365" r:id="rId111"/>
    <p:sldId id="366" r:id="rId112"/>
    <p:sldId id="367" r:id="rId113"/>
    <p:sldId id="368" r:id="rId114"/>
    <p:sldId id="369" r:id="rId115"/>
    <p:sldId id="370" r:id="rId116"/>
    <p:sldId id="371" r:id="rId117"/>
    <p:sldId id="372" r:id="rId118"/>
    <p:sldId id="373" r:id="rId119"/>
    <p:sldId id="374" r:id="rId120"/>
    <p:sldId id="375" r:id="rId121"/>
    <p:sldId id="376" r:id="rId122"/>
    <p:sldId id="377" r:id="rId123"/>
    <p:sldId id="378" r:id="rId124"/>
    <p:sldId id="379" r:id="rId125"/>
    <p:sldId id="380" r:id="rId126"/>
  </p:sldIdLst>
  <p:sldSz cx="9144000" cy="6858000" type="screen4x3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1pPr>
    <a:lvl2pPr marL="0" marR="0" indent="45720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2pPr>
    <a:lvl3pPr marL="0" marR="0" indent="91440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3pPr>
    <a:lvl4pPr marL="0" marR="0" indent="137160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4pPr>
    <a:lvl5pPr marL="0" marR="0" indent="182880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5pPr>
    <a:lvl6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6pPr>
    <a:lvl7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7pPr>
    <a:lvl8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8pPr>
    <a:lvl9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2400" b="0" i="1" u="none" strike="noStrike" cap="none" spc="0" normalizeH="0" baseline="0">
        <a:ln>
          <a:noFill/>
        </a:ln>
        <a:solidFill>
          <a:srgbClr val="003399"/>
        </a:solidFill>
        <a:effectLst/>
        <a:uFillTx/>
        <a:latin typeface="Garamond"/>
        <a:ea typeface="Garamond"/>
        <a:cs typeface="Garamond"/>
        <a:sym typeface="Garamond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DDEC"/>
          </a:solidFill>
        </a:fill>
      </a:tcStyle>
    </a:wholeTbl>
    <a:band2H>
      <a:tcTxStyle/>
      <a:tcStyle>
        <a:tcBdr/>
        <a:fill>
          <a:solidFill>
            <a:srgbClr val="E6EFF6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DEE7D0"/>
          </a:solidFill>
        </a:fill>
      </a:tcStyle>
    </a:wholeTbl>
    <a:band2H>
      <a:tcTxStyle/>
      <a:tcStyle>
        <a:tcBdr/>
        <a:fill>
          <a:solidFill>
            <a:srgbClr val="EFF3E9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ff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FCDCCE"/>
          </a:solidFill>
        </a:fill>
      </a:tcStyle>
    </a:wholeTbl>
    <a:band2H>
      <a:tcTxStyle/>
      <a:tcStyle>
        <a:tcBdr/>
        <a:fill>
          <a:solidFill>
            <a:srgbClr val="FDEEE8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ff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7EF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3399"/>
              </a:solidFill>
              <a:prstDash val="solid"/>
              <a:round/>
            </a:ln>
          </a:top>
          <a:bottom>
            <a:ln w="25400" cap="flat">
              <a:solidFill>
                <a:srgbClr val="003399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3399"/>
              </a:solidFill>
              <a:prstDash val="solid"/>
              <a:round/>
            </a:ln>
          </a:top>
          <a:bottom>
            <a:ln w="25400" cap="flat">
              <a:solidFill>
                <a:srgbClr val="003399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ff" i="off">
        <a:font>
          <a:latin typeface="Garamond"/>
          <a:ea typeface="Garamond"/>
          <a:cs typeface="Garamond"/>
        </a:font>
        <a:srgbClr val="003399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CCDD"/>
          </a:solidFill>
        </a:fill>
      </a:tcStyle>
    </a:wholeTbl>
    <a:band2H>
      <a:tcTxStyle/>
      <a:tcStyle>
        <a:tcBdr/>
        <a:fill>
          <a:solidFill>
            <a:srgbClr val="E6E7EF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3399"/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3399"/>
          </a:solidFill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3399"/>
          </a:solidFill>
        </a:fill>
      </a:tcStyle>
    </a:firstRow>
  </a:tblStyle>
  <a:tblStyle styleId="{2708684C-4D16-4618-839F-0558EEFCDFE6}" styleName="">
    <a:tblBg/>
    <a:wholeTbl>
      <a:tcTxStyle b="off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FFFFFF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FFFFFF">
              <a:alpha val="20000"/>
            </a:srgbClr>
          </a:solidFill>
        </a:fill>
      </a:tcStyle>
    </a:firstCol>
    <a:la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508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noFill/>
        </a:fill>
      </a:tcStyle>
    </a:lastRow>
    <a:firstRow>
      <a:tcTxStyle b="on" i="off">
        <a:font>
          <a:latin typeface="Garamond"/>
          <a:ea typeface="Garamond"/>
          <a:cs typeface="Garamon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254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69" d="100"/>
          <a:sy n="69" d="100"/>
        </p:scale>
        <p:origin x="984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7" Type="http://schemas.openxmlformats.org/officeDocument/2006/relationships/slide" Target="slides/slide116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84" Type="http://schemas.openxmlformats.org/officeDocument/2006/relationships/slide" Target="slides/slide83.xml"/><Relationship Id="rId89" Type="http://schemas.openxmlformats.org/officeDocument/2006/relationships/slide" Target="slides/slide88.xml"/><Relationship Id="rId112" Type="http://schemas.openxmlformats.org/officeDocument/2006/relationships/slide" Target="slides/slide111.xml"/><Relationship Id="rId16" Type="http://schemas.openxmlformats.org/officeDocument/2006/relationships/slide" Target="slides/slide15.xml"/><Relationship Id="rId107" Type="http://schemas.openxmlformats.org/officeDocument/2006/relationships/slide" Target="slides/slide106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102" Type="http://schemas.openxmlformats.org/officeDocument/2006/relationships/slide" Target="slides/slide101.xml"/><Relationship Id="rId123" Type="http://schemas.openxmlformats.org/officeDocument/2006/relationships/slide" Target="slides/slide122.xml"/><Relationship Id="rId128" Type="http://schemas.openxmlformats.org/officeDocument/2006/relationships/presProps" Target="presProps.xml"/><Relationship Id="rId5" Type="http://schemas.openxmlformats.org/officeDocument/2006/relationships/slide" Target="slides/slide4.xml"/><Relationship Id="rId90" Type="http://schemas.openxmlformats.org/officeDocument/2006/relationships/slide" Target="slides/slide89.xml"/><Relationship Id="rId95" Type="http://schemas.openxmlformats.org/officeDocument/2006/relationships/slide" Target="slides/slide94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113" Type="http://schemas.openxmlformats.org/officeDocument/2006/relationships/slide" Target="slides/slide112.xml"/><Relationship Id="rId118" Type="http://schemas.openxmlformats.org/officeDocument/2006/relationships/slide" Target="slides/slide117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59" Type="http://schemas.openxmlformats.org/officeDocument/2006/relationships/slide" Target="slides/slide58.xml"/><Relationship Id="rId103" Type="http://schemas.openxmlformats.org/officeDocument/2006/relationships/slide" Target="slides/slide102.xml"/><Relationship Id="rId108" Type="http://schemas.openxmlformats.org/officeDocument/2006/relationships/slide" Target="slides/slide107.xml"/><Relationship Id="rId124" Type="http://schemas.openxmlformats.org/officeDocument/2006/relationships/slide" Target="slides/slide123.xml"/><Relationship Id="rId129" Type="http://schemas.openxmlformats.org/officeDocument/2006/relationships/viewProps" Target="viewProps.xml"/><Relationship Id="rId54" Type="http://schemas.openxmlformats.org/officeDocument/2006/relationships/slide" Target="slides/slide53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91" Type="http://schemas.openxmlformats.org/officeDocument/2006/relationships/slide" Target="slides/slide90.xml"/><Relationship Id="rId96" Type="http://schemas.openxmlformats.org/officeDocument/2006/relationships/slide" Target="slides/slide95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49" Type="http://schemas.openxmlformats.org/officeDocument/2006/relationships/slide" Target="slides/slide48.xml"/><Relationship Id="rId114" Type="http://schemas.openxmlformats.org/officeDocument/2006/relationships/slide" Target="slides/slide113.xml"/><Relationship Id="rId119" Type="http://schemas.openxmlformats.org/officeDocument/2006/relationships/slide" Target="slides/slide118.xml"/><Relationship Id="rId44" Type="http://schemas.openxmlformats.org/officeDocument/2006/relationships/slide" Target="slides/slide43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130" Type="http://schemas.openxmlformats.org/officeDocument/2006/relationships/theme" Target="theme/theme1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109" Type="http://schemas.openxmlformats.org/officeDocument/2006/relationships/slide" Target="slides/slide10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97" Type="http://schemas.openxmlformats.org/officeDocument/2006/relationships/slide" Target="slides/slide96.xml"/><Relationship Id="rId104" Type="http://schemas.openxmlformats.org/officeDocument/2006/relationships/slide" Target="slides/slide103.xml"/><Relationship Id="rId120" Type="http://schemas.openxmlformats.org/officeDocument/2006/relationships/slide" Target="slides/slide119.xml"/><Relationship Id="rId125" Type="http://schemas.openxmlformats.org/officeDocument/2006/relationships/slide" Target="slides/slide124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slide" Target="slides/slide91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Relationship Id="rId87" Type="http://schemas.openxmlformats.org/officeDocument/2006/relationships/slide" Target="slides/slide86.xml"/><Relationship Id="rId110" Type="http://schemas.openxmlformats.org/officeDocument/2006/relationships/slide" Target="slides/slide109.xml"/><Relationship Id="rId115" Type="http://schemas.openxmlformats.org/officeDocument/2006/relationships/slide" Target="slides/slide114.xml"/><Relationship Id="rId131" Type="http://schemas.openxmlformats.org/officeDocument/2006/relationships/tableStyles" Target="tableStyles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56" Type="http://schemas.openxmlformats.org/officeDocument/2006/relationships/slide" Target="slides/slide55.xml"/><Relationship Id="rId77" Type="http://schemas.openxmlformats.org/officeDocument/2006/relationships/slide" Target="slides/slide76.xml"/><Relationship Id="rId100" Type="http://schemas.openxmlformats.org/officeDocument/2006/relationships/slide" Target="slides/slide99.xml"/><Relationship Id="rId105" Type="http://schemas.openxmlformats.org/officeDocument/2006/relationships/slide" Target="slides/slide104.xml"/><Relationship Id="rId126" Type="http://schemas.openxmlformats.org/officeDocument/2006/relationships/slide" Target="slides/slide12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93" Type="http://schemas.openxmlformats.org/officeDocument/2006/relationships/slide" Target="slides/slide92.xml"/><Relationship Id="rId98" Type="http://schemas.openxmlformats.org/officeDocument/2006/relationships/slide" Target="slides/slide97.xml"/><Relationship Id="rId121" Type="http://schemas.openxmlformats.org/officeDocument/2006/relationships/slide" Target="slides/slide120.xml"/><Relationship Id="rId3" Type="http://schemas.openxmlformats.org/officeDocument/2006/relationships/slide" Target="slides/slide2.xml"/><Relationship Id="rId25" Type="http://schemas.openxmlformats.org/officeDocument/2006/relationships/slide" Target="slides/slide24.xml"/><Relationship Id="rId46" Type="http://schemas.openxmlformats.org/officeDocument/2006/relationships/slide" Target="slides/slide45.xml"/><Relationship Id="rId67" Type="http://schemas.openxmlformats.org/officeDocument/2006/relationships/slide" Target="slides/slide66.xml"/><Relationship Id="rId116" Type="http://schemas.openxmlformats.org/officeDocument/2006/relationships/slide" Target="slides/slide11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62" Type="http://schemas.openxmlformats.org/officeDocument/2006/relationships/slide" Target="slides/slide61.xml"/><Relationship Id="rId83" Type="http://schemas.openxmlformats.org/officeDocument/2006/relationships/slide" Target="slides/slide82.xml"/><Relationship Id="rId88" Type="http://schemas.openxmlformats.org/officeDocument/2006/relationships/slide" Target="slides/slide87.xml"/><Relationship Id="rId111" Type="http://schemas.openxmlformats.org/officeDocument/2006/relationships/slide" Target="slides/slide110.xml"/><Relationship Id="rId15" Type="http://schemas.openxmlformats.org/officeDocument/2006/relationships/slide" Target="slides/slide14.xml"/><Relationship Id="rId36" Type="http://schemas.openxmlformats.org/officeDocument/2006/relationships/slide" Target="slides/slide35.xml"/><Relationship Id="rId57" Type="http://schemas.openxmlformats.org/officeDocument/2006/relationships/slide" Target="slides/slide56.xml"/><Relationship Id="rId106" Type="http://schemas.openxmlformats.org/officeDocument/2006/relationships/slide" Target="slides/slide105.xml"/><Relationship Id="rId127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52" Type="http://schemas.openxmlformats.org/officeDocument/2006/relationships/slide" Target="slides/slide51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94" Type="http://schemas.openxmlformats.org/officeDocument/2006/relationships/slide" Target="slides/slide93.xml"/><Relationship Id="rId99" Type="http://schemas.openxmlformats.org/officeDocument/2006/relationships/slide" Target="slides/slide98.xml"/><Relationship Id="rId101" Type="http://schemas.openxmlformats.org/officeDocument/2006/relationships/slide" Target="slides/slide100.xml"/><Relationship Id="rId122" Type="http://schemas.openxmlformats.org/officeDocument/2006/relationships/slide" Target="slides/slide12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26" Type="http://schemas.openxmlformats.org/officeDocument/2006/relationships/slide" Target="slides/slide2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Shape 8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82" name="Shape 82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103022552"/>
      </p:ext>
    </p:extLst>
  </p:cSld>
  <p:clrMap bg1="lt1" tx1="dk1" bg2="lt2" tx2="dk2" accent1="accent1" accent2="accent2" accent3="accent3" accent4="accent4" accent5="accent5" accent6="accent6" hlink="hlink" folHlink="folHlink"/>
  <p:notesStyle>
    <a:lvl1pPr latinLnBrk="0">
      <a:spcBef>
        <a:spcPts val="400"/>
      </a:spcBef>
      <a:defRPr sz="1200">
        <a:latin typeface="+mj-lt"/>
        <a:ea typeface="+mj-ea"/>
        <a:cs typeface="+mj-cs"/>
        <a:sym typeface="Arial"/>
      </a:defRPr>
    </a:lvl1pPr>
    <a:lvl2pPr indent="2286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2pPr>
    <a:lvl3pPr indent="4572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3pPr>
    <a:lvl4pPr indent="6858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4pPr>
    <a:lvl5pPr indent="9144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5pPr>
    <a:lvl6pPr indent="11430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6pPr>
    <a:lvl7pPr indent="13716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7pPr>
    <a:lvl8pPr indent="16002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8pPr>
    <a:lvl9pPr indent="1828800" latinLnBrk="0">
      <a:spcBef>
        <a:spcPts val="400"/>
      </a:spcBef>
      <a:defRPr sz="1200">
        <a:latin typeface="+mj-lt"/>
        <a:ea typeface="+mj-ea"/>
        <a:cs typeface="+mj-cs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1" name="Shape 431"/>
          <p:cNvSpPr>
            <a:spLocks noGrp="1" noRot="1" noChangeAspect="1"/>
          </p:cNvSpPr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432" name="Shape 432"/>
          <p:cNvSpPr>
            <a:spLocks noGrp="1"/>
          </p:cNvSpPr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 </a:t>
            </a:r>
          </a:p>
          <a:p>
            <a:endParaRPr/>
          </a:p>
          <a:p>
            <a:r>
              <a:t>    </a:t>
            </a:r>
          </a:p>
        </p:txBody>
      </p:sp>
    </p:spTree>
    <p:extLst>
      <p:ext uri="{BB962C8B-B14F-4D97-AF65-F5344CB8AC3E}">
        <p14:creationId xmlns:p14="http://schemas.microsoft.com/office/powerpoint/2010/main" val="35213294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Defau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Default 0">
    <p:bg>
      <p:bgPr>
        <a:solidFill>
          <a:srgbClr val="00051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Defau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rupo"/>
          <p:cNvGrpSpPr/>
          <p:nvPr/>
        </p:nvGrpSpPr>
        <p:grpSpPr>
          <a:xfrm>
            <a:off x="0" y="0"/>
            <a:ext cx="9140825" cy="6850063"/>
            <a:chOff x="0" y="0"/>
            <a:chExt cx="9140825" cy="6850062"/>
          </a:xfrm>
        </p:grpSpPr>
        <p:grpSp>
          <p:nvGrpSpPr>
            <p:cNvPr id="39" name="Grupo"/>
            <p:cNvGrpSpPr/>
            <p:nvPr/>
          </p:nvGrpSpPr>
          <p:grpSpPr>
            <a:xfrm>
              <a:off x="2743200" y="3540125"/>
              <a:ext cx="6392863" cy="3309938"/>
              <a:chOff x="0" y="0"/>
              <a:chExt cx="6392862" cy="3309937"/>
            </a:xfrm>
          </p:grpSpPr>
          <p:sp>
            <p:nvSpPr>
              <p:cNvPr id="34" name="Figura"/>
              <p:cNvSpPr/>
              <p:nvPr/>
            </p:nvSpPr>
            <p:spPr>
              <a:xfrm>
                <a:off x="0" y="657225"/>
                <a:ext cx="4575175" cy="265271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20783" y="7032"/>
                    </a:moveTo>
                    <a:lnTo>
                      <a:pt x="20536" y="6825"/>
                    </a:lnTo>
                    <a:lnTo>
                      <a:pt x="20176" y="6541"/>
                    </a:lnTo>
                    <a:lnTo>
                      <a:pt x="19726" y="6256"/>
                    </a:lnTo>
                    <a:lnTo>
                      <a:pt x="19194" y="5907"/>
                    </a:lnTo>
                    <a:lnTo>
                      <a:pt x="18587" y="5481"/>
                    </a:lnTo>
                    <a:lnTo>
                      <a:pt x="17898" y="5132"/>
                    </a:lnTo>
                    <a:lnTo>
                      <a:pt x="16511" y="4434"/>
                    </a:lnTo>
                    <a:lnTo>
                      <a:pt x="15574" y="4007"/>
                    </a:lnTo>
                    <a:lnTo>
                      <a:pt x="14765" y="3581"/>
                    </a:lnTo>
                    <a:lnTo>
                      <a:pt x="14075" y="3167"/>
                    </a:lnTo>
                    <a:lnTo>
                      <a:pt x="13543" y="2740"/>
                    </a:lnTo>
                    <a:lnTo>
                      <a:pt x="13056" y="2314"/>
                    </a:lnTo>
                    <a:lnTo>
                      <a:pt x="12689" y="1965"/>
                    </a:lnTo>
                    <a:lnTo>
                      <a:pt x="12404" y="1616"/>
                    </a:lnTo>
                    <a:lnTo>
                      <a:pt x="12202" y="1331"/>
                    </a:lnTo>
                    <a:lnTo>
                      <a:pt x="12037" y="1047"/>
                    </a:lnTo>
                    <a:lnTo>
                      <a:pt x="11917" y="776"/>
                    </a:lnTo>
                    <a:lnTo>
                      <a:pt x="11879" y="556"/>
                    </a:lnTo>
                    <a:lnTo>
                      <a:pt x="11834" y="349"/>
                    </a:lnTo>
                    <a:lnTo>
                      <a:pt x="11879" y="65"/>
                    </a:lnTo>
                    <a:lnTo>
                      <a:pt x="11879" y="0"/>
                    </a:lnTo>
                    <a:lnTo>
                      <a:pt x="11752" y="349"/>
                    </a:lnTo>
                    <a:lnTo>
                      <a:pt x="11669" y="633"/>
                    </a:lnTo>
                    <a:lnTo>
                      <a:pt x="11669" y="982"/>
                    </a:lnTo>
                    <a:lnTo>
                      <a:pt x="11752" y="1267"/>
                    </a:lnTo>
                    <a:lnTo>
                      <a:pt x="11917" y="1551"/>
                    </a:lnTo>
                    <a:lnTo>
                      <a:pt x="12119" y="1823"/>
                    </a:lnTo>
                    <a:lnTo>
                      <a:pt x="12366" y="2107"/>
                    </a:lnTo>
                    <a:lnTo>
                      <a:pt x="12651" y="2391"/>
                    </a:lnTo>
                    <a:lnTo>
                      <a:pt x="13018" y="2676"/>
                    </a:lnTo>
                    <a:lnTo>
                      <a:pt x="13423" y="2947"/>
                    </a:lnTo>
                    <a:lnTo>
                      <a:pt x="14278" y="3451"/>
                    </a:lnTo>
                    <a:lnTo>
                      <a:pt x="15289" y="4007"/>
                    </a:lnTo>
                    <a:lnTo>
                      <a:pt x="16354" y="4498"/>
                    </a:lnTo>
                    <a:lnTo>
                      <a:pt x="17126" y="4925"/>
                    </a:lnTo>
                    <a:lnTo>
                      <a:pt x="17853" y="5274"/>
                    </a:lnTo>
                    <a:lnTo>
                      <a:pt x="18467" y="5623"/>
                    </a:lnTo>
                    <a:lnTo>
                      <a:pt x="19037" y="5972"/>
                    </a:lnTo>
                    <a:lnTo>
                      <a:pt x="19524" y="6256"/>
                    </a:lnTo>
                    <a:lnTo>
                      <a:pt x="19929" y="6541"/>
                    </a:lnTo>
                    <a:lnTo>
                      <a:pt x="20296" y="6825"/>
                    </a:lnTo>
                    <a:lnTo>
                      <a:pt x="20536" y="7032"/>
                    </a:lnTo>
                    <a:lnTo>
                      <a:pt x="20746" y="7239"/>
                    </a:lnTo>
                    <a:lnTo>
                      <a:pt x="20866" y="7459"/>
                    </a:lnTo>
                    <a:lnTo>
                      <a:pt x="20948" y="7665"/>
                    </a:lnTo>
                    <a:lnTo>
                      <a:pt x="20985" y="7950"/>
                    </a:lnTo>
                    <a:lnTo>
                      <a:pt x="20948" y="8299"/>
                    </a:lnTo>
                    <a:lnTo>
                      <a:pt x="20866" y="8583"/>
                    </a:lnTo>
                    <a:lnTo>
                      <a:pt x="20701" y="8932"/>
                    </a:lnTo>
                    <a:lnTo>
                      <a:pt x="20461" y="9217"/>
                    </a:lnTo>
                    <a:lnTo>
                      <a:pt x="20176" y="9501"/>
                    </a:lnTo>
                    <a:lnTo>
                      <a:pt x="19809" y="9772"/>
                    </a:lnTo>
                    <a:lnTo>
                      <a:pt x="19404" y="10057"/>
                    </a:lnTo>
                    <a:lnTo>
                      <a:pt x="18954" y="10341"/>
                    </a:lnTo>
                    <a:lnTo>
                      <a:pt x="18422" y="10625"/>
                    </a:lnTo>
                    <a:lnTo>
                      <a:pt x="17853" y="10897"/>
                    </a:lnTo>
                    <a:lnTo>
                      <a:pt x="17246" y="11181"/>
                    </a:lnTo>
                    <a:lnTo>
                      <a:pt x="16593" y="11466"/>
                    </a:lnTo>
                    <a:lnTo>
                      <a:pt x="15214" y="12022"/>
                    </a:lnTo>
                    <a:lnTo>
                      <a:pt x="13663" y="12655"/>
                    </a:lnTo>
                    <a:lnTo>
                      <a:pt x="12037" y="13366"/>
                    </a:lnTo>
                    <a:lnTo>
                      <a:pt x="10328" y="14141"/>
                    </a:lnTo>
                    <a:lnTo>
                      <a:pt x="8582" y="15046"/>
                    </a:lnTo>
                    <a:lnTo>
                      <a:pt x="6835" y="16042"/>
                    </a:lnTo>
                    <a:lnTo>
                      <a:pt x="5044" y="17166"/>
                    </a:lnTo>
                    <a:lnTo>
                      <a:pt x="3298" y="18498"/>
                    </a:lnTo>
                    <a:lnTo>
                      <a:pt x="1626" y="19971"/>
                    </a:lnTo>
                    <a:lnTo>
                      <a:pt x="0" y="21600"/>
                    </a:lnTo>
                    <a:lnTo>
                      <a:pt x="2646" y="21600"/>
                    </a:lnTo>
                    <a:lnTo>
                      <a:pt x="4152" y="20256"/>
                    </a:lnTo>
                    <a:lnTo>
                      <a:pt x="5651" y="18989"/>
                    </a:lnTo>
                    <a:lnTo>
                      <a:pt x="7158" y="17942"/>
                    </a:lnTo>
                    <a:lnTo>
                      <a:pt x="8582" y="16946"/>
                    </a:lnTo>
                    <a:lnTo>
                      <a:pt x="10006" y="16042"/>
                    </a:lnTo>
                    <a:lnTo>
                      <a:pt x="11385" y="15331"/>
                    </a:lnTo>
                    <a:lnTo>
                      <a:pt x="12689" y="14633"/>
                    </a:lnTo>
                    <a:lnTo>
                      <a:pt x="13948" y="13999"/>
                    </a:lnTo>
                    <a:lnTo>
                      <a:pt x="15132" y="13508"/>
                    </a:lnTo>
                    <a:lnTo>
                      <a:pt x="16226" y="13017"/>
                    </a:lnTo>
                    <a:lnTo>
                      <a:pt x="17246" y="12590"/>
                    </a:lnTo>
                    <a:lnTo>
                      <a:pt x="18182" y="12241"/>
                    </a:lnTo>
                    <a:lnTo>
                      <a:pt x="18992" y="11815"/>
                    </a:lnTo>
                    <a:lnTo>
                      <a:pt x="19681" y="11530"/>
                    </a:lnTo>
                    <a:lnTo>
                      <a:pt x="20251" y="11181"/>
                    </a:lnTo>
                    <a:lnTo>
                      <a:pt x="20701" y="10832"/>
                    </a:lnTo>
                    <a:lnTo>
                      <a:pt x="20985" y="10548"/>
                    </a:lnTo>
                    <a:lnTo>
                      <a:pt x="21188" y="10264"/>
                    </a:lnTo>
                    <a:lnTo>
                      <a:pt x="21353" y="9915"/>
                    </a:lnTo>
                    <a:lnTo>
                      <a:pt x="21473" y="9630"/>
                    </a:lnTo>
                    <a:lnTo>
                      <a:pt x="21555" y="9359"/>
                    </a:lnTo>
                    <a:lnTo>
                      <a:pt x="21600" y="9074"/>
                    </a:lnTo>
                    <a:lnTo>
                      <a:pt x="21555" y="8506"/>
                    </a:lnTo>
                    <a:lnTo>
                      <a:pt x="21390" y="8014"/>
                    </a:lnTo>
                    <a:lnTo>
                      <a:pt x="21233" y="7601"/>
                    </a:lnTo>
                    <a:lnTo>
                      <a:pt x="20985" y="7239"/>
                    </a:lnTo>
                    <a:lnTo>
                      <a:pt x="20783" y="7032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E8B"/>
                  </a:gs>
                </a:gsLst>
                <a:lin ang="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35" name="Figura"/>
              <p:cNvSpPr/>
              <p:nvPr/>
            </p:nvSpPr>
            <p:spPr>
              <a:xfrm>
                <a:off x="3876675" y="700087"/>
                <a:ext cx="1998663" cy="128746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21600" y="16380"/>
                    </a:moveTo>
                    <a:lnTo>
                      <a:pt x="21411" y="15661"/>
                    </a:lnTo>
                    <a:lnTo>
                      <a:pt x="21223" y="15075"/>
                    </a:lnTo>
                    <a:lnTo>
                      <a:pt x="20862" y="14356"/>
                    </a:lnTo>
                    <a:lnTo>
                      <a:pt x="20382" y="13770"/>
                    </a:lnTo>
                    <a:lnTo>
                      <a:pt x="19267" y="12758"/>
                    </a:lnTo>
                    <a:lnTo>
                      <a:pt x="17877" y="11745"/>
                    </a:lnTo>
                    <a:lnTo>
                      <a:pt x="16196" y="10867"/>
                    </a:lnTo>
                    <a:lnTo>
                      <a:pt x="14429" y="10147"/>
                    </a:lnTo>
                    <a:lnTo>
                      <a:pt x="12473" y="9269"/>
                    </a:lnTo>
                    <a:lnTo>
                      <a:pt x="8561" y="7830"/>
                    </a:lnTo>
                    <a:lnTo>
                      <a:pt x="6708" y="6951"/>
                    </a:lnTo>
                    <a:lnTo>
                      <a:pt x="4941" y="6099"/>
                    </a:lnTo>
                    <a:lnTo>
                      <a:pt x="3346" y="5220"/>
                    </a:lnTo>
                    <a:lnTo>
                      <a:pt x="2042" y="4048"/>
                    </a:lnTo>
                    <a:lnTo>
                      <a:pt x="926" y="2903"/>
                    </a:lnTo>
                    <a:lnTo>
                      <a:pt x="566" y="2317"/>
                    </a:lnTo>
                    <a:lnTo>
                      <a:pt x="275" y="1598"/>
                    </a:lnTo>
                    <a:lnTo>
                      <a:pt x="86" y="879"/>
                    </a:lnTo>
                    <a:lnTo>
                      <a:pt x="0" y="0"/>
                    </a:lnTo>
                    <a:lnTo>
                      <a:pt x="0" y="1012"/>
                    </a:lnTo>
                    <a:lnTo>
                      <a:pt x="86" y="1598"/>
                    </a:lnTo>
                    <a:lnTo>
                      <a:pt x="275" y="2317"/>
                    </a:lnTo>
                    <a:lnTo>
                      <a:pt x="566" y="3036"/>
                    </a:lnTo>
                    <a:lnTo>
                      <a:pt x="926" y="3782"/>
                    </a:lnTo>
                    <a:lnTo>
                      <a:pt x="1493" y="4634"/>
                    </a:lnTo>
                    <a:lnTo>
                      <a:pt x="2145" y="5513"/>
                    </a:lnTo>
                    <a:lnTo>
                      <a:pt x="3071" y="6392"/>
                    </a:lnTo>
                    <a:lnTo>
                      <a:pt x="4186" y="7404"/>
                    </a:lnTo>
                    <a:lnTo>
                      <a:pt x="5593" y="8256"/>
                    </a:lnTo>
                    <a:lnTo>
                      <a:pt x="7171" y="9269"/>
                    </a:lnTo>
                    <a:lnTo>
                      <a:pt x="9024" y="10147"/>
                    </a:lnTo>
                    <a:lnTo>
                      <a:pt x="11272" y="11026"/>
                    </a:lnTo>
                    <a:lnTo>
                      <a:pt x="12850" y="11586"/>
                    </a:lnTo>
                    <a:lnTo>
                      <a:pt x="14240" y="12331"/>
                    </a:lnTo>
                    <a:lnTo>
                      <a:pt x="15458" y="13051"/>
                    </a:lnTo>
                    <a:lnTo>
                      <a:pt x="16573" y="13636"/>
                    </a:lnTo>
                    <a:lnTo>
                      <a:pt x="17414" y="14356"/>
                    </a:lnTo>
                    <a:lnTo>
                      <a:pt x="18066" y="15075"/>
                    </a:lnTo>
                    <a:lnTo>
                      <a:pt x="18529" y="15794"/>
                    </a:lnTo>
                    <a:lnTo>
                      <a:pt x="18906" y="16513"/>
                    </a:lnTo>
                    <a:lnTo>
                      <a:pt x="19078" y="17259"/>
                    </a:lnTo>
                    <a:lnTo>
                      <a:pt x="19181" y="17978"/>
                    </a:lnTo>
                    <a:lnTo>
                      <a:pt x="19078" y="18564"/>
                    </a:lnTo>
                    <a:lnTo>
                      <a:pt x="18803" y="19283"/>
                    </a:lnTo>
                    <a:lnTo>
                      <a:pt x="18529" y="19869"/>
                    </a:lnTo>
                    <a:lnTo>
                      <a:pt x="18066" y="20428"/>
                    </a:lnTo>
                    <a:lnTo>
                      <a:pt x="16762" y="21600"/>
                    </a:lnTo>
                    <a:lnTo>
                      <a:pt x="17963" y="21014"/>
                    </a:lnTo>
                    <a:lnTo>
                      <a:pt x="18992" y="20428"/>
                    </a:lnTo>
                    <a:lnTo>
                      <a:pt x="19833" y="19869"/>
                    </a:lnTo>
                    <a:lnTo>
                      <a:pt x="20571" y="19283"/>
                    </a:lnTo>
                    <a:lnTo>
                      <a:pt x="21034" y="18697"/>
                    </a:lnTo>
                    <a:lnTo>
                      <a:pt x="21411" y="17978"/>
                    </a:lnTo>
                    <a:lnTo>
                      <a:pt x="21600" y="17259"/>
                    </a:lnTo>
                    <a:lnTo>
                      <a:pt x="21600" y="1638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E8B"/>
                  </a:gs>
                </a:gsLst>
                <a:lin ang="27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36" name="Figura"/>
              <p:cNvSpPr/>
              <p:nvPr/>
            </p:nvSpPr>
            <p:spPr>
              <a:xfrm>
                <a:off x="1860550" y="1771650"/>
                <a:ext cx="4522788" cy="1538288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698" y="21355"/>
                    </a:moveTo>
                    <a:lnTo>
                      <a:pt x="0" y="21600"/>
                    </a:lnTo>
                    <a:lnTo>
                      <a:pt x="2964" y="21600"/>
                    </a:lnTo>
                    <a:lnTo>
                      <a:pt x="3290" y="21110"/>
                    </a:lnTo>
                    <a:lnTo>
                      <a:pt x="3662" y="20374"/>
                    </a:lnTo>
                    <a:lnTo>
                      <a:pt x="4200" y="19527"/>
                    </a:lnTo>
                    <a:lnTo>
                      <a:pt x="4814" y="18680"/>
                    </a:lnTo>
                    <a:lnTo>
                      <a:pt x="5512" y="17699"/>
                    </a:lnTo>
                    <a:lnTo>
                      <a:pt x="6338" y="16607"/>
                    </a:lnTo>
                    <a:lnTo>
                      <a:pt x="7286" y="15515"/>
                    </a:lnTo>
                    <a:lnTo>
                      <a:pt x="8355" y="14311"/>
                    </a:lnTo>
                    <a:lnTo>
                      <a:pt x="9545" y="12973"/>
                    </a:lnTo>
                    <a:lnTo>
                      <a:pt x="10864" y="11636"/>
                    </a:lnTo>
                    <a:lnTo>
                      <a:pt x="12305" y="10298"/>
                    </a:lnTo>
                    <a:lnTo>
                      <a:pt x="13867" y="8983"/>
                    </a:lnTo>
                    <a:lnTo>
                      <a:pt x="15595" y="7646"/>
                    </a:lnTo>
                    <a:lnTo>
                      <a:pt x="17445" y="6308"/>
                    </a:lnTo>
                    <a:lnTo>
                      <a:pt x="19462" y="4971"/>
                    </a:lnTo>
                    <a:lnTo>
                      <a:pt x="21600" y="3633"/>
                    </a:lnTo>
                    <a:lnTo>
                      <a:pt x="21600" y="0"/>
                    </a:lnTo>
                    <a:lnTo>
                      <a:pt x="21357" y="357"/>
                    </a:lnTo>
                    <a:lnTo>
                      <a:pt x="21024" y="736"/>
                    </a:lnTo>
                    <a:lnTo>
                      <a:pt x="20614" y="1204"/>
                    </a:lnTo>
                    <a:lnTo>
                      <a:pt x="20076" y="1694"/>
                    </a:lnTo>
                    <a:lnTo>
                      <a:pt x="19500" y="2185"/>
                    </a:lnTo>
                    <a:lnTo>
                      <a:pt x="18886" y="2675"/>
                    </a:lnTo>
                    <a:lnTo>
                      <a:pt x="18188" y="3277"/>
                    </a:lnTo>
                    <a:lnTo>
                      <a:pt x="17445" y="3767"/>
                    </a:lnTo>
                    <a:lnTo>
                      <a:pt x="14322" y="6175"/>
                    </a:lnTo>
                    <a:lnTo>
                      <a:pt x="12798" y="7267"/>
                    </a:lnTo>
                    <a:lnTo>
                      <a:pt x="12055" y="7891"/>
                    </a:lnTo>
                    <a:lnTo>
                      <a:pt x="11395" y="8493"/>
                    </a:lnTo>
                    <a:lnTo>
                      <a:pt x="8393" y="11279"/>
                    </a:lnTo>
                    <a:lnTo>
                      <a:pt x="6914" y="12862"/>
                    </a:lnTo>
                    <a:lnTo>
                      <a:pt x="5512" y="14422"/>
                    </a:lnTo>
                    <a:lnTo>
                      <a:pt x="4155" y="16005"/>
                    </a:lnTo>
                    <a:lnTo>
                      <a:pt x="2881" y="17699"/>
                    </a:lnTo>
                    <a:lnTo>
                      <a:pt x="1729" y="19527"/>
                    </a:lnTo>
                    <a:lnTo>
                      <a:pt x="698" y="21355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A7D"/>
                  </a:gs>
                </a:gsLst>
                <a:lin ang="162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37" name="Figura"/>
              <p:cNvSpPr/>
              <p:nvPr/>
            </p:nvSpPr>
            <p:spPr>
              <a:xfrm>
                <a:off x="1619250" y="0"/>
                <a:ext cx="4773613" cy="3309938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10250" y="4569"/>
                    </a:moveTo>
                    <a:lnTo>
                      <a:pt x="10294" y="4911"/>
                    </a:lnTo>
                    <a:lnTo>
                      <a:pt x="10373" y="5190"/>
                    </a:lnTo>
                    <a:lnTo>
                      <a:pt x="10488" y="5470"/>
                    </a:lnTo>
                    <a:lnTo>
                      <a:pt x="10646" y="5698"/>
                    </a:lnTo>
                    <a:lnTo>
                      <a:pt x="11069" y="6143"/>
                    </a:lnTo>
                    <a:lnTo>
                      <a:pt x="11658" y="6599"/>
                    </a:lnTo>
                    <a:lnTo>
                      <a:pt x="12319" y="6941"/>
                    </a:lnTo>
                    <a:lnTo>
                      <a:pt x="13059" y="7273"/>
                    </a:lnTo>
                    <a:lnTo>
                      <a:pt x="13842" y="7614"/>
                    </a:lnTo>
                    <a:lnTo>
                      <a:pt x="15480" y="8174"/>
                    </a:lnTo>
                    <a:lnTo>
                      <a:pt x="16299" y="8516"/>
                    </a:lnTo>
                    <a:lnTo>
                      <a:pt x="17039" y="8795"/>
                    </a:lnTo>
                    <a:lnTo>
                      <a:pt x="17700" y="9137"/>
                    </a:lnTo>
                    <a:lnTo>
                      <a:pt x="18324" y="9531"/>
                    </a:lnTo>
                    <a:lnTo>
                      <a:pt x="18791" y="9925"/>
                    </a:lnTo>
                    <a:lnTo>
                      <a:pt x="18949" y="10153"/>
                    </a:lnTo>
                    <a:lnTo>
                      <a:pt x="19100" y="10432"/>
                    </a:lnTo>
                    <a:lnTo>
                      <a:pt x="19222" y="10660"/>
                    </a:lnTo>
                    <a:lnTo>
                      <a:pt x="19258" y="10940"/>
                    </a:lnTo>
                    <a:lnTo>
                      <a:pt x="19258" y="11220"/>
                    </a:lnTo>
                    <a:lnTo>
                      <a:pt x="19222" y="11447"/>
                    </a:lnTo>
                    <a:lnTo>
                      <a:pt x="19143" y="11675"/>
                    </a:lnTo>
                    <a:lnTo>
                      <a:pt x="18985" y="11903"/>
                    </a:lnTo>
                    <a:lnTo>
                      <a:pt x="18791" y="12121"/>
                    </a:lnTo>
                    <a:lnTo>
                      <a:pt x="18554" y="12297"/>
                    </a:lnTo>
                    <a:lnTo>
                      <a:pt x="18281" y="12515"/>
                    </a:lnTo>
                    <a:lnTo>
                      <a:pt x="17972" y="12691"/>
                    </a:lnTo>
                    <a:lnTo>
                      <a:pt x="17585" y="12856"/>
                    </a:lnTo>
                    <a:lnTo>
                      <a:pt x="17154" y="13022"/>
                    </a:lnTo>
                    <a:lnTo>
                      <a:pt x="16723" y="13198"/>
                    </a:lnTo>
                    <a:lnTo>
                      <a:pt x="16220" y="13364"/>
                    </a:lnTo>
                    <a:lnTo>
                      <a:pt x="15128" y="13758"/>
                    </a:lnTo>
                    <a:lnTo>
                      <a:pt x="13878" y="14214"/>
                    </a:lnTo>
                    <a:lnTo>
                      <a:pt x="12513" y="14721"/>
                    </a:lnTo>
                    <a:lnTo>
                      <a:pt x="10998" y="15281"/>
                    </a:lnTo>
                    <a:lnTo>
                      <a:pt x="9396" y="15954"/>
                    </a:lnTo>
                    <a:lnTo>
                      <a:pt x="7679" y="16752"/>
                    </a:lnTo>
                    <a:lnTo>
                      <a:pt x="5890" y="17705"/>
                    </a:lnTo>
                    <a:lnTo>
                      <a:pt x="3980" y="18834"/>
                    </a:lnTo>
                    <a:lnTo>
                      <a:pt x="2026" y="20129"/>
                    </a:lnTo>
                    <a:lnTo>
                      <a:pt x="0" y="21600"/>
                    </a:lnTo>
                    <a:lnTo>
                      <a:pt x="1092" y="21600"/>
                    </a:lnTo>
                    <a:lnTo>
                      <a:pt x="1753" y="21486"/>
                    </a:lnTo>
                    <a:lnTo>
                      <a:pt x="2773" y="20637"/>
                    </a:lnTo>
                    <a:lnTo>
                      <a:pt x="3857" y="19787"/>
                    </a:lnTo>
                    <a:lnTo>
                      <a:pt x="5028" y="19000"/>
                    </a:lnTo>
                    <a:lnTo>
                      <a:pt x="6314" y="18264"/>
                    </a:lnTo>
                    <a:lnTo>
                      <a:pt x="7643" y="17539"/>
                    </a:lnTo>
                    <a:lnTo>
                      <a:pt x="9044" y="16803"/>
                    </a:lnTo>
                    <a:lnTo>
                      <a:pt x="11931" y="15508"/>
                    </a:lnTo>
                    <a:lnTo>
                      <a:pt x="12556" y="15229"/>
                    </a:lnTo>
                    <a:lnTo>
                      <a:pt x="13253" y="14939"/>
                    </a:lnTo>
                    <a:lnTo>
                      <a:pt x="14697" y="14431"/>
                    </a:lnTo>
                    <a:lnTo>
                      <a:pt x="17656" y="13312"/>
                    </a:lnTo>
                    <a:lnTo>
                      <a:pt x="18324" y="13084"/>
                    </a:lnTo>
                    <a:lnTo>
                      <a:pt x="18985" y="12805"/>
                    </a:lnTo>
                    <a:lnTo>
                      <a:pt x="19610" y="12577"/>
                    </a:lnTo>
                    <a:lnTo>
                      <a:pt x="20156" y="12349"/>
                    </a:lnTo>
                    <a:lnTo>
                      <a:pt x="20659" y="12121"/>
                    </a:lnTo>
                    <a:lnTo>
                      <a:pt x="21054" y="11903"/>
                    </a:lnTo>
                    <a:lnTo>
                      <a:pt x="21363" y="11727"/>
                    </a:lnTo>
                    <a:lnTo>
                      <a:pt x="21600" y="11561"/>
                    </a:lnTo>
                    <a:lnTo>
                      <a:pt x="21600" y="9023"/>
                    </a:lnTo>
                    <a:lnTo>
                      <a:pt x="21126" y="8909"/>
                    </a:lnTo>
                    <a:lnTo>
                      <a:pt x="20544" y="8744"/>
                    </a:lnTo>
                    <a:lnTo>
                      <a:pt x="19919" y="8567"/>
                    </a:lnTo>
                    <a:lnTo>
                      <a:pt x="19179" y="8350"/>
                    </a:lnTo>
                    <a:lnTo>
                      <a:pt x="18439" y="8122"/>
                    </a:lnTo>
                    <a:lnTo>
                      <a:pt x="17656" y="7842"/>
                    </a:lnTo>
                    <a:lnTo>
                      <a:pt x="16098" y="7273"/>
                    </a:lnTo>
                    <a:lnTo>
                      <a:pt x="15358" y="6941"/>
                    </a:lnTo>
                    <a:lnTo>
                      <a:pt x="14697" y="6599"/>
                    </a:lnTo>
                    <a:lnTo>
                      <a:pt x="14072" y="6257"/>
                    </a:lnTo>
                    <a:lnTo>
                      <a:pt x="13526" y="5864"/>
                    </a:lnTo>
                    <a:lnTo>
                      <a:pt x="13102" y="5532"/>
                    </a:lnTo>
                    <a:lnTo>
                      <a:pt x="12786" y="5128"/>
                    </a:lnTo>
                    <a:lnTo>
                      <a:pt x="12707" y="4911"/>
                    </a:lnTo>
                    <a:lnTo>
                      <a:pt x="12628" y="4734"/>
                    </a:lnTo>
                    <a:lnTo>
                      <a:pt x="12592" y="4517"/>
                    </a:lnTo>
                    <a:lnTo>
                      <a:pt x="12628" y="4341"/>
                    </a:lnTo>
                    <a:lnTo>
                      <a:pt x="12786" y="3947"/>
                    </a:lnTo>
                    <a:lnTo>
                      <a:pt x="13023" y="3553"/>
                    </a:lnTo>
                    <a:lnTo>
                      <a:pt x="13375" y="3274"/>
                    </a:lnTo>
                    <a:lnTo>
                      <a:pt x="13799" y="2994"/>
                    </a:lnTo>
                    <a:lnTo>
                      <a:pt x="14266" y="2766"/>
                    </a:lnTo>
                    <a:lnTo>
                      <a:pt x="14812" y="2538"/>
                    </a:lnTo>
                    <a:lnTo>
                      <a:pt x="16062" y="2207"/>
                    </a:lnTo>
                    <a:lnTo>
                      <a:pt x="17462" y="1865"/>
                    </a:lnTo>
                    <a:lnTo>
                      <a:pt x="18870" y="1637"/>
                    </a:lnTo>
                    <a:lnTo>
                      <a:pt x="20307" y="1295"/>
                    </a:lnTo>
                    <a:lnTo>
                      <a:pt x="20975" y="1129"/>
                    </a:lnTo>
                    <a:lnTo>
                      <a:pt x="21600" y="901"/>
                    </a:lnTo>
                    <a:lnTo>
                      <a:pt x="21600" y="0"/>
                    </a:lnTo>
                    <a:lnTo>
                      <a:pt x="20896" y="228"/>
                    </a:lnTo>
                    <a:lnTo>
                      <a:pt x="20077" y="456"/>
                    </a:lnTo>
                    <a:lnTo>
                      <a:pt x="19222" y="684"/>
                    </a:lnTo>
                    <a:lnTo>
                      <a:pt x="18324" y="849"/>
                    </a:lnTo>
                    <a:lnTo>
                      <a:pt x="16414" y="1243"/>
                    </a:lnTo>
                    <a:lnTo>
                      <a:pt x="15480" y="1409"/>
                    </a:lnTo>
                    <a:lnTo>
                      <a:pt x="14582" y="1637"/>
                    </a:lnTo>
                    <a:lnTo>
                      <a:pt x="13684" y="1803"/>
                    </a:lnTo>
                    <a:lnTo>
                      <a:pt x="12865" y="2093"/>
                    </a:lnTo>
                    <a:lnTo>
                      <a:pt x="12125" y="2372"/>
                    </a:lnTo>
                    <a:lnTo>
                      <a:pt x="11500" y="2704"/>
                    </a:lnTo>
                    <a:lnTo>
                      <a:pt x="10954" y="3108"/>
                    </a:lnTo>
                    <a:lnTo>
                      <a:pt x="10567" y="3502"/>
                    </a:lnTo>
                    <a:lnTo>
                      <a:pt x="10452" y="3719"/>
                    </a:lnTo>
                    <a:lnTo>
                      <a:pt x="10329" y="4009"/>
                    </a:lnTo>
                    <a:lnTo>
                      <a:pt x="10250" y="4289"/>
                    </a:lnTo>
                    <a:lnTo>
                      <a:pt x="10250" y="4569"/>
                    </a:lnTo>
                    <a:close/>
                  </a:path>
                </a:pathLst>
              </a:custGeom>
              <a:solidFill>
                <a:srgbClr val="003399"/>
              </a:soli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38" name="Figura"/>
              <p:cNvSpPr/>
              <p:nvPr/>
            </p:nvSpPr>
            <p:spPr>
              <a:xfrm>
                <a:off x="4402137" y="138112"/>
                <a:ext cx="1981201" cy="85566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0" y="13305"/>
                    </a:moveTo>
                    <a:lnTo>
                      <a:pt x="0" y="14427"/>
                    </a:lnTo>
                    <a:lnTo>
                      <a:pt x="87" y="15509"/>
                    </a:lnTo>
                    <a:lnTo>
                      <a:pt x="467" y="16591"/>
                    </a:lnTo>
                    <a:lnTo>
                      <a:pt x="935" y="17472"/>
                    </a:lnTo>
                    <a:lnTo>
                      <a:pt x="1592" y="18554"/>
                    </a:lnTo>
                    <a:lnTo>
                      <a:pt x="2440" y="19636"/>
                    </a:lnTo>
                    <a:lnTo>
                      <a:pt x="3375" y="20518"/>
                    </a:lnTo>
                    <a:lnTo>
                      <a:pt x="4413" y="21600"/>
                    </a:lnTo>
                    <a:lnTo>
                      <a:pt x="3669" y="20718"/>
                    </a:lnTo>
                    <a:lnTo>
                      <a:pt x="3098" y="19636"/>
                    </a:lnTo>
                    <a:lnTo>
                      <a:pt x="2717" y="18755"/>
                    </a:lnTo>
                    <a:lnTo>
                      <a:pt x="2440" y="17913"/>
                    </a:lnTo>
                    <a:lnTo>
                      <a:pt x="2354" y="17032"/>
                    </a:lnTo>
                    <a:lnTo>
                      <a:pt x="2354" y="16150"/>
                    </a:lnTo>
                    <a:lnTo>
                      <a:pt x="2440" y="15268"/>
                    </a:lnTo>
                    <a:lnTo>
                      <a:pt x="3098" y="13745"/>
                    </a:lnTo>
                    <a:lnTo>
                      <a:pt x="3479" y="13104"/>
                    </a:lnTo>
                    <a:lnTo>
                      <a:pt x="4604" y="11782"/>
                    </a:lnTo>
                    <a:lnTo>
                      <a:pt x="6110" y="10499"/>
                    </a:lnTo>
                    <a:lnTo>
                      <a:pt x="7702" y="9377"/>
                    </a:lnTo>
                    <a:lnTo>
                      <a:pt x="9588" y="8536"/>
                    </a:lnTo>
                    <a:lnTo>
                      <a:pt x="11458" y="7654"/>
                    </a:lnTo>
                    <a:lnTo>
                      <a:pt x="15404" y="6131"/>
                    </a:lnTo>
                    <a:lnTo>
                      <a:pt x="17187" y="5450"/>
                    </a:lnTo>
                    <a:lnTo>
                      <a:pt x="18883" y="4809"/>
                    </a:lnTo>
                    <a:lnTo>
                      <a:pt x="20388" y="4609"/>
                    </a:lnTo>
                    <a:lnTo>
                      <a:pt x="21600" y="4168"/>
                    </a:lnTo>
                    <a:lnTo>
                      <a:pt x="21600" y="0"/>
                    </a:lnTo>
                    <a:lnTo>
                      <a:pt x="20094" y="882"/>
                    </a:lnTo>
                    <a:lnTo>
                      <a:pt x="18502" y="1523"/>
                    </a:lnTo>
                    <a:lnTo>
                      <a:pt x="15127" y="2845"/>
                    </a:lnTo>
                    <a:lnTo>
                      <a:pt x="11648" y="3727"/>
                    </a:lnTo>
                    <a:lnTo>
                      <a:pt x="8360" y="5049"/>
                    </a:lnTo>
                    <a:lnTo>
                      <a:pt x="6767" y="5691"/>
                    </a:lnTo>
                    <a:lnTo>
                      <a:pt x="5348" y="6332"/>
                    </a:lnTo>
                    <a:lnTo>
                      <a:pt x="3946" y="7213"/>
                    </a:lnTo>
                    <a:lnTo>
                      <a:pt x="2821" y="8095"/>
                    </a:lnTo>
                    <a:lnTo>
                      <a:pt x="1783" y="9177"/>
                    </a:lnTo>
                    <a:lnTo>
                      <a:pt x="935" y="10259"/>
                    </a:lnTo>
                    <a:lnTo>
                      <a:pt x="381" y="11782"/>
                    </a:lnTo>
                    <a:lnTo>
                      <a:pt x="0" y="13305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2D86"/>
                  </a:gs>
                  <a:gs pos="100000">
                    <a:srgbClr val="003399"/>
                  </a:gs>
                </a:gsLst>
                <a:lin ang="27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</p:grpSp>
        <p:sp>
          <p:nvSpPr>
            <p:cNvPr id="40" name="Figura"/>
            <p:cNvSpPr/>
            <p:nvPr/>
          </p:nvSpPr>
          <p:spPr>
            <a:xfrm>
              <a:off x="5273675" y="2128837"/>
              <a:ext cx="2897188" cy="243998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7253" y="15998"/>
                  </a:moveTo>
                  <a:lnTo>
                    <a:pt x="9238" y="15601"/>
                  </a:lnTo>
                  <a:lnTo>
                    <a:pt x="11082" y="15204"/>
                  </a:lnTo>
                  <a:lnTo>
                    <a:pt x="12766" y="14880"/>
                  </a:lnTo>
                  <a:lnTo>
                    <a:pt x="14300" y="14483"/>
                  </a:lnTo>
                  <a:lnTo>
                    <a:pt x="15673" y="14072"/>
                  </a:lnTo>
                  <a:lnTo>
                    <a:pt x="16896" y="13675"/>
                  </a:lnTo>
                  <a:lnTo>
                    <a:pt x="18025" y="13189"/>
                  </a:lnTo>
                  <a:lnTo>
                    <a:pt x="18938" y="12792"/>
                  </a:lnTo>
                  <a:lnTo>
                    <a:pt x="19756" y="12234"/>
                  </a:lnTo>
                  <a:lnTo>
                    <a:pt x="20424" y="11763"/>
                  </a:lnTo>
                  <a:lnTo>
                    <a:pt x="20885" y="11116"/>
                  </a:lnTo>
                  <a:lnTo>
                    <a:pt x="21290" y="10469"/>
                  </a:lnTo>
                  <a:lnTo>
                    <a:pt x="21497" y="9837"/>
                  </a:lnTo>
                  <a:lnTo>
                    <a:pt x="21600" y="9028"/>
                  </a:lnTo>
                  <a:lnTo>
                    <a:pt x="21544" y="8234"/>
                  </a:lnTo>
                  <a:lnTo>
                    <a:pt x="21346" y="7352"/>
                  </a:lnTo>
                  <a:lnTo>
                    <a:pt x="21083" y="6720"/>
                  </a:lnTo>
                  <a:lnTo>
                    <a:pt x="20678" y="5999"/>
                  </a:lnTo>
                  <a:lnTo>
                    <a:pt x="20170" y="5352"/>
                  </a:lnTo>
                  <a:lnTo>
                    <a:pt x="19559" y="4720"/>
                  </a:lnTo>
                  <a:lnTo>
                    <a:pt x="18891" y="4073"/>
                  </a:lnTo>
                  <a:lnTo>
                    <a:pt x="18129" y="3441"/>
                  </a:lnTo>
                  <a:lnTo>
                    <a:pt x="16642" y="2309"/>
                  </a:lnTo>
                  <a:lnTo>
                    <a:pt x="15880" y="1838"/>
                  </a:lnTo>
                  <a:lnTo>
                    <a:pt x="15165" y="1353"/>
                  </a:lnTo>
                  <a:lnTo>
                    <a:pt x="14450" y="956"/>
                  </a:lnTo>
                  <a:lnTo>
                    <a:pt x="13886" y="632"/>
                  </a:lnTo>
                  <a:lnTo>
                    <a:pt x="13378" y="397"/>
                  </a:lnTo>
                  <a:lnTo>
                    <a:pt x="13020" y="147"/>
                  </a:lnTo>
                  <a:lnTo>
                    <a:pt x="12766" y="74"/>
                  </a:lnTo>
                  <a:lnTo>
                    <a:pt x="12663" y="0"/>
                  </a:lnTo>
                  <a:lnTo>
                    <a:pt x="14093" y="794"/>
                  </a:lnTo>
                  <a:lnTo>
                    <a:pt x="15570" y="1750"/>
                  </a:lnTo>
                  <a:lnTo>
                    <a:pt x="17000" y="2720"/>
                  </a:lnTo>
                  <a:lnTo>
                    <a:pt x="18326" y="3749"/>
                  </a:lnTo>
                  <a:lnTo>
                    <a:pt x="18938" y="4235"/>
                  </a:lnTo>
                  <a:lnTo>
                    <a:pt x="19455" y="4793"/>
                  </a:lnTo>
                  <a:lnTo>
                    <a:pt x="19963" y="5352"/>
                  </a:lnTo>
                  <a:lnTo>
                    <a:pt x="20424" y="5911"/>
                  </a:lnTo>
                  <a:lnTo>
                    <a:pt x="20782" y="6470"/>
                  </a:lnTo>
                  <a:lnTo>
                    <a:pt x="21036" y="7028"/>
                  </a:lnTo>
                  <a:lnTo>
                    <a:pt x="21186" y="7675"/>
                  </a:lnTo>
                  <a:lnTo>
                    <a:pt x="21290" y="8234"/>
                  </a:lnTo>
                  <a:lnTo>
                    <a:pt x="21243" y="8793"/>
                  </a:lnTo>
                  <a:lnTo>
                    <a:pt x="21083" y="9352"/>
                  </a:lnTo>
                  <a:lnTo>
                    <a:pt x="20829" y="9837"/>
                  </a:lnTo>
                  <a:lnTo>
                    <a:pt x="20424" y="10322"/>
                  </a:lnTo>
                  <a:lnTo>
                    <a:pt x="19963" y="10719"/>
                  </a:lnTo>
                  <a:lnTo>
                    <a:pt x="19399" y="11116"/>
                  </a:lnTo>
                  <a:lnTo>
                    <a:pt x="18787" y="11440"/>
                  </a:lnTo>
                  <a:lnTo>
                    <a:pt x="18072" y="11763"/>
                  </a:lnTo>
                  <a:lnTo>
                    <a:pt x="17254" y="12072"/>
                  </a:lnTo>
                  <a:lnTo>
                    <a:pt x="16445" y="12395"/>
                  </a:lnTo>
                  <a:lnTo>
                    <a:pt x="14601" y="12881"/>
                  </a:lnTo>
                  <a:lnTo>
                    <a:pt x="12710" y="13351"/>
                  </a:lnTo>
                  <a:lnTo>
                    <a:pt x="10668" y="13836"/>
                  </a:lnTo>
                  <a:lnTo>
                    <a:pt x="8683" y="14233"/>
                  </a:lnTo>
                  <a:lnTo>
                    <a:pt x="6736" y="14630"/>
                  </a:lnTo>
                  <a:lnTo>
                    <a:pt x="4901" y="15116"/>
                  </a:lnTo>
                  <a:lnTo>
                    <a:pt x="4083" y="15351"/>
                  </a:lnTo>
                  <a:lnTo>
                    <a:pt x="3321" y="15674"/>
                  </a:lnTo>
                  <a:lnTo>
                    <a:pt x="2606" y="15910"/>
                  </a:lnTo>
                  <a:lnTo>
                    <a:pt x="1938" y="16233"/>
                  </a:lnTo>
                  <a:lnTo>
                    <a:pt x="1383" y="16557"/>
                  </a:lnTo>
                  <a:lnTo>
                    <a:pt x="866" y="16880"/>
                  </a:lnTo>
                  <a:lnTo>
                    <a:pt x="508" y="17277"/>
                  </a:lnTo>
                  <a:lnTo>
                    <a:pt x="207" y="17674"/>
                  </a:lnTo>
                  <a:lnTo>
                    <a:pt x="56" y="18071"/>
                  </a:lnTo>
                  <a:lnTo>
                    <a:pt x="0" y="18556"/>
                  </a:lnTo>
                  <a:lnTo>
                    <a:pt x="103" y="19042"/>
                  </a:lnTo>
                  <a:lnTo>
                    <a:pt x="254" y="19512"/>
                  </a:lnTo>
                  <a:lnTo>
                    <a:pt x="508" y="19924"/>
                  </a:lnTo>
                  <a:lnTo>
                    <a:pt x="922" y="20321"/>
                  </a:lnTo>
                  <a:lnTo>
                    <a:pt x="1326" y="20644"/>
                  </a:lnTo>
                  <a:lnTo>
                    <a:pt x="1844" y="20953"/>
                  </a:lnTo>
                  <a:lnTo>
                    <a:pt x="3067" y="21600"/>
                  </a:lnTo>
                  <a:lnTo>
                    <a:pt x="2502" y="21203"/>
                  </a:lnTo>
                  <a:lnTo>
                    <a:pt x="2041" y="20791"/>
                  </a:lnTo>
                  <a:lnTo>
                    <a:pt x="1637" y="20394"/>
                  </a:lnTo>
                  <a:lnTo>
                    <a:pt x="1383" y="19997"/>
                  </a:lnTo>
                  <a:lnTo>
                    <a:pt x="1176" y="19600"/>
                  </a:lnTo>
                  <a:lnTo>
                    <a:pt x="1129" y="19203"/>
                  </a:lnTo>
                  <a:lnTo>
                    <a:pt x="1176" y="18792"/>
                  </a:lnTo>
                  <a:lnTo>
                    <a:pt x="1326" y="18483"/>
                  </a:lnTo>
                  <a:lnTo>
                    <a:pt x="1637" y="18071"/>
                  </a:lnTo>
                  <a:lnTo>
                    <a:pt x="1994" y="17762"/>
                  </a:lnTo>
                  <a:lnTo>
                    <a:pt x="2559" y="17439"/>
                  </a:lnTo>
                  <a:lnTo>
                    <a:pt x="3217" y="17115"/>
                  </a:lnTo>
                  <a:lnTo>
                    <a:pt x="3979" y="16792"/>
                  </a:lnTo>
                  <a:lnTo>
                    <a:pt x="4958" y="16483"/>
                  </a:lnTo>
                  <a:lnTo>
                    <a:pt x="6030" y="16233"/>
                  </a:lnTo>
                  <a:lnTo>
                    <a:pt x="7253" y="15998"/>
                  </a:lnTo>
                  <a:close/>
                </a:path>
              </a:pathLst>
            </a:custGeom>
            <a:gradFill flip="none" rotWithShape="1">
              <a:gsLst>
                <a:gs pos="0">
                  <a:srgbClr val="002B82"/>
                </a:gs>
                <a:gs pos="100000">
                  <a:srgbClr val="003399"/>
                </a:gs>
              </a:gsLst>
              <a:lin ang="2700000" scaled="0"/>
            </a:gra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41" name="Rectángulo"/>
            <p:cNvSpPr/>
            <p:nvPr/>
          </p:nvSpPr>
          <p:spPr>
            <a:xfrm>
              <a:off x="0" y="0"/>
              <a:ext cx="9140825" cy="2819400"/>
            </a:xfrm>
            <a:prstGeom prst="rect">
              <a:avLst/>
            </a:prstGeom>
            <a:gradFill flip="none" rotWithShape="1">
              <a:gsLst>
                <a:gs pos="0">
                  <a:srgbClr val="003399"/>
                </a:gs>
                <a:gs pos="100000">
                  <a:srgbClr val="000514"/>
                </a:gs>
              </a:gsLst>
              <a:lin ang="16200000" scaled="0"/>
            </a:gra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43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Defau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Número de diapositiva"/>
          <p:cNvSpPr txBox="1">
            <a:spLocks noGrp="1"/>
          </p:cNvSpPr>
          <p:nvPr>
            <p:ph type="sldNum" sz="quarter" idx="2"/>
          </p:nvPr>
        </p:nvSpPr>
        <p:spPr>
          <a:xfrm>
            <a:off x="7346473" y="6248400"/>
            <a:ext cx="318454" cy="358140"/>
          </a:xfrm>
          <a:prstGeom prst="rect">
            <a:avLst/>
          </a:prstGeom>
        </p:spPr>
        <p:txBody>
          <a:bodyPr anchor="t"/>
          <a:lstStyle>
            <a:lvl1pPr algn="ctr" defTabSz="457200">
              <a:defRPr sz="1800" i="0"/>
            </a:lvl1pPr>
          </a:lstStyle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ítulo y 4 objetos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Texto del título"/>
          <p:cNvSpPr txBox="1"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b="0">
                <a:solidFill>
                  <a:srgbClr val="CC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Texto del título</a:t>
            </a:r>
          </a:p>
        </p:txBody>
      </p:sp>
      <p:sp>
        <p:nvSpPr>
          <p:cNvPr id="58" name="Nivel de texto 1…"/>
          <p:cNvSpPr txBox="1">
            <a:spLocks noGrp="1"/>
          </p:cNvSpPr>
          <p:nvPr>
            <p:ph type="body" sz="quarter" idx="1"/>
          </p:nvPr>
        </p:nvSpPr>
        <p:spPr>
          <a:xfrm>
            <a:off x="685800" y="1981200"/>
            <a:ext cx="3810000" cy="198120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spcBef>
                <a:spcPts val="500"/>
              </a:spcBef>
              <a:buClrTx/>
              <a:buSzPct val="100000"/>
              <a:buChar char="•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1pPr>
            <a:lvl2pPr marL="800100" indent="-342900">
              <a:spcBef>
                <a:spcPts val="500"/>
              </a:spcBef>
              <a:buClrTx/>
              <a:buSzPct val="100000"/>
              <a:buChar char="–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2pPr>
            <a:lvl3pPr>
              <a:spcBef>
                <a:spcPts val="500"/>
              </a:spcBef>
              <a:buClrTx/>
              <a:buSzPct val="100000"/>
              <a:buChar char="•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3pPr>
            <a:lvl4pPr marL="1714500" indent="-342900">
              <a:spcBef>
                <a:spcPts val="500"/>
              </a:spcBef>
              <a:buClrTx/>
              <a:buSzPct val="100000"/>
              <a:buChar char="–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4pPr>
            <a:lvl5pPr marL="2171700" indent="-342900">
              <a:spcBef>
                <a:spcPts val="500"/>
              </a:spcBef>
              <a:buClrTx/>
              <a:buSzPct val="100000"/>
              <a:buChar char="»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5pPr>
          </a:lstStyle>
          <a:p>
            <a:r>
              <a:t>Nivel de texto 1</a:t>
            </a:r>
          </a:p>
          <a:p>
            <a:pPr lvl="1"/>
            <a:r>
              <a:t>Nivel de texto 2</a:t>
            </a:r>
          </a:p>
          <a:p>
            <a:pPr lvl="2"/>
            <a:r>
              <a:t>Nivel de texto 3</a:t>
            </a:r>
          </a:p>
          <a:p>
            <a:pPr lvl="3"/>
            <a:r>
              <a:t>Nivel de texto 4</a:t>
            </a:r>
          </a:p>
          <a:p>
            <a:pPr lvl="4"/>
            <a:r>
              <a:t>Nivel de texto 5</a:t>
            </a:r>
          </a:p>
        </p:txBody>
      </p:sp>
      <p:sp>
        <p:nvSpPr>
          <p:cNvPr id="59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>
            <a:lvl1pPr>
              <a:defRPr i="0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ítulo y objetos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Texto del título"/>
          <p:cNvSpPr txBox="1"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b="0">
                <a:solidFill>
                  <a:srgbClr val="CC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Texto del título</a:t>
            </a:r>
          </a:p>
        </p:txBody>
      </p:sp>
      <p:sp>
        <p:nvSpPr>
          <p:cNvPr id="67" name="Nivel de texto 1…"/>
          <p:cNvSpPr txBox="1">
            <a:spLocks noGrp="1"/>
          </p:cNvSpPr>
          <p:nvPr>
            <p:ph type="body" idx="1"/>
          </p:nvPr>
        </p:nvSpPr>
        <p:spPr>
          <a:xfrm>
            <a:off x="685800" y="1981200"/>
            <a:ext cx="7772400" cy="411480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spcBef>
                <a:spcPts val="500"/>
              </a:spcBef>
              <a:buClrTx/>
              <a:buSzPct val="100000"/>
              <a:buChar char="•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1pPr>
            <a:lvl2pPr marL="800100" indent="-342900">
              <a:spcBef>
                <a:spcPts val="500"/>
              </a:spcBef>
              <a:buClrTx/>
              <a:buSzPct val="100000"/>
              <a:buChar char="–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2pPr>
            <a:lvl3pPr>
              <a:spcBef>
                <a:spcPts val="500"/>
              </a:spcBef>
              <a:buClrTx/>
              <a:buSzPct val="100000"/>
              <a:buChar char="•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3pPr>
            <a:lvl4pPr marL="1714500" indent="-342900">
              <a:spcBef>
                <a:spcPts val="500"/>
              </a:spcBef>
              <a:buClrTx/>
              <a:buSzPct val="100000"/>
              <a:buChar char="–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4pPr>
            <a:lvl5pPr marL="2171700" indent="-342900">
              <a:spcBef>
                <a:spcPts val="500"/>
              </a:spcBef>
              <a:buClrTx/>
              <a:buSzPct val="100000"/>
              <a:buChar char="»"/>
              <a:defRPr sz="2400">
                <a:solidFill>
                  <a:srgbClr val="000000"/>
                </a:solidFill>
                <a:latin typeface="+mj-lt"/>
                <a:ea typeface="+mj-ea"/>
                <a:cs typeface="+mj-cs"/>
                <a:sym typeface="Arial"/>
              </a:defRPr>
            </a:lvl5pPr>
          </a:lstStyle>
          <a:p>
            <a:r>
              <a:t>Nivel de texto 1</a:t>
            </a:r>
          </a:p>
          <a:p>
            <a:pPr lvl="1"/>
            <a:r>
              <a:t>Nivel de texto 2</a:t>
            </a:r>
          </a:p>
          <a:p>
            <a:pPr lvl="2"/>
            <a:r>
              <a:t>Nivel de texto 3</a:t>
            </a:r>
          </a:p>
          <a:p>
            <a:pPr lvl="3"/>
            <a:r>
              <a:t>Nivel de texto 4</a:t>
            </a:r>
          </a:p>
          <a:p>
            <a:pPr lvl="4"/>
            <a:r>
              <a:t>Nivel de texto 5</a:t>
            </a:r>
          </a:p>
        </p:txBody>
      </p:sp>
      <p:sp>
        <p:nvSpPr>
          <p:cNvPr id="68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>
            <a:lvl1pPr>
              <a:defRPr i="0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En blanco"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Número de diapositiva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>
            <a:lvl1pPr>
              <a:defRPr i="0">
                <a:solidFill>
                  <a:srgbClr val="000000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fld id="{86CB4B4D-7CA3-9044-876B-883B54F8677D}" type="slidenum">
              <a:t>‹Nº›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3399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upo"/>
          <p:cNvGrpSpPr/>
          <p:nvPr/>
        </p:nvGrpSpPr>
        <p:grpSpPr>
          <a:xfrm>
            <a:off x="0" y="0"/>
            <a:ext cx="9140825" cy="6850063"/>
            <a:chOff x="0" y="0"/>
            <a:chExt cx="9140825" cy="6850062"/>
          </a:xfrm>
        </p:grpSpPr>
        <p:grpSp>
          <p:nvGrpSpPr>
            <p:cNvPr id="7" name="Grupo"/>
            <p:cNvGrpSpPr/>
            <p:nvPr/>
          </p:nvGrpSpPr>
          <p:grpSpPr>
            <a:xfrm>
              <a:off x="2743200" y="3540125"/>
              <a:ext cx="6392863" cy="3309938"/>
              <a:chOff x="0" y="0"/>
              <a:chExt cx="6392862" cy="3309937"/>
            </a:xfrm>
          </p:grpSpPr>
          <p:sp>
            <p:nvSpPr>
              <p:cNvPr id="2" name="Figura"/>
              <p:cNvSpPr/>
              <p:nvPr/>
            </p:nvSpPr>
            <p:spPr>
              <a:xfrm>
                <a:off x="0" y="657225"/>
                <a:ext cx="4575175" cy="265271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20783" y="7032"/>
                    </a:moveTo>
                    <a:lnTo>
                      <a:pt x="20536" y="6825"/>
                    </a:lnTo>
                    <a:lnTo>
                      <a:pt x="20176" y="6541"/>
                    </a:lnTo>
                    <a:lnTo>
                      <a:pt x="19726" y="6256"/>
                    </a:lnTo>
                    <a:lnTo>
                      <a:pt x="19194" y="5907"/>
                    </a:lnTo>
                    <a:lnTo>
                      <a:pt x="18587" y="5481"/>
                    </a:lnTo>
                    <a:lnTo>
                      <a:pt x="17898" y="5132"/>
                    </a:lnTo>
                    <a:lnTo>
                      <a:pt x="16511" y="4434"/>
                    </a:lnTo>
                    <a:lnTo>
                      <a:pt x="15574" y="4007"/>
                    </a:lnTo>
                    <a:lnTo>
                      <a:pt x="14765" y="3581"/>
                    </a:lnTo>
                    <a:lnTo>
                      <a:pt x="14075" y="3167"/>
                    </a:lnTo>
                    <a:lnTo>
                      <a:pt x="13543" y="2740"/>
                    </a:lnTo>
                    <a:lnTo>
                      <a:pt x="13056" y="2314"/>
                    </a:lnTo>
                    <a:lnTo>
                      <a:pt x="12689" y="1965"/>
                    </a:lnTo>
                    <a:lnTo>
                      <a:pt x="12404" y="1616"/>
                    </a:lnTo>
                    <a:lnTo>
                      <a:pt x="12202" y="1331"/>
                    </a:lnTo>
                    <a:lnTo>
                      <a:pt x="12037" y="1047"/>
                    </a:lnTo>
                    <a:lnTo>
                      <a:pt x="11917" y="776"/>
                    </a:lnTo>
                    <a:lnTo>
                      <a:pt x="11879" y="556"/>
                    </a:lnTo>
                    <a:lnTo>
                      <a:pt x="11834" y="349"/>
                    </a:lnTo>
                    <a:lnTo>
                      <a:pt x="11879" y="65"/>
                    </a:lnTo>
                    <a:lnTo>
                      <a:pt x="11879" y="0"/>
                    </a:lnTo>
                    <a:lnTo>
                      <a:pt x="11752" y="349"/>
                    </a:lnTo>
                    <a:lnTo>
                      <a:pt x="11669" y="633"/>
                    </a:lnTo>
                    <a:lnTo>
                      <a:pt x="11669" y="982"/>
                    </a:lnTo>
                    <a:lnTo>
                      <a:pt x="11752" y="1267"/>
                    </a:lnTo>
                    <a:lnTo>
                      <a:pt x="11917" y="1551"/>
                    </a:lnTo>
                    <a:lnTo>
                      <a:pt x="12119" y="1823"/>
                    </a:lnTo>
                    <a:lnTo>
                      <a:pt x="12366" y="2107"/>
                    </a:lnTo>
                    <a:lnTo>
                      <a:pt x="12651" y="2391"/>
                    </a:lnTo>
                    <a:lnTo>
                      <a:pt x="13018" y="2676"/>
                    </a:lnTo>
                    <a:lnTo>
                      <a:pt x="13423" y="2947"/>
                    </a:lnTo>
                    <a:lnTo>
                      <a:pt x="14278" y="3451"/>
                    </a:lnTo>
                    <a:lnTo>
                      <a:pt x="15289" y="4007"/>
                    </a:lnTo>
                    <a:lnTo>
                      <a:pt x="16354" y="4498"/>
                    </a:lnTo>
                    <a:lnTo>
                      <a:pt x="17126" y="4925"/>
                    </a:lnTo>
                    <a:lnTo>
                      <a:pt x="17853" y="5274"/>
                    </a:lnTo>
                    <a:lnTo>
                      <a:pt x="18467" y="5623"/>
                    </a:lnTo>
                    <a:lnTo>
                      <a:pt x="19037" y="5972"/>
                    </a:lnTo>
                    <a:lnTo>
                      <a:pt x="19524" y="6256"/>
                    </a:lnTo>
                    <a:lnTo>
                      <a:pt x="19929" y="6541"/>
                    </a:lnTo>
                    <a:lnTo>
                      <a:pt x="20296" y="6825"/>
                    </a:lnTo>
                    <a:lnTo>
                      <a:pt x="20536" y="7032"/>
                    </a:lnTo>
                    <a:lnTo>
                      <a:pt x="20746" y="7239"/>
                    </a:lnTo>
                    <a:lnTo>
                      <a:pt x="20866" y="7459"/>
                    </a:lnTo>
                    <a:lnTo>
                      <a:pt x="20948" y="7665"/>
                    </a:lnTo>
                    <a:lnTo>
                      <a:pt x="20985" y="7950"/>
                    </a:lnTo>
                    <a:lnTo>
                      <a:pt x="20948" y="8299"/>
                    </a:lnTo>
                    <a:lnTo>
                      <a:pt x="20866" y="8583"/>
                    </a:lnTo>
                    <a:lnTo>
                      <a:pt x="20701" y="8932"/>
                    </a:lnTo>
                    <a:lnTo>
                      <a:pt x="20461" y="9217"/>
                    </a:lnTo>
                    <a:lnTo>
                      <a:pt x="20176" y="9501"/>
                    </a:lnTo>
                    <a:lnTo>
                      <a:pt x="19809" y="9772"/>
                    </a:lnTo>
                    <a:lnTo>
                      <a:pt x="19404" y="10057"/>
                    </a:lnTo>
                    <a:lnTo>
                      <a:pt x="18954" y="10341"/>
                    </a:lnTo>
                    <a:lnTo>
                      <a:pt x="18422" y="10625"/>
                    </a:lnTo>
                    <a:lnTo>
                      <a:pt x="17853" y="10897"/>
                    </a:lnTo>
                    <a:lnTo>
                      <a:pt x="17246" y="11181"/>
                    </a:lnTo>
                    <a:lnTo>
                      <a:pt x="16593" y="11466"/>
                    </a:lnTo>
                    <a:lnTo>
                      <a:pt x="15214" y="12022"/>
                    </a:lnTo>
                    <a:lnTo>
                      <a:pt x="13663" y="12655"/>
                    </a:lnTo>
                    <a:lnTo>
                      <a:pt x="12037" y="13366"/>
                    </a:lnTo>
                    <a:lnTo>
                      <a:pt x="10328" y="14141"/>
                    </a:lnTo>
                    <a:lnTo>
                      <a:pt x="8582" y="15046"/>
                    </a:lnTo>
                    <a:lnTo>
                      <a:pt x="6835" y="16042"/>
                    </a:lnTo>
                    <a:lnTo>
                      <a:pt x="5044" y="17166"/>
                    </a:lnTo>
                    <a:lnTo>
                      <a:pt x="3298" y="18498"/>
                    </a:lnTo>
                    <a:lnTo>
                      <a:pt x="1626" y="19971"/>
                    </a:lnTo>
                    <a:lnTo>
                      <a:pt x="0" y="21600"/>
                    </a:lnTo>
                    <a:lnTo>
                      <a:pt x="2646" y="21600"/>
                    </a:lnTo>
                    <a:lnTo>
                      <a:pt x="4152" y="20256"/>
                    </a:lnTo>
                    <a:lnTo>
                      <a:pt x="5651" y="18989"/>
                    </a:lnTo>
                    <a:lnTo>
                      <a:pt x="7158" y="17942"/>
                    </a:lnTo>
                    <a:lnTo>
                      <a:pt x="8582" y="16946"/>
                    </a:lnTo>
                    <a:lnTo>
                      <a:pt x="10006" y="16042"/>
                    </a:lnTo>
                    <a:lnTo>
                      <a:pt x="11385" y="15331"/>
                    </a:lnTo>
                    <a:lnTo>
                      <a:pt x="12689" y="14633"/>
                    </a:lnTo>
                    <a:lnTo>
                      <a:pt x="13948" y="13999"/>
                    </a:lnTo>
                    <a:lnTo>
                      <a:pt x="15132" y="13508"/>
                    </a:lnTo>
                    <a:lnTo>
                      <a:pt x="16226" y="13017"/>
                    </a:lnTo>
                    <a:lnTo>
                      <a:pt x="17246" y="12590"/>
                    </a:lnTo>
                    <a:lnTo>
                      <a:pt x="18182" y="12241"/>
                    </a:lnTo>
                    <a:lnTo>
                      <a:pt x="18992" y="11815"/>
                    </a:lnTo>
                    <a:lnTo>
                      <a:pt x="19681" y="11530"/>
                    </a:lnTo>
                    <a:lnTo>
                      <a:pt x="20251" y="11181"/>
                    </a:lnTo>
                    <a:lnTo>
                      <a:pt x="20701" y="10832"/>
                    </a:lnTo>
                    <a:lnTo>
                      <a:pt x="20985" y="10548"/>
                    </a:lnTo>
                    <a:lnTo>
                      <a:pt x="21188" y="10264"/>
                    </a:lnTo>
                    <a:lnTo>
                      <a:pt x="21353" y="9915"/>
                    </a:lnTo>
                    <a:lnTo>
                      <a:pt x="21473" y="9630"/>
                    </a:lnTo>
                    <a:lnTo>
                      <a:pt x="21555" y="9359"/>
                    </a:lnTo>
                    <a:lnTo>
                      <a:pt x="21600" y="9074"/>
                    </a:lnTo>
                    <a:lnTo>
                      <a:pt x="21555" y="8506"/>
                    </a:lnTo>
                    <a:lnTo>
                      <a:pt x="21390" y="8014"/>
                    </a:lnTo>
                    <a:lnTo>
                      <a:pt x="21233" y="7601"/>
                    </a:lnTo>
                    <a:lnTo>
                      <a:pt x="20985" y="7239"/>
                    </a:lnTo>
                    <a:lnTo>
                      <a:pt x="20783" y="7032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E8B"/>
                  </a:gs>
                </a:gsLst>
                <a:lin ang="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3" name="Figura"/>
              <p:cNvSpPr/>
              <p:nvPr/>
            </p:nvSpPr>
            <p:spPr>
              <a:xfrm>
                <a:off x="3876675" y="700087"/>
                <a:ext cx="1998663" cy="128746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21600" y="16380"/>
                    </a:moveTo>
                    <a:lnTo>
                      <a:pt x="21411" y="15661"/>
                    </a:lnTo>
                    <a:lnTo>
                      <a:pt x="21223" y="15075"/>
                    </a:lnTo>
                    <a:lnTo>
                      <a:pt x="20862" y="14356"/>
                    </a:lnTo>
                    <a:lnTo>
                      <a:pt x="20382" y="13770"/>
                    </a:lnTo>
                    <a:lnTo>
                      <a:pt x="19267" y="12758"/>
                    </a:lnTo>
                    <a:lnTo>
                      <a:pt x="17877" y="11745"/>
                    </a:lnTo>
                    <a:lnTo>
                      <a:pt x="16196" y="10867"/>
                    </a:lnTo>
                    <a:lnTo>
                      <a:pt x="14429" y="10147"/>
                    </a:lnTo>
                    <a:lnTo>
                      <a:pt x="12473" y="9269"/>
                    </a:lnTo>
                    <a:lnTo>
                      <a:pt x="8561" y="7830"/>
                    </a:lnTo>
                    <a:lnTo>
                      <a:pt x="6708" y="6951"/>
                    </a:lnTo>
                    <a:lnTo>
                      <a:pt x="4941" y="6099"/>
                    </a:lnTo>
                    <a:lnTo>
                      <a:pt x="3346" y="5220"/>
                    </a:lnTo>
                    <a:lnTo>
                      <a:pt x="2042" y="4048"/>
                    </a:lnTo>
                    <a:lnTo>
                      <a:pt x="926" y="2903"/>
                    </a:lnTo>
                    <a:lnTo>
                      <a:pt x="566" y="2317"/>
                    </a:lnTo>
                    <a:lnTo>
                      <a:pt x="275" y="1598"/>
                    </a:lnTo>
                    <a:lnTo>
                      <a:pt x="86" y="879"/>
                    </a:lnTo>
                    <a:lnTo>
                      <a:pt x="0" y="0"/>
                    </a:lnTo>
                    <a:lnTo>
                      <a:pt x="0" y="1012"/>
                    </a:lnTo>
                    <a:lnTo>
                      <a:pt x="86" y="1598"/>
                    </a:lnTo>
                    <a:lnTo>
                      <a:pt x="275" y="2317"/>
                    </a:lnTo>
                    <a:lnTo>
                      <a:pt x="566" y="3036"/>
                    </a:lnTo>
                    <a:lnTo>
                      <a:pt x="926" y="3782"/>
                    </a:lnTo>
                    <a:lnTo>
                      <a:pt x="1493" y="4634"/>
                    </a:lnTo>
                    <a:lnTo>
                      <a:pt x="2145" y="5513"/>
                    </a:lnTo>
                    <a:lnTo>
                      <a:pt x="3071" y="6392"/>
                    </a:lnTo>
                    <a:lnTo>
                      <a:pt x="4186" y="7404"/>
                    </a:lnTo>
                    <a:lnTo>
                      <a:pt x="5593" y="8256"/>
                    </a:lnTo>
                    <a:lnTo>
                      <a:pt x="7171" y="9269"/>
                    </a:lnTo>
                    <a:lnTo>
                      <a:pt x="9024" y="10147"/>
                    </a:lnTo>
                    <a:lnTo>
                      <a:pt x="11272" y="11026"/>
                    </a:lnTo>
                    <a:lnTo>
                      <a:pt x="12850" y="11586"/>
                    </a:lnTo>
                    <a:lnTo>
                      <a:pt x="14240" y="12331"/>
                    </a:lnTo>
                    <a:lnTo>
                      <a:pt x="15458" y="13051"/>
                    </a:lnTo>
                    <a:lnTo>
                      <a:pt x="16573" y="13636"/>
                    </a:lnTo>
                    <a:lnTo>
                      <a:pt x="17414" y="14356"/>
                    </a:lnTo>
                    <a:lnTo>
                      <a:pt x="18066" y="15075"/>
                    </a:lnTo>
                    <a:lnTo>
                      <a:pt x="18529" y="15794"/>
                    </a:lnTo>
                    <a:lnTo>
                      <a:pt x="18906" y="16513"/>
                    </a:lnTo>
                    <a:lnTo>
                      <a:pt x="19078" y="17259"/>
                    </a:lnTo>
                    <a:lnTo>
                      <a:pt x="19181" y="17978"/>
                    </a:lnTo>
                    <a:lnTo>
                      <a:pt x="19078" y="18564"/>
                    </a:lnTo>
                    <a:lnTo>
                      <a:pt x="18803" y="19283"/>
                    </a:lnTo>
                    <a:lnTo>
                      <a:pt x="18529" y="19869"/>
                    </a:lnTo>
                    <a:lnTo>
                      <a:pt x="18066" y="20428"/>
                    </a:lnTo>
                    <a:lnTo>
                      <a:pt x="16762" y="21600"/>
                    </a:lnTo>
                    <a:lnTo>
                      <a:pt x="17963" y="21014"/>
                    </a:lnTo>
                    <a:lnTo>
                      <a:pt x="18992" y="20428"/>
                    </a:lnTo>
                    <a:lnTo>
                      <a:pt x="19833" y="19869"/>
                    </a:lnTo>
                    <a:lnTo>
                      <a:pt x="20571" y="19283"/>
                    </a:lnTo>
                    <a:lnTo>
                      <a:pt x="21034" y="18697"/>
                    </a:lnTo>
                    <a:lnTo>
                      <a:pt x="21411" y="17978"/>
                    </a:lnTo>
                    <a:lnTo>
                      <a:pt x="21600" y="17259"/>
                    </a:lnTo>
                    <a:lnTo>
                      <a:pt x="21600" y="1638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E8B"/>
                  </a:gs>
                </a:gsLst>
                <a:lin ang="27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4" name="Figura"/>
              <p:cNvSpPr/>
              <p:nvPr/>
            </p:nvSpPr>
            <p:spPr>
              <a:xfrm>
                <a:off x="1860550" y="1771650"/>
                <a:ext cx="4522788" cy="1538288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698" y="21355"/>
                    </a:moveTo>
                    <a:lnTo>
                      <a:pt x="0" y="21600"/>
                    </a:lnTo>
                    <a:lnTo>
                      <a:pt x="2964" y="21600"/>
                    </a:lnTo>
                    <a:lnTo>
                      <a:pt x="3290" y="21110"/>
                    </a:lnTo>
                    <a:lnTo>
                      <a:pt x="3662" y="20374"/>
                    </a:lnTo>
                    <a:lnTo>
                      <a:pt x="4200" y="19527"/>
                    </a:lnTo>
                    <a:lnTo>
                      <a:pt x="4814" y="18680"/>
                    </a:lnTo>
                    <a:lnTo>
                      <a:pt x="5512" y="17699"/>
                    </a:lnTo>
                    <a:lnTo>
                      <a:pt x="6338" y="16607"/>
                    </a:lnTo>
                    <a:lnTo>
                      <a:pt x="7286" y="15515"/>
                    </a:lnTo>
                    <a:lnTo>
                      <a:pt x="8355" y="14311"/>
                    </a:lnTo>
                    <a:lnTo>
                      <a:pt x="9545" y="12973"/>
                    </a:lnTo>
                    <a:lnTo>
                      <a:pt x="10864" y="11636"/>
                    </a:lnTo>
                    <a:lnTo>
                      <a:pt x="12305" y="10298"/>
                    </a:lnTo>
                    <a:lnTo>
                      <a:pt x="13867" y="8983"/>
                    </a:lnTo>
                    <a:lnTo>
                      <a:pt x="15595" y="7646"/>
                    </a:lnTo>
                    <a:lnTo>
                      <a:pt x="17445" y="6308"/>
                    </a:lnTo>
                    <a:lnTo>
                      <a:pt x="19462" y="4971"/>
                    </a:lnTo>
                    <a:lnTo>
                      <a:pt x="21600" y="3633"/>
                    </a:lnTo>
                    <a:lnTo>
                      <a:pt x="21600" y="0"/>
                    </a:lnTo>
                    <a:lnTo>
                      <a:pt x="21357" y="357"/>
                    </a:lnTo>
                    <a:lnTo>
                      <a:pt x="21024" y="736"/>
                    </a:lnTo>
                    <a:lnTo>
                      <a:pt x="20614" y="1204"/>
                    </a:lnTo>
                    <a:lnTo>
                      <a:pt x="20076" y="1694"/>
                    </a:lnTo>
                    <a:lnTo>
                      <a:pt x="19500" y="2185"/>
                    </a:lnTo>
                    <a:lnTo>
                      <a:pt x="18886" y="2675"/>
                    </a:lnTo>
                    <a:lnTo>
                      <a:pt x="18188" y="3277"/>
                    </a:lnTo>
                    <a:lnTo>
                      <a:pt x="17445" y="3767"/>
                    </a:lnTo>
                    <a:lnTo>
                      <a:pt x="14322" y="6175"/>
                    </a:lnTo>
                    <a:lnTo>
                      <a:pt x="12798" y="7267"/>
                    </a:lnTo>
                    <a:lnTo>
                      <a:pt x="12055" y="7891"/>
                    </a:lnTo>
                    <a:lnTo>
                      <a:pt x="11395" y="8493"/>
                    </a:lnTo>
                    <a:lnTo>
                      <a:pt x="8393" y="11279"/>
                    </a:lnTo>
                    <a:lnTo>
                      <a:pt x="6914" y="12862"/>
                    </a:lnTo>
                    <a:lnTo>
                      <a:pt x="5512" y="14422"/>
                    </a:lnTo>
                    <a:lnTo>
                      <a:pt x="4155" y="16005"/>
                    </a:lnTo>
                    <a:lnTo>
                      <a:pt x="2881" y="17699"/>
                    </a:lnTo>
                    <a:lnTo>
                      <a:pt x="1729" y="19527"/>
                    </a:lnTo>
                    <a:lnTo>
                      <a:pt x="698" y="21355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3399"/>
                  </a:gs>
                  <a:gs pos="100000">
                    <a:srgbClr val="002A7D"/>
                  </a:gs>
                </a:gsLst>
                <a:lin ang="162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5" name="Figura"/>
              <p:cNvSpPr/>
              <p:nvPr/>
            </p:nvSpPr>
            <p:spPr>
              <a:xfrm>
                <a:off x="1619250" y="0"/>
                <a:ext cx="4773613" cy="3309938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10250" y="4569"/>
                    </a:moveTo>
                    <a:lnTo>
                      <a:pt x="10294" y="4911"/>
                    </a:lnTo>
                    <a:lnTo>
                      <a:pt x="10373" y="5190"/>
                    </a:lnTo>
                    <a:lnTo>
                      <a:pt x="10488" y="5470"/>
                    </a:lnTo>
                    <a:lnTo>
                      <a:pt x="10646" y="5698"/>
                    </a:lnTo>
                    <a:lnTo>
                      <a:pt x="11069" y="6143"/>
                    </a:lnTo>
                    <a:lnTo>
                      <a:pt x="11658" y="6599"/>
                    </a:lnTo>
                    <a:lnTo>
                      <a:pt x="12319" y="6941"/>
                    </a:lnTo>
                    <a:lnTo>
                      <a:pt x="13059" y="7273"/>
                    </a:lnTo>
                    <a:lnTo>
                      <a:pt x="13842" y="7614"/>
                    </a:lnTo>
                    <a:lnTo>
                      <a:pt x="15480" y="8174"/>
                    </a:lnTo>
                    <a:lnTo>
                      <a:pt x="16299" y="8516"/>
                    </a:lnTo>
                    <a:lnTo>
                      <a:pt x="17039" y="8795"/>
                    </a:lnTo>
                    <a:lnTo>
                      <a:pt x="17700" y="9137"/>
                    </a:lnTo>
                    <a:lnTo>
                      <a:pt x="18324" y="9531"/>
                    </a:lnTo>
                    <a:lnTo>
                      <a:pt x="18791" y="9925"/>
                    </a:lnTo>
                    <a:lnTo>
                      <a:pt x="18949" y="10153"/>
                    </a:lnTo>
                    <a:lnTo>
                      <a:pt x="19100" y="10432"/>
                    </a:lnTo>
                    <a:lnTo>
                      <a:pt x="19222" y="10660"/>
                    </a:lnTo>
                    <a:lnTo>
                      <a:pt x="19258" y="10940"/>
                    </a:lnTo>
                    <a:lnTo>
                      <a:pt x="19258" y="11220"/>
                    </a:lnTo>
                    <a:lnTo>
                      <a:pt x="19222" y="11447"/>
                    </a:lnTo>
                    <a:lnTo>
                      <a:pt x="19143" y="11675"/>
                    </a:lnTo>
                    <a:lnTo>
                      <a:pt x="18985" y="11903"/>
                    </a:lnTo>
                    <a:lnTo>
                      <a:pt x="18791" y="12121"/>
                    </a:lnTo>
                    <a:lnTo>
                      <a:pt x="18554" y="12297"/>
                    </a:lnTo>
                    <a:lnTo>
                      <a:pt x="18281" y="12515"/>
                    </a:lnTo>
                    <a:lnTo>
                      <a:pt x="17972" y="12691"/>
                    </a:lnTo>
                    <a:lnTo>
                      <a:pt x="17585" y="12856"/>
                    </a:lnTo>
                    <a:lnTo>
                      <a:pt x="17154" y="13022"/>
                    </a:lnTo>
                    <a:lnTo>
                      <a:pt x="16723" y="13198"/>
                    </a:lnTo>
                    <a:lnTo>
                      <a:pt x="16220" y="13364"/>
                    </a:lnTo>
                    <a:lnTo>
                      <a:pt x="15128" y="13758"/>
                    </a:lnTo>
                    <a:lnTo>
                      <a:pt x="13878" y="14214"/>
                    </a:lnTo>
                    <a:lnTo>
                      <a:pt x="12513" y="14721"/>
                    </a:lnTo>
                    <a:lnTo>
                      <a:pt x="10998" y="15281"/>
                    </a:lnTo>
                    <a:lnTo>
                      <a:pt x="9396" y="15954"/>
                    </a:lnTo>
                    <a:lnTo>
                      <a:pt x="7679" y="16752"/>
                    </a:lnTo>
                    <a:lnTo>
                      <a:pt x="5890" y="17705"/>
                    </a:lnTo>
                    <a:lnTo>
                      <a:pt x="3980" y="18834"/>
                    </a:lnTo>
                    <a:lnTo>
                      <a:pt x="2026" y="20129"/>
                    </a:lnTo>
                    <a:lnTo>
                      <a:pt x="0" y="21600"/>
                    </a:lnTo>
                    <a:lnTo>
                      <a:pt x="1092" y="21600"/>
                    </a:lnTo>
                    <a:lnTo>
                      <a:pt x="1753" y="21486"/>
                    </a:lnTo>
                    <a:lnTo>
                      <a:pt x="2773" y="20637"/>
                    </a:lnTo>
                    <a:lnTo>
                      <a:pt x="3857" y="19787"/>
                    </a:lnTo>
                    <a:lnTo>
                      <a:pt x="5028" y="19000"/>
                    </a:lnTo>
                    <a:lnTo>
                      <a:pt x="6314" y="18264"/>
                    </a:lnTo>
                    <a:lnTo>
                      <a:pt x="7643" y="17539"/>
                    </a:lnTo>
                    <a:lnTo>
                      <a:pt x="9044" y="16803"/>
                    </a:lnTo>
                    <a:lnTo>
                      <a:pt x="11931" y="15508"/>
                    </a:lnTo>
                    <a:lnTo>
                      <a:pt x="12556" y="15229"/>
                    </a:lnTo>
                    <a:lnTo>
                      <a:pt x="13253" y="14939"/>
                    </a:lnTo>
                    <a:lnTo>
                      <a:pt x="14697" y="14431"/>
                    </a:lnTo>
                    <a:lnTo>
                      <a:pt x="17656" y="13312"/>
                    </a:lnTo>
                    <a:lnTo>
                      <a:pt x="18324" y="13084"/>
                    </a:lnTo>
                    <a:lnTo>
                      <a:pt x="18985" y="12805"/>
                    </a:lnTo>
                    <a:lnTo>
                      <a:pt x="19610" y="12577"/>
                    </a:lnTo>
                    <a:lnTo>
                      <a:pt x="20156" y="12349"/>
                    </a:lnTo>
                    <a:lnTo>
                      <a:pt x="20659" y="12121"/>
                    </a:lnTo>
                    <a:lnTo>
                      <a:pt x="21054" y="11903"/>
                    </a:lnTo>
                    <a:lnTo>
                      <a:pt x="21363" y="11727"/>
                    </a:lnTo>
                    <a:lnTo>
                      <a:pt x="21600" y="11561"/>
                    </a:lnTo>
                    <a:lnTo>
                      <a:pt x="21600" y="9023"/>
                    </a:lnTo>
                    <a:lnTo>
                      <a:pt x="21126" y="8909"/>
                    </a:lnTo>
                    <a:lnTo>
                      <a:pt x="20544" y="8744"/>
                    </a:lnTo>
                    <a:lnTo>
                      <a:pt x="19919" y="8567"/>
                    </a:lnTo>
                    <a:lnTo>
                      <a:pt x="19179" y="8350"/>
                    </a:lnTo>
                    <a:lnTo>
                      <a:pt x="18439" y="8122"/>
                    </a:lnTo>
                    <a:lnTo>
                      <a:pt x="17656" y="7842"/>
                    </a:lnTo>
                    <a:lnTo>
                      <a:pt x="16098" y="7273"/>
                    </a:lnTo>
                    <a:lnTo>
                      <a:pt x="15358" y="6941"/>
                    </a:lnTo>
                    <a:lnTo>
                      <a:pt x="14697" y="6599"/>
                    </a:lnTo>
                    <a:lnTo>
                      <a:pt x="14072" y="6257"/>
                    </a:lnTo>
                    <a:lnTo>
                      <a:pt x="13526" y="5864"/>
                    </a:lnTo>
                    <a:lnTo>
                      <a:pt x="13102" y="5532"/>
                    </a:lnTo>
                    <a:lnTo>
                      <a:pt x="12786" y="5128"/>
                    </a:lnTo>
                    <a:lnTo>
                      <a:pt x="12707" y="4911"/>
                    </a:lnTo>
                    <a:lnTo>
                      <a:pt x="12628" y="4734"/>
                    </a:lnTo>
                    <a:lnTo>
                      <a:pt x="12592" y="4517"/>
                    </a:lnTo>
                    <a:lnTo>
                      <a:pt x="12628" y="4341"/>
                    </a:lnTo>
                    <a:lnTo>
                      <a:pt x="12786" y="3947"/>
                    </a:lnTo>
                    <a:lnTo>
                      <a:pt x="13023" y="3553"/>
                    </a:lnTo>
                    <a:lnTo>
                      <a:pt x="13375" y="3274"/>
                    </a:lnTo>
                    <a:lnTo>
                      <a:pt x="13799" y="2994"/>
                    </a:lnTo>
                    <a:lnTo>
                      <a:pt x="14266" y="2766"/>
                    </a:lnTo>
                    <a:lnTo>
                      <a:pt x="14812" y="2538"/>
                    </a:lnTo>
                    <a:lnTo>
                      <a:pt x="16062" y="2207"/>
                    </a:lnTo>
                    <a:lnTo>
                      <a:pt x="17462" y="1865"/>
                    </a:lnTo>
                    <a:lnTo>
                      <a:pt x="18870" y="1637"/>
                    </a:lnTo>
                    <a:lnTo>
                      <a:pt x="20307" y="1295"/>
                    </a:lnTo>
                    <a:lnTo>
                      <a:pt x="20975" y="1129"/>
                    </a:lnTo>
                    <a:lnTo>
                      <a:pt x="21600" y="901"/>
                    </a:lnTo>
                    <a:lnTo>
                      <a:pt x="21600" y="0"/>
                    </a:lnTo>
                    <a:lnTo>
                      <a:pt x="20896" y="228"/>
                    </a:lnTo>
                    <a:lnTo>
                      <a:pt x="20077" y="456"/>
                    </a:lnTo>
                    <a:lnTo>
                      <a:pt x="19222" y="684"/>
                    </a:lnTo>
                    <a:lnTo>
                      <a:pt x="18324" y="849"/>
                    </a:lnTo>
                    <a:lnTo>
                      <a:pt x="16414" y="1243"/>
                    </a:lnTo>
                    <a:lnTo>
                      <a:pt x="15480" y="1409"/>
                    </a:lnTo>
                    <a:lnTo>
                      <a:pt x="14582" y="1637"/>
                    </a:lnTo>
                    <a:lnTo>
                      <a:pt x="13684" y="1803"/>
                    </a:lnTo>
                    <a:lnTo>
                      <a:pt x="12865" y="2093"/>
                    </a:lnTo>
                    <a:lnTo>
                      <a:pt x="12125" y="2372"/>
                    </a:lnTo>
                    <a:lnTo>
                      <a:pt x="11500" y="2704"/>
                    </a:lnTo>
                    <a:lnTo>
                      <a:pt x="10954" y="3108"/>
                    </a:lnTo>
                    <a:lnTo>
                      <a:pt x="10567" y="3502"/>
                    </a:lnTo>
                    <a:lnTo>
                      <a:pt x="10452" y="3719"/>
                    </a:lnTo>
                    <a:lnTo>
                      <a:pt x="10329" y="4009"/>
                    </a:lnTo>
                    <a:lnTo>
                      <a:pt x="10250" y="4289"/>
                    </a:lnTo>
                    <a:lnTo>
                      <a:pt x="10250" y="4569"/>
                    </a:lnTo>
                    <a:close/>
                  </a:path>
                </a:pathLst>
              </a:custGeom>
              <a:solidFill>
                <a:srgbClr val="003399"/>
              </a:soli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  <p:sp>
            <p:nvSpPr>
              <p:cNvPr id="6" name="Figura"/>
              <p:cNvSpPr/>
              <p:nvPr/>
            </p:nvSpPr>
            <p:spPr>
              <a:xfrm>
                <a:off x="4402137" y="138112"/>
                <a:ext cx="1981201" cy="855663"/>
              </a:xfrm>
              <a:custGeom>
                <a:avLst/>
                <a:gdLst/>
                <a:ahLst/>
                <a:cxnLst>
                  <a:cxn ang="0">
                    <a:pos x="wd2" y="hd2"/>
                  </a:cxn>
                  <a:cxn ang="5400000">
                    <a:pos x="wd2" y="hd2"/>
                  </a:cxn>
                  <a:cxn ang="10800000">
                    <a:pos x="wd2" y="hd2"/>
                  </a:cxn>
                  <a:cxn ang="16200000">
                    <a:pos x="wd2" y="hd2"/>
                  </a:cxn>
                </a:cxnLst>
                <a:rect l="0" t="0" r="r" b="b"/>
                <a:pathLst>
                  <a:path w="21600" h="21600" extrusionOk="0">
                    <a:moveTo>
                      <a:pt x="0" y="13305"/>
                    </a:moveTo>
                    <a:lnTo>
                      <a:pt x="0" y="14427"/>
                    </a:lnTo>
                    <a:lnTo>
                      <a:pt x="87" y="15509"/>
                    </a:lnTo>
                    <a:lnTo>
                      <a:pt x="467" y="16591"/>
                    </a:lnTo>
                    <a:lnTo>
                      <a:pt x="935" y="17472"/>
                    </a:lnTo>
                    <a:lnTo>
                      <a:pt x="1592" y="18554"/>
                    </a:lnTo>
                    <a:lnTo>
                      <a:pt x="2440" y="19636"/>
                    </a:lnTo>
                    <a:lnTo>
                      <a:pt x="3375" y="20518"/>
                    </a:lnTo>
                    <a:lnTo>
                      <a:pt x="4413" y="21600"/>
                    </a:lnTo>
                    <a:lnTo>
                      <a:pt x="3669" y="20718"/>
                    </a:lnTo>
                    <a:lnTo>
                      <a:pt x="3098" y="19636"/>
                    </a:lnTo>
                    <a:lnTo>
                      <a:pt x="2717" y="18755"/>
                    </a:lnTo>
                    <a:lnTo>
                      <a:pt x="2440" y="17913"/>
                    </a:lnTo>
                    <a:lnTo>
                      <a:pt x="2354" y="17032"/>
                    </a:lnTo>
                    <a:lnTo>
                      <a:pt x="2354" y="16150"/>
                    </a:lnTo>
                    <a:lnTo>
                      <a:pt x="2440" y="15268"/>
                    </a:lnTo>
                    <a:lnTo>
                      <a:pt x="3098" y="13745"/>
                    </a:lnTo>
                    <a:lnTo>
                      <a:pt x="3479" y="13104"/>
                    </a:lnTo>
                    <a:lnTo>
                      <a:pt x="4604" y="11782"/>
                    </a:lnTo>
                    <a:lnTo>
                      <a:pt x="6110" y="10499"/>
                    </a:lnTo>
                    <a:lnTo>
                      <a:pt x="7702" y="9377"/>
                    </a:lnTo>
                    <a:lnTo>
                      <a:pt x="9588" y="8536"/>
                    </a:lnTo>
                    <a:lnTo>
                      <a:pt x="11458" y="7654"/>
                    </a:lnTo>
                    <a:lnTo>
                      <a:pt x="15404" y="6131"/>
                    </a:lnTo>
                    <a:lnTo>
                      <a:pt x="17187" y="5450"/>
                    </a:lnTo>
                    <a:lnTo>
                      <a:pt x="18883" y="4809"/>
                    </a:lnTo>
                    <a:lnTo>
                      <a:pt x="20388" y="4609"/>
                    </a:lnTo>
                    <a:lnTo>
                      <a:pt x="21600" y="4168"/>
                    </a:lnTo>
                    <a:lnTo>
                      <a:pt x="21600" y="0"/>
                    </a:lnTo>
                    <a:lnTo>
                      <a:pt x="20094" y="882"/>
                    </a:lnTo>
                    <a:lnTo>
                      <a:pt x="18502" y="1523"/>
                    </a:lnTo>
                    <a:lnTo>
                      <a:pt x="15127" y="2845"/>
                    </a:lnTo>
                    <a:lnTo>
                      <a:pt x="11648" y="3727"/>
                    </a:lnTo>
                    <a:lnTo>
                      <a:pt x="8360" y="5049"/>
                    </a:lnTo>
                    <a:lnTo>
                      <a:pt x="6767" y="5691"/>
                    </a:lnTo>
                    <a:lnTo>
                      <a:pt x="5348" y="6332"/>
                    </a:lnTo>
                    <a:lnTo>
                      <a:pt x="3946" y="7213"/>
                    </a:lnTo>
                    <a:lnTo>
                      <a:pt x="2821" y="8095"/>
                    </a:lnTo>
                    <a:lnTo>
                      <a:pt x="1783" y="9177"/>
                    </a:lnTo>
                    <a:lnTo>
                      <a:pt x="935" y="10259"/>
                    </a:lnTo>
                    <a:lnTo>
                      <a:pt x="381" y="11782"/>
                    </a:lnTo>
                    <a:lnTo>
                      <a:pt x="0" y="13305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2D86"/>
                  </a:gs>
                  <a:gs pos="100000">
                    <a:srgbClr val="003399"/>
                  </a:gs>
                </a:gsLst>
                <a:lin ang="2700000" scaled="0"/>
              </a:gradFill>
              <a:ln w="12700" cap="flat">
                <a:noFill/>
                <a:miter lim="400000"/>
              </a:ln>
              <a:effectLst/>
            </p:spPr>
            <p:txBody>
              <a:bodyPr wrap="square" lIns="45719" tIns="45719" rIns="45719" bIns="45719" numCol="1" anchor="t">
                <a:noAutofit/>
              </a:bodyPr>
              <a:lstStyle/>
              <a:p>
                <a:pPr algn="ctr" defTabSz="457200">
                  <a:defRPr sz="1800" i="0">
                    <a:solidFill>
                      <a:srgbClr val="FFFFFF"/>
                    </a:solidFill>
                  </a:defRPr>
                </a:pPr>
                <a:endParaRPr/>
              </a:p>
            </p:txBody>
          </p:sp>
        </p:grpSp>
        <p:sp>
          <p:nvSpPr>
            <p:cNvPr id="8" name="Figura"/>
            <p:cNvSpPr/>
            <p:nvPr/>
          </p:nvSpPr>
          <p:spPr>
            <a:xfrm>
              <a:off x="5273675" y="2128837"/>
              <a:ext cx="2897188" cy="243998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7253" y="15998"/>
                  </a:moveTo>
                  <a:lnTo>
                    <a:pt x="9238" y="15601"/>
                  </a:lnTo>
                  <a:lnTo>
                    <a:pt x="11082" y="15204"/>
                  </a:lnTo>
                  <a:lnTo>
                    <a:pt x="12766" y="14880"/>
                  </a:lnTo>
                  <a:lnTo>
                    <a:pt x="14300" y="14483"/>
                  </a:lnTo>
                  <a:lnTo>
                    <a:pt x="15673" y="14072"/>
                  </a:lnTo>
                  <a:lnTo>
                    <a:pt x="16896" y="13675"/>
                  </a:lnTo>
                  <a:lnTo>
                    <a:pt x="18025" y="13189"/>
                  </a:lnTo>
                  <a:lnTo>
                    <a:pt x="18938" y="12792"/>
                  </a:lnTo>
                  <a:lnTo>
                    <a:pt x="19756" y="12234"/>
                  </a:lnTo>
                  <a:lnTo>
                    <a:pt x="20424" y="11763"/>
                  </a:lnTo>
                  <a:lnTo>
                    <a:pt x="20885" y="11116"/>
                  </a:lnTo>
                  <a:lnTo>
                    <a:pt x="21290" y="10469"/>
                  </a:lnTo>
                  <a:lnTo>
                    <a:pt x="21497" y="9837"/>
                  </a:lnTo>
                  <a:lnTo>
                    <a:pt x="21600" y="9028"/>
                  </a:lnTo>
                  <a:lnTo>
                    <a:pt x="21544" y="8234"/>
                  </a:lnTo>
                  <a:lnTo>
                    <a:pt x="21346" y="7352"/>
                  </a:lnTo>
                  <a:lnTo>
                    <a:pt x="21083" y="6720"/>
                  </a:lnTo>
                  <a:lnTo>
                    <a:pt x="20678" y="5999"/>
                  </a:lnTo>
                  <a:lnTo>
                    <a:pt x="20170" y="5352"/>
                  </a:lnTo>
                  <a:lnTo>
                    <a:pt x="19559" y="4720"/>
                  </a:lnTo>
                  <a:lnTo>
                    <a:pt x="18891" y="4073"/>
                  </a:lnTo>
                  <a:lnTo>
                    <a:pt x="18129" y="3441"/>
                  </a:lnTo>
                  <a:lnTo>
                    <a:pt x="16642" y="2309"/>
                  </a:lnTo>
                  <a:lnTo>
                    <a:pt x="15880" y="1838"/>
                  </a:lnTo>
                  <a:lnTo>
                    <a:pt x="15165" y="1353"/>
                  </a:lnTo>
                  <a:lnTo>
                    <a:pt x="14450" y="956"/>
                  </a:lnTo>
                  <a:lnTo>
                    <a:pt x="13886" y="632"/>
                  </a:lnTo>
                  <a:lnTo>
                    <a:pt x="13378" y="397"/>
                  </a:lnTo>
                  <a:lnTo>
                    <a:pt x="13020" y="147"/>
                  </a:lnTo>
                  <a:lnTo>
                    <a:pt x="12766" y="74"/>
                  </a:lnTo>
                  <a:lnTo>
                    <a:pt x="12663" y="0"/>
                  </a:lnTo>
                  <a:lnTo>
                    <a:pt x="14093" y="794"/>
                  </a:lnTo>
                  <a:lnTo>
                    <a:pt x="15570" y="1750"/>
                  </a:lnTo>
                  <a:lnTo>
                    <a:pt x="17000" y="2720"/>
                  </a:lnTo>
                  <a:lnTo>
                    <a:pt x="18326" y="3749"/>
                  </a:lnTo>
                  <a:lnTo>
                    <a:pt x="18938" y="4235"/>
                  </a:lnTo>
                  <a:lnTo>
                    <a:pt x="19455" y="4793"/>
                  </a:lnTo>
                  <a:lnTo>
                    <a:pt x="19963" y="5352"/>
                  </a:lnTo>
                  <a:lnTo>
                    <a:pt x="20424" y="5911"/>
                  </a:lnTo>
                  <a:lnTo>
                    <a:pt x="20782" y="6470"/>
                  </a:lnTo>
                  <a:lnTo>
                    <a:pt x="21036" y="7028"/>
                  </a:lnTo>
                  <a:lnTo>
                    <a:pt x="21186" y="7675"/>
                  </a:lnTo>
                  <a:lnTo>
                    <a:pt x="21290" y="8234"/>
                  </a:lnTo>
                  <a:lnTo>
                    <a:pt x="21243" y="8793"/>
                  </a:lnTo>
                  <a:lnTo>
                    <a:pt x="21083" y="9352"/>
                  </a:lnTo>
                  <a:lnTo>
                    <a:pt x="20829" y="9837"/>
                  </a:lnTo>
                  <a:lnTo>
                    <a:pt x="20424" y="10322"/>
                  </a:lnTo>
                  <a:lnTo>
                    <a:pt x="19963" y="10719"/>
                  </a:lnTo>
                  <a:lnTo>
                    <a:pt x="19399" y="11116"/>
                  </a:lnTo>
                  <a:lnTo>
                    <a:pt x="18787" y="11440"/>
                  </a:lnTo>
                  <a:lnTo>
                    <a:pt x="18072" y="11763"/>
                  </a:lnTo>
                  <a:lnTo>
                    <a:pt x="17254" y="12072"/>
                  </a:lnTo>
                  <a:lnTo>
                    <a:pt x="16445" y="12395"/>
                  </a:lnTo>
                  <a:lnTo>
                    <a:pt x="14601" y="12881"/>
                  </a:lnTo>
                  <a:lnTo>
                    <a:pt x="12710" y="13351"/>
                  </a:lnTo>
                  <a:lnTo>
                    <a:pt x="10668" y="13836"/>
                  </a:lnTo>
                  <a:lnTo>
                    <a:pt x="8683" y="14233"/>
                  </a:lnTo>
                  <a:lnTo>
                    <a:pt x="6736" y="14630"/>
                  </a:lnTo>
                  <a:lnTo>
                    <a:pt x="4901" y="15116"/>
                  </a:lnTo>
                  <a:lnTo>
                    <a:pt x="4083" y="15351"/>
                  </a:lnTo>
                  <a:lnTo>
                    <a:pt x="3321" y="15674"/>
                  </a:lnTo>
                  <a:lnTo>
                    <a:pt x="2606" y="15910"/>
                  </a:lnTo>
                  <a:lnTo>
                    <a:pt x="1938" y="16233"/>
                  </a:lnTo>
                  <a:lnTo>
                    <a:pt x="1383" y="16557"/>
                  </a:lnTo>
                  <a:lnTo>
                    <a:pt x="866" y="16880"/>
                  </a:lnTo>
                  <a:lnTo>
                    <a:pt x="508" y="17277"/>
                  </a:lnTo>
                  <a:lnTo>
                    <a:pt x="207" y="17674"/>
                  </a:lnTo>
                  <a:lnTo>
                    <a:pt x="56" y="18071"/>
                  </a:lnTo>
                  <a:lnTo>
                    <a:pt x="0" y="18556"/>
                  </a:lnTo>
                  <a:lnTo>
                    <a:pt x="103" y="19042"/>
                  </a:lnTo>
                  <a:lnTo>
                    <a:pt x="254" y="19512"/>
                  </a:lnTo>
                  <a:lnTo>
                    <a:pt x="508" y="19924"/>
                  </a:lnTo>
                  <a:lnTo>
                    <a:pt x="922" y="20321"/>
                  </a:lnTo>
                  <a:lnTo>
                    <a:pt x="1326" y="20644"/>
                  </a:lnTo>
                  <a:lnTo>
                    <a:pt x="1844" y="20953"/>
                  </a:lnTo>
                  <a:lnTo>
                    <a:pt x="3067" y="21600"/>
                  </a:lnTo>
                  <a:lnTo>
                    <a:pt x="2502" y="21203"/>
                  </a:lnTo>
                  <a:lnTo>
                    <a:pt x="2041" y="20791"/>
                  </a:lnTo>
                  <a:lnTo>
                    <a:pt x="1637" y="20394"/>
                  </a:lnTo>
                  <a:lnTo>
                    <a:pt x="1383" y="19997"/>
                  </a:lnTo>
                  <a:lnTo>
                    <a:pt x="1176" y="19600"/>
                  </a:lnTo>
                  <a:lnTo>
                    <a:pt x="1129" y="19203"/>
                  </a:lnTo>
                  <a:lnTo>
                    <a:pt x="1176" y="18792"/>
                  </a:lnTo>
                  <a:lnTo>
                    <a:pt x="1326" y="18483"/>
                  </a:lnTo>
                  <a:lnTo>
                    <a:pt x="1637" y="18071"/>
                  </a:lnTo>
                  <a:lnTo>
                    <a:pt x="1994" y="17762"/>
                  </a:lnTo>
                  <a:lnTo>
                    <a:pt x="2559" y="17439"/>
                  </a:lnTo>
                  <a:lnTo>
                    <a:pt x="3217" y="17115"/>
                  </a:lnTo>
                  <a:lnTo>
                    <a:pt x="3979" y="16792"/>
                  </a:lnTo>
                  <a:lnTo>
                    <a:pt x="4958" y="16483"/>
                  </a:lnTo>
                  <a:lnTo>
                    <a:pt x="6030" y="16233"/>
                  </a:lnTo>
                  <a:lnTo>
                    <a:pt x="7253" y="15998"/>
                  </a:lnTo>
                  <a:close/>
                </a:path>
              </a:pathLst>
            </a:custGeom>
            <a:gradFill flip="none" rotWithShape="1">
              <a:gsLst>
                <a:gs pos="0">
                  <a:srgbClr val="002B82"/>
                </a:gs>
                <a:gs pos="100000">
                  <a:srgbClr val="003399"/>
                </a:gs>
              </a:gsLst>
              <a:lin ang="2700000" scaled="0"/>
            </a:gra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9" name="Rectángulo"/>
            <p:cNvSpPr/>
            <p:nvPr/>
          </p:nvSpPr>
          <p:spPr>
            <a:xfrm>
              <a:off x="0" y="0"/>
              <a:ext cx="9140825" cy="2819400"/>
            </a:xfrm>
            <a:prstGeom prst="rect">
              <a:avLst/>
            </a:prstGeom>
            <a:gradFill flip="none" rotWithShape="1">
              <a:gsLst>
                <a:gs pos="0">
                  <a:srgbClr val="003399"/>
                </a:gs>
                <a:gs pos="100000">
                  <a:srgbClr val="000514"/>
                </a:gs>
              </a:gsLst>
              <a:lin ang="16200000" scaled="0"/>
            </a:gra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11" name="Texto del título"/>
          <p:cNvSpPr txBox="1">
            <a:spLocks noGrp="1"/>
          </p:cNvSpPr>
          <p:nvPr>
            <p:ph type="title"/>
          </p:nvPr>
        </p:nvSpPr>
        <p:spPr>
          <a:xfrm>
            <a:off x="457200" y="92074"/>
            <a:ext cx="8229600" cy="150812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 anchor="ctr"/>
          <a:lstStyle/>
          <a:p>
            <a:r>
              <a:t>Texto del título</a:t>
            </a:r>
          </a:p>
        </p:txBody>
      </p:sp>
      <p:sp>
        <p:nvSpPr>
          <p:cNvPr id="12" name="Nivel de texto 1…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52578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/>
          <a:lstStyle/>
          <a:p>
            <a:r>
              <a:t>Nivel de texto 1</a:t>
            </a:r>
          </a:p>
          <a:p>
            <a:pPr lvl="1"/>
            <a:r>
              <a:t>Nivel de texto 2</a:t>
            </a:r>
          </a:p>
          <a:p>
            <a:pPr lvl="2"/>
            <a:r>
              <a:t>Nivel de texto 3</a:t>
            </a:r>
          </a:p>
          <a:p>
            <a:pPr lvl="3"/>
            <a:r>
              <a:t>Nivel de texto 4</a:t>
            </a:r>
          </a:p>
          <a:p>
            <a:pPr lvl="4"/>
            <a:r>
              <a:t>Nivel de texto 5</a:t>
            </a:r>
          </a:p>
        </p:txBody>
      </p:sp>
      <p:sp>
        <p:nvSpPr>
          <p:cNvPr id="13" name="Número de diapositiva"/>
          <p:cNvSpPr txBox="1">
            <a:spLocks noGrp="1"/>
          </p:cNvSpPr>
          <p:nvPr>
            <p:ph type="sldNum" sz="quarter" idx="2"/>
          </p:nvPr>
        </p:nvSpPr>
        <p:spPr>
          <a:xfrm>
            <a:off x="4419600" y="6172200"/>
            <a:ext cx="2133600" cy="368301"/>
          </a:xfrm>
          <a:prstGeom prst="rect">
            <a:avLst/>
          </a:prstGeom>
          <a:ln w="12700">
            <a:miter lim="400000"/>
          </a:ln>
        </p:spPr>
        <p:txBody>
          <a:bodyPr wrap="none" lIns="45719" rIns="45719" anchor="ctr">
            <a:spAutoFit/>
          </a:bodyPr>
          <a:lstStyle>
            <a:lvl1pPr algn="r">
              <a:defRPr sz="1200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‹Nº›</a:t>
            </a:fld>
            <a:endParaRPr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</p:sldLayoutIdLst>
  <p:transition spd="med"/>
  <p:txStyles>
    <p:titleStyle>
      <a:lvl1pPr marL="0" marR="0" indent="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1pPr>
      <a:lvl2pPr marL="0" marR="0" indent="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2pPr>
      <a:lvl3pPr marL="0" marR="0" indent="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3pPr>
      <a:lvl4pPr marL="0" marR="0" indent="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4pPr>
      <a:lvl5pPr marL="0" marR="0" indent="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5pPr>
      <a:lvl6pPr marL="0" marR="0" indent="45720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6pPr>
      <a:lvl7pPr marL="0" marR="0" indent="91440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7pPr>
      <a:lvl8pPr marL="0" marR="0" indent="137160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8pPr>
      <a:lvl9pPr marL="0" marR="0" indent="1828800" algn="ct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1" i="0" u="none" strike="noStrike" cap="none" spc="0" baseline="0">
          <a:ln>
            <a:noFill/>
          </a:ln>
          <a:solidFill>
            <a:srgbClr val="E5E5FF"/>
          </a:solidFill>
          <a:uFillTx/>
          <a:latin typeface="Garamond"/>
          <a:ea typeface="Garamond"/>
          <a:cs typeface="Garamond"/>
          <a:sym typeface="Garamond"/>
        </a:defRPr>
      </a:lvl9pPr>
    </p:titleStyle>
    <p:bodyStyle>
      <a:lvl1pPr marL="342900" marR="0" indent="-3429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Tx/>
        <a:buChar char="■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1pPr>
      <a:lvl2pPr marL="783771" marR="0" indent="-326571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Tx/>
        <a:buChar char="■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2pPr>
      <a:lvl3pPr marL="1219200" marR="0" indent="-3048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Tx/>
        <a:buChar char="■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3pPr>
      <a:lvl4pPr marL="1737360" marR="0" indent="-36576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Tx/>
        <a:buChar char="■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4pPr>
      <a:lvl5pPr marL="2235200" marR="0" indent="-4064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Tx/>
        <a:buChar char="■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5pPr>
      <a:lvl6pPr marL="2692400" marR="0" indent="-4064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 typeface="Wingdings"/>
        <a:buChar char="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6pPr>
      <a:lvl7pPr marL="3149600" marR="0" indent="-4064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 typeface="Wingdings"/>
        <a:buChar char="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7pPr>
      <a:lvl8pPr marL="3606800" marR="0" indent="-4064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 typeface="Wingdings"/>
        <a:buChar char="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8pPr>
      <a:lvl9pPr marL="4064000" marR="0" indent="-406400" algn="l" defTabSz="914400" rtl="0" latinLnBrk="0">
        <a:lnSpc>
          <a:spcPct val="100000"/>
        </a:lnSpc>
        <a:spcBef>
          <a:spcPts val="700"/>
        </a:spcBef>
        <a:spcAft>
          <a:spcPts val="0"/>
        </a:spcAft>
        <a:buClr>
          <a:srgbClr val="FFCC00"/>
        </a:buClr>
        <a:buSzPct val="70000"/>
        <a:buFont typeface="Wingdings"/>
        <a:buChar char=""/>
        <a:tabLst/>
        <a:defRPr sz="3200" b="0" i="0" u="none" strike="noStrike" cap="none" spc="0" baseline="0">
          <a:ln>
            <a:noFill/>
          </a:ln>
          <a:solidFill>
            <a:srgbClr val="FFFFFF"/>
          </a:solidFill>
          <a:uFillTx/>
          <a:latin typeface="Garamond"/>
          <a:ea typeface="Garamond"/>
          <a:cs typeface="Garamond"/>
          <a:sym typeface="Garamond"/>
        </a:defRPr>
      </a:lvl9pPr>
    </p:bodyStyle>
    <p:otherStyle>
      <a:lvl1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1pPr>
      <a:lvl2pPr marL="0" marR="0" indent="45720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2pPr>
      <a:lvl3pPr marL="0" marR="0" indent="91440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3pPr>
      <a:lvl4pPr marL="0" marR="0" indent="137160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4pPr>
      <a:lvl5pPr marL="0" marR="0" indent="182880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5pPr>
      <a:lvl6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6pPr>
      <a:lvl7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7pPr>
      <a:lvl8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8pPr>
      <a:lvl9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1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Garamond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gif"/><Relationship Id="rId2" Type="http://schemas.openxmlformats.org/officeDocument/2006/relationships/image" Target="../media/image4.gif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hyperlink" Target="http://astro.unl.edu/naap/ssm/animations/ptolemaic.swf" TargetMode="Externa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6.gi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hyperlink" Target="http://astro.unl.edu/naap/pos/animations/kepler.html" TargetMode="Externa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8.jpe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hyperlink" Target="http://galileoandeinstein.physics.virginia.edu/more_stuff/flashlets/NewtMtn/NewtMtn.html" TargetMode="External"/><Relationship Id="rId3" Type="http://schemas.openxmlformats.org/officeDocument/2006/relationships/image" Target="../media/image10.gif"/><Relationship Id="rId7" Type="http://schemas.openxmlformats.org/officeDocument/2006/relationships/image" Target="../media/image14.gif"/><Relationship Id="rId2" Type="http://schemas.openxmlformats.org/officeDocument/2006/relationships/image" Target="../media/image9.gif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3.gif"/><Relationship Id="rId5" Type="http://schemas.openxmlformats.org/officeDocument/2006/relationships/image" Target="../media/image12.gif"/><Relationship Id="rId4" Type="http://schemas.openxmlformats.org/officeDocument/2006/relationships/image" Target="../media/image11.gi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gif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gif"/><Relationship Id="rId2" Type="http://schemas.openxmlformats.org/officeDocument/2006/relationships/image" Target="../media/image17.gi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astro.unl.edu/naap/pos/animations/kepler.html" TargetMode="External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gif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gif"/><Relationship Id="rId2" Type="http://schemas.openxmlformats.org/officeDocument/2006/relationships/image" Target="../media/image22.gif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://www.science-animations.com/support-files/satellite.swf" TargetMode="External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gif"/><Relationship Id="rId2" Type="http://schemas.openxmlformats.org/officeDocument/2006/relationships/hyperlink" Target="http://www.physics.usyd.edu.au/~helenj/Planets/orbits.html" TargetMode="Externa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7.gif"/><Relationship Id="rId4" Type="http://schemas.openxmlformats.org/officeDocument/2006/relationships/image" Target="../media/image26.gi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gif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6.xml"/><Relationship Id="rId4" Type="http://schemas.openxmlformats.org/officeDocument/2006/relationships/hyperlink" Target="http://www.physics.usyd.edu.au/~helenj/Planets/orbits.html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gif"/><Relationship Id="rId2" Type="http://schemas.openxmlformats.org/officeDocument/2006/relationships/image" Target="../media/image29.gif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3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hyperlink" Target="http://venus.ifca.unican.es/~carreraf/Orbits/Orbits_FJCarrera_170317.xlsx" TargetMode="External"/><Relationship Id="rId1" Type="http://schemas.openxmlformats.org/officeDocument/2006/relationships/slideLayout" Target="../slideLayouts/slideLayout6.xml"/><Relationship Id="rId5" Type="http://schemas.openxmlformats.org/officeDocument/2006/relationships/hyperlink" Target="http://venus.ifca.unican.es/~carreraf/Orbits/LongitudHeliocentricaPlanetas_2016-20.xlsx" TargetMode="External"/><Relationship Id="rId4" Type="http://schemas.openxmlformats.org/officeDocument/2006/relationships/image" Target="../media/image35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0.jpeg"/><Relationship Id="rId4" Type="http://schemas.openxmlformats.org/officeDocument/2006/relationships/image" Target="../media/image39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eg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jpeg"/><Relationship Id="rId1" Type="http://schemas.openxmlformats.org/officeDocument/2006/relationships/slideLayout" Target="../slideLayouts/slideLayout3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3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jpeg"/><Relationship Id="rId2" Type="http://schemas.openxmlformats.org/officeDocument/2006/relationships/image" Target="../media/image56.jpeg"/><Relationship Id="rId1" Type="http://schemas.openxmlformats.org/officeDocument/2006/relationships/slideLayout" Target="../slideLayouts/slideLayout3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jpe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eg"/><Relationship Id="rId2" Type="http://schemas.openxmlformats.org/officeDocument/2006/relationships/image" Target="../media/image60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2.jpe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63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5.png"/><Relationship Id="rId4" Type="http://schemas.openxmlformats.org/officeDocument/2006/relationships/image" Target="../media/image64.png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7.jpe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eg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0.jpe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3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3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3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png"/><Relationship Id="rId2" Type="http://schemas.openxmlformats.org/officeDocument/2006/relationships/image" Target="../media/image76.png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8.jpeg"/><Relationship Id="rId1" Type="http://schemas.openxmlformats.org/officeDocument/2006/relationships/slideLayout" Target="../slideLayouts/slideLayout1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jpeg"/><Relationship Id="rId1" Type="http://schemas.openxmlformats.org/officeDocument/2006/relationships/slideLayout" Target="../slideLayouts/slideLayout3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jpeg"/><Relationship Id="rId1" Type="http://schemas.openxmlformats.org/officeDocument/2006/relationships/slideLayout" Target="../slideLayouts/slideLayout3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2.jpeg"/><Relationship Id="rId1" Type="http://schemas.openxmlformats.org/officeDocument/2006/relationships/slideLayout" Target="../slideLayouts/slideLayout3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image" Target="../media/image83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85.jpe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eg"/><Relationship Id="rId2" Type="http://schemas.openxmlformats.org/officeDocument/2006/relationships/image" Target="../media/image86.jpeg"/><Relationship Id="rId1" Type="http://schemas.openxmlformats.org/officeDocument/2006/relationships/slideLayout" Target="../slideLayouts/slideLayout3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jpeg"/><Relationship Id="rId1" Type="http://schemas.openxmlformats.org/officeDocument/2006/relationships/slideLayout" Target="../slideLayouts/slideLayout3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jpeg"/><Relationship Id="rId1" Type="http://schemas.openxmlformats.org/officeDocument/2006/relationships/slideLayout" Target="../slideLayouts/slideLayout3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3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jpeg"/><Relationship Id="rId1" Type="http://schemas.openxmlformats.org/officeDocument/2006/relationships/slideLayout" Target="../slideLayouts/slideLayout3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jpeg"/><Relationship Id="rId1" Type="http://schemas.openxmlformats.org/officeDocument/2006/relationships/slideLayout" Target="../slideLayouts/slideLayout3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3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png"/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3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3.jpeg"/><Relationship Id="rId1" Type="http://schemas.openxmlformats.org/officeDocument/2006/relationships/slideLayout" Target="../slideLayouts/slideLayout3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4.jpeg"/><Relationship Id="rId1" Type="http://schemas.openxmlformats.org/officeDocument/2006/relationships/slideLayout" Target="../slideLayouts/slideLayout3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5.jpeg"/><Relationship Id="rId1" Type="http://schemas.openxmlformats.org/officeDocument/2006/relationships/slideLayout" Target="../slideLayouts/slideLayout3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3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7.jpeg"/><Relationship Id="rId1" Type="http://schemas.openxmlformats.org/officeDocument/2006/relationships/slideLayout" Target="../slideLayouts/slideLayout3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8.jpeg"/><Relationship Id="rId1" Type="http://schemas.openxmlformats.org/officeDocument/2006/relationships/slideLayout" Target="../slideLayouts/slideLayout3.xml"/></Relationships>
</file>

<file path=ppt/slides/_rels/slide7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9.png"/><Relationship Id="rId1" Type="http://schemas.openxmlformats.org/officeDocument/2006/relationships/slideLayout" Target="../slideLayouts/slideLayout3.xml"/></Relationships>
</file>

<file path=ppt/slides/_rels/slide7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7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1.jpeg"/><Relationship Id="rId1" Type="http://schemas.openxmlformats.org/officeDocument/2006/relationships/slideLayout" Target="../slideLayouts/slideLayout3.xml"/></Relationships>
</file>

<file path=ppt/slides/_rels/slide8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jpeg"/><Relationship Id="rId1" Type="http://schemas.openxmlformats.org/officeDocument/2006/relationships/slideLayout" Target="../slideLayouts/slideLayout3.xml"/></Relationships>
</file>

<file path=ppt/slides/_rels/slide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3.png"/><Relationship Id="rId1" Type="http://schemas.openxmlformats.org/officeDocument/2006/relationships/slideLayout" Target="../slideLayouts/slideLayout3.xml"/></Relationships>
</file>

<file path=ppt/slides/_rels/slide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4.jpeg"/><Relationship Id="rId1" Type="http://schemas.openxmlformats.org/officeDocument/2006/relationships/slideLayout" Target="../slideLayouts/slideLayout3.xml"/></Relationships>
</file>

<file path=ppt/slides/_rels/slide8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4.jpeg"/><Relationship Id="rId1" Type="http://schemas.openxmlformats.org/officeDocument/2006/relationships/slideLayout" Target="../slideLayouts/slideLayout3.xml"/></Relationships>
</file>

<file path=ppt/slides/_rels/slide8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5.jpeg"/><Relationship Id="rId1" Type="http://schemas.openxmlformats.org/officeDocument/2006/relationships/slideLayout" Target="../slideLayouts/slideLayout3.xml"/></Relationships>
</file>

<file path=ppt/slides/_rels/slide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3.xml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8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3.xml"/></Relationships>
</file>

<file path=ppt/slides/_rels/slide8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8.jpeg"/><Relationship Id="rId1" Type="http://schemas.openxmlformats.org/officeDocument/2006/relationships/slideLayout" Target="../slideLayouts/slideLayout3.xml"/></Relationships>
</file>

<file path=ppt/slides/_rels/slide9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png"/><Relationship Id="rId2" Type="http://schemas.openxmlformats.org/officeDocument/2006/relationships/image" Target="../media/image109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11.png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2.png"/><Relationship Id="rId1" Type="http://schemas.openxmlformats.org/officeDocument/2006/relationships/slideLayout" Target="../slideLayouts/slideLayout3.xml"/></Relationships>
</file>

<file path=ppt/slides/_rels/slide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jpeg"/><Relationship Id="rId2" Type="http://schemas.openxmlformats.org/officeDocument/2006/relationships/image" Target="../media/image113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14.png"/></Relationships>
</file>

<file path=ppt/slides/_rels/slide9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jpeg"/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5.jpeg"/><Relationship Id="rId1" Type="http://schemas.openxmlformats.org/officeDocument/2006/relationships/slideLayout" Target="../slideLayouts/slideLayout3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3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9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6.jpeg"/><Relationship Id="rId1" Type="http://schemas.openxmlformats.org/officeDocument/2006/relationships/slideLayout" Target="../slideLayouts/slideLayout1.xml"/></Relationships>
</file>

<file path=ppt/slides/_rels/slide10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6.jpeg"/><Relationship Id="rId1" Type="http://schemas.openxmlformats.org/officeDocument/2006/relationships/slideLayout" Target="../slideLayouts/slideLayout3.xml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jpeg"/><Relationship Id="rId1" Type="http://schemas.openxmlformats.org/officeDocument/2006/relationships/slideLayout" Target="../slideLayouts/slideLayout3.xml"/></Relationships>
</file>

<file path=ppt/slides/_rels/slide1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1.jpeg"/><Relationship Id="rId1" Type="http://schemas.openxmlformats.org/officeDocument/2006/relationships/slideLayout" Target="../slideLayouts/slideLayout3.xml"/></Relationships>
</file>

<file path=ppt/slides/_rels/slide10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10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jpeg"/><Relationship Id="rId1" Type="http://schemas.openxmlformats.org/officeDocument/2006/relationships/slideLayout" Target="../slideLayouts/slideLayout3.xml"/></Relationships>
</file>

<file path=ppt/slides/_rels/slide10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jpeg"/><Relationship Id="rId1" Type="http://schemas.openxmlformats.org/officeDocument/2006/relationships/slideLayout" Target="../slideLayouts/slideLayout3.xml"/></Relationships>
</file>

<file path=ppt/slides/_rels/slide10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jpeg"/><Relationship Id="rId2" Type="http://schemas.openxmlformats.org/officeDocument/2006/relationships/image" Target="../media/image118.jpeg"/><Relationship Id="rId1" Type="http://schemas.openxmlformats.org/officeDocument/2006/relationships/slideLayout" Target="../slideLayouts/slideLayout3.xml"/></Relationships>
</file>

<file path=ppt/slides/_rels/slide10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10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jpeg"/><Relationship Id="rId1" Type="http://schemas.openxmlformats.org/officeDocument/2006/relationships/slideLayout" Target="../slideLayouts/slideLayout3.xml"/></Relationships>
</file>

<file path=ppt/slides/_rels/slide1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jpeg"/><Relationship Id="rId1" Type="http://schemas.openxmlformats.org/officeDocument/2006/relationships/slideLayout" Target="../slideLayouts/slideLayout3.xml"/></Relationships>
</file>

<file path=ppt/slides/_rels/slide1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jpeg"/><Relationship Id="rId2" Type="http://schemas.openxmlformats.org/officeDocument/2006/relationships/image" Target="../media/image120.jpeg"/><Relationship Id="rId1" Type="http://schemas.openxmlformats.org/officeDocument/2006/relationships/slideLayout" Target="../slideLayouts/slideLayout3.xml"/></Relationships>
</file>

<file path=ppt/slides/_rels/slide1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2.jpeg"/><Relationship Id="rId1" Type="http://schemas.openxmlformats.org/officeDocument/2006/relationships/slideLayout" Target="../slideLayouts/slideLayout3.xml"/></Relationships>
</file>

<file path=ppt/slides/_rels/slide1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3.jpeg"/><Relationship Id="rId1" Type="http://schemas.openxmlformats.org/officeDocument/2006/relationships/slideLayout" Target="../slideLayouts/slideLayout3.xml"/></Relationships>
</file>

<file path=ppt/slides/_rels/slide1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6.jpeg"/><Relationship Id="rId1" Type="http://schemas.openxmlformats.org/officeDocument/2006/relationships/slideLayout" Target="../slideLayouts/slideLayout3.xml"/></Relationships>
</file>

<file path=ppt/slides/_rels/slide1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jpeg"/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1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2.jpeg"/><Relationship Id="rId1" Type="http://schemas.openxmlformats.org/officeDocument/2006/relationships/slideLayout" Target="../slideLayouts/slideLayout3.xml"/></Relationships>
</file>

<file path=ppt/slides/_rels/slide1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jpeg"/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1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jpeg"/><Relationship Id="rId2" Type="http://schemas.openxmlformats.org/officeDocument/2006/relationships/image" Target="../media/image100.jpeg"/><Relationship Id="rId1" Type="http://schemas.openxmlformats.org/officeDocument/2006/relationships/slideLayout" Target="../slideLayouts/slideLayout3.xml"/></Relationships>
</file>

<file path=ppt/slides/_rels/slide1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4.jpeg"/><Relationship Id="rId1" Type="http://schemas.openxmlformats.org/officeDocument/2006/relationships/slideLayout" Target="../slideLayouts/slideLayout3.xml"/></Relationships>
</file>

<file path=ppt/slides/_rels/slide1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5.png"/><Relationship Id="rId1" Type="http://schemas.openxmlformats.org/officeDocument/2006/relationships/slideLayout" Target="../slideLayouts/slideLayout3.xml"/></Relationships>
</file>

<file path=ppt/slides/_rels/slide1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6.jpeg"/><Relationship Id="rId1" Type="http://schemas.openxmlformats.org/officeDocument/2006/relationships/slideLayout" Target="../slideLayouts/slideLayout3.xml"/></Relationships>
</file>

<file path=ppt/slides/_rels/slide1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4.jpeg"/><Relationship Id="rId1" Type="http://schemas.openxmlformats.org/officeDocument/2006/relationships/slideLayout" Target="../slideLayouts/slideLayout3.xml"/></Relationships>
</file>

<file path=ppt/slides/_rels/slide1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7.jpeg"/><Relationship Id="rId1" Type="http://schemas.openxmlformats.org/officeDocument/2006/relationships/slideLayout" Target="../slideLayouts/slideLayout3.xml"/></Relationships>
</file>

<file path=ppt/slides/_rels/slide1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jpeg"/><Relationship Id="rId1" Type="http://schemas.openxmlformats.org/officeDocument/2006/relationships/slideLayout" Target="../slideLayouts/slideLayout3.xml"/></Relationships>
</file>

<file path=ppt/slides/_rels/slide1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gif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4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85" name="Neila Campos (Dpto. Matemática Aplicada, UC) Francisco Carrera (Instituto de Física de Cantabria)…"/>
          <p:cNvSpPr txBox="1"/>
          <p:nvPr/>
        </p:nvSpPr>
        <p:spPr>
          <a:xfrm>
            <a:off x="-36516" y="3762124"/>
            <a:ext cx="9144002" cy="1673861"/>
          </a:xfrm>
          <a:prstGeom prst="rect">
            <a:avLst/>
          </a:prstGeom>
          <a:solidFill>
            <a:srgbClr val="F2BD5E">
              <a:alpha val="61959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spcBef>
                <a:spcPts val="1000"/>
              </a:spcBef>
              <a:defRPr sz="18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dirty="0" err="1"/>
              <a:t>Neila</a:t>
            </a:r>
            <a:r>
              <a:rPr dirty="0"/>
              <a:t> Campos (</a:t>
            </a:r>
            <a:r>
              <a:rPr dirty="0" err="1"/>
              <a:t>Dpto</a:t>
            </a:r>
            <a:r>
              <a:rPr dirty="0"/>
              <a:t>. </a:t>
            </a:r>
            <a:r>
              <a:rPr dirty="0" err="1"/>
              <a:t>Matemática</a:t>
            </a:r>
            <a:r>
              <a:rPr dirty="0"/>
              <a:t> </a:t>
            </a:r>
            <a:r>
              <a:rPr dirty="0" err="1"/>
              <a:t>Aplicada</a:t>
            </a:r>
            <a:r>
              <a:rPr dirty="0"/>
              <a:t>, UC)</a:t>
            </a:r>
            <a:br>
              <a:rPr dirty="0"/>
            </a:br>
            <a:r>
              <a:rPr dirty="0"/>
              <a:t>Francisco Carrera (</a:t>
            </a:r>
            <a:r>
              <a:rPr dirty="0" err="1"/>
              <a:t>Instituto</a:t>
            </a:r>
            <a:r>
              <a:rPr dirty="0"/>
              <a:t> de </a:t>
            </a:r>
            <a:r>
              <a:rPr dirty="0" err="1"/>
              <a:t>Física</a:t>
            </a:r>
            <a:r>
              <a:rPr dirty="0"/>
              <a:t> de Cantabria)</a:t>
            </a:r>
          </a:p>
          <a:p>
            <a:pPr algn="ctr" defTabSz="457200">
              <a:lnSpc>
                <a:spcPct val="50000"/>
              </a:lnSpc>
              <a:spcBef>
                <a:spcPts val="2100"/>
              </a:spcBef>
              <a:defRPr sz="36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dirty="0"/>
              <a:t>ESTALMAT CANTABRIA</a:t>
            </a:r>
          </a:p>
        </p:txBody>
      </p:sp>
      <p:sp>
        <p:nvSpPr>
          <p:cNvPr id="86" name="De Estalmat... al cielo"/>
          <p:cNvSpPr txBox="1"/>
          <p:nvPr/>
        </p:nvSpPr>
        <p:spPr>
          <a:xfrm>
            <a:off x="-36516" y="210636"/>
            <a:ext cx="9144002" cy="707886"/>
          </a:xfrm>
          <a:prstGeom prst="rect">
            <a:avLst/>
          </a:prstGeom>
          <a:solidFill>
            <a:srgbClr val="F2BD5E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2400"/>
              </a:spcBef>
              <a:defRPr sz="40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lvl1pPr>
          </a:lstStyle>
          <a:p>
            <a:r>
              <a:rPr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 </a:t>
            </a:r>
            <a:r>
              <a:rPr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Estalmat</a:t>
            </a:r>
            <a:r>
              <a:rPr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... al </a:t>
            </a:r>
            <a:r>
              <a:rPr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cielo</a:t>
            </a:r>
            <a:endParaRPr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87" name="Logo.jpg" descr="Logo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999326" y="1416951"/>
            <a:ext cx="4750946" cy="2213713"/>
          </a:xfrm>
          <a:prstGeom prst="rect">
            <a:avLst/>
          </a:prstGeom>
          <a:ln w="12700">
            <a:miter lim="400000"/>
          </a:ln>
        </p:spPr>
      </p:pic>
      <p:pic>
        <p:nvPicPr>
          <p:cNvPr id="2" name="Imagen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36514" y="5567445"/>
            <a:ext cx="9144000" cy="1162552"/>
          </a:xfrm>
          <a:prstGeom prst="rect">
            <a:avLst/>
          </a:prstGeom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9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90" name="Viajando por el espacio (Francisco)      Veteranos, 2 sesiones…"/>
          <p:cNvSpPr txBox="1"/>
          <p:nvPr/>
        </p:nvSpPr>
        <p:spPr>
          <a:xfrm>
            <a:off x="578643" y="850550"/>
            <a:ext cx="8170814" cy="4785926"/>
          </a:xfrm>
          <a:prstGeom prst="rect">
            <a:avLst/>
          </a:prstGeom>
          <a:solidFill>
            <a:srgbClr val="F2BD5E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>
                <a:solidFill>
                  <a:srgbClr val="543C21"/>
                </a:solidFill>
              </a:rPr>
              <a:t>Viajando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dirty="0" err="1">
                <a:solidFill>
                  <a:srgbClr val="543C21"/>
                </a:solidFill>
              </a:rPr>
              <a:t>por</a:t>
            </a:r>
            <a:r>
              <a:rPr dirty="0">
                <a:solidFill>
                  <a:srgbClr val="543C21"/>
                </a:solidFill>
              </a:rPr>
              <a:t> el </a:t>
            </a:r>
            <a:r>
              <a:rPr dirty="0" err="1">
                <a:solidFill>
                  <a:srgbClr val="543C21"/>
                </a:solidFill>
              </a:rPr>
              <a:t>espacio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sz="2700" b="0" dirty="0">
                <a:solidFill>
                  <a:srgbClr val="543C21"/>
                </a:solidFill>
              </a:rPr>
              <a:t>(Francisco)</a:t>
            </a:r>
            <a:r>
              <a:rPr sz="2700" b="0" dirty="0"/>
              <a:t/>
            </a:r>
            <a:br>
              <a:rPr sz="2700" b="0" dirty="0"/>
            </a:br>
            <a:r>
              <a:rPr dirty="0"/>
              <a:t>     </a:t>
            </a:r>
            <a:r>
              <a:rPr dirty="0" err="1"/>
              <a:t>Veteranos</a:t>
            </a:r>
            <a:r>
              <a:rPr dirty="0"/>
              <a:t>, 2 </a:t>
            </a:r>
            <a:r>
              <a:rPr dirty="0" err="1"/>
              <a:t>sesiones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>
                <a:solidFill>
                  <a:srgbClr val="543C21"/>
                </a:solidFill>
              </a:rPr>
              <a:t>Relojes</a:t>
            </a:r>
            <a:r>
              <a:rPr dirty="0">
                <a:solidFill>
                  <a:srgbClr val="543C21"/>
                </a:solidFill>
              </a:rPr>
              <a:t> de Sol </a:t>
            </a:r>
            <a:r>
              <a:rPr sz="2700" b="0" dirty="0">
                <a:solidFill>
                  <a:srgbClr val="543C21"/>
                </a:solidFill>
              </a:rPr>
              <a:t>(</a:t>
            </a:r>
            <a:r>
              <a:rPr sz="2700" b="0" dirty="0" err="1">
                <a:solidFill>
                  <a:srgbClr val="543C21"/>
                </a:solidFill>
              </a:rPr>
              <a:t>Neila</a:t>
            </a:r>
            <a:r>
              <a:rPr sz="2700" b="0" dirty="0">
                <a:solidFill>
                  <a:srgbClr val="543C21"/>
                </a:solidFill>
              </a:rPr>
              <a:t>)</a:t>
            </a:r>
            <a:r>
              <a:rPr sz="2700" b="0" dirty="0"/>
              <a:t/>
            </a:r>
            <a:br>
              <a:rPr sz="2700" b="0" dirty="0"/>
            </a:br>
            <a:r>
              <a:rPr dirty="0"/>
              <a:t>     1º </a:t>
            </a:r>
            <a:r>
              <a:rPr dirty="0" err="1"/>
              <a:t>Estalmat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>
                <a:solidFill>
                  <a:srgbClr val="543C21"/>
                </a:solidFill>
              </a:rPr>
              <a:t>La Tierra </a:t>
            </a:r>
            <a:r>
              <a:rPr dirty="0" err="1">
                <a:solidFill>
                  <a:srgbClr val="543C21"/>
                </a:solidFill>
              </a:rPr>
              <a:t>Paralela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sz="2700" b="0" dirty="0">
                <a:solidFill>
                  <a:srgbClr val="543C21"/>
                </a:solidFill>
              </a:rPr>
              <a:t>(</a:t>
            </a:r>
            <a:r>
              <a:rPr sz="2700" b="0" dirty="0" err="1">
                <a:solidFill>
                  <a:srgbClr val="543C21"/>
                </a:solidFill>
              </a:rPr>
              <a:t>Neila</a:t>
            </a:r>
            <a:r>
              <a:rPr sz="2700" b="0" dirty="0">
                <a:solidFill>
                  <a:srgbClr val="543C21"/>
                </a:solidFill>
              </a:rPr>
              <a:t>)</a:t>
            </a:r>
            <a:br>
              <a:rPr sz="2700" b="0" dirty="0">
                <a:solidFill>
                  <a:srgbClr val="543C21"/>
                </a:solidFill>
              </a:rPr>
            </a:br>
            <a:r>
              <a:rPr dirty="0"/>
              <a:t>     </a:t>
            </a:r>
            <a:r>
              <a:rPr dirty="0" err="1" smtClean="0"/>
              <a:t>Veteranos</a:t>
            </a:r>
            <a:endParaRPr lang="es-ES"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93" name="Viajando por el espacio (Francisco)      Veteranos, 2 sesiones…"/>
          <p:cNvSpPr txBox="1"/>
          <p:nvPr/>
        </p:nvSpPr>
        <p:spPr>
          <a:xfrm>
            <a:off x="578643" y="850550"/>
            <a:ext cx="8170814" cy="4785926"/>
          </a:xfrm>
          <a:prstGeom prst="rect">
            <a:avLst/>
          </a:prstGeom>
          <a:solidFill>
            <a:srgbClr val="F2BD5E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>
                <a:solidFill>
                  <a:srgbClr val="543C21"/>
                </a:solidFill>
              </a:rPr>
              <a:t>Viajando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dirty="0" err="1">
                <a:solidFill>
                  <a:srgbClr val="543C21"/>
                </a:solidFill>
              </a:rPr>
              <a:t>por</a:t>
            </a:r>
            <a:r>
              <a:rPr dirty="0">
                <a:solidFill>
                  <a:srgbClr val="543C21"/>
                </a:solidFill>
              </a:rPr>
              <a:t> el </a:t>
            </a:r>
            <a:r>
              <a:rPr dirty="0" err="1">
                <a:solidFill>
                  <a:srgbClr val="543C21"/>
                </a:solidFill>
              </a:rPr>
              <a:t>espacio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sz="2700" b="0" dirty="0">
                <a:solidFill>
                  <a:srgbClr val="543C21"/>
                </a:solidFill>
              </a:rPr>
              <a:t>(Francisco)</a:t>
            </a:r>
            <a:r>
              <a:rPr sz="2700" b="0" dirty="0"/>
              <a:t/>
            </a:r>
            <a:br>
              <a:rPr sz="2700" b="0" dirty="0"/>
            </a:br>
            <a:r>
              <a:rPr dirty="0"/>
              <a:t>     </a:t>
            </a:r>
            <a:r>
              <a:rPr dirty="0" err="1"/>
              <a:t>Veteranos</a:t>
            </a:r>
            <a:r>
              <a:rPr dirty="0"/>
              <a:t>, 2 </a:t>
            </a:r>
            <a:r>
              <a:rPr dirty="0" err="1"/>
              <a:t>sesiones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Relojes</a:t>
            </a:r>
            <a:r>
              <a:rPr dirty="0"/>
              <a:t> de Sol </a:t>
            </a:r>
            <a:r>
              <a:rPr sz="2700" b="0" dirty="0"/>
              <a:t>(</a:t>
            </a:r>
            <a:r>
              <a:rPr sz="2700" b="0" dirty="0" err="1"/>
              <a:t>Neila</a:t>
            </a:r>
            <a:r>
              <a:rPr sz="2700" b="0" dirty="0"/>
              <a:t>)</a:t>
            </a:r>
            <a:br>
              <a:rPr sz="2700" b="0" dirty="0"/>
            </a:br>
            <a:r>
              <a:rPr dirty="0"/>
              <a:t>     1º </a:t>
            </a:r>
            <a:r>
              <a:rPr dirty="0" err="1"/>
              <a:t>Estalmat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La Tierra </a:t>
            </a:r>
            <a:r>
              <a:rPr dirty="0" err="1"/>
              <a:t>Paralela</a:t>
            </a:r>
            <a:r>
              <a:rPr dirty="0"/>
              <a:t> </a:t>
            </a:r>
            <a:r>
              <a:rPr sz="2700" b="0" dirty="0"/>
              <a:t>(</a:t>
            </a:r>
            <a:r>
              <a:rPr sz="2700" b="0" dirty="0" err="1"/>
              <a:t>Neila</a:t>
            </a:r>
            <a:r>
              <a:rPr sz="2700" b="0" dirty="0"/>
              <a:t>)</a:t>
            </a:r>
            <a:br>
              <a:rPr sz="2700" b="0" dirty="0"/>
            </a:br>
            <a:r>
              <a:rPr dirty="0"/>
              <a:t>     </a:t>
            </a:r>
            <a:r>
              <a:rPr dirty="0" err="1" smtClean="0"/>
              <a:t>Veteranos</a:t>
            </a:r>
            <a:endParaRPr lang="es-ES" dirty="0" smtClean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Rectangle 16"/>
          <p:cNvSpPr txBox="1">
            <a:spLocks noGrp="1"/>
          </p:cNvSpPr>
          <p:nvPr>
            <p:ph type="title"/>
          </p:nvPr>
        </p:nvSpPr>
        <p:spPr>
          <a:xfrm>
            <a:off x="539749" y="44450"/>
            <a:ext cx="8062915" cy="1492250"/>
          </a:xfrm>
          <a:prstGeom prst="rect">
            <a:avLst/>
          </a:prstGeom>
        </p:spPr>
        <p:txBody>
          <a:bodyPr/>
          <a:lstStyle/>
          <a:p>
            <a:pPr>
              <a:defRPr sz="4400"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Planetas y satélites</a:t>
            </a:r>
            <a:br/>
            <a:r>
              <a:t>Viajando por el espacio</a:t>
            </a:r>
          </a:p>
        </p:txBody>
      </p:sp>
      <p:pic>
        <p:nvPicPr>
          <p:cNvPr id="96" name="Imagen 1" descr="Imagen 1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83804" y="2407940"/>
            <a:ext cx="4427984" cy="2951990"/>
          </a:xfrm>
          <a:prstGeom prst="rect">
            <a:avLst/>
          </a:prstGeom>
          <a:ln w="12700">
            <a:miter lim="400000"/>
          </a:ln>
        </p:spPr>
      </p:pic>
      <p:pic>
        <p:nvPicPr>
          <p:cNvPr id="97" name="Imagen 4" descr="Imagen 4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32040" y="1484783"/>
            <a:ext cx="4032449" cy="403245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Título 1"/>
          <p:cNvSpPr txBox="1">
            <a:spLocks noGrp="1"/>
          </p:cNvSpPr>
          <p:nvPr>
            <p:ph type="title"/>
          </p:nvPr>
        </p:nvSpPr>
        <p:spPr>
          <a:xfrm>
            <a:off x="611559" y="44623"/>
            <a:ext cx="7776866" cy="648074"/>
          </a:xfrm>
          <a:prstGeom prst="rect">
            <a:avLst/>
          </a:prstGeom>
        </p:spPr>
        <p:txBody>
          <a:bodyPr/>
          <a:lstStyle/>
          <a:p>
            <a:r>
              <a:t>El modelo de Ptolomeo (s. II)</a:t>
            </a:r>
          </a:p>
        </p:txBody>
      </p:sp>
      <p:sp>
        <p:nvSpPr>
          <p:cNvPr id="100" name="Rectangle 3"/>
          <p:cNvSpPr txBox="1"/>
          <p:nvPr/>
        </p:nvSpPr>
        <p:spPr>
          <a:xfrm>
            <a:off x="179512" y="4076377"/>
            <a:ext cx="8964488" cy="265379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342900" indent="-342900">
              <a:spcBef>
                <a:spcPts val="500"/>
              </a:spcBef>
              <a:buSzPct val="100000"/>
              <a:buChar char="•"/>
              <a:defRPr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Movimiento</a:t>
            </a:r>
            <a:r>
              <a:rPr dirty="0"/>
              <a:t> </a:t>
            </a:r>
            <a:r>
              <a:rPr dirty="0" err="1"/>
              <a:t>retrógrado</a:t>
            </a:r>
            <a:r>
              <a:rPr dirty="0"/>
              <a:t> de los </a:t>
            </a:r>
            <a:r>
              <a:rPr dirty="0" err="1"/>
              <a:t>planetas</a:t>
            </a:r>
            <a:endParaRPr dirty="0"/>
          </a:p>
          <a:p>
            <a:pPr marL="7429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No vale con </a:t>
            </a:r>
            <a:r>
              <a:rPr dirty="0" err="1"/>
              <a:t>movimientos</a:t>
            </a:r>
            <a:r>
              <a:rPr dirty="0"/>
              <a:t> </a:t>
            </a:r>
            <a:r>
              <a:rPr dirty="0" err="1"/>
              <a:t>circulares</a:t>
            </a:r>
            <a:r>
              <a:rPr dirty="0"/>
              <a:t> </a:t>
            </a:r>
            <a:r>
              <a:rPr dirty="0" err="1"/>
              <a:t>uniformes</a:t>
            </a:r>
            <a:endParaRPr dirty="0"/>
          </a:p>
          <a:p>
            <a:pPr marL="342900" indent="-342900">
              <a:spcBef>
                <a:spcPts val="500"/>
              </a:spcBef>
              <a:buSzPct val="100000"/>
              <a:buChar char="•"/>
              <a:defRPr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Composiciones</a:t>
            </a:r>
            <a:r>
              <a:rPr dirty="0"/>
              <a:t> de </a:t>
            </a:r>
            <a:r>
              <a:rPr dirty="0" err="1"/>
              <a:t>movimientos</a:t>
            </a:r>
            <a:r>
              <a:rPr dirty="0"/>
              <a:t> </a:t>
            </a:r>
            <a:r>
              <a:rPr dirty="0" err="1"/>
              <a:t>circulares</a:t>
            </a:r>
            <a:r>
              <a:rPr dirty="0"/>
              <a:t> ~</a:t>
            </a:r>
            <a:r>
              <a:rPr dirty="0" err="1"/>
              <a:t>uniformes</a:t>
            </a:r>
            <a:endParaRPr dirty="0"/>
          </a:p>
          <a:p>
            <a:pPr marL="7429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Epiciclos</a:t>
            </a:r>
            <a:endParaRPr dirty="0"/>
          </a:p>
          <a:p>
            <a:pPr marL="7429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Deferentes</a:t>
            </a:r>
            <a:endParaRPr dirty="0"/>
          </a:p>
          <a:p>
            <a:pPr marL="7429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 smtClean="0"/>
              <a:t>Ecuante</a:t>
            </a:r>
            <a:endParaRPr dirty="0" smtClean="0"/>
          </a:p>
          <a:p>
            <a:pPr lvl="1">
              <a:spcBef>
                <a:spcPts val="400"/>
              </a:spcBef>
              <a:defRPr sz="2000" i="0">
                <a:solidFill>
                  <a:srgbClr val="00CDCD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 dirty="0" smtClean="0">
                <a:uFill>
                  <a:solidFill>
                    <a:srgbClr val="00CDCD"/>
                  </a:solidFill>
                </a:uFill>
                <a:hlinkClick r:id="rId2"/>
              </a:rPr>
              <a:t>http://astro.unl.edu/naap/ssm/animations/ptolemaic.swf</a:t>
            </a:r>
            <a:endParaRPr u="sng" dirty="0">
              <a:uFill>
                <a:solidFill>
                  <a:srgbClr val="00CDCD"/>
                </a:solidFill>
              </a:uFill>
              <a:hlinkClick r:id="rId2"/>
            </a:endParaRPr>
          </a:p>
        </p:txBody>
      </p:sp>
      <p:pic>
        <p:nvPicPr>
          <p:cNvPr id="101" name="Imagen 2" descr="Imagen 2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508" y="980728"/>
            <a:ext cx="4428493" cy="2952328"/>
          </a:xfrm>
          <a:prstGeom prst="rect">
            <a:avLst/>
          </a:prstGeom>
          <a:ln w="12700">
            <a:miter lim="400000"/>
          </a:ln>
        </p:spPr>
      </p:pic>
      <p:pic>
        <p:nvPicPr>
          <p:cNvPr id="102" name="Imagen 5" descr="Imagen 5"/>
          <p:cNvPicPr>
            <a:picLocks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4500562" y="1047547"/>
            <a:ext cx="4486971" cy="276121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Rectangle 2"/>
          <p:cNvSpPr txBox="1">
            <a:spLocks noGrp="1"/>
          </p:cNvSpPr>
          <p:nvPr>
            <p:ph type="title"/>
          </p:nvPr>
        </p:nvSpPr>
        <p:spPr>
          <a:xfrm>
            <a:off x="576063" y="188639"/>
            <a:ext cx="7596338" cy="864842"/>
          </a:xfrm>
          <a:prstGeom prst="rect">
            <a:avLst/>
          </a:prstGeom>
        </p:spPr>
        <p:txBody>
          <a:bodyPr/>
          <a:lstStyle>
            <a:lvl1pPr>
              <a:defRPr sz="4800"/>
            </a:lvl1pPr>
          </a:lstStyle>
          <a:p>
            <a:r>
              <a:t>Leyes de Kepler</a:t>
            </a:r>
          </a:p>
        </p:txBody>
      </p:sp>
      <p:sp>
        <p:nvSpPr>
          <p:cNvPr id="105" name="Rectangle 3"/>
          <p:cNvSpPr txBox="1">
            <a:spLocks noGrp="1"/>
          </p:cNvSpPr>
          <p:nvPr>
            <p:ph type="body" idx="1"/>
          </p:nvPr>
        </p:nvSpPr>
        <p:spPr>
          <a:xfrm>
            <a:off x="35495" y="3717032"/>
            <a:ext cx="9001002" cy="3140968"/>
          </a:xfrm>
          <a:prstGeom prst="rect">
            <a:avLst/>
          </a:prstGeom>
        </p:spPr>
        <p:txBody>
          <a:bodyPr/>
          <a:lstStyle/>
          <a:p>
            <a:pPr marL="457200" indent="-457200">
              <a:lnSpc>
                <a:spcPct val="90000"/>
              </a:lnSpc>
              <a:buAutoNum type="arabicPeriod"/>
            </a:pPr>
            <a:r>
              <a:t>Los planetas siguen órbitas elípticas, estando el Sol en uno de los focos (1609)</a:t>
            </a:r>
          </a:p>
          <a:p>
            <a:pPr marL="457200" indent="-457200">
              <a:lnSpc>
                <a:spcPct val="90000"/>
              </a:lnSpc>
              <a:buAutoNum type="arabicPeriod"/>
            </a:pPr>
            <a:r>
              <a:t>Las áreas barridas por los radios de los planetas son proporcionales al tiempo empleado por estos en recorrer el perímetro de dichas áreas (1609)</a:t>
            </a:r>
          </a:p>
          <a:p>
            <a:pPr marL="457200" indent="-457200">
              <a:lnSpc>
                <a:spcPct val="90000"/>
              </a:lnSpc>
              <a:buAutoNum type="arabicPeriod"/>
            </a:pPr>
            <a:r>
              <a:t>El cuadrado de los períodos de la órbita de los planetas es proporcional al cubo de la distancia promedio al Sol (1618)</a:t>
            </a:r>
          </a:p>
          <a:p>
            <a:pPr marL="0" indent="0" algn="ctr">
              <a:lnSpc>
                <a:spcPct val="90000"/>
              </a:lnSpc>
              <a:buSzTx/>
              <a:buNone/>
              <a:defRPr>
                <a:solidFill>
                  <a:srgbClr val="00CDCD"/>
                </a:solidFill>
              </a:defRPr>
            </a:pPr>
            <a:r>
              <a:t> </a:t>
            </a:r>
            <a:r>
              <a:rPr sz="2000" u="sng">
                <a:uFill>
                  <a:solidFill>
                    <a:srgbClr val="00CDCD"/>
                  </a:solidFill>
                </a:uFill>
                <a:latin typeface="Courier"/>
                <a:ea typeface="Courier"/>
                <a:cs typeface="Courier"/>
                <a:sym typeface="Courier"/>
                <a:hlinkClick r:id="rId2"/>
              </a:rPr>
              <a:t>http://astro.unl.edu/naap/pos/animations/kepler.html</a:t>
            </a:r>
          </a:p>
        </p:txBody>
      </p:sp>
      <p:pic>
        <p:nvPicPr>
          <p:cNvPr id="106" name="Picture 6" descr="Picture 6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486400" y="1145380"/>
            <a:ext cx="2971800" cy="2095501"/>
          </a:xfrm>
          <a:prstGeom prst="rect">
            <a:avLst/>
          </a:prstGeom>
          <a:ln w="12700">
            <a:miter lim="400000"/>
          </a:ln>
        </p:spPr>
      </p:pic>
      <p:pic>
        <p:nvPicPr>
          <p:cNvPr id="107" name="Picture 8" descr="Picture 8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04800" y="1124744"/>
            <a:ext cx="4495800" cy="215423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Rectangle 2"/>
          <p:cNvSpPr txBox="1">
            <a:spLocks noGrp="1"/>
          </p:cNvSpPr>
          <p:nvPr>
            <p:ph type="title"/>
          </p:nvPr>
        </p:nvSpPr>
        <p:spPr>
          <a:xfrm>
            <a:off x="215453" y="692695"/>
            <a:ext cx="8605019" cy="1008114"/>
          </a:xfrm>
          <a:prstGeom prst="rect">
            <a:avLst/>
          </a:prstGeom>
        </p:spPr>
        <p:txBody>
          <a:bodyPr>
            <a:normAutofit fontScale="90000"/>
          </a:bodyPr>
          <a:lstStyle/>
          <a:p>
            <a:pPr defTabSz="402336">
              <a:defRPr sz="2112"/>
            </a:pPr>
            <a:r>
              <a:t>El cañón de Newton</a:t>
            </a:r>
            <a:br/>
            <a:r>
              <a:t>(Wikipedia)</a:t>
            </a:r>
            <a:br/>
            <a:endParaRPr/>
          </a:p>
        </p:txBody>
      </p:sp>
      <p:pic>
        <p:nvPicPr>
          <p:cNvPr id="110" name="Imagen 2" descr="Imagen 2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90298" y="2420938"/>
            <a:ext cx="2309495" cy="2088183"/>
          </a:xfrm>
          <a:prstGeom prst="rect">
            <a:avLst/>
          </a:prstGeom>
          <a:ln w="12700">
            <a:miter lim="400000"/>
          </a:ln>
        </p:spPr>
      </p:pic>
      <p:pic>
        <p:nvPicPr>
          <p:cNvPr id="111" name="Imagen 3" descr="Imagen 3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987824" y="2420938"/>
            <a:ext cx="2555776" cy="2126956"/>
          </a:xfrm>
          <a:prstGeom prst="rect">
            <a:avLst/>
          </a:prstGeom>
          <a:ln w="12700">
            <a:miter lim="400000"/>
          </a:ln>
        </p:spPr>
      </p:pic>
      <p:pic>
        <p:nvPicPr>
          <p:cNvPr id="112" name="Imagen 5" descr="Imagen 5"/>
          <p:cNvPicPr>
            <a:picLocks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5940152" y="2450653"/>
            <a:ext cx="2595713" cy="2160191"/>
          </a:xfrm>
          <a:prstGeom prst="rect">
            <a:avLst/>
          </a:prstGeom>
          <a:ln w="12700">
            <a:miter lim="400000"/>
          </a:ln>
        </p:spPr>
      </p:pic>
      <p:pic>
        <p:nvPicPr>
          <p:cNvPr id="113" name="Imagen 8" descr="Imagen 8"/>
          <p:cNvPicPr>
            <a:picLocks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251519" y="4748986"/>
            <a:ext cx="2534219" cy="2109014"/>
          </a:xfrm>
          <a:prstGeom prst="rect">
            <a:avLst/>
          </a:prstGeom>
          <a:ln w="12700">
            <a:miter lim="400000"/>
          </a:ln>
        </p:spPr>
      </p:pic>
      <p:pic>
        <p:nvPicPr>
          <p:cNvPr id="114" name="Imagen 1" descr="Imagen 1"/>
          <p:cNvPicPr>
            <a:picLocks/>
          </p:cNvPicPr>
          <p:nvPr/>
        </p:nvPicPr>
        <p:blipFill>
          <a:blip r:embed="rId6">
            <a:extLst/>
          </a:blip>
          <a:stretch>
            <a:fillRect/>
          </a:stretch>
        </p:blipFill>
        <p:spPr>
          <a:xfrm>
            <a:off x="2987824" y="4683526"/>
            <a:ext cx="2612876" cy="2174475"/>
          </a:xfrm>
          <a:prstGeom prst="rect">
            <a:avLst/>
          </a:prstGeom>
          <a:ln w="12700">
            <a:miter lim="400000"/>
          </a:ln>
        </p:spPr>
      </p:pic>
      <p:pic>
        <p:nvPicPr>
          <p:cNvPr id="115" name="Imagen 4" descr="Imagen 4"/>
          <p:cNvPicPr>
            <a:picLocks/>
          </p:cNvPicPr>
          <p:nvPr/>
        </p:nvPicPr>
        <p:blipFill>
          <a:blip r:embed="rId7">
            <a:extLst/>
          </a:blip>
          <a:stretch>
            <a:fillRect/>
          </a:stretch>
        </p:blipFill>
        <p:spPr>
          <a:xfrm>
            <a:off x="5940152" y="4667217"/>
            <a:ext cx="2632473" cy="2190783"/>
          </a:xfrm>
          <a:prstGeom prst="rect">
            <a:avLst/>
          </a:prstGeom>
          <a:ln w="12700">
            <a:miter lim="400000"/>
          </a:ln>
        </p:spPr>
      </p:pic>
      <p:sp>
        <p:nvSpPr>
          <p:cNvPr id="116" name="CuadroTexto 9"/>
          <p:cNvSpPr txBox="1"/>
          <p:nvPr/>
        </p:nvSpPr>
        <p:spPr>
          <a:xfrm>
            <a:off x="179511" y="1700808"/>
            <a:ext cx="8280922" cy="269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>
              <a:defRPr sz="1200" i="0">
                <a:solidFill>
                  <a:srgbClr val="000000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 dirty="0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hlinkClick r:id="rId8"/>
              </a:rPr>
              <a:t>http://galileoandeinstein.physics.virginia.edu/more_stuff/flashlets/NewtMtn/NewtMtn.html</a:t>
            </a:r>
          </a:p>
        </p:txBody>
      </p:sp>
      <p:sp>
        <p:nvSpPr>
          <p:cNvPr id="117" name="CuadroTexto 6"/>
          <p:cNvSpPr txBox="1"/>
          <p:nvPr/>
        </p:nvSpPr>
        <p:spPr>
          <a:xfrm>
            <a:off x="2915816" y="2339588"/>
            <a:ext cx="864097" cy="34842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800" i="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0 m/s</a:t>
            </a:r>
          </a:p>
        </p:txBody>
      </p:sp>
      <p:sp>
        <p:nvSpPr>
          <p:cNvPr id="118" name="CuadroTexto 10"/>
          <p:cNvSpPr txBox="1"/>
          <p:nvPr/>
        </p:nvSpPr>
        <p:spPr>
          <a:xfrm>
            <a:off x="5868144" y="2348880"/>
            <a:ext cx="1368152" cy="34843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800" i="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6000 m/s</a:t>
            </a:r>
          </a:p>
        </p:txBody>
      </p:sp>
      <p:sp>
        <p:nvSpPr>
          <p:cNvPr id="119" name="CuadroTexto 11"/>
          <p:cNvSpPr txBox="1"/>
          <p:nvPr/>
        </p:nvSpPr>
        <p:spPr>
          <a:xfrm>
            <a:off x="179512" y="4653136"/>
            <a:ext cx="1368152" cy="34843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800" i="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7300 m/s</a:t>
            </a:r>
          </a:p>
        </p:txBody>
      </p:sp>
      <p:sp>
        <p:nvSpPr>
          <p:cNvPr id="120" name="CuadroTexto 12"/>
          <p:cNvSpPr txBox="1"/>
          <p:nvPr/>
        </p:nvSpPr>
        <p:spPr>
          <a:xfrm>
            <a:off x="2915816" y="4581128"/>
            <a:ext cx="1368152" cy="34843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800" i="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8000 m/s</a:t>
            </a:r>
          </a:p>
        </p:txBody>
      </p:sp>
      <p:sp>
        <p:nvSpPr>
          <p:cNvPr id="121" name="CuadroTexto 13"/>
          <p:cNvSpPr txBox="1"/>
          <p:nvPr/>
        </p:nvSpPr>
        <p:spPr>
          <a:xfrm>
            <a:off x="5868144" y="4581128"/>
            <a:ext cx="1368152" cy="34843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800" i="0">
                <a:solidFill>
                  <a:srgbClr val="FFFFFF"/>
                </a:solidFill>
                <a:latin typeface="Times New Roman"/>
                <a:ea typeface="Times New Roman"/>
                <a:cs typeface="Times New Roman"/>
                <a:sym typeface="Times New Roman"/>
              </a:defRPr>
            </a:lvl1pPr>
          </a:lstStyle>
          <a:p>
            <a:r>
              <a:t>11200 m/s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Rectangle 2"/>
          <p:cNvSpPr txBox="1">
            <a:spLocks noGrp="1"/>
          </p:cNvSpPr>
          <p:nvPr>
            <p:ph type="title"/>
          </p:nvPr>
        </p:nvSpPr>
        <p:spPr>
          <a:xfrm>
            <a:off x="-324545" y="866799"/>
            <a:ext cx="5760642" cy="978026"/>
          </a:xfrm>
          <a:prstGeom prst="rect">
            <a:avLst/>
          </a:prstGeom>
        </p:spPr>
        <p:txBody>
          <a:bodyPr>
            <a:normAutofit fontScale="90000"/>
          </a:bodyPr>
          <a:lstStyle/>
          <a:p>
            <a:pPr defTabSz="777240">
              <a:defRPr sz="3060"/>
            </a:pPr>
            <a:r>
              <a:t>Cónicas</a:t>
            </a:r>
            <a:br/>
            <a:r>
              <a:t>(geométrico)</a:t>
            </a:r>
          </a:p>
        </p:txBody>
      </p:sp>
      <p:sp>
        <p:nvSpPr>
          <p:cNvPr id="124" name="Rectangle 17"/>
          <p:cNvSpPr txBox="1"/>
          <p:nvPr/>
        </p:nvSpPr>
        <p:spPr>
          <a:xfrm>
            <a:off x="0" y="2348880"/>
            <a:ext cx="4718050" cy="352917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342900" indent="-342900">
              <a:spcBef>
                <a:spcPts val="500"/>
              </a:spcBef>
              <a:buSzPct val="100000"/>
              <a:buChar char="•"/>
              <a:defRPr i="0">
                <a:solidFill>
                  <a:srgbClr val="FF0000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Cónicas</a:t>
            </a:r>
            <a:r>
              <a:rPr>
                <a:solidFill>
                  <a:srgbClr val="000000"/>
                </a:solidFill>
              </a:rPr>
              <a:t>: intersección de cono y plano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8191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3366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circunferencia: plano ⊥ eje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8191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8585E0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elipse: plano inclinado &lt; generatriz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8191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CC0000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parábola: plano || generatriz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819150" lvl="1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9933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hipérbola: plano inclinado &gt; generatriz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  <a:p>
            <a:pPr marL="1276350" lvl="2" indent="-285750">
              <a:spcBef>
                <a:spcPts val="400"/>
              </a:spcBef>
              <a:buSzPct val="100000"/>
              <a:buChar char="–"/>
              <a:defRPr sz="2000" i="0">
                <a:solidFill>
                  <a:srgbClr val="FF9933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dos ramas!</a:t>
            </a:r>
            <a:endParaRPr>
              <a:latin typeface="Times New Roman"/>
              <a:ea typeface="Times New Roman"/>
              <a:cs typeface="Times New Roman"/>
              <a:sym typeface="Times New Roman"/>
            </a:endParaRPr>
          </a:p>
        </p:txBody>
      </p:sp>
      <p:pic>
        <p:nvPicPr>
          <p:cNvPr id="125" name="Picture 35" descr="Picture 35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743450" y="3717032"/>
            <a:ext cx="4400550" cy="2576512"/>
          </a:xfrm>
          <a:prstGeom prst="rect">
            <a:avLst/>
          </a:prstGeom>
          <a:ln w="12700">
            <a:miter lim="400000"/>
          </a:ln>
        </p:spPr>
      </p:pic>
      <p:pic>
        <p:nvPicPr>
          <p:cNvPr id="126" name="Imagen 1" descr="Imagen 1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425188" y="260647"/>
            <a:ext cx="4668011" cy="350101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Rectangle 2"/>
          <p:cNvSpPr txBox="1">
            <a:spLocks noGrp="1"/>
          </p:cNvSpPr>
          <p:nvPr>
            <p:ph type="title"/>
          </p:nvPr>
        </p:nvSpPr>
        <p:spPr>
          <a:xfrm>
            <a:off x="251520" y="-315416"/>
            <a:ext cx="8892480" cy="1367930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t>(“Fuerza centrífuga/centrípeta”)</a:t>
            </a:r>
          </a:p>
        </p:txBody>
      </p:sp>
      <p:sp>
        <p:nvSpPr>
          <p:cNvPr id="129" name="Rectangle 3"/>
          <p:cNvSpPr txBox="1">
            <a:spLocks noGrp="1"/>
          </p:cNvSpPr>
          <p:nvPr>
            <p:ph type="body" sz="half" idx="1"/>
          </p:nvPr>
        </p:nvSpPr>
        <p:spPr>
          <a:xfrm>
            <a:off x="216024" y="3717032"/>
            <a:ext cx="8820472" cy="2520281"/>
          </a:xfrm>
          <a:prstGeom prst="rect">
            <a:avLst/>
          </a:prstGeom>
        </p:spPr>
        <p:txBody>
          <a:bodyPr/>
          <a:lstStyle/>
          <a:p>
            <a:pPr>
              <a:defRPr>
                <a:solidFill>
                  <a:srgbClr val="FF0000"/>
                </a:solidFill>
              </a:defRPr>
            </a:pPr>
            <a:r>
              <a:t>1ª ley de Newton</a:t>
            </a:r>
            <a:r>
              <a:rPr>
                <a:solidFill>
                  <a:srgbClr val="000000"/>
                </a:solidFill>
              </a:rPr>
              <a:t>: en ausencia de fuerza, un objeto o se mantiene en reposo o se mantiene en movimiento rectilíneo uniforme</a:t>
            </a:r>
          </a:p>
          <a:p>
            <a:r>
              <a:t>Cuando hay un giro, el objeto experimenta una fuerza </a:t>
            </a:r>
            <a:r>
              <a:rPr>
                <a:solidFill>
                  <a:srgbClr val="FF0000"/>
                </a:solidFill>
              </a:rPr>
              <a:t>radial</a:t>
            </a:r>
            <a:r>
              <a:t> aparente (debida a la inercia) de valor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F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=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m</a:t>
            </a:r>
            <a:r>
              <a:rPr sz="2000" i="1">
                <a:latin typeface="Times New Roman"/>
                <a:ea typeface="Times New Roman"/>
                <a:cs typeface="Times New Roman"/>
                <a:sym typeface="Times New Roman"/>
              </a:rPr>
              <a:t>v</a:t>
            </a:r>
            <a:r>
              <a:rPr sz="2000" i="1" baseline="-25000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rPr sz="2000" i="1" baseline="30000">
                <a:latin typeface="Times New Roman"/>
                <a:ea typeface="Times New Roman"/>
                <a:cs typeface="Times New Roman"/>
                <a:sym typeface="Times New Roman"/>
              </a:rPr>
              <a:t>2</a:t>
            </a:r>
            <a:r>
              <a:rPr sz="2000" i="1" baseline="-25000"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  <a:r>
              <a:rPr sz="2000">
                <a:latin typeface="Times New Roman"/>
                <a:ea typeface="Times New Roman"/>
                <a:cs typeface="Times New Roman"/>
                <a:sym typeface="Times New Roman"/>
              </a:rPr>
              <a:t>/</a:t>
            </a:r>
            <a:r>
              <a:rPr sz="2000" i="1">
                <a:latin typeface="Times New Roman"/>
                <a:ea typeface="Times New Roman"/>
                <a:cs typeface="Times New Roman"/>
                <a:sym typeface="Times New Roman"/>
              </a:rPr>
              <a:t>r</a:t>
            </a:r>
            <a:r>
              <a:rPr sz="2000" i="1" baseline="-25000">
                <a:latin typeface="Times New Roman"/>
                <a:ea typeface="Times New Roman"/>
                <a:cs typeface="Times New Roman"/>
                <a:sym typeface="Times New Roman"/>
              </a:rPr>
              <a:t> </a:t>
            </a:r>
          </a:p>
          <a:p>
            <a:pPr marL="742950" lvl="1" indent="-285750">
              <a:spcBef>
                <a:spcPts val="400"/>
              </a:spcBef>
              <a:defRPr sz="2000">
                <a:solidFill>
                  <a:srgbClr val="FF0000"/>
                </a:solidFill>
              </a:defRPr>
            </a:pPr>
            <a:r>
              <a:t>“Fuerza centrífuga”</a:t>
            </a:r>
          </a:p>
        </p:txBody>
      </p:sp>
      <p:pic>
        <p:nvPicPr>
          <p:cNvPr id="130" name="Imagen 3" descr="Imagen 3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907703" y="1016000"/>
            <a:ext cx="2304899" cy="2629025"/>
          </a:xfrm>
          <a:prstGeom prst="rect">
            <a:avLst/>
          </a:prstGeom>
          <a:ln w="12700">
            <a:miter lim="400000"/>
          </a:ln>
        </p:spPr>
      </p:pic>
      <p:pic>
        <p:nvPicPr>
          <p:cNvPr id="131" name="Imagen 4" descr="Imagen 4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746599" y="1052736"/>
            <a:ext cx="2272691" cy="2592289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" name="Imagen 2" descr="Imagen 2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156176" y="83825"/>
            <a:ext cx="3312369" cy="2481079"/>
          </a:xfrm>
          <a:prstGeom prst="rect">
            <a:avLst/>
          </a:prstGeom>
          <a:ln w="12700">
            <a:miter lim="400000"/>
          </a:ln>
        </p:spPr>
      </p:pic>
      <p:sp>
        <p:nvSpPr>
          <p:cNvPr id="134" name="Rectangle 2"/>
          <p:cNvSpPr txBox="1">
            <a:spLocks noGrp="1"/>
          </p:cNvSpPr>
          <p:nvPr>
            <p:ph type="title"/>
          </p:nvPr>
        </p:nvSpPr>
        <p:spPr>
          <a:xfrm>
            <a:off x="-972616" y="-99170"/>
            <a:ext cx="8892480" cy="1367931"/>
          </a:xfrm>
          <a:prstGeom prst="rect">
            <a:avLst/>
          </a:prstGeom>
        </p:spPr>
        <p:txBody>
          <a:bodyPr/>
          <a:lstStyle/>
          <a:p>
            <a:pPr>
              <a:defRPr sz="4000"/>
            </a:pPr>
            <a:r>
              <a:t>Movimiento circular uniforme:</a:t>
            </a:r>
            <a:br/>
            <a:r>
              <a:t>3ª Ley de Kepler</a:t>
            </a:r>
          </a:p>
        </p:txBody>
      </p:sp>
      <p:sp>
        <p:nvSpPr>
          <p:cNvPr id="135" name="Rectangle 3"/>
          <p:cNvSpPr txBox="1">
            <a:spLocks noGrp="1"/>
          </p:cNvSpPr>
          <p:nvPr>
            <p:ph type="body" idx="1"/>
          </p:nvPr>
        </p:nvSpPr>
        <p:spPr>
          <a:xfrm>
            <a:off x="107503" y="2492896"/>
            <a:ext cx="8856986" cy="3960441"/>
          </a:xfrm>
          <a:prstGeom prst="rect">
            <a:avLst/>
          </a:prstGeom>
        </p:spPr>
        <p:txBody>
          <a:bodyPr/>
          <a:lstStyle/>
          <a:p>
            <a:pPr marL="312039" indent="-312039" defTabSz="832104">
              <a:defRPr sz="2184"/>
            </a:pPr>
            <a:r>
              <a:t>Un astro en una órbita circular de radio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  <a:r>
              <a:t> y periodo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t>:</a:t>
            </a:r>
          </a:p>
          <a:p>
            <a:pPr marL="676084" lvl="1" indent="-260032" defTabSz="832104">
              <a:spcBef>
                <a:spcPts val="400"/>
              </a:spcBef>
              <a:defRPr sz="1820"/>
            </a:pPr>
            <a:r>
              <a:t>Distancia recorrida en un periodo: 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2π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</a:p>
          <a:p>
            <a:pPr marL="676084" lvl="1" indent="-260032" defTabSz="832104">
              <a:spcBef>
                <a:spcPts val="400"/>
              </a:spcBef>
              <a:defRPr sz="1820"/>
            </a:pPr>
            <a:r>
              <a:t>Tiempo que tarda en recorrerla: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</a:p>
          <a:p>
            <a:pPr marL="676084" lvl="1" indent="-260032" defTabSz="832104">
              <a:spcBef>
                <a:spcPts val="400"/>
              </a:spcBef>
              <a:defRPr sz="1820"/>
            </a:pPr>
            <a:r>
              <a:t>Velocidad orbital: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v</a:t>
            </a:r>
            <a:r>
              <a:rPr i="1" baseline="-26879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t>=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2π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a/T</a:t>
            </a:r>
          </a:p>
          <a:p>
            <a:pPr marL="312039" indent="-312039" defTabSz="832104">
              <a:defRPr sz="2184"/>
            </a:pPr>
            <a:r>
              <a:t> Fuerza centrífuga=Fuerza gravedad</a:t>
            </a:r>
          </a:p>
          <a:p>
            <a:pPr marL="676084" lvl="1" indent="-260032" defTabSz="832104">
              <a:spcBef>
                <a:spcPts val="400"/>
              </a:spcBef>
              <a:defRPr sz="1820" i="1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GMm/a</a:t>
            </a:r>
            <a:r>
              <a:rPr i="0" baseline="29802"/>
              <a:t>2</a:t>
            </a:r>
            <a:r>
              <a:t>=mv</a:t>
            </a:r>
            <a:r>
              <a:rPr baseline="-26879"/>
              <a:t>T</a:t>
            </a:r>
            <a:r>
              <a:rPr i="0" baseline="29802"/>
              <a:t>2</a:t>
            </a:r>
            <a:r>
              <a:t>/a</a:t>
            </a:r>
            <a:r>
              <a:rPr i="0">
                <a:latin typeface="+mj-lt"/>
                <a:ea typeface="+mj-ea"/>
                <a:cs typeface="+mj-cs"/>
                <a:sym typeface="Arial"/>
              </a:rPr>
              <a:t> ⇒</a:t>
            </a:r>
            <a:r>
              <a:t>GM/a=</a:t>
            </a:r>
            <a:r>
              <a:rPr i="0"/>
              <a:t>4π</a:t>
            </a:r>
            <a:r>
              <a:rPr i="0" baseline="29802"/>
              <a:t>2</a:t>
            </a:r>
            <a:r>
              <a:t>a</a:t>
            </a:r>
            <a:r>
              <a:rPr i="0" baseline="29802"/>
              <a:t>2</a:t>
            </a:r>
            <a:r>
              <a:rPr i="0"/>
              <a:t>/</a:t>
            </a:r>
            <a:r>
              <a:t>T</a:t>
            </a:r>
            <a:r>
              <a:rPr i="0" baseline="29802"/>
              <a:t>2 </a:t>
            </a:r>
            <a:r>
              <a:rPr i="0">
                <a:latin typeface="+mj-lt"/>
                <a:ea typeface="+mj-ea"/>
                <a:cs typeface="+mj-cs"/>
                <a:sym typeface="Arial"/>
              </a:rPr>
              <a:t>⇒</a:t>
            </a:r>
            <a:r>
              <a:t>a</a:t>
            </a:r>
            <a:r>
              <a:rPr i="0" baseline="29802"/>
              <a:t>3</a:t>
            </a:r>
            <a:r>
              <a:rPr i="0"/>
              <a:t>/</a:t>
            </a:r>
            <a:r>
              <a:t>T </a:t>
            </a:r>
            <a:r>
              <a:rPr i="0" baseline="29802"/>
              <a:t>2</a:t>
            </a:r>
            <a:r>
              <a:rPr i="0"/>
              <a:t>=</a:t>
            </a:r>
            <a:r>
              <a:t>GM/</a:t>
            </a:r>
            <a:r>
              <a:rPr i="0"/>
              <a:t>4π</a:t>
            </a:r>
            <a:r>
              <a:rPr i="0" baseline="29802"/>
              <a:t>2 </a:t>
            </a:r>
            <a:r>
              <a:rPr i="0">
                <a:latin typeface="+mj-lt"/>
                <a:ea typeface="+mj-ea"/>
                <a:cs typeface="+mj-cs"/>
                <a:sym typeface="Arial"/>
              </a:rPr>
              <a:t>constante</a:t>
            </a:r>
            <a:endParaRPr baseline="29802"/>
          </a:p>
          <a:p>
            <a:pPr marL="676084" lvl="1" indent="-260032" defTabSz="832104">
              <a:spcBef>
                <a:spcPts val="400"/>
              </a:spcBef>
              <a:defRPr sz="1820"/>
            </a:pPr>
            <a:r>
              <a:t>3ª ley de Kepler: se puede demostrar para órbitas elípticas también</a:t>
            </a:r>
          </a:p>
          <a:p>
            <a:pPr marL="312039" indent="-312039" defTabSz="832104">
              <a:defRPr sz="2184"/>
            </a:pPr>
            <a:r>
              <a:t>Si escribimos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  <a:r>
              <a:t> en U.A. (distancia Tierra-Sol),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t> en años y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M</a:t>
            </a:r>
            <a:r>
              <a:t> en masas solares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M</a:t>
            </a:r>
            <a:r>
              <a:rPr baseline="-26879">
                <a:latin typeface="Times New Roman"/>
                <a:ea typeface="Times New Roman"/>
                <a:cs typeface="Times New Roman"/>
                <a:sym typeface="Times New Roman"/>
              </a:rPr>
              <a:t>⊙</a:t>
            </a:r>
          </a:p>
          <a:p>
            <a:pPr marL="676084" lvl="1" indent="-260032" defTabSz="832104">
              <a:spcBef>
                <a:spcPts val="600"/>
              </a:spcBef>
              <a:defRPr sz="2548" i="1">
                <a:latin typeface="Times New Roman"/>
                <a:ea typeface="Times New Roman"/>
                <a:cs typeface="Times New Roman"/>
                <a:sym typeface="Times New Roman"/>
              </a:defRPr>
            </a:pPr>
            <a:r>
              <a:t>a</a:t>
            </a:r>
            <a:r>
              <a:rPr i="0" baseline="29802"/>
              <a:t>3</a:t>
            </a:r>
            <a:r>
              <a:rPr i="0"/>
              <a:t>/</a:t>
            </a:r>
            <a:r>
              <a:t>T </a:t>
            </a:r>
            <a:r>
              <a:rPr i="0" baseline="29802"/>
              <a:t>2</a:t>
            </a:r>
            <a:r>
              <a:rPr i="0"/>
              <a:t>=</a:t>
            </a:r>
            <a:r>
              <a:t>M</a:t>
            </a:r>
          </a:p>
        </p:txBody>
      </p:sp>
      <p:sp>
        <p:nvSpPr>
          <p:cNvPr id="136" name="Rectángulo 1"/>
          <p:cNvSpPr txBox="1"/>
          <p:nvPr/>
        </p:nvSpPr>
        <p:spPr>
          <a:xfrm>
            <a:off x="0" y="6413265"/>
            <a:ext cx="9036496" cy="396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1">
              <a:defRPr sz="2000" i="0">
                <a:solidFill>
                  <a:srgbClr val="00CDCD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>
                <a:uFill>
                  <a:solidFill>
                    <a:srgbClr val="00CDCD"/>
                  </a:solidFill>
                </a:uFill>
                <a:hlinkClick r:id="rId3"/>
              </a:rPr>
              <a:t>http://astro.unl.edu/naap/pos/animations/kepler.html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" name="Rectangle 2"/>
          <p:cNvSpPr txBox="1">
            <a:spLocks noGrp="1"/>
          </p:cNvSpPr>
          <p:nvPr>
            <p:ph type="title"/>
          </p:nvPr>
        </p:nvSpPr>
        <p:spPr>
          <a:xfrm>
            <a:off x="1403648" y="-27161"/>
            <a:ext cx="6552728" cy="791865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t>Satélites artificiales</a:t>
            </a:r>
          </a:p>
        </p:txBody>
      </p:sp>
      <p:sp>
        <p:nvSpPr>
          <p:cNvPr id="139" name="Rectangle 3"/>
          <p:cNvSpPr txBox="1">
            <a:spLocks noGrp="1"/>
          </p:cNvSpPr>
          <p:nvPr>
            <p:ph type="body" sz="half" idx="1"/>
          </p:nvPr>
        </p:nvSpPr>
        <p:spPr>
          <a:xfrm>
            <a:off x="107503" y="5013176"/>
            <a:ext cx="8856986" cy="1800201"/>
          </a:xfrm>
          <a:prstGeom prst="rect">
            <a:avLst/>
          </a:prstGeom>
        </p:spPr>
        <p:txBody>
          <a:bodyPr/>
          <a:lstStyle/>
          <a:p>
            <a:r>
              <a:t>Cada satélite se coloca en la órbita en la que mejor cumpla su misión: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Cuanto más lejos, más combustible es necesario para llevarlo allí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El plano de la órbita es fijo, la Tierra gira “por debajo”</a:t>
            </a:r>
          </a:p>
        </p:txBody>
      </p:sp>
      <p:pic>
        <p:nvPicPr>
          <p:cNvPr id="140" name="Imagen 5" descr="Imagen 5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131840" y="764704"/>
            <a:ext cx="3228007" cy="4248473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Rectangle 2"/>
          <p:cNvSpPr txBox="1">
            <a:spLocks noGrp="1"/>
          </p:cNvSpPr>
          <p:nvPr>
            <p:ph type="title"/>
          </p:nvPr>
        </p:nvSpPr>
        <p:spPr>
          <a:xfrm>
            <a:off x="1403648" y="-27161"/>
            <a:ext cx="6552728" cy="791865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t>Satélites artificiales</a:t>
            </a:r>
          </a:p>
        </p:txBody>
      </p:sp>
      <p:sp>
        <p:nvSpPr>
          <p:cNvPr id="143" name="Rectangle 3"/>
          <p:cNvSpPr txBox="1">
            <a:spLocks noGrp="1"/>
          </p:cNvSpPr>
          <p:nvPr>
            <p:ph type="body" sz="quarter" idx="1"/>
          </p:nvPr>
        </p:nvSpPr>
        <p:spPr>
          <a:xfrm>
            <a:off x="0" y="5517231"/>
            <a:ext cx="8964488" cy="1080121"/>
          </a:xfrm>
          <a:prstGeom prst="rect">
            <a:avLst/>
          </a:prstGeom>
        </p:spPr>
        <p:txBody>
          <a:bodyPr/>
          <a:lstStyle>
            <a:lvl2pPr marL="742950" indent="-285750">
              <a:spcBef>
                <a:spcPts val="400"/>
              </a:spcBef>
              <a:defRPr sz="2000"/>
            </a:lvl2pPr>
          </a:lstStyle>
          <a:p>
            <a:r>
              <a:t>Satélites de TV:</a:t>
            </a:r>
          </a:p>
          <a:p>
            <a:pPr lvl="1"/>
            <a:r>
              <a:t>Antenas fijas: ¿cómo es posible?</a:t>
            </a:r>
          </a:p>
        </p:txBody>
      </p:sp>
      <p:pic>
        <p:nvPicPr>
          <p:cNvPr id="144" name="Imagen 1" descr="Imagen 1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403648" y="1052736"/>
            <a:ext cx="6183737" cy="410445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Rectangle 2"/>
          <p:cNvSpPr txBox="1">
            <a:spLocks noGrp="1"/>
          </p:cNvSpPr>
          <p:nvPr>
            <p:ph type="title"/>
          </p:nvPr>
        </p:nvSpPr>
        <p:spPr>
          <a:xfrm>
            <a:off x="1403648" y="-27161"/>
            <a:ext cx="6552728" cy="791865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t>Satélites artificiales</a:t>
            </a:r>
          </a:p>
        </p:txBody>
      </p:sp>
      <p:sp>
        <p:nvSpPr>
          <p:cNvPr id="147" name="Rectangle 3"/>
          <p:cNvSpPr txBox="1">
            <a:spLocks noGrp="1"/>
          </p:cNvSpPr>
          <p:nvPr>
            <p:ph type="body" sz="half" idx="1"/>
          </p:nvPr>
        </p:nvSpPr>
        <p:spPr>
          <a:xfrm>
            <a:off x="0" y="5157192"/>
            <a:ext cx="9036496" cy="1656185"/>
          </a:xfrm>
          <a:prstGeom prst="rect">
            <a:avLst/>
          </a:prstGeom>
        </p:spPr>
        <p:txBody>
          <a:bodyPr/>
          <a:lstStyle/>
          <a:p>
            <a:r>
              <a:t>Satélites de TV: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Órbitas con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t>=24h ⇒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h</a:t>
            </a:r>
            <a:r>
              <a:t>=35786km  </a:t>
            </a:r>
            <a:r>
              <a:rPr>
                <a:solidFill>
                  <a:srgbClr val="FF0000"/>
                </a:solidFill>
              </a:rPr>
              <a:t>Geosíncronas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Si en plano del Ecuador: </a:t>
            </a:r>
            <a:r>
              <a:rPr>
                <a:solidFill>
                  <a:srgbClr val="FF0000"/>
                </a:solidFill>
              </a:rPr>
              <a:t>Geoestacionario GEO</a:t>
            </a:r>
          </a:p>
          <a:p>
            <a:pPr marL="1143000" lvl="2" indent="-228600">
              <a:spcBef>
                <a:spcPts val="400"/>
              </a:spcBef>
              <a:defRPr sz="1800"/>
            </a:pPr>
            <a:r>
              <a:t>Estacionario en el cielo visto desde la superficie terrestre</a:t>
            </a:r>
          </a:p>
        </p:txBody>
      </p:sp>
      <p:pic>
        <p:nvPicPr>
          <p:cNvPr id="148" name="Imagen 2" descr="Imagen 2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79511" y="764704"/>
            <a:ext cx="4178827" cy="4320481"/>
          </a:xfrm>
          <a:prstGeom prst="rect">
            <a:avLst/>
          </a:prstGeom>
          <a:ln w="12700">
            <a:miter lim="400000"/>
          </a:ln>
        </p:spPr>
      </p:pic>
      <p:pic>
        <p:nvPicPr>
          <p:cNvPr id="149" name="Imagen 1" descr="Imagen 1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586311" y="764704"/>
            <a:ext cx="4176465" cy="4176465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Rectangle 2"/>
          <p:cNvSpPr txBox="1">
            <a:spLocks noGrp="1"/>
          </p:cNvSpPr>
          <p:nvPr>
            <p:ph type="title"/>
          </p:nvPr>
        </p:nvSpPr>
        <p:spPr>
          <a:xfrm>
            <a:off x="1403648" y="-171401"/>
            <a:ext cx="6552728" cy="791866"/>
          </a:xfrm>
          <a:prstGeom prst="rect">
            <a:avLst/>
          </a:prstGeom>
        </p:spPr>
        <p:txBody>
          <a:bodyPr/>
          <a:lstStyle>
            <a:lvl1pPr>
              <a:defRPr sz="4000"/>
            </a:lvl1pPr>
          </a:lstStyle>
          <a:p>
            <a:r>
              <a:t>Satélites artificiales</a:t>
            </a:r>
          </a:p>
        </p:txBody>
      </p:sp>
      <p:pic>
        <p:nvPicPr>
          <p:cNvPr id="152" name="Imagen 3" descr="Imagen 3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324544" y="548679"/>
            <a:ext cx="9667544" cy="5904657"/>
          </a:xfrm>
          <a:prstGeom prst="rect">
            <a:avLst/>
          </a:prstGeom>
          <a:ln w="12700">
            <a:miter lim="400000"/>
          </a:ln>
        </p:spPr>
      </p:pic>
      <p:sp>
        <p:nvSpPr>
          <p:cNvPr id="153" name="Rectángulo 4"/>
          <p:cNvSpPr txBox="1"/>
          <p:nvPr/>
        </p:nvSpPr>
        <p:spPr>
          <a:xfrm>
            <a:off x="0" y="6413265"/>
            <a:ext cx="9036496" cy="3708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1">
              <a:defRPr sz="1800" i="0">
                <a:solidFill>
                  <a:srgbClr val="00CDCD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>
                <a:uFill>
                  <a:solidFill>
                    <a:srgbClr val="00CDCD"/>
                  </a:solidFill>
                </a:uFill>
                <a:hlinkClick r:id="rId3"/>
              </a:rPr>
              <a:t>http://www.science-animations.com/support-files/satellite.swf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5" name="Rectangle 2"/>
          <p:cNvSpPr txBox="1">
            <a:spLocks noGrp="1"/>
          </p:cNvSpPr>
          <p:nvPr>
            <p:ph type="title"/>
          </p:nvPr>
        </p:nvSpPr>
        <p:spPr>
          <a:xfrm>
            <a:off x="683567" y="116631"/>
            <a:ext cx="7632850" cy="647851"/>
          </a:xfrm>
          <a:prstGeom prst="rect">
            <a:avLst/>
          </a:prstGeom>
        </p:spPr>
        <p:txBody>
          <a:bodyPr>
            <a:normAutofit fontScale="90000"/>
          </a:bodyPr>
          <a:lstStyle>
            <a:lvl1pPr>
              <a:defRPr sz="4000"/>
            </a:lvl1pPr>
          </a:lstStyle>
          <a:p>
            <a:r>
              <a:t>Maniobras orbitales</a:t>
            </a:r>
          </a:p>
        </p:txBody>
      </p:sp>
      <p:sp>
        <p:nvSpPr>
          <p:cNvPr id="156" name="Rectangle 3"/>
          <p:cNvSpPr txBox="1">
            <a:spLocks noGrp="1"/>
          </p:cNvSpPr>
          <p:nvPr>
            <p:ph type="body" sz="half" idx="1"/>
          </p:nvPr>
        </p:nvSpPr>
        <p:spPr>
          <a:xfrm>
            <a:off x="0" y="4293096"/>
            <a:ext cx="9144000" cy="2376265"/>
          </a:xfrm>
          <a:prstGeom prst="rect">
            <a:avLst/>
          </a:prstGeom>
        </p:spPr>
        <p:txBody>
          <a:bodyPr/>
          <a:lstStyle/>
          <a:p>
            <a:r>
              <a:t>Desde una órbita ¿cómo se va a otra? Cambio velocidad 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Δ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v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Si se aumenta velocidad: se cambia a órbita con mayor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Si se disminuye velocidad: se cambia a órbita con menor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Si se hace tangencialmente en apo/perigeo: se mantiene orientación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Si se hace en otra dirección: también se cambia orientación</a:t>
            </a:r>
          </a:p>
        </p:txBody>
      </p:sp>
      <p:sp>
        <p:nvSpPr>
          <p:cNvPr id="157" name="CuadroTexto 7"/>
          <p:cNvSpPr txBox="1"/>
          <p:nvPr/>
        </p:nvSpPr>
        <p:spPr>
          <a:xfrm>
            <a:off x="755576" y="6381327"/>
            <a:ext cx="7560841" cy="332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>
              <a:defRPr sz="1600" i="0">
                <a:solidFill>
                  <a:srgbClr val="000000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hlinkClick r:id="rId2"/>
              </a:rPr>
              <a:t>http://www.physics.usyd.edu.au/~helenj/Planets/orbits.html</a:t>
            </a:r>
          </a:p>
        </p:txBody>
      </p:sp>
      <p:pic>
        <p:nvPicPr>
          <p:cNvPr id="158" name="Imagen 2" descr="Imagen 2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9499" y="1052736"/>
            <a:ext cx="2640293" cy="3168352"/>
          </a:xfrm>
          <a:prstGeom prst="rect">
            <a:avLst/>
          </a:prstGeom>
          <a:ln w="12700">
            <a:miter lim="400000"/>
          </a:ln>
        </p:spPr>
      </p:pic>
      <p:pic>
        <p:nvPicPr>
          <p:cNvPr id="159" name="Imagen 3" descr="Imagen 3"/>
          <p:cNvPicPr>
            <a:picLocks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2771799" y="1052736"/>
            <a:ext cx="3168353" cy="3168352"/>
          </a:xfrm>
          <a:prstGeom prst="rect">
            <a:avLst/>
          </a:prstGeom>
          <a:ln w="12700">
            <a:miter lim="400000"/>
          </a:ln>
        </p:spPr>
      </p:pic>
      <p:pic>
        <p:nvPicPr>
          <p:cNvPr id="160" name="Imagen 5" descr="Imagen 5"/>
          <p:cNvPicPr>
            <a:picLocks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5975648" y="1052736"/>
            <a:ext cx="3168352" cy="316835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" name="Rectangle 2"/>
          <p:cNvSpPr txBox="1">
            <a:spLocks noGrp="1"/>
          </p:cNvSpPr>
          <p:nvPr>
            <p:ph type="title"/>
          </p:nvPr>
        </p:nvSpPr>
        <p:spPr>
          <a:xfrm>
            <a:off x="683567" y="116631"/>
            <a:ext cx="7632850" cy="647851"/>
          </a:xfrm>
          <a:prstGeom prst="rect">
            <a:avLst/>
          </a:prstGeom>
        </p:spPr>
        <p:txBody>
          <a:bodyPr>
            <a:normAutofit fontScale="90000"/>
          </a:bodyPr>
          <a:lstStyle>
            <a:lvl1pPr>
              <a:defRPr sz="4000"/>
            </a:lvl1pPr>
          </a:lstStyle>
          <a:p>
            <a:r>
              <a:t>Órbitas de Hohmann</a:t>
            </a:r>
          </a:p>
        </p:txBody>
      </p:sp>
      <p:sp>
        <p:nvSpPr>
          <p:cNvPr id="163" name="Rectangle 3"/>
          <p:cNvSpPr txBox="1">
            <a:spLocks noGrp="1"/>
          </p:cNvSpPr>
          <p:nvPr>
            <p:ph type="body" sz="half" idx="1"/>
          </p:nvPr>
        </p:nvSpPr>
        <p:spPr>
          <a:xfrm>
            <a:off x="0" y="4293096"/>
            <a:ext cx="9144000" cy="2016225"/>
          </a:xfrm>
          <a:prstGeom prst="rect">
            <a:avLst/>
          </a:prstGeom>
        </p:spPr>
        <p:txBody>
          <a:bodyPr/>
          <a:lstStyle/>
          <a:p>
            <a:r>
              <a:t>Desde una órbita circular ¿cómo se va a otra más alta?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Uso de una elipse tangente a las órbitas inicial y final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Primera fase: en perigeo, encendido directo para entrar en elipse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Segunda fase: en apogeo, encendido directo para entrar en círculo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Órbita de </a:t>
            </a:r>
            <a:r>
              <a:rPr>
                <a:solidFill>
                  <a:srgbClr val="FF0000"/>
                </a:solidFill>
              </a:rPr>
              <a:t>Hohmann: la más eficiente</a:t>
            </a:r>
          </a:p>
        </p:txBody>
      </p:sp>
      <p:pic>
        <p:nvPicPr>
          <p:cNvPr id="164" name="Imagen 1" descr="Imagen 1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187624" y="907286"/>
            <a:ext cx="2808312" cy="3241794"/>
          </a:xfrm>
          <a:prstGeom prst="rect">
            <a:avLst/>
          </a:prstGeom>
          <a:ln w="12700">
            <a:miter lim="400000"/>
          </a:ln>
        </p:spPr>
      </p:pic>
      <p:pic>
        <p:nvPicPr>
          <p:cNvPr id="165" name="Imagen 4" descr="Imagen 4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004048" y="908720"/>
            <a:ext cx="3312369" cy="3312368"/>
          </a:xfrm>
          <a:prstGeom prst="rect">
            <a:avLst/>
          </a:prstGeom>
          <a:ln w="12700">
            <a:miter lim="400000"/>
          </a:ln>
        </p:spPr>
      </p:pic>
      <p:sp>
        <p:nvSpPr>
          <p:cNvPr id="166" name="CuadroTexto 7"/>
          <p:cNvSpPr txBox="1"/>
          <p:nvPr/>
        </p:nvSpPr>
        <p:spPr>
          <a:xfrm>
            <a:off x="755576" y="6258797"/>
            <a:ext cx="7560841" cy="332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>
              <a:defRPr sz="1600" i="0">
                <a:solidFill>
                  <a:srgbClr val="000000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hlinkClick r:id="rId4"/>
              </a:rPr>
              <a:t>http://www.physics.usyd.edu.au/~helenj/Planets/orbits.html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8" name="Rectangle 2"/>
          <p:cNvSpPr txBox="1">
            <a:spLocks noGrp="1"/>
          </p:cNvSpPr>
          <p:nvPr>
            <p:ph type="title"/>
          </p:nvPr>
        </p:nvSpPr>
        <p:spPr>
          <a:xfrm>
            <a:off x="683567" y="-27385"/>
            <a:ext cx="7632850" cy="647851"/>
          </a:xfrm>
          <a:prstGeom prst="rect">
            <a:avLst/>
          </a:prstGeom>
        </p:spPr>
        <p:txBody>
          <a:bodyPr>
            <a:normAutofit fontScale="90000"/>
          </a:bodyPr>
          <a:lstStyle>
            <a:lvl1pPr>
              <a:defRPr sz="4000"/>
            </a:lvl1pPr>
          </a:lstStyle>
          <a:p>
            <a:r>
              <a:t>Viajando entre planetas</a:t>
            </a:r>
          </a:p>
        </p:txBody>
      </p:sp>
      <p:sp>
        <p:nvSpPr>
          <p:cNvPr id="169" name="Rectangle 3"/>
          <p:cNvSpPr txBox="1">
            <a:spLocks noGrp="1"/>
          </p:cNvSpPr>
          <p:nvPr>
            <p:ph type="body" idx="1"/>
          </p:nvPr>
        </p:nvSpPr>
        <p:spPr>
          <a:xfrm>
            <a:off x="0" y="3284983"/>
            <a:ext cx="9144000" cy="3173563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250317" indent="-250317" defTabSz="667512">
              <a:spcBef>
                <a:spcPts val="400"/>
              </a:spcBef>
              <a:defRPr sz="2117" b="1"/>
            </a:pPr>
            <a:r>
              <a:t>Usando órbita de Hohmann</a:t>
            </a:r>
          </a:p>
          <a:p>
            <a:pPr marL="542353" lvl="1" indent="-208597" defTabSz="667512">
              <a:spcBef>
                <a:spcPts val="300"/>
              </a:spcBef>
              <a:defRPr sz="2117"/>
            </a:pPr>
            <a:r>
              <a:t>Pero planeta tiene que estar allí cuando llegues:</a:t>
            </a:r>
          </a:p>
          <a:p>
            <a:pPr marL="834390" lvl="2" indent="-166878" defTabSz="667512">
              <a:spcBef>
                <a:spcPts val="300"/>
              </a:spcBef>
              <a:defRPr sz="2117"/>
            </a:pPr>
            <a:r>
              <a:t>Tardarás la mitad del periodo de la órbita elíptica en llegar</a:t>
            </a:r>
          </a:p>
          <a:p>
            <a:pPr marL="834390" lvl="2" indent="-166878" defTabSz="667512">
              <a:spcBef>
                <a:spcPts val="300"/>
              </a:spcBef>
              <a:defRPr sz="2117"/>
            </a:pPr>
            <a:r>
              <a:t>Tienes que estimar el tiempo de salida teniendo en cuenta este retraso</a:t>
            </a:r>
          </a:p>
          <a:p>
            <a:pPr marL="250317" indent="-250317" defTabSz="667512">
              <a:spcBef>
                <a:spcPts val="400"/>
              </a:spcBef>
              <a:defRPr sz="2117" b="1"/>
            </a:pPr>
            <a:r>
              <a:t>Aproximación de cónicas:</a:t>
            </a:r>
          </a:p>
          <a:p>
            <a:pPr marL="542353" lvl="1" indent="-208597" defTabSz="667512">
              <a:spcBef>
                <a:spcPts val="300"/>
              </a:spcBef>
              <a:defRPr sz="2117"/>
            </a:pPr>
            <a:r>
              <a:t>Hohmann sólo buena aproximación entre planetas (Sol domina)</a:t>
            </a:r>
          </a:p>
          <a:p>
            <a:pPr marL="542353" lvl="1" indent="-208597" defTabSz="667512">
              <a:spcBef>
                <a:spcPts val="300"/>
              </a:spcBef>
              <a:defRPr sz="2117"/>
            </a:pPr>
            <a:r>
              <a:t>En esfera de influencia de planeta 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r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=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(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m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/</a:t>
            </a:r>
            <a:r>
              <a:rPr i="1">
                <a:latin typeface="Times New Roman"/>
                <a:ea typeface="Times New Roman"/>
                <a:cs typeface="Times New Roman"/>
                <a:sym typeface="Times New Roman"/>
              </a:rPr>
              <a:t>M</a:t>
            </a:r>
            <a:r>
              <a:rPr>
                <a:latin typeface="Times New Roman"/>
                <a:ea typeface="Times New Roman"/>
                <a:cs typeface="Times New Roman"/>
                <a:sym typeface="Times New Roman"/>
              </a:rPr>
              <a:t>)</a:t>
            </a:r>
            <a:r>
              <a:rPr baseline="30110">
                <a:latin typeface="Times New Roman"/>
                <a:ea typeface="Times New Roman"/>
                <a:cs typeface="Times New Roman"/>
                <a:sym typeface="Times New Roman"/>
              </a:rPr>
              <a:t>2/5</a:t>
            </a:r>
            <a:r>
              <a:t>: hiperbólica</a:t>
            </a:r>
          </a:p>
          <a:p>
            <a:pPr marL="250317" indent="-250317" defTabSz="667512">
              <a:spcBef>
                <a:spcPts val="400"/>
              </a:spcBef>
              <a:defRPr sz="2117" b="1"/>
            </a:pPr>
            <a:r>
              <a:t>En la práctica métodos numéricos precisos</a:t>
            </a:r>
          </a:p>
        </p:txBody>
      </p:sp>
      <p:pic>
        <p:nvPicPr>
          <p:cNvPr id="170" name="launch_window.gif" descr="launch_window.gif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7504" y="692695"/>
            <a:ext cx="4352484" cy="2448274"/>
          </a:xfrm>
          <a:prstGeom prst="rect">
            <a:avLst/>
          </a:prstGeom>
          <a:ln w="12700">
            <a:miter lim="400000"/>
          </a:ln>
        </p:spPr>
      </p:pic>
      <p:pic>
        <p:nvPicPr>
          <p:cNvPr id="171" name="launch_window_miss.gif" descr="launch_window_miss.gif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644008" y="692695"/>
            <a:ext cx="4355975" cy="2450237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3" name="Rectangle 2"/>
          <p:cNvSpPr txBox="1">
            <a:spLocks noGrp="1"/>
          </p:cNvSpPr>
          <p:nvPr>
            <p:ph type="title"/>
          </p:nvPr>
        </p:nvSpPr>
        <p:spPr>
          <a:xfrm>
            <a:off x="648072" y="-99392"/>
            <a:ext cx="9540552" cy="692696"/>
          </a:xfrm>
          <a:prstGeom prst="rect">
            <a:avLst/>
          </a:prstGeom>
        </p:spPr>
        <p:txBody>
          <a:bodyPr>
            <a:normAutofit fontScale="90000"/>
          </a:bodyPr>
          <a:lstStyle>
            <a:lvl1pPr>
              <a:defRPr sz="4000"/>
            </a:lvl1pPr>
          </a:lstStyle>
          <a:p>
            <a:r>
              <a:t>Asistencia gravitatoria II</a:t>
            </a:r>
          </a:p>
        </p:txBody>
      </p:sp>
      <p:pic>
        <p:nvPicPr>
          <p:cNvPr id="174" name="Imagen 2" descr="Imagen 2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2079400"/>
            <a:ext cx="3995936" cy="3797873"/>
          </a:xfrm>
          <a:prstGeom prst="rect">
            <a:avLst/>
          </a:prstGeom>
          <a:ln w="12700">
            <a:miter lim="400000"/>
          </a:ln>
        </p:spPr>
      </p:pic>
      <p:pic>
        <p:nvPicPr>
          <p:cNvPr id="175" name="Imagen 3" descr="Imagen 3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208" y="0"/>
            <a:ext cx="2352526" cy="2281058"/>
          </a:xfrm>
          <a:prstGeom prst="rect">
            <a:avLst/>
          </a:prstGeom>
          <a:ln w="12700">
            <a:miter lim="400000"/>
          </a:ln>
        </p:spPr>
      </p:pic>
      <p:pic>
        <p:nvPicPr>
          <p:cNvPr id="176" name="Imagen 4" descr="Imagen 4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995935" y="1052737"/>
            <a:ext cx="5298704" cy="3744417"/>
          </a:xfrm>
          <a:prstGeom prst="rect">
            <a:avLst/>
          </a:prstGeom>
          <a:ln w="12700">
            <a:miter lim="400000"/>
          </a:ln>
        </p:spPr>
      </p:pic>
      <p:sp>
        <p:nvSpPr>
          <p:cNvPr id="177" name="Rectangle 3"/>
          <p:cNvSpPr txBox="1">
            <a:spLocks noGrp="1"/>
          </p:cNvSpPr>
          <p:nvPr>
            <p:ph type="body" sz="quarter" idx="1"/>
          </p:nvPr>
        </p:nvSpPr>
        <p:spPr>
          <a:xfrm>
            <a:off x="0" y="5445223"/>
            <a:ext cx="9144000" cy="1296145"/>
          </a:xfrm>
          <a:prstGeom prst="rect">
            <a:avLst/>
          </a:prstGeom>
        </p:spPr>
        <p:txBody>
          <a:bodyPr/>
          <a:lstStyle/>
          <a:p>
            <a:r>
              <a:t>Pero requiere: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Alineación: “grand tour” de las Voyager</a:t>
            </a:r>
          </a:p>
          <a:p>
            <a:pPr marL="742950" lvl="1" indent="-285750">
              <a:spcBef>
                <a:spcPts val="400"/>
              </a:spcBef>
              <a:defRPr sz="2000"/>
            </a:pPr>
            <a:r>
              <a:t>Mucho tiempo: repetidos </a:t>
            </a:r>
            <a:r>
              <a:rPr i="1"/>
              <a:t>fly-bys</a:t>
            </a:r>
            <a:r>
              <a:t> con ganancias sucesivas de velocidad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" name="Rectangle 2"/>
          <p:cNvSpPr txBox="1">
            <a:spLocks noGrp="1"/>
          </p:cNvSpPr>
          <p:nvPr>
            <p:ph type="title"/>
          </p:nvPr>
        </p:nvSpPr>
        <p:spPr>
          <a:xfrm>
            <a:off x="683567" y="-27385"/>
            <a:ext cx="7632850" cy="647851"/>
          </a:xfrm>
          <a:prstGeom prst="rect">
            <a:avLst/>
          </a:prstGeom>
        </p:spPr>
        <p:txBody>
          <a:bodyPr>
            <a:normAutofit fontScale="90000"/>
          </a:bodyPr>
          <a:lstStyle>
            <a:lvl1pPr>
              <a:defRPr sz="4000"/>
            </a:lvl1pPr>
          </a:lstStyle>
          <a:p>
            <a:r>
              <a:t>Ejercicio: Misión a Marte</a:t>
            </a:r>
          </a:p>
        </p:txBody>
      </p:sp>
      <p:sp>
        <p:nvSpPr>
          <p:cNvPr id="180" name="Rectangle 3"/>
          <p:cNvSpPr txBox="1">
            <a:spLocks noGrp="1"/>
          </p:cNvSpPr>
          <p:nvPr>
            <p:ph type="body" idx="1"/>
          </p:nvPr>
        </p:nvSpPr>
        <p:spPr>
          <a:xfrm>
            <a:off x="0" y="3140967"/>
            <a:ext cx="9144000" cy="2761110"/>
          </a:xfrm>
          <a:prstGeom prst="rect">
            <a:avLst/>
          </a:prstGeom>
        </p:spPr>
        <p:txBody>
          <a:bodyPr>
            <a:normAutofit lnSpcReduction="10000"/>
          </a:bodyPr>
          <a:lstStyle/>
          <a:p>
            <a:pPr marL="294894" indent="-294894" defTabSz="786384">
              <a:spcBef>
                <a:spcPts val="400"/>
              </a:spcBef>
              <a:defRPr sz="1720" b="1"/>
            </a:pPr>
            <a:r>
              <a:t>Aproximaciones:</a:t>
            </a:r>
          </a:p>
          <a:p>
            <a:pPr marL="638937" lvl="1" indent="-245745" defTabSz="786384">
              <a:spcBef>
                <a:spcPts val="400"/>
              </a:spcBef>
              <a:defRPr sz="1548"/>
            </a:pPr>
            <a:r>
              <a:t>Tierra y Marte órbitas circulares (</a:t>
            </a:r>
            <a:r>
              <a:rPr sz="1720"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  <a:r>
              <a:t>=1 y 1.52UA, respectivamente)</a:t>
            </a:r>
            <a:endParaRPr sz="1720"/>
          </a:p>
          <a:p>
            <a:pPr marL="638937" lvl="1" indent="-245745" defTabSz="786384">
              <a:spcBef>
                <a:spcPts val="300"/>
              </a:spcBef>
              <a:defRPr sz="1548"/>
            </a:pPr>
            <a:r>
              <a:t>Mismo plano orbital</a:t>
            </a:r>
            <a:endParaRPr sz="1720"/>
          </a:p>
          <a:p>
            <a:pPr marL="294894" indent="-294894" defTabSz="786384">
              <a:spcBef>
                <a:spcPts val="400"/>
              </a:spcBef>
              <a:defRPr sz="1720" b="1"/>
            </a:pPr>
            <a:r>
              <a:t>Usando órbita de Hohmann:</a:t>
            </a:r>
          </a:p>
          <a:p>
            <a:pPr marL="638937" lvl="1" indent="-245745" defTabSz="786384">
              <a:spcBef>
                <a:spcPts val="400"/>
              </a:spcBef>
              <a:defRPr sz="1548"/>
            </a:pPr>
            <a:r>
              <a:t>¿Cómo estimas el semieje mayor </a:t>
            </a:r>
            <a:r>
              <a:rPr sz="1720" i="1">
                <a:latin typeface="Times New Roman"/>
                <a:ea typeface="Times New Roman"/>
                <a:cs typeface="Times New Roman"/>
                <a:sym typeface="Times New Roman"/>
              </a:rPr>
              <a:t>a</a:t>
            </a:r>
            <a:r>
              <a:t> y el periodo </a:t>
            </a:r>
            <a:r>
              <a:rPr sz="1720" i="1">
                <a:latin typeface="Times New Roman"/>
                <a:ea typeface="Times New Roman"/>
                <a:cs typeface="Times New Roman"/>
                <a:sym typeface="Times New Roman"/>
              </a:rPr>
              <a:t>T</a:t>
            </a:r>
            <a:r>
              <a:t>?</a:t>
            </a:r>
            <a:endParaRPr sz="1720"/>
          </a:p>
          <a:p>
            <a:pPr marL="294894" indent="-294894" defTabSz="786384">
              <a:spcBef>
                <a:spcPts val="400"/>
              </a:spcBef>
              <a:defRPr sz="1720" b="1"/>
            </a:pPr>
            <a:r>
              <a:t>Marte tiene que estar allí cuando llegues:</a:t>
            </a:r>
          </a:p>
          <a:p>
            <a:pPr marL="638937" lvl="1" indent="-245745" defTabSz="786384">
              <a:spcBef>
                <a:spcPts val="300"/>
              </a:spcBef>
              <a:defRPr sz="1548"/>
            </a:pPr>
            <a:r>
              <a:t>Tardarás la mitad del periodo de la órbita elíptica en llegar</a:t>
            </a:r>
            <a:endParaRPr sz="1720"/>
          </a:p>
          <a:p>
            <a:pPr marL="638937" lvl="1" indent="-245745" defTabSz="786384">
              <a:spcBef>
                <a:spcPts val="300"/>
              </a:spcBef>
              <a:defRPr sz="1548"/>
            </a:pPr>
            <a:r>
              <a:t>Tienes que estimar el tiempo de salida teniendo en cuenta este retraso</a:t>
            </a:r>
            <a:endParaRPr sz="1720"/>
          </a:p>
          <a:p>
            <a:pPr marL="294894" indent="-294894" defTabSz="786384">
              <a:lnSpc>
                <a:spcPct val="140000"/>
              </a:lnSpc>
              <a:spcBef>
                <a:spcPts val="400"/>
              </a:spcBef>
              <a:defRPr sz="1720" b="1"/>
            </a:pPr>
            <a:r>
              <a:t>Fechas propicias</a:t>
            </a:r>
          </a:p>
        </p:txBody>
      </p:sp>
      <p:sp>
        <p:nvSpPr>
          <p:cNvPr id="181" name="CuadroTexto 7"/>
          <p:cNvSpPr txBox="1"/>
          <p:nvPr/>
        </p:nvSpPr>
        <p:spPr>
          <a:xfrm>
            <a:off x="0" y="5826750"/>
            <a:ext cx="9144000" cy="332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>
              <a:defRPr sz="1600" i="0" u="sng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latin typeface="Courier"/>
                <a:ea typeface="Courier"/>
                <a:cs typeface="Courier"/>
                <a:sym typeface="Courier"/>
                <a:hlinkClick r:id="rId2"/>
              </a:defRPr>
            </a:lvl1pPr>
          </a:lstStyle>
          <a:p>
            <a:pPr>
              <a:defRPr u="none">
                <a:solidFill>
                  <a:srgbClr val="000000"/>
                </a:solidFill>
                <a:uFillTx/>
              </a:defRPr>
            </a:pPr>
            <a:r>
              <a:rPr u="sng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hlinkClick r:id="rId2"/>
              </a:rPr>
              <a:t>http://venus.ifca.unican.es/~carreraf/Orbits/Orbits_FJCarrera_170317.xlsx</a:t>
            </a:r>
          </a:p>
        </p:txBody>
      </p:sp>
      <p:pic>
        <p:nvPicPr>
          <p:cNvPr id="182" name="Imagen 2" descr="Imagen 2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572000" y="620687"/>
            <a:ext cx="4481060" cy="2520282"/>
          </a:xfrm>
          <a:prstGeom prst="rect">
            <a:avLst/>
          </a:prstGeom>
          <a:ln w="12700">
            <a:miter lim="400000"/>
          </a:ln>
        </p:spPr>
      </p:pic>
      <p:pic>
        <p:nvPicPr>
          <p:cNvPr id="183" name="Imagen 4" descr="Imagen 4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11584" y="620687"/>
            <a:ext cx="4481058" cy="2520282"/>
          </a:xfrm>
          <a:prstGeom prst="rect">
            <a:avLst/>
          </a:prstGeom>
          <a:ln w="12700">
            <a:miter lim="400000"/>
          </a:ln>
        </p:spPr>
      </p:pic>
      <p:sp>
        <p:nvSpPr>
          <p:cNvPr id="184" name="CuadroTexto 8"/>
          <p:cNvSpPr txBox="1"/>
          <p:nvPr/>
        </p:nvSpPr>
        <p:spPr>
          <a:xfrm>
            <a:off x="144016" y="6311060"/>
            <a:ext cx="8999984" cy="5740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>
              <a:defRPr sz="1600" i="0">
                <a:solidFill>
                  <a:srgbClr val="000000"/>
                </a:solidFill>
                <a:latin typeface="Courier"/>
                <a:ea typeface="Courier"/>
                <a:cs typeface="Courier"/>
                <a:sym typeface="Courier"/>
              </a:defRPr>
            </a:pPr>
            <a:r>
              <a:rPr u="sng">
                <a:solidFill>
                  <a:srgbClr val="00CDCD"/>
                </a:solidFill>
                <a:uFill>
                  <a:solidFill>
                    <a:srgbClr val="00CDCD"/>
                  </a:solidFill>
                </a:uFill>
                <a:hlinkClick r:id="rId5"/>
              </a:rPr>
              <a:t>http://venus.ifca.unican.es/~carreraf/Orbits/LongitudHeliocentricaPlanetas_2016-20.xlsx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6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187" name="Viajando por el espacio (Francisco)      Veteranos, 2 sesiones…"/>
          <p:cNvSpPr txBox="1"/>
          <p:nvPr/>
        </p:nvSpPr>
        <p:spPr>
          <a:xfrm>
            <a:off x="578643" y="850550"/>
            <a:ext cx="8170814" cy="4785926"/>
          </a:xfrm>
          <a:prstGeom prst="rect">
            <a:avLst/>
          </a:prstGeom>
          <a:solidFill>
            <a:srgbClr val="F2BD5E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Viajando</a:t>
            </a:r>
            <a:r>
              <a:rPr dirty="0"/>
              <a:t> </a:t>
            </a:r>
            <a:r>
              <a:rPr dirty="0" err="1"/>
              <a:t>por</a:t>
            </a:r>
            <a:r>
              <a:rPr dirty="0"/>
              <a:t> el </a:t>
            </a:r>
            <a:r>
              <a:rPr dirty="0" err="1"/>
              <a:t>espacio</a:t>
            </a:r>
            <a:r>
              <a:rPr dirty="0"/>
              <a:t> </a:t>
            </a:r>
            <a:r>
              <a:rPr sz="2700" b="0" dirty="0"/>
              <a:t>(Francisco)</a:t>
            </a:r>
            <a:br>
              <a:rPr sz="2700" b="0" dirty="0"/>
            </a:br>
            <a:r>
              <a:rPr dirty="0"/>
              <a:t>     </a:t>
            </a:r>
            <a:r>
              <a:rPr dirty="0" err="1"/>
              <a:t>Veteranos</a:t>
            </a:r>
            <a:r>
              <a:rPr dirty="0"/>
              <a:t>, 2 </a:t>
            </a:r>
            <a:r>
              <a:rPr dirty="0" err="1"/>
              <a:t>sesiones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>
                <a:solidFill>
                  <a:srgbClr val="543C21"/>
                </a:solidFill>
              </a:rPr>
              <a:t>Relojes</a:t>
            </a:r>
            <a:r>
              <a:rPr dirty="0">
                <a:solidFill>
                  <a:srgbClr val="543C21"/>
                </a:solidFill>
              </a:rPr>
              <a:t> de Sol </a:t>
            </a:r>
            <a:r>
              <a:rPr sz="2700" b="0" dirty="0">
                <a:solidFill>
                  <a:srgbClr val="543C21"/>
                </a:solidFill>
              </a:rPr>
              <a:t>(</a:t>
            </a:r>
            <a:r>
              <a:rPr sz="2700" b="0" dirty="0" err="1">
                <a:solidFill>
                  <a:srgbClr val="543C21"/>
                </a:solidFill>
              </a:rPr>
              <a:t>Neila</a:t>
            </a:r>
            <a:r>
              <a:rPr sz="2700" b="0" dirty="0">
                <a:solidFill>
                  <a:srgbClr val="543C21"/>
                </a:solidFill>
              </a:rPr>
              <a:t>)</a:t>
            </a:r>
            <a:r>
              <a:rPr sz="2700" b="0" dirty="0"/>
              <a:t/>
            </a:r>
            <a:br>
              <a:rPr sz="2700" b="0" dirty="0"/>
            </a:br>
            <a:r>
              <a:rPr dirty="0"/>
              <a:t>     1º </a:t>
            </a:r>
            <a:r>
              <a:rPr dirty="0" err="1"/>
              <a:t>Estalmat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La Tierra </a:t>
            </a:r>
            <a:r>
              <a:rPr dirty="0" err="1"/>
              <a:t>Paralela</a:t>
            </a:r>
            <a:r>
              <a:rPr dirty="0"/>
              <a:t> </a:t>
            </a:r>
            <a:r>
              <a:rPr sz="2700" b="0" dirty="0"/>
              <a:t>(</a:t>
            </a:r>
            <a:r>
              <a:rPr sz="2700" b="0" dirty="0" err="1"/>
              <a:t>Neila</a:t>
            </a:r>
            <a:r>
              <a:rPr sz="2700" b="0" dirty="0"/>
              <a:t>)</a:t>
            </a:r>
            <a:br>
              <a:rPr sz="2700" b="0" dirty="0"/>
            </a:br>
            <a:r>
              <a:rPr dirty="0"/>
              <a:t>     </a:t>
            </a:r>
            <a:r>
              <a:rPr dirty="0" err="1" smtClean="0"/>
              <a:t>Veteranos</a:t>
            </a:r>
            <a:endParaRPr lang="es-ES" dirty="0" smtClean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E6E6E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9" name="P5223117.jpeg" descr="P5223117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1588"/>
            <a:ext cx="9144000" cy="6859588"/>
          </a:xfrm>
          <a:prstGeom prst="rect">
            <a:avLst/>
          </a:prstGeom>
          <a:ln w="12700">
            <a:miter lim="400000"/>
          </a:ln>
        </p:spPr>
      </p:pic>
      <p:sp>
        <p:nvSpPr>
          <p:cNvPr id="190" name="Relojes de sol"/>
          <p:cNvSpPr txBox="1"/>
          <p:nvPr/>
        </p:nvSpPr>
        <p:spPr>
          <a:xfrm>
            <a:off x="-1" y="471487"/>
            <a:ext cx="9144002" cy="675641"/>
          </a:xfrm>
          <a:prstGeom prst="rect">
            <a:avLst/>
          </a:prstGeom>
          <a:solidFill>
            <a:srgbClr val="FFCF4C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2400"/>
              </a:spcBef>
              <a:defRPr sz="4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Relojes de sol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1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9" grpId="1" animBg="1" advAuto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2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41300" y="177800"/>
            <a:ext cx="4234870" cy="2823247"/>
          </a:xfrm>
          <a:prstGeom prst="rect">
            <a:avLst/>
          </a:prstGeom>
          <a:ln w="12700">
            <a:miter lim="400000"/>
          </a:ln>
        </p:spPr>
      </p:pic>
      <p:pic>
        <p:nvPicPr>
          <p:cNvPr id="193" name="image.png" descr="imag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163906" y="168121"/>
            <a:ext cx="3699107" cy="4162579"/>
          </a:xfrm>
          <a:prstGeom prst="rect">
            <a:avLst/>
          </a:prstGeom>
          <a:ln w="12700">
            <a:miter lim="400000"/>
          </a:ln>
        </p:spPr>
      </p:pic>
      <p:pic>
        <p:nvPicPr>
          <p:cNvPr id="194" name="image.png" descr="image.png"/>
          <p:cNvPicPr>
            <a:picLocks noChangeAspect="1"/>
          </p:cNvPicPr>
          <p:nvPr/>
        </p:nvPicPr>
        <p:blipFill>
          <a:blip r:embed="rId4">
            <a:extLst/>
          </a:blip>
          <a:srcRect l="28991"/>
          <a:stretch>
            <a:fillRect/>
          </a:stretch>
        </p:blipFill>
        <p:spPr>
          <a:xfrm>
            <a:off x="1114531" y="3114634"/>
            <a:ext cx="2488587" cy="3648116"/>
          </a:xfrm>
          <a:prstGeom prst="rect">
            <a:avLst/>
          </a:prstGeom>
          <a:ln w="12700">
            <a:miter lim="400000"/>
          </a:ln>
        </p:spPr>
      </p:pic>
      <p:pic>
        <p:nvPicPr>
          <p:cNvPr id="195" name="horas huecas.jpeg" descr="horas huecas.jpeg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>
            <a:off x="4292600" y="3416300"/>
            <a:ext cx="4067175" cy="4056063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400"/>
                                        <p:tgtEl>
                                          <p:spTgt spid="1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400"/>
                            </p:stCondLst>
                            <p:childTnLst>
                              <p:par>
                                <p:cTn id="9" presetID="22" presetClass="entr" presetSubtype="8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1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400"/>
                                        <p:tgtEl>
                                          <p:spTgt spid="1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800"/>
                            </p:stCondLst>
                            <p:childTnLst>
                              <p:par>
                                <p:cTn id="13" presetID="22" presetClass="entr" presetSubtype="8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4" fill="hold"/>
                                        <p:tgtEl>
                                          <p:spTgt spid="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400"/>
                                        <p:tgtEl>
                                          <p:spTgt spid="1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200"/>
                            </p:stCondLst>
                            <p:childTnLst>
                              <p:par>
                                <p:cTn id="17" presetID="22" presetClass="entr" presetSubtype="8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400"/>
                                        <p:tgtEl>
                                          <p:spTgt spid="1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2" grpId="2" animBg="1" advAuto="0"/>
      <p:bldP spid="193" grpId="1" animBg="1" advAuto="0"/>
      <p:bldP spid="194" grpId="3" animBg="1" advAuto="0"/>
      <p:bldP spid="195" grpId="4" animBg="1" advAuto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7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33400" y="0"/>
            <a:ext cx="6094413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198" name="¿Qué hora marca?"/>
          <p:cNvSpPr txBox="1"/>
          <p:nvPr/>
        </p:nvSpPr>
        <p:spPr>
          <a:xfrm>
            <a:off x="2087562" y="2438400"/>
            <a:ext cx="7056438" cy="4862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¿Qué hora marca?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8" grpId="1" animBg="1" advAuto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0" name="Tierra.jpeg" descr="Tierra.jpeg"/>
          <p:cNvPicPr>
            <a:picLocks noChangeAspect="1"/>
          </p:cNvPicPr>
          <p:nvPr/>
        </p:nvPicPr>
        <p:blipFill>
          <a:blip r:embed="rId2">
            <a:extLst/>
          </a:blip>
          <a:srcRect l="1153" r="1538" b="546"/>
          <a:stretch>
            <a:fillRect/>
          </a:stretch>
        </p:blipFill>
        <p:spPr>
          <a:xfrm>
            <a:off x="-1" y="298449"/>
            <a:ext cx="9144001" cy="6580189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204" name="Grupo"/>
          <p:cNvGrpSpPr/>
          <p:nvPr/>
        </p:nvGrpSpPr>
        <p:grpSpPr>
          <a:xfrm>
            <a:off x="1166963" y="3129395"/>
            <a:ext cx="1407706" cy="2089143"/>
            <a:chOff x="0" y="0"/>
            <a:chExt cx="1407704" cy="2089142"/>
          </a:xfrm>
        </p:grpSpPr>
        <p:sp>
          <p:nvSpPr>
            <p:cNvPr id="201" name="Figura"/>
            <p:cNvSpPr/>
            <p:nvPr/>
          </p:nvSpPr>
          <p:spPr>
            <a:xfrm rot="20533259" flipH="1">
              <a:off x="272052" y="86071"/>
              <a:ext cx="863601" cy="191700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11929" y="0"/>
                    <a:pt x="21600" y="3560"/>
                    <a:pt x="21600" y="7951"/>
                  </a:cubicBezTo>
                  <a:lnTo>
                    <a:pt x="21600" y="12494"/>
                  </a:lnTo>
                  <a:cubicBezTo>
                    <a:pt x="21600" y="15299"/>
                    <a:pt x="17587" y="17895"/>
                    <a:pt x="11038" y="19329"/>
                  </a:cubicBezTo>
                  <a:lnTo>
                    <a:pt x="11038" y="21600"/>
                  </a:lnTo>
                  <a:lnTo>
                    <a:pt x="0" y="18174"/>
                  </a:lnTo>
                  <a:lnTo>
                    <a:pt x="11038" y="12513"/>
                  </a:lnTo>
                  <a:lnTo>
                    <a:pt x="11038" y="14785"/>
                  </a:lnTo>
                  <a:cubicBezTo>
                    <a:pt x="15701" y="13765"/>
                    <a:pt x="19150" y="12136"/>
                    <a:pt x="20700" y="10223"/>
                  </a:cubicBezTo>
                  <a:lnTo>
                    <a:pt x="20700" y="10223"/>
                  </a:lnTo>
                  <a:cubicBezTo>
                    <a:pt x="17970" y="6853"/>
                    <a:pt x="9552" y="4543"/>
                    <a:pt x="0" y="4543"/>
                  </a:cubicBezTo>
                  <a:close/>
                </a:path>
              </a:pathLst>
            </a:custGeom>
            <a:solidFill>
              <a:schemeClr val="accent1"/>
            </a:solidFill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02" name="Figura"/>
            <p:cNvSpPr/>
            <p:nvPr/>
          </p:nvSpPr>
          <p:spPr>
            <a:xfrm rot="20533259" flipH="1">
              <a:off x="148672" y="105369"/>
              <a:ext cx="863601" cy="110887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11929" y="0"/>
                    <a:pt x="21600" y="6154"/>
                    <a:pt x="21600" y="13745"/>
                  </a:cubicBezTo>
                  <a:lnTo>
                    <a:pt x="21600" y="21600"/>
                  </a:lnTo>
                  <a:cubicBezTo>
                    <a:pt x="21600" y="14009"/>
                    <a:pt x="11929" y="7855"/>
                    <a:pt x="0" y="7855"/>
                  </a:cubicBezTo>
                  <a:close/>
                </a:path>
              </a:pathLst>
            </a:custGeom>
            <a:solidFill>
              <a:schemeClr val="accent1">
                <a:lumOff val="-8000"/>
              </a:schemeClr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03" name="Línea"/>
            <p:cNvSpPr/>
            <p:nvPr/>
          </p:nvSpPr>
          <p:spPr>
            <a:xfrm rot="20533259" flipH="1">
              <a:off x="306949" y="1117317"/>
              <a:ext cx="35999" cy="20161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21600"/>
                  </a:moveTo>
                  <a:cubicBezTo>
                    <a:pt x="21600" y="14285"/>
                    <a:pt x="14324" y="7010"/>
                    <a:pt x="0" y="0"/>
                  </a:cubicBezTo>
                </a:path>
              </a:pathLst>
            </a:custGeom>
            <a:noFill/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grpSp>
        <p:nvGrpSpPr>
          <p:cNvPr id="208" name="Grupo"/>
          <p:cNvGrpSpPr/>
          <p:nvPr/>
        </p:nvGrpSpPr>
        <p:grpSpPr>
          <a:xfrm>
            <a:off x="6671701" y="1795485"/>
            <a:ext cx="1298065" cy="2069533"/>
            <a:chOff x="0" y="0"/>
            <a:chExt cx="1298064" cy="2069531"/>
          </a:xfrm>
        </p:grpSpPr>
        <p:sp>
          <p:nvSpPr>
            <p:cNvPr id="205" name="Figura"/>
            <p:cNvSpPr/>
            <p:nvPr/>
          </p:nvSpPr>
          <p:spPr>
            <a:xfrm rot="9968339" flipH="1">
              <a:off x="217232" y="75511"/>
              <a:ext cx="863601" cy="191850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11929" y="0"/>
                    <a:pt x="21600" y="3560"/>
                    <a:pt x="21600" y="7951"/>
                  </a:cubicBezTo>
                  <a:lnTo>
                    <a:pt x="21600" y="12494"/>
                  </a:lnTo>
                  <a:cubicBezTo>
                    <a:pt x="21600" y="15299"/>
                    <a:pt x="17587" y="17895"/>
                    <a:pt x="11038" y="19329"/>
                  </a:cubicBezTo>
                  <a:lnTo>
                    <a:pt x="11038" y="21600"/>
                  </a:lnTo>
                  <a:lnTo>
                    <a:pt x="0" y="18174"/>
                  </a:lnTo>
                  <a:lnTo>
                    <a:pt x="11038" y="12513"/>
                  </a:lnTo>
                  <a:lnTo>
                    <a:pt x="11038" y="14785"/>
                  </a:lnTo>
                  <a:cubicBezTo>
                    <a:pt x="15701" y="13765"/>
                    <a:pt x="19150" y="12136"/>
                    <a:pt x="20700" y="10223"/>
                  </a:cubicBezTo>
                  <a:lnTo>
                    <a:pt x="20700" y="10223"/>
                  </a:lnTo>
                  <a:cubicBezTo>
                    <a:pt x="17970" y="6853"/>
                    <a:pt x="9552" y="4543"/>
                    <a:pt x="0" y="4543"/>
                  </a:cubicBezTo>
                  <a:close/>
                </a:path>
              </a:pathLst>
            </a:custGeom>
            <a:solidFill>
              <a:schemeClr val="accent1"/>
            </a:solidFill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06" name="Figura"/>
            <p:cNvSpPr/>
            <p:nvPr/>
          </p:nvSpPr>
          <p:spPr>
            <a:xfrm rot="9968339" flipH="1">
              <a:off x="314109" y="872502"/>
              <a:ext cx="863601" cy="1109743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11929" y="0"/>
                    <a:pt x="21600" y="6154"/>
                    <a:pt x="21600" y="13745"/>
                  </a:cubicBezTo>
                  <a:lnTo>
                    <a:pt x="21600" y="21600"/>
                  </a:lnTo>
                  <a:cubicBezTo>
                    <a:pt x="21600" y="14009"/>
                    <a:pt x="11929" y="7855"/>
                    <a:pt x="0" y="7855"/>
                  </a:cubicBezTo>
                  <a:close/>
                </a:path>
              </a:pathLst>
            </a:custGeom>
            <a:solidFill>
              <a:schemeClr val="accent1">
                <a:lumOff val="-8000"/>
              </a:schemeClr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07" name="Línea"/>
            <p:cNvSpPr/>
            <p:nvPr/>
          </p:nvSpPr>
          <p:spPr>
            <a:xfrm rot="9968339" flipH="1">
              <a:off x="1020900" y="786589"/>
              <a:ext cx="35999" cy="20176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21600"/>
                  </a:moveTo>
                  <a:cubicBezTo>
                    <a:pt x="21600" y="14285"/>
                    <a:pt x="14324" y="7010"/>
                    <a:pt x="0" y="0"/>
                  </a:cubicBezTo>
                </a:path>
              </a:pathLst>
            </a:custGeom>
            <a:noFill/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209" name="La Tierra es un reloj"/>
          <p:cNvSpPr txBox="1"/>
          <p:nvPr/>
        </p:nvSpPr>
        <p:spPr>
          <a:xfrm>
            <a:off x="179387" y="188912"/>
            <a:ext cx="5472113" cy="54804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900"/>
              </a:spcBef>
              <a:defRPr sz="3200" b="1" i="0">
                <a:solidFill>
                  <a:srgbClr val="FF9999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La Tierra es un reloj</a:t>
            </a:r>
          </a:p>
        </p:txBody>
      </p:sp>
      <p:sp>
        <p:nvSpPr>
          <p:cNvPr id="210" name="24 h"/>
          <p:cNvSpPr txBox="1"/>
          <p:nvPr/>
        </p:nvSpPr>
        <p:spPr>
          <a:xfrm>
            <a:off x="2771775" y="5300662"/>
            <a:ext cx="3527425" cy="76999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2800"/>
              </a:spcBef>
              <a:defRPr sz="4800" b="1" i="0">
                <a:solidFill>
                  <a:srgbClr val="99CC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24 h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22" presetClass="entr" presetSubtype="1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0" dur="500"/>
                                        <p:tgtEl>
                                          <p:spTgt spid="2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22" presetClass="entr" presetSubtype="4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2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000"/>
                            </p:stCondLst>
                            <p:childTnLst>
                              <p:par>
                                <p:cTn id="16" presetID="22" presetClass="entr" presetSubtype="4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2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500"/>
                                        <p:tgtEl>
                                          <p:spTgt spid="2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4" grpId="2" animBg="1" advAuto="0"/>
      <p:bldP spid="208" grpId="3" animBg="1" advAuto="0"/>
      <p:bldP spid="209" grpId="1" animBg="1" advAuto="0"/>
      <p:bldP spid="210" grpId="4" animBg="1" advAuto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2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7000" y="76200"/>
            <a:ext cx="9144000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213" name="... hay que entender el movimiento aparente  del Sol"/>
          <p:cNvSpPr txBox="1"/>
          <p:nvPr/>
        </p:nvSpPr>
        <p:spPr>
          <a:xfrm>
            <a:off x="0" y="5503862"/>
            <a:ext cx="8839200" cy="1348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defRPr sz="3400" b="1" i="0">
                <a:solidFill>
                  <a:srgbClr val="FFFFFF"/>
                </a:solidFill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/>
              <a:t>... hay </a:t>
            </a:r>
            <a:r>
              <a:rPr dirty="0" err="1"/>
              <a:t>que</a:t>
            </a:r>
            <a:r>
              <a:rPr dirty="0"/>
              <a:t> </a:t>
            </a:r>
            <a:r>
              <a:rPr dirty="0" err="1"/>
              <a:t>entender</a:t>
            </a:r>
            <a:r>
              <a:rPr dirty="0"/>
              <a:t> el </a:t>
            </a:r>
            <a:r>
              <a:rPr dirty="0" err="1"/>
              <a:t>movimiento</a:t>
            </a:r>
            <a:r>
              <a:rPr dirty="0"/>
              <a:t> </a:t>
            </a:r>
            <a:r>
              <a:rPr dirty="0" err="1"/>
              <a:t>aparente</a:t>
            </a:r>
            <a:r>
              <a:rPr dirty="0"/>
              <a:t>  </a:t>
            </a:r>
            <a:r>
              <a:rPr sz="4800" dirty="0">
                <a:solidFill>
                  <a:srgbClr val="FFCF4C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</a:rPr>
              <a:t>del Sol</a:t>
            </a:r>
          </a:p>
        </p:txBody>
      </p:sp>
      <p:pic>
        <p:nvPicPr>
          <p:cNvPr id="214" name="sombra mediodía.jpeg" descr="sombra mediodía.jpe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743200" y="1752600"/>
            <a:ext cx="3440113" cy="3340100"/>
          </a:xfrm>
          <a:prstGeom prst="rect">
            <a:avLst/>
          </a:prstGeom>
          <a:ln w="12700">
            <a:miter lim="400000"/>
          </a:ln>
        </p:spPr>
      </p:pic>
      <p:sp>
        <p:nvSpPr>
          <p:cNvPr id="215" name="Para saber cómo se mueven  las sombras..."/>
          <p:cNvSpPr txBox="1"/>
          <p:nvPr/>
        </p:nvSpPr>
        <p:spPr>
          <a:xfrm>
            <a:off x="990600" y="76200"/>
            <a:ext cx="6934200" cy="13487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defRPr sz="3400" b="1" i="0">
                <a:solidFill>
                  <a:srgbClr val="FFFFFF"/>
                </a:solidFill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t>Para saber cómo se mueven</a:t>
            </a:r>
            <a:br/>
            <a:r>
              <a:t> </a:t>
            </a:r>
            <a:r>
              <a:rPr sz="4800">
                <a:solidFill>
                  <a:srgbClr val="9CDB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</a:rPr>
              <a:t>las sombras...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2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2" presetClass="entr" presetSubtype="4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2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500"/>
                            </p:stCondLst>
                            <p:childTnLst>
                              <p:par>
                                <p:cTn id="1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3" grpId="0" animBg="1"/>
      <p:bldP spid="214" grpId="1" animBg="1" advAuto="0"/>
      <p:bldP spid="215" grpId="2" animBg="1" advAuto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7" name="sonar-con-un-amanecer-en-un-lugar-extrano.jpeg" descr="sonar-con-un-amanecer-en-un-lugar-extrano.jpeg"/>
          <p:cNvPicPr>
            <a:picLocks noChangeAspect="1"/>
          </p:cNvPicPr>
          <p:nvPr/>
        </p:nvPicPr>
        <p:blipFill>
          <a:blip r:embed="rId2">
            <a:extLst/>
          </a:blip>
          <a:srcRect r="16609"/>
          <a:stretch>
            <a:fillRect/>
          </a:stretch>
        </p:blipFill>
        <p:spPr>
          <a:xfrm>
            <a:off x="0" y="0"/>
            <a:ext cx="9150351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218" name="¿Cuál es el recorrido del Sol…"/>
          <p:cNvSpPr txBox="1"/>
          <p:nvPr/>
        </p:nvSpPr>
        <p:spPr>
          <a:xfrm>
            <a:off x="685800" y="1143000"/>
            <a:ext cx="8153400" cy="16535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r"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t>¿Cuál es el recorrido del Sol</a:t>
            </a:r>
          </a:p>
          <a:p>
            <a:pPr algn="r"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t>por la bóveda celeste</a:t>
            </a:r>
          </a:p>
          <a:p>
            <a:pPr algn="r"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t>en un día?</a:t>
            </a:r>
          </a:p>
        </p:txBody>
      </p:sp>
      <p:sp>
        <p:nvSpPr>
          <p:cNvPr id="219" name="¿Es igual todos los días del año?"/>
          <p:cNvSpPr txBox="1"/>
          <p:nvPr/>
        </p:nvSpPr>
        <p:spPr>
          <a:xfrm>
            <a:off x="419100" y="4132262"/>
            <a:ext cx="4800600" cy="11328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lvl1pPr>
          </a:lstStyle>
          <a:p>
            <a:r>
              <a:rPr dirty="0"/>
              <a:t>¿</a:t>
            </a:r>
            <a:r>
              <a:rPr dirty="0" err="1"/>
              <a:t>Es</a:t>
            </a:r>
            <a:r>
              <a:rPr dirty="0"/>
              <a:t> </a:t>
            </a:r>
            <a:r>
              <a:rPr dirty="0" err="1"/>
              <a:t>igual</a:t>
            </a:r>
            <a:r>
              <a:rPr dirty="0"/>
              <a:t> </a:t>
            </a:r>
            <a:r>
              <a:rPr dirty="0" err="1"/>
              <a:t>todos</a:t>
            </a:r>
            <a:r>
              <a:rPr dirty="0"/>
              <a:t> los </a:t>
            </a:r>
            <a:r>
              <a:rPr dirty="0" err="1"/>
              <a:t>días</a:t>
            </a:r>
            <a:r>
              <a:rPr dirty="0"/>
              <a:t> del </a:t>
            </a:r>
            <a:r>
              <a:rPr dirty="0" err="1"/>
              <a:t>año</a:t>
            </a:r>
            <a:r>
              <a:rPr dirty="0"/>
              <a:t>?</a:t>
            </a:r>
          </a:p>
        </p:txBody>
      </p:sp>
      <p:sp>
        <p:nvSpPr>
          <p:cNvPr id="220" name="VISTO DESDE NUESTRO LUGAR..."/>
          <p:cNvSpPr txBox="1"/>
          <p:nvPr/>
        </p:nvSpPr>
        <p:spPr>
          <a:xfrm>
            <a:off x="533400" y="374650"/>
            <a:ext cx="8839200" cy="6121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3400" b="1" i="0">
                <a:solidFill>
                  <a:srgbClr val="9CDBFF"/>
                </a:solidFill>
                <a:latin typeface="Benguiat Bk BT"/>
                <a:ea typeface="Benguiat Bk BT"/>
                <a:cs typeface="Benguiat Bk BT"/>
                <a:sym typeface="Benguiat Bk BT"/>
              </a:defRPr>
            </a:lvl1pPr>
          </a:lstStyle>
          <a:p>
            <a:r>
              <a:t>VISTO DESDE NUESTRO LUGAR...</a:t>
            </a:r>
          </a:p>
        </p:txBody>
      </p:sp>
      <p:sp>
        <p:nvSpPr>
          <p:cNvPr id="221" name="¿Es igual en todas…"/>
          <p:cNvSpPr txBox="1"/>
          <p:nvPr/>
        </p:nvSpPr>
        <p:spPr>
          <a:xfrm>
            <a:off x="2552700" y="5313362"/>
            <a:ext cx="4800600" cy="11328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/>
              <a:t>¿</a:t>
            </a:r>
            <a:r>
              <a:rPr dirty="0" err="1"/>
              <a:t>Es</a:t>
            </a:r>
            <a:r>
              <a:rPr dirty="0"/>
              <a:t> </a:t>
            </a:r>
            <a:r>
              <a:rPr dirty="0" err="1"/>
              <a:t>igual</a:t>
            </a:r>
            <a:r>
              <a:rPr dirty="0"/>
              <a:t> en </a:t>
            </a:r>
            <a:r>
              <a:rPr dirty="0" err="1"/>
              <a:t>todas</a:t>
            </a:r>
            <a:endParaRPr dirty="0"/>
          </a:p>
          <a:p>
            <a:pPr defTabSz="457200">
              <a:defRPr sz="3400" b="1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/>
              <a:t> </a:t>
            </a:r>
            <a:r>
              <a:rPr dirty="0" err="1"/>
              <a:t>las</a:t>
            </a:r>
            <a:r>
              <a:rPr dirty="0"/>
              <a:t> latitudes?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" presetClass="entr" presetSubtype="4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" presetClass="entr" presetSubtype="4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6" fill="hold"/>
                                        <p:tgtEl>
                                          <p:spTgt spid="2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8" grpId="1" animBg="1" advAuto="0"/>
      <p:bldP spid="219" grpId="2" animBg="1" advAuto="0"/>
      <p:bldP spid="221" grpId="3" animBg="1" advAuto="0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La bóveda celeste"/>
          <p:cNvSpPr txBox="1"/>
          <p:nvPr/>
        </p:nvSpPr>
        <p:spPr>
          <a:xfrm>
            <a:off x="381000" y="457200"/>
            <a:ext cx="8077200" cy="5740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200" i="0">
                <a:solidFill>
                  <a:srgbClr val="FFFFFF"/>
                </a:solidFill>
                <a:latin typeface="Benguiat Bk BT"/>
                <a:ea typeface="Benguiat Bk BT"/>
                <a:cs typeface="Benguiat Bk BT"/>
                <a:sym typeface="Benguiat Bk BT"/>
              </a:defRPr>
            </a:lvl1pPr>
          </a:lstStyle>
          <a:p>
            <a:r>
              <a:t>La bóveda celeste</a:t>
            </a:r>
          </a:p>
        </p:txBody>
      </p:sp>
      <p:grpSp>
        <p:nvGrpSpPr>
          <p:cNvPr id="226" name="Grupo"/>
          <p:cNvGrpSpPr/>
          <p:nvPr/>
        </p:nvGrpSpPr>
        <p:grpSpPr>
          <a:xfrm>
            <a:off x="685800" y="1600200"/>
            <a:ext cx="7329488" cy="5334000"/>
            <a:chOff x="0" y="0"/>
            <a:chExt cx="7329487" cy="5334000"/>
          </a:xfrm>
        </p:grpSpPr>
        <p:pic>
          <p:nvPicPr>
            <p:cNvPr id="224" name="image.png" descr="image.pn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0" y="0"/>
              <a:ext cx="7329488" cy="533400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pic>
          <p:nvPicPr>
            <p:cNvPr id="225" name="image.png" descr="image.png"/>
            <p:cNvPicPr>
              <a:picLocks noChangeAspect="1"/>
            </p:cNvPicPr>
            <p:nvPr/>
          </p:nvPicPr>
          <p:blipFill>
            <a:blip r:embed="rId3">
              <a:extLst/>
            </a:blip>
            <a:stretch>
              <a:fillRect/>
            </a:stretch>
          </p:blipFill>
          <p:spPr>
            <a:xfrm>
              <a:off x="3124214" y="2497546"/>
              <a:ext cx="1143007" cy="127090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8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01700" y="2074220"/>
            <a:ext cx="2792413" cy="2746376"/>
          </a:xfrm>
          <a:prstGeom prst="rect">
            <a:avLst/>
          </a:prstGeom>
          <a:ln w="12700">
            <a:miter lim="400000"/>
          </a:ln>
        </p:spPr>
      </p:pic>
      <p:sp>
        <p:nvSpPr>
          <p:cNvPr id="229" name="Imaginemos que el Sol gira alrededor de la Tierra…"/>
          <p:cNvSpPr txBox="1"/>
          <p:nvPr/>
        </p:nvSpPr>
        <p:spPr>
          <a:xfrm>
            <a:off x="381000" y="215900"/>
            <a:ext cx="8991600" cy="1005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 err="1"/>
              <a:t>Imaginemos</a:t>
            </a:r>
            <a:r>
              <a:rPr dirty="0"/>
              <a:t> </a:t>
            </a:r>
            <a:r>
              <a:rPr dirty="0" err="1"/>
              <a:t>que</a:t>
            </a:r>
            <a:r>
              <a:rPr dirty="0"/>
              <a:t> el Sol </a:t>
            </a:r>
            <a:r>
              <a:rPr dirty="0" err="1"/>
              <a:t>gira</a:t>
            </a:r>
            <a:r>
              <a:rPr dirty="0"/>
              <a:t> </a:t>
            </a:r>
            <a:r>
              <a:rPr dirty="0" err="1"/>
              <a:t>alrededor</a:t>
            </a:r>
            <a:r>
              <a:rPr dirty="0"/>
              <a:t> de la Tierra</a:t>
            </a:r>
          </a:p>
          <a:p>
            <a:pPr defTabSz="457200"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/>
              <a:t>¿</a:t>
            </a:r>
            <a:r>
              <a:rPr dirty="0" err="1"/>
              <a:t>Cómo</a:t>
            </a:r>
            <a:r>
              <a:rPr dirty="0"/>
              <a:t> lo </a:t>
            </a:r>
            <a:r>
              <a:rPr dirty="0" err="1"/>
              <a:t>haría</a:t>
            </a:r>
            <a:r>
              <a:rPr dirty="0"/>
              <a:t>?</a:t>
            </a:r>
          </a:p>
        </p:txBody>
      </p:sp>
      <p:grpSp>
        <p:nvGrpSpPr>
          <p:cNvPr id="233" name="Grupo"/>
          <p:cNvGrpSpPr/>
          <p:nvPr/>
        </p:nvGrpSpPr>
        <p:grpSpPr>
          <a:xfrm>
            <a:off x="6420467" y="3039224"/>
            <a:ext cx="1923616" cy="1806173"/>
            <a:chOff x="0" y="0"/>
            <a:chExt cx="1923614" cy="1806172"/>
          </a:xfrm>
        </p:grpSpPr>
        <p:sp>
          <p:nvSpPr>
            <p:cNvPr id="230" name="Figura"/>
            <p:cNvSpPr/>
            <p:nvPr/>
          </p:nvSpPr>
          <p:spPr>
            <a:xfrm flipH="1">
              <a:off x="0" y="0"/>
              <a:ext cx="1923615" cy="1806173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0"/>
                  </a:moveTo>
                  <a:cubicBezTo>
                    <a:pt x="9671" y="0"/>
                    <a:pt x="0" y="3049"/>
                    <a:pt x="0" y="6811"/>
                  </a:cubicBezTo>
                  <a:lnTo>
                    <a:pt x="0" y="12259"/>
                  </a:lnTo>
                  <a:cubicBezTo>
                    <a:pt x="0" y="15399"/>
                    <a:pt x="6809" y="18132"/>
                    <a:pt x="16484" y="18876"/>
                  </a:cubicBezTo>
                  <a:lnTo>
                    <a:pt x="16484" y="21600"/>
                  </a:lnTo>
                  <a:lnTo>
                    <a:pt x="21600" y="16345"/>
                  </a:lnTo>
                  <a:lnTo>
                    <a:pt x="16484" y="10703"/>
                  </a:lnTo>
                  <a:lnTo>
                    <a:pt x="16484" y="13427"/>
                  </a:lnTo>
                  <a:cubicBezTo>
                    <a:pt x="9931" y="12924"/>
                    <a:pt x="4501" y="11484"/>
                    <a:pt x="1803" y="9535"/>
                  </a:cubicBezTo>
                  <a:lnTo>
                    <a:pt x="1803" y="9535"/>
                  </a:lnTo>
                  <a:cubicBezTo>
                    <a:pt x="5239" y="7053"/>
                    <a:pt x="13011" y="5448"/>
                    <a:pt x="21600" y="5448"/>
                  </a:cubicBezTo>
                  <a:close/>
                </a:path>
              </a:pathLst>
            </a:custGeom>
            <a:solidFill>
              <a:schemeClr val="accent1"/>
            </a:solidFill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31" name="Figura"/>
            <p:cNvSpPr/>
            <p:nvPr/>
          </p:nvSpPr>
          <p:spPr>
            <a:xfrm flipH="1">
              <a:off x="0" y="0"/>
              <a:ext cx="1923615" cy="797291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0"/>
                  </a:moveTo>
                  <a:cubicBezTo>
                    <a:pt x="9671" y="0"/>
                    <a:pt x="0" y="6908"/>
                    <a:pt x="0" y="15429"/>
                  </a:cubicBezTo>
                  <a:cubicBezTo>
                    <a:pt x="0" y="17552"/>
                    <a:pt x="614" y="19653"/>
                    <a:pt x="1803" y="21600"/>
                  </a:cubicBezTo>
                  <a:lnTo>
                    <a:pt x="1803" y="21600"/>
                  </a:lnTo>
                  <a:cubicBezTo>
                    <a:pt x="5239" y="15977"/>
                    <a:pt x="13011" y="12343"/>
                    <a:pt x="21600" y="12343"/>
                  </a:cubicBezTo>
                  <a:close/>
                </a:path>
              </a:pathLst>
            </a:custGeom>
            <a:solidFill>
              <a:schemeClr val="accent1">
                <a:lumOff val="-8000"/>
              </a:schemeClr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32" name="Línea"/>
            <p:cNvSpPr/>
            <p:nvPr/>
          </p:nvSpPr>
          <p:spPr>
            <a:xfrm flipH="1">
              <a:off x="1763025" y="569491"/>
              <a:ext cx="160590" cy="22779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0" y="7434"/>
                    <a:pt x="7353" y="14787"/>
                    <a:pt x="21600" y="21600"/>
                  </a:cubicBezTo>
                </a:path>
              </a:pathLst>
            </a:custGeom>
            <a:noFill/>
            <a:ln w="9525" cap="flat">
              <a:solidFill>
                <a:srgbClr val="FFFF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pic>
        <p:nvPicPr>
          <p:cNvPr id="234" name="image.png" descr="imag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864100" y="2049418"/>
            <a:ext cx="2362200" cy="2341563"/>
          </a:xfrm>
          <a:prstGeom prst="rect">
            <a:avLst/>
          </a:prstGeom>
          <a:ln w="12700">
            <a:miter lim="400000"/>
          </a:ln>
        </p:spPr>
      </p:pic>
      <p:sp>
        <p:nvSpPr>
          <p:cNvPr id="235" name="Línea"/>
          <p:cNvSpPr/>
          <p:nvPr/>
        </p:nvSpPr>
        <p:spPr>
          <a:xfrm flipV="1">
            <a:off x="2297906" y="1156049"/>
            <a:ext cx="1" cy="888302"/>
          </a:xfrm>
          <a:prstGeom prst="line">
            <a:avLst/>
          </a:prstGeom>
          <a:ln w="25400">
            <a:solidFill>
              <a:schemeClr val="accent1"/>
            </a:solidFill>
          </a:ln>
          <a:effectLst>
            <a:outerShdw blurRad="38100" dist="20000" dir="5400000" rotWithShape="0">
              <a:srgbClr val="000000">
                <a:alpha val="38000"/>
              </a:srgbClr>
            </a:outerShdw>
          </a:effectLst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236" name="Línea"/>
          <p:cNvSpPr/>
          <p:nvPr/>
        </p:nvSpPr>
        <p:spPr>
          <a:xfrm flipV="1">
            <a:off x="2297906" y="4813649"/>
            <a:ext cx="1" cy="888302"/>
          </a:xfrm>
          <a:prstGeom prst="line">
            <a:avLst/>
          </a:prstGeom>
          <a:ln w="25400">
            <a:solidFill>
              <a:schemeClr val="accent1"/>
            </a:solidFill>
          </a:ln>
          <a:effectLst>
            <a:outerShdw blurRad="38100" dist="20000" dir="5400000" rotWithShape="0">
              <a:srgbClr val="000000">
                <a:alpha val="38000"/>
              </a:srgbClr>
            </a:outerShdw>
          </a:effectLst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237" name="¡Giraría en un plano  perpendicular al eje de la Tierra!"/>
          <p:cNvSpPr txBox="1"/>
          <p:nvPr/>
        </p:nvSpPr>
        <p:spPr>
          <a:xfrm>
            <a:off x="381000" y="5499100"/>
            <a:ext cx="8991600" cy="1005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Benguiat Bk BT"/>
                <a:ea typeface="Benguiat Bk BT"/>
                <a:cs typeface="Benguiat Bk BT"/>
                <a:sym typeface="Benguiat Bk BT"/>
              </a:defRPr>
            </a:pPr>
            <a:r>
              <a:rPr dirty="0"/>
              <a:t>¡</a:t>
            </a:r>
            <a:r>
              <a:rPr dirty="0" err="1"/>
              <a:t>Giraría</a:t>
            </a:r>
            <a:r>
              <a:rPr dirty="0"/>
              <a:t> en un </a:t>
            </a:r>
            <a:r>
              <a:rPr dirty="0" err="1"/>
              <a:t>plano</a:t>
            </a:r>
            <a:r>
              <a:rPr dirty="0"/>
              <a:t> </a:t>
            </a:r>
            <a:br>
              <a:rPr dirty="0"/>
            </a:br>
            <a:r>
              <a:rPr b="1" dirty="0"/>
              <a:t>perpendicular</a:t>
            </a:r>
            <a:r>
              <a:rPr dirty="0"/>
              <a:t> al </a:t>
            </a:r>
            <a:r>
              <a:rPr dirty="0" err="1"/>
              <a:t>eje</a:t>
            </a:r>
            <a:r>
              <a:rPr dirty="0"/>
              <a:t> de la Tierra!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3" presetClass="entr" presetSubtype="16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2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2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2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9" grpId="1" animBg="1" advAuto="0"/>
      <p:bldP spid="233" grpId="2" animBg="1" advAuto="0"/>
      <p:bldP spid="237" grpId="3" animBg="1" advAuto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9" name="eje.jpeg" descr="eje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76200" y="152400"/>
            <a:ext cx="6629400" cy="4994275"/>
          </a:xfrm>
          <a:prstGeom prst="rect">
            <a:avLst/>
          </a:prstGeom>
          <a:ln w="12700">
            <a:miter lim="400000"/>
          </a:ln>
        </p:spPr>
      </p:pic>
      <p:sp>
        <p:nvSpPr>
          <p:cNvPr id="240" name="¿En qué dirección está…"/>
          <p:cNvSpPr txBox="1"/>
          <p:nvPr/>
        </p:nvSpPr>
        <p:spPr>
          <a:xfrm>
            <a:off x="685800" y="5257800"/>
            <a:ext cx="5791200" cy="148784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defRPr sz="32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¿En qué dirección está </a:t>
            </a:r>
          </a:p>
          <a:p>
            <a:pPr defTabSz="457200">
              <a:defRPr sz="32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el eje de la Tierra,</a:t>
            </a:r>
          </a:p>
          <a:p>
            <a:pPr defTabSz="457200">
              <a:defRPr sz="32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visto desde nuestro lugar?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75"/>
                                        <p:tgtEl>
                                          <p:spTgt spid="2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0" grpId="1" animBg="1" advAuto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2" name="globo celeste estacionado.jpeg" descr="globo celeste estacionado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209800" y="2047875"/>
            <a:ext cx="5153025" cy="4124325"/>
          </a:xfrm>
          <a:prstGeom prst="rect">
            <a:avLst/>
          </a:prstGeom>
          <a:ln w="12700">
            <a:miter lim="400000"/>
          </a:ln>
        </p:spPr>
      </p:pic>
      <p:sp>
        <p:nvSpPr>
          <p:cNvPr id="243" name="Línea"/>
          <p:cNvSpPr/>
          <p:nvPr/>
        </p:nvSpPr>
        <p:spPr>
          <a:xfrm flipV="1">
            <a:off x="5918199" y="1408112"/>
            <a:ext cx="863601" cy="1152526"/>
          </a:xfrm>
          <a:prstGeom prst="line">
            <a:avLst/>
          </a:prstGeom>
          <a:ln w="76200">
            <a:solidFill>
              <a:srgbClr val="FF0000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244" name="Al Polo N celeste"/>
          <p:cNvSpPr txBox="1"/>
          <p:nvPr/>
        </p:nvSpPr>
        <p:spPr>
          <a:xfrm>
            <a:off x="6858000" y="1165225"/>
            <a:ext cx="2203450" cy="35877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 anchor="ctr">
            <a:normAutofit/>
          </a:bodyPr>
          <a:lstStyle>
            <a:lvl1pPr algn="ctr" defTabSz="694944">
              <a:defRPr sz="2128" b="1">
                <a:solidFill>
                  <a:srgbClr val="FF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Al Polo N celeste</a:t>
            </a:r>
          </a:p>
        </p:txBody>
      </p:sp>
      <p:sp>
        <p:nvSpPr>
          <p:cNvPr id="245" name="Línea"/>
          <p:cNvSpPr/>
          <p:nvPr/>
        </p:nvSpPr>
        <p:spPr>
          <a:xfrm flipH="1">
            <a:off x="2797175" y="5705475"/>
            <a:ext cx="863601" cy="1152525"/>
          </a:xfrm>
          <a:prstGeom prst="line">
            <a:avLst/>
          </a:prstGeom>
          <a:ln w="76200">
            <a:solidFill>
              <a:srgbClr val="FF0000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246" name="Al Polo S celeste"/>
          <p:cNvSpPr txBox="1"/>
          <p:nvPr/>
        </p:nvSpPr>
        <p:spPr>
          <a:xfrm>
            <a:off x="358775" y="6467475"/>
            <a:ext cx="2244725" cy="35877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 anchor="ctr">
            <a:normAutofit/>
          </a:bodyPr>
          <a:lstStyle>
            <a:lvl1pPr algn="ctr" defTabSz="713231">
              <a:defRPr sz="2184" b="1">
                <a:solidFill>
                  <a:srgbClr val="FF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Al Polo S celeste</a:t>
            </a:r>
          </a:p>
        </p:txBody>
      </p:sp>
      <p:sp>
        <p:nvSpPr>
          <p:cNvPr id="247" name="Muchos aparatos astronómicos se colocan “estacionados” (con su eje paralelo al de la Tierra)"/>
          <p:cNvSpPr txBox="1"/>
          <p:nvPr/>
        </p:nvSpPr>
        <p:spPr>
          <a:xfrm>
            <a:off x="0" y="0"/>
            <a:ext cx="8991600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Muchos aparatos astronómicos se colocan “estacionados” (con su eje paralelo al de la Tierra)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1000"/>
                                        <p:tgtEl>
                                          <p:spTgt spid="2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2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22" presetClass="entr" presetSubtype="1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6" dur="500"/>
                                        <p:tgtEl>
                                          <p:spTgt spid="2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3" presetClass="entr" presetSubtype="16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2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2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500"/>
                            </p:stCondLst>
                            <p:childTnLst>
                              <p:par>
                                <p:cTn id="23" presetID="23" presetClass="entr" presetSubtype="16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4" fill="hold"/>
                                        <p:tgtEl>
                                          <p:spTgt spid="2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2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2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2" grpId="1" animBg="1" advAuto="0"/>
      <p:bldP spid="243" grpId="2" animBg="1" advAuto="0"/>
      <p:bldP spid="244" grpId="4" animBg="1" advAuto="0"/>
      <p:bldP spid="245" grpId="3" animBg="1" advAuto="0"/>
      <p:bldP spid="246" grpId="5" animBg="1" advAuto="0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9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4437063" cy="4419600"/>
          </a:xfrm>
          <a:prstGeom prst="rect">
            <a:avLst/>
          </a:prstGeom>
          <a:ln w="12700">
            <a:miter lim="400000"/>
          </a:ln>
        </p:spPr>
      </p:pic>
      <p:sp>
        <p:nvSpPr>
          <p:cNvPr id="250" name="Telescopios con seguimiento"/>
          <p:cNvSpPr txBox="1"/>
          <p:nvPr/>
        </p:nvSpPr>
        <p:spPr>
          <a:xfrm>
            <a:off x="0" y="0"/>
            <a:ext cx="8135938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3200" i="0">
                <a:solidFill>
                  <a:srgbClr val="FF8E69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Telescopios con seguimiento</a:t>
            </a:r>
          </a:p>
        </p:txBody>
      </p:sp>
      <p:grpSp>
        <p:nvGrpSpPr>
          <p:cNvPr id="254" name="Grupo"/>
          <p:cNvGrpSpPr/>
          <p:nvPr/>
        </p:nvGrpSpPr>
        <p:grpSpPr>
          <a:xfrm>
            <a:off x="7176532" y="2693032"/>
            <a:ext cx="828199" cy="728986"/>
            <a:chOff x="0" y="0"/>
            <a:chExt cx="828198" cy="728984"/>
          </a:xfrm>
        </p:grpSpPr>
        <p:sp>
          <p:nvSpPr>
            <p:cNvPr id="251" name="Óvalo"/>
            <p:cNvSpPr/>
            <p:nvPr/>
          </p:nvSpPr>
          <p:spPr>
            <a:xfrm rot="2200140">
              <a:off x="14842" y="207329"/>
              <a:ext cx="798514" cy="314326"/>
            </a:xfrm>
            <a:prstGeom prst="ellipse">
              <a:avLst/>
            </a:prstGeom>
            <a:noFill/>
            <a:ln w="63500" cap="flat">
              <a:solidFill>
                <a:srgbClr val="00CC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52" name="Rectángulo"/>
            <p:cNvSpPr/>
            <p:nvPr/>
          </p:nvSpPr>
          <p:spPr>
            <a:xfrm>
              <a:off x="413305" y="129542"/>
              <a:ext cx="285751" cy="234951"/>
            </a:xfrm>
            <a:prstGeom prst="rect">
              <a:avLst/>
            </a:prstGeom>
            <a:solidFill>
              <a:srgbClr val="023399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53" name="Triángulo"/>
            <p:cNvSpPr/>
            <p:nvPr/>
          </p:nvSpPr>
          <p:spPr>
            <a:xfrm rot="19477903">
              <a:off x="529192" y="251779"/>
              <a:ext cx="171452" cy="157164"/>
            </a:xfrm>
            <a:prstGeom prst="triangle">
              <a:avLst/>
            </a:prstGeom>
            <a:solidFill>
              <a:srgbClr val="00CCFF"/>
            </a:solidFill>
            <a:ln w="9525" cap="flat">
              <a:solidFill>
                <a:srgbClr val="00CC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grpSp>
        <p:nvGrpSpPr>
          <p:cNvPr id="257" name="Grupo"/>
          <p:cNvGrpSpPr/>
          <p:nvPr/>
        </p:nvGrpSpPr>
        <p:grpSpPr>
          <a:xfrm>
            <a:off x="3995737" y="2979737"/>
            <a:ext cx="3649663" cy="3617914"/>
            <a:chOff x="0" y="0"/>
            <a:chExt cx="3649662" cy="3617912"/>
          </a:xfrm>
        </p:grpSpPr>
        <p:sp>
          <p:nvSpPr>
            <p:cNvPr id="255" name="Línea"/>
            <p:cNvSpPr/>
            <p:nvPr/>
          </p:nvSpPr>
          <p:spPr>
            <a:xfrm flipH="1">
              <a:off x="0" y="-1"/>
              <a:ext cx="3649663" cy="3617914"/>
            </a:xfrm>
            <a:prstGeom prst="line">
              <a:avLst/>
            </a:prstGeom>
            <a:noFill/>
            <a:ln w="38100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56" name="Óvalo"/>
            <p:cNvSpPr/>
            <p:nvPr/>
          </p:nvSpPr>
          <p:spPr>
            <a:xfrm>
              <a:off x="102807" y="70939"/>
              <a:ext cx="3341241" cy="3405095"/>
            </a:xfrm>
            <a:prstGeom prst="ellipse">
              <a:avLst/>
            </a:prstGeom>
            <a:solidFill>
              <a:srgbClr val="FBE6C7"/>
            </a:solidFill>
            <a:ln w="38100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258" name="TIERRA"/>
          <p:cNvSpPr txBox="1"/>
          <p:nvPr/>
        </p:nvSpPr>
        <p:spPr>
          <a:xfrm>
            <a:off x="4953000" y="4437062"/>
            <a:ext cx="1624013" cy="44935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2500" b="1" i="0">
                <a:solidFill>
                  <a:srgbClr val="80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TIERRA</a:t>
            </a:r>
          </a:p>
        </p:txBody>
      </p:sp>
      <p:grpSp>
        <p:nvGrpSpPr>
          <p:cNvPr id="261" name="Grupo"/>
          <p:cNvGrpSpPr/>
          <p:nvPr/>
        </p:nvGrpSpPr>
        <p:grpSpPr>
          <a:xfrm>
            <a:off x="3995737" y="2990849"/>
            <a:ext cx="3321051" cy="3280729"/>
            <a:chOff x="0" y="0"/>
            <a:chExt cx="3321050" cy="3280727"/>
          </a:xfrm>
        </p:grpSpPr>
        <p:sp>
          <p:nvSpPr>
            <p:cNvPr id="259" name="N"/>
            <p:cNvSpPr txBox="1"/>
            <p:nvPr/>
          </p:nvSpPr>
          <p:spPr>
            <a:xfrm>
              <a:off x="2808287" y="0"/>
              <a:ext cx="512763" cy="47244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45719" tIns="45719" rIns="45719" bIns="45719" numCol="1" anchor="t">
              <a:spAutoFit/>
            </a:bodyPr>
            <a:lstStyle>
              <a:lvl1pPr algn="ctr" defTabSz="457200">
                <a:defRPr sz="2700" b="1" i="0">
                  <a:solidFill>
                    <a:srgbClr val="FFCC99"/>
                  </a:solidFill>
                </a:defRPr>
              </a:lvl1pPr>
            </a:lstStyle>
            <a:p>
              <a:r>
                <a:t>N</a:t>
              </a:r>
            </a:p>
          </p:txBody>
        </p:sp>
        <p:sp>
          <p:nvSpPr>
            <p:cNvPr id="260" name="S"/>
            <p:cNvSpPr txBox="1"/>
            <p:nvPr/>
          </p:nvSpPr>
          <p:spPr>
            <a:xfrm>
              <a:off x="0" y="2808287"/>
              <a:ext cx="514350" cy="472441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45719" tIns="45719" rIns="45719" bIns="45719" numCol="1" anchor="t">
              <a:spAutoFit/>
            </a:bodyPr>
            <a:lstStyle>
              <a:lvl1pPr algn="ctr" defTabSz="457200">
                <a:defRPr sz="2700" b="1" i="0">
                  <a:solidFill>
                    <a:srgbClr val="FFCC99"/>
                  </a:solidFill>
                </a:defRPr>
              </a:lvl1pPr>
            </a:lstStyle>
            <a:p>
              <a:r>
                <a:t>S</a:t>
              </a:r>
            </a:p>
          </p:txBody>
        </p:sp>
      </p:grpSp>
      <p:grpSp>
        <p:nvGrpSpPr>
          <p:cNvPr id="274" name="Grupo"/>
          <p:cNvGrpSpPr/>
          <p:nvPr/>
        </p:nvGrpSpPr>
        <p:grpSpPr>
          <a:xfrm>
            <a:off x="5024437" y="2270125"/>
            <a:ext cx="922522" cy="1000125"/>
            <a:chOff x="0" y="0"/>
            <a:chExt cx="922521" cy="1000125"/>
          </a:xfrm>
        </p:grpSpPr>
        <p:sp>
          <p:nvSpPr>
            <p:cNvPr id="262" name="Figura"/>
            <p:cNvSpPr/>
            <p:nvPr/>
          </p:nvSpPr>
          <p:spPr>
            <a:xfrm>
              <a:off x="63609" y="950"/>
              <a:ext cx="18824" cy="9405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1384" y="21600"/>
                  </a:moveTo>
                  <a:lnTo>
                    <a:pt x="14157" y="19677"/>
                  </a:lnTo>
                  <a:lnTo>
                    <a:pt x="16492" y="17782"/>
                  </a:lnTo>
                  <a:lnTo>
                    <a:pt x="18243" y="15914"/>
                  </a:lnTo>
                  <a:lnTo>
                    <a:pt x="19557" y="14103"/>
                  </a:lnTo>
                  <a:lnTo>
                    <a:pt x="20724" y="12347"/>
                  </a:lnTo>
                  <a:lnTo>
                    <a:pt x="21454" y="10702"/>
                  </a:lnTo>
                  <a:lnTo>
                    <a:pt x="21600" y="9086"/>
                  </a:lnTo>
                  <a:lnTo>
                    <a:pt x="21454" y="7637"/>
                  </a:lnTo>
                  <a:lnTo>
                    <a:pt x="20870" y="6215"/>
                  </a:lnTo>
                  <a:lnTo>
                    <a:pt x="19995" y="4961"/>
                  </a:lnTo>
                  <a:lnTo>
                    <a:pt x="19411" y="4348"/>
                  </a:lnTo>
                  <a:lnTo>
                    <a:pt x="18681" y="3790"/>
                  </a:lnTo>
                  <a:lnTo>
                    <a:pt x="17805" y="3233"/>
                  </a:lnTo>
                  <a:lnTo>
                    <a:pt x="16638" y="2703"/>
                  </a:lnTo>
                  <a:lnTo>
                    <a:pt x="15470" y="2230"/>
                  </a:lnTo>
                  <a:lnTo>
                    <a:pt x="14449" y="1812"/>
                  </a:lnTo>
                  <a:lnTo>
                    <a:pt x="12989" y="1366"/>
                  </a:lnTo>
                  <a:lnTo>
                    <a:pt x="11238" y="975"/>
                  </a:lnTo>
                  <a:lnTo>
                    <a:pt x="9486" y="697"/>
                  </a:lnTo>
                  <a:lnTo>
                    <a:pt x="7443" y="390"/>
                  </a:lnTo>
                  <a:lnTo>
                    <a:pt x="5400" y="167"/>
                  </a:lnTo>
                  <a:lnTo>
                    <a:pt x="2919" y="0"/>
                  </a:lnTo>
                  <a:lnTo>
                    <a:pt x="0" y="1979"/>
                  </a:lnTo>
                  <a:lnTo>
                    <a:pt x="876" y="2035"/>
                  </a:lnTo>
                  <a:lnTo>
                    <a:pt x="1751" y="2118"/>
                  </a:lnTo>
                  <a:lnTo>
                    <a:pt x="2481" y="2230"/>
                  </a:lnTo>
                  <a:lnTo>
                    <a:pt x="4232" y="2620"/>
                  </a:lnTo>
                  <a:lnTo>
                    <a:pt x="5108" y="2843"/>
                  </a:lnTo>
                  <a:lnTo>
                    <a:pt x="5838" y="3149"/>
                  </a:lnTo>
                  <a:lnTo>
                    <a:pt x="6714" y="3484"/>
                  </a:lnTo>
                  <a:lnTo>
                    <a:pt x="7443" y="3874"/>
                  </a:lnTo>
                  <a:lnTo>
                    <a:pt x="8027" y="4320"/>
                  </a:lnTo>
                  <a:lnTo>
                    <a:pt x="8757" y="4794"/>
                  </a:lnTo>
                  <a:lnTo>
                    <a:pt x="9486" y="5295"/>
                  </a:lnTo>
                  <a:lnTo>
                    <a:pt x="10070" y="6410"/>
                  </a:lnTo>
                  <a:lnTo>
                    <a:pt x="10800" y="7720"/>
                  </a:lnTo>
                  <a:lnTo>
                    <a:pt x="10800" y="9086"/>
                  </a:lnTo>
                  <a:lnTo>
                    <a:pt x="10508" y="10563"/>
                  </a:lnTo>
                  <a:lnTo>
                    <a:pt x="9924" y="12152"/>
                  </a:lnTo>
                  <a:lnTo>
                    <a:pt x="8903" y="13852"/>
                  </a:lnTo>
                  <a:lnTo>
                    <a:pt x="7589" y="15580"/>
                  </a:lnTo>
                  <a:lnTo>
                    <a:pt x="5838" y="17336"/>
                  </a:lnTo>
                  <a:lnTo>
                    <a:pt x="3503" y="19203"/>
                  </a:lnTo>
                  <a:lnTo>
                    <a:pt x="1022" y="21043"/>
                  </a:lnTo>
                  <a:lnTo>
                    <a:pt x="11384" y="2160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3" name="Figura"/>
            <p:cNvSpPr/>
            <p:nvPr/>
          </p:nvSpPr>
          <p:spPr>
            <a:xfrm>
              <a:off x="16226" y="92475"/>
              <a:ext cx="57120" cy="798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21469"/>
                  </a:moveTo>
                  <a:lnTo>
                    <a:pt x="816" y="21600"/>
                  </a:lnTo>
                  <a:lnTo>
                    <a:pt x="1632" y="21600"/>
                  </a:lnTo>
                  <a:lnTo>
                    <a:pt x="2448" y="21567"/>
                  </a:lnTo>
                  <a:lnTo>
                    <a:pt x="3264" y="21403"/>
                  </a:lnTo>
                  <a:lnTo>
                    <a:pt x="4080" y="21272"/>
                  </a:lnTo>
                  <a:lnTo>
                    <a:pt x="4848" y="21010"/>
                  </a:lnTo>
                  <a:lnTo>
                    <a:pt x="5568" y="20715"/>
                  </a:lnTo>
                  <a:lnTo>
                    <a:pt x="6336" y="20354"/>
                  </a:lnTo>
                  <a:lnTo>
                    <a:pt x="7056" y="19928"/>
                  </a:lnTo>
                  <a:lnTo>
                    <a:pt x="7824" y="19469"/>
                  </a:lnTo>
                  <a:lnTo>
                    <a:pt x="8544" y="18978"/>
                  </a:lnTo>
                  <a:lnTo>
                    <a:pt x="9312" y="18486"/>
                  </a:lnTo>
                  <a:lnTo>
                    <a:pt x="10608" y="17306"/>
                  </a:lnTo>
                  <a:lnTo>
                    <a:pt x="12048" y="15930"/>
                  </a:lnTo>
                  <a:lnTo>
                    <a:pt x="13392" y="14455"/>
                  </a:lnTo>
                  <a:lnTo>
                    <a:pt x="14736" y="12849"/>
                  </a:lnTo>
                  <a:lnTo>
                    <a:pt x="16032" y="11079"/>
                  </a:lnTo>
                  <a:lnTo>
                    <a:pt x="17232" y="9178"/>
                  </a:lnTo>
                  <a:lnTo>
                    <a:pt x="18480" y="7211"/>
                  </a:lnTo>
                  <a:lnTo>
                    <a:pt x="19632" y="5113"/>
                  </a:lnTo>
                  <a:lnTo>
                    <a:pt x="20640" y="2950"/>
                  </a:lnTo>
                  <a:lnTo>
                    <a:pt x="21600" y="656"/>
                  </a:lnTo>
                  <a:lnTo>
                    <a:pt x="18192" y="0"/>
                  </a:lnTo>
                  <a:lnTo>
                    <a:pt x="17232" y="2229"/>
                  </a:lnTo>
                  <a:lnTo>
                    <a:pt x="16272" y="4327"/>
                  </a:lnTo>
                  <a:lnTo>
                    <a:pt x="15168" y="6359"/>
                  </a:lnTo>
                  <a:lnTo>
                    <a:pt x="13968" y="8227"/>
                  </a:lnTo>
                  <a:lnTo>
                    <a:pt x="12768" y="10063"/>
                  </a:lnTo>
                  <a:lnTo>
                    <a:pt x="11616" y="11734"/>
                  </a:lnTo>
                  <a:lnTo>
                    <a:pt x="10320" y="13242"/>
                  </a:lnTo>
                  <a:lnTo>
                    <a:pt x="9072" y="14619"/>
                  </a:lnTo>
                  <a:lnTo>
                    <a:pt x="7824" y="15831"/>
                  </a:lnTo>
                  <a:lnTo>
                    <a:pt x="6528" y="16913"/>
                  </a:lnTo>
                  <a:lnTo>
                    <a:pt x="5376" y="17700"/>
                  </a:lnTo>
                  <a:lnTo>
                    <a:pt x="4752" y="18060"/>
                  </a:lnTo>
                  <a:lnTo>
                    <a:pt x="4224" y="18355"/>
                  </a:lnTo>
                  <a:lnTo>
                    <a:pt x="3744" y="18617"/>
                  </a:lnTo>
                  <a:lnTo>
                    <a:pt x="3216" y="18814"/>
                  </a:lnTo>
                  <a:lnTo>
                    <a:pt x="2688" y="18978"/>
                  </a:lnTo>
                  <a:lnTo>
                    <a:pt x="1920" y="19175"/>
                  </a:lnTo>
                  <a:lnTo>
                    <a:pt x="1296" y="19175"/>
                  </a:lnTo>
                  <a:lnTo>
                    <a:pt x="960" y="19142"/>
                  </a:lnTo>
                  <a:lnTo>
                    <a:pt x="0" y="21469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4" name="Figura"/>
            <p:cNvSpPr/>
            <p:nvPr/>
          </p:nvSpPr>
          <p:spPr>
            <a:xfrm>
              <a:off x="0" y="77907"/>
              <a:ext cx="18824" cy="93743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0070" y="0"/>
                  </a:moveTo>
                  <a:lnTo>
                    <a:pt x="7443" y="1948"/>
                  </a:lnTo>
                  <a:lnTo>
                    <a:pt x="5108" y="3841"/>
                  </a:lnTo>
                  <a:lnTo>
                    <a:pt x="3357" y="5706"/>
                  </a:lnTo>
                  <a:lnTo>
                    <a:pt x="2043" y="7515"/>
                  </a:lnTo>
                  <a:lnTo>
                    <a:pt x="876" y="9269"/>
                  </a:lnTo>
                  <a:lnTo>
                    <a:pt x="146" y="10911"/>
                  </a:lnTo>
                  <a:lnTo>
                    <a:pt x="0" y="12498"/>
                  </a:lnTo>
                  <a:lnTo>
                    <a:pt x="146" y="14001"/>
                  </a:lnTo>
                  <a:lnTo>
                    <a:pt x="584" y="15393"/>
                  </a:lnTo>
                  <a:lnTo>
                    <a:pt x="1605" y="16645"/>
                  </a:lnTo>
                  <a:lnTo>
                    <a:pt x="2189" y="17258"/>
                  </a:lnTo>
                  <a:lnTo>
                    <a:pt x="3065" y="17842"/>
                  </a:lnTo>
                  <a:lnTo>
                    <a:pt x="3795" y="18371"/>
                  </a:lnTo>
                  <a:lnTo>
                    <a:pt x="4962" y="18872"/>
                  </a:lnTo>
                  <a:lnTo>
                    <a:pt x="6130" y="19345"/>
                  </a:lnTo>
                  <a:lnTo>
                    <a:pt x="7151" y="19791"/>
                  </a:lnTo>
                  <a:lnTo>
                    <a:pt x="8757" y="20208"/>
                  </a:lnTo>
                  <a:lnTo>
                    <a:pt x="10362" y="20598"/>
                  </a:lnTo>
                  <a:lnTo>
                    <a:pt x="12114" y="20960"/>
                  </a:lnTo>
                  <a:lnTo>
                    <a:pt x="14157" y="21210"/>
                  </a:lnTo>
                  <a:lnTo>
                    <a:pt x="16492" y="21461"/>
                  </a:lnTo>
                  <a:lnTo>
                    <a:pt x="18681" y="21600"/>
                  </a:lnTo>
                  <a:lnTo>
                    <a:pt x="21600" y="19624"/>
                  </a:lnTo>
                  <a:lnTo>
                    <a:pt x="20724" y="19568"/>
                  </a:lnTo>
                  <a:lnTo>
                    <a:pt x="20141" y="19485"/>
                  </a:lnTo>
                  <a:lnTo>
                    <a:pt x="19119" y="19345"/>
                  </a:lnTo>
                  <a:lnTo>
                    <a:pt x="17368" y="19011"/>
                  </a:lnTo>
                  <a:lnTo>
                    <a:pt x="16492" y="18761"/>
                  </a:lnTo>
                  <a:lnTo>
                    <a:pt x="15762" y="18455"/>
                  </a:lnTo>
                  <a:lnTo>
                    <a:pt x="14886" y="18093"/>
                  </a:lnTo>
                  <a:lnTo>
                    <a:pt x="14157" y="17731"/>
                  </a:lnTo>
                  <a:lnTo>
                    <a:pt x="13573" y="17286"/>
                  </a:lnTo>
                  <a:lnTo>
                    <a:pt x="12843" y="16812"/>
                  </a:lnTo>
                  <a:lnTo>
                    <a:pt x="12405" y="16339"/>
                  </a:lnTo>
                  <a:lnTo>
                    <a:pt x="11530" y="15170"/>
                  </a:lnTo>
                  <a:lnTo>
                    <a:pt x="11092" y="13918"/>
                  </a:lnTo>
                  <a:lnTo>
                    <a:pt x="10800" y="12498"/>
                  </a:lnTo>
                  <a:lnTo>
                    <a:pt x="11092" y="11051"/>
                  </a:lnTo>
                  <a:lnTo>
                    <a:pt x="11676" y="9436"/>
                  </a:lnTo>
                  <a:lnTo>
                    <a:pt x="12551" y="7822"/>
                  </a:lnTo>
                  <a:lnTo>
                    <a:pt x="14011" y="6096"/>
                  </a:lnTo>
                  <a:lnTo>
                    <a:pt x="15762" y="4287"/>
                  </a:lnTo>
                  <a:lnTo>
                    <a:pt x="18097" y="2422"/>
                  </a:lnTo>
                  <a:lnTo>
                    <a:pt x="20578" y="585"/>
                  </a:lnTo>
                  <a:lnTo>
                    <a:pt x="10070" y="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5" name="Figura"/>
            <p:cNvSpPr/>
            <p:nvPr/>
          </p:nvSpPr>
          <p:spPr>
            <a:xfrm>
              <a:off x="8762" y="633"/>
              <a:ext cx="57444" cy="7980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164"/>
                  </a:moveTo>
                  <a:lnTo>
                    <a:pt x="20786" y="65"/>
                  </a:lnTo>
                  <a:lnTo>
                    <a:pt x="19972" y="0"/>
                  </a:lnTo>
                  <a:lnTo>
                    <a:pt x="19157" y="65"/>
                  </a:lnTo>
                  <a:lnTo>
                    <a:pt x="18343" y="196"/>
                  </a:lnTo>
                  <a:lnTo>
                    <a:pt x="17529" y="425"/>
                  </a:lnTo>
                  <a:lnTo>
                    <a:pt x="16763" y="655"/>
                  </a:lnTo>
                  <a:lnTo>
                    <a:pt x="16044" y="982"/>
                  </a:lnTo>
                  <a:lnTo>
                    <a:pt x="15278" y="1309"/>
                  </a:lnTo>
                  <a:lnTo>
                    <a:pt x="14560" y="1669"/>
                  </a:lnTo>
                  <a:lnTo>
                    <a:pt x="13793" y="2127"/>
                  </a:lnTo>
                  <a:lnTo>
                    <a:pt x="13123" y="2651"/>
                  </a:lnTo>
                  <a:lnTo>
                    <a:pt x="10968" y="4320"/>
                  </a:lnTo>
                  <a:lnTo>
                    <a:pt x="9579" y="5695"/>
                  </a:lnTo>
                  <a:lnTo>
                    <a:pt x="8238" y="7135"/>
                  </a:lnTo>
                  <a:lnTo>
                    <a:pt x="6897" y="8771"/>
                  </a:lnTo>
                  <a:lnTo>
                    <a:pt x="5651" y="10538"/>
                  </a:lnTo>
                  <a:lnTo>
                    <a:pt x="4406" y="12404"/>
                  </a:lnTo>
                  <a:lnTo>
                    <a:pt x="3209" y="14400"/>
                  </a:lnTo>
                  <a:lnTo>
                    <a:pt x="2012" y="16462"/>
                  </a:lnTo>
                  <a:lnTo>
                    <a:pt x="1006" y="18655"/>
                  </a:lnTo>
                  <a:lnTo>
                    <a:pt x="0" y="20913"/>
                  </a:lnTo>
                  <a:lnTo>
                    <a:pt x="3448" y="21600"/>
                  </a:lnTo>
                  <a:lnTo>
                    <a:pt x="4406" y="19407"/>
                  </a:lnTo>
                  <a:lnTo>
                    <a:pt x="5412" y="17280"/>
                  </a:lnTo>
                  <a:lnTo>
                    <a:pt x="6466" y="15251"/>
                  </a:lnTo>
                  <a:lnTo>
                    <a:pt x="7663" y="13385"/>
                  </a:lnTo>
                  <a:lnTo>
                    <a:pt x="8860" y="11553"/>
                  </a:lnTo>
                  <a:lnTo>
                    <a:pt x="10010" y="9949"/>
                  </a:lnTo>
                  <a:lnTo>
                    <a:pt x="11303" y="8411"/>
                  </a:lnTo>
                  <a:lnTo>
                    <a:pt x="12548" y="7004"/>
                  </a:lnTo>
                  <a:lnTo>
                    <a:pt x="13793" y="5793"/>
                  </a:lnTo>
                  <a:lnTo>
                    <a:pt x="15086" y="4778"/>
                  </a:lnTo>
                  <a:lnTo>
                    <a:pt x="15661" y="4320"/>
                  </a:lnTo>
                  <a:lnTo>
                    <a:pt x="16236" y="3895"/>
                  </a:lnTo>
                  <a:lnTo>
                    <a:pt x="16859" y="3567"/>
                  </a:lnTo>
                  <a:lnTo>
                    <a:pt x="17433" y="3240"/>
                  </a:lnTo>
                  <a:lnTo>
                    <a:pt x="17960" y="3011"/>
                  </a:lnTo>
                  <a:lnTo>
                    <a:pt x="18391" y="2782"/>
                  </a:lnTo>
                  <a:lnTo>
                    <a:pt x="18918" y="2651"/>
                  </a:lnTo>
                  <a:lnTo>
                    <a:pt x="19349" y="2553"/>
                  </a:lnTo>
                  <a:lnTo>
                    <a:pt x="19732" y="2487"/>
                  </a:lnTo>
                  <a:lnTo>
                    <a:pt x="20020" y="2455"/>
                  </a:lnTo>
                  <a:lnTo>
                    <a:pt x="20403" y="2455"/>
                  </a:lnTo>
                  <a:lnTo>
                    <a:pt x="20642" y="2487"/>
                  </a:lnTo>
                  <a:lnTo>
                    <a:pt x="21600" y="164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6" name="Figura"/>
            <p:cNvSpPr/>
            <p:nvPr/>
          </p:nvSpPr>
          <p:spPr>
            <a:xfrm>
              <a:off x="909821" y="386368"/>
              <a:ext cx="12701" cy="3515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6200" y="21600"/>
                  </a:moveTo>
                  <a:lnTo>
                    <a:pt x="17775" y="19744"/>
                  </a:lnTo>
                  <a:lnTo>
                    <a:pt x="18675" y="18037"/>
                  </a:lnTo>
                  <a:lnTo>
                    <a:pt x="19800" y="16256"/>
                  </a:lnTo>
                  <a:lnTo>
                    <a:pt x="20475" y="14548"/>
                  </a:lnTo>
                  <a:lnTo>
                    <a:pt x="21150" y="12990"/>
                  </a:lnTo>
                  <a:lnTo>
                    <a:pt x="21600" y="11357"/>
                  </a:lnTo>
                  <a:lnTo>
                    <a:pt x="21600" y="8462"/>
                  </a:lnTo>
                  <a:lnTo>
                    <a:pt x="21150" y="7126"/>
                  </a:lnTo>
                  <a:lnTo>
                    <a:pt x="20475" y="5864"/>
                  </a:lnTo>
                  <a:lnTo>
                    <a:pt x="19800" y="4676"/>
                  </a:lnTo>
                  <a:lnTo>
                    <a:pt x="18675" y="3563"/>
                  </a:lnTo>
                  <a:lnTo>
                    <a:pt x="17100" y="2375"/>
                  </a:lnTo>
                  <a:lnTo>
                    <a:pt x="14850" y="1485"/>
                  </a:lnTo>
                  <a:lnTo>
                    <a:pt x="11700" y="520"/>
                  </a:lnTo>
                  <a:lnTo>
                    <a:pt x="7875" y="0"/>
                  </a:lnTo>
                  <a:lnTo>
                    <a:pt x="3375" y="5270"/>
                  </a:lnTo>
                  <a:lnTo>
                    <a:pt x="2700" y="5270"/>
                  </a:lnTo>
                  <a:lnTo>
                    <a:pt x="2475" y="5122"/>
                  </a:lnTo>
                  <a:lnTo>
                    <a:pt x="2700" y="5270"/>
                  </a:lnTo>
                  <a:lnTo>
                    <a:pt x="3150" y="5641"/>
                  </a:lnTo>
                  <a:lnTo>
                    <a:pt x="3825" y="6087"/>
                  </a:lnTo>
                  <a:lnTo>
                    <a:pt x="4050" y="6903"/>
                  </a:lnTo>
                  <a:lnTo>
                    <a:pt x="4500" y="7645"/>
                  </a:lnTo>
                  <a:lnTo>
                    <a:pt x="4725" y="8685"/>
                  </a:lnTo>
                  <a:lnTo>
                    <a:pt x="4725" y="11134"/>
                  </a:lnTo>
                  <a:lnTo>
                    <a:pt x="4500" y="12396"/>
                  </a:lnTo>
                  <a:lnTo>
                    <a:pt x="4050" y="13880"/>
                  </a:lnTo>
                  <a:lnTo>
                    <a:pt x="3375" y="15365"/>
                  </a:lnTo>
                  <a:lnTo>
                    <a:pt x="2475" y="16849"/>
                  </a:lnTo>
                  <a:lnTo>
                    <a:pt x="1350" y="18482"/>
                  </a:lnTo>
                  <a:lnTo>
                    <a:pt x="0" y="20115"/>
                  </a:lnTo>
                  <a:lnTo>
                    <a:pt x="16200" y="2160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7" name="Figura"/>
            <p:cNvSpPr/>
            <p:nvPr/>
          </p:nvSpPr>
          <p:spPr>
            <a:xfrm>
              <a:off x="896049" y="418988"/>
              <a:ext cx="23368" cy="3072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21514"/>
                  </a:moveTo>
                  <a:lnTo>
                    <a:pt x="2374" y="21600"/>
                  </a:lnTo>
                  <a:lnTo>
                    <a:pt x="4391" y="21514"/>
                  </a:lnTo>
                  <a:lnTo>
                    <a:pt x="6171" y="20822"/>
                  </a:lnTo>
                  <a:lnTo>
                    <a:pt x="7833" y="20131"/>
                  </a:lnTo>
                  <a:lnTo>
                    <a:pt x="9376" y="19181"/>
                  </a:lnTo>
                  <a:lnTo>
                    <a:pt x="10681" y="18144"/>
                  </a:lnTo>
                  <a:lnTo>
                    <a:pt x="11868" y="17107"/>
                  </a:lnTo>
                  <a:lnTo>
                    <a:pt x="13174" y="15725"/>
                  </a:lnTo>
                  <a:lnTo>
                    <a:pt x="14479" y="14256"/>
                  </a:lnTo>
                  <a:lnTo>
                    <a:pt x="15547" y="12787"/>
                  </a:lnTo>
                  <a:lnTo>
                    <a:pt x="16734" y="11232"/>
                  </a:lnTo>
                  <a:lnTo>
                    <a:pt x="18870" y="7603"/>
                  </a:lnTo>
                  <a:lnTo>
                    <a:pt x="19820" y="5702"/>
                  </a:lnTo>
                  <a:lnTo>
                    <a:pt x="20769" y="3715"/>
                  </a:lnTo>
                  <a:lnTo>
                    <a:pt x="21600" y="1728"/>
                  </a:lnTo>
                  <a:lnTo>
                    <a:pt x="13055" y="0"/>
                  </a:lnTo>
                  <a:lnTo>
                    <a:pt x="12343" y="1814"/>
                  </a:lnTo>
                  <a:lnTo>
                    <a:pt x="10681" y="5270"/>
                  </a:lnTo>
                  <a:lnTo>
                    <a:pt x="9732" y="6912"/>
                  </a:lnTo>
                  <a:lnTo>
                    <a:pt x="7833" y="9850"/>
                  </a:lnTo>
                  <a:lnTo>
                    <a:pt x="6765" y="11059"/>
                  </a:lnTo>
                  <a:lnTo>
                    <a:pt x="5815" y="12096"/>
                  </a:lnTo>
                  <a:lnTo>
                    <a:pt x="4985" y="13219"/>
                  </a:lnTo>
                  <a:lnTo>
                    <a:pt x="4035" y="13997"/>
                  </a:lnTo>
                  <a:lnTo>
                    <a:pt x="3323" y="14515"/>
                  </a:lnTo>
                  <a:lnTo>
                    <a:pt x="2611" y="14947"/>
                  </a:lnTo>
                  <a:lnTo>
                    <a:pt x="2018" y="15206"/>
                  </a:lnTo>
                  <a:lnTo>
                    <a:pt x="1780" y="15379"/>
                  </a:lnTo>
                  <a:lnTo>
                    <a:pt x="2374" y="15379"/>
                  </a:lnTo>
                  <a:lnTo>
                    <a:pt x="0" y="21514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8" name="Figura"/>
            <p:cNvSpPr/>
            <p:nvPr/>
          </p:nvSpPr>
          <p:spPr>
            <a:xfrm>
              <a:off x="19147" y="163414"/>
              <a:ext cx="882421" cy="28724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566" y="21273"/>
                  </a:moveTo>
                  <a:lnTo>
                    <a:pt x="21600" y="20946"/>
                  </a:lnTo>
                  <a:lnTo>
                    <a:pt x="72" y="0"/>
                  </a:lnTo>
                  <a:lnTo>
                    <a:pt x="0" y="636"/>
                  </a:lnTo>
                  <a:lnTo>
                    <a:pt x="21528" y="21600"/>
                  </a:lnTo>
                  <a:lnTo>
                    <a:pt x="21566" y="21273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69" name="Figura"/>
            <p:cNvSpPr/>
            <p:nvPr/>
          </p:nvSpPr>
          <p:spPr>
            <a:xfrm>
              <a:off x="64907" y="0"/>
              <a:ext cx="856133" cy="396820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552" y="21389"/>
                  </a:moveTo>
                  <a:lnTo>
                    <a:pt x="21600" y="21166"/>
                  </a:lnTo>
                  <a:lnTo>
                    <a:pt x="106" y="0"/>
                  </a:lnTo>
                  <a:lnTo>
                    <a:pt x="0" y="434"/>
                  </a:lnTo>
                  <a:lnTo>
                    <a:pt x="21501" y="21600"/>
                  </a:lnTo>
                  <a:lnTo>
                    <a:pt x="21552" y="21389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0" name="Figura"/>
            <p:cNvSpPr/>
            <p:nvPr/>
          </p:nvSpPr>
          <p:spPr>
            <a:xfrm>
              <a:off x="455954" y="308778"/>
              <a:ext cx="12701" cy="59856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0432" y="21600"/>
                  </a:moveTo>
                  <a:lnTo>
                    <a:pt x="21600" y="20773"/>
                  </a:lnTo>
                  <a:lnTo>
                    <a:pt x="21600" y="0"/>
                  </a:lnTo>
                  <a:lnTo>
                    <a:pt x="0" y="0"/>
                  </a:lnTo>
                  <a:lnTo>
                    <a:pt x="0" y="20773"/>
                  </a:lnTo>
                  <a:lnTo>
                    <a:pt x="1751" y="19945"/>
                  </a:lnTo>
                  <a:lnTo>
                    <a:pt x="20432" y="2160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1" name="Figura"/>
            <p:cNvSpPr/>
            <p:nvPr/>
          </p:nvSpPr>
          <p:spPr>
            <a:xfrm>
              <a:off x="148638" y="364200"/>
              <a:ext cx="318048" cy="50861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76" y="21508"/>
                  </a:moveTo>
                  <a:lnTo>
                    <a:pt x="544" y="21600"/>
                  </a:lnTo>
                  <a:lnTo>
                    <a:pt x="21600" y="195"/>
                  </a:lnTo>
                  <a:lnTo>
                    <a:pt x="21047" y="0"/>
                  </a:lnTo>
                  <a:lnTo>
                    <a:pt x="0" y="21410"/>
                  </a:lnTo>
                  <a:lnTo>
                    <a:pt x="276" y="21508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2" name="Figura"/>
            <p:cNvSpPr/>
            <p:nvPr/>
          </p:nvSpPr>
          <p:spPr>
            <a:xfrm>
              <a:off x="457598" y="363883"/>
              <a:ext cx="20772" cy="636242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16636" y="21600"/>
                  </a:moveTo>
                  <a:lnTo>
                    <a:pt x="21600" y="21600"/>
                  </a:lnTo>
                  <a:lnTo>
                    <a:pt x="9928" y="0"/>
                  </a:lnTo>
                  <a:lnTo>
                    <a:pt x="0" y="0"/>
                  </a:lnTo>
                  <a:lnTo>
                    <a:pt x="11672" y="21600"/>
                  </a:lnTo>
                  <a:lnTo>
                    <a:pt x="16636" y="2160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3" name="Figura"/>
            <p:cNvSpPr/>
            <p:nvPr/>
          </p:nvSpPr>
          <p:spPr>
            <a:xfrm>
              <a:off x="458247" y="367050"/>
              <a:ext cx="280727" cy="49372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287" y="21510"/>
                  </a:moveTo>
                  <a:lnTo>
                    <a:pt x="21600" y="21420"/>
                  </a:lnTo>
                  <a:lnTo>
                    <a:pt x="636" y="0"/>
                  </a:lnTo>
                  <a:lnTo>
                    <a:pt x="0" y="180"/>
                  </a:lnTo>
                  <a:lnTo>
                    <a:pt x="20964" y="21600"/>
                  </a:lnTo>
                  <a:lnTo>
                    <a:pt x="21287" y="21510"/>
                  </a:lnTo>
                  <a:close/>
                </a:path>
              </a:pathLst>
            </a:custGeom>
            <a:solidFill>
              <a:srgbClr val="008FE0"/>
            </a:solidFill>
            <a:ln w="9525" cap="flat">
              <a:solidFill>
                <a:srgbClr val="3399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275" name="Línea"/>
          <p:cNvSpPr/>
          <p:nvPr/>
        </p:nvSpPr>
        <p:spPr>
          <a:xfrm flipV="1">
            <a:off x="7875587" y="2349499"/>
            <a:ext cx="398464" cy="393702"/>
          </a:xfrm>
          <a:prstGeom prst="line">
            <a:avLst/>
          </a:prstGeom>
          <a:ln w="254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276" name="Línea"/>
          <p:cNvSpPr/>
          <p:nvPr/>
        </p:nvSpPr>
        <p:spPr>
          <a:xfrm flipH="1">
            <a:off x="5013287" y="1509328"/>
            <a:ext cx="1674888" cy="1597794"/>
          </a:xfrm>
          <a:prstGeom prst="line">
            <a:avLst/>
          </a:prstGeom>
          <a:ln w="38100">
            <a:solidFill>
              <a:srgbClr val="FF0000"/>
            </a:solidFill>
            <a:prstDash val="lgDash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grpSp>
        <p:nvGrpSpPr>
          <p:cNvPr id="280" name="Grupo"/>
          <p:cNvGrpSpPr/>
          <p:nvPr/>
        </p:nvGrpSpPr>
        <p:grpSpPr>
          <a:xfrm>
            <a:off x="6320869" y="1046795"/>
            <a:ext cx="828199" cy="728985"/>
            <a:chOff x="0" y="0"/>
            <a:chExt cx="828198" cy="728984"/>
          </a:xfrm>
        </p:grpSpPr>
        <p:sp>
          <p:nvSpPr>
            <p:cNvPr id="277" name="Óvalo"/>
            <p:cNvSpPr/>
            <p:nvPr/>
          </p:nvSpPr>
          <p:spPr>
            <a:xfrm rot="2200140">
              <a:off x="14842" y="207329"/>
              <a:ext cx="798514" cy="314326"/>
            </a:xfrm>
            <a:prstGeom prst="ellipse">
              <a:avLst/>
            </a:prstGeom>
            <a:noFill/>
            <a:ln w="63500" cap="flat">
              <a:solidFill>
                <a:srgbClr val="00CC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8" name="Rectángulo"/>
            <p:cNvSpPr/>
            <p:nvPr/>
          </p:nvSpPr>
          <p:spPr>
            <a:xfrm>
              <a:off x="413305" y="127954"/>
              <a:ext cx="285751" cy="236539"/>
            </a:xfrm>
            <a:prstGeom prst="rect">
              <a:avLst/>
            </a:prstGeom>
            <a:solidFill>
              <a:srgbClr val="00195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79" name="Triángulo"/>
            <p:cNvSpPr/>
            <p:nvPr/>
          </p:nvSpPr>
          <p:spPr>
            <a:xfrm rot="7454473">
              <a:off x="360124" y="131923"/>
              <a:ext cx="174625" cy="153988"/>
            </a:xfrm>
            <a:prstGeom prst="triangle">
              <a:avLst/>
            </a:prstGeom>
            <a:solidFill>
              <a:srgbClr val="00CCFF"/>
            </a:solidFill>
            <a:ln w="9525" cap="flat">
              <a:solidFill>
                <a:srgbClr val="00CCFF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281" name="A la estrella…"/>
          <p:cNvSpPr txBox="1"/>
          <p:nvPr/>
        </p:nvSpPr>
        <p:spPr>
          <a:xfrm>
            <a:off x="8086725" y="2092325"/>
            <a:ext cx="1019175" cy="46355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 anchor="ctr">
            <a:normAutofit lnSpcReduction="10000"/>
          </a:bodyPr>
          <a:lstStyle/>
          <a:p>
            <a:pPr algn="ctr" defTabSz="777240">
              <a:defRPr sz="1530">
                <a:solidFill>
                  <a:srgbClr val="FFCC99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A la estrella</a:t>
            </a:r>
            <a:endParaRPr sz="1700"/>
          </a:p>
          <a:p>
            <a:pPr algn="ctr" defTabSz="777240">
              <a:defRPr sz="1530">
                <a:solidFill>
                  <a:srgbClr val="FFCC99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Polar</a:t>
            </a:r>
          </a:p>
        </p:txBody>
      </p:sp>
      <p:grpSp>
        <p:nvGrpSpPr>
          <p:cNvPr id="284" name="Grupo"/>
          <p:cNvGrpSpPr/>
          <p:nvPr/>
        </p:nvGrpSpPr>
        <p:grpSpPr>
          <a:xfrm>
            <a:off x="6918325" y="903287"/>
            <a:ext cx="1435100" cy="482601"/>
            <a:chOff x="0" y="0"/>
            <a:chExt cx="1435099" cy="482600"/>
          </a:xfrm>
        </p:grpSpPr>
        <p:sp>
          <p:nvSpPr>
            <p:cNvPr id="282" name="A la estrella…"/>
            <p:cNvSpPr txBox="1"/>
            <p:nvPr/>
          </p:nvSpPr>
          <p:spPr>
            <a:xfrm>
              <a:off x="414337" y="19050"/>
              <a:ext cx="1020763" cy="46355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0" tIns="0" rIns="0" bIns="0" numCol="1" anchor="ctr">
              <a:normAutofit fontScale="92500"/>
            </a:bodyPr>
            <a:lstStyle/>
            <a:p>
              <a:pPr algn="ctr" defTabSz="786384">
                <a:defRPr sz="1548">
                  <a:solidFill>
                    <a:srgbClr val="FFCC99"/>
                  </a:solidFill>
                  <a:latin typeface="+mj-lt"/>
                  <a:ea typeface="+mj-ea"/>
                  <a:cs typeface="+mj-cs"/>
                  <a:sym typeface="Arial"/>
                </a:defRPr>
              </a:pPr>
              <a:r>
                <a:t>A la estrella</a:t>
              </a:r>
              <a:endParaRPr sz="1720"/>
            </a:p>
            <a:p>
              <a:pPr algn="ctr" defTabSz="786384">
                <a:defRPr sz="1548">
                  <a:solidFill>
                    <a:srgbClr val="FFCC99"/>
                  </a:solidFill>
                  <a:latin typeface="+mj-lt"/>
                  <a:ea typeface="+mj-ea"/>
                  <a:cs typeface="+mj-cs"/>
                  <a:sym typeface="Arial"/>
                </a:defRPr>
              </a:pPr>
              <a:r>
                <a:t>Polar</a:t>
              </a:r>
            </a:p>
          </p:txBody>
        </p:sp>
        <p:sp>
          <p:nvSpPr>
            <p:cNvPr id="283" name="Línea"/>
            <p:cNvSpPr/>
            <p:nvPr/>
          </p:nvSpPr>
          <p:spPr>
            <a:xfrm flipV="1">
              <a:off x="0" y="-1"/>
              <a:ext cx="400050" cy="393702"/>
            </a:xfrm>
            <a:prstGeom prst="line">
              <a:avLst/>
            </a:prstGeom>
            <a:noFill/>
            <a:ln w="25400" cap="flat">
              <a:solidFill>
                <a:srgbClr val="FFFFFF"/>
              </a:solidFill>
              <a:prstDash val="solid"/>
              <a:round/>
              <a:tailEnd type="triangle" w="med" len="med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285" name="Al girar en torno a este eje,…"/>
          <p:cNvSpPr txBox="1"/>
          <p:nvPr/>
        </p:nvSpPr>
        <p:spPr>
          <a:xfrm>
            <a:off x="0" y="4611687"/>
            <a:ext cx="3563938" cy="251820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Al girar en torno a este eje,</a:t>
            </a:r>
          </a:p>
          <a:p>
            <a:pPr algn="ctr" defTabSz="457200"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se compensa</a:t>
            </a:r>
          </a:p>
          <a:p>
            <a:pPr algn="ctr" defTabSz="457200"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la rotación</a:t>
            </a:r>
          </a:p>
          <a:p>
            <a:pPr algn="ctr" defTabSz="457200"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de la Tierra.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75"/>
                                        <p:tgtEl>
                                          <p:spTgt spid="2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75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2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75"/>
                            </p:stCondLst>
                            <p:childTnLst>
                              <p:par>
                                <p:cTn id="12" presetID="23" presetClass="entr" presetSubtype="16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2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2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2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575"/>
                            </p:stCondLst>
                            <p:childTnLst>
                              <p:par>
                                <p:cTn id="17" presetID="23" presetClass="entr" presetSubtype="16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2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2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2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1075"/>
                            </p:stCondLst>
                            <p:childTnLst>
                              <p:par>
                                <p:cTn id="22" presetID="23" presetClass="entr" presetSubtype="16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3" fill="hold"/>
                                        <p:tgtEl>
                                          <p:spTgt spid="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2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2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1575"/>
                            </p:stCondLst>
                            <p:childTnLst>
                              <p:par>
                                <p:cTn id="27" presetID="23" presetClass="entr" presetSubtype="16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8" fill="hold"/>
                                        <p:tgtEl>
                                          <p:spTgt spid="2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28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28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2075"/>
                            </p:stCondLst>
                            <p:childTnLst>
                              <p:par>
                                <p:cTn id="32" presetID="23" presetClass="entr" presetSubtype="16" fill="hold" grpId="7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3" fill="hold"/>
                                        <p:tgtEl>
                                          <p:spTgt spid="2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2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2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2575"/>
                            </p:stCondLst>
                            <p:childTnLst>
                              <p:par>
                                <p:cTn id="37" presetID="23" presetClass="entr" presetSubtype="16" fill="hold" grpId="8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8" fill="hold"/>
                                        <p:tgtEl>
                                          <p:spTgt spid="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2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2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3" presetClass="entr" presetSubtype="16" fill="hold" grpId="9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4" fill="hold"/>
                                        <p:tgtEl>
                                          <p:spTgt spid="2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2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2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500"/>
                            </p:stCondLst>
                            <p:childTnLst>
                              <p:par>
                                <p:cTn id="48" presetID="23" presetClass="entr" presetSubtype="16" fill="hold" grpId="10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9" fill="hold"/>
                                        <p:tgtEl>
                                          <p:spTgt spid="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0" dur="500" fill="hold"/>
                                        <p:tgtEl>
                                          <p:spTgt spid="28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28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2" fill="hold">
                            <p:stCondLst>
                              <p:cond delay="1000"/>
                            </p:stCondLst>
                            <p:childTnLst>
                              <p:par>
                                <p:cTn id="53" presetID="23" presetClass="entr" presetSubtype="16" fill="hold" grpId="1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54" fill="hold"/>
                                        <p:tgtEl>
                                          <p:spTgt spid="2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500" fill="hold"/>
                                        <p:tgtEl>
                                          <p:spTgt spid="28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500" fill="hold"/>
                                        <p:tgtEl>
                                          <p:spTgt spid="28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1500"/>
                            </p:stCondLst>
                            <p:childTnLst>
                              <p:par>
                                <p:cTn id="58" presetID="22" presetClass="entr" presetSubtype="8" fill="hold" grpId="1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59" fill="hold"/>
                                        <p:tgtEl>
                                          <p:spTgt spid="28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0" dur="75"/>
                                        <p:tgtEl>
                                          <p:spTgt spid="285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22" presetClass="entr" presetSubtype="8" fill="hold" grpId="12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2" fill="hold"/>
                                        <p:tgtEl>
                                          <p:spTgt spid="2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3" dur="75"/>
                                        <p:tgtEl>
                                          <p:spTgt spid="2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4" fill="hold">
                            <p:stCondLst>
                              <p:cond delay="1575"/>
                            </p:stCondLst>
                            <p:childTnLst>
                              <p:par>
                                <p:cTn id="65" presetID="22" presetClass="entr" presetSubtype="8" fill="hold" grpId="1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6" fill="hold"/>
                                        <p:tgtEl>
                                          <p:spTgt spid="2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67" dur="75"/>
                                        <p:tgtEl>
                                          <p:spTgt spid="2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8" fill="hold">
                            <p:stCondLst>
                              <p:cond delay="1650"/>
                            </p:stCondLst>
                            <p:childTnLst>
                              <p:par>
                                <p:cTn id="69" presetID="22" presetClass="entr" presetSubtype="8" fill="hold" grpId="1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70" fill="hold"/>
                                        <p:tgtEl>
                                          <p:spTgt spid="28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1" dur="75"/>
                                        <p:tgtEl>
                                          <p:spTgt spid="28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1725"/>
                            </p:stCondLst>
                            <p:childTnLst>
                              <p:par>
                                <p:cTn id="73" presetID="22" presetClass="entr" presetSubtype="8" fill="hold" grpId="1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74" fill="hold"/>
                                        <p:tgtEl>
                                          <p:spTgt spid="28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5" dur="75"/>
                                        <p:tgtEl>
                                          <p:spTgt spid="28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6" fill="hold">
                            <p:stCondLst>
                              <p:cond delay="1800"/>
                            </p:stCondLst>
                            <p:childTnLst>
                              <p:par>
                                <p:cTn id="77" presetID="22" presetClass="entr" presetSubtype="8" fill="hold" grpId="1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78" fill="hold"/>
                                        <p:tgtEl>
                                          <p:spTgt spid="28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9" dur="75"/>
                                        <p:tgtEl>
                                          <p:spTgt spid="28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0" grpId="1" animBg="1" advAuto="0"/>
      <p:bldP spid="254" grpId="7" animBg="1" advAuto="0"/>
      <p:bldP spid="257" grpId="3" animBg="1" advAuto="0"/>
      <p:bldP spid="258" grpId="2" animBg="1" advAuto="0"/>
      <p:bldP spid="261" grpId="4" animBg="1" advAuto="0"/>
      <p:bldP spid="274" grpId="8" animBg="1" advAuto="0"/>
      <p:bldP spid="275" grpId="5" animBg="1" advAuto="0"/>
      <p:bldP spid="276" grpId="9" animBg="1" advAuto="0"/>
      <p:bldP spid="280" grpId="11" animBg="1" advAuto="0"/>
      <p:bldP spid="281" grpId="6" animBg="1" advAuto="0"/>
      <p:bldP spid="284" grpId="10" animBg="1" advAuto="0"/>
      <p:bldP spid="285" grpId="12" build="p" bldLvl="5" animBg="1" advAuto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7" name="oriental.jpeg" descr="oriental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219200" y="609600"/>
            <a:ext cx="6221413" cy="4991100"/>
          </a:xfrm>
          <a:prstGeom prst="rect">
            <a:avLst/>
          </a:prstGeom>
          <a:ln w="12700">
            <a:miter lim="400000"/>
          </a:ln>
        </p:spPr>
      </p:pic>
      <p:sp>
        <p:nvSpPr>
          <p:cNvPr id="288" name="En un reloj de Sol,…"/>
          <p:cNvSpPr txBox="1"/>
          <p:nvPr/>
        </p:nvSpPr>
        <p:spPr>
          <a:xfrm>
            <a:off x="-444501" y="5626100"/>
            <a:ext cx="9710045" cy="98451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CF4C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En un reloj de Sol, 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CF4C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el </a:t>
            </a:r>
            <a:r>
              <a:rPr b="1"/>
              <a:t>gnomon</a:t>
            </a:r>
            <a:r>
              <a:t> ha de ser </a:t>
            </a:r>
            <a:r>
              <a:rPr b="1"/>
              <a:t>paralelo</a:t>
            </a:r>
            <a:r>
              <a:t> al eje de la Tierra.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2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9" presetClass="entr" presetSubtype="10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2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8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28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7" grpId="1" animBg="1" advAuto="0"/>
      <p:bldP spid="288" grpId="2" animBg="1" advAuto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0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438400" y="1752600"/>
            <a:ext cx="5149850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291" name="Al Polo N celeste"/>
          <p:cNvSpPr txBox="1"/>
          <p:nvPr/>
        </p:nvSpPr>
        <p:spPr>
          <a:xfrm>
            <a:off x="5257800" y="0"/>
            <a:ext cx="3505200" cy="497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600"/>
              </a:spcBef>
              <a:defRPr sz="2800" i="0">
                <a:solidFill>
                  <a:srgbClr val="CC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Al Polo N celeste</a:t>
            </a:r>
          </a:p>
        </p:txBody>
      </p:sp>
      <p:sp>
        <p:nvSpPr>
          <p:cNvPr id="292" name="Línea"/>
          <p:cNvSpPr/>
          <p:nvPr/>
        </p:nvSpPr>
        <p:spPr>
          <a:xfrm flipV="1">
            <a:off x="5257800" y="609600"/>
            <a:ext cx="533401" cy="1447800"/>
          </a:xfrm>
          <a:prstGeom prst="line">
            <a:avLst/>
          </a:prstGeom>
          <a:ln w="76200">
            <a:solidFill>
              <a:srgbClr val="CC0000"/>
            </a:solidFill>
            <a:tailEnd type="stealth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2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" presetClass="entr" presetSubtype="1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2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2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2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1" grpId="2" animBg="1" advAuto="0"/>
      <p:bldP spid="292" grpId="1" animBg="1" advAuto="0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4" name="Rectángulo"/>
          <p:cNvSpPr/>
          <p:nvPr/>
        </p:nvSpPr>
        <p:spPr>
          <a:xfrm>
            <a:off x="-1" y="0"/>
            <a:ext cx="9144002" cy="6858000"/>
          </a:xfrm>
          <a:prstGeom prst="rect">
            <a:avLst/>
          </a:prstGeom>
          <a:solidFill>
            <a:srgbClr val="000514"/>
          </a:solidFill>
          <a:ln>
            <a:solidFill>
              <a:srgbClr val="000000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pic>
        <p:nvPicPr>
          <p:cNvPr id="295" name="C:\WINDOWS\Escritorio\polar.jpg" descr="C:\WINDOWS\Escritorio\polar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71450" y="304800"/>
            <a:ext cx="8820150" cy="6186488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302" name="Grupo"/>
          <p:cNvGrpSpPr/>
          <p:nvPr/>
        </p:nvGrpSpPr>
        <p:grpSpPr>
          <a:xfrm>
            <a:off x="7461250" y="2330450"/>
            <a:ext cx="984250" cy="2851150"/>
            <a:chOff x="0" y="0"/>
            <a:chExt cx="984249" cy="2851150"/>
          </a:xfrm>
        </p:grpSpPr>
        <p:sp>
          <p:nvSpPr>
            <p:cNvPr id="296" name="Línea"/>
            <p:cNvSpPr/>
            <p:nvPr/>
          </p:nvSpPr>
          <p:spPr>
            <a:xfrm flipV="1">
              <a:off x="-1" y="0"/>
              <a:ext cx="533402" cy="120650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97" name="Línea"/>
            <p:cNvSpPr/>
            <p:nvPr/>
          </p:nvSpPr>
          <p:spPr>
            <a:xfrm flipH="1" flipV="1">
              <a:off x="596899" y="6349"/>
              <a:ext cx="381001" cy="762002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98" name="Línea"/>
            <p:cNvSpPr/>
            <p:nvPr/>
          </p:nvSpPr>
          <p:spPr>
            <a:xfrm flipV="1">
              <a:off x="603249" y="793749"/>
              <a:ext cx="381002" cy="304802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299" name="Línea"/>
            <p:cNvSpPr/>
            <p:nvPr/>
          </p:nvSpPr>
          <p:spPr>
            <a:xfrm flipV="1">
              <a:off x="603250" y="1098550"/>
              <a:ext cx="0" cy="609600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00" name="Línea"/>
            <p:cNvSpPr/>
            <p:nvPr/>
          </p:nvSpPr>
          <p:spPr>
            <a:xfrm flipV="1">
              <a:off x="552450" y="1708149"/>
              <a:ext cx="50800" cy="514352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01" name="Línea"/>
            <p:cNvSpPr/>
            <p:nvPr/>
          </p:nvSpPr>
          <p:spPr>
            <a:xfrm flipH="1" flipV="1">
              <a:off x="527050" y="2165349"/>
              <a:ext cx="444500" cy="685802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grpSp>
        <p:nvGrpSpPr>
          <p:cNvPr id="307" name="Grupo"/>
          <p:cNvGrpSpPr/>
          <p:nvPr/>
        </p:nvGrpSpPr>
        <p:grpSpPr>
          <a:xfrm>
            <a:off x="1142999" y="1752600"/>
            <a:ext cx="1066801" cy="1143000"/>
            <a:chOff x="0" y="0"/>
            <a:chExt cx="1066800" cy="1142999"/>
          </a:xfrm>
        </p:grpSpPr>
        <p:sp>
          <p:nvSpPr>
            <p:cNvPr id="303" name="Línea"/>
            <p:cNvSpPr/>
            <p:nvPr/>
          </p:nvSpPr>
          <p:spPr>
            <a:xfrm>
              <a:off x="-1" y="685800"/>
              <a:ext cx="228602" cy="457200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04" name="Línea"/>
            <p:cNvSpPr/>
            <p:nvPr/>
          </p:nvSpPr>
          <p:spPr>
            <a:xfrm flipH="1">
              <a:off x="6349" y="533400"/>
              <a:ext cx="527052" cy="120650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05" name="Línea"/>
            <p:cNvSpPr/>
            <p:nvPr/>
          </p:nvSpPr>
          <p:spPr>
            <a:xfrm flipH="1">
              <a:off x="501650" y="152399"/>
              <a:ext cx="107950" cy="387352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06" name="Línea"/>
            <p:cNvSpPr/>
            <p:nvPr/>
          </p:nvSpPr>
          <p:spPr>
            <a:xfrm flipH="1">
              <a:off x="609599" y="0"/>
              <a:ext cx="457202" cy="158750"/>
            </a:xfrm>
            <a:prstGeom prst="line">
              <a:avLst/>
            </a:prstGeom>
            <a:noFill/>
            <a:ln w="9525" cap="flat">
              <a:solidFill>
                <a:srgbClr val="FFCC99"/>
              </a:solidFill>
              <a:prstDash val="solid"/>
              <a:round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308" name="Línea"/>
          <p:cNvSpPr/>
          <p:nvPr/>
        </p:nvSpPr>
        <p:spPr>
          <a:xfrm flipH="1">
            <a:off x="6908799" y="2489200"/>
            <a:ext cx="463551" cy="101600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09" name="Línea"/>
          <p:cNvSpPr/>
          <p:nvPr/>
        </p:nvSpPr>
        <p:spPr>
          <a:xfrm flipH="1">
            <a:off x="6349999" y="2609850"/>
            <a:ext cx="463551" cy="101600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10" name="Línea"/>
          <p:cNvSpPr/>
          <p:nvPr/>
        </p:nvSpPr>
        <p:spPr>
          <a:xfrm flipH="1">
            <a:off x="5784849" y="2736850"/>
            <a:ext cx="463551" cy="101600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11" name="Línea"/>
          <p:cNvSpPr/>
          <p:nvPr/>
        </p:nvSpPr>
        <p:spPr>
          <a:xfrm flipH="1">
            <a:off x="5206999" y="2857500"/>
            <a:ext cx="463551" cy="101600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12" name="Línea"/>
          <p:cNvSpPr/>
          <p:nvPr/>
        </p:nvSpPr>
        <p:spPr>
          <a:xfrm flipH="1">
            <a:off x="4648199" y="2978150"/>
            <a:ext cx="463551" cy="101600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13" name="Osa Mayor"/>
          <p:cNvSpPr txBox="1"/>
          <p:nvPr/>
        </p:nvSpPr>
        <p:spPr>
          <a:xfrm>
            <a:off x="7086600" y="5486400"/>
            <a:ext cx="1905000" cy="47433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2600" i="0">
                <a:solidFill>
                  <a:srgbClr val="FFCC99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Osa Mayor</a:t>
            </a:r>
          </a:p>
        </p:txBody>
      </p:sp>
      <p:sp>
        <p:nvSpPr>
          <p:cNvPr id="314" name="Casiopea"/>
          <p:cNvSpPr txBox="1"/>
          <p:nvPr/>
        </p:nvSpPr>
        <p:spPr>
          <a:xfrm>
            <a:off x="685800" y="3124200"/>
            <a:ext cx="1905000" cy="47433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2600" i="0">
                <a:solidFill>
                  <a:srgbClr val="FFCC99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Casiopea</a:t>
            </a:r>
          </a:p>
        </p:txBody>
      </p:sp>
      <p:sp>
        <p:nvSpPr>
          <p:cNvPr id="315" name="Círculo"/>
          <p:cNvSpPr/>
          <p:nvPr/>
        </p:nvSpPr>
        <p:spPr>
          <a:xfrm>
            <a:off x="4381500" y="2927350"/>
            <a:ext cx="304800" cy="304800"/>
          </a:xfrm>
          <a:prstGeom prst="ellipse">
            <a:avLst/>
          </a:prstGeom>
          <a:ln>
            <a:solidFill>
              <a:srgbClr val="99CCFF"/>
            </a:solidFill>
          </a:ln>
        </p:spPr>
        <p:txBody>
          <a:bodyPr lIns="45719" rIns="45719" anchor="ctr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16" name="Polo N celeste"/>
          <p:cNvSpPr txBox="1"/>
          <p:nvPr/>
        </p:nvSpPr>
        <p:spPr>
          <a:xfrm>
            <a:off x="3429000" y="2252662"/>
            <a:ext cx="2209800" cy="3581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1800" i="0">
                <a:solidFill>
                  <a:srgbClr val="6699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Polo N celeste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8" name="Cruz del Sur.png" descr="Cruz del Sur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558800"/>
            <a:ext cx="9144000" cy="6299200"/>
          </a:xfrm>
          <a:prstGeom prst="rect">
            <a:avLst/>
          </a:prstGeom>
          <a:ln w="12700">
            <a:miter lim="400000"/>
          </a:ln>
        </p:spPr>
      </p:pic>
      <p:sp>
        <p:nvSpPr>
          <p:cNvPr id="319" name="Línea"/>
          <p:cNvSpPr/>
          <p:nvPr/>
        </p:nvSpPr>
        <p:spPr>
          <a:xfrm flipV="1">
            <a:off x="8031162" y="3809999"/>
            <a:ext cx="46038" cy="666752"/>
          </a:xfrm>
          <a:prstGeom prst="line">
            <a:avLst/>
          </a:prstGeom>
          <a:ln>
            <a:solidFill>
              <a:srgbClr val="FFCC99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0" name="Línea"/>
          <p:cNvSpPr/>
          <p:nvPr/>
        </p:nvSpPr>
        <p:spPr>
          <a:xfrm flipH="1" flipV="1">
            <a:off x="7476125" y="4071921"/>
            <a:ext cx="973549" cy="238158"/>
          </a:xfrm>
          <a:prstGeom prst="line">
            <a:avLst/>
          </a:prstGeom>
          <a:ln>
            <a:solidFill>
              <a:srgbClr val="FFCC99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1" name="Línea"/>
          <p:cNvSpPr/>
          <p:nvPr/>
        </p:nvSpPr>
        <p:spPr>
          <a:xfrm flipH="1" flipV="1">
            <a:off x="6466862" y="3848515"/>
            <a:ext cx="766401" cy="188082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2" name="Línea"/>
          <p:cNvSpPr/>
          <p:nvPr/>
        </p:nvSpPr>
        <p:spPr>
          <a:xfrm flipH="1" flipV="1">
            <a:off x="5532122" y="3621560"/>
            <a:ext cx="765806" cy="189555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3" name="Línea"/>
          <p:cNvSpPr/>
          <p:nvPr/>
        </p:nvSpPr>
        <p:spPr>
          <a:xfrm flipH="1" flipV="1">
            <a:off x="4579622" y="3380260"/>
            <a:ext cx="765806" cy="189555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4" name="Línea"/>
          <p:cNvSpPr/>
          <p:nvPr/>
        </p:nvSpPr>
        <p:spPr>
          <a:xfrm flipH="1" flipV="1">
            <a:off x="3657285" y="3151660"/>
            <a:ext cx="765806" cy="189555"/>
          </a:xfrm>
          <a:prstGeom prst="line">
            <a:avLst/>
          </a:prstGeom>
          <a:ln w="25400">
            <a:solidFill>
              <a:srgbClr val="99CCFF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5" name="Cruz del Sur"/>
          <p:cNvSpPr txBox="1"/>
          <p:nvPr/>
        </p:nvSpPr>
        <p:spPr>
          <a:xfrm>
            <a:off x="6629400" y="3200400"/>
            <a:ext cx="2286001" cy="47433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2600" i="0">
                <a:solidFill>
                  <a:srgbClr val="FFCC99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Cruz del Sur</a:t>
            </a:r>
          </a:p>
        </p:txBody>
      </p:sp>
      <p:sp>
        <p:nvSpPr>
          <p:cNvPr id="326" name="Círculo"/>
          <p:cNvSpPr/>
          <p:nvPr/>
        </p:nvSpPr>
        <p:spPr>
          <a:xfrm>
            <a:off x="3200400" y="2895600"/>
            <a:ext cx="304800" cy="304800"/>
          </a:xfrm>
          <a:prstGeom prst="ellipse">
            <a:avLst/>
          </a:prstGeom>
          <a:ln>
            <a:solidFill>
              <a:srgbClr val="99CCFF"/>
            </a:solidFill>
          </a:ln>
        </p:spPr>
        <p:txBody>
          <a:bodyPr lIns="45719" rIns="45719" anchor="ctr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27" name="Polo S celeste"/>
          <p:cNvSpPr txBox="1"/>
          <p:nvPr/>
        </p:nvSpPr>
        <p:spPr>
          <a:xfrm>
            <a:off x="3429000" y="2252662"/>
            <a:ext cx="2209800" cy="3581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1800" i="0">
                <a:solidFill>
                  <a:srgbClr val="6699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Polo S celeste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9" name="egipcio.jpeg" descr="egipcio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44462" y="144462"/>
            <a:ext cx="4643438" cy="4414838"/>
          </a:xfrm>
          <a:prstGeom prst="rect">
            <a:avLst/>
          </a:prstGeom>
          <a:ln w="12700">
            <a:miter lim="400000"/>
          </a:ln>
        </p:spPr>
      </p:pic>
      <p:pic>
        <p:nvPicPr>
          <p:cNvPr id="330" name="vertical latitud alta.jpeg" descr="vertical latitud alta.jpe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572000" y="404812"/>
            <a:ext cx="4572000" cy="6453188"/>
          </a:xfrm>
          <a:prstGeom prst="rect">
            <a:avLst/>
          </a:prstGeom>
          <a:ln w="12700">
            <a:miter lim="400000"/>
          </a:ln>
        </p:spPr>
      </p:pic>
      <p:sp>
        <p:nvSpPr>
          <p:cNvPr id="331" name="¿En qué latitud aproximada…"/>
          <p:cNvSpPr txBox="1"/>
          <p:nvPr/>
        </p:nvSpPr>
        <p:spPr>
          <a:xfrm>
            <a:off x="228600" y="5334000"/>
            <a:ext cx="8915400" cy="117117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r" defTabSz="457200">
              <a:spcBef>
                <a:spcPts val="1800"/>
              </a:spcBef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¿En qué latitud aproximada</a:t>
            </a:r>
          </a:p>
          <a:p>
            <a:pPr algn="r" defTabSz="457200">
              <a:spcBef>
                <a:spcPts val="1800"/>
              </a:spcBef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se encuentran estos relojes de Sol? 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3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4" presetClass="entr" presetSubtype="32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3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1" dur="500"/>
                                        <p:tgtEl>
                                          <p:spTgt spid="3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4" fill="hold"/>
                                        <p:tgtEl>
                                          <p:spTgt spid="3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9" grpId="1" animBg="1" advAuto="0"/>
      <p:bldP spid="330" grpId="2" animBg="1" advAuto="0"/>
      <p:bldP spid="331" grpId="3" animBg="1" advAuto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3" name="cuna ecuador.jpeg" descr="cuna ecuador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76200"/>
            <a:ext cx="9028113" cy="6781800"/>
          </a:xfrm>
          <a:prstGeom prst="rect">
            <a:avLst/>
          </a:prstGeom>
          <a:ln w="12700">
            <a:miter lim="400000"/>
          </a:ln>
        </p:spPr>
      </p:pic>
      <p:sp>
        <p:nvSpPr>
          <p:cNvPr id="334" name="En el Ecuador"/>
          <p:cNvSpPr txBox="1"/>
          <p:nvPr/>
        </p:nvSpPr>
        <p:spPr>
          <a:xfrm>
            <a:off x="1295400" y="4876800"/>
            <a:ext cx="4114800" cy="51077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800"/>
              </a:spcBef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En el Ecuador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4" grpId="1" animBg="1" advAuto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6" name="equatorial.jpeg" descr="equatorial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9144000" cy="6859588"/>
          </a:xfrm>
          <a:prstGeom prst="rect">
            <a:avLst/>
          </a:prstGeom>
          <a:ln w="12700">
            <a:miter lim="400000"/>
          </a:ln>
        </p:spPr>
      </p:pic>
      <p:sp>
        <p:nvSpPr>
          <p:cNvPr id="337" name="Reloj de Sol ecuatorial"/>
          <p:cNvSpPr txBox="1"/>
          <p:nvPr/>
        </p:nvSpPr>
        <p:spPr>
          <a:xfrm>
            <a:off x="-457200" y="0"/>
            <a:ext cx="4951671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Reloj de Sol ecuatorial</a:t>
            </a:r>
          </a:p>
        </p:txBody>
      </p:sp>
      <p:sp>
        <p:nvSpPr>
          <p:cNvPr id="338" name="Cara de  otoño- invierno"/>
          <p:cNvSpPr txBox="1"/>
          <p:nvPr/>
        </p:nvSpPr>
        <p:spPr>
          <a:xfrm>
            <a:off x="468312" y="4724400"/>
            <a:ext cx="2916238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spcBef>
                <a:spcPts val="1600"/>
              </a:spcBef>
              <a:defRPr sz="2800" i="0">
                <a:solidFill>
                  <a:srgbClr val="00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Cara de</a:t>
            </a:r>
            <a:br/>
            <a:r>
              <a:t> otoño- invierno</a:t>
            </a:r>
          </a:p>
        </p:txBody>
      </p:sp>
      <p:sp>
        <p:nvSpPr>
          <p:cNvPr id="339" name="Línea"/>
          <p:cNvSpPr/>
          <p:nvPr/>
        </p:nvSpPr>
        <p:spPr>
          <a:xfrm flipV="1">
            <a:off x="2057400" y="4302124"/>
            <a:ext cx="790576" cy="574677"/>
          </a:xfrm>
          <a:prstGeom prst="line">
            <a:avLst/>
          </a:prstGeom>
          <a:ln w="38100">
            <a:solidFill>
              <a:srgbClr val="00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40" name="Cara de  primavera-verano"/>
          <p:cNvSpPr txBox="1"/>
          <p:nvPr/>
        </p:nvSpPr>
        <p:spPr>
          <a:xfrm>
            <a:off x="6096000" y="3352800"/>
            <a:ext cx="3276600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spcBef>
                <a:spcPts val="1600"/>
              </a:spcBef>
              <a:defRPr sz="2800" i="0">
                <a:solidFill>
                  <a:srgbClr val="FFCF4C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Cara de </a:t>
            </a:r>
            <a:br/>
            <a:r>
              <a:t>primavera-verano</a:t>
            </a:r>
          </a:p>
        </p:txBody>
      </p:sp>
      <p:sp>
        <p:nvSpPr>
          <p:cNvPr id="341" name="Línea"/>
          <p:cNvSpPr/>
          <p:nvPr/>
        </p:nvSpPr>
        <p:spPr>
          <a:xfrm flipH="1">
            <a:off x="5257800" y="3810000"/>
            <a:ext cx="863601" cy="214313"/>
          </a:xfrm>
          <a:prstGeom prst="line">
            <a:avLst/>
          </a:prstGeom>
          <a:ln w="38100">
            <a:solidFill>
              <a:srgbClr val="FFCF4C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42" name="Al Polo N celeste"/>
          <p:cNvSpPr txBox="1"/>
          <p:nvPr/>
        </p:nvSpPr>
        <p:spPr>
          <a:xfrm>
            <a:off x="4876800" y="533400"/>
            <a:ext cx="3505200" cy="497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600"/>
              </a:spcBef>
              <a:defRPr sz="2800" i="0">
                <a:solidFill>
                  <a:srgbClr val="CC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Al Polo N celeste</a:t>
            </a:r>
          </a:p>
        </p:txBody>
      </p:sp>
      <p:sp>
        <p:nvSpPr>
          <p:cNvPr id="343" name="Línea"/>
          <p:cNvSpPr/>
          <p:nvPr/>
        </p:nvSpPr>
        <p:spPr>
          <a:xfrm flipV="1">
            <a:off x="5867400" y="1219200"/>
            <a:ext cx="1752600" cy="990600"/>
          </a:xfrm>
          <a:prstGeom prst="line">
            <a:avLst/>
          </a:prstGeom>
          <a:ln w="76200">
            <a:solidFill>
              <a:srgbClr val="CC0000"/>
            </a:solidFill>
            <a:tailEnd type="stealth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ntr" presetSubtype="1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3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3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2" presetClass="entr" presetSubtype="4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3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2000"/>
                                        <p:tgtEl>
                                          <p:spTgt spid="3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" presetClass="entr" presetSubtype="1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6" fill="hold"/>
                                        <p:tgtEl>
                                          <p:spTgt spid="3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3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3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8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2" fill="hold"/>
                                        <p:tgtEl>
                                          <p:spTgt spid="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3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3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500"/>
                            </p:stCondLst>
                            <p:childTnLst>
                              <p:par>
                                <p:cTn id="26" presetID="2" presetClass="entr" presetSubtype="8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7" fill="hold"/>
                                        <p:tgtEl>
                                          <p:spTgt spid="3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3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3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1000"/>
                            </p:stCondLst>
                            <p:childTnLst>
                              <p:par>
                                <p:cTn id="31" presetID="2" presetClass="entr" presetSubtype="2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2" fill="hold"/>
                                        <p:tgtEl>
                                          <p:spTgt spid="3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3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3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1500"/>
                            </p:stCondLst>
                            <p:childTnLst>
                              <p:par>
                                <p:cTn id="36" presetID="2" presetClass="entr" presetSubtype="2" fill="hold" grpId="7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7" fill="hold"/>
                                        <p:tgtEl>
                                          <p:spTgt spid="3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3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3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7" grpId="1" animBg="1" advAuto="0"/>
      <p:bldP spid="338" grpId="4" animBg="1" advAuto="0"/>
      <p:bldP spid="339" grpId="5" animBg="1" advAuto="0"/>
      <p:bldP spid="340" grpId="6" animBg="1" advAuto="0"/>
      <p:bldP spid="341" grpId="7" animBg="1" advAuto="0"/>
      <p:bldP spid="342" grpId="3" animBg="1" advAuto="0"/>
      <p:bldP spid="343" grpId="2" animBg="1" advAuto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5" name="Ecuatorial en el ecuador.jpeg" descr="Ecuatorial en el ecuador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435600" y="0"/>
            <a:ext cx="3708400" cy="2968625"/>
          </a:xfrm>
          <a:prstGeom prst="rect">
            <a:avLst/>
          </a:prstGeom>
          <a:ln w="63500">
            <a:solidFill>
              <a:srgbClr val="CC0000"/>
            </a:solidFill>
          </a:ln>
        </p:spPr>
      </p:pic>
      <p:pic>
        <p:nvPicPr>
          <p:cNvPr id="346" name="ecuatorial en el polo.jpeg" descr="ecuatorial en el polo.jpeg"/>
          <p:cNvPicPr>
            <a:picLocks noChangeAspect="1"/>
          </p:cNvPicPr>
          <p:nvPr/>
        </p:nvPicPr>
        <p:blipFill>
          <a:blip r:embed="rId3">
            <a:extLst/>
          </a:blip>
          <a:srcRect t="5905"/>
          <a:stretch>
            <a:fillRect/>
          </a:stretch>
        </p:blipFill>
        <p:spPr>
          <a:xfrm>
            <a:off x="0" y="3849687"/>
            <a:ext cx="3995738" cy="3008313"/>
          </a:xfrm>
          <a:prstGeom prst="rect">
            <a:avLst/>
          </a:prstGeom>
          <a:ln w="63500">
            <a:solidFill>
              <a:srgbClr val="00FFFF"/>
            </a:solidFill>
          </a:ln>
        </p:spPr>
      </p:pic>
      <p:sp>
        <p:nvSpPr>
          <p:cNvPr id="347" name="Reloj ecuatorial en el Ecuador"/>
          <p:cNvSpPr txBox="1"/>
          <p:nvPr/>
        </p:nvSpPr>
        <p:spPr>
          <a:xfrm>
            <a:off x="107134" y="-26988"/>
            <a:ext cx="5904729" cy="51077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0000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Reloj ecuatorial en el Ecuador</a:t>
            </a:r>
          </a:p>
        </p:txBody>
      </p:sp>
      <p:sp>
        <p:nvSpPr>
          <p:cNvPr id="348" name="Reloj ecuatorial…"/>
          <p:cNvSpPr txBox="1"/>
          <p:nvPr/>
        </p:nvSpPr>
        <p:spPr>
          <a:xfrm>
            <a:off x="2749550" y="4846637"/>
            <a:ext cx="6272248" cy="142180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66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    Reloj ecuatorial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66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    en el Polo</a:t>
            </a:r>
          </a:p>
          <a:p>
            <a:pPr lvl="4" indent="717550" defTabSz="457200">
              <a:lnSpc>
                <a:spcPct val="110000"/>
              </a:lnSpc>
              <a:defRPr sz="2600" i="0">
                <a:solidFill>
                  <a:srgbClr val="66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( ¡ en verano marcaría las 24 horas! )</a:t>
            </a:r>
          </a:p>
        </p:txBody>
      </p:sp>
      <p:pic>
        <p:nvPicPr>
          <p:cNvPr id="349" name="ecuatorial ubicuo.jpeg" descr="ecuatorial ubicuo.jpe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2986087" y="1649412"/>
            <a:ext cx="2881313" cy="2770188"/>
          </a:xfrm>
          <a:prstGeom prst="rect">
            <a:avLst/>
          </a:prstGeom>
          <a:ln w="63500">
            <a:solidFill>
              <a:srgbClr val="FF9999"/>
            </a:solidFill>
          </a:ln>
        </p:spPr>
      </p:pic>
      <p:sp>
        <p:nvSpPr>
          <p:cNvPr id="350" name="Reloj ecuatorial…"/>
          <p:cNvSpPr txBox="1"/>
          <p:nvPr/>
        </p:nvSpPr>
        <p:spPr>
          <a:xfrm>
            <a:off x="-580229" y="2133600"/>
            <a:ext cx="3553617" cy="98451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9999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Reloj ecuatorial</a:t>
            </a:r>
          </a:p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9999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en latitud media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3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3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4" presetClass="entr" presetSubtype="32" fill="hold" grpId="3" nodeType="afterEffect">
                                  <p:stCondLst>
                                    <p:cond delay="50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3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4" dur="500"/>
                                        <p:tgtEl>
                                          <p:spTgt spid="3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500"/>
                            </p:stCondLst>
                            <p:childTnLst>
                              <p:par>
                                <p:cTn id="16" presetID="1" presetClass="entr" presetSubtype="0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3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32" fill="hold" grpId="5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3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22" dur="500"/>
                                        <p:tgtEl>
                                          <p:spTgt spid="3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500"/>
                            </p:stCondLst>
                            <p:childTnLst>
                              <p:par>
                                <p:cTn id="24" presetID="1" presetClass="entr" presetSubtype="0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5" fill="hold"/>
                                        <p:tgtEl>
                                          <p:spTgt spid="3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5" grpId="1" animBg="1" advAuto="0"/>
      <p:bldP spid="346" grpId="3" animBg="1" advAuto="0"/>
      <p:bldP spid="347" grpId="2" animBg="1" advAuto="0"/>
      <p:bldP spid="348" grpId="4" animBg="1" advAuto="0"/>
      <p:bldP spid="349" grpId="5" animBg="1" advAuto="0"/>
      <p:bldP spid="350" grpId="6" animBg="1" advAuto="0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6" name="Grupo"/>
          <p:cNvGrpSpPr/>
          <p:nvPr/>
        </p:nvGrpSpPr>
        <p:grpSpPr>
          <a:xfrm>
            <a:off x="250825" y="0"/>
            <a:ext cx="7200900" cy="6850063"/>
            <a:chOff x="0" y="0"/>
            <a:chExt cx="7200900" cy="6850062"/>
          </a:xfrm>
        </p:grpSpPr>
        <p:pic>
          <p:nvPicPr>
            <p:cNvPr id="352" name="bolapiquio2.jpeg" descr="bolapiquio2.jpe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0" y="0"/>
              <a:ext cx="7200900" cy="6850063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353" name="Rectángulo"/>
            <p:cNvSpPr/>
            <p:nvPr/>
          </p:nvSpPr>
          <p:spPr>
            <a:xfrm>
              <a:off x="2376487" y="115887"/>
              <a:ext cx="2808288" cy="1390651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54" name="Rectángulo"/>
            <p:cNvSpPr/>
            <p:nvPr/>
          </p:nvSpPr>
          <p:spPr>
            <a:xfrm>
              <a:off x="2232025" y="1484312"/>
              <a:ext cx="360363" cy="228601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355" name="Rectángulo"/>
            <p:cNvSpPr/>
            <p:nvPr/>
          </p:nvSpPr>
          <p:spPr>
            <a:xfrm>
              <a:off x="2305050" y="1471612"/>
              <a:ext cx="360363" cy="228601"/>
            </a:xfrm>
            <a:prstGeom prst="rect">
              <a:avLst/>
            </a:prstGeom>
            <a:solidFill>
              <a:srgbClr val="FFFFFF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pic>
        <p:nvPicPr>
          <p:cNvPr id="357" name="ecuatorial ubicuo.jpeg" descr="ecuatorial ubicuo.jpe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779837" y="179387"/>
            <a:ext cx="1582738" cy="1520826"/>
          </a:xfrm>
          <a:prstGeom prst="rect">
            <a:avLst/>
          </a:prstGeom>
          <a:ln w="12700">
            <a:miter lim="400000"/>
          </a:ln>
        </p:spPr>
      </p:pic>
      <p:pic>
        <p:nvPicPr>
          <p:cNvPr id="358" name="ecuatorial ubicuo.jpeg" descr="ecuatorial ubicuo.jpe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724525" y="1052512"/>
            <a:ext cx="1582738" cy="1520826"/>
          </a:xfrm>
          <a:prstGeom prst="rect">
            <a:avLst/>
          </a:prstGeom>
          <a:ln w="12700">
            <a:miter lim="400000"/>
          </a:ln>
        </p:spPr>
      </p:pic>
      <p:pic>
        <p:nvPicPr>
          <p:cNvPr id="359" name="ecuatorial ubicuo.jpeg" descr="ecuatorial ubicuo.jpe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1619250" y="404812"/>
            <a:ext cx="1582738" cy="1520826"/>
          </a:xfrm>
          <a:prstGeom prst="rect">
            <a:avLst/>
          </a:prstGeom>
          <a:ln w="12700">
            <a:miter lim="400000"/>
          </a:ln>
        </p:spPr>
      </p:pic>
      <p:pic>
        <p:nvPicPr>
          <p:cNvPr id="360" name="monigote.png" descr="monigote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 rot="19238068">
            <a:off x="1751012" y="560387"/>
            <a:ext cx="1308101" cy="1716088"/>
          </a:xfrm>
          <a:prstGeom prst="rect">
            <a:avLst/>
          </a:prstGeom>
          <a:ln w="12700">
            <a:miter lim="400000"/>
          </a:ln>
        </p:spPr>
      </p:pic>
      <p:pic>
        <p:nvPicPr>
          <p:cNvPr id="361" name="monigote.png" descr="monigote.png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3419475" y="260350"/>
            <a:ext cx="1262063" cy="1655763"/>
          </a:xfrm>
          <a:prstGeom prst="rect">
            <a:avLst/>
          </a:prstGeom>
          <a:ln w="12700">
            <a:miter lim="400000"/>
          </a:ln>
        </p:spPr>
      </p:pic>
      <p:pic>
        <p:nvPicPr>
          <p:cNvPr id="362" name="monigote.png" descr="monigote.png"/>
          <p:cNvPicPr>
            <a:picLocks noChangeAspect="1"/>
          </p:cNvPicPr>
          <p:nvPr/>
        </p:nvPicPr>
        <p:blipFill>
          <a:blip r:embed="rId5">
            <a:extLst/>
          </a:blip>
          <a:stretch>
            <a:fillRect/>
          </a:stretch>
        </p:blipFill>
        <p:spPr>
          <a:xfrm rot="19421812">
            <a:off x="5508625" y="1412875"/>
            <a:ext cx="1644650" cy="1252538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3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3" presetClass="entr" presetSubtype="32" fill="hold" grpId="2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3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230" fill="hold"/>
                                        <p:tgtEl>
                                          <p:spTgt spid="3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230" fill="hold"/>
                                        <p:tgtEl>
                                          <p:spTgt spid="3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" presetID="2" presetClass="entr" presetSubtype="1" fill="hold" grpId="3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822" fill="hold"/>
                                        <p:tgtEl>
                                          <p:spTgt spid="3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822" fill="hold"/>
                                        <p:tgtEl>
                                          <p:spTgt spid="3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23" presetClass="entr" presetSubtype="32" fill="hold" grpId="4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1230" fill="hold"/>
                                        <p:tgtEl>
                                          <p:spTgt spid="35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230" fill="hold"/>
                                        <p:tgtEl>
                                          <p:spTgt spid="35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3" presetClass="entr" presetSubtype="32" fill="hold" grpId="5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3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230" fill="hold"/>
                                        <p:tgtEl>
                                          <p:spTgt spid="3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230" fill="hold"/>
                                        <p:tgtEl>
                                          <p:spTgt spid="3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1" fill="hold" grpId="6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5" fill="hold"/>
                                        <p:tgtEl>
                                          <p:spTgt spid="3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1822" fill="hold"/>
                                        <p:tgtEl>
                                          <p:spTgt spid="36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822" fill="hold"/>
                                        <p:tgtEl>
                                          <p:spTgt spid="36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2" presetClass="entr" presetSubtype="1" fill="hold" grpId="7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9" fill="hold"/>
                                        <p:tgtEl>
                                          <p:spTgt spid="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1822" fill="hold"/>
                                        <p:tgtEl>
                                          <p:spTgt spid="3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822" fill="hold"/>
                                        <p:tgtEl>
                                          <p:spTgt spid="3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6" grpId="1" animBg="1" advAuto="0"/>
      <p:bldP spid="357" grpId="2" animBg="1" advAuto="0"/>
      <p:bldP spid="358" grpId="4" animBg="1" advAuto="0"/>
      <p:bldP spid="359" grpId="5" animBg="1" advAuto="0"/>
      <p:bldP spid="360" grpId="7" animBg="1" advAuto="0"/>
      <p:bldP spid="361" grpId="3" animBg="1" advAuto="0"/>
      <p:bldP spid="362" grpId="6" animBg="1" advAuto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4" name="1920x1080-light_ray_cloud_sky_nature_sun_sun_breaking_through_the_clouds-4794.jpeg" descr="1920x1080-light_ray_cloud_sky_nature_sun_sun_breaking_through_the_clouds-4794.jpeg"/>
          <p:cNvPicPr>
            <a:picLocks noChangeAspect="1"/>
          </p:cNvPicPr>
          <p:nvPr/>
        </p:nvPicPr>
        <p:blipFill>
          <a:blip r:embed="rId2">
            <a:extLst/>
          </a:blip>
          <a:srcRect l="3840" r="2560"/>
          <a:stretch>
            <a:fillRect/>
          </a:stretch>
        </p:blipFill>
        <p:spPr>
          <a:xfrm>
            <a:off x="-525463" y="0"/>
            <a:ext cx="9898064" cy="6875463"/>
          </a:xfrm>
          <a:prstGeom prst="rect">
            <a:avLst/>
          </a:prstGeom>
          <a:ln w="12700">
            <a:miter lim="400000"/>
          </a:ln>
        </p:spPr>
      </p:pic>
      <p:sp>
        <p:nvSpPr>
          <p:cNvPr id="365" name="CONSTRUCCIÓN DE UN RELOJ DE SOL"/>
          <p:cNvSpPr txBox="1"/>
          <p:nvPr/>
        </p:nvSpPr>
        <p:spPr>
          <a:xfrm>
            <a:off x="-1" y="3810000"/>
            <a:ext cx="9144002" cy="1513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defRPr sz="40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t>CONSTRUCCIÓN DE</a:t>
            </a:r>
            <a:br/>
            <a:r>
              <a:t>UN RELOJ DE SOL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822" fill="hold"/>
                                        <p:tgtEl>
                                          <p:spTgt spid="36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822" fill="hold"/>
                                        <p:tgtEl>
                                          <p:spTgt spid="36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5" grpId="1" animBg="1" advAuto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7" name="equatorial.jpeg" descr="equatorial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9144000" cy="6859588"/>
          </a:xfrm>
          <a:prstGeom prst="rect">
            <a:avLst/>
          </a:prstGeom>
          <a:ln w="12700">
            <a:miter lim="400000"/>
          </a:ln>
        </p:spPr>
      </p:pic>
      <p:sp>
        <p:nvSpPr>
          <p:cNvPr id="368" name="CONSTRUCCIÓN DE UN  RELOJ DE SOL ECUATORIAL"/>
          <p:cNvSpPr txBox="1"/>
          <p:nvPr/>
        </p:nvSpPr>
        <p:spPr>
          <a:xfrm>
            <a:off x="-457200" y="0"/>
            <a:ext cx="6732213" cy="121158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CF4C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t>CONSTRUCCIÓN DE UN </a:t>
            </a:r>
            <a:br/>
            <a:r>
              <a:t>RELOJ DE SOL ECUATORIAL</a:t>
            </a:r>
          </a:p>
        </p:txBody>
      </p:sp>
      <p:sp>
        <p:nvSpPr>
          <p:cNvPr id="369" name="Cara de  otoño- invierno"/>
          <p:cNvSpPr txBox="1"/>
          <p:nvPr/>
        </p:nvSpPr>
        <p:spPr>
          <a:xfrm>
            <a:off x="468312" y="4724400"/>
            <a:ext cx="2916238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spcBef>
                <a:spcPts val="1600"/>
              </a:spcBef>
              <a:defRPr sz="2800" i="0">
                <a:solidFill>
                  <a:srgbClr val="00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Cara de</a:t>
            </a:r>
            <a:br/>
            <a:r>
              <a:t> otoño- invierno</a:t>
            </a:r>
          </a:p>
        </p:txBody>
      </p:sp>
      <p:sp>
        <p:nvSpPr>
          <p:cNvPr id="370" name="Línea"/>
          <p:cNvSpPr/>
          <p:nvPr/>
        </p:nvSpPr>
        <p:spPr>
          <a:xfrm flipV="1">
            <a:off x="2057400" y="4302124"/>
            <a:ext cx="790576" cy="574677"/>
          </a:xfrm>
          <a:prstGeom prst="line">
            <a:avLst/>
          </a:prstGeom>
          <a:ln w="38100">
            <a:solidFill>
              <a:srgbClr val="00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71" name="Cara de  primavera-verano"/>
          <p:cNvSpPr txBox="1"/>
          <p:nvPr/>
        </p:nvSpPr>
        <p:spPr>
          <a:xfrm>
            <a:off x="6096000" y="3352800"/>
            <a:ext cx="3276600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spcBef>
                <a:spcPts val="1600"/>
              </a:spcBef>
              <a:defRPr sz="2800" i="0">
                <a:solidFill>
                  <a:srgbClr val="FFCF4C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Cara de </a:t>
            </a:r>
            <a:br/>
            <a:r>
              <a:t>primavera-verano</a:t>
            </a:r>
          </a:p>
        </p:txBody>
      </p:sp>
      <p:sp>
        <p:nvSpPr>
          <p:cNvPr id="372" name="Línea"/>
          <p:cNvSpPr/>
          <p:nvPr/>
        </p:nvSpPr>
        <p:spPr>
          <a:xfrm flipH="1">
            <a:off x="5257800" y="3810000"/>
            <a:ext cx="863601" cy="214313"/>
          </a:xfrm>
          <a:prstGeom prst="line">
            <a:avLst/>
          </a:prstGeom>
          <a:ln w="38100">
            <a:solidFill>
              <a:srgbClr val="FFCF4C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373" name="Al Polo N  celeste"/>
          <p:cNvSpPr txBox="1"/>
          <p:nvPr/>
        </p:nvSpPr>
        <p:spPr>
          <a:xfrm>
            <a:off x="6553200" y="646112"/>
            <a:ext cx="3505200" cy="904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spcBef>
                <a:spcPts val="1600"/>
              </a:spcBef>
              <a:defRPr sz="2800" i="0">
                <a:solidFill>
                  <a:srgbClr val="CC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Al Polo N</a:t>
            </a:r>
            <a:br/>
            <a:r>
              <a:t> celeste</a:t>
            </a:r>
          </a:p>
        </p:txBody>
      </p:sp>
      <p:sp>
        <p:nvSpPr>
          <p:cNvPr id="374" name="Línea"/>
          <p:cNvSpPr/>
          <p:nvPr/>
        </p:nvSpPr>
        <p:spPr>
          <a:xfrm flipV="1">
            <a:off x="5867400" y="1219200"/>
            <a:ext cx="1752600" cy="990600"/>
          </a:xfrm>
          <a:prstGeom prst="line">
            <a:avLst/>
          </a:prstGeom>
          <a:ln w="76200">
            <a:solidFill>
              <a:srgbClr val="CC0000"/>
            </a:solidFill>
            <a:tailEnd type="stealth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ntr" presetSubtype="1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8" grpId="1" animBg="1" advAuto="0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6" name="Esquema reloj lápiz y CD.png" descr="Esquema reloj lápiz y CD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053028" y="558623"/>
            <a:ext cx="7037944" cy="5740754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8" name="IMG_8964.JPG" descr="IMG_8964.JPG"/>
          <p:cNvPicPr>
            <a:picLocks noChangeAspect="1"/>
          </p:cNvPicPr>
          <p:nvPr/>
        </p:nvPicPr>
        <p:blipFill>
          <a:blip r:embed="rId2">
            <a:extLst/>
          </a:blip>
          <a:srcRect l="4362" t="10425" r="19277" b="23162"/>
          <a:stretch>
            <a:fillRect/>
          </a:stretch>
        </p:blipFill>
        <p:spPr>
          <a:xfrm>
            <a:off x="80274" y="407893"/>
            <a:ext cx="8983264" cy="5859719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0" name="IMG_8962.JPG" descr="IMG_8962.JPG"/>
          <p:cNvPicPr>
            <a:picLocks noChangeAspect="1"/>
          </p:cNvPicPr>
          <p:nvPr/>
        </p:nvPicPr>
        <p:blipFill>
          <a:blip r:embed="rId2">
            <a:extLst/>
          </a:blip>
          <a:srcRect l="5024" t="2924" r="9348" b="11962"/>
          <a:stretch>
            <a:fillRect/>
          </a:stretch>
        </p:blipFill>
        <p:spPr>
          <a:xfrm>
            <a:off x="40382" y="228798"/>
            <a:ext cx="4328592" cy="5736823"/>
          </a:xfrm>
          <a:prstGeom prst="rect">
            <a:avLst/>
          </a:prstGeom>
          <a:ln w="38100">
            <a:solidFill>
              <a:srgbClr val="FFFFFF"/>
            </a:solidFill>
          </a:ln>
        </p:spPr>
      </p:pic>
      <p:pic>
        <p:nvPicPr>
          <p:cNvPr id="381" name="IMG_8961.JPG" descr="IMG_8961.JPG"/>
          <p:cNvPicPr>
            <a:picLocks noChangeAspect="1"/>
          </p:cNvPicPr>
          <p:nvPr/>
        </p:nvPicPr>
        <p:blipFill>
          <a:blip r:embed="rId3">
            <a:extLst/>
          </a:blip>
          <a:srcRect l="13161" t="5247" r="29774"/>
          <a:stretch>
            <a:fillRect/>
          </a:stretch>
        </p:blipFill>
        <p:spPr>
          <a:xfrm>
            <a:off x="4496559" y="247054"/>
            <a:ext cx="4606478" cy="5736694"/>
          </a:xfrm>
          <a:prstGeom prst="rect">
            <a:avLst/>
          </a:prstGeom>
          <a:ln w="38100">
            <a:solidFill>
              <a:srgbClr val="FFFFFF"/>
            </a:solidFill>
          </a:ln>
        </p:spPr>
      </p:pic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3" name="IMG_8838 (original).JPG" descr="IMG_8838 (original)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78382" y="81855"/>
            <a:ext cx="8925720" cy="6694290"/>
          </a:xfrm>
          <a:prstGeom prst="rect">
            <a:avLst/>
          </a:prstGeom>
          <a:ln w="12700">
            <a:miter lim="400000"/>
          </a:ln>
        </p:spPr>
      </p:pic>
      <p:sp>
        <p:nvSpPr>
          <p:cNvPr id="384" name="Orientar y utilizar  nuestro reloj de Sol"/>
          <p:cNvSpPr txBox="1"/>
          <p:nvPr/>
        </p:nvSpPr>
        <p:spPr>
          <a:xfrm>
            <a:off x="4412853" y="584200"/>
            <a:ext cx="4261247" cy="9855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lnSpc>
                <a:spcPct val="120000"/>
              </a:lnSpc>
              <a:spcBef>
                <a:spcPts val="600"/>
              </a:spcBef>
              <a:defRPr sz="28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Orientar y utilizar </a:t>
            </a:r>
            <a:br/>
            <a:r>
              <a:t>nuestro reloj de Sol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4" grpId="1" animBg="1" advAuto="0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6" name="1920x1080-light_ray_cloud_sky_nature_sun_sun_breaking_through_the_clouds-4794.jpeg" descr="1920x1080-light_ray_cloud_sky_nature_sun_sun_breaking_through_the_clouds-4794.jpeg"/>
          <p:cNvPicPr>
            <a:picLocks noChangeAspect="1"/>
          </p:cNvPicPr>
          <p:nvPr/>
        </p:nvPicPr>
        <p:blipFill>
          <a:blip r:embed="rId2">
            <a:extLst/>
          </a:blip>
          <a:srcRect l="3840" r="2560"/>
          <a:stretch>
            <a:fillRect/>
          </a:stretch>
        </p:blipFill>
        <p:spPr>
          <a:xfrm>
            <a:off x="-525463" y="0"/>
            <a:ext cx="9898064" cy="6875463"/>
          </a:xfrm>
          <a:prstGeom prst="rect">
            <a:avLst/>
          </a:prstGeom>
          <a:ln w="12700">
            <a:miter lim="400000"/>
          </a:ln>
        </p:spPr>
      </p:pic>
      <p:sp>
        <p:nvSpPr>
          <p:cNvPr id="387" name="CORRECCIONES DE LA HORA…"/>
          <p:cNvSpPr txBox="1"/>
          <p:nvPr/>
        </p:nvSpPr>
        <p:spPr>
          <a:xfrm>
            <a:off x="-1" y="3810000"/>
            <a:ext cx="9144002" cy="1513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defRPr sz="40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t>CORRECCIONES DE LA HORA</a:t>
            </a:r>
          </a:p>
          <a:p>
            <a:pPr algn="ctr" defTabSz="457200">
              <a:defRPr sz="40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t>(3 correcciones)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822" fill="hold"/>
                                        <p:tgtEl>
                                          <p:spTgt spid="3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822" fill="hold"/>
                                        <p:tgtEl>
                                          <p:spTgt spid="3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7" grpId="1" animBg="1" advAuto="0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" name="watches_s_01_00010_f_1150x1150_1.jpeg" descr="watches_s_01_00010_f_1150x1150_1.jpeg"/>
          <p:cNvPicPr>
            <a:picLocks noChangeAspect="1"/>
          </p:cNvPicPr>
          <p:nvPr/>
        </p:nvPicPr>
        <p:blipFill>
          <a:blip r:embed="rId2">
            <a:extLst/>
          </a:blip>
          <a:srcRect l="17871" r="14788"/>
          <a:stretch>
            <a:fillRect/>
          </a:stretch>
        </p:blipFill>
        <p:spPr>
          <a:xfrm rot="16200000">
            <a:off x="1368425" y="-307975"/>
            <a:ext cx="5645150" cy="8382001"/>
          </a:xfrm>
          <a:prstGeom prst="rect">
            <a:avLst/>
          </a:prstGeom>
          <a:ln w="12700">
            <a:miter lim="400000"/>
          </a:ln>
        </p:spPr>
      </p:pic>
      <p:sp>
        <p:nvSpPr>
          <p:cNvPr id="390" name="CORRECCIONES DE LA HORA"/>
          <p:cNvSpPr txBox="1"/>
          <p:nvPr/>
        </p:nvSpPr>
        <p:spPr>
          <a:xfrm>
            <a:off x="0" y="319087"/>
            <a:ext cx="9540875" cy="624841"/>
          </a:xfrm>
          <a:prstGeom prst="rect">
            <a:avLst/>
          </a:prstGeom>
          <a:solidFill>
            <a:schemeClr val="accent1">
              <a:alpha val="50195"/>
            </a:scheme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t>CORRECCIONES DE LA HORA</a:t>
            </a:r>
          </a:p>
        </p:txBody>
      </p:sp>
      <p:sp>
        <p:nvSpPr>
          <p:cNvPr id="391" name="¿La hora solar es la misma que marcan nuestros relojes?…"/>
          <p:cNvSpPr txBox="1"/>
          <p:nvPr/>
        </p:nvSpPr>
        <p:spPr>
          <a:xfrm>
            <a:off x="-1" y="1066800"/>
            <a:ext cx="9144002" cy="6195579"/>
          </a:xfrm>
          <a:prstGeom prst="rect">
            <a:avLst/>
          </a:prstGeom>
          <a:solidFill>
            <a:srgbClr val="161616">
              <a:alpha val="43136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¿La hora solar es la misma que marcan nuestros relojes?</a:t>
            </a:r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¿Por qué?</a:t>
            </a:r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62000" defTabSz="269875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3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0" grpId="1" animBg="1" advAuto="0"/>
      <p:bldP spid="391" grpId="2" animBg="1" advAuto="0"/>
    </p:bld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3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rcRect l="7612" r="7612"/>
          <a:stretch>
            <a:fillRect/>
          </a:stretch>
        </p:blipFill>
        <p:spPr>
          <a:xfrm>
            <a:off x="0" y="0"/>
            <a:ext cx="9301163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394" name="Horario oficial en la Península…"/>
          <p:cNvSpPr txBox="1"/>
          <p:nvPr/>
        </p:nvSpPr>
        <p:spPr>
          <a:xfrm>
            <a:off x="533400" y="1416050"/>
            <a:ext cx="8208963" cy="3826911"/>
          </a:xfrm>
          <a:prstGeom prst="rect">
            <a:avLst/>
          </a:prstGeom>
          <a:solidFill>
            <a:srgbClr val="161616">
              <a:alpha val="43136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Horario</a:t>
            </a:r>
            <a:r>
              <a:rPr dirty="0"/>
              <a:t> </a:t>
            </a:r>
            <a:r>
              <a:rPr dirty="0" err="1"/>
              <a:t>oficial</a:t>
            </a:r>
            <a:r>
              <a:rPr dirty="0"/>
              <a:t> en la </a:t>
            </a:r>
            <a:r>
              <a:rPr dirty="0" err="1"/>
              <a:t>Península</a:t>
            </a:r>
            <a:endParaRPr dirty="0"/>
          </a:p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  <a:p>
            <a:pPr lvl="4" indent="762000" algn="ctr" defTabSz="269875">
              <a:lnSpc>
                <a:spcPct val="110000"/>
              </a:lnSpc>
              <a:defRPr sz="3000" b="1" i="0">
                <a:solidFill>
                  <a:srgbClr val="9CDB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Invierno</a:t>
            </a:r>
            <a:r>
              <a:rPr dirty="0"/>
              <a:t> = </a:t>
            </a:r>
            <a:r>
              <a:rPr dirty="0" err="1"/>
              <a:t>hora</a:t>
            </a:r>
            <a:r>
              <a:rPr dirty="0"/>
              <a:t> solar +1</a:t>
            </a:r>
          </a:p>
          <a:p>
            <a:pPr lvl="4" indent="762000" algn="ctr" defTabSz="269875">
              <a:lnSpc>
                <a:spcPct val="110000"/>
              </a:lnSpc>
              <a:defRPr sz="3000" b="1" i="0">
                <a:solidFill>
                  <a:srgbClr val="FFCF4C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Verano</a:t>
            </a:r>
            <a:r>
              <a:rPr dirty="0"/>
              <a:t> = </a:t>
            </a:r>
            <a:r>
              <a:rPr dirty="0" err="1"/>
              <a:t>hora</a:t>
            </a:r>
            <a:r>
              <a:rPr dirty="0"/>
              <a:t> solar + 2</a:t>
            </a:r>
          </a:p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El </a:t>
            </a:r>
            <a:r>
              <a:rPr dirty="0" err="1"/>
              <a:t>mediodía</a:t>
            </a:r>
            <a:r>
              <a:rPr dirty="0"/>
              <a:t> solar </a:t>
            </a:r>
            <a:r>
              <a:rPr dirty="0" err="1"/>
              <a:t>ocurre</a:t>
            </a:r>
            <a:r>
              <a:rPr dirty="0"/>
              <a:t> en </a:t>
            </a:r>
            <a:r>
              <a:rPr dirty="0" err="1"/>
              <a:t>torno</a:t>
            </a:r>
            <a:r>
              <a:rPr dirty="0"/>
              <a:t> </a:t>
            </a:r>
            <a:br>
              <a:rPr dirty="0"/>
            </a:br>
            <a:r>
              <a:rPr dirty="0"/>
              <a:t>a </a:t>
            </a:r>
            <a:r>
              <a:rPr dirty="0" err="1"/>
              <a:t>las</a:t>
            </a:r>
            <a:r>
              <a:rPr dirty="0"/>
              <a:t> </a:t>
            </a:r>
            <a:r>
              <a:rPr b="1" dirty="0">
                <a:solidFill>
                  <a:srgbClr val="9CDBFF"/>
                </a:solidFill>
              </a:rPr>
              <a:t>13h</a:t>
            </a:r>
            <a:r>
              <a:rPr dirty="0"/>
              <a:t> en </a:t>
            </a:r>
            <a:r>
              <a:rPr dirty="0" err="1"/>
              <a:t>nuestro</a:t>
            </a:r>
            <a:r>
              <a:rPr dirty="0"/>
              <a:t> </a:t>
            </a:r>
            <a:r>
              <a:rPr dirty="0" err="1"/>
              <a:t>horario</a:t>
            </a:r>
            <a:r>
              <a:rPr dirty="0"/>
              <a:t> de </a:t>
            </a:r>
            <a:r>
              <a:rPr dirty="0" err="1"/>
              <a:t>invierno</a:t>
            </a:r>
            <a:r>
              <a:rPr dirty="0"/>
              <a:t>, </a:t>
            </a:r>
            <a:br>
              <a:rPr dirty="0"/>
            </a:br>
            <a:r>
              <a:rPr dirty="0"/>
              <a:t>y a </a:t>
            </a:r>
            <a:r>
              <a:rPr dirty="0" err="1"/>
              <a:t>las</a:t>
            </a:r>
            <a:r>
              <a:rPr dirty="0"/>
              <a:t> </a:t>
            </a:r>
            <a:r>
              <a:rPr b="1" dirty="0">
                <a:solidFill>
                  <a:srgbClr val="FFCF4C"/>
                </a:solidFill>
              </a:rPr>
              <a:t>14h</a:t>
            </a:r>
            <a:r>
              <a:rPr dirty="0"/>
              <a:t> en </a:t>
            </a:r>
            <a:r>
              <a:rPr dirty="0" err="1"/>
              <a:t>verano</a:t>
            </a:r>
            <a:endParaRPr dirty="0"/>
          </a:p>
        </p:txBody>
      </p:sp>
      <p:pic>
        <p:nvPicPr>
          <p:cNvPr id="395" name="image.png" descr="imag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152400" y="-152400"/>
            <a:ext cx="1524000" cy="15240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4" grpId="1" animBg="1" advAuto="0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7" name="¿Es la misma hora en Bilbao que en Santander?"/>
          <p:cNvSpPr txBox="1"/>
          <p:nvPr/>
        </p:nvSpPr>
        <p:spPr>
          <a:xfrm>
            <a:off x="7937" y="228600"/>
            <a:ext cx="9144001" cy="486207"/>
          </a:xfrm>
          <a:prstGeom prst="rect">
            <a:avLst/>
          </a:prstGeom>
          <a:solidFill>
            <a:srgbClr val="FECCA6"/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defRPr sz="2800" i="0">
                <a:solidFill>
                  <a:srgbClr val="CC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¿Es la misma hora en Bilbao que en Santander?</a:t>
            </a:r>
          </a:p>
        </p:txBody>
      </p:sp>
      <p:sp>
        <p:nvSpPr>
          <p:cNvPr id="398" name="El mediodía solar es un fenómeno local"/>
          <p:cNvSpPr txBox="1"/>
          <p:nvPr/>
        </p:nvSpPr>
        <p:spPr>
          <a:xfrm>
            <a:off x="-312738" y="1385887"/>
            <a:ext cx="9540876" cy="510777"/>
          </a:xfrm>
          <a:prstGeom prst="rect">
            <a:avLst/>
          </a:prstGeom>
          <a:solidFill>
            <a:schemeClr val="accent1">
              <a:alpha val="50195"/>
            </a:scheme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El </a:t>
            </a:r>
            <a:r>
              <a:rPr b="1" dirty="0" err="1">
                <a:solidFill>
                  <a:srgbClr val="FF9999"/>
                </a:solidFill>
              </a:rPr>
              <a:t>mediodía</a:t>
            </a:r>
            <a:r>
              <a:rPr b="1" dirty="0">
                <a:solidFill>
                  <a:srgbClr val="FF9999"/>
                </a:solidFill>
              </a:rPr>
              <a:t> solar</a:t>
            </a:r>
            <a:r>
              <a:rPr dirty="0"/>
              <a:t> </a:t>
            </a:r>
            <a:r>
              <a:rPr dirty="0" err="1"/>
              <a:t>es</a:t>
            </a:r>
            <a:r>
              <a:rPr dirty="0"/>
              <a:t> un </a:t>
            </a:r>
            <a:r>
              <a:rPr dirty="0" err="1"/>
              <a:t>fenómeno</a:t>
            </a:r>
            <a:r>
              <a:rPr dirty="0"/>
              <a:t> local</a:t>
            </a:r>
          </a:p>
        </p:txBody>
      </p:sp>
      <p:grpSp>
        <p:nvGrpSpPr>
          <p:cNvPr id="402" name="Grupo"/>
          <p:cNvGrpSpPr/>
          <p:nvPr/>
        </p:nvGrpSpPr>
        <p:grpSpPr>
          <a:xfrm>
            <a:off x="-180975" y="3181350"/>
            <a:ext cx="4392613" cy="3848251"/>
            <a:chOff x="0" y="0"/>
            <a:chExt cx="4392612" cy="3848250"/>
          </a:xfrm>
        </p:grpSpPr>
        <p:pic>
          <p:nvPicPr>
            <p:cNvPr id="399" name="tierra recorte.png" descr="tierra recorte.pn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0" y="0"/>
              <a:ext cx="4319588" cy="3703638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400" name="Figura"/>
            <p:cNvSpPr/>
            <p:nvPr/>
          </p:nvSpPr>
          <p:spPr>
            <a:xfrm>
              <a:off x="3600450" y="2046287"/>
              <a:ext cx="792163" cy="792163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1600" y="10800"/>
                  </a:moveTo>
                  <a:lnTo>
                    <a:pt x="17242" y="9250"/>
                  </a:lnTo>
                  <a:lnTo>
                    <a:pt x="17242" y="12350"/>
                  </a:lnTo>
                  <a:close/>
                  <a:moveTo>
                    <a:pt x="18436" y="3163"/>
                  </a:moveTo>
                  <a:lnTo>
                    <a:pt x="14259" y="5149"/>
                  </a:lnTo>
                  <a:lnTo>
                    <a:pt x="16451" y="7341"/>
                  </a:lnTo>
                  <a:close/>
                  <a:moveTo>
                    <a:pt x="10800" y="0"/>
                  </a:moveTo>
                  <a:lnTo>
                    <a:pt x="9250" y="4358"/>
                  </a:lnTo>
                  <a:lnTo>
                    <a:pt x="12350" y="4358"/>
                  </a:lnTo>
                  <a:close/>
                  <a:moveTo>
                    <a:pt x="3163" y="3163"/>
                  </a:moveTo>
                  <a:lnTo>
                    <a:pt x="5149" y="7341"/>
                  </a:lnTo>
                  <a:lnTo>
                    <a:pt x="7341" y="5149"/>
                  </a:lnTo>
                  <a:close/>
                  <a:moveTo>
                    <a:pt x="0" y="10800"/>
                  </a:moveTo>
                  <a:lnTo>
                    <a:pt x="4358" y="12350"/>
                  </a:lnTo>
                  <a:lnTo>
                    <a:pt x="4358" y="9250"/>
                  </a:lnTo>
                  <a:close/>
                  <a:moveTo>
                    <a:pt x="3163" y="18436"/>
                  </a:moveTo>
                  <a:lnTo>
                    <a:pt x="7341" y="16451"/>
                  </a:lnTo>
                  <a:lnTo>
                    <a:pt x="5149" y="14259"/>
                  </a:lnTo>
                  <a:close/>
                  <a:moveTo>
                    <a:pt x="10800" y="21600"/>
                  </a:moveTo>
                  <a:lnTo>
                    <a:pt x="12350" y="17242"/>
                  </a:lnTo>
                  <a:lnTo>
                    <a:pt x="9250" y="17242"/>
                  </a:lnTo>
                  <a:close/>
                  <a:moveTo>
                    <a:pt x="18436" y="18436"/>
                  </a:moveTo>
                  <a:lnTo>
                    <a:pt x="16451" y="14259"/>
                  </a:lnTo>
                  <a:lnTo>
                    <a:pt x="14259" y="16451"/>
                  </a:lnTo>
                  <a:close/>
                  <a:moveTo>
                    <a:pt x="10800" y="5400"/>
                  </a:moveTo>
                  <a:cubicBezTo>
                    <a:pt x="7818" y="5400"/>
                    <a:pt x="5400" y="7818"/>
                    <a:pt x="5400" y="10800"/>
                  </a:cubicBezTo>
                  <a:cubicBezTo>
                    <a:pt x="5400" y="13782"/>
                    <a:pt x="7818" y="16200"/>
                    <a:pt x="10800" y="16200"/>
                  </a:cubicBezTo>
                  <a:cubicBezTo>
                    <a:pt x="13782" y="16200"/>
                    <a:pt x="16200" y="13782"/>
                    <a:pt x="16200" y="10800"/>
                  </a:cubicBezTo>
                  <a:cubicBezTo>
                    <a:pt x="16200" y="7818"/>
                    <a:pt x="13782" y="5400"/>
                    <a:pt x="10800" y="5400"/>
                  </a:cubicBezTo>
                  <a:close/>
                </a:path>
              </a:pathLst>
            </a:custGeom>
            <a:solidFill>
              <a:srgbClr val="FFCC0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  <p:sp>
          <p:nvSpPr>
            <p:cNvPr id="401" name="Línea"/>
            <p:cNvSpPr/>
            <p:nvPr/>
          </p:nvSpPr>
          <p:spPr>
            <a:xfrm rot="6519525">
              <a:off x="1871559" y="1996035"/>
              <a:ext cx="1112220" cy="2008188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cubicBezTo>
                    <a:pt x="12236" y="1024"/>
                    <a:pt x="21600" y="10388"/>
                    <a:pt x="21600" y="21600"/>
                  </a:cubicBezTo>
                </a:path>
              </a:pathLst>
            </a:custGeom>
            <a:noFill/>
            <a:ln w="63500" cap="flat">
              <a:solidFill>
                <a:srgbClr val="FFCC00"/>
              </a:solidFill>
              <a:prstDash val="solid"/>
              <a:round/>
              <a:tailEnd type="stealth" w="med" len="med"/>
            </a:ln>
            <a:effectLst/>
          </p:spPr>
          <p:txBody>
            <a:bodyPr wrap="square" lIns="45719" tIns="45719" rIns="45719" bIns="45719" numCol="1" anchor="ctr">
              <a:noAutofit/>
            </a:bodyPr>
            <a:lstStyle/>
            <a:p>
              <a:pPr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404" name="Y en el meridiano de Greenwich ocurre  14 minutos antes  que en Santander"/>
          <p:cNvSpPr txBox="1"/>
          <p:nvPr/>
        </p:nvSpPr>
        <p:spPr>
          <a:xfrm>
            <a:off x="3683000" y="2761095"/>
            <a:ext cx="4572001" cy="1412694"/>
          </a:xfrm>
          <a:prstGeom prst="rect">
            <a:avLst/>
          </a:prstGeom>
          <a:solidFill>
            <a:schemeClr val="accent1">
              <a:alpha val="50195"/>
            </a:scheme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2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lang="es-ES" dirty="0" smtClean="0"/>
              <a:t>En Valencia ocurre </a:t>
            </a:r>
          </a:p>
          <a:p>
            <a:pPr lvl="4" indent="762000" defTabSz="269875">
              <a:lnSpc>
                <a:spcPct val="110000"/>
              </a:lnSpc>
              <a:defRPr sz="2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lang="es-ES" dirty="0" smtClean="0"/>
              <a:t>Casi </a:t>
            </a:r>
            <a:r>
              <a:rPr dirty="0" smtClean="0"/>
              <a:t>1</a:t>
            </a:r>
            <a:r>
              <a:rPr lang="es-ES" dirty="0" smtClean="0"/>
              <a:t>5</a:t>
            </a:r>
            <a:r>
              <a:rPr dirty="0" smtClean="0"/>
              <a:t> </a:t>
            </a:r>
            <a:r>
              <a:rPr dirty="0" err="1"/>
              <a:t>minutos</a:t>
            </a:r>
            <a:r>
              <a:rPr dirty="0"/>
              <a:t> antes </a:t>
            </a:r>
            <a:endParaRPr lang="es-ES" dirty="0" smtClean="0"/>
          </a:p>
          <a:p>
            <a:pPr lvl="4" indent="762000" defTabSz="269875">
              <a:lnSpc>
                <a:spcPct val="110000"/>
              </a:lnSpc>
              <a:defRPr sz="2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 smtClean="0"/>
              <a:t>que</a:t>
            </a:r>
            <a:r>
              <a:rPr dirty="0" smtClean="0"/>
              <a:t> </a:t>
            </a:r>
            <a:r>
              <a:rPr dirty="0"/>
              <a:t>en Santander</a:t>
            </a:r>
          </a:p>
        </p:txBody>
      </p:sp>
      <p:pic>
        <p:nvPicPr>
          <p:cNvPr id="405" name="image.png" descr="imag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0"/>
            <a:ext cx="1143000" cy="11430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3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75" fill="hold"/>
                                        <p:tgtEl>
                                          <p:spTgt spid="3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75" fill="hold"/>
                                        <p:tgtEl>
                                          <p:spTgt spid="3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3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22" presetClass="entr" presetSubtype="2" fill="hold" grpId="3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4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3" dur="500"/>
                                        <p:tgtEl>
                                          <p:spTgt spid="4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" presetClass="entr" presetSubtype="0" fill="hold" grpId="5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4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7" grpId="1" animBg="1" advAuto="0"/>
      <p:bldP spid="398" grpId="2" animBg="1" advAuto="0"/>
      <p:bldP spid="402" grpId="3" animBg="1" advAuto="0"/>
      <p:bldP spid="404" grpId="5" animBg="1" advAuto="0"/>
    </p:bld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7" name="ecuación del tiempo.png" descr="ecuación del tiempo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36513" y="2838450"/>
            <a:ext cx="9180513" cy="3714750"/>
          </a:xfrm>
          <a:prstGeom prst="rect">
            <a:avLst/>
          </a:prstGeom>
          <a:ln w="12700">
            <a:miter lim="400000"/>
          </a:ln>
        </p:spPr>
      </p:pic>
      <p:sp>
        <p:nvSpPr>
          <p:cNvPr id="408" name="Hoy: el Sol adelanta 4 minutos"/>
          <p:cNvSpPr txBox="1"/>
          <p:nvPr/>
        </p:nvSpPr>
        <p:spPr>
          <a:xfrm>
            <a:off x="528637" y="3181350"/>
            <a:ext cx="7734301" cy="4862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spcBef>
                <a:spcPts val="1600"/>
              </a:spcBef>
              <a:defRPr sz="2800" b="1" i="0">
                <a:solidFill>
                  <a:srgbClr val="FF0000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Hoy: el Sol adelanta 4 minutos</a:t>
            </a:r>
          </a:p>
        </p:txBody>
      </p:sp>
      <p:sp>
        <p:nvSpPr>
          <p:cNvPr id="409" name="Círculo"/>
          <p:cNvSpPr/>
          <p:nvPr/>
        </p:nvSpPr>
        <p:spPr>
          <a:xfrm>
            <a:off x="3708400" y="4513262"/>
            <a:ext cx="152400" cy="152401"/>
          </a:xfrm>
          <a:prstGeom prst="ellipse">
            <a:avLst/>
          </a:prstGeom>
          <a:solidFill>
            <a:srgbClr val="FF0000"/>
          </a:solidFill>
          <a:ln>
            <a:solidFill>
              <a:srgbClr val="FFFFFF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410" name="La “ecuación de la hora”"/>
          <p:cNvSpPr txBox="1"/>
          <p:nvPr/>
        </p:nvSpPr>
        <p:spPr>
          <a:xfrm>
            <a:off x="1828800" y="153987"/>
            <a:ext cx="5867400" cy="486208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lnSpc>
                <a:spcPct val="60000"/>
              </a:lnSpc>
              <a:spcBef>
                <a:spcPts val="1600"/>
              </a:spcBef>
              <a:defRPr sz="2800" b="1" i="0">
                <a:solidFill>
                  <a:srgbClr val="FF9999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La “ecuación de la hora”</a:t>
            </a:r>
          </a:p>
        </p:txBody>
      </p:sp>
      <p:pic>
        <p:nvPicPr>
          <p:cNvPr id="411" name="image.png" descr="image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0" y="0"/>
            <a:ext cx="1219200" cy="1219200"/>
          </a:xfrm>
          <a:prstGeom prst="rect">
            <a:avLst/>
          </a:prstGeom>
          <a:ln w="12700">
            <a:miter lim="400000"/>
          </a:ln>
        </p:spPr>
      </p:pic>
      <p:sp>
        <p:nvSpPr>
          <p:cNvPr id="412" name="Debido a que la órbita de la Tierra es elíptica y está inclinada,  el Sol atrasa o adelanta durante el año."/>
          <p:cNvSpPr txBox="1"/>
          <p:nvPr/>
        </p:nvSpPr>
        <p:spPr>
          <a:xfrm>
            <a:off x="1295400" y="990600"/>
            <a:ext cx="7086600" cy="145691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457200">
              <a:lnSpc>
                <a:spcPct val="120000"/>
              </a:lnSpc>
              <a:spcBef>
                <a:spcPts val="600"/>
              </a:spcBef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Debido a que la órbita de la Tierra es elíptica y está inclinada, </a:t>
            </a:r>
            <a:br/>
            <a:r>
              <a:t>el Sol </a:t>
            </a:r>
            <a:r>
              <a:rPr b="1">
                <a:solidFill>
                  <a:srgbClr val="9CDBFF"/>
                </a:solidFill>
              </a:rPr>
              <a:t>atrasa </a:t>
            </a:r>
            <a:r>
              <a:t>o </a:t>
            </a:r>
            <a:r>
              <a:rPr b="1">
                <a:solidFill>
                  <a:srgbClr val="9CDBFF"/>
                </a:solidFill>
              </a:rPr>
              <a:t>adelanta </a:t>
            </a:r>
            <a:r>
              <a:t>durante el año. 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2" presetClass="entr" presetSubtype="1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3" dur="500"/>
                                        <p:tgtEl>
                                          <p:spTgt spid="4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2" presetClass="entr" presetSubtype="1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4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8" dur="500"/>
                                        <p:tgtEl>
                                          <p:spTgt spid="4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23" presetClass="entr" presetSubtype="32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4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230" fill="hold"/>
                                        <p:tgtEl>
                                          <p:spTgt spid="40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230" fill="hold"/>
                                        <p:tgtEl>
                                          <p:spTgt spid="40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7" grpId="3" animBg="1" advAuto="0"/>
      <p:bldP spid="408" grpId="4" animBg="1" advAuto="0"/>
      <p:bldP spid="409" grpId="5" animBg="1" advAuto="0"/>
      <p:bldP spid="410" grpId="1" animBg="1" advAuto="0"/>
      <p:bldP spid="412" grpId="2" animBg="1" advAuto="0"/>
    </p:bld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4" name="P5223117.jpeg" descr="P5223117.jpe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1588"/>
            <a:ext cx="9144000" cy="6859588"/>
          </a:xfrm>
          <a:prstGeom prst="rect">
            <a:avLst/>
          </a:prstGeom>
          <a:ln w="12700">
            <a:miter lim="400000"/>
          </a:ln>
        </p:spPr>
      </p:pic>
      <p:sp>
        <p:nvSpPr>
          <p:cNvPr id="415" name="...Esto se soluciona con un gnomon…"/>
          <p:cNvSpPr txBox="1"/>
          <p:nvPr/>
        </p:nvSpPr>
        <p:spPr>
          <a:xfrm>
            <a:off x="-1" y="188912"/>
            <a:ext cx="9144002" cy="984510"/>
          </a:xfrm>
          <a:prstGeom prst="rect">
            <a:avLst/>
          </a:prstGeom>
          <a:solidFill>
            <a:schemeClr val="accent1">
              <a:alpha val="50195"/>
            </a:scheme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...Esto se soluciona con un gnomon</a:t>
            </a:r>
          </a:p>
          <a:p>
            <a:pPr lvl="4" indent="762000" defTabSz="269875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en forma de analema.</a:t>
            </a:r>
          </a:p>
        </p:txBody>
      </p:sp>
      <p:sp>
        <p:nvSpPr>
          <p:cNvPr id="416" name="1998,  por Juan Vicente Pérez Ortiz…"/>
          <p:cNvSpPr/>
          <p:nvPr/>
        </p:nvSpPr>
        <p:spPr>
          <a:xfrm>
            <a:off x="-612775" y="5949950"/>
            <a:ext cx="7200900" cy="906328"/>
          </a:xfrm>
          <a:prstGeom prst="rect">
            <a:avLst/>
          </a:prstGeom>
          <a:solidFill>
            <a:srgbClr val="FFFFFF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000514"/>
                </a:solidFill>
                <a:effectLst>
                  <a:outerShdw blurRad="12700" dist="25400" dir="2700000" rotWithShape="0">
                    <a:srgbClr val="DDDDDD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1998,  por Juan Vicente Pérez Ortiz</a:t>
            </a:r>
          </a:p>
          <a:p>
            <a:pPr lvl="4" indent="717550" defTabSz="457200">
              <a:lnSpc>
                <a:spcPct val="110000"/>
              </a:lnSpc>
              <a:defRPr sz="2600" i="0">
                <a:solidFill>
                  <a:srgbClr val="000514"/>
                </a:solidFill>
                <a:effectLst>
                  <a:outerShdw blurRad="12700" dist="25400" dir="2700000" rotWithShape="0">
                    <a:srgbClr val="DDDDDD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(Círculo Astronómico del Mediterráneo)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4" presetClass="entr" presetSubtype="32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4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0" dur="500"/>
                                        <p:tgtEl>
                                          <p:spTgt spid="4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4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4" grpId="2" animBg="1" advAuto="0"/>
      <p:bldP spid="415" grpId="1" animBg="1" advAuto="0"/>
      <p:bldP spid="416" grpId="3" animBg="1" advAuto="0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¡Hora exacta con precisión del minuto!"/>
          <p:cNvSpPr/>
          <p:nvPr/>
        </p:nvSpPr>
        <p:spPr>
          <a:xfrm>
            <a:off x="-612775" y="6146800"/>
            <a:ext cx="9756775" cy="510776"/>
          </a:xfrm>
          <a:prstGeom prst="rect">
            <a:avLst/>
          </a:prstGeom>
          <a:solidFill>
            <a:srgbClr val="00CCFF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¡Hora exacta con precisión del minuto!</a:t>
            </a:r>
          </a:p>
        </p:txBody>
      </p:sp>
      <p:grpSp>
        <p:nvGrpSpPr>
          <p:cNvPr id="421" name="Grupo"/>
          <p:cNvGrpSpPr/>
          <p:nvPr/>
        </p:nvGrpSpPr>
        <p:grpSpPr>
          <a:xfrm>
            <a:off x="0" y="-26988"/>
            <a:ext cx="9144000" cy="6057901"/>
            <a:chOff x="0" y="0"/>
            <a:chExt cx="9144000" cy="6057900"/>
          </a:xfrm>
        </p:grpSpPr>
        <p:pic>
          <p:nvPicPr>
            <p:cNvPr id="419" name="detalle escala.jpeg" descr="detalle escala.jpeg"/>
            <p:cNvPicPr>
              <a:picLocks noChangeAspect="1"/>
            </p:cNvPicPr>
            <p:nvPr/>
          </p:nvPicPr>
          <p:blipFill>
            <a:blip r:embed="rId2">
              <a:extLst/>
            </a:blip>
            <a:stretch>
              <a:fillRect/>
            </a:stretch>
          </p:blipFill>
          <p:spPr>
            <a:xfrm>
              <a:off x="0" y="0"/>
              <a:ext cx="9144000" cy="6057900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420" name="Figura"/>
            <p:cNvSpPr/>
            <p:nvPr/>
          </p:nvSpPr>
          <p:spPr>
            <a:xfrm>
              <a:off x="1447800" y="26988"/>
              <a:ext cx="2895600" cy="6019799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2242" y="0"/>
                  </a:moveTo>
                  <a:lnTo>
                    <a:pt x="0" y="21600"/>
                  </a:lnTo>
                  <a:lnTo>
                    <a:pt x="19358" y="21600"/>
                  </a:lnTo>
                  <a:lnTo>
                    <a:pt x="21600" y="0"/>
                  </a:lnTo>
                  <a:close/>
                </a:path>
              </a:pathLst>
            </a:custGeom>
            <a:solidFill>
              <a:srgbClr val="000514">
                <a:alpha val="25881"/>
              </a:srgbClr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 algn="ctr" defTabSz="457200">
                <a:defRPr sz="1800" i="0">
                  <a:solidFill>
                    <a:srgbClr val="FFFFFF"/>
                  </a:solidFill>
                </a:defRPr>
              </a:pPr>
              <a:endParaRPr/>
            </a:p>
          </p:txBody>
        </p:sp>
      </p:grp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8" grpId="1" animBg="1" advAuto="0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3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424" name="Viajando por el espacio (Francisco)      Veteranos, 2 sesiones…"/>
          <p:cNvSpPr txBox="1"/>
          <p:nvPr/>
        </p:nvSpPr>
        <p:spPr>
          <a:xfrm>
            <a:off x="578643" y="850550"/>
            <a:ext cx="8170814" cy="4785926"/>
          </a:xfrm>
          <a:prstGeom prst="rect">
            <a:avLst/>
          </a:prstGeom>
          <a:solidFill>
            <a:srgbClr val="F2BD5E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56565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Viajando</a:t>
            </a:r>
            <a:r>
              <a:rPr dirty="0"/>
              <a:t> </a:t>
            </a:r>
            <a:r>
              <a:rPr dirty="0" err="1"/>
              <a:t>por</a:t>
            </a:r>
            <a:r>
              <a:rPr dirty="0"/>
              <a:t> el </a:t>
            </a:r>
            <a:r>
              <a:rPr dirty="0" err="1"/>
              <a:t>espacio</a:t>
            </a:r>
            <a:r>
              <a:rPr dirty="0"/>
              <a:t> </a:t>
            </a:r>
            <a:r>
              <a:rPr sz="2700" b="0" dirty="0"/>
              <a:t>(Francisco)</a:t>
            </a:r>
            <a:br>
              <a:rPr sz="2700" b="0" dirty="0"/>
            </a:br>
            <a:r>
              <a:rPr dirty="0"/>
              <a:t>     </a:t>
            </a:r>
            <a:r>
              <a:rPr dirty="0" err="1"/>
              <a:t>Veteranos</a:t>
            </a:r>
            <a:r>
              <a:rPr dirty="0"/>
              <a:t>, 2 </a:t>
            </a:r>
            <a:r>
              <a:rPr dirty="0" err="1"/>
              <a:t>sesiones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656565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err="1"/>
              <a:t>Relojes</a:t>
            </a:r>
            <a:r>
              <a:rPr dirty="0"/>
              <a:t> de Sol </a:t>
            </a:r>
            <a:r>
              <a:rPr sz="2700" b="0" dirty="0"/>
              <a:t>(</a:t>
            </a:r>
            <a:r>
              <a:rPr sz="2700" b="0" dirty="0" err="1"/>
              <a:t>Neila</a:t>
            </a:r>
            <a:r>
              <a:rPr sz="2700" b="0" dirty="0"/>
              <a:t>)</a:t>
            </a:r>
            <a:br>
              <a:rPr sz="2700" b="0" dirty="0"/>
            </a:br>
            <a:r>
              <a:rPr dirty="0"/>
              <a:t>     1º </a:t>
            </a:r>
            <a:r>
              <a:rPr dirty="0" err="1"/>
              <a:t>Estalmat</a:t>
            </a:r>
            <a:endParaRPr dirty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>
                <a:solidFill>
                  <a:srgbClr val="543C21"/>
                </a:solidFill>
              </a:rPr>
              <a:t>La Tierra </a:t>
            </a:r>
            <a:r>
              <a:rPr dirty="0" err="1">
                <a:solidFill>
                  <a:srgbClr val="543C21"/>
                </a:solidFill>
              </a:rPr>
              <a:t>Paralela</a:t>
            </a:r>
            <a:r>
              <a:rPr dirty="0">
                <a:solidFill>
                  <a:srgbClr val="543C21"/>
                </a:solidFill>
              </a:rPr>
              <a:t> </a:t>
            </a:r>
            <a:r>
              <a:rPr sz="2700" b="0" dirty="0">
                <a:solidFill>
                  <a:srgbClr val="543C21"/>
                </a:solidFill>
              </a:rPr>
              <a:t>(</a:t>
            </a:r>
            <a:r>
              <a:rPr sz="2700" b="0" dirty="0" err="1">
                <a:solidFill>
                  <a:srgbClr val="543C21"/>
                </a:solidFill>
              </a:rPr>
              <a:t>Neila</a:t>
            </a:r>
            <a:r>
              <a:rPr sz="2700" b="0" dirty="0">
                <a:solidFill>
                  <a:srgbClr val="543C21"/>
                </a:solidFill>
              </a:rPr>
              <a:t>)</a:t>
            </a:r>
            <a:br>
              <a:rPr sz="2700" b="0" dirty="0">
                <a:solidFill>
                  <a:srgbClr val="543C21"/>
                </a:solidFill>
              </a:rPr>
            </a:br>
            <a:r>
              <a:rPr dirty="0"/>
              <a:t>     </a:t>
            </a:r>
            <a:r>
              <a:rPr dirty="0" err="1" smtClean="0"/>
              <a:t>Veteranos</a:t>
            </a:r>
            <a:endParaRPr lang="es-ES" dirty="0" smtClean="0"/>
          </a:p>
          <a:p>
            <a:pPr marL="228600" indent="-228600" defTabSz="457200">
              <a:spcBef>
                <a:spcPts val="2400"/>
              </a:spcBef>
              <a:buSzPct val="100000"/>
              <a:buChar char="•"/>
              <a:defRPr sz="35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endParaRPr dirty="0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6" name="Panorámica Piquío.jpg" descr="Panorámica Piquí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41287"/>
            <a:ext cx="9144000" cy="6575426"/>
          </a:xfrm>
          <a:prstGeom prst="rect">
            <a:avLst/>
          </a:prstGeom>
          <a:ln w="12700">
            <a:miter lim="400000"/>
          </a:ln>
        </p:spPr>
      </p:pic>
      <p:sp>
        <p:nvSpPr>
          <p:cNvPr id="427" name="La Tierra Paralela"/>
          <p:cNvSpPr txBox="1"/>
          <p:nvPr/>
        </p:nvSpPr>
        <p:spPr>
          <a:xfrm>
            <a:off x="-1" y="471487"/>
            <a:ext cx="9144002" cy="675641"/>
          </a:xfrm>
          <a:prstGeom prst="rect">
            <a:avLst/>
          </a:prstGeom>
          <a:solidFill>
            <a:srgbClr val="000514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2400"/>
              </a:spcBef>
              <a:defRPr sz="4000" i="0">
                <a:solidFill>
                  <a:srgbClr val="FF8E69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La Tierra Paralela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9" name="IMG_2566.JPG" descr="IMG_2566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-76200" y="-57150"/>
            <a:ext cx="9220200" cy="6915150"/>
          </a:xfrm>
          <a:prstGeom prst="rect">
            <a:avLst/>
          </a:prstGeom>
          <a:ln w="12700">
            <a:miter lim="400000"/>
          </a:ln>
        </p:spPr>
      </p:pic>
      <p:sp>
        <p:nvSpPr>
          <p:cNvPr id="430" name="Jardines de Piquío…"/>
          <p:cNvSpPr txBox="1"/>
          <p:nvPr/>
        </p:nvSpPr>
        <p:spPr>
          <a:xfrm>
            <a:off x="-38101" y="1589087"/>
            <a:ext cx="9144002" cy="1564641"/>
          </a:xfrm>
          <a:prstGeom prst="rect">
            <a:avLst/>
          </a:prstGeom>
          <a:solidFill>
            <a:srgbClr val="000514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spcBef>
                <a:spcPts val="2400"/>
              </a:spcBef>
              <a:defRPr sz="4000" i="0">
                <a:solidFill>
                  <a:srgbClr val="FF8E69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Jardines de Piquío</a:t>
            </a:r>
          </a:p>
          <a:p>
            <a:pPr algn="ctr" defTabSz="457200">
              <a:spcBef>
                <a:spcPts val="2400"/>
              </a:spcBef>
              <a:defRPr sz="4000" i="0">
                <a:solidFill>
                  <a:srgbClr val="FF8E69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Santander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1000"/>
                                        <p:tgtEl>
                                          <p:spTgt spid="4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29" grpId="1" animBg="1" advAuto="0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6" name="IMG_2554.JPG"/>
          <p:cNvGrpSpPr/>
          <p:nvPr/>
        </p:nvGrpSpPr>
        <p:grpSpPr>
          <a:xfrm>
            <a:off x="0" y="252412"/>
            <a:ext cx="9144000" cy="6605588"/>
            <a:chOff x="0" y="0"/>
            <a:chExt cx="9144000" cy="6605587"/>
          </a:xfrm>
        </p:grpSpPr>
        <p:sp>
          <p:nvSpPr>
            <p:cNvPr id="434" name="Rectángulo"/>
            <p:cNvSpPr/>
            <p:nvPr/>
          </p:nvSpPr>
          <p:spPr>
            <a:xfrm>
              <a:off x="0" y="0"/>
              <a:ext cx="9144000" cy="6605588"/>
            </a:xfrm>
            <a:prstGeom prst="rect">
              <a:avLst/>
            </a:prstGeom>
            <a:solidFill>
              <a:srgbClr val="FF000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endParaRPr/>
            </a:p>
          </p:txBody>
        </p:sp>
        <p:pic>
          <p:nvPicPr>
            <p:cNvPr id="435" name="IMG_2554.jpeg" descr="IMG_2554.jpeg"/>
            <p:cNvPicPr>
              <a:picLocks noChangeAspect="1"/>
            </p:cNvPicPr>
            <p:nvPr/>
          </p:nvPicPr>
          <p:blipFill>
            <a:blip r:embed="rId2">
              <a:extLst/>
            </a:blip>
            <a:srcRect b="3691"/>
            <a:stretch>
              <a:fillRect/>
            </a:stretch>
          </p:blipFill>
          <p:spPr>
            <a:xfrm>
              <a:off x="0" y="-1"/>
              <a:ext cx="9144000" cy="6605589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437" name="¡Está inclinada!"/>
          <p:cNvSpPr txBox="1"/>
          <p:nvPr/>
        </p:nvSpPr>
        <p:spPr>
          <a:xfrm>
            <a:off x="3505200" y="381000"/>
            <a:ext cx="3744913" cy="624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6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¡Está inclinada!</a:t>
            </a:r>
          </a:p>
        </p:txBody>
      </p:sp>
      <p:sp>
        <p:nvSpPr>
          <p:cNvPr id="438" name="¿No está “demasiado” inclinada?"/>
          <p:cNvSpPr txBox="1"/>
          <p:nvPr/>
        </p:nvSpPr>
        <p:spPr>
          <a:xfrm>
            <a:off x="0" y="5715000"/>
            <a:ext cx="8915400" cy="60988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3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¿No está “demasiado” inclinada?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1000"/>
                                        <p:tgtEl>
                                          <p:spTgt spid="4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32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4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2" dur="1000"/>
                                        <p:tgtEl>
                                          <p:spTgt spid="4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7" grpId="1" animBg="1" advAuto="0"/>
      <p:bldP spid="438" grpId="2" animBg="1" advAuto="0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0" name="mafalda2qi5.jpg" descr="mafalda2qi5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33400" y="882650"/>
            <a:ext cx="8180388" cy="506095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4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0" grpId="1" animBg="1" advAuto="0"/>
    </p:bld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2" name="globo xix" descr="globo xix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371600" y="1371600"/>
            <a:ext cx="5724525" cy="4289425"/>
          </a:xfrm>
          <a:prstGeom prst="rect">
            <a:avLst/>
          </a:prstGeom>
          <a:ln w="12700">
            <a:miter lim="400000"/>
          </a:ln>
        </p:spPr>
      </p:pic>
      <p:pic>
        <p:nvPicPr>
          <p:cNvPr id="443" name="globo_0049 s xx" descr="globo_0049 s xx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6189662" y="2420937"/>
            <a:ext cx="2954338" cy="4437063"/>
          </a:xfrm>
          <a:prstGeom prst="rect">
            <a:avLst/>
          </a:prstGeom>
          <a:ln w="12700">
            <a:miter lim="400000"/>
          </a:ln>
        </p:spPr>
      </p:pic>
      <p:pic>
        <p:nvPicPr>
          <p:cNvPr id="444" name="Globo terráqueo" descr="Globo terráqueo"/>
          <p:cNvPicPr>
            <a:picLocks noChangeAspect="1"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>
            <a:off x="0" y="0"/>
            <a:ext cx="2916238" cy="2906713"/>
          </a:xfrm>
          <a:prstGeom prst="rect">
            <a:avLst/>
          </a:prstGeom>
          <a:ln w="12700">
            <a:miter lim="400000"/>
          </a:ln>
        </p:spPr>
      </p:pic>
      <p:sp>
        <p:nvSpPr>
          <p:cNvPr id="445" name="s. XVIII"/>
          <p:cNvSpPr txBox="1"/>
          <p:nvPr/>
        </p:nvSpPr>
        <p:spPr>
          <a:xfrm>
            <a:off x="2411412" y="0"/>
            <a:ext cx="2089151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200" i="0">
                <a:solidFill>
                  <a:srgbClr val="FFE1A5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rPr dirty="0"/>
              <a:t>s. XVIII</a:t>
            </a:r>
          </a:p>
        </p:txBody>
      </p:sp>
      <p:sp>
        <p:nvSpPr>
          <p:cNvPr id="446" name="s. XX"/>
          <p:cNvSpPr txBox="1"/>
          <p:nvPr/>
        </p:nvSpPr>
        <p:spPr>
          <a:xfrm>
            <a:off x="7451725" y="1844675"/>
            <a:ext cx="1439863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200" i="0">
                <a:solidFill>
                  <a:srgbClr val="FFE1A5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s. XX</a:t>
            </a:r>
          </a:p>
        </p:txBody>
      </p:sp>
      <p:sp>
        <p:nvSpPr>
          <p:cNvPr id="447" name="s. XIX"/>
          <p:cNvSpPr txBox="1"/>
          <p:nvPr/>
        </p:nvSpPr>
        <p:spPr>
          <a:xfrm>
            <a:off x="1600200" y="4724400"/>
            <a:ext cx="2089150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200" i="0">
                <a:solidFill>
                  <a:srgbClr val="FFE1A5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s. XIX</a:t>
            </a:r>
          </a:p>
        </p:txBody>
      </p:sp>
      <p:sp>
        <p:nvSpPr>
          <p:cNvPr id="448" name="Globos terráqueos"/>
          <p:cNvSpPr txBox="1"/>
          <p:nvPr/>
        </p:nvSpPr>
        <p:spPr>
          <a:xfrm>
            <a:off x="4038600" y="685800"/>
            <a:ext cx="5105400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defRPr sz="3200" i="0">
                <a:solidFill>
                  <a:srgbClr val="FF9D86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Globos terráqueos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1000"/>
                                        <p:tgtEl>
                                          <p:spTgt spid="4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32" fill="hold" grpId="2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4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0" dur="500"/>
                                        <p:tgtEl>
                                          <p:spTgt spid="4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32" fill="hold" grpId="3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4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3" dur="1000"/>
                                        <p:tgtEl>
                                          <p:spTgt spid="4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4" presetClass="entr" presetSubtype="32" fill="hold" grpId="4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4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6" dur="500"/>
                                        <p:tgtEl>
                                          <p:spTgt spid="4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" presetClass="entr" presetSubtype="32" fill="hold" grpId="5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4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9" dur="1000"/>
                                        <p:tgtEl>
                                          <p:spTgt spid="4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" presetClass="entr" presetSubtype="32" fill="hold" grpId="6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4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22" dur="1000"/>
                                        <p:tgtEl>
                                          <p:spTgt spid="4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2" grpId="2" animBg="1" advAuto="0"/>
      <p:bldP spid="443" grpId="4" animBg="1" advAuto="0"/>
      <p:bldP spid="445" grpId="1" animBg="1" advAuto="0"/>
      <p:bldP spid="446" grpId="5" animBg="1" advAuto="0"/>
      <p:bldP spid="447" grpId="3" animBg="1" advAuto="0"/>
      <p:bldP spid="448" grpId="6" animBg="1" advAuto="0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0" name="NVR Antiquus.jpg" descr="NVR Antiquus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914400" y="457200"/>
            <a:ext cx="6172200" cy="4114800"/>
          </a:xfrm>
          <a:prstGeom prst="rect">
            <a:avLst/>
          </a:prstGeom>
          <a:ln w="12700">
            <a:miter lim="400000"/>
          </a:ln>
        </p:spPr>
      </p:pic>
      <p:pic>
        <p:nvPicPr>
          <p:cNvPr id="451" name="globosterraqueos811c.jpg" descr="globosterraqueos811c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097462" y="0"/>
            <a:ext cx="4046538" cy="6421438"/>
          </a:xfrm>
          <a:prstGeom prst="rect">
            <a:avLst/>
          </a:prstGeom>
          <a:ln w="12700">
            <a:miter lim="400000"/>
          </a:ln>
        </p:spPr>
      </p:pic>
      <p:sp>
        <p:nvSpPr>
          <p:cNvPr id="452" name="Plano de la Eclíptica…"/>
          <p:cNvSpPr txBox="1"/>
          <p:nvPr/>
        </p:nvSpPr>
        <p:spPr>
          <a:xfrm>
            <a:off x="228600" y="1600200"/>
            <a:ext cx="3810000" cy="1539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r" defTabSz="457200">
              <a:spcBef>
                <a:spcPts val="1800"/>
              </a:spcBef>
              <a:defRPr sz="2800" i="0">
                <a:solidFill>
                  <a:srgbClr val="000514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rPr dirty="0"/>
              <a:t>Plano de la </a:t>
            </a:r>
            <a:r>
              <a:rPr dirty="0" err="1"/>
              <a:t>Eclíptica</a:t>
            </a:r>
            <a:endParaRPr dirty="0"/>
          </a:p>
          <a:p>
            <a:pPr algn="ctr" defTabSz="457200">
              <a:spcBef>
                <a:spcPts val="1800"/>
              </a:spcBef>
              <a:defRPr sz="2800" i="0">
                <a:solidFill>
                  <a:srgbClr val="000514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rPr dirty="0"/>
              <a:t>(</a:t>
            </a:r>
            <a:r>
              <a:rPr dirty="0" err="1"/>
              <a:t>plano</a:t>
            </a:r>
            <a:r>
              <a:rPr dirty="0"/>
              <a:t> de la</a:t>
            </a:r>
            <a:br>
              <a:rPr dirty="0"/>
            </a:br>
            <a:r>
              <a:rPr dirty="0" err="1"/>
              <a:t>órbita</a:t>
            </a:r>
            <a:r>
              <a:rPr dirty="0"/>
              <a:t> de la Tierra)</a:t>
            </a:r>
          </a:p>
        </p:txBody>
      </p:sp>
      <p:sp>
        <p:nvSpPr>
          <p:cNvPr id="453" name="Plano del Ecuador"/>
          <p:cNvSpPr txBox="1"/>
          <p:nvPr/>
        </p:nvSpPr>
        <p:spPr>
          <a:xfrm>
            <a:off x="5105400" y="1905000"/>
            <a:ext cx="3335338" cy="497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i="0">
                <a:solidFill>
                  <a:srgbClr val="000514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Plano del Ecuador</a:t>
            </a:r>
          </a:p>
        </p:txBody>
      </p:sp>
      <p:sp>
        <p:nvSpPr>
          <p:cNvPr id="454" name="Línea"/>
          <p:cNvSpPr/>
          <p:nvPr/>
        </p:nvSpPr>
        <p:spPr>
          <a:xfrm>
            <a:off x="304800" y="2209799"/>
            <a:ext cx="4038601" cy="1589"/>
          </a:xfrm>
          <a:prstGeom prst="line">
            <a:avLst/>
          </a:prstGeom>
          <a:ln w="76200">
            <a:solidFill>
              <a:srgbClr val="000514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455" name="Línea"/>
          <p:cNvSpPr/>
          <p:nvPr/>
        </p:nvSpPr>
        <p:spPr>
          <a:xfrm>
            <a:off x="5029200" y="2590799"/>
            <a:ext cx="4038601" cy="1589"/>
          </a:xfrm>
          <a:prstGeom prst="line">
            <a:avLst/>
          </a:prstGeom>
          <a:ln w="76200">
            <a:solidFill>
              <a:srgbClr val="000514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7" name="upside down.jpg" descr="upside down.jpg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45794" y="1409253"/>
            <a:ext cx="9299088" cy="4318447"/>
          </a:xfrm>
          <a:prstGeom prst="rect">
            <a:avLst/>
          </a:prstGeom>
          <a:ln w="12700">
            <a:miter lim="400000"/>
          </a:ln>
        </p:spPr>
      </p:pic>
      <p:sp>
        <p:nvSpPr>
          <p:cNvPr id="458" name="Mapa del mundo australiano. El Sur arriba."/>
          <p:cNvSpPr txBox="1"/>
          <p:nvPr/>
        </p:nvSpPr>
        <p:spPr>
          <a:xfrm>
            <a:off x="304799" y="6019800"/>
            <a:ext cx="6172202" cy="3752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rPr dirty="0" err="1"/>
              <a:t>Mapa</a:t>
            </a:r>
            <a:r>
              <a:rPr dirty="0"/>
              <a:t> del </a:t>
            </a:r>
            <a:r>
              <a:rPr dirty="0" err="1"/>
              <a:t>mundo</a:t>
            </a:r>
            <a:r>
              <a:rPr dirty="0"/>
              <a:t> </a:t>
            </a:r>
            <a:r>
              <a:rPr dirty="0" err="1"/>
              <a:t>australiano</a:t>
            </a:r>
            <a:r>
              <a:rPr dirty="0"/>
              <a:t>. El Sur </a:t>
            </a:r>
            <a:r>
              <a:rPr dirty="0" err="1"/>
              <a:t>arriba</a:t>
            </a:r>
            <a:r>
              <a:rPr dirty="0"/>
              <a:t>. 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5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5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58" grpId="1" animBg="1" advAuto="0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0" name="Orbis Terrarum.jpg" descr="Orbis Terrarum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752600" y="773112"/>
            <a:ext cx="4989513" cy="4865688"/>
          </a:xfrm>
          <a:prstGeom prst="rect">
            <a:avLst/>
          </a:prstGeom>
          <a:ln w="12700">
            <a:miter lim="400000"/>
          </a:ln>
        </p:spPr>
      </p:pic>
      <p:sp>
        <p:nvSpPr>
          <p:cNvPr id="461" name="Representación del mundo en la Europa medieval. El Este arriba."/>
          <p:cNvSpPr txBox="1"/>
          <p:nvPr/>
        </p:nvSpPr>
        <p:spPr>
          <a:xfrm>
            <a:off x="304800" y="6019800"/>
            <a:ext cx="7848600" cy="3752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2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rPr dirty="0" err="1"/>
              <a:t>Representación</a:t>
            </a:r>
            <a:r>
              <a:rPr dirty="0"/>
              <a:t> del </a:t>
            </a:r>
            <a:r>
              <a:rPr dirty="0" err="1"/>
              <a:t>mundo</a:t>
            </a:r>
            <a:r>
              <a:rPr dirty="0"/>
              <a:t> en la Europa medieval. El Este </a:t>
            </a:r>
            <a:r>
              <a:rPr dirty="0" err="1"/>
              <a:t>arriba</a:t>
            </a:r>
            <a:r>
              <a:rPr dirty="0"/>
              <a:t>. 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grpId="1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6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6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61" grpId="1" animBg="1" advAuto="0"/>
    </p:bld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3" name="equatorial" descr="equatorial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4925" y="0"/>
            <a:ext cx="9144000" cy="6859588"/>
          </a:xfrm>
          <a:prstGeom prst="rect">
            <a:avLst/>
          </a:prstGeom>
          <a:ln w="12700">
            <a:miter lim="400000"/>
          </a:ln>
        </p:spPr>
      </p:pic>
      <p:sp>
        <p:nvSpPr>
          <p:cNvPr id="464" name="El gnomon de un reloj de Sol…"/>
          <p:cNvSpPr txBox="1"/>
          <p:nvPr/>
        </p:nvSpPr>
        <p:spPr>
          <a:xfrm>
            <a:off x="2923310" y="0"/>
            <a:ext cx="8072438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rPr dirty="0"/>
              <a:t>El gnomon de un </a:t>
            </a:r>
            <a:r>
              <a:rPr dirty="0" err="1"/>
              <a:t>reloj</a:t>
            </a:r>
            <a:r>
              <a:rPr dirty="0"/>
              <a:t> de Sol 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rPr dirty="0" err="1"/>
              <a:t>es</a:t>
            </a:r>
            <a:r>
              <a:rPr dirty="0"/>
              <a:t> </a:t>
            </a:r>
            <a:r>
              <a:rPr dirty="0" err="1"/>
              <a:t>paralelo</a:t>
            </a:r>
            <a:r>
              <a:rPr dirty="0"/>
              <a:t> al </a:t>
            </a:r>
            <a:r>
              <a:rPr dirty="0" err="1"/>
              <a:t>eje</a:t>
            </a:r>
            <a:r>
              <a:rPr dirty="0"/>
              <a:t> de la Tierra</a:t>
            </a:r>
          </a:p>
        </p:txBody>
      </p:sp>
      <p:sp>
        <p:nvSpPr>
          <p:cNvPr id="465" name="Reloj de Sol ecuatorial"/>
          <p:cNvSpPr txBox="1"/>
          <p:nvPr/>
        </p:nvSpPr>
        <p:spPr>
          <a:xfrm>
            <a:off x="0" y="6096000"/>
            <a:ext cx="8072438" cy="5607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b="1" dirty="0" err="1">
                <a:solidFill>
                  <a:schemeClr val="bg1"/>
                </a:solidFill>
              </a:rPr>
              <a:t>Reloj</a:t>
            </a:r>
            <a:r>
              <a:rPr b="1" dirty="0">
                <a:solidFill>
                  <a:schemeClr val="bg1"/>
                </a:solidFill>
              </a:rPr>
              <a:t> de Sol </a:t>
            </a:r>
            <a:r>
              <a:rPr b="1" dirty="0" err="1">
                <a:solidFill>
                  <a:schemeClr val="bg1"/>
                </a:solidFill>
              </a:rPr>
              <a:t>ecuatorial</a:t>
            </a:r>
            <a:endParaRPr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9" presetClass="entr" presetSubtype="1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64" grpId="1" animBg="1" advAuto="0"/>
    </p:bld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69" name="IMG_2554.JPG"/>
          <p:cNvGrpSpPr/>
          <p:nvPr/>
        </p:nvGrpSpPr>
        <p:grpSpPr>
          <a:xfrm>
            <a:off x="0" y="252412"/>
            <a:ext cx="9144000" cy="6605588"/>
            <a:chOff x="0" y="0"/>
            <a:chExt cx="9144000" cy="6605587"/>
          </a:xfrm>
        </p:grpSpPr>
        <p:sp>
          <p:nvSpPr>
            <p:cNvPr id="467" name="Rectángulo"/>
            <p:cNvSpPr/>
            <p:nvPr/>
          </p:nvSpPr>
          <p:spPr>
            <a:xfrm>
              <a:off x="0" y="0"/>
              <a:ext cx="9144000" cy="6605588"/>
            </a:xfrm>
            <a:prstGeom prst="rect">
              <a:avLst/>
            </a:prstGeom>
            <a:solidFill>
              <a:srgbClr val="FF000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endParaRPr/>
            </a:p>
          </p:txBody>
        </p:sp>
        <p:pic>
          <p:nvPicPr>
            <p:cNvPr id="468" name="IMG_2554.jpeg" descr="IMG_2554.jpeg"/>
            <p:cNvPicPr>
              <a:picLocks noChangeAspect="1"/>
            </p:cNvPicPr>
            <p:nvPr/>
          </p:nvPicPr>
          <p:blipFill>
            <a:blip r:embed="rId2">
              <a:extLst/>
            </a:blip>
            <a:srcRect b="3691"/>
            <a:stretch>
              <a:fillRect/>
            </a:stretch>
          </p:blipFill>
          <p:spPr>
            <a:xfrm>
              <a:off x="0" y="-1"/>
              <a:ext cx="9144000" cy="6605589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470" name="Al Polo celeste"/>
          <p:cNvSpPr txBox="1"/>
          <p:nvPr/>
        </p:nvSpPr>
        <p:spPr>
          <a:xfrm>
            <a:off x="6733310" y="718126"/>
            <a:ext cx="2133600" cy="93846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/>
              <a:t>Al </a:t>
            </a:r>
            <a:r>
              <a:rPr dirty="0" smtClean="0"/>
              <a:t>Polo</a:t>
            </a:r>
            <a:endParaRPr lang="es-ES" dirty="0" smtClean="0"/>
          </a:p>
          <a:p>
            <a:pPr lvl="4" indent="717550" defTabSz="457200">
              <a:lnSpc>
                <a:spcPct val="110000"/>
              </a:lnSpc>
              <a:defRPr sz="26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rPr dirty="0" smtClean="0"/>
              <a:t>celeste</a:t>
            </a:r>
            <a:endParaRPr dirty="0"/>
          </a:p>
        </p:txBody>
      </p:sp>
      <p:sp>
        <p:nvSpPr>
          <p:cNvPr id="471" name="Figura"/>
          <p:cNvSpPr/>
          <p:nvPr/>
        </p:nvSpPr>
        <p:spPr>
          <a:xfrm rot="3360000">
            <a:off x="6666706" y="1050131"/>
            <a:ext cx="319088" cy="151130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5400"/>
                </a:moveTo>
                <a:lnTo>
                  <a:pt x="5400" y="5400"/>
                </a:lnTo>
                <a:lnTo>
                  <a:pt x="5400" y="21600"/>
                </a:lnTo>
                <a:lnTo>
                  <a:pt x="16200" y="21600"/>
                </a:lnTo>
                <a:lnTo>
                  <a:pt x="16200" y="5400"/>
                </a:lnTo>
                <a:lnTo>
                  <a:pt x="21600" y="5400"/>
                </a:lnTo>
                <a:lnTo>
                  <a:pt x="10800" y="0"/>
                </a:lnTo>
                <a:close/>
              </a:path>
            </a:pathLst>
          </a:custGeom>
          <a:solidFill>
            <a:srgbClr val="FFFFFF"/>
          </a:solidFill>
          <a:ln w="12700">
            <a:miter lim="400000"/>
          </a:ln>
        </p:spPr>
        <p:txBody>
          <a:bodyPr lIns="45719" rIns="45719" anchor="ctr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472" name="...Por eso está “tan inclinada”."/>
          <p:cNvSpPr txBox="1"/>
          <p:nvPr/>
        </p:nvSpPr>
        <p:spPr>
          <a:xfrm>
            <a:off x="-1447800" y="6103937"/>
            <a:ext cx="9372600" cy="4743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...Por eso está “tan inclinada”.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1000"/>
                                        <p:tgtEl>
                                          <p:spTgt spid="4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2" presetClass="entr" presetSubtype="4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4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4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4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500"/>
                            </p:stCondLst>
                            <p:childTnLst>
                              <p:par>
                                <p:cTn id="14" presetID="2" presetClass="entr" presetSubtype="4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4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47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47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70" grpId="2" animBg="1" advAuto="0"/>
      <p:bldP spid="471" grpId="1" animBg="1" advAuto="0"/>
      <p:bldP spid="472" grpId="3" animBg="1" advAuto="0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74" name="bolapiquio2" descr="bolapiquio2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50825" y="0"/>
            <a:ext cx="7200900" cy="6850063"/>
          </a:xfrm>
          <a:prstGeom prst="rect">
            <a:avLst/>
          </a:prstGeom>
          <a:ln w="12700">
            <a:miter lim="400000"/>
          </a:ln>
        </p:spPr>
      </p:pic>
      <p:sp>
        <p:nvSpPr>
          <p:cNvPr id="475" name="Tierra Paralela"/>
          <p:cNvSpPr txBox="1"/>
          <p:nvPr/>
        </p:nvSpPr>
        <p:spPr>
          <a:xfrm>
            <a:off x="106362" y="44450"/>
            <a:ext cx="2881313" cy="4862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b="1" i="0">
                <a:solidFill>
                  <a:srgbClr val="FF8092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Tierra Paralela</a:t>
            </a:r>
          </a:p>
        </p:txBody>
      </p:sp>
      <p:sp>
        <p:nvSpPr>
          <p:cNvPr id="476" name="Recibe la misma iluminación solar que la Tierra real"/>
          <p:cNvSpPr txBox="1"/>
          <p:nvPr/>
        </p:nvSpPr>
        <p:spPr>
          <a:xfrm>
            <a:off x="5003800" y="0"/>
            <a:ext cx="4140200" cy="1299007"/>
          </a:xfrm>
          <a:prstGeom prst="rect">
            <a:avLst/>
          </a:prstGeom>
          <a:solidFill>
            <a:srgbClr val="99CCFF">
              <a:alpha val="50195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b="1" i="0">
                <a:solidFill>
                  <a:srgbClr val="FF8092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Recibe la misma iluminación solar que la Tierra real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" presetClass="entr" presetSubtype="32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4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1" dur="2000"/>
                                        <p:tgtEl>
                                          <p:spTgt spid="4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4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74" grpId="2" animBg="1" advAuto="0"/>
      <p:bldP spid="475" grpId="1" animBg="1" advAuto="0"/>
      <p:bldP spid="476" grpId="3" animBg="1" advAuto="0"/>
    </p:bld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8" name="Santander en la parte superior"/>
          <p:cNvSpPr txBox="1"/>
          <p:nvPr/>
        </p:nvSpPr>
        <p:spPr>
          <a:xfrm>
            <a:off x="1371600" y="533400"/>
            <a:ext cx="6324600" cy="4862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i="0">
                <a:solidFill>
                  <a:srgbClr val="FF8092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Santander en la parte superior</a:t>
            </a:r>
          </a:p>
        </p:txBody>
      </p:sp>
      <p:pic>
        <p:nvPicPr>
          <p:cNvPr id="479" name="Bola de Piquío restaurada.png" descr="Bola de Piquío restaurada.png"/>
          <p:cNvPicPr>
            <a:picLocks noChangeAspect="1"/>
          </p:cNvPicPr>
          <p:nvPr/>
        </p:nvPicPr>
        <p:blipFill>
          <a:blip r:embed="rId2">
            <a:extLst/>
          </a:blip>
          <a:srcRect l="9716" r="4165" b="4237"/>
          <a:stretch>
            <a:fillRect/>
          </a:stretch>
        </p:blipFill>
        <p:spPr>
          <a:xfrm>
            <a:off x="457200" y="1249362"/>
            <a:ext cx="7696201" cy="5608639"/>
          </a:xfrm>
          <a:prstGeom prst="rect">
            <a:avLst/>
          </a:prstGeom>
          <a:ln w="12700">
            <a:miter lim="400000"/>
          </a:ln>
        </p:spPr>
      </p:pic>
      <p:sp>
        <p:nvSpPr>
          <p:cNvPr id="480" name="Línea"/>
          <p:cNvSpPr/>
          <p:nvPr/>
        </p:nvSpPr>
        <p:spPr>
          <a:xfrm>
            <a:off x="4495800" y="1066799"/>
            <a:ext cx="7938" cy="838202"/>
          </a:xfrm>
          <a:prstGeom prst="line">
            <a:avLst/>
          </a:prstGeom>
          <a:ln w="63500">
            <a:solidFill>
              <a:srgbClr val="FF8092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4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1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4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4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4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22" presetClass="entr" presetSubtype="1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6" fill="hold"/>
                                        <p:tgtEl>
                                          <p:spTgt spid="4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7" dur="500"/>
                                        <p:tgtEl>
                                          <p:spTgt spid="4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78" grpId="2" animBg="1" advAuto="0"/>
      <p:bldP spid="479" grpId="1" animBg="1" advAuto="0"/>
      <p:bldP spid="480" grpId="3" animBg="1" advAuto="0"/>
    </p:bld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2" name="Buenos Aires 1.png" descr="Buenos Aires 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28600" y="-838200"/>
            <a:ext cx="4308475" cy="6096000"/>
          </a:xfrm>
          <a:prstGeom prst="rect">
            <a:avLst/>
          </a:prstGeom>
          <a:ln w="38100">
            <a:solidFill>
              <a:srgbClr val="FFFFFF"/>
            </a:solidFill>
          </a:ln>
        </p:spPr>
      </p:pic>
      <p:pic>
        <p:nvPicPr>
          <p:cNvPr id="483" name="Buenos Aires 2.png" descr="Buenos Aires 2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784600" y="217487"/>
            <a:ext cx="6883400" cy="6411913"/>
          </a:xfrm>
          <a:prstGeom prst="rect">
            <a:avLst/>
          </a:prstGeom>
          <a:ln w="38100">
            <a:solidFill>
              <a:srgbClr val="FFFFFF"/>
            </a:solidFill>
          </a:ln>
        </p:spPr>
      </p:pic>
      <p:sp>
        <p:nvSpPr>
          <p:cNvPr id="484" name="Tierra Paralela en Buenos Aires"/>
          <p:cNvSpPr txBox="1"/>
          <p:nvPr/>
        </p:nvSpPr>
        <p:spPr>
          <a:xfrm>
            <a:off x="152400" y="5486400"/>
            <a:ext cx="4267200" cy="904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269875">
              <a:spcBef>
                <a:spcPts val="3600"/>
              </a:spcBef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Tierra Paralela en Buenos Aires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84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8" fill="hold"/>
                                        <p:tgtEl>
                                          <p:spTgt spid="48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4" grpId="1" build="p" bldLvl="5" animBg="1" advAuto="0"/>
    </p:bld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6" name="foto antigua.jpg" descr="foto antigua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76200"/>
            <a:ext cx="9212263" cy="7162800"/>
          </a:xfrm>
          <a:prstGeom prst="rect">
            <a:avLst/>
          </a:prstGeom>
          <a:ln w="12700">
            <a:miter lim="400000"/>
          </a:ln>
        </p:spPr>
      </p:pic>
      <p:sp>
        <p:nvSpPr>
          <p:cNvPr id="487" name="La Bola de Piquío: Construida en 1926."/>
          <p:cNvSpPr txBox="1"/>
          <p:nvPr/>
        </p:nvSpPr>
        <p:spPr>
          <a:xfrm>
            <a:off x="152400" y="0"/>
            <a:ext cx="8458200" cy="4724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0" algn="ctr" defTabSz="457200">
              <a:spcBef>
                <a:spcPts val="1500"/>
              </a:spcBef>
              <a:defRPr sz="2600" i="0">
                <a:solidFill>
                  <a:srgbClr val="800000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La Bola de Piquío: Construida en 1926.  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7" grpId="1" animBg="1" advAuto="0"/>
    </p:bld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89" name="IMG_0522.JPG" descr="IMG_0522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2700"/>
            <a:ext cx="8940800" cy="6705600"/>
          </a:xfrm>
          <a:prstGeom prst="rect">
            <a:avLst/>
          </a:prstGeom>
          <a:ln w="12700">
            <a:miter lim="400000"/>
          </a:ln>
        </p:spPr>
      </p:pic>
      <p:sp>
        <p:nvSpPr>
          <p:cNvPr id="490" name="Restaurada en 2010  por el Ayuntamiento de Santander a instancias de la  Agrupación Astronómica Cántabra."/>
          <p:cNvSpPr txBox="1"/>
          <p:nvPr/>
        </p:nvSpPr>
        <p:spPr>
          <a:xfrm>
            <a:off x="152400" y="0"/>
            <a:ext cx="8458200" cy="16154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0" defTabSz="457200">
              <a:spcBef>
                <a:spcPts val="1500"/>
              </a:spcBef>
              <a:defRPr sz="26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Restaurada en 2010 </a:t>
            </a:r>
            <a:br/>
            <a:r>
              <a:t>por el Ayuntamiento de Santander</a:t>
            </a:r>
            <a:br/>
            <a:r>
              <a:t>a instancias de la </a:t>
            </a:r>
            <a:br/>
            <a:r>
              <a:t>Agrupación Astronómica Cántabra.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4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4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89" grpId="1" animBg="1" advAuto="0"/>
      <p:bldP spid="490" grpId="2" animBg="1" advAuto="0"/>
    </p:bld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2" name="Dorando.JPG" descr="Dorand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304800"/>
            <a:ext cx="9144000" cy="68580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4" name="Bola de Piquío restaurada.png" descr="Bola de Piquío restaurada.png"/>
          <p:cNvPicPr>
            <a:picLocks noChangeAspect="1"/>
          </p:cNvPicPr>
          <p:nvPr/>
        </p:nvPicPr>
        <p:blipFill>
          <a:blip r:embed="rId2">
            <a:extLst/>
          </a:blip>
          <a:srcRect l="5552" r="4858" b="4237"/>
          <a:stretch>
            <a:fillRect/>
          </a:stretch>
        </p:blipFill>
        <p:spPr>
          <a:xfrm>
            <a:off x="1560512" y="685800"/>
            <a:ext cx="8269289" cy="5791201"/>
          </a:xfrm>
          <a:prstGeom prst="rect">
            <a:avLst/>
          </a:prstGeom>
          <a:ln w="12700">
            <a:miter lim="400000"/>
          </a:ln>
        </p:spPr>
      </p:pic>
      <p:sp>
        <p:nvSpPr>
          <p:cNvPr id="495" name="Continentes y océanos…"/>
          <p:cNvSpPr txBox="1"/>
          <p:nvPr/>
        </p:nvSpPr>
        <p:spPr>
          <a:xfrm>
            <a:off x="0" y="228600"/>
            <a:ext cx="4267200" cy="5577840"/>
          </a:xfrm>
          <a:prstGeom prst="rect">
            <a:avLst/>
          </a:prstGeom>
          <a:solidFill>
            <a:srgbClr val="000514">
              <a:alpha val="47842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defTabSz="269875">
              <a:spcBef>
                <a:spcPts val="3600"/>
              </a:spcBef>
              <a:buSzPct val="100000"/>
              <a:buChar char="-"/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Continentes y océanos</a:t>
            </a:r>
          </a:p>
          <a:p>
            <a:pPr defTabSz="269875">
              <a:spcBef>
                <a:spcPts val="3600"/>
              </a:spcBef>
              <a:buSzPct val="100000"/>
              <a:buChar char="-"/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Meridianos cada 15°</a:t>
            </a:r>
          </a:p>
          <a:p>
            <a:pPr defTabSz="269875">
              <a:spcBef>
                <a:spcPts val="3600"/>
              </a:spcBef>
              <a:buSzPct val="100000"/>
              <a:buChar char="-"/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Algunos paralelos: </a:t>
            </a:r>
            <a:r>
              <a:rPr>
                <a:latin typeface="+mj-lt"/>
                <a:ea typeface="+mj-ea"/>
                <a:cs typeface="+mj-cs"/>
                <a:sym typeface="Arial"/>
              </a:rPr>
              <a:t>Trópicos y círculos polares</a:t>
            </a:r>
          </a:p>
          <a:p>
            <a:pPr defTabSz="269875">
              <a:spcBef>
                <a:spcPts val="3600"/>
              </a:spcBef>
              <a:buSzPct val="100000"/>
              <a:buChar char="-"/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Ecuador con marcas horarias</a:t>
            </a:r>
          </a:p>
          <a:p>
            <a:pPr defTabSz="269875">
              <a:spcBef>
                <a:spcPts val="3600"/>
              </a:spcBef>
              <a:buSzPct val="100000"/>
              <a:buChar char="-"/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Eclíptica y </a:t>
            </a:r>
            <a:br/>
            <a:r>
              <a:t>signos zodiacales</a:t>
            </a:r>
          </a:p>
        </p:txBody>
      </p:sp>
      <p:sp>
        <p:nvSpPr>
          <p:cNvPr id="496" name="(¿Qué son?)"/>
          <p:cNvSpPr txBox="1"/>
          <p:nvPr/>
        </p:nvSpPr>
        <p:spPr>
          <a:xfrm>
            <a:off x="1219200" y="3009900"/>
            <a:ext cx="3124200" cy="4216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18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Black"/>
                <a:ea typeface="Arial Black"/>
                <a:cs typeface="Arial Black"/>
                <a:sym typeface="Arial Black"/>
              </a:defRPr>
            </a:lvl1pPr>
          </a:lstStyle>
          <a:p>
            <a:r>
              <a:t>(¿Qué son?)</a:t>
            </a:r>
          </a:p>
        </p:txBody>
      </p:sp>
      <p:sp>
        <p:nvSpPr>
          <p:cNvPr id="497" name="(¿Por qué cada 15º?)"/>
          <p:cNvSpPr txBox="1"/>
          <p:nvPr/>
        </p:nvSpPr>
        <p:spPr>
          <a:xfrm>
            <a:off x="381000" y="1511300"/>
            <a:ext cx="7772400" cy="4216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defTabSz="457200">
              <a:defRPr sz="18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Black"/>
                <a:ea typeface="Arial Black"/>
                <a:cs typeface="Arial Black"/>
                <a:sym typeface="Arial Black"/>
              </a:defRPr>
            </a:lvl1pPr>
          </a:lstStyle>
          <a:p>
            <a:r>
              <a:t>(¿Por qué cada 15º?)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4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1000"/>
                                        <p:tgtEl>
                                          <p:spTgt spid="4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0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49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2" nodeType="with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4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000"/>
                            </p:stCondLst>
                            <p:childTnLst>
                              <p:par>
                                <p:cTn id="14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4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4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000"/>
                            </p:stCondLst>
                            <p:childTnLst>
                              <p:par>
                                <p:cTn id="20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4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1000"/>
                            </p:stCondLst>
                            <p:childTnLst>
                              <p:par>
                                <p:cTn id="23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4" fill="hold"/>
                                        <p:tgtEl>
                                          <p:spTgt spid="4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2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8" fill="hold"/>
                                        <p:tgtEl>
                                          <p:spTgt spid="4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4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4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2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4" fill="hold"/>
                                        <p:tgtEl>
                                          <p:spTgt spid="4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4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4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94" grpId="1" animBg="1" advAuto="0"/>
      <p:bldP spid="495" grpId="2" build="p" bldLvl="5" animBg="1" advAuto="0"/>
      <p:bldP spid="496" grpId="4" animBg="1" advAuto="0"/>
      <p:bldP spid="497" grpId="3" animBg="1" advAuto="0"/>
    </p:bldLst>
  </p:timing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9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00" name="EXPERIMENTOS  CON  LA TIERRA PARALELA"/>
          <p:cNvSpPr txBox="1"/>
          <p:nvPr/>
        </p:nvSpPr>
        <p:spPr>
          <a:xfrm>
            <a:off x="711001" y="938212"/>
            <a:ext cx="7645798" cy="23571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EXPERIMENTOS </a:t>
            </a:r>
            <a:br/>
            <a:r>
              <a:t>CON </a:t>
            </a:r>
            <a:br/>
            <a:r>
              <a:t>LA TIERRA PARALELA</a:t>
            </a:r>
          </a:p>
        </p:txBody>
      </p:sp>
    </p:spTree>
  </p:cSld>
  <p:clrMapOvr>
    <a:masterClrMapping/>
  </p:clrMapOvr>
  <p:transition spd="med"/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2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03" name="El día y la noche"/>
          <p:cNvSpPr txBox="1"/>
          <p:nvPr/>
        </p:nvSpPr>
        <p:spPr>
          <a:xfrm>
            <a:off x="1929742" y="1143000"/>
            <a:ext cx="5690258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66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El día y la noche</a:t>
            </a:r>
          </a:p>
        </p:txBody>
      </p:sp>
    </p:spTree>
  </p:cSld>
  <p:clrMapOvr>
    <a:masterClrMapping/>
  </p:clrMapOvr>
  <p:transition spd="med"/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5" name="5169730496_a046512ce3_o.jpg" descr="5169730496_a046512ce3_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266700" y="76200"/>
            <a:ext cx="9486900" cy="632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06" name="Anocheciendo"/>
          <p:cNvSpPr txBox="1"/>
          <p:nvPr/>
        </p:nvSpPr>
        <p:spPr>
          <a:xfrm rot="17122643">
            <a:off x="2578593" y="3255977"/>
            <a:ext cx="3568701" cy="3581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FF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Anocheciendo</a:t>
            </a:r>
          </a:p>
        </p:txBody>
      </p:sp>
      <p:sp>
        <p:nvSpPr>
          <p:cNvPr id="507" name="NOCHE"/>
          <p:cNvSpPr txBox="1"/>
          <p:nvPr/>
        </p:nvSpPr>
        <p:spPr>
          <a:xfrm>
            <a:off x="4343400" y="3429000"/>
            <a:ext cx="1987550" cy="2667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FF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NOCHE</a:t>
            </a:r>
          </a:p>
        </p:txBody>
      </p:sp>
      <p:sp>
        <p:nvSpPr>
          <p:cNvPr id="508" name="DÍA"/>
          <p:cNvSpPr txBox="1"/>
          <p:nvPr/>
        </p:nvSpPr>
        <p:spPr>
          <a:xfrm>
            <a:off x="1676400" y="2590800"/>
            <a:ext cx="1987550" cy="2667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FF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DÍA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5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5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xit" presetSubtype="4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5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5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9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5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06" grpId="3" animBg="1" advAuto="0"/>
      <p:bldP spid="506" grpId="4" animBg="1" advAuto="0"/>
      <p:bldP spid="507" grpId="1" animBg="1" advAuto="0"/>
      <p:bldP spid="508" grpId="2" animBg="1" advAuto="0"/>
    </p:bld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0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11" name="Terminador y…"/>
          <p:cNvSpPr txBox="1"/>
          <p:nvPr/>
        </p:nvSpPr>
        <p:spPr>
          <a:xfrm>
            <a:off x="1119869" y="1143000"/>
            <a:ext cx="6500132" cy="23571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Terminador y</a:t>
            </a:r>
          </a:p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estaciones del año</a:t>
            </a:r>
          </a:p>
        </p:txBody>
      </p:sp>
    </p:spTree>
  </p:cSld>
  <p:clrMapOvr>
    <a:masterClrMapping/>
  </p:clrMapOvr>
  <p:transition spd="med"/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3" name="Luna con filtro" descr="Luna con filtr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33400" y="1828800"/>
            <a:ext cx="6400800" cy="4802188"/>
          </a:xfrm>
          <a:prstGeom prst="rect">
            <a:avLst/>
          </a:prstGeom>
          <a:ln w="12700">
            <a:miter lim="400000"/>
          </a:ln>
        </p:spPr>
      </p:pic>
      <p:sp>
        <p:nvSpPr>
          <p:cNvPr id="514" name="Terminador = frontera entre la luz y la sombra…"/>
          <p:cNvSpPr txBox="1"/>
          <p:nvPr/>
        </p:nvSpPr>
        <p:spPr>
          <a:xfrm>
            <a:off x="0" y="44450"/>
            <a:ext cx="8893175" cy="98451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Terminador = frontera entre la luz y la sombra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en un cuerpo celeste iluminado por el Sol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3000"/>
                                        <p:tgtEl>
                                          <p:spTgt spid="5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"/>
                            </p:stCondLst>
                            <p:childTnLst>
                              <p:par>
                                <p:cTn id="9" presetID="4" presetClass="entr" presetSubtype="32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5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11" dur="500"/>
                                        <p:tgtEl>
                                          <p:spTgt spid="5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3" grpId="2" animBg="1" advAuto="0"/>
      <p:bldP spid="514" grpId="1" animBg="1" advAuto="0"/>
    </p:bld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6" name="image.png" descr="image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 rot="10800000">
            <a:off x="3810000" y="1517650"/>
            <a:ext cx="5334000" cy="5340350"/>
          </a:xfrm>
          <a:prstGeom prst="rect">
            <a:avLst/>
          </a:prstGeom>
          <a:ln w="12700">
            <a:miter lim="400000"/>
          </a:ln>
        </p:spPr>
      </p:pic>
      <p:sp>
        <p:nvSpPr>
          <p:cNvPr id="517" name="¿Cómo es el terminador en la Tierra?…"/>
          <p:cNvSpPr txBox="1"/>
          <p:nvPr/>
        </p:nvSpPr>
        <p:spPr>
          <a:xfrm>
            <a:off x="-457200" y="44450"/>
            <a:ext cx="8893175" cy="240571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D86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¿Cómo es el terminador en la Tierra?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9D86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9D86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  ¿Por dónde pasa?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9D86"/>
                </a:solidFill>
                <a:latin typeface="+mj-lt"/>
                <a:ea typeface="+mj-ea"/>
                <a:cs typeface="+mj-cs"/>
                <a:sym typeface="Arial"/>
              </a:defRPr>
            </a:pPr>
            <a:endParaRPr/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9D86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        ¿Es siempre igual?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5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5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6" grpId="2" animBg="1" advAuto="0"/>
      <p:bldP spid="517" grpId="1" animBg="1" advAuto="0"/>
    </p:bld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9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76200"/>
            <a:ext cx="9144000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520" name="Es de día en el Ártico…"/>
          <p:cNvSpPr/>
          <p:nvPr/>
        </p:nvSpPr>
        <p:spPr>
          <a:xfrm>
            <a:off x="-1" y="4953000"/>
            <a:ext cx="9144002" cy="944881"/>
          </a:xfrm>
          <a:prstGeom prst="rect">
            <a:avLst/>
          </a:prstGeom>
          <a:solidFill>
            <a:srgbClr val="000514">
              <a:alpha val="47842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Es de día en el Ártico…</a:t>
            </a:r>
          </a:p>
        </p:txBody>
      </p:sp>
      <p:sp>
        <p:nvSpPr>
          <p:cNvPr id="521" name="Verano en el hemisferio Norte,…"/>
          <p:cNvSpPr/>
          <p:nvPr/>
        </p:nvSpPr>
        <p:spPr>
          <a:xfrm>
            <a:off x="-1" y="304800"/>
            <a:ext cx="9144002" cy="944881"/>
          </a:xfrm>
          <a:prstGeom prst="rect">
            <a:avLst/>
          </a:prstGeom>
          <a:solidFill>
            <a:srgbClr val="000514">
              <a:alpha val="47842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Verano en el hemisferio Norte,</a:t>
            </a:r>
          </a:p>
          <a:p>
            <a:pPr lvl="4" indent="717550" defTabSz="457200">
              <a:lnSpc>
                <a:spcPct val="110000"/>
              </a:lnSpc>
              <a:defRPr sz="28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invierno en el Sur</a:t>
            </a:r>
          </a:p>
        </p:txBody>
      </p:sp>
    </p:spTree>
  </p:cSld>
  <p:clrMapOvr>
    <a:masterClrMapping/>
  </p:clrMapOvr>
  <p:transition spd="med"/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3" name="Detalle sur.jpg" descr="Detalle sur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0"/>
            <a:ext cx="9144000" cy="6507163"/>
          </a:xfrm>
          <a:prstGeom prst="rect">
            <a:avLst/>
          </a:prstGeom>
          <a:ln w="12700">
            <a:miter lim="400000"/>
          </a:ln>
        </p:spPr>
      </p:pic>
      <p:sp>
        <p:nvSpPr>
          <p:cNvPr id="524" name="…Y es de noche en la zona antártica"/>
          <p:cNvSpPr/>
          <p:nvPr/>
        </p:nvSpPr>
        <p:spPr>
          <a:xfrm>
            <a:off x="-1" y="5351462"/>
            <a:ext cx="9144002" cy="497841"/>
          </a:xfrm>
          <a:prstGeom prst="rect">
            <a:avLst/>
          </a:prstGeom>
          <a:solidFill>
            <a:srgbClr val="000514">
              <a:alpha val="47842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…Y es de noche en la zona antártica</a:t>
            </a:r>
          </a:p>
        </p:txBody>
      </p:sp>
    </p:spTree>
  </p:cSld>
  <p:clrMapOvr>
    <a:masterClrMapping/>
  </p:clrMapOvr>
  <p:transition spd="med"/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6" name="Bola Piquío Equinoccio.jpg" descr="Bola Piquío Equinocci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2400" y="49212"/>
            <a:ext cx="8839200" cy="6808788"/>
          </a:xfrm>
          <a:prstGeom prst="rect">
            <a:avLst/>
          </a:prstGeom>
          <a:ln w="12700">
            <a:miter lim="400000"/>
          </a:ln>
        </p:spPr>
      </p:pic>
      <p:sp>
        <p:nvSpPr>
          <p:cNvPr id="527" name="Equinoccios:…"/>
          <p:cNvSpPr txBox="1"/>
          <p:nvPr/>
        </p:nvSpPr>
        <p:spPr>
          <a:xfrm>
            <a:off x="611187" y="188912"/>
            <a:ext cx="7777163" cy="10782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2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Equinoccios: </a:t>
            </a:r>
          </a:p>
          <a:p>
            <a:pPr lvl="4" indent="717550" defTabSz="457200">
              <a:lnSpc>
                <a:spcPct val="110000"/>
              </a:lnSpc>
              <a:defRPr sz="32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el terminador pasa por los polos</a:t>
            </a:r>
          </a:p>
        </p:txBody>
      </p:sp>
    </p:spTree>
  </p:cSld>
  <p:clrMapOvr>
    <a:masterClrMapping/>
  </p:clrMapOvr>
  <p:transition spd="med"/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9" name="Terminadores.png" descr="Terminadores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355725" y="-76200"/>
            <a:ext cx="6340475" cy="6604000"/>
          </a:xfrm>
          <a:prstGeom prst="rect">
            <a:avLst/>
          </a:prstGeom>
          <a:ln w="12700">
            <a:miter lim="400000"/>
          </a:ln>
        </p:spPr>
      </p:pic>
      <p:sp>
        <p:nvSpPr>
          <p:cNvPr id="530" name="21 Marzo"/>
          <p:cNvSpPr txBox="1"/>
          <p:nvPr/>
        </p:nvSpPr>
        <p:spPr>
          <a:xfrm>
            <a:off x="-838200" y="76200"/>
            <a:ext cx="23622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21</a:t>
            </a:r>
            <a:br/>
            <a:r>
              <a:t>Marzo</a:t>
            </a:r>
          </a:p>
        </p:txBody>
      </p:sp>
      <p:sp>
        <p:nvSpPr>
          <p:cNvPr id="531" name="21 Junio"/>
          <p:cNvSpPr txBox="1"/>
          <p:nvPr/>
        </p:nvSpPr>
        <p:spPr>
          <a:xfrm>
            <a:off x="6934200" y="0"/>
            <a:ext cx="23622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21</a:t>
            </a:r>
            <a:br/>
            <a:r>
              <a:t>Junio</a:t>
            </a:r>
          </a:p>
        </p:txBody>
      </p:sp>
      <p:sp>
        <p:nvSpPr>
          <p:cNvPr id="532" name="23 Sept"/>
          <p:cNvSpPr txBox="1"/>
          <p:nvPr/>
        </p:nvSpPr>
        <p:spPr>
          <a:xfrm>
            <a:off x="-838200" y="4343400"/>
            <a:ext cx="23622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23</a:t>
            </a:r>
            <a:br/>
            <a:r>
              <a:t>Sept</a:t>
            </a:r>
          </a:p>
        </p:txBody>
      </p:sp>
      <p:sp>
        <p:nvSpPr>
          <p:cNvPr id="533" name="21 Dic"/>
          <p:cNvSpPr txBox="1"/>
          <p:nvPr/>
        </p:nvSpPr>
        <p:spPr>
          <a:xfrm>
            <a:off x="6705600" y="4419600"/>
            <a:ext cx="23622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21</a:t>
            </a:r>
            <a:br/>
            <a:r>
              <a:t>Dic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5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1" presetClass="entr" presetSubtype="0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6" fill="hold"/>
                                        <p:tgtEl>
                                          <p:spTgt spid="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"/>
                            </p:stCondLst>
                            <p:childTnLst>
                              <p:par>
                                <p:cTn id="18" presetID="1" presetClass="entr" presetSubtype="0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5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9" grpId="1" animBg="1" advAuto="0"/>
      <p:bldP spid="530" grpId="2" animBg="1" advAuto="0"/>
      <p:bldP spid="531" grpId="3" animBg="1" advAuto="0"/>
      <p:bldP spid="532" grpId="4" animBg="1" advAuto="0"/>
      <p:bldP spid="533" grpId="5" animBg="1" advAuto="0"/>
    </p:bldLst>
  </p:timing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5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36" name="Mediodía, medianoche.…"/>
          <p:cNvSpPr txBox="1"/>
          <p:nvPr/>
        </p:nvSpPr>
        <p:spPr>
          <a:xfrm>
            <a:off x="680417" y="1155700"/>
            <a:ext cx="7993684" cy="23571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Mediodía, medianoche.</a:t>
            </a:r>
          </a:p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</a:t>
            </a:r>
          </a:p>
        </p:txBody>
      </p:sp>
    </p:spTree>
  </p:cSld>
  <p:clrMapOvr>
    <a:masterClrMapping/>
  </p:clrMapOvr>
  <p:transition spd="med"/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8" name="Detalle cara iluminada.jpg" descr="Detalle cara iluminada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52400"/>
            <a:ext cx="9144000" cy="6705600"/>
          </a:xfrm>
          <a:prstGeom prst="rect">
            <a:avLst/>
          </a:prstGeom>
          <a:ln w="12700">
            <a:miter lim="400000"/>
          </a:ln>
        </p:spPr>
      </p:pic>
      <p:sp>
        <p:nvSpPr>
          <p:cNvPr id="539" name="¿Qué es el punto subsolar?…"/>
          <p:cNvSpPr/>
          <p:nvPr/>
        </p:nvSpPr>
        <p:spPr>
          <a:xfrm>
            <a:off x="-1" y="4419600"/>
            <a:ext cx="9144002" cy="1473201"/>
          </a:xfrm>
          <a:prstGeom prst="rect">
            <a:avLst/>
          </a:prstGeom>
          <a:solidFill>
            <a:srgbClr val="000514">
              <a:alpha val="45097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¿Qué es el punto subsolar?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¿Y el punto sublunar?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39" grpId="1" animBg="1" advAuto="0"/>
    </p:bld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1" name="Detalle cara iluminada.jpg" descr="Detalle cara iluminada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152400"/>
            <a:ext cx="9144000" cy="6705600"/>
          </a:xfrm>
          <a:prstGeom prst="rect">
            <a:avLst/>
          </a:prstGeom>
          <a:ln w="12700">
            <a:miter lim="400000"/>
          </a:ln>
        </p:spPr>
      </p:pic>
      <p:sp>
        <p:nvSpPr>
          <p:cNvPr id="542" name="Círculo"/>
          <p:cNvSpPr/>
          <p:nvPr/>
        </p:nvSpPr>
        <p:spPr>
          <a:xfrm flipH="1">
            <a:off x="4419600" y="2633662"/>
            <a:ext cx="339725" cy="338138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543" name="Punto subsolar:…"/>
          <p:cNvSpPr/>
          <p:nvPr/>
        </p:nvSpPr>
        <p:spPr>
          <a:xfrm>
            <a:off x="-1" y="4945062"/>
            <a:ext cx="9144002" cy="1473201"/>
          </a:xfrm>
          <a:prstGeom prst="rect">
            <a:avLst/>
          </a:prstGeom>
          <a:solidFill>
            <a:srgbClr val="000514">
              <a:alpha val="45097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subsolar: 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Centro de la cara iluminada.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El Sol está en el cénit visto desde ese punto.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3" presetClass="entr" presetSubtype="16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5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5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2" grpId="2" animBg="1" advAuto="0"/>
      <p:bldP spid="543" grpId="1" animBg="1" advAuto="0"/>
    </p:bldLst>
  </p:timing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5" name="Bola de piquío con sombras.jpg" descr="Bola de piquío con sombras.jpg"/>
          <p:cNvPicPr>
            <a:picLocks noChangeAspect="1"/>
          </p:cNvPicPr>
          <p:nvPr/>
        </p:nvPicPr>
        <p:blipFill>
          <a:blip r:embed="rId2">
            <a:extLst/>
          </a:blip>
          <a:srcRect b="11227"/>
          <a:stretch>
            <a:fillRect/>
          </a:stretch>
        </p:blipFill>
        <p:spPr>
          <a:xfrm>
            <a:off x="1563687" y="-36513"/>
            <a:ext cx="5903913" cy="6894513"/>
          </a:xfrm>
          <a:prstGeom prst="rect">
            <a:avLst/>
          </a:prstGeom>
          <a:ln w="12700">
            <a:miter lim="400000"/>
          </a:ln>
        </p:spPr>
      </p:pic>
      <p:sp>
        <p:nvSpPr>
          <p:cNvPr id="546" name="¡No hace sombra!"/>
          <p:cNvSpPr txBox="1"/>
          <p:nvPr/>
        </p:nvSpPr>
        <p:spPr>
          <a:xfrm>
            <a:off x="-304800" y="420687"/>
            <a:ext cx="6551613" cy="586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rgbClr val="FF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¡No hace sombra! </a:t>
            </a:r>
          </a:p>
        </p:txBody>
      </p:sp>
      <p:sp>
        <p:nvSpPr>
          <p:cNvPr id="547" name="Línea"/>
          <p:cNvSpPr/>
          <p:nvPr/>
        </p:nvSpPr>
        <p:spPr>
          <a:xfrm>
            <a:off x="2286000" y="1030287"/>
            <a:ext cx="76200" cy="1066801"/>
          </a:xfrm>
          <a:prstGeom prst="line">
            <a:avLst/>
          </a:prstGeom>
          <a:ln w="38100">
            <a:solidFill>
              <a:srgbClr val="FF0000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548" name="PUNTO…"/>
          <p:cNvSpPr txBox="1"/>
          <p:nvPr/>
        </p:nvSpPr>
        <p:spPr>
          <a:xfrm>
            <a:off x="0" y="2122487"/>
            <a:ext cx="2971800" cy="8915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</a:t>
            </a:r>
          </a:p>
          <a:p>
            <a:pPr lvl="4" indent="717550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SUBSOLAR</a:t>
            </a:r>
          </a:p>
        </p:txBody>
      </p:sp>
      <p:sp>
        <p:nvSpPr>
          <p:cNvPr id="549" name="Figura"/>
          <p:cNvSpPr/>
          <p:nvPr/>
        </p:nvSpPr>
        <p:spPr>
          <a:xfrm rot="15058094">
            <a:off x="1172131" y="3165277"/>
            <a:ext cx="3522704" cy="958197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17605" extrusionOk="0">
                <a:moveTo>
                  <a:pt x="0" y="6841"/>
                </a:moveTo>
                <a:lnTo>
                  <a:pt x="0" y="6841"/>
                </a:lnTo>
                <a:cubicBezTo>
                  <a:pt x="6123" y="-3936"/>
                  <a:pt x="15053" y="-1742"/>
                  <a:pt x="19947" y="11742"/>
                </a:cubicBezTo>
                <a:cubicBezTo>
                  <a:pt x="20591" y="13516"/>
                  <a:pt x="21145" y="15440"/>
                  <a:pt x="21600" y="17479"/>
                </a:cubicBezTo>
                <a:lnTo>
                  <a:pt x="21484" y="17605"/>
                </a:lnTo>
                <a:lnTo>
                  <a:pt x="21484" y="17605"/>
                </a:lnTo>
                <a:cubicBezTo>
                  <a:pt x="18050" y="2301"/>
                  <a:pt x="9615" y="-3995"/>
                  <a:pt x="2643" y="3543"/>
                </a:cubicBezTo>
                <a:cubicBezTo>
                  <a:pt x="1737" y="4523"/>
                  <a:pt x="882" y="5714"/>
                  <a:pt x="92" y="7095"/>
                </a:cubicBezTo>
                <a:close/>
              </a:path>
            </a:pathLst>
          </a:custGeom>
          <a:solidFill>
            <a:srgbClr val="FFFFFF"/>
          </a:solidFill>
          <a:ln w="12700">
            <a:solidFill>
              <a:srgbClr val="FFFFFF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550" name="En todo este meridiano es mediodía"/>
          <p:cNvSpPr txBox="1"/>
          <p:nvPr/>
        </p:nvSpPr>
        <p:spPr>
          <a:xfrm>
            <a:off x="-533400" y="3357562"/>
            <a:ext cx="3429000" cy="13106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En todo este meridiano es mediodía</a:t>
            </a:r>
          </a:p>
        </p:txBody>
      </p:sp>
      <p:sp>
        <p:nvSpPr>
          <p:cNvPr id="551" name="Figura"/>
          <p:cNvSpPr/>
          <p:nvPr/>
        </p:nvSpPr>
        <p:spPr>
          <a:xfrm rot="7262328">
            <a:off x="4363120" y="4499793"/>
            <a:ext cx="1778701" cy="2081135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0326" h="21600" extrusionOk="0">
                <a:moveTo>
                  <a:pt x="113" y="0"/>
                </a:moveTo>
                <a:lnTo>
                  <a:pt x="113" y="0"/>
                </a:lnTo>
                <a:cubicBezTo>
                  <a:pt x="12740" y="1578"/>
                  <a:pt x="21600" y="11116"/>
                  <a:pt x="20176" y="21600"/>
                </a:cubicBezTo>
                <a:lnTo>
                  <a:pt x="19491" y="21536"/>
                </a:lnTo>
                <a:lnTo>
                  <a:pt x="19491" y="21536"/>
                </a:lnTo>
                <a:cubicBezTo>
                  <a:pt x="20878" y="11382"/>
                  <a:pt x="12269" y="2141"/>
                  <a:pt x="0" y="617"/>
                </a:cubicBezTo>
                <a:close/>
              </a:path>
            </a:pathLst>
          </a:custGeom>
          <a:solidFill>
            <a:srgbClr val="66FFFF"/>
          </a:solidFill>
          <a:ln w="12700">
            <a:miter lim="400000"/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552" name="…Y en este es medianoche"/>
          <p:cNvSpPr txBox="1"/>
          <p:nvPr/>
        </p:nvSpPr>
        <p:spPr>
          <a:xfrm>
            <a:off x="4191000" y="4383087"/>
            <a:ext cx="3429000" cy="8915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66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…Y en este es medianoche</a:t>
            </a:r>
          </a:p>
        </p:txBody>
      </p:sp>
      <p:sp>
        <p:nvSpPr>
          <p:cNvPr id="553" name="Círculo"/>
          <p:cNvSpPr/>
          <p:nvPr/>
        </p:nvSpPr>
        <p:spPr>
          <a:xfrm flipH="1">
            <a:off x="2362200" y="2249487"/>
            <a:ext cx="304800" cy="304801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2" presetClass="entr" presetSubtype="1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5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5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5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3" presetClass="entr" presetSubtype="32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5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" dur="615" fill="hold"/>
                                        <p:tgtEl>
                                          <p:spTgt spid="5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615" fill="hold"/>
                                        <p:tgtEl>
                                          <p:spTgt spid="5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615"/>
                            </p:stCondLst>
                            <p:childTnLst>
                              <p:par>
                                <p:cTn id="19" presetID="1" presetClass="entr" presetSubtype="0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0" fill="hold"/>
                                        <p:tgtEl>
                                          <p:spTgt spid="5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615"/>
                            </p:stCondLst>
                            <p:childTnLst>
                              <p:par>
                                <p:cTn id="22" presetID="22" presetClass="entr" presetSubtype="1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3" fill="hold"/>
                                        <p:tgtEl>
                                          <p:spTgt spid="5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24" dur="500"/>
                                        <p:tgtEl>
                                          <p:spTgt spid="5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1115"/>
                            </p:stCondLst>
                            <p:childTnLst>
                              <p:par>
                                <p:cTn id="26" presetID="1" presetClass="entr" presetSubtype="0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7" fill="hold"/>
                                        <p:tgtEl>
                                          <p:spTgt spid="5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115"/>
                            </p:stCondLst>
                            <p:childTnLst>
                              <p:par>
                                <p:cTn id="29" presetID="22" presetClass="entr" presetSubtype="1" fill="hold" grpId="7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0" fill="hold"/>
                                        <p:tgtEl>
                                          <p:spTgt spid="5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31" dur="500"/>
                                        <p:tgtEl>
                                          <p:spTgt spid="5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1615"/>
                            </p:stCondLst>
                            <p:childTnLst>
                              <p:par>
                                <p:cTn id="33" presetID="1" presetClass="entr" presetSubtype="0" fill="hold" grpId="8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4" fill="hold"/>
                                        <p:tgtEl>
                                          <p:spTgt spid="5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6" grpId="1" animBg="1" advAuto="0"/>
      <p:bldP spid="547" grpId="2" animBg="1" advAuto="0"/>
      <p:bldP spid="548" grpId="4" animBg="1" advAuto="0"/>
      <p:bldP spid="549" grpId="5" animBg="1" advAuto="0"/>
      <p:bldP spid="550" grpId="6" animBg="1" advAuto="0"/>
      <p:bldP spid="551" grpId="7" animBg="1" advAuto="0"/>
      <p:bldP spid="552" grpId="8" animBg="1" advAuto="0"/>
      <p:bldP spid="553" grpId="3" animBg="1" advAuto="0"/>
    </p:bld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5" name="Imagen" descr="Imagen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423" y="-5708"/>
            <a:ext cx="7478721" cy="5380215"/>
          </a:xfrm>
          <a:prstGeom prst="rect">
            <a:avLst/>
          </a:prstGeom>
          <a:ln w="12700">
            <a:miter lim="400000"/>
          </a:ln>
        </p:spPr>
      </p:pic>
      <p:sp>
        <p:nvSpPr>
          <p:cNvPr id="556" name="El punto subsolar siempre  se encuentra entre los Trópicos."/>
          <p:cNvSpPr txBox="1"/>
          <p:nvPr/>
        </p:nvSpPr>
        <p:spPr>
          <a:xfrm>
            <a:off x="215900" y="5513387"/>
            <a:ext cx="8423821" cy="113157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chemeClr val="accent6">
                    <a:lumOff val="18921"/>
                  </a:schemeClr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El </a:t>
            </a:r>
            <a:r>
              <a:rPr>
                <a:solidFill>
                  <a:srgbClr val="FFFFFF"/>
                </a:solidFill>
              </a:rPr>
              <a:t>punto subsolar</a:t>
            </a:r>
            <a:r>
              <a:t> siempre </a:t>
            </a:r>
            <a:br/>
            <a:r>
              <a:t>se encuentra entre los Trópicos.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56" grpId="1" animBg="1" advAuto="0"/>
    </p:bldLst>
  </p:timing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8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59" name="Medir el  tamaño de la Tierra."/>
          <p:cNvSpPr txBox="1"/>
          <p:nvPr/>
        </p:nvSpPr>
        <p:spPr>
          <a:xfrm>
            <a:off x="703646" y="736600"/>
            <a:ext cx="7043354" cy="23571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Medir el</a:t>
            </a:r>
            <a:b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</a:b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 tamaño de la Tierra.</a:t>
            </a:r>
          </a:p>
        </p:txBody>
      </p:sp>
    </p:spTree>
  </p:cSld>
  <p:clrMapOvr>
    <a:masterClrMapping/>
  </p:clrMapOvr>
  <p:transition spd="med"/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1" name="Imagen" descr="Imagen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478012" y="876300"/>
            <a:ext cx="5080001" cy="5892800"/>
          </a:xfrm>
          <a:prstGeom prst="rect">
            <a:avLst/>
          </a:prstGeom>
          <a:ln w="12700">
            <a:miter lim="400000"/>
          </a:ln>
        </p:spPr>
      </p:pic>
      <p:sp>
        <p:nvSpPr>
          <p:cNvPr id="562" name="Eratóstenes de Cirene (siglo III  a. C)"/>
          <p:cNvSpPr txBox="1"/>
          <p:nvPr/>
        </p:nvSpPr>
        <p:spPr>
          <a:xfrm>
            <a:off x="-254000" y="204787"/>
            <a:ext cx="8870702" cy="586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rgbClr val="FFD9A6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Eratóstenes de Cirene (siglo III  a. C)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62" grpId="1" animBg="1" advAuto="0"/>
    </p:bldLst>
  </p:timing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4" name="Imagen" descr="Imagen"/>
          <p:cNvPicPr>
            <a:picLocks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4752" y="50104"/>
            <a:ext cx="9034496" cy="675779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66" name="Captura de pantalla 2018-02-27 a las 18.20.30.png" descr="Captura de pantalla 2018-02-27 a las 18.20.30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71550" y="336550"/>
            <a:ext cx="7200900" cy="5397500"/>
          </a:xfrm>
          <a:prstGeom prst="rect">
            <a:avLst/>
          </a:prstGeom>
          <a:ln w="12700">
            <a:miter lim="400000"/>
          </a:ln>
        </p:spPr>
      </p:pic>
      <p:sp>
        <p:nvSpPr>
          <p:cNvPr id="567" name="Punto subsolar"/>
          <p:cNvSpPr txBox="1"/>
          <p:nvPr/>
        </p:nvSpPr>
        <p:spPr>
          <a:xfrm>
            <a:off x="4763688" y="5169607"/>
            <a:ext cx="3579024" cy="5994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>
            <a:lvl1pPr algn="ctr" defTabSz="457200">
              <a:spcBef>
                <a:spcPts val="2400"/>
              </a:spcBef>
              <a:defRPr sz="35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Punto subsolar</a:t>
            </a:r>
          </a:p>
        </p:txBody>
      </p:sp>
      <p:sp>
        <p:nvSpPr>
          <p:cNvPr id="568" name="Situación del observador"/>
          <p:cNvSpPr txBox="1"/>
          <p:nvPr/>
        </p:nvSpPr>
        <p:spPr>
          <a:xfrm>
            <a:off x="121395" y="5986779"/>
            <a:ext cx="5726210" cy="5994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45719" rIns="45719">
            <a:spAutoFit/>
          </a:bodyPr>
          <a:lstStyle>
            <a:lvl1pPr algn="ctr" defTabSz="457200">
              <a:spcBef>
                <a:spcPts val="2400"/>
              </a:spcBef>
              <a:defRPr sz="35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Situación del observador</a:t>
            </a:r>
          </a:p>
        </p:txBody>
      </p:sp>
      <p:pic>
        <p:nvPicPr>
          <p:cNvPr id="569" name="Línea" descr="Línea"/>
          <p:cNvPicPr>
            <a:picLocks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 rot="18900000">
            <a:off x="1977496" y="5023006"/>
            <a:ext cx="1796171" cy="483304"/>
          </a:xfrm>
          <a:prstGeom prst="rect">
            <a:avLst/>
          </a:prstGeom>
          <a:effectLst>
            <a:outerShdw blurRad="38100" dist="20000" dir="5400000" rotWithShape="0">
              <a:srgbClr val="000000">
                <a:alpha val="38000"/>
              </a:srgbClr>
            </a:outerShdw>
          </a:effectLst>
        </p:spPr>
      </p:pic>
      <p:pic>
        <p:nvPicPr>
          <p:cNvPr id="570" name="Línea" descr="Línea"/>
          <p:cNvPicPr>
            <a:picLocks/>
          </p:cNvPicPr>
          <p:nvPr/>
        </p:nvPicPr>
        <p:blipFill>
          <a:blip r:embed="rId4">
            <a:extLst/>
          </a:blip>
          <a:stretch>
            <a:fillRect/>
          </a:stretch>
        </p:blipFill>
        <p:spPr>
          <a:xfrm rot="13500000">
            <a:off x="5454210" y="4533585"/>
            <a:ext cx="1049060" cy="483304"/>
          </a:xfrm>
          <a:prstGeom prst="rect">
            <a:avLst/>
          </a:prstGeom>
          <a:effectLst>
            <a:outerShdw blurRad="38100" dist="20000" dir="5400000" rotWithShape="0">
              <a:srgbClr val="000000">
                <a:alpha val="38000"/>
              </a:srgbClr>
            </a:outerShdw>
          </a:effectLst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400"/>
                                        <p:tgtEl>
                                          <p:spTgt spid="5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400"/>
                            </p:stCondLst>
                            <p:childTnLst>
                              <p:par>
                                <p:cTn id="9" presetID="22" presetClass="entr" presetSubtype="8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5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200"/>
                                        <p:tgtEl>
                                          <p:spTgt spid="5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600"/>
                            </p:stCondLst>
                            <p:childTnLst>
                              <p:par>
                                <p:cTn id="13" presetID="22" presetClass="entr" presetSubtype="8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4" fill="hold"/>
                                        <p:tgtEl>
                                          <p:spTgt spid="5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200"/>
                                        <p:tgtEl>
                                          <p:spTgt spid="5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800"/>
                            </p:stCondLst>
                            <p:childTnLst>
                              <p:par>
                                <p:cTn id="17" presetID="22" presetClass="entr" presetSubtype="2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5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9" dur="200"/>
                                        <p:tgtEl>
                                          <p:spTgt spid="5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67" grpId="3" animBg="1" advAuto="0"/>
      <p:bldP spid="568" grpId="1" animBg="1" advAuto="0"/>
      <p:bldP spid="569" grpId="2" animBg="1" advAuto="0"/>
      <p:bldP spid="570" grpId="4" animBg="1" advAuto="0"/>
    </p:bldLst>
  </p:timing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2" name="IMG_8827.JPG" descr="IMG_8827.JPG"/>
          <p:cNvPicPr>
            <a:picLocks noChangeAspect="1"/>
          </p:cNvPicPr>
          <p:nvPr/>
        </p:nvPicPr>
        <p:blipFill>
          <a:blip r:embed="rId2">
            <a:extLst/>
          </a:blip>
          <a:srcRect b="32236"/>
          <a:stretch>
            <a:fillRect/>
          </a:stretch>
        </p:blipFill>
        <p:spPr>
          <a:xfrm>
            <a:off x="776882" y="0"/>
            <a:ext cx="7590220" cy="6857816"/>
          </a:xfrm>
          <a:prstGeom prst="rect">
            <a:avLst/>
          </a:prstGeom>
          <a:ln w="12700">
            <a:miter lim="400000"/>
          </a:ln>
        </p:spPr>
      </p:pic>
      <p:sp>
        <p:nvSpPr>
          <p:cNvPr id="573" name="Orientar una Tierra Paralela en el exterior"/>
          <p:cNvSpPr txBox="1"/>
          <p:nvPr/>
        </p:nvSpPr>
        <p:spPr>
          <a:xfrm>
            <a:off x="4864100" y="12700"/>
            <a:ext cx="3733800" cy="1377960"/>
          </a:xfrm>
          <a:prstGeom prst="rect">
            <a:avLst/>
          </a:prstGeom>
          <a:solidFill>
            <a:srgbClr val="011053">
              <a:alpha val="43206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Orientar una Tierra Paralela en el exterior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"/>
                                        <p:tgtEl>
                                          <p:spTgt spid="5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3" grpId="1" animBg="1" advAuto="0"/>
    </p:bldLst>
  </p:timing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5" name="Imagen" descr="Imagen"/>
          <p:cNvPicPr>
            <a:picLocks noChangeAspect="1"/>
          </p:cNvPicPr>
          <p:nvPr/>
        </p:nvPicPr>
        <p:blipFill>
          <a:blip r:embed="rId2">
            <a:extLst/>
          </a:blip>
          <a:srcRect l="39911"/>
          <a:stretch>
            <a:fillRect/>
          </a:stretch>
        </p:blipFill>
        <p:spPr>
          <a:xfrm>
            <a:off x="5804566" y="221853"/>
            <a:ext cx="2878567" cy="3521029"/>
          </a:xfrm>
          <a:prstGeom prst="rect">
            <a:avLst/>
          </a:prstGeom>
          <a:ln w="12700">
            <a:miter lim="400000"/>
          </a:ln>
        </p:spPr>
      </p:pic>
      <p:pic>
        <p:nvPicPr>
          <p:cNvPr id="576" name="Bola de piquío con sombras.jpg" descr="Bola de piquío con sombras.jpg"/>
          <p:cNvPicPr>
            <a:picLocks noChangeAspect="1"/>
          </p:cNvPicPr>
          <p:nvPr/>
        </p:nvPicPr>
        <p:blipFill>
          <a:blip r:embed="rId3">
            <a:extLst/>
          </a:blip>
          <a:srcRect b="11227"/>
          <a:stretch>
            <a:fillRect/>
          </a:stretch>
        </p:blipFill>
        <p:spPr>
          <a:xfrm>
            <a:off x="185135" y="253180"/>
            <a:ext cx="3287462" cy="3839055"/>
          </a:xfrm>
          <a:prstGeom prst="rect">
            <a:avLst/>
          </a:prstGeom>
          <a:ln w="12700">
            <a:miter lim="400000"/>
          </a:ln>
        </p:spPr>
      </p:pic>
      <p:sp>
        <p:nvSpPr>
          <p:cNvPr id="577" name="Resultados ESTALMAT 2017:…"/>
          <p:cNvSpPr txBox="1"/>
          <p:nvPr/>
        </p:nvSpPr>
        <p:spPr>
          <a:xfrm>
            <a:off x="-38100" y="4546600"/>
            <a:ext cx="3733800" cy="27155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Resultados ESTALMAT 2017:</a:t>
            </a:r>
            <a:br/>
            <a:endParaRPr/>
          </a:p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42000 Km de circunferencia</a:t>
            </a:r>
          </a:p>
        </p:txBody>
      </p:sp>
      <p:grpSp>
        <p:nvGrpSpPr>
          <p:cNvPr id="580" name="Grupo"/>
          <p:cNvGrpSpPr/>
          <p:nvPr/>
        </p:nvGrpSpPr>
        <p:grpSpPr>
          <a:xfrm>
            <a:off x="3984244" y="3881748"/>
            <a:ext cx="4927981" cy="3521162"/>
            <a:chOff x="0" y="0"/>
            <a:chExt cx="4927980" cy="3521161"/>
          </a:xfrm>
        </p:grpSpPr>
        <p:pic>
          <p:nvPicPr>
            <p:cNvPr id="578" name="Captura de pantalla 2018-02-27 a las 18.25.42.png" descr="Captura de pantalla 2018-02-27 a las 18.25.42.png"/>
            <p:cNvPicPr>
              <a:picLocks noChangeAspect="1"/>
            </p:cNvPicPr>
            <p:nvPr/>
          </p:nvPicPr>
          <p:blipFill>
            <a:blip r:embed="rId4">
              <a:extLst/>
            </a:blip>
            <a:stretch>
              <a:fillRect/>
            </a:stretch>
          </p:blipFill>
          <p:spPr>
            <a:xfrm>
              <a:off x="0" y="0"/>
              <a:ext cx="4927981" cy="3521162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579" name="Línea"/>
            <p:cNvSpPr/>
            <p:nvPr/>
          </p:nvSpPr>
          <p:spPr>
            <a:xfrm>
              <a:off x="1324355" y="769789"/>
              <a:ext cx="2843677" cy="1981584"/>
            </a:xfrm>
            <a:prstGeom prst="line">
              <a:avLst/>
            </a:prstGeom>
            <a:noFill/>
            <a:ln w="25400" cap="flat">
              <a:solidFill>
                <a:srgbClr val="CC4334"/>
              </a:solidFill>
              <a:prstDash val="solid"/>
              <a:round/>
            </a:ln>
            <a:effectLst>
              <a:outerShdw blurRad="38100" dist="20000" dir="5400000" rotWithShape="0">
                <a:srgbClr val="000000">
                  <a:alpha val="38000"/>
                </a:srgbClr>
              </a:outerShdw>
            </a:effectLst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sp>
        <p:nvSpPr>
          <p:cNvPr id="581" name="Punto subsolar"/>
          <p:cNvSpPr txBox="1"/>
          <p:nvPr/>
        </p:nvSpPr>
        <p:spPr>
          <a:xfrm>
            <a:off x="101600" y="3263900"/>
            <a:ext cx="3733800" cy="93208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Punto subsolar</a:t>
            </a:r>
          </a:p>
        </p:txBody>
      </p:sp>
      <p:sp>
        <p:nvSpPr>
          <p:cNvPr id="582" name="Medida de la sombra"/>
          <p:cNvSpPr txBox="1"/>
          <p:nvPr/>
        </p:nvSpPr>
        <p:spPr>
          <a:xfrm>
            <a:off x="3721100" y="508000"/>
            <a:ext cx="5836395" cy="93208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Medida de la sombra</a:t>
            </a:r>
          </a:p>
        </p:txBody>
      </p:sp>
      <p:sp>
        <p:nvSpPr>
          <p:cNvPr id="583" name="Distancia"/>
          <p:cNvSpPr txBox="1"/>
          <p:nvPr/>
        </p:nvSpPr>
        <p:spPr>
          <a:xfrm>
            <a:off x="4140200" y="5176287"/>
            <a:ext cx="3733800" cy="93208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b="1" i="0">
                <a:solidFill>
                  <a:srgbClr val="FF1718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Distancia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200"/>
                                        <p:tgtEl>
                                          <p:spTgt spid="5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"/>
                            </p:stCondLst>
                            <p:childTnLst>
                              <p:par>
                                <p:cTn id="9" presetID="22" presetClass="entr" presetSubtype="8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200"/>
                                        <p:tgtEl>
                                          <p:spTgt spid="5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9" presetClass="entr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5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200"/>
                                        <p:tgtEl>
                                          <p:spTgt spid="5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00"/>
                            </p:stCondLst>
                            <p:childTnLst>
                              <p:par>
                                <p:cTn id="18" presetID="22" presetClass="entr" presetSubtype="8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5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200"/>
                                        <p:tgtEl>
                                          <p:spTgt spid="5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9" presetClass="entr" fill="hold" grpId="5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4" fill="hold"/>
                                        <p:tgtEl>
                                          <p:spTgt spid="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5" dur="200"/>
                                        <p:tgtEl>
                                          <p:spTgt spid="5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"/>
                            </p:stCondLst>
                            <p:childTnLst>
                              <p:par>
                                <p:cTn id="27" presetID="22" presetClass="entr" presetSubtype="8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8" fill="hold"/>
                                        <p:tgtEl>
                                          <p:spTgt spid="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9" dur="200"/>
                                        <p:tgtEl>
                                          <p:spTgt spid="5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8" fill="hold" grpId="7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3" fill="hold"/>
                                        <p:tgtEl>
                                          <p:spTgt spid="5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4" dur="200"/>
                                        <p:tgtEl>
                                          <p:spTgt spid="5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75" grpId="3" animBg="1" advAuto="0"/>
      <p:bldP spid="576" grpId="1" animBg="1" advAuto="0"/>
      <p:bldP spid="577" grpId="7" animBg="1" advAuto="0"/>
      <p:bldP spid="580" grpId="5" animBg="1" advAuto="0"/>
      <p:bldP spid="581" grpId="2" animBg="1" advAuto="0"/>
      <p:bldP spid="582" grpId="4" animBg="1" advAuto="0"/>
      <p:bldP spid="583" grpId="6" animBg="1" advAuto="0"/>
    </p:bldLst>
  </p:timing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5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586" name="Noche y día polares."/>
          <p:cNvSpPr txBox="1"/>
          <p:nvPr/>
        </p:nvSpPr>
        <p:spPr>
          <a:xfrm>
            <a:off x="1149151" y="1270000"/>
            <a:ext cx="6966149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Noche y día polares.</a:t>
            </a:r>
          </a:p>
        </p:txBody>
      </p:sp>
    </p:spTree>
  </p:cSld>
  <p:clrMapOvr>
    <a:masterClrMapping/>
  </p:clrMapOvr>
  <p:transition spd="med"/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8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2400" y="0"/>
            <a:ext cx="5181600" cy="3886200"/>
          </a:xfrm>
          <a:prstGeom prst="rect">
            <a:avLst/>
          </a:prstGeom>
          <a:ln w="12700">
            <a:miter lim="400000"/>
          </a:ln>
        </p:spPr>
      </p:pic>
      <p:sp>
        <p:nvSpPr>
          <p:cNvPr id="589" name="El polo Norte permanecerá iluminado 6 meses"/>
          <p:cNvSpPr txBox="1"/>
          <p:nvPr/>
        </p:nvSpPr>
        <p:spPr>
          <a:xfrm>
            <a:off x="4800600" y="381000"/>
            <a:ext cx="4038600" cy="182383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El polo Norte permanecerá iluminado 6 meses</a:t>
            </a:r>
          </a:p>
        </p:txBody>
      </p:sp>
      <p:pic>
        <p:nvPicPr>
          <p:cNvPr id="590" name="Detalle sur.jpg" descr="Detalle sur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3425825" y="2865437"/>
            <a:ext cx="5718175" cy="4068763"/>
          </a:xfrm>
          <a:prstGeom prst="rect">
            <a:avLst/>
          </a:prstGeom>
          <a:ln w="12700">
            <a:miter lim="400000"/>
          </a:ln>
        </p:spPr>
      </p:pic>
      <p:sp>
        <p:nvSpPr>
          <p:cNvPr id="591" name="El polo Sur permanecerá en sombra 6 meses"/>
          <p:cNvSpPr txBox="1"/>
          <p:nvPr/>
        </p:nvSpPr>
        <p:spPr>
          <a:xfrm>
            <a:off x="-381000" y="4876800"/>
            <a:ext cx="3733800" cy="182383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El polo Sur permanecerá en sombra 6 meses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89" grpId="1" animBg="1" advAuto="0"/>
      <p:bldP spid="591" grpId="2" animBg="1" advAuto="0"/>
    </p:bld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3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-381000"/>
            <a:ext cx="9144000" cy="6858000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596" name="Grupo"/>
          <p:cNvGrpSpPr/>
          <p:nvPr/>
        </p:nvGrpSpPr>
        <p:grpSpPr>
          <a:xfrm>
            <a:off x="1600200" y="4114799"/>
            <a:ext cx="2916238" cy="1072517"/>
            <a:chOff x="0" y="0"/>
            <a:chExt cx="2916237" cy="1072515"/>
          </a:xfrm>
        </p:grpSpPr>
        <p:sp>
          <p:nvSpPr>
            <p:cNvPr id="594" name="Amaneciendo"/>
            <p:cNvSpPr txBox="1"/>
            <p:nvPr/>
          </p:nvSpPr>
          <p:spPr>
            <a:xfrm>
              <a:off x="0" y="574675"/>
              <a:ext cx="2916238" cy="49784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45719" tIns="45719" rIns="45719" bIns="45719" numCol="1" anchor="t">
              <a:spAutoFit/>
            </a:bodyPr>
            <a:lstStyle>
              <a:lvl1pPr algn="ctr" defTabSz="457200">
                <a:spcBef>
                  <a:spcPts val="1600"/>
                </a:spcBef>
                <a:defRPr sz="2800" i="0">
                  <a:solidFill>
                    <a:srgbClr val="CC0000"/>
                  </a:solidFill>
                  <a:effectLst>
                    <a:outerShdw blurRad="12700" dist="25400" dir="2700000" rotWithShape="0">
                      <a:srgbClr val="000000"/>
                    </a:outerShdw>
                  </a:effectLst>
                  <a:latin typeface="Arial Rounded MT Bold"/>
                  <a:ea typeface="Arial Rounded MT Bold"/>
                  <a:cs typeface="Arial Rounded MT Bold"/>
                  <a:sym typeface="Arial Rounded MT Bold"/>
                </a:defRPr>
              </a:lvl1pPr>
            </a:lstStyle>
            <a:p>
              <a:r>
                <a:t>Amaneciendo</a:t>
              </a:r>
            </a:p>
          </p:txBody>
        </p:sp>
        <p:sp>
          <p:nvSpPr>
            <p:cNvPr id="595" name="Línea"/>
            <p:cNvSpPr/>
            <p:nvPr/>
          </p:nvSpPr>
          <p:spPr>
            <a:xfrm flipV="1">
              <a:off x="1800225" y="-1"/>
              <a:ext cx="790576" cy="574677"/>
            </a:xfrm>
            <a:prstGeom prst="line">
              <a:avLst/>
            </a:prstGeom>
            <a:noFill/>
            <a:ln w="38100" cap="flat">
              <a:solidFill>
                <a:srgbClr val="CC0000"/>
              </a:solidFill>
              <a:prstDash val="solid"/>
              <a:round/>
              <a:tailEnd type="triangle" w="med" len="med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grpSp>
        <p:nvGrpSpPr>
          <p:cNvPr id="599" name="Grupo"/>
          <p:cNvGrpSpPr/>
          <p:nvPr/>
        </p:nvGrpSpPr>
        <p:grpSpPr>
          <a:xfrm>
            <a:off x="4284662" y="457199"/>
            <a:ext cx="3746501" cy="719139"/>
            <a:chOff x="0" y="0"/>
            <a:chExt cx="3746499" cy="719137"/>
          </a:xfrm>
        </p:grpSpPr>
        <p:sp>
          <p:nvSpPr>
            <p:cNvPr id="597" name="Anocheciendo"/>
            <p:cNvSpPr txBox="1"/>
            <p:nvPr/>
          </p:nvSpPr>
          <p:spPr>
            <a:xfrm>
              <a:off x="445626" y="0"/>
              <a:ext cx="3300874" cy="49784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45719" tIns="45719" rIns="45719" bIns="45719" numCol="1" anchor="t">
              <a:spAutoFit/>
            </a:bodyPr>
            <a:lstStyle>
              <a:lvl1pPr algn="ctr" defTabSz="457200">
                <a:spcBef>
                  <a:spcPts val="1600"/>
                </a:spcBef>
                <a:defRPr sz="2800" i="0">
                  <a:solidFill>
                    <a:srgbClr val="CC0000"/>
                  </a:solidFill>
                  <a:effectLst>
                    <a:outerShdw blurRad="12700" dist="25400" dir="2700000" rotWithShape="0">
                      <a:srgbClr val="000000"/>
                    </a:outerShdw>
                  </a:effectLst>
                  <a:latin typeface="Arial Rounded MT Bold"/>
                  <a:ea typeface="Arial Rounded MT Bold"/>
                  <a:cs typeface="Arial Rounded MT Bold"/>
                  <a:sym typeface="Arial Rounded MT Bold"/>
                </a:defRPr>
              </a:lvl1pPr>
            </a:lstStyle>
            <a:p>
              <a:r>
                <a:t>Anocheciendo</a:t>
              </a:r>
            </a:p>
          </p:txBody>
        </p:sp>
        <p:sp>
          <p:nvSpPr>
            <p:cNvPr id="598" name="Línea"/>
            <p:cNvSpPr/>
            <p:nvPr/>
          </p:nvSpPr>
          <p:spPr>
            <a:xfrm flipH="1">
              <a:off x="-1" y="288925"/>
              <a:ext cx="648676" cy="430213"/>
            </a:xfrm>
            <a:prstGeom prst="line">
              <a:avLst/>
            </a:prstGeom>
            <a:noFill/>
            <a:ln w="38100" cap="flat">
              <a:solidFill>
                <a:srgbClr val="CC0000"/>
              </a:solidFill>
              <a:prstDash val="solid"/>
              <a:round/>
              <a:tailEnd type="triangle" w="med" len="med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  <p:grpSp>
        <p:nvGrpSpPr>
          <p:cNvPr id="602" name="Grupo"/>
          <p:cNvGrpSpPr/>
          <p:nvPr/>
        </p:nvGrpSpPr>
        <p:grpSpPr>
          <a:xfrm>
            <a:off x="3841750" y="1843087"/>
            <a:ext cx="3930650" cy="497841"/>
            <a:chOff x="0" y="0"/>
            <a:chExt cx="3930650" cy="497840"/>
          </a:xfrm>
        </p:grpSpPr>
        <p:sp>
          <p:nvSpPr>
            <p:cNvPr id="600" name="¿Y en el medio?"/>
            <p:cNvSpPr txBox="1"/>
            <p:nvPr/>
          </p:nvSpPr>
          <p:spPr>
            <a:xfrm>
              <a:off x="0" y="0"/>
              <a:ext cx="3930650" cy="49784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wrap="square" lIns="45719" tIns="45719" rIns="45719" bIns="45719" numCol="1" anchor="t">
              <a:spAutoFit/>
            </a:bodyPr>
            <a:lstStyle>
              <a:lvl1pPr algn="r" defTabSz="457200">
                <a:spcBef>
                  <a:spcPts val="1600"/>
                </a:spcBef>
                <a:defRPr sz="2800" i="0">
                  <a:solidFill>
                    <a:srgbClr val="CC0000"/>
                  </a:solidFill>
                  <a:effectLst>
                    <a:outerShdw blurRad="12700" dist="25400" dir="2700000" rotWithShape="0">
                      <a:srgbClr val="000000"/>
                    </a:outerShdw>
                  </a:effectLst>
                  <a:latin typeface="Arial Rounded MT Bold"/>
                  <a:ea typeface="Arial Rounded MT Bold"/>
                  <a:cs typeface="Arial Rounded MT Bold"/>
                  <a:sym typeface="Arial Rounded MT Bold"/>
                </a:defRPr>
              </a:lvl1pPr>
            </a:lstStyle>
            <a:p>
              <a:r>
                <a:t>¿Y en el medio?</a:t>
              </a:r>
            </a:p>
          </p:txBody>
        </p:sp>
        <p:sp>
          <p:nvSpPr>
            <p:cNvPr id="601" name="Línea"/>
            <p:cNvSpPr/>
            <p:nvPr/>
          </p:nvSpPr>
          <p:spPr>
            <a:xfrm flipH="1" flipV="1">
              <a:off x="69850" y="215899"/>
              <a:ext cx="1295400" cy="112714"/>
            </a:xfrm>
            <a:prstGeom prst="line">
              <a:avLst/>
            </a:prstGeom>
            <a:noFill/>
            <a:ln w="38100" cap="flat">
              <a:solidFill>
                <a:srgbClr val="CC0000"/>
              </a:solidFill>
              <a:prstDash val="solid"/>
              <a:round/>
              <a:tailEnd type="triangle" w="med" len="med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pPr>
                <a:defRPr>
                  <a:solidFill>
                    <a:srgbClr val="FFFFFF"/>
                  </a:solidFill>
                </a:defRPr>
              </a:pPr>
              <a:endParaRPr/>
            </a:p>
          </p:txBody>
        </p:sp>
      </p:grpSp>
    </p:spTree>
  </p:cSld>
  <p:clrMapOvr>
    <a:masterClrMapping/>
  </p:clrMapOvr>
  <p:transition spd="med"/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4" name="midnight-sun_1104.jpg" descr="midnight-sun_1104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044575" y="0"/>
            <a:ext cx="10188575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605" name="Sol de medianoche"/>
          <p:cNvSpPr txBox="1"/>
          <p:nvPr/>
        </p:nvSpPr>
        <p:spPr>
          <a:xfrm>
            <a:off x="3886200" y="6019800"/>
            <a:ext cx="5257800" cy="5613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200" i="0">
                <a:solidFill>
                  <a:srgbClr val="FFF8A7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Sol de medianoche</a:t>
            </a:r>
          </a:p>
        </p:txBody>
      </p:sp>
      <p:sp>
        <p:nvSpPr>
          <p:cNvPr id="606" name="NORTE"/>
          <p:cNvSpPr txBox="1"/>
          <p:nvPr/>
        </p:nvSpPr>
        <p:spPr>
          <a:xfrm>
            <a:off x="3386137" y="4556125"/>
            <a:ext cx="2362201" cy="4216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2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NORTE</a:t>
            </a:r>
          </a:p>
        </p:txBody>
      </p:sp>
      <p:sp>
        <p:nvSpPr>
          <p:cNvPr id="607" name="Línea"/>
          <p:cNvSpPr/>
          <p:nvPr/>
        </p:nvSpPr>
        <p:spPr>
          <a:xfrm flipH="1">
            <a:off x="4724399" y="4038599"/>
            <a:ext cx="1589" cy="609602"/>
          </a:xfrm>
          <a:prstGeom prst="line">
            <a:avLst/>
          </a:prstGeom>
          <a:ln w="38100">
            <a:solidFill>
              <a:srgbClr val="FFFFFF"/>
            </a:solidFill>
            <a:headEnd type="stealth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60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6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4" grpId="1" animBg="1" advAuto="0"/>
      <p:bldP spid="606" grpId="2" animBg="1" advAuto="0"/>
      <p:bldP spid="607" grpId="3" animBg="1" advAuto="0"/>
    </p:bldLst>
  </p:timing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9" name="Imagen" descr="Imagen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423" y="-5708"/>
            <a:ext cx="7478721" cy="5380215"/>
          </a:xfrm>
          <a:prstGeom prst="rect">
            <a:avLst/>
          </a:prstGeom>
          <a:ln w="12700">
            <a:miter lim="400000"/>
          </a:ln>
        </p:spPr>
      </p:pic>
      <p:sp>
        <p:nvSpPr>
          <p:cNvPr id="610" name="El Sol de Medianoche ocurre siempre…"/>
          <p:cNvSpPr txBox="1"/>
          <p:nvPr/>
        </p:nvSpPr>
        <p:spPr>
          <a:xfrm>
            <a:off x="-165100" y="5500687"/>
            <a:ext cx="9964688" cy="113157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chemeClr val="accent6">
                    <a:lumOff val="18921"/>
                  </a:schemeClr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El </a:t>
            </a:r>
            <a:r>
              <a:rPr>
                <a:solidFill>
                  <a:srgbClr val="FFFFFF"/>
                </a:solidFill>
              </a:rPr>
              <a:t>Sol de Medianoche</a:t>
            </a:r>
            <a:r>
              <a:t> ocurre siempre</a:t>
            </a:r>
          </a:p>
          <a:p>
            <a:pPr lvl="4" indent="717550" defTabSz="457200">
              <a:lnSpc>
                <a:spcPct val="110000"/>
              </a:lnSpc>
              <a:defRPr sz="3400" i="0">
                <a:solidFill>
                  <a:schemeClr val="accent6">
                    <a:lumOff val="18921"/>
                  </a:schemeClr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dentro de uno de los Círculos Polares.</a:t>
            </a:r>
          </a:p>
        </p:txBody>
      </p:sp>
    </p:spTree>
  </p:cSld>
  <p:clrMapOvr>
    <a:masterClrMapping/>
  </p:clrMapOvr>
  <p:transition spd="med"/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2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613" name="Hora de salida y…"/>
          <p:cNvSpPr txBox="1"/>
          <p:nvPr/>
        </p:nvSpPr>
        <p:spPr>
          <a:xfrm>
            <a:off x="1790836" y="1143000"/>
            <a:ext cx="5829165" cy="23571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Hora de salida y</a:t>
            </a:r>
          </a:p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puesta de Sol</a:t>
            </a:r>
          </a:p>
        </p:txBody>
      </p:sp>
    </p:spTree>
  </p:cSld>
  <p:clrMapOvr>
    <a:masterClrMapping/>
  </p:clrMapOvr>
  <p:transition spd="med"/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5" name="IMG_2557.JPG" descr="IMG_2557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2400" y="0"/>
            <a:ext cx="8686800" cy="6515100"/>
          </a:xfrm>
          <a:prstGeom prst="rect">
            <a:avLst/>
          </a:prstGeom>
          <a:ln w="12700">
            <a:miter lim="400000"/>
          </a:ln>
        </p:spPr>
      </p:pic>
      <p:sp>
        <p:nvSpPr>
          <p:cNvPr id="616" name="¿Podemos visualizar en la Bola de Piquío…"/>
          <p:cNvSpPr txBox="1"/>
          <p:nvPr/>
        </p:nvSpPr>
        <p:spPr>
          <a:xfrm>
            <a:off x="-439390" y="381000"/>
            <a:ext cx="7830791" cy="8534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¿Podemos visualizar en la Bola de Piquío</a:t>
            </a:r>
          </a:p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a qué hora se va a poner hoy el Sol?</a:t>
            </a:r>
          </a:p>
        </p:txBody>
      </p:sp>
    </p:spTree>
  </p:cSld>
  <p:clrMapOvr>
    <a:masterClrMapping/>
  </p:clrMapOvr>
  <p:transition spd="med"/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8" name="IMG_2557.JPG" descr="IMG_2557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52400" y="0"/>
            <a:ext cx="8686800" cy="6515100"/>
          </a:xfrm>
          <a:prstGeom prst="rect">
            <a:avLst/>
          </a:prstGeom>
          <a:ln w="12700">
            <a:miter lim="400000"/>
          </a:ln>
        </p:spPr>
      </p:pic>
      <p:sp>
        <p:nvSpPr>
          <p:cNvPr id="619" name="TERMINADOR"/>
          <p:cNvSpPr txBox="1"/>
          <p:nvPr/>
        </p:nvSpPr>
        <p:spPr>
          <a:xfrm rot="17295068">
            <a:off x="3456658" y="4277492"/>
            <a:ext cx="3567114" cy="3581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EEF4F9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TERMINADOR</a:t>
            </a:r>
          </a:p>
        </p:txBody>
      </p:sp>
      <p:sp>
        <p:nvSpPr>
          <p:cNvPr id="620" name="Línea"/>
          <p:cNvSpPr/>
          <p:nvPr/>
        </p:nvSpPr>
        <p:spPr>
          <a:xfrm>
            <a:off x="2209800" y="2133599"/>
            <a:ext cx="5105400" cy="76202"/>
          </a:xfrm>
          <a:prstGeom prst="line">
            <a:avLst/>
          </a:prstGeom>
          <a:ln w="63500">
            <a:solidFill>
              <a:srgbClr val="FF0000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1" name="NUESTRO PARALELO"/>
          <p:cNvSpPr txBox="1"/>
          <p:nvPr/>
        </p:nvSpPr>
        <p:spPr>
          <a:xfrm>
            <a:off x="-76200" y="2133600"/>
            <a:ext cx="6551613" cy="3581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FF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NUESTRO PARALELO</a:t>
            </a:r>
          </a:p>
        </p:txBody>
      </p:sp>
      <p:sp>
        <p:nvSpPr>
          <p:cNvPr id="622" name="Línea"/>
          <p:cNvSpPr/>
          <p:nvPr/>
        </p:nvSpPr>
        <p:spPr>
          <a:xfrm>
            <a:off x="2590800" y="2971800"/>
            <a:ext cx="838201" cy="76200"/>
          </a:xfrm>
          <a:prstGeom prst="line">
            <a:avLst/>
          </a:prstGeom>
          <a:ln w="63500">
            <a:solidFill>
              <a:srgbClr val="003399"/>
            </a:solidFill>
            <a:headEnd type="triangle"/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3" name="1 hora"/>
          <p:cNvSpPr txBox="1"/>
          <p:nvPr/>
        </p:nvSpPr>
        <p:spPr>
          <a:xfrm>
            <a:off x="1371600" y="2971800"/>
            <a:ext cx="22098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1 hora</a:t>
            </a:r>
          </a:p>
        </p:txBody>
      </p:sp>
      <p:sp>
        <p:nvSpPr>
          <p:cNvPr id="624" name="Línea"/>
          <p:cNvSpPr/>
          <p:nvPr/>
        </p:nvSpPr>
        <p:spPr>
          <a:xfrm>
            <a:off x="2819399" y="1676400"/>
            <a:ext cx="3733802" cy="76200"/>
          </a:xfrm>
          <a:prstGeom prst="line">
            <a:avLst/>
          </a:prstGeom>
          <a:ln w="63500">
            <a:solidFill>
              <a:srgbClr val="FF0000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5" name="Figura"/>
          <p:cNvSpPr/>
          <p:nvPr/>
        </p:nvSpPr>
        <p:spPr>
          <a:xfrm rot="1066816">
            <a:off x="4903161" y="1788678"/>
            <a:ext cx="4228396" cy="6656545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689" y="0"/>
                </a:moveTo>
                <a:lnTo>
                  <a:pt x="689" y="0"/>
                </a:lnTo>
                <a:cubicBezTo>
                  <a:pt x="10157" y="269"/>
                  <a:pt x="18471" y="6019"/>
                  <a:pt x="21600" y="14461"/>
                </a:cubicBezTo>
                <a:lnTo>
                  <a:pt x="0" y="21600"/>
                </a:lnTo>
                <a:close/>
              </a:path>
            </a:pathLst>
          </a:custGeom>
          <a:solidFill>
            <a:srgbClr val="000514">
              <a:alpha val="52156"/>
            </a:srgbClr>
          </a:solidFill>
          <a:ln w="12700">
            <a:miter lim="400000"/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6" name="Línea"/>
          <p:cNvSpPr/>
          <p:nvPr/>
        </p:nvSpPr>
        <p:spPr>
          <a:xfrm>
            <a:off x="4648199" y="2133599"/>
            <a:ext cx="1143001" cy="1589"/>
          </a:xfrm>
          <a:prstGeom prst="line">
            <a:avLst/>
          </a:prstGeom>
          <a:ln w="63500">
            <a:solidFill>
              <a:srgbClr val="66FFFF"/>
            </a:solidFill>
            <a:headEnd type="triangle"/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7" name="1.5 h"/>
          <p:cNvSpPr txBox="1"/>
          <p:nvPr/>
        </p:nvSpPr>
        <p:spPr>
          <a:xfrm>
            <a:off x="4038600" y="2133600"/>
            <a:ext cx="32004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66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1.5 h</a:t>
            </a:r>
          </a:p>
        </p:txBody>
      </p:sp>
      <p:sp>
        <p:nvSpPr>
          <p:cNvPr id="628" name="Línea"/>
          <p:cNvSpPr/>
          <p:nvPr/>
        </p:nvSpPr>
        <p:spPr>
          <a:xfrm>
            <a:off x="4724400" y="1674812"/>
            <a:ext cx="1295401" cy="1589"/>
          </a:xfrm>
          <a:prstGeom prst="line">
            <a:avLst/>
          </a:prstGeom>
          <a:ln w="63500">
            <a:solidFill>
              <a:srgbClr val="66FFFF"/>
            </a:solidFill>
            <a:headEnd type="triangle"/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29" name="2 h"/>
          <p:cNvSpPr txBox="1"/>
          <p:nvPr/>
        </p:nvSpPr>
        <p:spPr>
          <a:xfrm>
            <a:off x="4191000" y="1084262"/>
            <a:ext cx="32004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66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2 h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500"/>
                                        <p:tgtEl>
                                          <p:spTgt spid="6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8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4" fill="hold"/>
                                        <p:tgtEl>
                                          <p:spTgt spid="6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3000"/>
                                        <p:tgtEl>
                                          <p:spTgt spid="6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000"/>
                            </p:stCondLst>
                            <p:childTnLst>
                              <p:par>
                                <p:cTn id="17" presetID="1" presetClass="entr" presetSubtype="0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6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grpId="5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2" fill="hold"/>
                                        <p:tgtEl>
                                          <p:spTgt spid="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6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6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500"/>
                            </p:stCondLst>
                            <p:childTnLst>
                              <p:par>
                                <p:cTn id="26" presetID="1" presetClass="entr" presetSubtype="0" fill="hold" grpId="6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7" fill="hold"/>
                                        <p:tgtEl>
                                          <p:spTgt spid="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" presetClass="entr" presetSubtype="4" fill="hold" grpId="7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1" fill="hold"/>
                                        <p:tgtEl>
                                          <p:spTgt spid="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"/>
                            </p:stCondLst>
                            <p:childTnLst>
                              <p:par>
                                <p:cTn id="35" presetID="1" presetClass="entr" presetSubtype="0" fill="hold" grpId="8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6" fill="hold"/>
                                        <p:tgtEl>
                                          <p:spTgt spid="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2" presetClass="entr" presetSubtype="8" fill="hold" grpId="9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0" fill="hold"/>
                                        <p:tgtEl>
                                          <p:spTgt spid="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41" dur="1000"/>
                                        <p:tgtEl>
                                          <p:spTgt spid="6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2" presetClass="entr" presetSubtype="4" fill="hold" grpId="10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5" fill="hold"/>
                                        <p:tgtEl>
                                          <p:spTgt spid="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500" fill="hold"/>
                                        <p:tgtEl>
                                          <p:spTgt spid="6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500" fill="hold"/>
                                        <p:tgtEl>
                                          <p:spTgt spid="6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8" fill="hold">
                            <p:stCondLst>
                              <p:cond delay="500"/>
                            </p:stCondLst>
                            <p:childTnLst>
                              <p:par>
                                <p:cTn id="49" presetID="1" presetClass="entr" presetSubtype="0" fill="hold" grpId="1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50" fill="hold"/>
                                        <p:tgtEl>
                                          <p:spTgt spid="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9" grpId="2" animBg="1" advAuto="0"/>
      <p:bldP spid="620" grpId="3" animBg="1" advAuto="0"/>
      <p:bldP spid="621" grpId="4" animBg="1" advAuto="0"/>
      <p:bldP spid="622" grpId="5" animBg="1" advAuto="0"/>
      <p:bldP spid="623" grpId="6" animBg="1" advAuto="0"/>
      <p:bldP spid="624" grpId="9" animBg="1" advAuto="0"/>
      <p:bldP spid="625" grpId="1" animBg="1" advAuto="0"/>
      <p:bldP spid="626" grpId="7" animBg="1" advAuto="0"/>
      <p:bldP spid="627" grpId="8" animBg="1" advAuto="0"/>
      <p:bldP spid="628" grpId="10" animBg="1" advAuto="0"/>
      <p:bldP spid="629" grpId="11" animBg="1" advAuto="0"/>
    </p:bldLst>
  </p:timing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1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632" name="Horas de luz diurna"/>
          <p:cNvSpPr txBox="1"/>
          <p:nvPr/>
        </p:nvSpPr>
        <p:spPr>
          <a:xfrm>
            <a:off x="911510" y="1143000"/>
            <a:ext cx="6708491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Horas de luz diurna</a:t>
            </a:r>
          </a:p>
        </p:txBody>
      </p:sp>
    </p:spTree>
  </p:cSld>
  <p:clrMapOvr>
    <a:masterClrMapping/>
  </p:clrMapOvr>
  <p:transition spd="med"/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36" name="IMG_2554.JPG"/>
          <p:cNvGrpSpPr/>
          <p:nvPr/>
        </p:nvGrpSpPr>
        <p:grpSpPr>
          <a:xfrm>
            <a:off x="0" y="-76201"/>
            <a:ext cx="9144000" cy="6605589"/>
            <a:chOff x="0" y="0"/>
            <a:chExt cx="9144000" cy="6605587"/>
          </a:xfrm>
        </p:grpSpPr>
        <p:sp>
          <p:nvSpPr>
            <p:cNvPr id="634" name="Rectángulo"/>
            <p:cNvSpPr/>
            <p:nvPr/>
          </p:nvSpPr>
          <p:spPr>
            <a:xfrm>
              <a:off x="0" y="0"/>
              <a:ext cx="9144000" cy="6605588"/>
            </a:xfrm>
            <a:prstGeom prst="rect">
              <a:avLst/>
            </a:prstGeom>
            <a:solidFill>
              <a:srgbClr val="FF000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endParaRPr/>
            </a:p>
          </p:txBody>
        </p:sp>
        <p:pic>
          <p:nvPicPr>
            <p:cNvPr id="635" name="IMG_2554.jpeg" descr="IMG_2554.jpeg"/>
            <p:cNvPicPr>
              <a:picLocks noChangeAspect="1"/>
            </p:cNvPicPr>
            <p:nvPr/>
          </p:nvPicPr>
          <p:blipFill>
            <a:blip r:embed="rId2">
              <a:extLst/>
            </a:blip>
            <a:srcRect b="3691"/>
            <a:stretch>
              <a:fillRect/>
            </a:stretch>
          </p:blipFill>
          <p:spPr>
            <a:xfrm>
              <a:off x="0" y="-1"/>
              <a:ext cx="9144000" cy="6605589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637" name="¿Podemos visualizar en la Bola de Piquío…"/>
          <p:cNvSpPr txBox="1"/>
          <p:nvPr/>
        </p:nvSpPr>
        <p:spPr>
          <a:xfrm>
            <a:off x="-439390" y="381000"/>
            <a:ext cx="7830791" cy="8534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¿Podemos visualizar en la Bola de Piquío</a:t>
            </a:r>
          </a:p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cuántas horas de luz tendremos hoy?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41" name="IMG_2554.JPG"/>
          <p:cNvGrpSpPr/>
          <p:nvPr/>
        </p:nvGrpSpPr>
        <p:grpSpPr>
          <a:xfrm>
            <a:off x="0" y="-76201"/>
            <a:ext cx="9144000" cy="6605589"/>
            <a:chOff x="0" y="0"/>
            <a:chExt cx="9144000" cy="6605587"/>
          </a:xfrm>
        </p:grpSpPr>
        <p:sp>
          <p:nvSpPr>
            <p:cNvPr id="639" name="Rectángulo"/>
            <p:cNvSpPr/>
            <p:nvPr/>
          </p:nvSpPr>
          <p:spPr>
            <a:xfrm>
              <a:off x="0" y="0"/>
              <a:ext cx="9144000" cy="6605588"/>
            </a:xfrm>
            <a:prstGeom prst="rect">
              <a:avLst/>
            </a:prstGeom>
            <a:solidFill>
              <a:srgbClr val="FF0000"/>
            </a:solidFill>
            <a:ln w="12700" cap="flat">
              <a:noFill/>
              <a:miter lim="400000"/>
            </a:ln>
            <a:effectLst/>
          </p:spPr>
          <p:txBody>
            <a:bodyPr wrap="square" lIns="45719" tIns="45719" rIns="45719" bIns="45719" numCol="1" anchor="t">
              <a:noAutofit/>
            </a:bodyPr>
            <a:lstStyle/>
            <a:p>
              <a:endParaRPr/>
            </a:p>
          </p:txBody>
        </p:sp>
        <p:pic>
          <p:nvPicPr>
            <p:cNvPr id="640" name="IMG_2554.jpeg" descr="IMG_2554.jpeg"/>
            <p:cNvPicPr>
              <a:picLocks noChangeAspect="1"/>
            </p:cNvPicPr>
            <p:nvPr/>
          </p:nvPicPr>
          <p:blipFill>
            <a:blip r:embed="rId2">
              <a:extLst/>
            </a:blip>
            <a:srcRect b="3691"/>
            <a:stretch>
              <a:fillRect/>
            </a:stretch>
          </p:blipFill>
          <p:spPr>
            <a:xfrm>
              <a:off x="0" y="-1"/>
              <a:ext cx="9144000" cy="6605589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</p:grpSp>
      <p:sp>
        <p:nvSpPr>
          <p:cNvPr id="642" name="Figura"/>
          <p:cNvSpPr/>
          <p:nvPr/>
        </p:nvSpPr>
        <p:spPr>
          <a:xfrm rot="14707179">
            <a:off x="3717168" y="1750068"/>
            <a:ext cx="3358440" cy="132557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19164" extrusionOk="0">
                <a:moveTo>
                  <a:pt x="0" y="19164"/>
                </a:moveTo>
                <a:lnTo>
                  <a:pt x="0" y="19118"/>
                </a:lnTo>
                <a:cubicBezTo>
                  <a:pt x="0" y="8560"/>
                  <a:pt x="5088" y="0"/>
                  <a:pt x="11364" y="0"/>
                </a:cubicBezTo>
                <a:cubicBezTo>
                  <a:pt x="15727" y="0"/>
                  <a:pt x="19705" y="4203"/>
                  <a:pt x="21600" y="10815"/>
                </a:cubicBezTo>
                <a:lnTo>
                  <a:pt x="21505" y="10892"/>
                </a:lnTo>
                <a:lnTo>
                  <a:pt x="21505" y="10892"/>
                </a:lnTo>
                <a:cubicBezTo>
                  <a:pt x="18797" y="1497"/>
                  <a:pt x="12061" y="-2436"/>
                  <a:pt x="6460" y="2107"/>
                </a:cubicBezTo>
                <a:cubicBezTo>
                  <a:pt x="2570" y="5262"/>
                  <a:pt x="99" y="11871"/>
                  <a:pt x="99" y="19118"/>
                </a:cubicBezTo>
                <a:close/>
              </a:path>
            </a:pathLst>
          </a:custGeom>
          <a:solidFill>
            <a:srgbClr val="FF0000"/>
          </a:solidFill>
          <a:ln w="38100">
            <a:solidFill>
              <a:srgbClr val="FF0000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43" name="Nuestro paralelo cruza en este día…"/>
          <p:cNvSpPr txBox="1"/>
          <p:nvPr/>
        </p:nvSpPr>
        <p:spPr>
          <a:xfrm>
            <a:off x="685800" y="4419600"/>
            <a:ext cx="8153400" cy="147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Nuestro paralelo cruza en este día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10 “husos horarios” de sombra</a:t>
            </a:r>
          </a:p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y 14 de luz</a:t>
            </a:r>
          </a:p>
        </p:txBody>
      </p:sp>
    </p:spTree>
  </p:cSld>
  <p:clrMapOvr>
    <a:masterClrMapping/>
  </p:clrMapOvr>
  <p:transition spd="med"/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646" name="Reloj de Sol"/>
          <p:cNvSpPr txBox="1"/>
          <p:nvPr/>
        </p:nvSpPr>
        <p:spPr>
          <a:xfrm>
            <a:off x="3272916" y="1130300"/>
            <a:ext cx="4347085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Reloj de Sol</a:t>
            </a:r>
          </a:p>
        </p:txBody>
      </p:sp>
    </p:spTree>
  </p:cSld>
  <p:clrMapOvr>
    <a:masterClrMapping/>
  </p:clrMapOvr>
  <p:transition spd="med"/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8" name="Detalle.jpg" descr="Detal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479425"/>
            <a:ext cx="9144000" cy="6378575"/>
          </a:xfrm>
          <a:prstGeom prst="rect">
            <a:avLst/>
          </a:prstGeom>
          <a:ln w="12700">
            <a:miter lim="400000"/>
          </a:ln>
        </p:spPr>
      </p:pic>
      <p:sp>
        <p:nvSpPr>
          <p:cNvPr id="649" name="¡No tiene gnomon!"/>
          <p:cNvSpPr txBox="1"/>
          <p:nvPr/>
        </p:nvSpPr>
        <p:spPr>
          <a:xfrm>
            <a:off x="4191000" y="-76200"/>
            <a:ext cx="3352800" cy="4862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r" defTabSz="457200">
              <a:spcBef>
                <a:spcPts val="1600"/>
              </a:spcBef>
              <a:defRPr sz="2800" b="1" i="0">
                <a:solidFill>
                  <a:srgbClr val="FF96A5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¡No tiene gnomon!</a:t>
            </a:r>
          </a:p>
        </p:txBody>
      </p:sp>
      <p:sp>
        <p:nvSpPr>
          <p:cNvPr id="650" name="Al Polo celeste"/>
          <p:cNvSpPr txBox="1"/>
          <p:nvPr/>
        </p:nvSpPr>
        <p:spPr>
          <a:xfrm>
            <a:off x="2227262" y="-838200"/>
            <a:ext cx="2916238" cy="497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600"/>
              </a:spcBef>
              <a:defRPr sz="2800" i="0">
                <a:solidFill>
                  <a:srgbClr val="CC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Al Polo celeste</a:t>
            </a:r>
          </a:p>
        </p:txBody>
      </p:sp>
      <p:sp>
        <p:nvSpPr>
          <p:cNvPr id="651" name="Reloj de Sol esférico:"/>
          <p:cNvSpPr txBox="1"/>
          <p:nvPr/>
        </p:nvSpPr>
        <p:spPr>
          <a:xfrm>
            <a:off x="0" y="-76200"/>
            <a:ext cx="4114800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r" defTabSz="457200">
              <a:spcBef>
                <a:spcPts val="1600"/>
              </a:spcBef>
              <a:defRPr sz="2800" b="1" i="0">
                <a:solidFill>
                  <a:srgbClr val="FF96A5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Reloj de Sol esférico: </a:t>
            </a:r>
            <a:br/>
            <a:endParaRPr/>
          </a:p>
        </p:txBody>
      </p:sp>
      <p:sp>
        <p:nvSpPr>
          <p:cNvPr id="652" name="Es el terminador el que indica la hora sobre las marcas horarias del Ecuador."/>
          <p:cNvSpPr txBox="1"/>
          <p:nvPr/>
        </p:nvSpPr>
        <p:spPr>
          <a:xfrm>
            <a:off x="-457201" y="381000"/>
            <a:ext cx="9144002" cy="89260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600"/>
              </a:spcBef>
              <a:defRPr sz="2800" b="1" i="0">
                <a:solidFill>
                  <a:srgbClr val="F9FF9B"/>
                </a:solidFill>
                <a:latin typeface="+mj-lt"/>
                <a:ea typeface="+mj-ea"/>
                <a:cs typeface="+mj-cs"/>
                <a:sym typeface="Arial"/>
              </a:defRPr>
            </a:lvl1pPr>
          </a:lstStyle>
          <a:p>
            <a:r>
              <a:t>Es el terminador el que indica la hora sobre las marcas horarias del Ecuador.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6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49" grpId="2" animBg="1" advAuto="0"/>
      <p:bldP spid="651" grpId="1" animBg="1" advAuto="0"/>
    </p:bldLst>
  </p:timing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4" name="Detalle.jpg" descr="Detal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479425"/>
            <a:ext cx="9144000" cy="6378575"/>
          </a:xfrm>
          <a:prstGeom prst="rect">
            <a:avLst/>
          </a:prstGeom>
          <a:ln w="12700">
            <a:miter lim="400000"/>
          </a:ln>
        </p:spPr>
      </p:pic>
      <p:sp>
        <p:nvSpPr>
          <p:cNvPr id="655" name="Las 3 y media (hora solar)"/>
          <p:cNvSpPr txBox="1"/>
          <p:nvPr/>
        </p:nvSpPr>
        <p:spPr>
          <a:xfrm>
            <a:off x="179387" y="5681662"/>
            <a:ext cx="6551613" cy="5867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Las 3 y media (hora solar)</a:t>
            </a:r>
          </a:p>
        </p:txBody>
      </p:sp>
      <p:sp>
        <p:nvSpPr>
          <p:cNvPr id="656" name="Línea"/>
          <p:cNvSpPr/>
          <p:nvPr/>
        </p:nvSpPr>
        <p:spPr>
          <a:xfrm flipV="1">
            <a:off x="2133599" y="2514600"/>
            <a:ext cx="1524001" cy="3124200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58" name="Las 6 por debajo.jpg" descr="Las 6 por debaj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295400" y="38100"/>
            <a:ext cx="6448425" cy="4572000"/>
          </a:xfrm>
          <a:prstGeom prst="rect">
            <a:avLst/>
          </a:prstGeom>
          <a:ln w="12700">
            <a:solidFill>
              <a:srgbClr val="FFFFFF"/>
            </a:solidFill>
            <a:miter lim="400000"/>
          </a:ln>
        </p:spPr>
      </p:pic>
      <p:pic>
        <p:nvPicPr>
          <p:cNvPr id="659" name="Las 6.jpg" descr="Las 6.jpg"/>
          <p:cNvPicPr>
            <a:picLocks noChangeAspect="1"/>
          </p:cNvPicPr>
          <p:nvPr/>
        </p:nvPicPr>
        <p:blipFill>
          <a:blip r:embed="rId3">
            <a:extLst/>
          </a:blip>
          <a:srcRect l="10427"/>
          <a:stretch>
            <a:fillRect/>
          </a:stretch>
        </p:blipFill>
        <p:spPr>
          <a:xfrm>
            <a:off x="3886200" y="2378075"/>
            <a:ext cx="5257800" cy="4479925"/>
          </a:xfrm>
          <a:prstGeom prst="rect">
            <a:avLst/>
          </a:prstGeom>
          <a:ln w="12700">
            <a:solidFill>
              <a:srgbClr val="FFFFFF"/>
            </a:solidFill>
            <a:miter lim="400000"/>
          </a:ln>
        </p:spPr>
      </p:pic>
      <p:sp>
        <p:nvSpPr>
          <p:cNvPr id="660" name="Línea"/>
          <p:cNvSpPr/>
          <p:nvPr/>
        </p:nvSpPr>
        <p:spPr>
          <a:xfrm flipH="1" flipV="1">
            <a:off x="2209799" y="3124200"/>
            <a:ext cx="533402" cy="1905000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61" name="Las 6 (hora solar)"/>
          <p:cNvSpPr txBox="1"/>
          <p:nvPr/>
        </p:nvSpPr>
        <p:spPr>
          <a:xfrm>
            <a:off x="0" y="5105400"/>
            <a:ext cx="6551613" cy="5867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4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Las 6 (hora solar)</a:t>
            </a:r>
          </a:p>
        </p:txBody>
      </p:sp>
      <p:sp>
        <p:nvSpPr>
          <p:cNvPr id="662" name="Línea"/>
          <p:cNvSpPr/>
          <p:nvPr/>
        </p:nvSpPr>
        <p:spPr>
          <a:xfrm flipV="1">
            <a:off x="3886200" y="3733800"/>
            <a:ext cx="2590801" cy="1371600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4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665" name="¿Qué hora es en…?"/>
          <p:cNvSpPr txBox="1"/>
          <p:nvPr/>
        </p:nvSpPr>
        <p:spPr>
          <a:xfrm>
            <a:off x="897557" y="1143000"/>
            <a:ext cx="6722444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¿Qué hora es en…?</a:t>
            </a:r>
          </a:p>
        </p:txBody>
      </p:sp>
    </p:spTree>
  </p:cSld>
  <p:clrMapOvr>
    <a:masterClrMapping/>
  </p:clrMapOvr>
  <p:transition spd="med"/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7" name="Detalle.jpg" descr="Detal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98425"/>
            <a:ext cx="9144000" cy="6378575"/>
          </a:xfrm>
          <a:prstGeom prst="rect">
            <a:avLst/>
          </a:prstGeom>
          <a:ln w="12700">
            <a:miter lim="400000"/>
          </a:ln>
        </p:spPr>
      </p:pic>
      <p:sp>
        <p:nvSpPr>
          <p:cNvPr id="668" name="Línea"/>
          <p:cNvSpPr/>
          <p:nvPr/>
        </p:nvSpPr>
        <p:spPr>
          <a:xfrm flipH="1" flipV="1">
            <a:off x="5410199" y="3276599"/>
            <a:ext cx="990601" cy="1143002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69" name="¿Qué hora es en Sri Lanka?…"/>
          <p:cNvSpPr txBox="1"/>
          <p:nvPr/>
        </p:nvSpPr>
        <p:spPr>
          <a:xfrm>
            <a:off x="2438400" y="4419600"/>
            <a:ext cx="6248400" cy="94488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¿Qué hora es en Sri Lanka?</a:t>
            </a:r>
          </a:p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(hora solar local)</a:t>
            </a:r>
          </a:p>
        </p:txBody>
      </p:sp>
    </p:spTree>
  </p:cSld>
  <p:clrMapOvr>
    <a:masterClrMapping/>
  </p:clrMapOvr>
  <p:transition spd="med"/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1" name="Detalle.jpg" descr="Detal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0" y="98425"/>
            <a:ext cx="9144000" cy="6378575"/>
          </a:xfrm>
          <a:prstGeom prst="rect">
            <a:avLst/>
          </a:prstGeom>
          <a:ln w="12700">
            <a:miter lim="400000"/>
          </a:ln>
        </p:spPr>
      </p:pic>
      <p:sp>
        <p:nvSpPr>
          <p:cNvPr id="672" name="Leamos primero la hora en Santander..."/>
          <p:cNvSpPr txBox="1"/>
          <p:nvPr/>
        </p:nvSpPr>
        <p:spPr>
          <a:xfrm>
            <a:off x="179387" y="5300662"/>
            <a:ext cx="8507413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Leamos primero la hora en Santander...</a:t>
            </a:r>
          </a:p>
        </p:txBody>
      </p:sp>
      <p:sp>
        <p:nvSpPr>
          <p:cNvPr id="673" name="Línea"/>
          <p:cNvSpPr/>
          <p:nvPr/>
        </p:nvSpPr>
        <p:spPr>
          <a:xfrm flipV="1">
            <a:off x="2133599" y="2133600"/>
            <a:ext cx="1524001" cy="3124200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74" name="Al Polo celeste"/>
          <p:cNvSpPr txBox="1"/>
          <p:nvPr/>
        </p:nvSpPr>
        <p:spPr>
          <a:xfrm>
            <a:off x="2227262" y="-838200"/>
            <a:ext cx="2916238" cy="4978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>
            <a:lvl1pPr algn="ctr" defTabSz="457200">
              <a:spcBef>
                <a:spcPts val="1600"/>
              </a:spcBef>
              <a:defRPr sz="2800" i="0">
                <a:solidFill>
                  <a:srgbClr val="CC00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lvl1pPr>
          </a:lstStyle>
          <a:p>
            <a:r>
              <a:t>Al Polo celeste</a:t>
            </a:r>
          </a:p>
        </p:txBody>
      </p:sp>
      <p:sp>
        <p:nvSpPr>
          <p:cNvPr id="675" name="Línea"/>
          <p:cNvSpPr/>
          <p:nvPr/>
        </p:nvSpPr>
        <p:spPr>
          <a:xfrm flipH="1" flipV="1">
            <a:off x="5410199" y="3276599"/>
            <a:ext cx="990601" cy="1143002"/>
          </a:xfrm>
          <a:prstGeom prst="line">
            <a:avLst/>
          </a:prstGeom>
          <a:ln w="38100">
            <a:solidFill>
              <a:srgbClr val="FFFFFF"/>
            </a:solidFill>
            <a:tailEnd type="triangle"/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76" name="En Sri Lanka: 6 horas más"/>
          <p:cNvSpPr txBox="1"/>
          <p:nvPr/>
        </p:nvSpPr>
        <p:spPr>
          <a:xfrm>
            <a:off x="2438400" y="4419600"/>
            <a:ext cx="6248400" cy="101473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32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En Sri Lanka: 6 horas más</a:t>
            </a:r>
          </a:p>
          <a:p>
            <a:pPr lvl="4" indent="717550" algn="r" defTabSz="457200">
              <a:lnSpc>
                <a:spcPct val="110000"/>
              </a:lnSpc>
              <a:defRPr sz="28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 </a:t>
            </a:r>
          </a:p>
        </p:txBody>
      </p:sp>
      <p:sp>
        <p:nvSpPr>
          <p:cNvPr id="677" name="Las 3 y media"/>
          <p:cNvSpPr txBox="1"/>
          <p:nvPr/>
        </p:nvSpPr>
        <p:spPr>
          <a:xfrm>
            <a:off x="152400" y="5808662"/>
            <a:ext cx="7059613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Las 3 y media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3" fill="hold"/>
                                        <p:tgtEl>
                                          <p:spTgt spid="6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6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6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6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6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"/>
                            </p:stCondLst>
                            <p:childTnLst>
                              <p:par>
                                <p:cTn id="22" presetID="2" presetClass="entr" presetSubtype="2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3" fill="hold"/>
                                        <p:tgtEl>
                                          <p:spTgt spid="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72" grpId="1" animBg="1" advAuto="0"/>
      <p:bldP spid="673" grpId="3" animBg="1" advAuto="0"/>
      <p:bldP spid="675" grpId="5" animBg="1" advAuto="0"/>
      <p:bldP spid="676" grpId="4" animBg="1" advAuto="0"/>
      <p:bldP spid="677" grpId="2" animBg="1" advAuto="0"/>
    </p:bldLst>
  </p:timing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79" name="P4223059.JPG" descr="P4223059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457200" y="3276600"/>
            <a:ext cx="4429125" cy="3200400"/>
          </a:xfrm>
          <a:prstGeom prst="rect">
            <a:avLst/>
          </a:prstGeom>
          <a:ln w="12700">
            <a:miter lim="400000"/>
          </a:ln>
        </p:spPr>
      </p:pic>
      <p:pic>
        <p:nvPicPr>
          <p:cNvPr id="680" name="_MG_0537.jpg" descr="_MG_0537.jp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400300" y="0"/>
            <a:ext cx="6743700" cy="4495800"/>
          </a:xfrm>
          <a:prstGeom prst="rect">
            <a:avLst/>
          </a:prstGeom>
          <a:ln w="12700">
            <a:miter lim="400000"/>
          </a:ln>
        </p:spPr>
      </p:pic>
      <p:sp>
        <p:nvSpPr>
          <p:cNvPr id="681" name="Observatorio Astronómico de Cantabria…"/>
          <p:cNvSpPr txBox="1"/>
          <p:nvPr/>
        </p:nvSpPr>
        <p:spPr>
          <a:xfrm>
            <a:off x="0" y="5715000"/>
            <a:ext cx="8686800" cy="643284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1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Observatorio Astronómico de Cantabria</a:t>
            </a:r>
          </a:p>
          <a:p>
            <a:pPr lvl="4" indent="717550" defTabSz="457200">
              <a:lnSpc>
                <a:spcPct val="110000"/>
              </a:lnSpc>
              <a:defRPr sz="18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Páramo de la Lora (Valderredible)</a:t>
            </a:r>
          </a:p>
        </p:txBody>
      </p:sp>
    </p:spTree>
  </p:cSld>
  <p:clrMapOvr>
    <a:masterClrMapping/>
  </p:clrMapOvr>
  <p:transition spd="med"/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3" name="_MG_0553.jpg" descr="_MG_0553.jpg"/>
          <p:cNvPicPr>
            <a:picLocks noChangeAspect="1"/>
          </p:cNvPicPr>
          <p:nvPr/>
        </p:nvPicPr>
        <p:blipFill>
          <a:blip r:embed="rId2">
            <a:extLst/>
          </a:blip>
          <a:srcRect l="3236"/>
          <a:stretch>
            <a:fillRect/>
          </a:stretch>
        </p:blipFill>
        <p:spPr>
          <a:xfrm>
            <a:off x="0" y="101600"/>
            <a:ext cx="9144000" cy="6299200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6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83" grpId="1" animBg="1" advAuto="0"/>
    </p:bldLst>
  </p:timing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5" name="IMG_0548.jpg" descr="IMG_0548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371600" y="-609600"/>
            <a:ext cx="10515600" cy="7010400"/>
          </a:xfrm>
          <a:prstGeom prst="rect">
            <a:avLst/>
          </a:prstGeom>
          <a:ln w="12700">
            <a:miter lim="400000"/>
          </a:ln>
        </p:spPr>
      </p:pic>
      <p:sp>
        <p:nvSpPr>
          <p:cNvPr id="686" name="A lo largo de un meridiano es la misma hora solar."/>
          <p:cNvSpPr txBox="1"/>
          <p:nvPr/>
        </p:nvSpPr>
        <p:spPr>
          <a:xfrm>
            <a:off x="0" y="6332537"/>
            <a:ext cx="9372600" cy="47433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FFFFFF"/>
                </a:solidFill>
                <a:latin typeface="+mj-lt"/>
                <a:ea typeface="+mj-ea"/>
                <a:cs typeface="+mj-cs"/>
                <a:sym typeface="Arial"/>
              </a:defRPr>
            </a:pPr>
            <a:r>
              <a:t>A lo largo de un meridiano es la misma hora solar.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86" grpId="1" animBg="1" advAuto="0"/>
    </p:bldLst>
  </p:timing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8" name="mafalda-mundo" descr="mafalda-mundo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019800" y="4267200"/>
            <a:ext cx="3048000" cy="2514600"/>
          </a:xfrm>
          <a:prstGeom prst="rect">
            <a:avLst/>
          </a:prstGeom>
          <a:ln w="12700">
            <a:miter lim="400000"/>
          </a:ln>
        </p:spPr>
      </p:pic>
      <p:sp>
        <p:nvSpPr>
          <p:cNvPr id="689" name="Leer la fecha."/>
          <p:cNvSpPr txBox="1"/>
          <p:nvPr/>
        </p:nvSpPr>
        <p:spPr>
          <a:xfrm>
            <a:off x="2704889" y="1143000"/>
            <a:ext cx="4915112" cy="1546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wrap="none" lIns="0" tIns="0" rIns="0" bIns="0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5000" i="0">
                <a:solidFill>
                  <a:srgbClr val="FF8092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endParaRPr/>
          </a:p>
          <a:p>
            <a:pPr lvl="4" indent="717550" algn="r" defTabSz="457200">
              <a:lnSpc>
                <a:spcPct val="110000"/>
              </a:lnSpc>
              <a:defRPr sz="5400" i="0">
                <a:solidFill>
                  <a:srgbClr val="FF8092"/>
                </a:solidFill>
                <a:latin typeface="Arial Black"/>
                <a:ea typeface="Arial Black"/>
                <a:cs typeface="Arial Black"/>
                <a:sym typeface="Arial Black"/>
              </a:defRPr>
            </a:pPr>
            <a:r>
              <a:rPr sz="5000">
                <a:latin typeface="Arial Rounded MT Bold"/>
                <a:ea typeface="Arial Rounded MT Bold"/>
                <a:cs typeface="Arial Rounded MT Bold"/>
                <a:sym typeface="Arial Rounded MT Bold"/>
              </a:rPr>
              <a:t>Leer la fecha.</a:t>
            </a:r>
          </a:p>
        </p:txBody>
      </p:sp>
    </p:spTree>
  </p:cSld>
  <p:clrMapOvr>
    <a:masterClrMapping/>
  </p:clrMapOvr>
  <p:transition spd="med"/>
</p:sld>
</file>

<file path=ppt/slides/slide1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1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066800" y="0"/>
            <a:ext cx="5791200" cy="4343400"/>
          </a:xfrm>
          <a:prstGeom prst="rect">
            <a:avLst/>
          </a:prstGeom>
          <a:ln w="12700">
            <a:miter lim="400000"/>
          </a:ln>
        </p:spPr>
      </p:pic>
      <p:pic>
        <p:nvPicPr>
          <p:cNvPr id="692" name="5169730496_a046512ce3_o.jpg" descr="5169730496_a046512ce3_o.jpg"/>
          <p:cNvPicPr>
            <a:picLocks noChangeAspect="1"/>
          </p:cNvPicPr>
          <p:nvPr/>
        </p:nvPicPr>
        <p:blipFill>
          <a:blip r:embed="rId3">
            <a:extLst/>
          </a:blip>
          <a:srcRect l="3236"/>
          <a:stretch>
            <a:fillRect/>
          </a:stretch>
        </p:blipFill>
        <p:spPr>
          <a:xfrm>
            <a:off x="4038600" y="2435225"/>
            <a:ext cx="5867400" cy="4041775"/>
          </a:xfrm>
          <a:prstGeom prst="rect">
            <a:avLst/>
          </a:prstGeom>
          <a:ln w="12700">
            <a:miter lim="400000"/>
          </a:ln>
        </p:spPr>
      </p:pic>
      <p:sp>
        <p:nvSpPr>
          <p:cNvPr id="693" name="Solsticio de Diciembre"/>
          <p:cNvSpPr txBox="1"/>
          <p:nvPr/>
        </p:nvSpPr>
        <p:spPr>
          <a:xfrm>
            <a:off x="0" y="5580062"/>
            <a:ext cx="54102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Solsticio de Diciembre</a:t>
            </a:r>
          </a:p>
        </p:txBody>
      </p:sp>
      <p:sp>
        <p:nvSpPr>
          <p:cNvPr id="694" name="Cerca del solsticio de Junio"/>
          <p:cNvSpPr txBox="1"/>
          <p:nvPr/>
        </p:nvSpPr>
        <p:spPr>
          <a:xfrm>
            <a:off x="3657600" y="0"/>
            <a:ext cx="43434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Cerca del solsticio de Junio</a:t>
            </a:r>
          </a:p>
        </p:txBody>
      </p:sp>
      <p:sp>
        <p:nvSpPr>
          <p:cNvPr id="695" name="Círculo"/>
          <p:cNvSpPr/>
          <p:nvPr/>
        </p:nvSpPr>
        <p:spPr>
          <a:xfrm flipH="1">
            <a:off x="5410200" y="39624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696" name="Punto subsolar  en el hemisferio Sur…"/>
          <p:cNvSpPr txBox="1"/>
          <p:nvPr/>
        </p:nvSpPr>
        <p:spPr>
          <a:xfrm>
            <a:off x="76200" y="3657600"/>
            <a:ext cx="5334000" cy="13106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 </a:t>
            </a:r>
            <a:br/>
            <a:r>
              <a:t>en el hemisferio Sur</a:t>
            </a:r>
          </a:p>
          <a:p>
            <a:pPr lvl="4" indent="717550" algn="r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(Trópico de Capricornio)</a:t>
            </a:r>
          </a:p>
        </p:txBody>
      </p:sp>
      <p:sp>
        <p:nvSpPr>
          <p:cNvPr id="697" name="Punto subsolar en el hemisferio Norte…"/>
          <p:cNvSpPr txBox="1"/>
          <p:nvPr/>
        </p:nvSpPr>
        <p:spPr>
          <a:xfrm>
            <a:off x="2590800" y="1262062"/>
            <a:ext cx="6324600" cy="13106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</a:t>
            </a:r>
            <a:br/>
            <a:r>
              <a:t>en el hemisferio Norte</a:t>
            </a:r>
          </a:p>
          <a:p>
            <a:pPr lvl="4" indent="717550" defTabSz="457200">
              <a:lnSpc>
                <a:spcPct val="110000"/>
              </a:lnSpc>
              <a:defRPr sz="26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(cerca del Trópico de Cáncer)</a:t>
            </a:r>
          </a:p>
        </p:txBody>
      </p:sp>
      <p:sp>
        <p:nvSpPr>
          <p:cNvPr id="698" name="Círculo"/>
          <p:cNvSpPr/>
          <p:nvPr/>
        </p:nvSpPr>
        <p:spPr>
          <a:xfrm flipH="1">
            <a:off x="2971800" y="17526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32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6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615" fill="hold"/>
                                        <p:tgtEl>
                                          <p:spTgt spid="6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615" fill="hold"/>
                                        <p:tgtEl>
                                          <p:spTgt spid="6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615"/>
                            </p:stCondLst>
                            <p:childTnLst>
                              <p:par>
                                <p:cTn id="10" presetID="23" presetClass="entr" presetSubtype="32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6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615" fill="hold"/>
                                        <p:tgtEl>
                                          <p:spTgt spid="6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615" fill="hold"/>
                                        <p:tgtEl>
                                          <p:spTgt spid="6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7" fill="hold"/>
                                        <p:tgtEl>
                                          <p:spTgt spid="6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1" fill="hold"/>
                                        <p:tgtEl>
                                          <p:spTgt spid="6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95" grpId="2" animBg="1" advAuto="0"/>
      <p:bldP spid="696" grpId="4" animBg="1" advAuto="0"/>
      <p:bldP spid="697" grpId="3" animBg="1" advAuto="0"/>
      <p:bldP spid="698" grpId="1" animBg="1" advAuto="0"/>
    </p:bldLst>
  </p:timing>
</p:sld>
</file>

<file path=ppt/slides/slide1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0" name="Bola Piquío Equinoccio.jpg" descr="Bola Piquío Equinocci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76200" y="-457200"/>
            <a:ext cx="8991600" cy="6926263"/>
          </a:xfrm>
          <a:prstGeom prst="rect">
            <a:avLst/>
          </a:prstGeom>
          <a:ln w="12700">
            <a:miter lim="400000"/>
          </a:ln>
        </p:spPr>
      </p:pic>
      <p:sp>
        <p:nvSpPr>
          <p:cNvPr id="701" name="Equinoccio"/>
          <p:cNvSpPr txBox="1"/>
          <p:nvPr/>
        </p:nvSpPr>
        <p:spPr>
          <a:xfrm>
            <a:off x="304800" y="-7938"/>
            <a:ext cx="68580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Equinoccio </a:t>
            </a:r>
            <a:br/>
            <a:endParaRPr/>
          </a:p>
        </p:txBody>
      </p:sp>
      <p:sp>
        <p:nvSpPr>
          <p:cNvPr id="702" name="Círculo"/>
          <p:cNvSpPr/>
          <p:nvPr/>
        </p:nvSpPr>
        <p:spPr>
          <a:xfrm flipH="1">
            <a:off x="3352800" y="18288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03" name="Punto subsolar en el Ecuador"/>
          <p:cNvSpPr txBox="1"/>
          <p:nvPr/>
        </p:nvSpPr>
        <p:spPr>
          <a:xfrm>
            <a:off x="-381000" y="1828800"/>
            <a:ext cx="3733800" cy="98451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+mj-lt"/>
                <a:ea typeface="+mj-ea"/>
                <a:cs typeface="+mj-cs"/>
                <a:sym typeface="Arial"/>
              </a:defRPr>
            </a:pPr>
            <a:r>
              <a:t>Punto subsolar en el Ecuador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3" presetClass="entr" presetSubtype="32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7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615" fill="hold"/>
                                        <p:tgtEl>
                                          <p:spTgt spid="7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615" fill="hold"/>
                                        <p:tgtEl>
                                          <p:spTgt spid="7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615"/>
                            </p:stCondLst>
                            <p:childTnLst>
                              <p:par>
                                <p:cTn id="14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01" grpId="1" animBg="1" advAuto="0"/>
      <p:bldP spid="702" grpId="2" animBg="1" advAuto="0"/>
      <p:bldP spid="703" grpId="3" animBg="1" advAuto="0"/>
    </p:bldLst>
  </p:timing>
</p:sld>
</file>

<file path=ppt/slides/slide1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5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066800" y="76200"/>
            <a:ext cx="5791200" cy="4343400"/>
          </a:xfrm>
          <a:prstGeom prst="rect">
            <a:avLst/>
          </a:prstGeom>
          <a:ln>
            <a:solidFill>
              <a:srgbClr val="FFFFFF"/>
            </a:solidFill>
          </a:ln>
        </p:spPr>
      </p:pic>
      <p:pic>
        <p:nvPicPr>
          <p:cNvPr id="706" name="5169730496_a046512ce3_o.jpg" descr="5169730496_a046512ce3_o.jpg"/>
          <p:cNvPicPr>
            <a:picLocks noChangeAspect="1"/>
          </p:cNvPicPr>
          <p:nvPr/>
        </p:nvPicPr>
        <p:blipFill>
          <a:blip r:embed="rId3">
            <a:extLst/>
          </a:blip>
          <a:srcRect l="3236"/>
          <a:stretch>
            <a:fillRect/>
          </a:stretch>
        </p:blipFill>
        <p:spPr>
          <a:xfrm>
            <a:off x="4038600" y="2587625"/>
            <a:ext cx="5867400" cy="4041775"/>
          </a:xfrm>
          <a:prstGeom prst="rect">
            <a:avLst/>
          </a:prstGeom>
          <a:ln>
            <a:solidFill>
              <a:srgbClr val="FFFFFF"/>
            </a:solidFill>
          </a:ln>
        </p:spPr>
      </p:pic>
      <p:sp>
        <p:nvSpPr>
          <p:cNvPr id="707" name="Si diseñáramos nosotros una Tierra Paralela..."/>
          <p:cNvSpPr txBox="1"/>
          <p:nvPr/>
        </p:nvSpPr>
        <p:spPr>
          <a:xfrm>
            <a:off x="304800" y="-7938"/>
            <a:ext cx="6858000" cy="147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Si diseñáramos nosotros una Tierra Paralela...</a:t>
            </a:r>
          </a:p>
        </p:txBody>
      </p:sp>
      <p:sp>
        <p:nvSpPr>
          <p:cNvPr id="708" name="¿Qué podríamos ponerle para que marcara las fechas?"/>
          <p:cNvSpPr txBox="1"/>
          <p:nvPr/>
        </p:nvSpPr>
        <p:spPr>
          <a:xfrm>
            <a:off x="1447800" y="5300662"/>
            <a:ext cx="6858000" cy="99822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¿Qué podríamos ponerle para que marcara las fechas?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07" grpId="1" animBg="1" advAuto="0"/>
      <p:bldP spid="708" grpId="2" animBg="1" advAuto="0"/>
    </p:bldLst>
  </p:timing>
</p:sld>
</file>

<file path=ppt/slides/slide1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0" name="IMG_2553.JPG" descr="IMG_2553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1066800" y="76200"/>
            <a:ext cx="5791200" cy="4343400"/>
          </a:xfrm>
          <a:prstGeom prst="rect">
            <a:avLst/>
          </a:prstGeom>
          <a:ln>
            <a:solidFill>
              <a:srgbClr val="FFFFFF"/>
            </a:solidFill>
          </a:ln>
        </p:spPr>
      </p:pic>
      <p:pic>
        <p:nvPicPr>
          <p:cNvPr id="711" name="5169730496_a046512ce3_o.jpg" descr="5169730496_a046512ce3_o.jpg"/>
          <p:cNvPicPr>
            <a:picLocks noChangeAspect="1"/>
          </p:cNvPicPr>
          <p:nvPr/>
        </p:nvPicPr>
        <p:blipFill>
          <a:blip r:embed="rId3">
            <a:extLst/>
          </a:blip>
          <a:srcRect l="3236"/>
          <a:stretch>
            <a:fillRect/>
          </a:stretch>
        </p:blipFill>
        <p:spPr>
          <a:xfrm>
            <a:off x="4038600" y="2587625"/>
            <a:ext cx="5867400" cy="4041775"/>
          </a:xfrm>
          <a:prstGeom prst="rect">
            <a:avLst/>
          </a:prstGeom>
          <a:ln>
            <a:solidFill>
              <a:srgbClr val="FFFFFF"/>
            </a:solidFill>
          </a:ln>
        </p:spPr>
      </p:pic>
      <p:sp>
        <p:nvSpPr>
          <p:cNvPr id="712" name="Nos interesa medir “dónde”…"/>
          <p:cNvSpPr txBox="1"/>
          <p:nvPr/>
        </p:nvSpPr>
        <p:spPr>
          <a:xfrm>
            <a:off x="2286000" y="381000"/>
            <a:ext cx="6858000" cy="147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F8A7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Nos interesa medir “dónde” </a:t>
            </a:r>
          </a:p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F8A7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(en qué latitud) </a:t>
            </a:r>
          </a:p>
          <a:p>
            <a:pPr lvl="4" indent="717550" algn="r" defTabSz="457200">
              <a:lnSpc>
                <a:spcPct val="110000"/>
              </a:lnSpc>
              <a:defRPr sz="3000" i="0">
                <a:solidFill>
                  <a:srgbClr val="FFF8A7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se encuentra el punto subsolar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12" grpId="1" animBg="1" advAuto="0"/>
    </p:bldLst>
  </p:timing>
</p:sld>
</file>

<file path=ppt/slides/slide1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4" name="Piscis, Aries, Tauro, Géminis.jpg" descr="Piscis, Aries, Tauro, Géminis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1143000" y="0"/>
            <a:ext cx="6629400" cy="6519863"/>
          </a:xfrm>
          <a:prstGeom prst="rect">
            <a:avLst/>
          </a:prstGeom>
          <a:ln w="12700">
            <a:miter lim="400000"/>
          </a:ln>
        </p:spPr>
      </p:pic>
      <p:sp>
        <p:nvSpPr>
          <p:cNvPr id="715" name="ECLÍPTICA"/>
          <p:cNvSpPr txBox="1"/>
          <p:nvPr/>
        </p:nvSpPr>
        <p:spPr>
          <a:xfrm rot="17252774">
            <a:off x="3535060" y="2128294"/>
            <a:ext cx="3568701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00009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ECLÍPTICA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15" grpId="1" animBg="1" advAuto="0"/>
    </p:bldLst>
  </p:timing>
</p:sld>
</file>

<file path=ppt/slides/slide1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" name="Desarrollo ecliptica.png" descr="Desarrollo ecliptica.png"/>
          <p:cNvPicPr>
            <a:picLocks noChangeAspect="1"/>
          </p:cNvPicPr>
          <p:nvPr/>
        </p:nvPicPr>
        <p:blipFill>
          <a:blip r:embed="rId2">
            <a:extLst/>
          </a:blip>
          <a:srcRect t="21693" b="14462"/>
          <a:stretch>
            <a:fillRect/>
          </a:stretch>
        </p:blipFill>
        <p:spPr>
          <a:xfrm>
            <a:off x="0" y="1881187"/>
            <a:ext cx="9144000" cy="3148013"/>
          </a:xfrm>
          <a:prstGeom prst="rect">
            <a:avLst/>
          </a:prstGeom>
          <a:ln w="12700">
            <a:miter lim="400000"/>
          </a:ln>
        </p:spPr>
      </p:pic>
      <p:sp>
        <p:nvSpPr>
          <p:cNvPr id="718" name="Aries: 21 marzo"/>
          <p:cNvSpPr txBox="1"/>
          <p:nvPr/>
        </p:nvSpPr>
        <p:spPr>
          <a:xfrm>
            <a:off x="-381000" y="76200"/>
            <a:ext cx="57912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6A5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Aries</a:t>
            </a:r>
            <a:r>
              <a:rPr>
                <a:solidFill>
                  <a:srgbClr val="FFFFFF"/>
                </a:solidFill>
              </a:rPr>
              <a:t>: 21 marzo</a:t>
            </a:r>
          </a:p>
        </p:txBody>
      </p:sp>
      <p:sp>
        <p:nvSpPr>
          <p:cNvPr id="719" name="Taurus: 21 abril"/>
          <p:cNvSpPr txBox="1"/>
          <p:nvPr/>
        </p:nvSpPr>
        <p:spPr>
          <a:xfrm>
            <a:off x="762000" y="627062"/>
            <a:ext cx="57912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6A5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Taurus</a:t>
            </a:r>
            <a:r>
              <a:rPr>
                <a:solidFill>
                  <a:srgbClr val="FFFFFF"/>
                </a:solidFill>
              </a:rPr>
              <a:t>: 21 abril</a:t>
            </a:r>
          </a:p>
        </p:txBody>
      </p:sp>
      <p:sp>
        <p:nvSpPr>
          <p:cNvPr id="720" name="…"/>
          <p:cNvSpPr txBox="1"/>
          <p:nvPr/>
        </p:nvSpPr>
        <p:spPr>
          <a:xfrm>
            <a:off x="1676400" y="1084262"/>
            <a:ext cx="34290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6A5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…</a:t>
            </a:r>
          </a:p>
        </p:txBody>
      </p:sp>
      <p:sp>
        <p:nvSpPr>
          <p:cNvPr id="721" name="Pisces: 21 febrero"/>
          <p:cNvSpPr txBox="1"/>
          <p:nvPr/>
        </p:nvSpPr>
        <p:spPr>
          <a:xfrm>
            <a:off x="4343400" y="5562600"/>
            <a:ext cx="64008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6A5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Pisces: </a:t>
            </a:r>
            <a:r>
              <a:rPr>
                <a:solidFill>
                  <a:srgbClr val="FFFFFF"/>
                </a:solidFill>
              </a:rPr>
              <a:t>21 febrero</a:t>
            </a:r>
          </a:p>
        </p:txBody>
      </p:sp>
      <p:sp>
        <p:nvSpPr>
          <p:cNvPr id="722" name="…"/>
          <p:cNvSpPr txBox="1"/>
          <p:nvPr/>
        </p:nvSpPr>
        <p:spPr>
          <a:xfrm>
            <a:off x="4038600" y="5046662"/>
            <a:ext cx="57912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96A5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…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9" fill="hold"/>
                                        <p:tgtEl>
                                          <p:spTgt spid="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2" fill="hold"/>
                                        <p:tgtEl>
                                          <p:spTgt spid="7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8" fill="hold"/>
                                        <p:tgtEl>
                                          <p:spTgt spid="7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18" grpId="1" animBg="1" advAuto="0"/>
      <p:bldP spid="719" grpId="2" animBg="1" advAuto="0"/>
      <p:bldP spid="720" grpId="3" animBg="1" advAuto="0"/>
      <p:bldP spid="721" grpId="5" animBg="1" advAuto="0"/>
      <p:bldP spid="722" grpId="4" animBg="1" advAuto="0"/>
    </p:bldLst>
  </p:timing>
</p:sld>
</file>

<file path=ppt/slides/slide1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4" name="5169128981_7f0a0a5f0a_o detalle.jpg" descr="5169128981_7f0a0a5f0a_o detalle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14400" y="368300"/>
            <a:ext cx="7356475" cy="5880100"/>
          </a:xfrm>
          <a:prstGeom prst="rect">
            <a:avLst/>
          </a:prstGeom>
          <a:ln w="12700">
            <a:miter lim="400000"/>
          </a:ln>
        </p:spPr>
      </p:pic>
      <p:sp>
        <p:nvSpPr>
          <p:cNvPr id="725" name="Círculo"/>
          <p:cNvSpPr/>
          <p:nvPr/>
        </p:nvSpPr>
        <p:spPr>
          <a:xfrm flipH="1">
            <a:off x="6172200" y="25908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26" name="Línea"/>
          <p:cNvSpPr/>
          <p:nvPr/>
        </p:nvSpPr>
        <p:spPr>
          <a:xfrm>
            <a:off x="4114800" y="2895600"/>
            <a:ext cx="2133600" cy="2286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21600"/>
                </a:moveTo>
                <a:cubicBezTo>
                  <a:pt x="2626" y="19785"/>
                  <a:pt x="5252" y="17970"/>
                  <a:pt x="8132" y="15300"/>
                </a:cubicBezTo>
                <a:cubicBezTo>
                  <a:pt x="11012" y="12630"/>
                  <a:pt x="15035" y="8130"/>
                  <a:pt x="17280" y="5580"/>
                </a:cubicBezTo>
                <a:cubicBezTo>
                  <a:pt x="19525" y="3030"/>
                  <a:pt x="20562" y="1515"/>
                  <a:pt x="21600" y="0"/>
                </a:cubicBezTo>
              </a:path>
            </a:pathLst>
          </a:custGeom>
          <a:ln w="635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27" name="Pisces = 21 febrero"/>
          <p:cNvSpPr txBox="1"/>
          <p:nvPr/>
        </p:nvSpPr>
        <p:spPr>
          <a:xfrm>
            <a:off x="3429000" y="4894262"/>
            <a:ext cx="4724400" cy="52324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Pisces = 21 febrero</a:t>
            </a:r>
          </a:p>
        </p:txBody>
      </p:sp>
      <p:sp>
        <p:nvSpPr>
          <p:cNvPr id="728" name="PUNTO SUBSOLAR"/>
          <p:cNvSpPr txBox="1"/>
          <p:nvPr/>
        </p:nvSpPr>
        <p:spPr>
          <a:xfrm>
            <a:off x="3886200" y="1752600"/>
            <a:ext cx="2667000" cy="784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200" i="0">
                <a:solidFill>
                  <a:srgbClr val="000514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</a:t>
            </a:r>
          </a:p>
        </p:txBody>
      </p:sp>
      <p:sp>
        <p:nvSpPr>
          <p:cNvPr id="729" name="Círculo"/>
          <p:cNvSpPr/>
          <p:nvPr/>
        </p:nvSpPr>
        <p:spPr>
          <a:xfrm flipH="1">
            <a:off x="3962400" y="5105400"/>
            <a:ext cx="179388" cy="179388"/>
          </a:xfrm>
          <a:prstGeom prst="ellipse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30" name="Línea"/>
          <p:cNvSpPr/>
          <p:nvPr/>
        </p:nvSpPr>
        <p:spPr>
          <a:xfrm rot="19915972">
            <a:off x="6145212" y="1693862"/>
            <a:ext cx="914401" cy="76200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21600"/>
                </a:moveTo>
                <a:cubicBezTo>
                  <a:pt x="2626" y="19785"/>
                  <a:pt x="5252" y="17970"/>
                  <a:pt x="8132" y="15300"/>
                </a:cubicBezTo>
                <a:cubicBezTo>
                  <a:pt x="11012" y="12630"/>
                  <a:pt x="15035" y="8130"/>
                  <a:pt x="17280" y="5580"/>
                </a:cubicBezTo>
                <a:cubicBezTo>
                  <a:pt x="19525" y="3030"/>
                  <a:pt x="20562" y="1515"/>
                  <a:pt x="21600" y="0"/>
                </a:cubicBezTo>
              </a:path>
            </a:pathLst>
          </a:custGeom>
          <a:ln w="635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31" name="Scorpius = 23 octubre"/>
          <p:cNvSpPr txBox="1"/>
          <p:nvPr/>
        </p:nvSpPr>
        <p:spPr>
          <a:xfrm>
            <a:off x="3200400" y="381000"/>
            <a:ext cx="51054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Scorpius = 23 octubre</a:t>
            </a:r>
          </a:p>
        </p:txBody>
      </p:sp>
      <p:sp>
        <p:nvSpPr>
          <p:cNvPr id="732" name="Vamos a medir la fecha..."/>
          <p:cNvSpPr txBox="1"/>
          <p:nvPr/>
        </p:nvSpPr>
        <p:spPr>
          <a:xfrm>
            <a:off x="-533400" y="0"/>
            <a:ext cx="57150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00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Vamos a medir la fecha...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3" presetClass="entr" presetSubtype="32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0" fill="hold"/>
                                        <p:tgtEl>
                                          <p:spTgt spid="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615" fill="hold"/>
                                        <p:tgtEl>
                                          <p:spTgt spid="7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615" fill="hold"/>
                                        <p:tgtEl>
                                          <p:spTgt spid="7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615"/>
                            </p:stCondLst>
                            <p:childTnLst>
                              <p:par>
                                <p:cTn id="14" presetID="1" presetClass="entr" presetSubtype="0" fill="hold" grpId="3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8" presetClass="entr" presetSubtype="12" fill="hold" grpId="4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0" dur="2000"/>
                                        <p:tgtEl>
                                          <p:spTgt spid="7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2000"/>
                            </p:stCondLst>
                            <p:childTnLst>
                              <p:par>
                                <p:cTn id="22" presetID="15" presetClass="entr" presetSubtype="9" fill="hold" grpId="5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3" fill="hold"/>
                                        <p:tgtEl>
                                          <p:spTgt spid="7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7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7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7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7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" presetClass="entr" presetSubtype="0" fill="hold" grpId="6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1" fill="hold"/>
                                        <p:tgtEl>
                                          <p:spTgt spid="7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xit" fill="hold" grpId="7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animEffect transition="out" filter="dissolve">
                                      <p:cBhvr>
                                        <p:cTn id="35" dur="1000" fill="hold"/>
                                        <p:tgtEl>
                                          <p:spTgt spid="72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6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1000"/>
                            </p:stCondLst>
                            <p:childTnLst>
                              <p:par>
                                <p:cTn id="38" presetID="9" presetClass="exit" fill="hold" grpId="8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animEffect transition="out" filter="dissolve">
                                      <p:cBhvr>
                                        <p:cTn id="39" dur="1000" fill="hold"/>
                                        <p:tgtEl>
                                          <p:spTgt spid="72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0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1" fill="hold">
                            <p:stCondLst>
                              <p:cond delay="2000"/>
                            </p:stCondLst>
                            <p:childTnLst>
                              <p:par>
                                <p:cTn id="42" presetID="18" presetClass="entr" presetSubtype="3" fill="hold" grpId="9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3" fill="hold"/>
                                        <p:tgtEl>
                                          <p:spTgt spid="7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44" dur="1000"/>
                                        <p:tgtEl>
                                          <p:spTgt spid="7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10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8" fill="hold"/>
                                        <p:tgtEl>
                                          <p:spTgt spid="7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25" grpId="2" animBg="1" advAuto="0"/>
      <p:bldP spid="726" grpId="4" animBg="1" advAuto="0"/>
      <p:bldP spid="726" grpId="7" animBg="1" advAuto="0"/>
      <p:bldP spid="727" grpId="6" animBg="1" advAuto="0"/>
      <p:bldP spid="728" grpId="3" animBg="1" advAuto="0"/>
      <p:bldP spid="729" grpId="5" animBg="1" advAuto="0"/>
      <p:bldP spid="729" grpId="8" animBg="1" advAuto="0"/>
      <p:bldP spid="730" grpId="9" animBg="1" advAuto="0"/>
      <p:bldP spid="731" grpId="10" animBg="1" advAuto="0"/>
      <p:bldP spid="732" grpId="1" animBg="1" advAuto="0"/>
    </p:bldLst>
  </p:timing>
</p:sld>
</file>

<file path=ppt/slides/slide1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34" name="Piscis, Aries, Tauro, Géminis.jpg" descr="Piscis, Aries, Tauro, Géminis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762000" y="0"/>
            <a:ext cx="6629400" cy="6519863"/>
          </a:xfrm>
          <a:prstGeom prst="rect">
            <a:avLst/>
          </a:prstGeom>
          <a:ln w="12700">
            <a:miter lim="400000"/>
          </a:ln>
        </p:spPr>
      </p:pic>
      <p:sp>
        <p:nvSpPr>
          <p:cNvPr id="735" name="Círculo"/>
          <p:cNvSpPr/>
          <p:nvPr/>
        </p:nvSpPr>
        <p:spPr>
          <a:xfrm flipH="1">
            <a:off x="3581400" y="29718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36" name="PUNTO SUBSOLAR-"/>
          <p:cNvSpPr txBox="1"/>
          <p:nvPr/>
        </p:nvSpPr>
        <p:spPr>
          <a:xfrm>
            <a:off x="2286000" y="3200400"/>
            <a:ext cx="4038600" cy="4216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200" i="0">
                <a:solidFill>
                  <a:srgbClr val="000514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SUBSOLAR-</a:t>
            </a:r>
          </a:p>
        </p:txBody>
      </p:sp>
      <p:sp>
        <p:nvSpPr>
          <p:cNvPr id="737" name="Línea"/>
          <p:cNvSpPr/>
          <p:nvPr/>
        </p:nvSpPr>
        <p:spPr>
          <a:xfrm>
            <a:off x="3810000" y="1143000"/>
            <a:ext cx="1295400" cy="18288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21600"/>
                </a:moveTo>
                <a:cubicBezTo>
                  <a:pt x="2626" y="19785"/>
                  <a:pt x="5252" y="17970"/>
                  <a:pt x="8132" y="15300"/>
                </a:cubicBezTo>
                <a:cubicBezTo>
                  <a:pt x="11012" y="12630"/>
                  <a:pt x="15035" y="8130"/>
                  <a:pt x="17280" y="5580"/>
                </a:cubicBezTo>
                <a:cubicBezTo>
                  <a:pt x="19525" y="3030"/>
                  <a:pt x="20562" y="1515"/>
                  <a:pt x="21600" y="0"/>
                </a:cubicBezTo>
              </a:path>
            </a:pathLst>
          </a:custGeom>
          <a:ln w="762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38" name="Círculo"/>
          <p:cNvSpPr/>
          <p:nvPr/>
        </p:nvSpPr>
        <p:spPr>
          <a:xfrm flipH="1">
            <a:off x="5078412" y="990600"/>
            <a:ext cx="179388" cy="179388"/>
          </a:xfrm>
          <a:prstGeom prst="ellipse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39" name="Gemini = 22 mayo"/>
          <p:cNvSpPr txBox="1"/>
          <p:nvPr/>
        </p:nvSpPr>
        <p:spPr>
          <a:xfrm>
            <a:off x="4495800" y="762000"/>
            <a:ext cx="47244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Gemini = 22 mayo</a:t>
            </a:r>
          </a:p>
        </p:txBody>
      </p:sp>
      <p:sp>
        <p:nvSpPr>
          <p:cNvPr id="740" name="Línea"/>
          <p:cNvSpPr/>
          <p:nvPr/>
        </p:nvSpPr>
        <p:spPr>
          <a:xfrm>
            <a:off x="1828800" y="3276600"/>
            <a:ext cx="1828800" cy="17526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21600"/>
                </a:moveTo>
                <a:cubicBezTo>
                  <a:pt x="2626" y="19785"/>
                  <a:pt x="5252" y="17970"/>
                  <a:pt x="8132" y="15300"/>
                </a:cubicBezTo>
                <a:cubicBezTo>
                  <a:pt x="11012" y="12630"/>
                  <a:pt x="15035" y="8130"/>
                  <a:pt x="17280" y="5580"/>
                </a:cubicBezTo>
                <a:cubicBezTo>
                  <a:pt x="19525" y="3030"/>
                  <a:pt x="20562" y="1515"/>
                  <a:pt x="21600" y="0"/>
                </a:cubicBezTo>
              </a:path>
            </a:pathLst>
          </a:custGeom>
          <a:ln w="762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41" name="Leo = 23 julio"/>
          <p:cNvSpPr txBox="1"/>
          <p:nvPr/>
        </p:nvSpPr>
        <p:spPr>
          <a:xfrm>
            <a:off x="0" y="5029200"/>
            <a:ext cx="47244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Leo = 23 julio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32" fill="hold" grpId="1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615" fill="hold"/>
                                        <p:tgtEl>
                                          <p:spTgt spid="7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615" fill="hold"/>
                                        <p:tgtEl>
                                          <p:spTgt spid="7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615"/>
                            </p:stCondLst>
                            <p:childTnLst>
                              <p:par>
                                <p:cTn id="10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7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8" presetClass="entr" presetSubtype="3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16" dur="2000"/>
                                        <p:tgtEl>
                                          <p:spTgt spid="7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000"/>
                            </p:stCondLst>
                            <p:childTnLst>
                              <p:par>
                                <p:cTn id="18" presetID="15" presetClass="entr" presetSubtype="9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7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73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73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grpId="5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7" fill="hold"/>
                                        <p:tgtEl>
                                          <p:spTgt spid="7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9" presetClass="exit" fill="hold" grpId="6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animEffect transition="out" filter="dissolve">
                                      <p:cBhvr>
                                        <p:cTn id="31" dur="1000" fill="hold"/>
                                        <p:tgtEl>
                                          <p:spTgt spid="73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2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1000"/>
                            </p:stCondLst>
                            <p:childTnLst>
                              <p:par>
                                <p:cTn id="34" presetID="9" presetClass="exit" fill="hold" grpId="7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animEffect transition="out" filter="dissolve">
                                      <p:cBhvr>
                                        <p:cTn id="35" dur="1000" fill="hold"/>
                                        <p:tgtEl>
                                          <p:spTgt spid="73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6" fill="hold">
                                          <p:stCondLst>
                                            <p:cond delay="999"/>
                                          </p:stCondLst>
                                        </p:cTn>
                                        <p:tgtEl>
                                          <p:spTgt spid="7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2000"/>
                            </p:stCondLst>
                            <p:childTnLst>
                              <p:par>
                                <p:cTn id="38" presetID="18" presetClass="entr" presetSubtype="12" fill="hold" grpId="8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39" fill="hold"/>
                                        <p:tgtEl>
                                          <p:spTgt spid="7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40" dur="2000"/>
                                        <p:tgtEl>
                                          <p:spTgt spid="7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grpId="9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44" fill="hold"/>
                                        <p:tgtEl>
                                          <p:spTgt spid="7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35" grpId="1" animBg="1" advAuto="0"/>
      <p:bldP spid="736" grpId="2" animBg="1" advAuto="0"/>
      <p:bldP spid="737" grpId="3" animBg="1" advAuto="0"/>
      <p:bldP spid="737" grpId="6" animBg="1" advAuto="0"/>
      <p:bldP spid="738" grpId="4" animBg="1" advAuto="0"/>
      <p:bldP spid="738" grpId="7" animBg="1" advAuto="0"/>
      <p:bldP spid="739" grpId="5" animBg="1" advAuto="0"/>
      <p:bldP spid="740" grpId="8" animBg="1" advAuto="0"/>
      <p:bldP spid="741" grpId="9" animBg="1" advAuto="0"/>
    </p:bldLst>
  </p:timing>
</p:sld>
</file>

<file path=ppt/slides/slide1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3" name="Géminis, Cáncer, Leo.jpg" descr="Géminis, Cáncer, Leo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914400" y="685800"/>
            <a:ext cx="7319963" cy="5308600"/>
          </a:xfrm>
          <a:prstGeom prst="rect">
            <a:avLst/>
          </a:prstGeom>
          <a:ln w="12700">
            <a:miter lim="400000"/>
          </a:ln>
        </p:spPr>
      </p:pic>
      <p:sp>
        <p:nvSpPr>
          <p:cNvPr id="744" name="Círculo"/>
          <p:cNvSpPr/>
          <p:nvPr/>
        </p:nvSpPr>
        <p:spPr>
          <a:xfrm flipH="1">
            <a:off x="1219200" y="2971800"/>
            <a:ext cx="304800" cy="304800"/>
          </a:xfrm>
          <a:prstGeom prst="ellipse">
            <a:avLst/>
          </a:prstGeom>
          <a:solidFill>
            <a:srgbClr val="FFFF00"/>
          </a:solidFill>
          <a:ln w="50800">
            <a:solidFill>
              <a:srgbClr val="000514"/>
            </a:solidFill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45" name="PUNTO SUBSOLAR"/>
          <p:cNvSpPr txBox="1"/>
          <p:nvPr/>
        </p:nvSpPr>
        <p:spPr>
          <a:xfrm>
            <a:off x="152400" y="3282950"/>
            <a:ext cx="2667000" cy="7848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2200" i="0">
                <a:solidFill>
                  <a:srgbClr val="000514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PUNTO SUBSOLAR</a:t>
            </a:r>
          </a:p>
        </p:txBody>
      </p:sp>
      <p:sp>
        <p:nvSpPr>
          <p:cNvPr id="746" name="Línea"/>
          <p:cNvSpPr/>
          <p:nvPr/>
        </p:nvSpPr>
        <p:spPr>
          <a:xfrm>
            <a:off x="1524000" y="3200400"/>
            <a:ext cx="2819401" cy="152400"/>
          </a:xfrm>
          <a:prstGeom prst="line">
            <a:avLst/>
          </a:prstGeom>
          <a:ln w="63500">
            <a:solidFill>
              <a:srgbClr val="000514"/>
            </a:solidFill>
          </a:ln>
        </p:spPr>
        <p:txBody>
          <a:bodyPr lIns="45719" rIns="45719"/>
          <a:lstStyle/>
          <a:p>
            <a:pPr>
              <a:defRPr>
                <a:solidFill>
                  <a:srgbClr val="FFFFFF"/>
                </a:solidFill>
              </a:defRPr>
            </a:pPr>
            <a:endParaRPr/>
          </a:p>
        </p:txBody>
      </p:sp>
      <p:sp>
        <p:nvSpPr>
          <p:cNvPr id="747" name="Cancer = 21 junio"/>
          <p:cNvSpPr txBox="1"/>
          <p:nvPr/>
        </p:nvSpPr>
        <p:spPr>
          <a:xfrm>
            <a:off x="3581400" y="3505200"/>
            <a:ext cx="4724400" cy="52324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defTabSz="457200">
              <a:lnSpc>
                <a:spcPct val="110000"/>
              </a:lnSpc>
              <a:defRPr sz="30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Cancer = 21 junio</a:t>
            </a:r>
          </a:p>
        </p:txBody>
      </p:sp>
      <p:sp>
        <p:nvSpPr>
          <p:cNvPr id="748" name="Círculo"/>
          <p:cNvSpPr/>
          <p:nvPr/>
        </p:nvSpPr>
        <p:spPr>
          <a:xfrm flipH="1">
            <a:off x="4343400" y="3249612"/>
            <a:ext cx="179388" cy="179388"/>
          </a:xfrm>
          <a:prstGeom prst="ellipse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45719" rIns="45719"/>
          <a:lstStyle/>
          <a:p>
            <a:pPr algn="ctr" defTabSz="457200">
              <a:defRPr sz="1800" i="0">
                <a:solidFill>
                  <a:srgbClr val="FFFFFF"/>
                </a:solidFill>
              </a:defRPr>
            </a:pPr>
            <a:endParaRPr/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32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615" fill="hold"/>
                                        <p:tgtEl>
                                          <p:spTgt spid="74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w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615" fill="hold"/>
                                        <p:tgtEl>
                                          <p:spTgt spid="74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4*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615"/>
                            </p:stCondLst>
                            <p:childTnLst>
                              <p:par>
                                <p:cTn id="10" presetID="1" presetClass="entr" presetSubtype="0" fill="hold" grpId="2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7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8" presetClass="entr" presetSubtype="3" fill="hold" grpId="3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upRight)">
                                      <p:cBhvr>
                                        <p:cTn id="16" dur="2000"/>
                                        <p:tgtEl>
                                          <p:spTgt spid="7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000"/>
                            </p:stCondLst>
                            <p:childTnLst>
                              <p:par>
                                <p:cTn id="18" presetID="15" presetClass="entr" presetSubtype="9" fill="hold" grpId="4" nodeType="after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9" fill="hold"/>
                                        <p:tgtEl>
                                          <p:spTgt spid="7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7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7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7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" presetClass="entr" presetSubtype="0" fill="hold" grpId="5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27" fill="hold"/>
                                        <p:tgtEl>
                                          <p:spTgt spid="7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44" grpId="1" animBg="1" advAuto="0"/>
      <p:bldP spid="745" grpId="2" animBg="1" advAuto="0"/>
      <p:bldP spid="746" grpId="3" animBg="1" advAuto="0"/>
      <p:bldP spid="747" grpId="5" animBg="1" advAuto="0"/>
      <p:bldP spid="748" grpId="4" animBg="1" advAuto="0"/>
    </p:bldLst>
  </p:timing>
</p:sld>
</file>

<file path=ppt/slides/slide1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0" name="IMG_2566.JPG" descr="IMG_2566.JP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-76200" y="-57150"/>
            <a:ext cx="9220200" cy="6915150"/>
          </a:xfrm>
          <a:prstGeom prst="rect">
            <a:avLst/>
          </a:prstGeom>
          <a:ln w="12700">
            <a:miter lim="400000"/>
          </a:ln>
        </p:spPr>
      </p:pic>
      <p:sp>
        <p:nvSpPr>
          <p:cNvPr id="751" name="A pasear por Piquío…"/>
          <p:cNvSpPr/>
          <p:nvPr/>
        </p:nvSpPr>
        <p:spPr>
          <a:xfrm>
            <a:off x="-381001" y="5105400"/>
            <a:ext cx="9525002" cy="586740"/>
          </a:xfrm>
          <a:prstGeom prst="rect">
            <a:avLst/>
          </a:prstGeom>
          <a:solidFill>
            <a:srgbClr val="000514">
              <a:alpha val="47842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lvl="4" indent="717550" algn="ctr" defTabSz="457200">
              <a:lnSpc>
                <a:spcPct val="110000"/>
              </a:lnSpc>
              <a:defRPr sz="3400" i="0">
                <a:solidFill>
                  <a:srgbClr val="FFFFFF"/>
                </a:solidFill>
                <a:effectLst>
                  <a:outerShdw blurRad="12700" dist="25400" dir="2700000" rotWithShape="0">
                    <a:srgbClr val="000000"/>
                  </a:outerShdw>
                </a:effectLst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A pasear por Piquío…</a:t>
            </a:r>
          </a:p>
        </p:txBody>
      </p:sp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51" grpId="1" animBg="1" advAuto="0"/>
    </p:bldLst>
  </p:timing>
</p:sld>
</file>

<file path=ppt/slides/slide1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53" name="1920x1080-light_ray_cloud_sky_nature_sun_sun_breaking_through_the_clouds-4794.jpg" descr="1920x1080-light_ray_cloud_sky_nature_sun_sun_breaking_through_the_clouds-4794.jpg"/>
          <p:cNvPicPr>
            <a:picLocks noChangeAspect="1"/>
          </p:cNvPicPr>
          <p:nvPr/>
        </p:nvPicPr>
        <p:blipFill>
          <a:blip r:embed="rId2">
            <a:extLst/>
          </a:blip>
          <a:srcRect l="6825" r="6825"/>
          <a:stretch>
            <a:fillRect/>
          </a:stretch>
        </p:blipFill>
        <p:spPr>
          <a:xfrm>
            <a:off x="-1" y="0"/>
            <a:ext cx="9107489" cy="6858000"/>
          </a:xfrm>
          <a:prstGeom prst="rect">
            <a:avLst/>
          </a:prstGeom>
          <a:ln w="12700">
            <a:miter lim="400000"/>
          </a:ln>
        </p:spPr>
      </p:pic>
      <p:sp>
        <p:nvSpPr>
          <p:cNvPr id="754" name="Gracias por vuestra atención Gràcies per la vostra atenció"/>
          <p:cNvSpPr txBox="1"/>
          <p:nvPr/>
        </p:nvSpPr>
        <p:spPr>
          <a:xfrm>
            <a:off x="486593" y="1498250"/>
            <a:ext cx="8170814" cy="1209041"/>
          </a:xfrm>
          <a:prstGeom prst="rect">
            <a:avLst/>
          </a:prstGeom>
          <a:solidFill>
            <a:srgbClr val="755C2E">
              <a:alpha val="75509"/>
            </a:srgbClr>
          </a:solidFill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45719" rIns="45719">
            <a:spAutoFit/>
          </a:bodyPr>
          <a:lstStyle/>
          <a:p>
            <a:pPr algn="ctr" defTabSz="457200">
              <a:lnSpc>
                <a:spcPct val="120000"/>
              </a:lnSpc>
              <a:spcBef>
                <a:spcPts val="2400"/>
              </a:spcBef>
              <a:defRPr sz="3500" i="0">
                <a:solidFill>
                  <a:srgbClr val="FFD973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Gracias por vuestra atención</a:t>
            </a:r>
            <a:br/>
            <a:r>
              <a:t>Gràcies per la vostra atenció</a:t>
            </a:r>
          </a:p>
        </p:txBody>
      </p:sp>
      <p:sp>
        <p:nvSpPr>
          <p:cNvPr id="755" name="“La educación es encender una llama,  no llenar un recipiente”.…"/>
          <p:cNvSpPr txBox="1"/>
          <p:nvPr/>
        </p:nvSpPr>
        <p:spPr>
          <a:xfrm>
            <a:off x="198370" y="2797393"/>
            <a:ext cx="11277601" cy="298549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50800" tIns="50800" rIns="50800" bIns="50800" anchor="b"/>
          <a:lstStyle/>
          <a:p>
            <a:pPr defTabSz="457200">
              <a:spcBef>
                <a:spcPts val="300"/>
              </a:spcBef>
              <a:defRPr sz="3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t>“La educación es encender una llama, </a:t>
            </a:r>
            <a:br/>
            <a:r>
              <a:t>no llenar un recipiente”. </a:t>
            </a:r>
          </a:p>
          <a:p>
            <a:pPr defTabSz="457200">
              <a:spcBef>
                <a:spcPts val="1500"/>
              </a:spcBef>
              <a:defRPr sz="3000" i="0">
                <a:solidFill>
                  <a:srgbClr val="FFFFFF"/>
                </a:solidFill>
                <a:latin typeface="Arial Rounded MT Bold"/>
                <a:ea typeface="Arial Rounded MT Bold"/>
                <a:cs typeface="Arial Rounded MT Bold"/>
                <a:sym typeface="Arial Rounded MT Bold"/>
              </a:defRPr>
            </a:pPr>
            <a:r>
              <a:rPr sz="2600">
                <a:latin typeface="+mj-lt"/>
                <a:ea typeface="+mj-ea"/>
                <a:cs typeface="+mj-cs"/>
                <a:sym typeface="Arial"/>
              </a:rPr>
              <a:t>Plutarco, </a:t>
            </a:r>
            <a:r>
              <a:rPr sz="2600" i="1">
                <a:latin typeface="+mj-lt"/>
                <a:ea typeface="+mj-ea"/>
                <a:cs typeface="+mj-cs"/>
                <a:sym typeface="Arial"/>
              </a:rPr>
              <a:t>De Liberis Educandis</a:t>
            </a:r>
            <a:r>
              <a:rPr sz="2600">
                <a:latin typeface="+mj-lt"/>
                <a:ea typeface="+mj-ea"/>
                <a:cs typeface="+mj-cs"/>
                <a:sym typeface="Arial"/>
              </a:rPr>
              <a:t>.</a:t>
            </a:r>
          </a:p>
        </p:txBody>
      </p:sp>
      <p:pic>
        <p:nvPicPr>
          <p:cNvPr id="756" name="gift2014.gif" descr="gift2014.gif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6163839" y="4158225"/>
            <a:ext cx="2495012" cy="2415172"/>
          </a:xfrm>
          <a:prstGeom prst="rect">
            <a:avLst/>
          </a:prstGeom>
          <a:ln w="12700">
            <a:miter lim="400000"/>
          </a:ln>
        </p:spPr>
      </p:pic>
    </p:spTree>
  </p:cSld>
  <p:clrMapOvr>
    <a:masterClrMapping/>
  </p:clrMapOvr>
  <p:transition spd="med"/>
  <p:timing>
    <p:tnLst>
      <p:par>
        <p:cTn id="1" dur="indefinite" restart="never" fill="hold" nodeType="tmRoot">
          <p:childTnLst>
            <p:seq concurrent="1" prevAc="none" nextAc="seek">
              <p:cTn id="2" dur="indefinite" fill="hold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 type="lt">
                                    <p:tmAbs val="100"/>
                                  </p:iterate>
                                  <p:childTnLst>
                                    <p:set>
                                      <p:cBhvr>
                                        <p:cTn id="6" fill="hold"/>
                                        <p:tgtEl>
                                          <p:spTgt spid="755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1" nodeType="withEffect">
                                  <p:stCondLst>
                                    <p:cond delay="0"/>
                                  </p:stCondLst>
                                  <p:iterate type="lt">
                                    <p:tmAbs val="100"/>
                                  </p:iterate>
                                  <p:childTnLst>
                                    <p:set>
                                      <p:cBhvr>
                                        <p:cTn id="8" fill="hold"/>
                                        <p:tgtEl>
                                          <p:spTgt spid="7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1" nodeType="afterEffect">
                                  <p:stCondLst>
                                    <p:cond delay="0"/>
                                  </p:stCondLst>
                                  <p:iterate type="lt">
                                    <p:tmAbs val="100"/>
                                  </p:iterate>
                                  <p:childTnLst>
                                    <p:set>
                                      <p:cBhvr>
                                        <p:cTn id="11" fill="hold"/>
                                        <p:tgtEl>
                                          <p:spTgt spid="7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9" presetClass="entr" fill="hold" grpId="2" nodeType="clickEffect">
                                  <p:stCondLst>
                                    <p:cond delay="0"/>
                                  </p:stCondLst>
                                  <p:iterate>
                                    <p:tmAbs val="0"/>
                                  </p:iterate>
                                  <p:childTnLst>
                                    <p:set>
                                      <p:cBhvr>
                                        <p:cTn id="15" fill="hold"/>
                                        <p:tgtEl>
                                          <p:spTgt spid="7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100"/>
                                        <p:tgtEl>
                                          <p:spTgt spid="7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54" grpId="2" animBg="1" advAuto="0"/>
      <p:bldP spid="755" grpId="1" build="p" bldLvl="5" animBg="1" advAuto="0"/>
    </p:bldLst>
  </p:timing>
</p:sld>
</file>

<file path=ppt/theme/theme1.xml><?xml version="1.0" encoding="utf-8"?>
<a:theme xmlns:a="http://schemas.openxmlformats.org/drawingml/2006/main" name="Secuencia">
  <a:themeElements>
    <a:clrScheme name="Secuencia">
      <a:dk1>
        <a:srgbClr val="000514"/>
      </a:dk1>
      <a:lt1>
        <a:srgbClr val="003399"/>
      </a:lt1>
      <a:dk2>
        <a:srgbClr val="A7A7A7"/>
      </a:dk2>
      <a:lt2>
        <a:srgbClr val="535353"/>
      </a:lt2>
      <a:accent1>
        <a:srgbClr val="0099CC"/>
      </a:accent1>
      <a:accent2>
        <a:srgbClr val="A886E0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FF00FF"/>
      </a:folHlink>
    </a:clrScheme>
    <a:fontScheme name="Secuencia">
      <a:majorFont>
        <a:latin typeface="Arial"/>
        <a:ea typeface="Arial"/>
        <a:cs typeface="Arial"/>
      </a:majorFont>
      <a:minorFont>
        <a:latin typeface="Helvetica"/>
        <a:ea typeface="Helvetica"/>
        <a:cs typeface="Helvetica"/>
      </a:minorFont>
    </a:fontScheme>
    <a:fmtScheme name="Secuenci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1" u="none" strike="noStrike" cap="none" spc="0" normalizeH="0" baseline="0">
            <a:ln>
              <a:noFill/>
            </a:ln>
            <a:solidFill>
              <a:srgbClr val="003399"/>
            </a:solidFill>
            <a:effectLst/>
            <a:uFillTx/>
            <a:latin typeface="Garamond"/>
            <a:ea typeface="Garamond"/>
            <a:cs typeface="Garamond"/>
            <a:sym typeface="Garamon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>
          <a:outerShdw blurRad="38100" dist="20000" dir="5400000" rotWithShape="0">
            <a:srgbClr val="000000">
              <a:alpha val="38000"/>
            </a:srgbClr>
          </a:outerShdw>
        </a:effectLst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1" u="none" strike="noStrike" cap="none" spc="0" normalizeH="0" baseline="0">
            <a:ln>
              <a:noFill/>
            </a:ln>
            <a:solidFill>
              <a:srgbClr val="003399"/>
            </a:solidFill>
            <a:effectLst/>
            <a:uFillTx/>
            <a:latin typeface="Garamond"/>
            <a:ea typeface="Garamond"/>
            <a:cs typeface="Garamond"/>
            <a:sym typeface="Garamon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Secuencia">
  <a:themeElements>
    <a:clrScheme name="Secuencia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0099CC"/>
      </a:accent1>
      <a:accent2>
        <a:srgbClr val="A886E0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FF00FF"/>
      </a:folHlink>
    </a:clrScheme>
    <a:fontScheme name="Secuencia">
      <a:majorFont>
        <a:latin typeface="Arial"/>
        <a:ea typeface="Arial"/>
        <a:cs typeface="Arial"/>
      </a:majorFont>
      <a:minorFont>
        <a:latin typeface="Helvetica"/>
        <a:ea typeface="Helvetica"/>
        <a:cs typeface="Helvetica"/>
      </a:minorFont>
    </a:fontScheme>
    <a:fmtScheme name="Secuenci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1" u="none" strike="noStrike" cap="none" spc="0" normalizeH="0" baseline="0">
            <a:ln>
              <a:noFill/>
            </a:ln>
            <a:solidFill>
              <a:srgbClr val="003399"/>
            </a:solidFill>
            <a:effectLst/>
            <a:uFillTx/>
            <a:latin typeface="Garamond"/>
            <a:ea typeface="Garamond"/>
            <a:cs typeface="Garamond"/>
            <a:sym typeface="Garamon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>
          <a:outerShdw blurRad="38100" dist="20000" dir="5400000" rotWithShape="0">
            <a:srgbClr val="000000">
              <a:alpha val="38000"/>
            </a:srgbClr>
          </a:outerShdw>
        </a:effectLst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0" i="1" u="none" strike="noStrike" cap="none" spc="0" normalizeH="0" baseline="0">
            <a:ln>
              <a:noFill/>
            </a:ln>
            <a:solidFill>
              <a:srgbClr val="003399"/>
            </a:solidFill>
            <a:effectLst/>
            <a:uFillTx/>
            <a:latin typeface="Garamond"/>
            <a:ea typeface="Garamond"/>
            <a:cs typeface="Garamond"/>
            <a:sym typeface="Garamon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80</TotalTime>
  <Words>1836</Words>
  <Application>Microsoft Office PowerPoint</Application>
  <PresentationFormat>Presentación en pantalla (4:3)</PresentationFormat>
  <Paragraphs>374</Paragraphs>
  <Slides>125</Slides>
  <Notes>1</Notes>
  <HiddenSlides>0</HiddenSlides>
  <MMClips>0</MMClips>
  <ScaleCrop>false</ScaleCrop>
  <HeadingPairs>
    <vt:vector size="6" baseType="variant">
      <vt:variant>
        <vt:lpstr>Fuentes usadas</vt:lpstr>
      </vt:variant>
      <vt:variant>
        <vt:i4>8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125</vt:i4>
      </vt:variant>
    </vt:vector>
  </HeadingPairs>
  <TitlesOfParts>
    <vt:vector size="134" baseType="lpstr">
      <vt:lpstr>Arial</vt:lpstr>
      <vt:lpstr>Arial Black</vt:lpstr>
      <vt:lpstr>Arial Rounded MT Bold</vt:lpstr>
      <vt:lpstr>Benguiat Bk BT</vt:lpstr>
      <vt:lpstr>Courier</vt:lpstr>
      <vt:lpstr>Garamond</vt:lpstr>
      <vt:lpstr>Times New Roman</vt:lpstr>
      <vt:lpstr>Wingdings</vt:lpstr>
      <vt:lpstr>Secuencia</vt:lpstr>
      <vt:lpstr>Presentación de PowerPoint</vt:lpstr>
      <vt:lpstr>Presentación de PowerPoint</vt:lpstr>
      <vt:lpstr>Presentación de PowerPoint</vt:lpstr>
      <vt:lpstr>Planetas y satélites Viajando por el espacio</vt:lpstr>
      <vt:lpstr>El modelo de Ptolomeo (s. II)</vt:lpstr>
      <vt:lpstr>Leyes de Kepler</vt:lpstr>
      <vt:lpstr>El cañón de Newton (Wikipedia) </vt:lpstr>
      <vt:lpstr>Cónicas (geométrico)</vt:lpstr>
      <vt:lpstr>(“Fuerza centrífuga/centrípeta”)</vt:lpstr>
      <vt:lpstr>Movimiento circular uniforme: 3ª Ley de Kepler</vt:lpstr>
      <vt:lpstr>Satélites artificiales</vt:lpstr>
      <vt:lpstr>Satélites artificiales</vt:lpstr>
      <vt:lpstr>Satélites artificiales</vt:lpstr>
      <vt:lpstr>Satélites artificiales</vt:lpstr>
      <vt:lpstr>Maniobras orbitales</vt:lpstr>
      <vt:lpstr>Órbitas de Hohmann</vt:lpstr>
      <vt:lpstr>Viajando entre planetas</vt:lpstr>
      <vt:lpstr>Asistencia gravitatoria II</vt:lpstr>
      <vt:lpstr>Ejercicio: Misión a Marte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cp:lastModifiedBy>profesor</cp:lastModifiedBy>
  <cp:revision>4</cp:revision>
  <dcterms:modified xsi:type="dcterms:W3CDTF">2018-03-03T12:19:15Z</dcterms:modified>
</cp:coreProperties>
</file>