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8" r:id="rId2"/>
    <p:sldId id="286" r:id="rId3"/>
    <p:sldId id="287" r:id="rId4"/>
    <p:sldId id="350" r:id="rId5"/>
    <p:sldId id="352" r:id="rId6"/>
    <p:sldId id="256" r:id="rId7"/>
    <p:sldId id="260" r:id="rId8"/>
    <p:sldId id="259" r:id="rId9"/>
    <p:sldId id="265" r:id="rId10"/>
    <p:sldId id="333" r:id="rId11"/>
    <p:sldId id="280" r:id="rId12"/>
    <p:sldId id="263" r:id="rId13"/>
    <p:sldId id="264" r:id="rId14"/>
    <p:sldId id="271" r:id="rId15"/>
    <p:sldId id="334" r:id="rId16"/>
    <p:sldId id="335" r:id="rId17"/>
    <p:sldId id="358" r:id="rId18"/>
    <p:sldId id="353" r:id="rId19"/>
    <p:sldId id="354" r:id="rId20"/>
    <p:sldId id="355" r:id="rId21"/>
    <p:sldId id="356" r:id="rId22"/>
    <p:sldId id="359" r:id="rId23"/>
    <p:sldId id="336" r:id="rId24"/>
    <p:sldId id="337" r:id="rId25"/>
    <p:sldId id="338" r:id="rId26"/>
    <p:sldId id="340" r:id="rId27"/>
    <p:sldId id="341" r:id="rId28"/>
    <p:sldId id="342" r:id="rId29"/>
    <p:sldId id="343" r:id="rId30"/>
    <p:sldId id="360" r:id="rId31"/>
    <p:sldId id="361" r:id="rId32"/>
    <p:sldId id="363" r:id="rId33"/>
    <p:sldId id="281" r:id="rId34"/>
    <p:sldId id="362" r:id="rId35"/>
    <p:sldId id="318" r:id="rId3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B8F6FE"/>
    <a:srgbClr val="00CC99"/>
    <a:srgbClr val="CC3300"/>
    <a:srgbClr val="E5053A"/>
    <a:srgbClr val="FFFFFF"/>
    <a:srgbClr val="D60AAA"/>
    <a:srgbClr val="9258C8"/>
    <a:srgbClr val="00BD9D"/>
    <a:srgbClr val="3A75C4"/>
    <a:srgbClr val="5BBF21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78904" autoAdjust="0"/>
  </p:normalViewPr>
  <p:slideViewPr>
    <p:cSldViewPr>
      <p:cViewPr varScale="1">
        <p:scale>
          <a:sx n="57" d="100"/>
          <a:sy n="57" d="100"/>
        </p:scale>
        <p:origin x="-8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jalovaar\My%20Documents\Union%20dissolution\FindingsVer05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jalovaar\My%20Documents\Union%20dissolution\FindingsVer07.xlsx" TargetMode="External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jalovaar\My%20Documents\Union%20dissolution\FindingsVer07.xlsx" TargetMode="External"/><Relationship Id="rId1" Type="http://schemas.openxmlformats.org/officeDocument/2006/relationships/themeOverride" Target="../theme/themeOverride3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jalovaar\My%20Documents\Union%20dissolution\FindingsVer07.xlsx" TargetMode="External"/><Relationship Id="rId1" Type="http://schemas.openxmlformats.org/officeDocument/2006/relationships/themeOverride" Target="../theme/themeOverride4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Documents%20and%20Settings\jalovaar\My%20Documents\Union%20dissolution\FindingsVer07.xlsx" TargetMode="External"/><Relationship Id="rId1" Type="http://schemas.openxmlformats.org/officeDocument/2006/relationships/themeOverride" Target="../theme/themeOverride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alovaar\My%20Documents\Union%20dissolution\FindingsVer07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Union%20dissolution\FindingsVer07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alovaar\My%20Documents\Union%20dissolution\FindingsVer0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alovaar\My%20Documents\Union%20dissolution\FindingsVer0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alovaar\My%20Documents\Union%20dissolution\FindingsVer0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alovaar\My%20Documents\Union%20dissolution\FindingsVer0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alovaar\My%20Documents\Union%20dissolution\FindingsVer0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alovaar\My%20Documents\Union%20dissolution\FindingsVer0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lineChart>
        <c:grouping val="standard"/>
        <c:ser>
          <c:idx val="0"/>
          <c:order val="0"/>
          <c:tx>
            <c:strRef>
              <c:f>baseline!$L$6</c:f>
              <c:strCache>
                <c:ptCount val="1"/>
                <c:pt idx="0">
                  <c:v>cohabiting unions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baseline!$K$7:$K$19</c:f>
              <c:numCache>
                <c:formatCode>@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baseline!$L$7:$L$19</c:f>
              <c:numCache>
                <c:formatCode>0.000</c:formatCode>
                <c:ptCount val="13"/>
                <c:pt idx="0">
                  <c:v>0.19493400000000122</c:v>
                </c:pt>
                <c:pt idx="1">
                  <c:v>0.1816248</c:v>
                </c:pt>
                <c:pt idx="2">
                  <c:v>0.14793240000000113</c:v>
                </c:pt>
                <c:pt idx="3">
                  <c:v>0.12893279999999999</c:v>
                </c:pt>
                <c:pt idx="4">
                  <c:v>0.10444320000000012</c:v>
                </c:pt>
                <c:pt idx="5">
                  <c:v>8.3937600000000265E-2</c:v>
                </c:pt>
                <c:pt idx="6">
                  <c:v>7.7671199999999996E-2</c:v>
                </c:pt>
                <c:pt idx="7">
                  <c:v>7.7070000000000194E-2</c:v>
                </c:pt>
                <c:pt idx="8">
                  <c:v>5.4429600000000321E-2</c:v>
                </c:pt>
                <c:pt idx="9">
                  <c:v>5.0499600000000366E-2</c:v>
                </c:pt>
                <c:pt idx="10">
                  <c:v>4.5686400000000134E-2</c:v>
                </c:pt>
                <c:pt idx="11">
                  <c:v>4.5344400000000104E-2</c:v>
                </c:pt>
                <c:pt idx="12">
                  <c:v>3.7963200000000245E-2</c:v>
                </c:pt>
              </c:numCache>
            </c:numRef>
          </c:val>
        </c:ser>
        <c:ser>
          <c:idx val="1"/>
          <c:order val="1"/>
          <c:tx>
            <c:strRef>
              <c:f>baseline!$M$6</c:f>
              <c:strCache>
                <c:ptCount val="1"/>
                <c:pt idx="0">
                  <c:v>marriages</c:v>
                </c:pt>
              </c:strCache>
            </c:strRef>
          </c:tx>
          <c:spPr>
            <a:ln w="50800">
              <a:solidFill>
                <a:srgbClr val="CC3300"/>
              </a:solidFill>
              <a:prstDash val="solid"/>
            </a:ln>
          </c:spPr>
          <c:marker>
            <c:symbol val="none"/>
          </c:marker>
          <c:cat>
            <c:numRef>
              <c:f>baseline!$K$7:$K$19</c:f>
              <c:numCache>
                <c:formatCode>@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baseline!$M$7:$M$19</c:f>
              <c:numCache>
                <c:formatCode>0.000</c:formatCode>
                <c:ptCount val="13"/>
                <c:pt idx="0">
                  <c:v>1.90536E-2</c:v>
                </c:pt>
                <c:pt idx="1">
                  <c:v>3.2587200000000247E-2</c:v>
                </c:pt>
                <c:pt idx="2">
                  <c:v>3.8576400000000004E-2</c:v>
                </c:pt>
                <c:pt idx="3">
                  <c:v>4.1286000000000003E-2</c:v>
                </c:pt>
                <c:pt idx="4">
                  <c:v>3.6692400000000056E-2</c:v>
                </c:pt>
                <c:pt idx="5">
                  <c:v>3.891E-2</c:v>
                </c:pt>
                <c:pt idx="6">
                  <c:v>3.1849200000000265E-2</c:v>
                </c:pt>
                <c:pt idx="7">
                  <c:v>4.0167600000000331E-2</c:v>
                </c:pt>
                <c:pt idx="8">
                  <c:v>2.8838400000000011E-2</c:v>
                </c:pt>
                <c:pt idx="9">
                  <c:v>3.5222400000000001E-2</c:v>
                </c:pt>
                <c:pt idx="10">
                  <c:v>2.9013600000000129E-2</c:v>
                </c:pt>
                <c:pt idx="11">
                  <c:v>3.1083600000000211E-2</c:v>
                </c:pt>
                <c:pt idx="12">
                  <c:v>1.1144400000000073E-2</c:v>
                </c:pt>
              </c:numCache>
            </c:numRef>
          </c:val>
        </c:ser>
        <c:marker val="1"/>
        <c:axId val="79973376"/>
        <c:axId val="79676544"/>
      </c:lineChart>
      <c:catAx>
        <c:axId val="799733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fi-FI" b="0"/>
                </a:pPr>
                <a:r>
                  <a:rPr lang="fi-FI" b="0" dirty="0" smtClean="0"/>
                  <a:t>Time </a:t>
                </a:r>
                <a:r>
                  <a:rPr lang="fi-FI" b="0" dirty="0" err="1" smtClean="0"/>
                  <a:t>interval</a:t>
                </a:r>
                <a:r>
                  <a:rPr lang="fi-FI" b="0" baseline="0" dirty="0" smtClean="0"/>
                  <a:t> (</a:t>
                </a:r>
                <a:r>
                  <a:rPr lang="fi-FI" b="0" baseline="0" dirty="0" err="1" smtClean="0"/>
                  <a:t>yeas</a:t>
                </a:r>
                <a:r>
                  <a:rPr lang="fi-FI" b="0" baseline="0" dirty="0" smtClean="0"/>
                  <a:t> </a:t>
                </a:r>
                <a:r>
                  <a:rPr lang="fi-FI" b="0" baseline="0" dirty="0" err="1" smtClean="0"/>
                  <a:t>since</a:t>
                </a:r>
                <a:r>
                  <a:rPr lang="fi-FI" b="0" baseline="0" dirty="0" smtClean="0"/>
                  <a:t> </a:t>
                </a:r>
                <a:r>
                  <a:rPr lang="fi-FI" b="0" baseline="0" dirty="0" err="1" smtClean="0"/>
                  <a:t>entry</a:t>
                </a:r>
                <a:r>
                  <a:rPr lang="fi-FI" b="0" baseline="0" dirty="0" smtClean="0"/>
                  <a:t> into </a:t>
                </a:r>
                <a:r>
                  <a:rPr lang="fi-FI" b="0" baseline="0" dirty="0" err="1" smtClean="0"/>
                  <a:t>union</a:t>
                </a:r>
                <a:r>
                  <a:rPr lang="fi-FI" b="0" baseline="0" dirty="0" smtClean="0"/>
                  <a:t>)</a:t>
                </a:r>
                <a:endParaRPr lang="fi-FI" b="0" dirty="0"/>
              </a:p>
            </c:rich>
          </c:tx>
          <c:layout/>
        </c:title>
        <c:numFmt formatCode="@" sourceLinked="1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79676544"/>
        <c:crosses val="autoZero"/>
        <c:auto val="1"/>
        <c:lblAlgn val="ctr"/>
        <c:lblOffset val="100"/>
      </c:catAx>
      <c:valAx>
        <c:axId val="79676544"/>
        <c:scaling>
          <c:orientation val="minMax"/>
          <c:max val="0.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fi-FI" b="0"/>
                </a:pPr>
                <a:r>
                  <a:rPr lang="fi-FI" b="0" dirty="0" err="1" smtClean="0"/>
                  <a:t>Hazard</a:t>
                </a:r>
                <a:r>
                  <a:rPr lang="fi-FI" b="0" baseline="0" dirty="0" smtClean="0"/>
                  <a:t> per </a:t>
                </a:r>
                <a:r>
                  <a:rPr lang="fi-FI" b="0" baseline="0" dirty="0" err="1" smtClean="0"/>
                  <a:t>year</a:t>
                </a:r>
                <a:endParaRPr lang="fi-FI" b="0" dirty="0"/>
              </a:p>
            </c:rich>
          </c:tx>
          <c:layout/>
        </c:title>
        <c:numFmt formatCode="0.000" sourceLinked="1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79973376"/>
        <c:crosses val="autoZero"/>
        <c:crossBetween val="between"/>
      </c:valAx>
    </c:plotArea>
    <c:plotVisOnly val="1"/>
  </c:chart>
  <c:txPr>
    <a:bodyPr/>
    <a:lstStyle/>
    <a:p>
      <a:pPr>
        <a:defRPr sz="1400"/>
      </a:pPr>
      <a:endParaRPr lang="es-E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1502187226596671E-2"/>
          <c:y val="6.0669506475624885E-2"/>
          <c:w val="0.84708114610673679"/>
          <c:h val="0.76183942171163033"/>
        </c:manualLayout>
      </c:layout>
      <c:lineChart>
        <c:grouping val="standard"/>
        <c:ser>
          <c:idx val="0"/>
          <c:order val="0"/>
          <c:tx>
            <c:strRef>
              <c:f>'Table 3. Ses'!$L$35</c:f>
              <c:strCache>
                <c:ptCount val="1"/>
                <c:pt idx="0">
                  <c:v>Cohabiting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'Table 3. Ses'!$J$36:$J$44</c:f>
              <c:strCache>
                <c:ptCount val="9"/>
                <c:pt idx="0">
                  <c:v>-19</c:v>
                </c:pt>
                <c:pt idx="1">
                  <c:v>20-59</c:v>
                </c:pt>
                <c:pt idx="2">
                  <c:v>60-99</c:v>
                </c:pt>
                <c:pt idx="3">
                  <c:v>100-139</c:v>
                </c:pt>
                <c:pt idx="4">
                  <c:v>140-179</c:v>
                </c:pt>
                <c:pt idx="5">
                  <c:v>180-219</c:v>
                </c:pt>
                <c:pt idx="6">
                  <c:v>220-259</c:v>
                </c:pt>
                <c:pt idx="7">
                  <c:v>260-290</c:v>
                </c:pt>
                <c:pt idx="8">
                  <c:v>300-</c:v>
                </c:pt>
              </c:strCache>
            </c:strRef>
          </c:cat>
          <c:val>
            <c:numRef>
              <c:f>'Table 3. Ses'!$L$36:$L$44</c:f>
              <c:numCache>
                <c:formatCode>0.00</c:formatCode>
                <c:ptCount val="9"/>
                <c:pt idx="0" formatCode="0">
                  <c:v>1</c:v>
                </c:pt>
                <c:pt idx="1">
                  <c:v>1.175262</c:v>
                </c:pt>
                <c:pt idx="2">
                  <c:v>1.147432</c:v>
                </c:pt>
                <c:pt idx="3">
                  <c:v>1.07609</c:v>
                </c:pt>
                <c:pt idx="4">
                  <c:v>1.089145</c:v>
                </c:pt>
                <c:pt idx="5">
                  <c:v>1.16151</c:v>
                </c:pt>
                <c:pt idx="6">
                  <c:v>1.1873009999999999</c:v>
                </c:pt>
                <c:pt idx="7">
                  <c:v>1.2468089999999998</c:v>
                </c:pt>
                <c:pt idx="8">
                  <c:v>1.1633570000000029</c:v>
                </c:pt>
              </c:numCache>
            </c:numRef>
          </c:val>
        </c:ser>
        <c:ser>
          <c:idx val="1"/>
          <c:order val="1"/>
          <c:tx>
            <c:strRef>
              <c:f>'Table 3. Ses'!$L$89</c:f>
              <c:strCache>
                <c:ptCount val="1"/>
                <c:pt idx="0">
                  <c:v>Married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'Table 3. Ses'!$J$36:$J$44</c:f>
              <c:strCache>
                <c:ptCount val="9"/>
                <c:pt idx="0">
                  <c:v>-19</c:v>
                </c:pt>
                <c:pt idx="1">
                  <c:v>20-59</c:v>
                </c:pt>
                <c:pt idx="2">
                  <c:v>60-99</c:v>
                </c:pt>
                <c:pt idx="3">
                  <c:v>100-139</c:v>
                </c:pt>
                <c:pt idx="4">
                  <c:v>140-179</c:v>
                </c:pt>
                <c:pt idx="5">
                  <c:v>180-219</c:v>
                </c:pt>
                <c:pt idx="6">
                  <c:v>220-259</c:v>
                </c:pt>
                <c:pt idx="7">
                  <c:v>260-290</c:v>
                </c:pt>
                <c:pt idx="8">
                  <c:v>300-</c:v>
                </c:pt>
              </c:strCache>
            </c:strRef>
          </c:cat>
          <c:val>
            <c:numRef>
              <c:f>'Table 3. Ses'!$L$90:$L$98</c:f>
              <c:numCache>
                <c:formatCode>0.00</c:formatCode>
                <c:ptCount val="9"/>
                <c:pt idx="0" formatCode="0">
                  <c:v>1</c:v>
                </c:pt>
                <c:pt idx="1">
                  <c:v>1.165608</c:v>
                </c:pt>
                <c:pt idx="2">
                  <c:v>1.008777</c:v>
                </c:pt>
                <c:pt idx="3">
                  <c:v>1.1427550000000026</c:v>
                </c:pt>
                <c:pt idx="4">
                  <c:v>1.0412570000000001</c:v>
                </c:pt>
                <c:pt idx="5">
                  <c:v>1.1668190000000001</c:v>
                </c:pt>
                <c:pt idx="6">
                  <c:v>1.5542849999999999</c:v>
                </c:pt>
                <c:pt idx="7">
                  <c:v>2.1811380000000002</c:v>
                </c:pt>
                <c:pt idx="8">
                  <c:v>2.4087329999999998</c:v>
                </c:pt>
              </c:numCache>
            </c:numRef>
          </c:val>
        </c:ser>
        <c:marker val="1"/>
        <c:axId val="33842688"/>
        <c:axId val="33844224"/>
      </c:lineChart>
      <c:catAx>
        <c:axId val="33842688"/>
        <c:scaling>
          <c:orientation val="minMax"/>
        </c:scaling>
        <c:axPos val="b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33844224"/>
        <c:crosses val="autoZero"/>
        <c:auto val="1"/>
        <c:lblAlgn val="ctr"/>
        <c:lblOffset val="100"/>
      </c:catAx>
      <c:valAx>
        <c:axId val="33844224"/>
        <c:scaling>
          <c:orientation val="minMax"/>
          <c:max val="2.5"/>
          <c:min val="0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33842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747222222222396"/>
          <c:y val="0.12922271395919482"/>
          <c:w val="0.20501399825021874"/>
          <c:h val="0.18128241125744046"/>
        </c:manualLayout>
      </c:layout>
      <c:txPr>
        <a:bodyPr/>
        <a:lstStyle/>
        <a:p>
          <a:pPr>
            <a:defRPr lang="fi-FI"/>
          </a:pPr>
          <a:endParaRPr lang="es-ES"/>
        </a:p>
      </c:txPr>
    </c:legend>
    <c:plotVisOnly val="1"/>
  </c:chart>
  <c:txPr>
    <a:bodyPr/>
    <a:lstStyle/>
    <a:p>
      <a:pPr>
        <a:defRPr sz="1600"/>
      </a:pPr>
      <a:endParaRPr lang="es-ES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1502187226596671E-2"/>
          <c:y val="6.0669506475624885E-2"/>
          <c:w val="0.84708114610673679"/>
          <c:h val="0.76183942171163033"/>
        </c:manualLayout>
      </c:layout>
      <c:lineChart>
        <c:grouping val="standard"/>
        <c:ser>
          <c:idx val="0"/>
          <c:order val="0"/>
          <c:tx>
            <c:strRef>
              <c:f>'Table 3. Ses'!$L$35</c:f>
              <c:strCache>
                <c:ptCount val="1"/>
                <c:pt idx="0">
                  <c:v>Cohabiting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'Table 3. Ses'!$J$36:$J$44</c:f>
              <c:strCache>
                <c:ptCount val="9"/>
                <c:pt idx="0">
                  <c:v>-19</c:v>
                </c:pt>
                <c:pt idx="1">
                  <c:v>20-59</c:v>
                </c:pt>
                <c:pt idx="2">
                  <c:v>60-99</c:v>
                </c:pt>
                <c:pt idx="3">
                  <c:v>100-139</c:v>
                </c:pt>
                <c:pt idx="4">
                  <c:v>140-179</c:v>
                </c:pt>
                <c:pt idx="5">
                  <c:v>180-219</c:v>
                </c:pt>
                <c:pt idx="6">
                  <c:v>220-259</c:v>
                </c:pt>
                <c:pt idx="7">
                  <c:v>260-290</c:v>
                </c:pt>
                <c:pt idx="8">
                  <c:v>300-</c:v>
                </c:pt>
              </c:strCache>
            </c:strRef>
          </c:cat>
          <c:val>
            <c:numRef>
              <c:f>'Table 3. Ses'!$L$47:$L$55</c:f>
              <c:numCache>
                <c:formatCode>0.00</c:formatCode>
                <c:ptCount val="9"/>
                <c:pt idx="0" formatCode="0">
                  <c:v>1</c:v>
                </c:pt>
                <c:pt idx="1">
                  <c:v>1.0152139999999998</c:v>
                </c:pt>
                <c:pt idx="2">
                  <c:v>0.96601099999999951</c:v>
                </c:pt>
                <c:pt idx="3">
                  <c:v>0.89395720000000001</c:v>
                </c:pt>
                <c:pt idx="4">
                  <c:v>0.83339609999999997</c:v>
                </c:pt>
                <c:pt idx="5">
                  <c:v>0.86239080000000146</c:v>
                </c:pt>
                <c:pt idx="6">
                  <c:v>0.85519230000000002</c:v>
                </c:pt>
                <c:pt idx="7">
                  <c:v>0.77393199999999995</c:v>
                </c:pt>
                <c:pt idx="8">
                  <c:v>0.81209489999999995</c:v>
                </c:pt>
              </c:numCache>
            </c:numRef>
          </c:val>
        </c:ser>
        <c:ser>
          <c:idx val="1"/>
          <c:order val="1"/>
          <c:tx>
            <c:strRef>
              <c:f>'Table 3. Ses'!$L$89</c:f>
              <c:strCache>
                <c:ptCount val="1"/>
                <c:pt idx="0">
                  <c:v>Married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'Table 3. Ses'!$J$36:$J$44</c:f>
              <c:strCache>
                <c:ptCount val="9"/>
                <c:pt idx="0">
                  <c:v>-19</c:v>
                </c:pt>
                <c:pt idx="1">
                  <c:v>20-59</c:v>
                </c:pt>
                <c:pt idx="2">
                  <c:v>60-99</c:v>
                </c:pt>
                <c:pt idx="3">
                  <c:v>100-139</c:v>
                </c:pt>
                <c:pt idx="4">
                  <c:v>140-179</c:v>
                </c:pt>
                <c:pt idx="5">
                  <c:v>180-219</c:v>
                </c:pt>
                <c:pt idx="6">
                  <c:v>220-259</c:v>
                </c:pt>
                <c:pt idx="7">
                  <c:v>260-290</c:v>
                </c:pt>
                <c:pt idx="8">
                  <c:v>300-</c:v>
                </c:pt>
              </c:strCache>
            </c:strRef>
          </c:cat>
          <c:val>
            <c:numRef>
              <c:f>'Table 3. Ses'!$L$101:$L$109</c:f>
              <c:numCache>
                <c:formatCode>0.00</c:formatCode>
                <c:ptCount val="9"/>
                <c:pt idx="0" formatCode="0">
                  <c:v>1</c:v>
                </c:pt>
                <c:pt idx="1">
                  <c:v>0.89071319999999843</c:v>
                </c:pt>
                <c:pt idx="2">
                  <c:v>0.90166040000000003</c:v>
                </c:pt>
                <c:pt idx="3">
                  <c:v>0.80922839999999996</c:v>
                </c:pt>
                <c:pt idx="4">
                  <c:v>0.69515450000000001</c:v>
                </c:pt>
                <c:pt idx="5">
                  <c:v>0.72823830000000001</c:v>
                </c:pt>
                <c:pt idx="6">
                  <c:v>0.55294930000000064</c:v>
                </c:pt>
                <c:pt idx="7">
                  <c:v>0.75045839999999997</c:v>
                </c:pt>
                <c:pt idx="8">
                  <c:v>0.68745069999999997</c:v>
                </c:pt>
              </c:numCache>
            </c:numRef>
          </c:val>
        </c:ser>
        <c:marker val="1"/>
        <c:axId val="33885568"/>
        <c:axId val="33944704"/>
      </c:lineChart>
      <c:catAx>
        <c:axId val="33885568"/>
        <c:scaling>
          <c:orientation val="minMax"/>
        </c:scaling>
        <c:axPos val="b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33944704"/>
        <c:crosses val="autoZero"/>
        <c:auto val="1"/>
        <c:lblAlgn val="ctr"/>
        <c:lblOffset val="100"/>
      </c:catAx>
      <c:valAx>
        <c:axId val="33944704"/>
        <c:scaling>
          <c:orientation val="minMax"/>
          <c:max val="1.2"/>
          <c:min val="0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33885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8580555555555548"/>
          <c:y val="0.47278117732836766"/>
          <c:w val="0.20501399825021874"/>
          <c:h val="0.18128241125744052"/>
        </c:manualLayout>
      </c:layout>
      <c:txPr>
        <a:bodyPr/>
        <a:lstStyle/>
        <a:p>
          <a:pPr>
            <a:defRPr lang="fi-FI"/>
          </a:pPr>
          <a:endParaRPr lang="es-ES"/>
        </a:p>
      </c:txPr>
    </c:legend>
    <c:plotVisOnly val="1"/>
  </c:chart>
  <c:txPr>
    <a:bodyPr/>
    <a:lstStyle/>
    <a:p>
      <a:pPr>
        <a:defRPr sz="1600"/>
      </a:pPr>
      <a:endParaRPr lang="es-ES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1502187226596671E-2"/>
          <c:y val="5.1400554097404488E-2"/>
          <c:w val="0.87922003499562562"/>
          <c:h val="0.68570574511519555"/>
        </c:manualLayout>
      </c:layout>
      <c:lineChart>
        <c:grouping val="standard"/>
        <c:ser>
          <c:idx val="0"/>
          <c:order val="0"/>
          <c:tx>
            <c:strRef>
              <c:f>interaktiot!$H$727</c:f>
              <c:strCache>
                <c:ptCount val="1"/>
                <c:pt idx="0">
                  <c:v>man's income &lt;14000e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interaktiot!$G$728:$G$735</c:f>
              <c:strCache>
                <c:ptCount val="8"/>
                <c:pt idx="0">
                  <c:v>-19</c:v>
                </c:pt>
                <c:pt idx="1">
                  <c:v>20-59</c:v>
                </c:pt>
                <c:pt idx="2">
                  <c:v>60-99</c:v>
                </c:pt>
                <c:pt idx="3">
                  <c:v>100-139</c:v>
                </c:pt>
                <c:pt idx="4">
                  <c:v>140-179</c:v>
                </c:pt>
                <c:pt idx="5">
                  <c:v>180-219</c:v>
                </c:pt>
                <c:pt idx="6">
                  <c:v>220-259</c:v>
                </c:pt>
                <c:pt idx="7">
                  <c:v>260-</c:v>
                </c:pt>
              </c:strCache>
            </c:strRef>
          </c:cat>
          <c:val>
            <c:numRef>
              <c:f>interaktiot!$H$728:$H$735</c:f>
              <c:numCache>
                <c:formatCode>0.00</c:formatCode>
                <c:ptCount val="8"/>
                <c:pt idx="0" formatCode="General">
                  <c:v>1</c:v>
                </c:pt>
                <c:pt idx="1">
                  <c:v>1.21051</c:v>
                </c:pt>
                <c:pt idx="2">
                  <c:v>1.168471</c:v>
                </c:pt>
                <c:pt idx="3">
                  <c:v>1.0944689999999999</c:v>
                </c:pt>
                <c:pt idx="4">
                  <c:v>1.2169329999999998</c:v>
                </c:pt>
                <c:pt idx="5">
                  <c:v>1.163138</c:v>
                </c:pt>
                <c:pt idx="6">
                  <c:v>1.4137909999999962</c:v>
                </c:pt>
                <c:pt idx="7">
                  <c:v>1.5595459999999999</c:v>
                </c:pt>
              </c:numCache>
            </c:numRef>
          </c:val>
        </c:ser>
        <c:ser>
          <c:idx val="1"/>
          <c:order val="1"/>
          <c:tx>
            <c:strRef>
              <c:f>interaktiot!$I$727</c:f>
              <c:strCache>
                <c:ptCount val="1"/>
                <c:pt idx="0">
                  <c:v>man's income &gt;= 14000e</c:v>
                </c:pt>
              </c:strCache>
            </c:strRef>
          </c:tx>
          <c:spPr>
            <a:ln w="50800"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interaktiot!$G$728:$G$735</c:f>
              <c:strCache>
                <c:ptCount val="8"/>
                <c:pt idx="0">
                  <c:v>-19</c:v>
                </c:pt>
                <c:pt idx="1">
                  <c:v>20-59</c:v>
                </c:pt>
                <c:pt idx="2">
                  <c:v>60-99</c:v>
                </c:pt>
                <c:pt idx="3">
                  <c:v>100-139</c:v>
                </c:pt>
                <c:pt idx="4">
                  <c:v>140-179</c:v>
                </c:pt>
                <c:pt idx="5">
                  <c:v>180-219</c:v>
                </c:pt>
                <c:pt idx="6">
                  <c:v>220-259</c:v>
                </c:pt>
                <c:pt idx="7">
                  <c:v>260-</c:v>
                </c:pt>
              </c:strCache>
            </c:strRef>
          </c:cat>
          <c:val>
            <c:numRef>
              <c:f>interaktiot!$I$728:$I$735</c:f>
              <c:numCache>
                <c:formatCode>0.00</c:formatCode>
                <c:ptCount val="8"/>
                <c:pt idx="0">
                  <c:v>1.019156</c:v>
                </c:pt>
                <c:pt idx="1">
                  <c:v>1.0844209999999999</c:v>
                </c:pt>
                <c:pt idx="2">
                  <c:v>1.062189</c:v>
                </c:pt>
                <c:pt idx="3">
                  <c:v>0.98518299999999825</c:v>
                </c:pt>
                <c:pt idx="4">
                  <c:v>0.93973439999999997</c:v>
                </c:pt>
                <c:pt idx="5">
                  <c:v>1.0667789999999999</c:v>
                </c:pt>
                <c:pt idx="6">
                  <c:v>1.0192189999999999</c:v>
                </c:pt>
                <c:pt idx="7">
                  <c:v>0.99836389999999853</c:v>
                </c:pt>
              </c:numCache>
            </c:numRef>
          </c:val>
        </c:ser>
        <c:marker val="1"/>
        <c:axId val="34096640"/>
        <c:axId val="34098560"/>
      </c:lineChart>
      <c:catAx>
        <c:axId val="340966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fi-FI"/>
                </a:pPr>
                <a:r>
                  <a:rPr lang="en-US"/>
                  <a:t>woman's income</a:t>
                </a:r>
              </a:p>
            </c:rich>
          </c:tx>
          <c:layout>
            <c:manualLayout>
              <c:xMode val="edge"/>
              <c:yMode val="edge"/>
              <c:x val="0.72778565179352817"/>
              <c:y val="0.86942111402741362"/>
            </c:manualLayout>
          </c:layout>
        </c:title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34098560"/>
        <c:crosses val="autoZero"/>
        <c:auto val="1"/>
        <c:lblAlgn val="ctr"/>
        <c:lblOffset val="100"/>
      </c:catAx>
      <c:valAx>
        <c:axId val="34098560"/>
        <c:scaling>
          <c:orientation val="minMax"/>
          <c:max val="2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34096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8461111111111118"/>
          <c:y val="0.54591243802858158"/>
          <c:w val="0.61538888888888965"/>
          <c:h val="0.15894284047827431"/>
        </c:manualLayout>
      </c:layout>
      <c:txPr>
        <a:bodyPr/>
        <a:lstStyle/>
        <a:p>
          <a:pPr>
            <a:defRPr lang="fi-FI"/>
          </a:pPr>
          <a:endParaRPr lang="es-ES"/>
        </a:p>
      </c:txPr>
    </c:legend>
    <c:plotVisOnly val="1"/>
  </c:chart>
  <c:txPr>
    <a:bodyPr/>
    <a:lstStyle/>
    <a:p>
      <a:pPr>
        <a:defRPr sz="1600"/>
      </a:pPr>
      <a:endParaRPr lang="es-ES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1502187226596671E-2"/>
          <c:y val="5.1400554097404488E-2"/>
          <c:w val="0.87922003499562562"/>
          <c:h val="0.68570574511519533"/>
        </c:manualLayout>
      </c:layout>
      <c:lineChart>
        <c:grouping val="standard"/>
        <c:ser>
          <c:idx val="0"/>
          <c:order val="0"/>
          <c:tx>
            <c:strRef>
              <c:f>interaktiot!$AB$727</c:f>
              <c:strCache>
                <c:ptCount val="1"/>
                <c:pt idx="0">
                  <c:v>man's income &lt;14000e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interaktiot!$AA$728:$AA$735</c:f>
              <c:strCache>
                <c:ptCount val="8"/>
                <c:pt idx="0">
                  <c:v>-19</c:v>
                </c:pt>
                <c:pt idx="1">
                  <c:v>20-59</c:v>
                </c:pt>
                <c:pt idx="2">
                  <c:v>60-99</c:v>
                </c:pt>
                <c:pt idx="3">
                  <c:v>100-139</c:v>
                </c:pt>
                <c:pt idx="4">
                  <c:v>140-179</c:v>
                </c:pt>
                <c:pt idx="5">
                  <c:v>180-219</c:v>
                </c:pt>
                <c:pt idx="6">
                  <c:v>220-259</c:v>
                </c:pt>
                <c:pt idx="7">
                  <c:v>260-</c:v>
                </c:pt>
              </c:strCache>
            </c:strRef>
          </c:cat>
          <c:val>
            <c:numRef>
              <c:f>interaktiot!$AB$728:$AB$735</c:f>
              <c:numCache>
                <c:formatCode>0.00</c:formatCode>
                <c:ptCount val="8"/>
                <c:pt idx="0" formatCode="General">
                  <c:v>1</c:v>
                </c:pt>
                <c:pt idx="1">
                  <c:v>1.1259589999999999</c:v>
                </c:pt>
                <c:pt idx="2">
                  <c:v>0.93028869999999997</c:v>
                </c:pt>
                <c:pt idx="3">
                  <c:v>0.96149050000000003</c:v>
                </c:pt>
                <c:pt idx="4">
                  <c:v>1.0396479999999999</c:v>
                </c:pt>
                <c:pt idx="5">
                  <c:v>1.0035159999999999</c:v>
                </c:pt>
                <c:pt idx="6">
                  <c:v>1.3979709999999999</c:v>
                </c:pt>
                <c:pt idx="7">
                  <c:v>1.6710639999999999</c:v>
                </c:pt>
              </c:numCache>
            </c:numRef>
          </c:val>
        </c:ser>
        <c:ser>
          <c:idx val="1"/>
          <c:order val="1"/>
          <c:tx>
            <c:strRef>
              <c:f>interaktiot!$AC$727</c:f>
              <c:strCache>
                <c:ptCount val="1"/>
                <c:pt idx="0">
                  <c:v>man's income &gt;= 14000e</c:v>
                </c:pt>
              </c:strCache>
            </c:strRef>
          </c:tx>
          <c:spPr>
            <a:ln w="50800"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interaktiot!$AA$728:$AA$735</c:f>
              <c:strCache>
                <c:ptCount val="8"/>
                <c:pt idx="0">
                  <c:v>-19</c:v>
                </c:pt>
                <c:pt idx="1">
                  <c:v>20-59</c:v>
                </c:pt>
                <c:pt idx="2">
                  <c:v>60-99</c:v>
                </c:pt>
                <c:pt idx="3">
                  <c:v>100-139</c:v>
                </c:pt>
                <c:pt idx="4">
                  <c:v>140-179</c:v>
                </c:pt>
                <c:pt idx="5">
                  <c:v>180-219</c:v>
                </c:pt>
                <c:pt idx="6">
                  <c:v>220-259</c:v>
                </c:pt>
                <c:pt idx="7">
                  <c:v>260-</c:v>
                </c:pt>
              </c:strCache>
            </c:strRef>
          </c:cat>
          <c:val>
            <c:numRef>
              <c:f>interaktiot!$AC$728:$AC$735</c:f>
              <c:numCache>
                <c:formatCode>0.00</c:formatCode>
                <c:ptCount val="8"/>
                <c:pt idx="0">
                  <c:v>0.64290430000000065</c:v>
                </c:pt>
                <c:pt idx="1">
                  <c:v>0.81436809999999948</c:v>
                </c:pt>
                <c:pt idx="2">
                  <c:v>0.74196430000000002</c:v>
                </c:pt>
                <c:pt idx="3">
                  <c:v>0.88815049999999951</c:v>
                </c:pt>
                <c:pt idx="4">
                  <c:v>0.73601340000000004</c:v>
                </c:pt>
                <c:pt idx="5">
                  <c:v>0.87328950000000005</c:v>
                </c:pt>
                <c:pt idx="6">
                  <c:v>1.151249</c:v>
                </c:pt>
                <c:pt idx="7">
                  <c:v>1.7908550000000001</c:v>
                </c:pt>
              </c:numCache>
            </c:numRef>
          </c:val>
        </c:ser>
        <c:marker val="1"/>
        <c:axId val="34156544"/>
        <c:axId val="34158464"/>
      </c:lineChart>
      <c:catAx>
        <c:axId val="341565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fi-FI"/>
                </a:pPr>
                <a:r>
                  <a:rPr lang="en-US"/>
                  <a:t>woman's income</a:t>
                </a:r>
              </a:p>
            </c:rich>
          </c:tx>
          <c:layout>
            <c:manualLayout>
              <c:xMode val="edge"/>
              <c:yMode val="edge"/>
              <c:x val="0.72778565179352794"/>
              <c:y val="0.86942111402741362"/>
            </c:manualLayout>
          </c:layout>
        </c:title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34158464"/>
        <c:crosses val="autoZero"/>
        <c:auto val="1"/>
        <c:lblAlgn val="ctr"/>
        <c:lblOffset val="100"/>
      </c:catAx>
      <c:valAx>
        <c:axId val="341584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34156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2072222222222294"/>
          <c:y val="0.54591243802858158"/>
          <c:w val="0.51261111111111113"/>
          <c:h val="0.15894284047827431"/>
        </c:manualLayout>
      </c:layout>
      <c:txPr>
        <a:bodyPr/>
        <a:lstStyle/>
        <a:p>
          <a:pPr>
            <a:defRPr lang="fi-FI"/>
          </a:pPr>
          <a:endParaRPr lang="es-ES"/>
        </a:p>
      </c:txPr>
    </c:legend>
    <c:plotVisOnly val="1"/>
  </c:chart>
  <c:txPr>
    <a:bodyPr/>
    <a:lstStyle/>
    <a:p>
      <a:pPr>
        <a:defRPr sz="1600"/>
      </a:pPr>
      <a:endParaRPr lang="es-ES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8.9787182852143502E-2"/>
          <c:y val="5.7060002916302505E-2"/>
          <c:w val="0.86576837270341622"/>
          <c:h val="0.79256561679790027"/>
        </c:manualLayout>
      </c:layout>
      <c:barChart>
        <c:barDir val="col"/>
        <c:grouping val="clustered"/>
        <c:ser>
          <c:idx val="0"/>
          <c:order val="1"/>
          <c:tx>
            <c:strRef>
              <c:f>'Table 2. Controls'!$R$8</c:f>
              <c:strCache>
                <c:ptCount val="1"/>
                <c:pt idx="0">
                  <c:v>Married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'Table 2. Controls'!$P$9:$P$15</c:f>
              <c:strCache>
                <c:ptCount val="7"/>
                <c:pt idx="0">
                  <c:v>-19</c:v>
                </c:pt>
                <c:pt idx="1">
                  <c:v>20-21</c:v>
                </c:pt>
                <c:pt idx="2">
                  <c:v>22-23</c:v>
                </c:pt>
                <c:pt idx="3">
                  <c:v>24-25</c:v>
                </c:pt>
                <c:pt idx="4">
                  <c:v>26-27</c:v>
                </c:pt>
                <c:pt idx="5">
                  <c:v>28-29</c:v>
                </c:pt>
                <c:pt idx="6">
                  <c:v>30+</c:v>
                </c:pt>
              </c:strCache>
            </c:strRef>
          </c:cat>
          <c:val>
            <c:numRef>
              <c:f>'Table 2. Controls'!$R$9:$R$15</c:f>
              <c:numCache>
                <c:formatCode>General</c:formatCode>
                <c:ptCount val="7"/>
                <c:pt idx="0">
                  <c:v>1</c:v>
                </c:pt>
                <c:pt idx="1">
                  <c:v>0.65520259999999997</c:v>
                </c:pt>
                <c:pt idx="2">
                  <c:v>0.44677880000000031</c:v>
                </c:pt>
                <c:pt idx="3">
                  <c:v>0.33622780000000091</c:v>
                </c:pt>
                <c:pt idx="4">
                  <c:v>0.26310940000000005</c:v>
                </c:pt>
                <c:pt idx="5">
                  <c:v>0.2266087</c:v>
                </c:pt>
                <c:pt idx="6">
                  <c:v>0.11762440000000018</c:v>
                </c:pt>
              </c:numCache>
            </c:numRef>
          </c:val>
        </c:ser>
        <c:ser>
          <c:idx val="3"/>
          <c:order val="0"/>
          <c:tx>
            <c:strRef>
              <c:f>'Table 2. Controls'!$Q$8</c:f>
              <c:strCache>
                <c:ptCount val="1"/>
                <c:pt idx="0">
                  <c:v>Cohabiting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'Table 2. Controls'!$P$9:$P$15</c:f>
              <c:strCache>
                <c:ptCount val="7"/>
                <c:pt idx="0">
                  <c:v>-19</c:v>
                </c:pt>
                <c:pt idx="1">
                  <c:v>20-21</c:v>
                </c:pt>
                <c:pt idx="2">
                  <c:v>22-23</c:v>
                </c:pt>
                <c:pt idx="3">
                  <c:v>24-25</c:v>
                </c:pt>
                <c:pt idx="4">
                  <c:v>26-27</c:v>
                </c:pt>
                <c:pt idx="5">
                  <c:v>28-29</c:v>
                </c:pt>
                <c:pt idx="6">
                  <c:v>30+</c:v>
                </c:pt>
              </c:strCache>
            </c:strRef>
          </c:cat>
          <c:val>
            <c:numRef>
              <c:f>'Table 2. Controls'!$Q$9:$Q$15</c:f>
              <c:numCache>
                <c:formatCode>General</c:formatCode>
                <c:ptCount val="7"/>
                <c:pt idx="0">
                  <c:v>1</c:v>
                </c:pt>
                <c:pt idx="1">
                  <c:v>0.79319980000000145</c:v>
                </c:pt>
                <c:pt idx="2">
                  <c:v>0.69147550000000002</c:v>
                </c:pt>
                <c:pt idx="3">
                  <c:v>0.54778070000000001</c:v>
                </c:pt>
                <c:pt idx="4">
                  <c:v>0.53564910000000132</c:v>
                </c:pt>
                <c:pt idx="5">
                  <c:v>0.4834547000000009</c:v>
                </c:pt>
                <c:pt idx="6">
                  <c:v>0.35621740000000002</c:v>
                </c:pt>
              </c:numCache>
            </c:numRef>
          </c:val>
        </c:ser>
        <c:axId val="80090624"/>
        <c:axId val="80092160"/>
      </c:barChart>
      <c:catAx>
        <c:axId val="80090624"/>
        <c:scaling>
          <c:orientation val="minMax"/>
        </c:scaling>
        <c:axPos val="b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80092160"/>
        <c:crosses val="autoZero"/>
        <c:auto val="1"/>
        <c:lblAlgn val="ctr"/>
        <c:lblOffset val="100"/>
      </c:catAx>
      <c:valAx>
        <c:axId val="80092160"/>
        <c:scaling>
          <c:orientation val="minMax"/>
          <c:max val="1.2"/>
          <c:min val="0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80090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3998600174978508"/>
          <c:y val="0.10877989209682121"/>
          <c:w val="0.32155577427821735"/>
          <c:h val="0.23614391951006194"/>
        </c:manualLayout>
      </c:layout>
      <c:overlay val="1"/>
      <c:txPr>
        <a:bodyPr/>
        <a:lstStyle/>
        <a:p>
          <a:pPr>
            <a:defRPr lang="fi-FI"/>
          </a:pPr>
          <a:endParaRPr lang="es-ES"/>
        </a:p>
      </c:txPr>
    </c:legend>
    <c:plotVisOnly val="1"/>
  </c:chart>
  <c:txPr>
    <a:bodyPr/>
    <a:lstStyle/>
    <a:p>
      <a:pPr>
        <a:defRPr sz="1600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787182852143502E-2"/>
          <c:y val="5.7060002916302387E-2"/>
          <c:w val="0.86576837270341478"/>
          <c:h val="0.79256561679790027"/>
        </c:manualLayout>
      </c:layout>
      <c:barChart>
        <c:barDir val="col"/>
        <c:grouping val="clustered"/>
        <c:ser>
          <c:idx val="0"/>
          <c:order val="1"/>
          <c:tx>
            <c:strRef>
              <c:f>'Table 2. Controls'!$R$17</c:f>
              <c:strCache>
                <c:ptCount val="1"/>
                <c:pt idx="0">
                  <c:v>Married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'Table 2. Controls'!$P$18:$P$22</c:f>
              <c:strCache>
                <c:ptCount val="5"/>
                <c:pt idx="0">
                  <c:v>No children</c:v>
                </c:pt>
                <c:pt idx="1">
                  <c:v>1 kid, baby</c:v>
                </c:pt>
                <c:pt idx="2">
                  <c:v>1 kid older</c:v>
                </c:pt>
                <c:pt idx="3">
                  <c:v>2+, baby</c:v>
                </c:pt>
                <c:pt idx="4">
                  <c:v>2+, older</c:v>
                </c:pt>
              </c:strCache>
            </c:strRef>
          </c:cat>
          <c:val>
            <c:numRef>
              <c:f>'Table 2. Controls'!$R$18:$R$22</c:f>
              <c:numCache>
                <c:formatCode>General</c:formatCode>
                <c:ptCount val="5"/>
                <c:pt idx="0">
                  <c:v>1</c:v>
                </c:pt>
                <c:pt idx="1">
                  <c:v>0.74945530000000005</c:v>
                </c:pt>
                <c:pt idx="2">
                  <c:v>1.170363</c:v>
                </c:pt>
                <c:pt idx="3">
                  <c:v>0.57379290000000005</c:v>
                </c:pt>
                <c:pt idx="4">
                  <c:v>0.83536370000000004</c:v>
                </c:pt>
              </c:numCache>
            </c:numRef>
          </c:val>
        </c:ser>
        <c:ser>
          <c:idx val="3"/>
          <c:order val="0"/>
          <c:tx>
            <c:strRef>
              <c:f>'Table 2. Controls'!$Q$17</c:f>
              <c:strCache>
                <c:ptCount val="1"/>
                <c:pt idx="0">
                  <c:v>Cohabiting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'Table 2. Controls'!$P$18:$P$22</c:f>
              <c:strCache>
                <c:ptCount val="5"/>
                <c:pt idx="0">
                  <c:v>No children</c:v>
                </c:pt>
                <c:pt idx="1">
                  <c:v>1 kid, baby</c:v>
                </c:pt>
                <c:pt idx="2">
                  <c:v>1 kid older</c:v>
                </c:pt>
                <c:pt idx="3">
                  <c:v>2+, baby</c:v>
                </c:pt>
                <c:pt idx="4">
                  <c:v>2+, older</c:v>
                </c:pt>
              </c:strCache>
            </c:strRef>
          </c:cat>
          <c:val>
            <c:numRef>
              <c:f>'Table 2. Controls'!$Q$18:$Q$22</c:f>
              <c:numCache>
                <c:formatCode>General</c:formatCode>
                <c:ptCount val="5"/>
                <c:pt idx="0">
                  <c:v>1</c:v>
                </c:pt>
                <c:pt idx="1">
                  <c:v>0.42005749999999997</c:v>
                </c:pt>
                <c:pt idx="2">
                  <c:v>1.0155970000000001</c:v>
                </c:pt>
                <c:pt idx="3">
                  <c:v>0.49342740000000002</c:v>
                </c:pt>
                <c:pt idx="4">
                  <c:v>0.85100810000000005</c:v>
                </c:pt>
              </c:numCache>
            </c:numRef>
          </c:val>
        </c:ser>
        <c:axId val="27178496"/>
        <c:axId val="27180416"/>
      </c:barChart>
      <c:catAx>
        <c:axId val="27178496"/>
        <c:scaling>
          <c:orientation val="minMax"/>
        </c:scaling>
        <c:axPos val="b"/>
        <c:tickLblPos val="nextTo"/>
        <c:crossAx val="27180416"/>
        <c:crosses val="autoZero"/>
        <c:auto val="1"/>
        <c:lblAlgn val="ctr"/>
        <c:lblOffset val="100"/>
      </c:catAx>
      <c:valAx>
        <c:axId val="27180416"/>
        <c:scaling>
          <c:orientation val="minMax"/>
          <c:max val="2.2000000000000002"/>
          <c:min val="0"/>
        </c:scaling>
        <c:axPos val="l"/>
        <c:majorGridlines/>
        <c:numFmt formatCode="0.0" sourceLinked="0"/>
        <c:tickLblPos val="nextTo"/>
        <c:crossAx val="2717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3998600174978358"/>
          <c:y val="0.10877989209682121"/>
          <c:w val="0.32155577427821647"/>
          <c:h val="0.23614391951006175"/>
        </c:manualLayout>
      </c:layout>
      <c:overlay val="1"/>
    </c:legend>
    <c:plotVisOnly val="1"/>
  </c:chart>
  <c:txPr>
    <a:bodyPr/>
    <a:lstStyle/>
    <a:p>
      <a:pPr>
        <a:defRPr sz="1600"/>
      </a:pPr>
      <a:endParaRPr lang="es-E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8.9787182852143502E-2"/>
          <c:y val="5.7060002916302505E-2"/>
          <c:w val="0.86576837270341622"/>
          <c:h val="0.79256561679790027"/>
        </c:manualLayout>
      </c:layout>
      <c:barChart>
        <c:barDir val="col"/>
        <c:grouping val="clustered"/>
        <c:ser>
          <c:idx val="0"/>
          <c:order val="1"/>
          <c:tx>
            <c:strRef>
              <c:f>'Table 2. Controls'!$Q$27</c:f>
              <c:strCache>
                <c:ptCount val="1"/>
                <c:pt idx="0">
                  <c:v>Cohabiting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'Table 2. Controls'!$P$28:$P$30</c:f>
              <c:strCache>
                <c:ptCount val="3"/>
                <c:pt idx="0">
                  <c:v>Urban</c:v>
                </c:pt>
                <c:pt idx="1">
                  <c:v>Semi urban</c:v>
                </c:pt>
                <c:pt idx="2">
                  <c:v>Rural</c:v>
                </c:pt>
              </c:strCache>
            </c:strRef>
          </c:cat>
          <c:val>
            <c:numRef>
              <c:f>'Table 2. Controls'!$Q$28:$Q$30</c:f>
              <c:numCache>
                <c:formatCode>General</c:formatCode>
                <c:ptCount val="3"/>
                <c:pt idx="0">
                  <c:v>1</c:v>
                </c:pt>
                <c:pt idx="1">
                  <c:v>0.83325680000000002</c:v>
                </c:pt>
                <c:pt idx="2">
                  <c:v>0.74963610000000003</c:v>
                </c:pt>
              </c:numCache>
            </c:numRef>
          </c:val>
        </c:ser>
        <c:ser>
          <c:idx val="3"/>
          <c:order val="0"/>
          <c:tx>
            <c:strRef>
              <c:f>'Table 2. Controls'!$R$27</c:f>
              <c:strCache>
                <c:ptCount val="1"/>
                <c:pt idx="0">
                  <c:v>Married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'Table 2. Controls'!$P$28:$P$30</c:f>
              <c:strCache>
                <c:ptCount val="3"/>
                <c:pt idx="0">
                  <c:v>Urban</c:v>
                </c:pt>
                <c:pt idx="1">
                  <c:v>Semi urban</c:v>
                </c:pt>
                <c:pt idx="2">
                  <c:v>Rural</c:v>
                </c:pt>
              </c:strCache>
            </c:strRef>
          </c:cat>
          <c:val>
            <c:numRef>
              <c:f>'Table 2. Controls'!$R$28:$R$30</c:f>
              <c:numCache>
                <c:formatCode>General</c:formatCode>
                <c:ptCount val="3"/>
                <c:pt idx="0">
                  <c:v>1</c:v>
                </c:pt>
                <c:pt idx="1">
                  <c:v>0.78980050000000002</c:v>
                </c:pt>
                <c:pt idx="2">
                  <c:v>0.66348620000000003</c:v>
                </c:pt>
              </c:numCache>
            </c:numRef>
          </c:val>
        </c:ser>
        <c:axId val="55825920"/>
        <c:axId val="55827456"/>
      </c:barChart>
      <c:catAx>
        <c:axId val="558259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55827456"/>
        <c:crosses val="autoZero"/>
        <c:auto val="1"/>
        <c:lblAlgn val="ctr"/>
        <c:lblOffset val="100"/>
      </c:catAx>
      <c:valAx>
        <c:axId val="55827456"/>
        <c:scaling>
          <c:orientation val="minMax"/>
          <c:max val="1.2"/>
          <c:min val="0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5582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702310775399408"/>
          <c:y val="5.3849518810148806E-3"/>
          <c:w val="0.32155577427821735"/>
          <c:h val="0.23614391951006194"/>
        </c:manualLayout>
      </c:layout>
      <c:overlay val="1"/>
      <c:txPr>
        <a:bodyPr/>
        <a:lstStyle/>
        <a:p>
          <a:pPr>
            <a:defRPr lang="fi-FI"/>
          </a:pPr>
          <a:endParaRPr lang="es-ES"/>
        </a:p>
      </c:txPr>
    </c:legend>
    <c:plotVisOnly val="1"/>
  </c:chart>
  <c:txPr>
    <a:bodyPr/>
    <a:lstStyle/>
    <a:p>
      <a:pPr>
        <a:defRPr sz="1600"/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8.9787182852143502E-2"/>
          <c:y val="5.7060002916302505E-2"/>
          <c:w val="0.86576837270341622"/>
          <c:h val="0.79256561679790027"/>
        </c:manualLayout>
      </c:layout>
      <c:barChart>
        <c:barDir val="col"/>
        <c:grouping val="clustered"/>
        <c:ser>
          <c:idx val="0"/>
          <c:order val="1"/>
          <c:tx>
            <c:strRef>
              <c:f>'Table 2. Controls'!$Q$36</c:f>
              <c:strCache>
                <c:ptCount val="1"/>
                <c:pt idx="0">
                  <c:v>Cohabiting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'Table 2. Controls'!$P$37:$P$39</c:f>
              <c:strCache>
                <c:ptCount val="3"/>
                <c:pt idx="0">
                  <c:v>Man 0-6 years older</c:v>
                </c:pt>
                <c:pt idx="1">
                  <c:v>Man 7+ years older</c:v>
                </c:pt>
                <c:pt idx="2">
                  <c:v>Man younger</c:v>
                </c:pt>
              </c:strCache>
            </c:strRef>
          </c:cat>
          <c:val>
            <c:numRef>
              <c:f>'Table 2. Controls'!$Q$37:$Q$39</c:f>
              <c:numCache>
                <c:formatCode>General</c:formatCode>
                <c:ptCount val="3"/>
                <c:pt idx="0">
                  <c:v>1</c:v>
                </c:pt>
                <c:pt idx="1">
                  <c:v>1.6555219999999973</c:v>
                </c:pt>
                <c:pt idx="2">
                  <c:v>1.393327</c:v>
                </c:pt>
              </c:numCache>
            </c:numRef>
          </c:val>
        </c:ser>
        <c:ser>
          <c:idx val="3"/>
          <c:order val="0"/>
          <c:tx>
            <c:strRef>
              <c:f>'Table 2. Controls'!$R$36</c:f>
              <c:strCache>
                <c:ptCount val="1"/>
                <c:pt idx="0">
                  <c:v>Married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'Table 2. Controls'!$P$37:$P$39</c:f>
              <c:strCache>
                <c:ptCount val="3"/>
                <c:pt idx="0">
                  <c:v>Man 0-6 years older</c:v>
                </c:pt>
                <c:pt idx="1">
                  <c:v>Man 7+ years older</c:v>
                </c:pt>
                <c:pt idx="2">
                  <c:v>Man younger</c:v>
                </c:pt>
              </c:strCache>
            </c:strRef>
          </c:cat>
          <c:val>
            <c:numRef>
              <c:f>'Table 2. Controls'!$R$37:$R$39</c:f>
              <c:numCache>
                <c:formatCode>General</c:formatCode>
                <c:ptCount val="3"/>
                <c:pt idx="0">
                  <c:v>1</c:v>
                </c:pt>
                <c:pt idx="1">
                  <c:v>1.36334</c:v>
                </c:pt>
                <c:pt idx="2">
                  <c:v>1.2017669999999963</c:v>
                </c:pt>
              </c:numCache>
            </c:numRef>
          </c:val>
        </c:ser>
        <c:axId val="74124672"/>
        <c:axId val="74163328"/>
      </c:barChart>
      <c:catAx>
        <c:axId val="74124672"/>
        <c:scaling>
          <c:orientation val="minMax"/>
        </c:scaling>
        <c:axPos val="b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74163328"/>
        <c:crosses val="autoZero"/>
        <c:auto val="1"/>
        <c:lblAlgn val="ctr"/>
        <c:lblOffset val="100"/>
      </c:catAx>
      <c:valAx>
        <c:axId val="74163328"/>
        <c:scaling>
          <c:orientation val="minMax"/>
          <c:max val="1.8"/>
          <c:min val="0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74124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165266841644788"/>
          <c:y val="0.10569359385632369"/>
          <c:w val="0.22155584718576846"/>
          <c:h val="0.23614391951006194"/>
        </c:manualLayout>
      </c:layout>
      <c:overlay val="1"/>
      <c:txPr>
        <a:bodyPr/>
        <a:lstStyle/>
        <a:p>
          <a:pPr>
            <a:defRPr lang="fi-FI"/>
          </a:pPr>
          <a:endParaRPr lang="es-ES"/>
        </a:p>
      </c:txPr>
    </c:legend>
    <c:plotVisOnly val="1"/>
  </c:chart>
  <c:txPr>
    <a:bodyPr/>
    <a:lstStyle/>
    <a:p>
      <a:pPr>
        <a:defRPr sz="1600"/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barChart>
        <c:barDir val="col"/>
        <c:grouping val="clustered"/>
        <c:ser>
          <c:idx val="0"/>
          <c:order val="1"/>
          <c:tx>
            <c:strRef>
              <c:f>'Table 3. Ses'!$M$10</c:f>
              <c:strCache>
                <c:ptCount val="1"/>
                <c:pt idx="0">
                  <c:v>Cohabiting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'Table 3. Ses'!$J$11:$J$14</c:f>
              <c:strCache>
                <c:ptCount val="4"/>
                <c:pt idx="0">
                  <c:v>Basic</c:v>
                </c:pt>
                <c:pt idx="1">
                  <c:v>Secondary</c:v>
                </c:pt>
                <c:pt idx="2">
                  <c:v>Lowest tertiary</c:v>
                </c:pt>
                <c:pt idx="3">
                  <c:v>Degree-level tertiary</c:v>
                </c:pt>
              </c:strCache>
            </c:strRef>
          </c:cat>
          <c:val>
            <c:numRef>
              <c:f>'Table 3. Ses'!$M$11:$M$14</c:f>
              <c:numCache>
                <c:formatCode>0.00</c:formatCode>
                <c:ptCount val="4"/>
                <c:pt idx="0" formatCode="0">
                  <c:v>1</c:v>
                </c:pt>
                <c:pt idx="1">
                  <c:v>0.80443359999999842</c:v>
                </c:pt>
                <c:pt idx="2">
                  <c:v>0.70508130000000002</c:v>
                </c:pt>
                <c:pt idx="3">
                  <c:v>0.64811439999999998</c:v>
                </c:pt>
              </c:numCache>
            </c:numRef>
          </c:val>
        </c:ser>
        <c:ser>
          <c:idx val="3"/>
          <c:order val="0"/>
          <c:tx>
            <c:strRef>
              <c:f>'Table 3. Ses'!$M$64</c:f>
              <c:strCache>
                <c:ptCount val="1"/>
                <c:pt idx="0">
                  <c:v>Married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'Table 3. Ses'!$J$65:$J$68</c:f>
              <c:strCache>
                <c:ptCount val="4"/>
                <c:pt idx="0">
                  <c:v>Basic</c:v>
                </c:pt>
                <c:pt idx="1">
                  <c:v>Secondary</c:v>
                </c:pt>
                <c:pt idx="2">
                  <c:v>Lowest tertiary</c:v>
                </c:pt>
                <c:pt idx="3">
                  <c:v>Degree-level tertiary</c:v>
                </c:pt>
              </c:strCache>
            </c:strRef>
          </c:cat>
          <c:val>
            <c:numRef>
              <c:f>'Table 3. Ses'!$M$65:$M$68</c:f>
              <c:numCache>
                <c:formatCode>0.00</c:formatCode>
                <c:ptCount val="4"/>
                <c:pt idx="0" formatCode="0">
                  <c:v>1</c:v>
                </c:pt>
                <c:pt idx="1">
                  <c:v>0.64148879999999997</c:v>
                </c:pt>
                <c:pt idx="2">
                  <c:v>0.61503039999999998</c:v>
                </c:pt>
                <c:pt idx="3">
                  <c:v>0.43772570000000038</c:v>
                </c:pt>
              </c:numCache>
            </c:numRef>
          </c:val>
        </c:ser>
        <c:axId val="33499008"/>
        <c:axId val="33500544"/>
      </c:barChart>
      <c:catAx>
        <c:axId val="33499008"/>
        <c:scaling>
          <c:orientation val="minMax"/>
        </c:scaling>
        <c:axPos val="b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33500544"/>
        <c:crosses val="autoZero"/>
        <c:auto val="1"/>
        <c:lblAlgn val="ctr"/>
        <c:lblOffset val="100"/>
      </c:catAx>
      <c:valAx>
        <c:axId val="33500544"/>
        <c:scaling>
          <c:orientation val="minMax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33499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109711286089671"/>
          <c:y val="8.5631743948673747E-2"/>
          <c:w val="0.19933355205599301"/>
          <c:h val="0.18984762321376492"/>
        </c:manualLayout>
      </c:layout>
      <c:overlay val="1"/>
      <c:txPr>
        <a:bodyPr/>
        <a:lstStyle/>
        <a:p>
          <a:pPr>
            <a:defRPr lang="fi-FI"/>
          </a:pPr>
          <a:endParaRPr lang="es-ES"/>
        </a:p>
      </c:txPr>
    </c:legend>
    <c:plotVisOnly val="1"/>
  </c:chart>
  <c:txPr>
    <a:bodyPr/>
    <a:lstStyle/>
    <a:p>
      <a:pPr>
        <a:defRPr sz="1600"/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barChart>
        <c:barDir val="col"/>
        <c:grouping val="clustered"/>
        <c:ser>
          <c:idx val="0"/>
          <c:order val="1"/>
          <c:tx>
            <c:strRef>
              <c:f>'Table 3. Ses'!$M$16</c:f>
              <c:strCache>
                <c:ptCount val="1"/>
                <c:pt idx="0">
                  <c:v>Cohabiting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'Table 3. Ses'!$J$17:$J$20</c:f>
              <c:strCache>
                <c:ptCount val="4"/>
                <c:pt idx="0">
                  <c:v>Basic</c:v>
                </c:pt>
                <c:pt idx="1">
                  <c:v>Secondary</c:v>
                </c:pt>
                <c:pt idx="2">
                  <c:v>Lowest tertiary</c:v>
                </c:pt>
                <c:pt idx="3">
                  <c:v>Degree-level tertiary</c:v>
                </c:pt>
              </c:strCache>
            </c:strRef>
          </c:cat>
          <c:val>
            <c:numRef>
              <c:f>'Table 3. Ses'!$M$17:$M$20</c:f>
              <c:numCache>
                <c:formatCode>0.00</c:formatCode>
                <c:ptCount val="4"/>
                <c:pt idx="0" formatCode="0">
                  <c:v>1</c:v>
                </c:pt>
                <c:pt idx="1">
                  <c:v>0.77202269999999995</c:v>
                </c:pt>
                <c:pt idx="2">
                  <c:v>0.75388980000000183</c:v>
                </c:pt>
                <c:pt idx="3">
                  <c:v>0.71507870000000062</c:v>
                </c:pt>
              </c:numCache>
            </c:numRef>
          </c:val>
        </c:ser>
        <c:ser>
          <c:idx val="3"/>
          <c:order val="0"/>
          <c:tx>
            <c:strRef>
              <c:f>'Table 3. Ses'!$M$70</c:f>
              <c:strCache>
                <c:ptCount val="1"/>
                <c:pt idx="0">
                  <c:v>Married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'Table 3. Ses'!$J$71:$J$74</c:f>
              <c:strCache>
                <c:ptCount val="4"/>
                <c:pt idx="0">
                  <c:v>Basic</c:v>
                </c:pt>
                <c:pt idx="1">
                  <c:v>Secondary</c:v>
                </c:pt>
                <c:pt idx="2">
                  <c:v>Lowest tertiary</c:v>
                </c:pt>
                <c:pt idx="3">
                  <c:v>Degree-level tertiary</c:v>
                </c:pt>
              </c:strCache>
            </c:strRef>
          </c:cat>
          <c:val>
            <c:numRef>
              <c:f>'Table 3. Ses'!$M$71:$M$74</c:f>
              <c:numCache>
                <c:formatCode>0.00</c:formatCode>
                <c:ptCount val="4"/>
                <c:pt idx="0" formatCode="0">
                  <c:v>1</c:v>
                </c:pt>
                <c:pt idx="1">
                  <c:v>0.67560120000000301</c:v>
                </c:pt>
                <c:pt idx="2">
                  <c:v>0.67034990000000183</c:v>
                </c:pt>
                <c:pt idx="3">
                  <c:v>0.54873289999999997</c:v>
                </c:pt>
              </c:numCache>
            </c:numRef>
          </c:val>
        </c:ser>
        <c:axId val="33546240"/>
        <c:axId val="33547776"/>
      </c:barChart>
      <c:catAx>
        <c:axId val="33546240"/>
        <c:scaling>
          <c:orientation val="minMax"/>
        </c:scaling>
        <c:axPos val="b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33547776"/>
        <c:crosses val="autoZero"/>
        <c:auto val="1"/>
        <c:lblAlgn val="ctr"/>
        <c:lblOffset val="100"/>
      </c:catAx>
      <c:valAx>
        <c:axId val="33547776"/>
        <c:scaling>
          <c:orientation val="minMax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33546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498600174978133"/>
          <c:y val="7.6372484689413933E-2"/>
          <c:w val="0.19933355205599301"/>
          <c:h val="0.18984762321376492"/>
        </c:manualLayout>
      </c:layout>
      <c:overlay val="1"/>
      <c:txPr>
        <a:bodyPr/>
        <a:lstStyle/>
        <a:p>
          <a:pPr>
            <a:defRPr lang="fi-FI"/>
          </a:pPr>
          <a:endParaRPr lang="es-ES"/>
        </a:p>
      </c:txPr>
    </c:legend>
    <c:plotVisOnly val="1"/>
  </c:chart>
  <c:txPr>
    <a:bodyPr/>
    <a:lstStyle/>
    <a:p>
      <a:pPr>
        <a:defRPr sz="1600"/>
      </a:pPr>
      <a:endParaRPr lang="es-E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8.9787182852143502E-2"/>
          <c:y val="5.7060002916302491E-2"/>
          <c:w val="0.865768372703416"/>
          <c:h val="0.79256561679790027"/>
        </c:manualLayout>
      </c:layout>
      <c:barChart>
        <c:barDir val="col"/>
        <c:grouping val="clustered"/>
        <c:ser>
          <c:idx val="0"/>
          <c:order val="1"/>
          <c:tx>
            <c:strRef>
              <c:f>'Table 3. Ses'!$M$22</c:f>
              <c:strCache>
                <c:ptCount val="1"/>
                <c:pt idx="0">
                  <c:v>Cohabiting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'Table 3. Ses'!$J$23:$J$26</c:f>
              <c:strCache>
                <c:ptCount val="4"/>
                <c:pt idx="0">
                  <c:v>Employed</c:v>
                </c:pt>
                <c:pt idx="1">
                  <c:v>Unemployed</c:v>
                </c:pt>
                <c:pt idx="2">
                  <c:v>Student</c:v>
                </c:pt>
                <c:pt idx="3">
                  <c:v>Other</c:v>
                </c:pt>
              </c:strCache>
            </c:strRef>
          </c:cat>
          <c:val>
            <c:numRef>
              <c:f>'Table 3. Ses'!$M$23:$M$26</c:f>
              <c:numCache>
                <c:formatCode>0.00</c:formatCode>
                <c:ptCount val="4"/>
                <c:pt idx="0" formatCode="0">
                  <c:v>1</c:v>
                </c:pt>
                <c:pt idx="1">
                  <c:v>1.0621780000000001</c:v>
                </c:pt>
                <c:pt idx="2">
                  <c:v>0.9863438999999995</c:v>
                </c:pt>
                <c:pt idx="3">
                  <c:v>1.1154639999999998</c:v>
                </c:pt>
              </c:numCache>
            </c:numRef>
          </c:val>
        </c:ser>
        <c:ser>
          <c:idx val="3"/>
          <c:order val="0"/>
          <c:tx>
            <c:strRef>
              <c:f>'Table 3. Ses'!$M$82</c:f>
              <c:strCache>
                <c:ptCount val="1"/>
                <c:pt idx="0">
                  <c:v>Married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'Table 3. Ses'!$J$23:$J$26</c:f>
              <c:strCache>
                <c:ptCount val="4"/>
                <c:pt idx="0">
                  <c:v>Employed</c:v>
                </c:pt>
                <c:pt idx="1">
                  <c:v>Unemployed</c:v>
                </c:pt>
                <c:pt idx="2">
                  <c:v>Student</c:v>
                </c:pt>
                <c:pt idx="3">
                  <c:v>Other</c:v>
                </c:pt>
              </c:strCache>
            </c:strRef>
          </c:cat>
          <c:val>
            <c:numRef>
              <c:f>'Table 3. Ses'!$M$77:$M$80</c:f>
              <c:numCache>
                <c:formatCode>0.00</c:formatCode>
                <c:ptCount val="4"/>
                <c:pt idx="0" formatCode="0">
                  <c:v>1</c:v>
                </c:pt>
                <c:pt idx="1">
                  <c:v>1.1261110000000001</c:v>
                </c:pt>
                <c:pt idx="2">
                  <c:v>1.0227869999999999</c:v>
                </c:pt>
                <c:pt idx="3">
                  <c:v>1.027596999999997</c:v>
                </c:pt>
              </c:numCache>
            </c:numRef>
          </c:val>
        </c:ser>
        <c:axId val="33650560"/>
        <c:axId val="33652096"/>
      </c:barChart>
      <c:catAx>
        <c:axId val="33650560"/>
        <c:scaling>
          <c:orientation val="minMax"/>
        </c:scaling>
        <c:axPos val="b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33652096"/>
        <c:crosses val="autoZero"/>
        <c:auto val="1"/>
        <c:lblAlgn val="ctr"/>
        <c:lblOffset val="100"/>
      </c:catAx>
      <c:valAx>
        <c:axId val="33652096"/>
        <c:scaling>
          <c:orientation val="minMax"/>
          <c:max val="1.6"/>
          <c:min val="0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33650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0665266841644796"/>
          <c:y val="9.0261373578302745E-2"/>
          <c:w val="0.19933355205599301"/>
          <c:h val="0.18984762321376492"/>
        </c:manualLayout>
      </c:layout>
      <c:overlay val="1"/>
      <c:txPr>
        <a:bodyPr/>
        <a:lstStyle/>
        <a:p>
          <a:pPr>
            <a:defRPr lang="fi-FI"/>
          </a:pPr>
          <a:endParaRPr lang="es-ES"/>
        </a:p>
      </c:txPr>
    </c:legend>
    <c:plotVisOnly val="1"/>
  </c:chart>
  <c:txPr>
    <a:bodyPr/>
    <a:lstStyle/>
    <a:p>
      <a:pPr>
        <a:defRPr sz="1600"/>
      </a:pPr>
      <a:endParaRPr lang="es-E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8.9787182852143502E-2"/>
          <c:y val="5.706000291630247E-2"/>
          <c:w val="0.86576837270341578"/>
          <c:h val="0.79256561679790027"/>
        </c:manualLayout>
      </c:layout>
      <c:barChart>
        <c:barDir val="col"/>
        <c:grouping val="clustered"/>
        <c:ser>
          <c:idx val="0"/>
          <c:order val="1"/>
          <c:tx>
            <c:strRef>
              <c:f>'Table 3. Ses'!$M$28</c:f>
              <c:strCache>
                <c:ptCount val="1"/>
                <c:pt idx="0">
                  <c:v>Cohabiting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'Table 3. Ses'!$J$29:$J$33</c:f>
              <c:strCache>
                <c:ptCount val="5"/>
                <c:pt idx="0">
                  <c:v>Employed</c:v>
                </c:pt>
                <c:pt idx="1">
                  <c:v>Unemployed</c:v>
                </c:pt>
                <c:pt idx="2">
                  <c:v>Student</c:v>
                </c:pt>
                <c:pt idx="3">
                  <c:v>Conscript</c:v>
                </c:pt>
                <c:pt idx="4">
                  <c:v>Other</c:v>
                </c:pt>
              </c:strCache>
            </c:strRef>
          </c:cat>
          <c:val>
            <c:numRef>
              <c:f>'Table 3. Ses'!$M$29:$M$33</c:f>
              <c:numCache>
                <c:formatCode>0.00</c:formatCode>
                <c:ptCount val="5"/>
                <c:pt idx="0" formatCode="0">
                  <c:v>1</c:v>
                </c:pt>
                <c:pt idx="1">
                  <c:v>1.1898609999999998</c:v>
                </c:pt>
                <c:pt idx="2">
                  <c:v>1.0506800000000001</c:v>
                </c:pt>
                <c:pt idx="3">
                  <c:v>0.89721899999999866</c:v>
                </c:pt>
                <c:pt idx="4">
                  <c:v>1.53047</c:v>
                </c:pt>
              </c:numCache>
            </c:numRef>
          </c:val>
        </c:ser>
        <c:ser>
          <c:idx val="3"/>
          <c:order val="0"/>
          <c:tx>
            <c:strRef>
              <c:f>'Table 3. Ses'!$M$82</c:f>
              <c:strCache>
                <c:ptCount val="1"/>
                <c:pt idx="0">
                  <c:v>Married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'Table 3. Ses'!$J$83:$J$87</c:f>
              <c:strCache>
                <c:ptCount val="5"/>
                <c:pt idx="0">
                  <c:v>Employed</c:v>
                </c:pt>
                <c:pt idx="1">
                  <c:v>Unemployed</c:v>
                </c:pt>
                <c:pt idx="2">
                  <c:v>Student</c:v>
                </c:pt>
                <c:pt idx="3">
                  <c:v>Conscript</c:v>
                </c:pt>
                <c:pt idx="4">
                  <c:v>Other</c:v>
                </c:pt>
              </c:strCache>
            </c:strRef>
          </c:cat>
          <c:val>
            <c:numRef>
              <c:f>'Table 3. Ses'!$M$83:$M$87</c:f>
              <c:numCache>
                <c:formatCode>0.00</c:formatCode>
                <c:ptCount val="5"/>
                <c:pt idx="0" formatCode="0">
                  <c:v>1</c:v>
                </c:pt>
                <c:pt idx="1">
                  <c:v>1.2652059999999998</c:v>
                </c:pt>
                <c:pt idx="2">
                  <c:v>1.0382629999999999</c:v>
                </c:pt>
                <c:pt idx="3">
                  <c:v>0.96083759999999996</c:v>
                </c:pt>
                <c:pt idx="4">
                  <c:v>1.2639189999999998</c:v>
                </c:pt>
              </c:numCache>
            </c:numRef>
          </c:val>
        </c:ser>
        <c:axId val="33714176"/>
        <c:axId val="33715712"/>
      </c:barChart>
      <c:catAx>
        <c:axId val="33714176"/>
        <c:scaling>
          <c:orientation val="minMax"/>
        </c:scaling>
        <c:axPos val="b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33715712"/>
        <c:crosses val="autoZero"/>
        <c:auto val="1"/>
        <c:lblAlgn val="ctr"/>
        <c:lblOffset val="100"/>
      </c:catAx>
      <c:valAx>
        <c:axId val="33715712"/>
        <c:scaling>
          <c:orientation val="minMax"/>
          <c:max val="1.6"/>
          <c:min val="0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fi-FI"/>
            </a:pPr>
            <a:endParaRPr lang="es-ES"/>
          </a:p>
        </c:txPr>
        <c:crossAx val="33714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0665266841644796"/>
          <c:y val="7.17428550597842E-2"/>
          <c:w val="0.19933355205599301"/>
          <c:h val="0.18984762321376492"/>
        </c:manualLayout>
      </c:layout>
      <c:overlay val="1"/>
      <c:txPr>
        <a:bodyPr/>
        <a:lstStyle/>
        <a:p>
          <a:pPr>
            <a:defRPr lang="fi-FI"/>
          </a:pPr>
          <a:endParaRPr lang="es-ES"/>
        </a:p>
      </c:txPr>
    </c:legend>
    <c:plotVisOnly val="1"/>
  </c:chart>
  <c:txPr>
    <a:bodyPr/>
    <a:lstStyle/>
    <a:p>
      <a:pPr>
        <a:defRPr sz="1600"/>
      </a:pPr>
      <a:endParaRPr lang="es-E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0.7007</cdr:x>
      <cdr:y>0.49821</cdr:y>
    </cdr:from>
    <cdr:to>
      <cdr:x>1</cdr:x>
      <cdr:y>0.59947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5298" y="1985964"/>
          <a:ext cx="1793180" cy="4036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i-FI" sz="1400" dirty="0" err="1">
              <a:latin typeface="+mj-lt"/>
            </a:rPr>
            <a:t>cohabiting</a:t>
          </a:r>
          <a:r>
            <a:rPr lang="fi-FI" sz="1100" dirty="0"/>
            <a:t> </a:t>
          </a:r>
          <a:r>
            <a:rPr lang="fi-FI" sz="1400" dirty="0" err="1">
              <a:latin typeface="+mj-lt"/>
            </a:rPr>
            <a:t>unions</a:t>
          </a:r>
          <a:endParaRPr lang="fi-FI" sz="1400" dirty="0">
            <a:latin typeface="+mj-lt"/>
          </a:endParaRPr>
        </a:p>
      </cdr:txBody>
    </cdr:sp>
  </cdr:relSizeAnchor>
  <cdr:relSizeAnchor xmlns:cdr="http://schemas.openxmlformats.org/drawingml/2006/chartDrawing">
    <cdr:from>
      <cdr:x>0.41574</cdr:x>
      <cdr:y>0.69534</cdr:y>
    </cdr:from>
    <cdr:to>
      <cdr:x>0.59708</cdr:x>
      <cdr:y>0.77867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90786" y="2771782"/>
          <a:ext cx="1086453" cy="3321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i-FI" sz="1400" dirty="0" err="1">
              <a:latin typeface="+mj-lt"/>
            </a:rPr>
            <a:t>marriages</a:t>
          </a:r>
          <a:endParaRPr lang="fi-FI" sz="1400" dirty="0"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0.6053</cdr:x>
      <cdr:y>0.26827</cdr:y>
    </cdr:from>
    <cdr:to>
      <cdr:x>0.68652</cdr:x>
      <cdr:y>0.34905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4243398" y="1328734"/>
          <a:ext cx="56938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r>
            <a:rPr lang="fi-FI" sz="2000" dirty="0" err="1" smtClean="0"/>
            <a:t>low</a:t>
          </a:r>
          <a:endParaRPr lang="fi-FI" sz="2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84DA8-6B53-4852-8634-5A18F661E66E}" type="datetimeFigureOut">
              <a:rPr lang="fi-FI" smtClean="0"/>
              <a:pPr/>
              <a:t>15.10.2010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98EF1-95E3-4A90-B9F1-799F5AA6FD47}" type="slidenum">
              <a:rPr lang="fi-FI" smtClean="0"/>
              <a:pPr/>
              <a:t>‹Nº›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1C8E353-D0C2-40EA-94E0-1990BC13168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fi-FI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</a:t>
            </a:r>
            <a:endParaRPr lang="en-GB" dirty="0" smtClean="0"/>
          </a:p>
          <a:p>
            <a:pPr>
              <a:buFont typeface="Wingdings" pitchFamily="2" charset="2"/>
              <a:buNone/>
            </a:pPr>
            <a:r>
              <a:rPr lang="en-GB" dirty="0" smtClean="0"/>
              <a:t>*******************</a:t>
            </a:r>
          </a:p>
          <a:p>
            <a:pPr>
              <a:buFont typeface="Wingdings" pitchFamily="2" charset="2"/>
              <a:buNone/>
            </a:pPr>
            <a:r>
              <a:rPr lang="en-GB" dirty="0" smtClean="0"/>
              <a:t>Level of education:</a:t>
            </a:r>
            <a:r>
              <a:rPr lang="en-GB" baseline="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GB" baseline="0" dirty="0" smtClean="0"/>
              <a:t>1. </a:t>
            </a:r>
            <a:r>
              <a:rPr lang="en-GB" dirty="0" smtClean="0"/>
              <a:t>Basic (about 9 years or fewer), no data on post-basic education; </a:t>
            </a:r>
          </a:p>
          <a:p>
            <a:pPr>
              <a:buFont typeface="Wingdings" pitchFamily="2" charset="2"/>
              <a:buNone/>
            </a:pPr>
            <a:r>
              <a:rPr lang="en-GB" dirty="0" smtClean="0"/>
              <a:t>2. Secondary level: an occupational training with a duration of 3 or fewer years, or completed matriculation examination; </a:t>
            </a:r>
          </a:p>
          <a:p>
            <a:pPr>
              <a:buFont typeface="Wingdings" pitchFamily="2" charset="2"/>
              <a:buNone/>
            </a:pPr>
            <a:r>
              <a:rPr lang="en-GB" dirty="0" smtClean="0"/>
              <a:t>3. Lowest level tertiary: generally 2–3 years after secondary level; </a:t>
            </a:r>
          </a:p>
          <a:p>
            <a:pPr>
              <a:buFont typeface="Wingdings" pitchFamily="2" charset="2"/>
              <a:buNone/>
            </a:pPr>
            <a:r>
              <a:rPr lang="en-GB" dirty="0" smtClean="0"/>
              <a:t>4. Lower-degree level tertiary: generally 3–4 years after secondary level;</a:t>
            </a:r>
          </a:p>
          <a:p>
            <a:pPr>
              <a:buFont typeface="Wingdings" pitchFamily="2" charset="2"/>
              <a:buNone/>
            </a:pPr>
            <a:r>
              <a:rPr lang="en-GB" dirty="0" smtClean="0"/>
              <a:t>5. Higher-degree level tertiary: generally 5–6 years after secondary level. Or doctoral.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fi-FI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baseline="0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fi-FI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fi-FI" sz="120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baseline="0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GB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baseline="0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fi-FI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i="0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baseline="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58" descr="kansi_yliopis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066800" y="3568700"/>
            <a:ext cx="5410200" cy="1731963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Muokkaa alaotsikon perustyyliä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4879E-138B-41BE-ABF7-100A3128DFF5}" type="datetime1">
              <a:rPr lang="fi-FI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Marika Jalovaara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71F17-8051-44A9-817F-3F6EA8A3F32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8937A-5504-4353-BD2F-3FE542248F0D}" type="datetime1">
              <a:rPr lang="fi-FI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Marika Jalovaara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79B68-AE07-40F0-BABF-F43A467C02E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A6F18-5870-4E48-AF5B-B507BD8D1802}" type="datetime1">
              <a:rPr lang="fi-FI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Marika Jalovaara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F1BDD-13A7-4DC2-BD2D-AC4F38DE3D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FC3D4-A248-4B71-90CF-ECF3A621F4A3}" type="datetime1">
              <a:rPr lang="fi-FI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Marika Jalovaara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20505-589D-4FE8-91EF-8FFF51EB95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27CA1-D3DE-46C0-81DC-B9870C1545CF}" type="datetime1">
              <a:rPr lang="fi-FI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Marika Jalovaara</a:t>
            </a:r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3C69-2123-4D15-A9C3-9325CA85C19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6B64E-31F7-443D-A181-446503D5F3CE}" type="datetime1">
              <a:rPr lang="fi-FI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8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Marika Jalovaara</a:t>
            </a:r>
          </a:p>
        </p:txBody>
      </p:sp>
      <p:sp>
        <p:nvSpPr>
          <p:cNvPr id="9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2233E-BB34-499A-8985-932D5EF5287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86A14-36AE-490B-9E73-132EF96BE567}" type="datetime1">
              <a:rPr lang="fi-FI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Marika Jalovaara</a:t>
            </a:r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E07A3-9491-4052-B492-AEFA2E0712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88FD2-65A1-459B-9805-34DD5F809FAF}" type="datetime1">
              <a:rPr lang="fi-FI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3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Marika Jalovaara</a:t>
            </a:r>
          </a:p>
        </p:txBody>
      </p:sp>
      <p:sp>
        <p:nvSpPr>
          <p:cNvPr id="4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5D84-1356-4F31-80C3-BC2ECD5B07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F64A5-DCA5-40E1-A0CB-ABFF745EBA39}" type="datetime1">
              <a:rPr lang="fi-FI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Marika Jalovaara</a:t>
            </a:r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81A63-1B62-4E82-980E-5A327726CA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EE367-8213-46AF-831D-608C6F63F449}" type="datetime1">
              <a:rPr lang="fi-FI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6" name="Rectangle 10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Marika Jalovaara</a:t>
            </a:r>
          </a:p>
        </p:txBody>
      </p:sp>
      <p:sp>
        <p:nvSpPr>
          <p:cNvPr id="7" name="Rectangle 10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0AF14-7367-49D1-9628-42C63A685FF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tekstin perustyylejä napsauttamalla</a:t>
            </a:r>
          </a:p>
          <a:p>
            <a:pPr lvl="1"/>
            <a:r>
              <a:rPr lang="en-US" smtClean="0"/>
              <a:t>toinen taso</a:t>
            </a:r>
          </a:p>
          <a:p>
            <a:pPr lvl="2"/>
            <a:r>
              <a:rPr lang="en-US" smtClean="0"/>
              <a:t>kolmas taso</a:t>
            </a:r>
          </a:p>
          <a:p>
            <a:pPr lvl="3"/>
            <a:r>
              <a:rPr lang="en-US" smtClean="0"/>
              <a:t>neljäs taso</a:t>
            </a:r>
          </a:p>
          <a:p>
            <a:pPr lvl="4"/>
            <a:r>
              <a:rPr lang="en-US" smtClean="0"/>
              <a:t>viides taso</a:t>
            </a:r>
          </a:p>
        </p:txBody>
      </p:sp>
      <p:pic>
        <p:nvPicPr>
          <p:cNvPr id="1028" name="Picture 1036" descr="rgb-vaaka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2425" y="477838"/>
            <a:ext cx="72390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9" name="Rectangle 10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86588" y="6597650"/>
            <a:ext cx="13303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+mn-lt"/>
              </a:defRPr>
            </a:lvl1pPr>
          </a:lstStyle>
          <a:p>
            <a:pPr>
              <a:defRPr/>
            </a:pPr>
            <a:fld id="{F6B1BC27-8EBD-4801-B5F1-C6F9B8DD41FD}" type="datetime1">
              <a:rPr lang="fi-FI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4110" name="Rectangle 10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597650"/>
            <a:ext cx="62642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Marika Jalovaara</a:t>
            </a:r>
          </a:p>
        </p:txBody>
      </p:sp>
      <p:sp>
        <p:nvSpPr>
          <p:cNvPr id="4111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597650"/>
            <a:ext cx="503237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+mn-lt"/>
              </a:defRPr>
            </a:lvl1pPr>
          </a:lstStyle>
          <a:p>
            <a:pPr>
              <a:defRPr/>
            </a:pPr>
            <a:fld id="{F5BD496C-211D-47C4-8E24-AFD3D27D535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1E1C77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19685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1E1C77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50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chemeClr val="tx2"/>
        </a:buClr>
        <a:buChar char="-"/>
        <a:defRPr>
          <a:solidFill>
            <a:schemeClr val="tx1"/>
          </a:solidFill>
          <a:latin typeface="+mn-lt"/>
        </a:defRPr>
      </a:lvl3pPr>
      <a:lvl4pPr marL="1698625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chemeClr val="tx2"/>
        </a:buClr>
        <a:buChar char="-"/>
        <a:defRPr>
          <a:solidFill>
            <a:schemeClr val="tx1"/>
          </a:solidFill>
          <a:latin typeface="+mn-lt"/>
        </a:defRPr>
      </a:lvl4pPr>
      <a:lvl5pPr marL="2117725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chemeClr val="tx2"/>
        </a:buClr>
        <a:buChar char="-"/>
        <a:defRPr>
          <a:solidFill>
            <a:schemeClr val="tx1"/>
          </a:solidFill>
          <a:latin typeface="+mn-lt"/>
        </a:defRPr>
      </a:lvl5pPr>
      <a:lvl6pPr marL="2574925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chemeClr val="tx2"/>
        </a:buClr>
        <a:buChar char="-"/>
        <a:defRPr>
          <a:solidFill>
            <a:schemeClr val="tx1"/>
          </a:solidFill>
          <a:latin typeface="+mn-lt"/>
        </a:defRPr>
      </a:lvl6pPr>
      <a:lvl7pPr marL="3032125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chemeClr val="tx2"/>
        </a:buClr>
        <a:buChar char="-"/>
        <a:defRPr>
          <a:solidFill>
            <a:schemeClr val="tx1"/>
          </a:solidFill>
          <a:latin typeface="+mn-lt"/>
        </a:defRPr>
      </a:lvl7pPr>
      <a:lvl8pPr marL="3489325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chemeClr val="tx2"/>
        </a:buClr>
        <a:buChar char="-"/>
        <a:defRPr>
          <a:solidFill>
            <a:schemeClr val="tx1"/>
          </a:solidFill>
          <a:latin typeface="+mn-lt"/>
        </a:defRPr>
      </a:lvl8pPr>
      <a:lvl9pPr marL="3946525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chemeClr val="tx2"/>
        </a:buClr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1538" y="2857496"/>
            <a:ext cx="5410200" cy="1143000"/>
          </a:xfrm>
        </p:spPr>
        <p:txBody>
          <a:bodyPr/>
          <a:lstStyle/>
          <a:p>
            <a:r>
              <a:rPr lang="en-GB" dirty="0" smtClean="0"/>
              <a:t>Economic resources and </a:t>
            </a:r>
            <a:br>
              <a:rPr lang="en-GB" dirty="0" smtClean="0"/>
            </a:br>
            <a:r>
              <a:rPr lang="en-GB" dirty="0" smtClean="0"/>
              <a:t>the dissolution of first unions</a:t>
            </a:r>
            <a:br>
              <a:rPr lang="en-GB" dirty="0" smtClean="0"/>
            </a:br>
            <a:r>
              <a:rPr lang="en-GB" dirty="0" smtClean="0"/>
              <a:t>in Finland</a:t>
            </a:r>
            <a:endParaRPr lang="en-US" dirty="0" smtClean="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black">
          <a:xfrm>
            <a:off x="1778005" y="4786322"/>
            <a:ext cx="6651647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Marika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Jalovaara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, postdoctoral researcher</a:t>
            </a:r>
          </a:p>
          <a:p>
            <a:pPr eaLnBrk="0" hangingPunct="0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Population Research Unit, Department of Social Research (Sociology), University of Helsinki</a:t>
            </a:r>
          </a:p>
          <a:p>
            <a:pPr eaLnBrk="0" hangingPunct="0"/>
            <a:endParaRPr lang="en-US" sz="1600" b="1" dirty="0">
              <a:solidFill>
                <a:schemeClr val="bg1"/>
              </a:solidFill>
              <a:latin typeface="Arial" charset="0"/>
            </a:endParaRPr>
          </a:p>
          <a:p>
            <a:pPr eaLnBrk="0" hangingPunct="0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European Network for the Sociological and Demographic Studies of Divorce. Eighth meeting. 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Val</a:t>
            </a:r>
            <a:r>
              <a:rPr lang="en-GB" sz="1600" b="1" dirty="0" err="1" smtClean="0">
                <a:solidFill>
                  <a:schemeClr val="bg1"/>
                </a:solidFill>
                <a:latin typeface="+mj-lt"/>
              </a:rPr>
              <a:t>ència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14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–16 October 2010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Size</a:t>
            </a:r>
            <a:r>
              <a:rPr lang="fi-FI" dirty="0" smtClean="0"/>
              <a:t> of data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28794" y="1714488"/>
          <a:ext cx="5286411" cy="2667013"/>
        </p:xfrm>
        <a:graphic>
          <a:graphicData uri="http://schemas.openxmlformats.org/drawingml/2006/table">
            <a:tbl>
              <a:tblPr/>
              <a:tblGrid>
                <a:gridCol w="1218477"/>
                <a:gridCol w="1427901"/>
                <a:gridCol w="1421556"/>
                <a:gridCol w="1218477"/>
              </a:tblGrid>
              <a:tr h="511972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Cohabiting</a:t>
                      </a:r>
                      <a:endParaRPr lang="fi-FI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r" fontAlgn="b"/>
                      <a:r>
                        <a:rPr lang="fi-FI" sz="2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unions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fi-FI" sz="2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Marriages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Subjects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28,476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10,457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Events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12,032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1,594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119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Months</a:t>
                      </a:r>
                      <a:r>
                        <a:rPr lang="fi-FI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at </a:t>
                      </a:r>
                      <a:r>
                        <a:rPr lang="fi-FI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risk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926,192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582,341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119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Years</a:t>
                      </a:r>
                      <a:r>
                        <a:rPr lang="fi-FI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at </a:t>
                      </a:r>
                      <a:r>
                        <a:rPr lang="fi-FI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risk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77,183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48,528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Event</a:t>
            </a:r>
            <a:r>
              <a:rPr lang="fi-FI" dirty="0" smtClean="0"/>
              <a:t> </a:t>
            </a:r>
            <a:r>
              <a:rPr lang="fi-FI" dirty="0" err="1" smtClean="0"/>
              <a:t>history</a:t>
            </a:r>
            <a:r>
              <a:rPr lang="fi-FI" dirty="0" smtClean="0"/>
              <a:t> </a:t>
            </a:r>
            <a:r>
              <a:rPr lang="fi-FI" dirty="0" err="1" smtClean="0"/>
              <a:t>methods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19272"/>
            <a:ext cx="7010400" cy="4953000"/>
          </a:xfrm>
        </p:spPr>
        <p:txBody>
          <a:bodyPr/>
          <a:lstStyle/>
          <a:p>
            <a:r>
              <a:rPr lang="fi-FI" dirty="0" err="1" smtClean="0"/>
              <a:t>Descriptive</a:t>
            </a:r>
            <a:r>
              <a:rPr lang="fi-FI" dirty="0" smtClean="0"/>
              <a:t>:</a:t>
            </a:r>
          </a:p>
          <a:p>
            <a:pPr lvl="1"/>
            <a:r>
              <a:rPr lang="fi-FI" dirty="0" err="1" smtClean="0"/>
              <a:t>Kaplan-Meier</a:t>
            </a:r>
            <a:r>
              <a:rPr lang="fi-FI" dirty="0" smtClean="0"/>
              <a:t> </a:t>
            </a:r>
            <a:r>
              <a:rPr lang="fi-FI" dirty="0" err="1" smtClean="0"/>
              <a:t>failure</a:t>
            </a:r>
            <a:r>
              <a:rPr lang="fi-FI" dirty="0" smtClean="0"/>
              <a:t> </a:t>
            </a:r>
            <a:r>
              <a:rPr lang="fi-FI" dirty="0" err="1" smtClean="0"/>
              <a:t>estimates</a:t>
            </a:r>
            <a:endParaRPr lang="fi-FI" dirty="0" smtClean="0"/>
          </a:p>
          <a:p>
            <a:pPr lvl="1"/>
            <a:r>
              <a:rPr lang="fi-FI" dirty="0" err="1" smtClean="0"/>
              <a:t>Competing</a:t>
            </a:r>
            <a:r>
              <a:rPr lang="fi-FI" dirty="0" smtClean="0"/>
              <a:t> </a:t>
            </a:r>
            <a:r>
              <a:rPr lang="fi-FI" dirty="0" err="1" smtClean="0"/>
              <a:t>events</a:t>
            </a:r>
            <a:r>
              <a:rPr lang="fi-FI" dirty="0" smtClean="0"/>
              <a:t>: </a:t>
            </a:r>
            <a:r>
              <a:rPr lang="fi-FI" dirty="0" err="1" smtClean="0"/>
              <a:t>Cumulative</a:t>
            </a:r>
            <a:r>
              <a:rPr lang="fi-FI" dirty="0" smtClean="0"/>
              <a:t> </a:t>
            </a:r>
            <a:r>
              <a:rPr lang="fi-FI" dirty="0" err="1" smtClean="0"/>
              <a:t>incidences</a:t>
            </a:r>
            <a:r>
              <a:rPr lang="fi-FI" dirty="0" smtClean="0"/>
              <a:t> (</a:t>
            </a:r>
            <a:r>
              <a:rPr lang="fi-FI" dirty="0" err="1" smtClean="0"/>
              <a:t>stcompet</a:t>
            </a:r>
            <a:r>
              <a:rPr lang="fi-FI" dirty="0" smtClean="0"/>
              <a:t>)</a:t>
            </a:r>
          </a:p>
          <a:p>
            <a:endParaRPr lang="fi-FI" dirty="0" smtClean="0"/>
          </a:p>
          <a:p>
            <a:r>
              <a:rPr lang="en-GB" dirty="0" smtClean="0"/>
              <a:t>Piecewise-constant hazard rate model</a:t>
            </a:r>
          </a:p>
          <a:p>
            <a:pPr lvl="1"/>
            <a:r>
              <a:rPr lang="en-GB" dirty="0" smtClean="0"/>
              <a:t>Analysis time: Time since entry into union, constant over single-year durations</a:t>
            </a:r>
          </a:p>
          <a:p>
            <a:pPr lvl="1"/>
            <a:r>
              <a:rPr lang="en-GB" dirty="0" smtClean="0"/>
              <a:t>Hazard ratios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Measures</a:t>
            </a:r>
            <a:r>
              <a:rPr lang="fi-FI" dirty="0" smtClean="0"/>
              <a:t> of </a:t>
            </a:r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resources</a:t>
            </a:r>
            <a:endParaRPr lang="fi-FI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time-varying. All for both partners.</a:t>
            </a:r>
          </a:p>
          <a:p>
            <a:pPr>
              <a:buNone/>
            </a:pPr>
            <a:endParaRPr lang="en-GB" dirty="0" smtClean="0"/>
          </a:p>
          <a:p>
            <a:pPr marL="457200" indent="-457200">
              <a:buAutoNum type="arabicPeriod"/>
            </a:pPr>
            <a:r>
              <a:rPr lang="en-GB" dirty="0" smtClean="0"/>
              <a:t>Educational attainment (end of previous month)</a:t>
            </a:r>
          </a:p>
          <a:p>
            <a:pPr marL="457200" indent="-457200">
              <a:buAutoNum type="arabicPeriod"/>
            </a:pPr>
            <a:endParaRPr lang="en-GB" dirty="0" smtClean="0"/>
          </a:p>
          <a:p>
            <a:pPr marL="457200" indent="-457200">
              <a:buAutoNum type="arabicPeriod"/>
            </a:pPr>
            <a:r>
              <a:rPr lang="en-GB" dirty="0" smtClean="0"/>
              <a:t>Economic activity (end of previous year)</a:t>
            </a:r>
          </a:p>
          <a:p>
            <a:pPr marL="844550" lvl="1" indent="-457200"/>
            <a:r>
              <a:rPr lang="en-GB" dirty="0" smtClean="0"/>
              <a:t>Employed, unemployed, student, military service, other</a:t>
            </a:r>
          </a:p>
          <a:p>
            <a:pPr marL="457200" indent="-457200">
              <a:buAutoNum type="arabicPeriod"/>
            </a:pPr>
            <a:endParaRPr lang="en-GB" dirty="0" smtClean="0"/>
          </a:p>
          <a:p>
            <a:pPr marL="457200" indent="-457200">
              <a:buAutoNum type="arabicPeriod"/>
            </a:pPr>
            <a:r>
              <a:rPr lang="en-GB" dirty="0" smtClean="0"/>
              <a:t>Income (total taxable; previous year; adjusted for inflation). Euro levels</a:t>
            </a:r>
          </a:p>
          <a:p>
            <a:pPr marL="844550" lvl="1" indent="-457200"/>
            <a:r>
              <a:rPr lang="en-GB" dirty="0" smtClean="0"/>
              <a:t>Interactive patterns:</a:t>
            </a:r>
          </a:p>
          <a:p>
            <a:pPr marL="1225550" lvl="2" indent="-457200"/>
            <a:r>
              <a:rPr lang="en-GB" dirty="0" smtClean="0"/>
              <a:t>Combinations of the partners’ income levels (in </a:t>
            </a:r>
            <a:r>
              <a:rPr lang="en-GB" dirty="0" err="1" smtClean="0"/>
              <a:t>euros</a:t>
            </a:r>
            <a:r>
              <a:rPr lang="en-GB" dirty="0" smtClean="0"/>
              <a:t>)</a:t>
            </a:r>
          </a:p>
          <a:p>
            <a:pPr marL="1225550" lvl="2" indent="-457200"/>
            <a:r>
              <a:rPr lang="en-GB" dirty="0" smtClean="0"/>
              <a:t>Log(household income) and woman’s relative contribution</a:t>
            </a:r>
          </a:p>
          <a:p>
            <a:pPr marL="844550" lvl="1" indent="-457200"/>
            <a:endParaRPr lang="en-GB" dirty="0" smtClean="0"/>
          </a:p>
          <a:p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Marika</a:t>
            </a:r>
            <a:r>
              <a:rPr lang="en-US" dirty="0" smtClean="0"/>
              <a:t> </a:t>
            </a:r>
            <a:r>
              <a:rPr lang="en-US" dirty="0" err="1" smtClean="0"/>
              <a:t>Jalovaara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0408B-CD01-4ECD-8157-FF91FAA1C92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B15222C-ED1D-4381-A1A6-CE0F580B04CE}" type="datetime1">
              <a:rPr lang="fi-FI"/>
              <a:pPr>
                <a:defRPr/>
              </a:pPr>
              <a:t>15.10.2010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Control</a:t>
            </a:r>
            <a:r>
              <a:rPr lang="fi-FI" dirty="0" smtClean="0"/>
              <a:t> </a:t>
            </a:r>
            <a:r>
              <a:rPr lang="fi-FI" dirty="0" err="1" smtClean="0"/>
              <a:t>variables</a:t>
            </a:r>
            <a:endParaRPr lang="fi-FI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56" y="1428736"/>
            <a:ext cx="7010400" cy="521497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GB" dirty="0" smtClean="0"/>
              <a:t>Age at entry into the union (cohabitation or marriage)</a:t>
            </a:r>
          </a:p>
          <a:p>
            <a:pPr marL="457200" indent="-457200">
              <a:buAutoNum type="arabicPeriod" startAt="2"/>
              <a:defRPr/>
            </a:pPr>
            <a:endParaRPr lang="en-GB" dirty="0" smtClean="0"/>
          </a:p>
          <a:p>
            <a:pPr marL="457200" indent="-457200">
              <a:buAutoNum type="arabicPeriod" startAt="2"/>
              <a:defRPr/>
            </a:pPr>
            <a:r>
              <a:rPr lang="en-GB" dirty="0" smtClean="0"/>
              <a:t>Parent status (end of previous month)</a:t>
            </a:r>
          </a:p>
          <a:p>
            <a:pPr marL="457200" indent="-457200">
              <a:buAutoNum type="arabicPeriod" startAt="2"/>
              <a:defRPr/>
            </a:pPr>
            <a:endParaRPr lang="en-GB" dirty="0" smtClean="0"/>
          </a:p>
          <a:p>
            <a:pPr marL="457200" indent="-457200">
              <a:buAutoNum type="arabicPeriod" startAt="2"/>
              <a:defRPr/>
            </a:pPr>
            <a:r>
              <a:rPr lang="en-GB" dirty="0" smtClean="0"/>
              <a:t>Pregnancy status (end of previous month)</a:t>
            </a:r>
          </a:p>
          <a:p>
            <a:pPr>
              <a:defRPr/>
            </a:pPr>
            <a:endParaRPr lang="en-GB" dirty="0" smtClean="0"/>
          </a:p>
          <a:p>
            <a:pPr marL="457200" indent="-457200">
              <a:buAutoNum type="arabicPeriod" startAt="4"/>
              <a:defRPr/>
            </a:pPr>
            <a:r>
              <a:rPr lang="en-GB" dirty="0" smtClean="0"/>
              <a:t>Degree of urbanization, municipality of residence</a:t>
            </a:r>
            <a:br>
              <a:rPr lang="en-GB" dirty="0" smtClean="0"/>
            </a:br>
            <a:r>
              <a:rPr lang="en-GB" dirty="0" smtClean="0"/>
              <a:t>(end of previous year) </a:t>
            </a:r>
            <a:r>
              <a:rPr lang="en-GB" dirty="0" smtClean="0">
                <a:ea typeface="+mn-ea"/>
                <a:cs typeface="+mn-cs"/>
              </a:rPr>
              <a:t>urban, semi-urban, rural</a:t>
            </a:r>
          </a:p>
          <a:p>
            <a:pPr marL="457200" indent="-457200">
              <a:buAutoNum type="arabicPeriod" startAt="4"/>
              <a:defRPr/>
            </a:pPr>
            <a:endParaRPr lang="en-GB" dirty="0" smtClean="0"/>
          </a:p>
          <a:p>
            <a:pPr marL="457200" indent="-457200">
              <a:buAutoNum type="arabicPeriod" startAt="4"/>
              <a:defRPr/>
            </a:pPr>
            <a:r>
              <a:rPr lang="en-GB" dirty="0" smtClean="0">
                <a:ea typeface="+mn-ea"/>
                <a:cs typeface="+mn-cs"/>
              </a:rPr>
              <a:t>Age difference</a:t>
            </a:r>
          </a:p>
          <a:p>
            <a:pPr marL="457200" indent="-457200">
              <a:buAutoNum type="arabicPeriod" startAt="4"/>
              <a:defRPr/>
            </a:pPr>
            <a:endParaRPr lang="en-GB" dirty="0" smtClean="0"/>
          </a:p>
          <a:p>
            <a:pPr marL="457200" indent="-457200">
              <a:buAutoNum type="arabicPeriod" startAt="4"/>
              <a:defRPr/>
            </a:pPr>
            <a:r>
              <a:rPr lang="en-GB" dirty="0" smtClean="0">
                <a:ea typeface="+mn-ea"/>
                <a:cs typeface="+mn-cs"/>
              </a:rPr>
              <a:t>Marriages: Type of marriage (direct or after cohabitation)</a:t>
            </a:r>
          </a:p>
          <a:p>
            <a:pPr>
              <a:buNone/>
              <a:defRPr/>
            </a:pPr>
            <a:endParaRPr lang="fi-FI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Marika</a:t>
            </a:r>
            <a:r>
              <a:rPr lang="en-US" dirty="0"/>
              <a:t> </a:t>
            </a:r>
            <a:r>
              <a:rPr lang="en-US" dirty="0" err="1"/>
              <a:t>Jalovaara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5BC53-F0D5-4869-B9B1-C0B4A6D53EF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8201F2A-01FE-4050-AA21-B20C98F1F030}" type="datetime1">
              <a:rPr lang="fi-FI"/>
              <a:pPr>
                <a:defRPr/>
              </a:pPr>
              <a:t>15.10.2010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172356" cy="1116013"/>
          </a:xfrm>
        </p:spPr>
        <p:txBody>
          <a:bodyPr/>
          <a:lstStyle/>
          <a:p>
            <a:r>
              <a:rPr lang="en-GB" i="1" dirty="0" smtClean="0"/>
              <a:t>Cumulative probability of separation, marriage, and either event; the first cohabiting unions.</a:t>
            </a:r>
            <a:endParaRPr lang="fi-FI" dirty="0"/>
          </a:p>
        </p:txBody>
      </p:sp>
      <p:pic>
        <p:nvPicPr>
          <p:cNvPr id="6" name="Picture 5" descr="Fig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4041" y="1500174"/>
            <a:ext cx="7018020" cy="5097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172356" cy="1116013"/>
          </a:xfrm>
        </p:spPr>
        <p:txBody>
          <a:bodyPr/>
          <a:lstStyle/>
          <a:p>
            <a:r>
              <a:rPr lang="en-GB" i="1" dirty="0" smtClean="0"/>
              <a:t>Cumulative probability of separation; the first marriages (direct marriages &amp; via cohabitation.</a:t>
            </a:r>
            <a:endParaRPr lang="fi-FI" dirty="0"/>
          </a:p>
        </p:txBody>
      </p:sp>
      <p:pic>
        <p:nvPicPr>
          <p:cNvPr id="10" name="Picture 9" descr="Figure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1538299"/>
            <a:ext cx="7018020" cy="5097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41285"/>
            <a:ext cx="7010400" cy="1116013"/>
          </a:xfrm>
        </p:spPr>
        <p:txBody>
          <a:bodyPr/>
          <a:lstStyle/>
          <a:p>
            <a:r>
              <a:rPr lang="en-GB" i="1" dirty="0" smtClean="0"/>
              <a:t>The predicted separation hazards per year for cohabiting unions and marriages.</a:t>
            </a:r>
            <a:endParaRPr lang="fi-FI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866900" y="1657350"/>
          <a:ext cx="6419876" cy="4486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Control</a:t>
            </a:r>
            <a:r>
              <a:rPr lang="fi-FI" dirty="0" smtClean="0"/>
              <a:t> </a:t>
            </a:r>
            <a:r>
              <a:rPr lang="fi-FI" dirty="0" err="1" smtClean="0"/>
              <a:t>variable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Separate</a:t>
            </a:r>
            <a:r>
              <a:rPr lang="fi-FI" dirty="0" smtClean="0"/>
              <a:t> </a:t>
            </a:r>
            <a:r>
              <a:rPr lang="fi-FI" dirty="0" err="1" smtClean="0"/>
              <a:t>models</a:t>
            </a:r>
            <a:r>
              <a:rPr lang="fi-FI" dirty="0" smtClean="0"/>
              <a:t> for </a:t>
            </a:r>
            <a:r>
              <a:rPr lang="fi-FI" dirty="0" err="1" smtClean="0"/>
              <a:t>cohabiting</a:t>
            </a:r>
            <a:r>
              <a:rPr lang="fi-FI" dirty="0" smtClean="0"/>
              <a:t> </a:t>
            </a:r>
            <a:r>
              <a:rPr lang="fi-FI" dirty="0" err="1" smtClean="0"/>
              <a:t>unions</a:t>
            </a:r>
            <a:r>
              <a:rPr lang="fi-FI" dirty="0" smtClean="0"/>
              <a:t> &amp; </a:t>
            </a:r>
            <a:r>
              <a:rPr lang="fi-FI" dirty="0" err="1" smtClean="0"/>
              <a:t>marriages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The </a:t>
            </a:r>
            <a:r>
              <a:rPr lang="fi-FI" dirty="0" err="1" smtClean="0"/>
              <a:t>control</a:t>
            </a:r>
            <a:r>
              <a:rPr lang="fi-FI" dirty="0" smtClean="0"/>
              <a:t> </a:t>
            </a:r>
            <a:r>
              <a:rPr lang="fi-FI" dirty="0" err="1" smtClean="0"/>
              <a:t>variables</a:t>
            </a:r>
            <a:endParaRPr lang="fi-FI" dirty="0" smtClean="0"/>
          </a:p>
          <a:p>
            <a:pPr lvl="1"/>
            <a:r>
              <a:rPr lang="fi-FI" dirty="0" err="1" smtClean="0"/>
              <a:t>Age</a:t>
            </a:r>
            <a:r>
              <a:rPr lang="fi-FI" dirty="0" smtClean="0"/>
              <a:t> a</a:t>
            </a:r>
            <a:r>
              <a:rPr lang="en-GB" dirty="0" smtClean="0"/>
              <a:t>t entry into the union</a:t>
            </a:r>
          </a:p>
          <a:p>
            <a:pPr lvl="1"/>
            <a:r>
              <a:rPr lang="en-GB" dirty="0" smtClean="0"/>
              <a:t> + Parent status </a:t>
            </a:r>
          </a:p>
          <a:p>
            <a:pPr lvl="1"/>
            <a:r>
              <a:rPr lang="en-GB" dirty="0" smtClean="0"/>
              <a:t> + Pregnancy status</a:t>
            </a:r>
          </a:p>
          <a:p>
            <a:pPr lvl="1"/>
            <a:r>
              <a:rPr lang="en-GB" dirty="0" smtClean="0"/>
              <a:t> + Degree of urbanization</a:t>
            </a:r>
          </a:p>
          <a:p>
            <a:pPr lvl="1"/>
            <a:r>
              <a:rPr lang="en-GB" dirty="0" smtClean="0"/>
              <a:t> + Age difference</a:t>
            </a:r>
          </a:p>
          <a:p>
            <a:pPr lvl="1"/>
            <a:r>
              <a:rPr lang="en-GB" dirty="0" smtClean="0"/>
              <a:t> + Marriage type (in the model for marriages)</a:t>
            </a:r>
            <a:endParaRPr lang="fi-FI" dirty="0" smtClean="0"/>
          </a:p>
          <a:p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Hazard</a:t>
            </a:r>
            <a:r>
              <a:rPr lang="fi-FI" dirty="0" smtClean="0"/>
              <a:t> </a:t>
            </a:r>
            <a:r>
              <a:rPr lang="fi-FI" dirty="0" err="1" smtClean="0"/>
              <a:t>ratios</a:t>
            </a:r>
            <a:r>
              <a:rPr lang="fi-FI" dirty="0" smtClean="0"/>
              <a:t> of </a:t>
            </a:r>
            <a:r>
              <a:rPr lang="fi-FI" dirty="0" err="1" smtClean="0"/>
              <a:t>separation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age</a:t>
            </a:r>
            <a:r>
              <a:rPr lang="fi-FI" dirty="0" smtClean="0"/>
              <a:t> at </a:t>
            </a:r>
            <a:r>
              <a:rPr lang="fi-FI" dirty="0" err="1" smtClean="0"/>
              <a:t>entry</a:t>
            </a:r>
            <a:r>
              <a:rPr lang="fi-FI" dirty="0" smtClean="0"/>
              <a:t> into </a:t>
            </a:r>
            <a:r>
              <a:rPr lang="fi-FI" dirty="0" err="1" smtClean="0"/>
              <a:t>union</a:t>
            </a:r>
            <a:r>
              <a:rPr lang="fi-FI" dirty="0" smtClean="0"/>
              <a:t>; the </a:t>
            </a:r>
            <a:r>
              <a:rPr lang="fi-FI" dirty="0" err="1" smtClean="0"/>
              <a:t>control</a:t>
            </a:r>
            <a:r>
              <a:rPr lang="fi-FI" dirty="0" smtClean="0"/>
              <a:t> </a:t>
            </a:r>
            <a:r>
              <a:rPr lang="fi-FI" dirty="0" err="1" smtClean="0"/>
              <a:t>variable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8" name="Chart 7"/>
          <p:cNvGraphicFramePr>
            <a:graphicFrameLocks noChangeAspect="1"/>
          </p:cNvGraphicFramePr>
          <p:nvPr/>
        </p:nvGraphicFramePr>
        <p:xfrm>
          <a:off x="1800000" y="2057397"/>
          <a:ext cx="6858003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Hazard ratios of separation by parent status; the control variable model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z="1600" smtClean="0"/>
              <a:pPr>
                <a:defRPr/>
              </a:pPr>
              <a:t>15.10.2010</a:t>
            </a:fld>
            <a:endParaRPr lang="en-US" sz="16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z="1600" smtClean="0"/>
              <a:pPr>
                <a:defRPr/>
              </a:pPr>
              <a:t>19</a:t>
            </a:fld>
            <a:endParaRPr lang="en-US" sz="1600"/>
          </a:p>
        </p:txBody>
      </p:sp>
      <p:graphicFrame>
        <p:nvGraphicFramePr>
          <p:cNvPr id="10" name="Chart 2"/>
          <p:cNvGraphicFramePr/>
          <p:nvPr/>
        </p:nvGraphicFramePr>
        <p:xfrm>
          <a:off x="2000232" y="1643050"/>
          <a:ext cx="621510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857232"/>
            <a:ext cx="7010400" cy="5695968"/>
          </a:xfrm>
        </p:spPr>
        <p:txBody>
          <a:bodyPr/>
          <a:lstStyle/>
          <a:p>
            <a:endParaRPr lang="en-US" dirty="0" smtClean="0"/>
          </a:p>
          <a:p>
            <a:r>
              <a:rPr lang="en-GB" dirty="0" smtClean="0"/>
              <a:t>Postdoctoral researcher’s project (2009–11): “The formation and dissolution of cohabiting unions and marriages”</a:t>
            </a:r>
          </a:p>
          <a:p>
            <a:endParaRPr lang="en-GB" dirty="0" smtClean="0"/>
          </a:p>
          <a:p>
            <a:r>
              <a:rPr lang="en-GB" dirty="0" smtClean="0"/>
              <a:t>This study: The economic resources of young adults and the dissolution of first </a:t>
            </a:r>
            <a:r>
              <a:rPr lang="en-GB" dirty="0" err="1" smtClean="0"/>
              <a:t>coresidential</a:t>
            </a:r>
            <a:r>
              <a:rPr lang="en-GB" dirty="0" smtClean="0"/>
              <a:t> unions.</a:t>
            </a:r>
          </a:p>
          <a:p>
            <a:pPr lvl="1"/>
            <a:r>
              <a:rPr lang="en-GB" dirty="0" smtClean="0"/>
              <a:t>Register data, Finland</a:t>
            </a:r>
          </a:p>
          <a:p>
            <a:pPr lvl="1"/>
            <a:r>
              <a:rPr lang="en-GB" dirty="0" smtClean="0"/>
              <a:t>Cohabiting unions &amp; marriages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Hazard</a:t>
            </a:r>
            <a:r>
              <a:rPr lang="fi-FI" dirty="0" smtClean="0"/>
              <a:t> </a:t>
            </a:r>
            <a:r>
              <a:rPr lang="fi-FI" dirty="0" err="1" smtClean="0"/>
              <a:t>ratios</a:t>
            </a:r>
            <a:r>
              <a:rPr lang="fi-FI" dirty="0" smtClean="0"/>
              <a:t> of </a:t>
            </a:r>
            <a:r>
              <a:rPr lang="fi-FI" dirty="0" err="1" smtClean="0"/>
              <a:t>separation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pregnancy</a:t>
            </a:r>
            <a:r>
              <a:rPr lang="fi-FI" dirty="0" smtClean="0"/>
              <a:t> and </a:t>
            </a:r>
            <a:r>
              <a:rPr lang="fi-FI" dirty="0" err="1" smtClean="0"/>
              <a:t>marriage</a:t>
            </a:r>
            <a:r>
              <a:rPr lang="fi-FI" dirty="0" smtClean="0"/>
              <a:t> </a:t>
            </a:r>
            <a:r>
              <a:rPr lang="fi-FI" dirty="0" err="1" smtClean="0"/>
              <a:t>type</a:t>
            </a:r>
            <a:r>
              <a:rPr lang="fi-FI" dirty="0" smtClean="0"/>
              <a:t>; the </a:t>
            </a:r>
            <a:r>
              <a:rPr lang="fi-FI" dirty="0" err="1" smtClean="0"/>
              <a:t>control</a:t>
            </a:r>
            <a:r>
              <a:rPr lang="fi-FI" dirty="0" smtClean="0"/>
              <a:t> </a:t>
            </a:r>
            <a:r>
              <a:rPr lang="fi-FI" dirty="0" err="1" smtClean="0"/>
              <a:t>variable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979712" y="2132857"/>
          <a:ext cx="4896543" cy="3082093"/>
        </p:xfrm>
        <a:graphic>
          <a:graphicData uri="http://schemas.openxmlformats.org/drawingml/2006/table">
            <a:tbl>
              <a:tblPr/>
              <a:tblGrid>
                <a:gridCol w="2229676"/>
                <a:gridCol w="437191"/>
                <a:gridCol w="699507"/>
                <a:gridCol w="131157"/>
                <a:gridCol w="131157"/>
                <a:gridCol w="437191"/>
                <a:gridCol w="699507"/>
                <a:gridCol w="131157"/>
              </a:tblGrid>
              <a:tr h="696788"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Cohabiting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Married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788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Pregnancy</a:t>
                      </a:r>
                      <a:r>
                        <a:rPr lang="fi-FI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941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i-FI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696788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Marriage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type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ref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: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direct</a:t>
                      </a:r>
                      <a:r>
                        <a:rPr lang="fi-FI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i-FI" sz="18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marriage</a:t>
                      </a:r>
                      <a:r>
                        <a:rPr lang="fi-FI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1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788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1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Married</a:t>
                      </a:r>
                      <a:r>
                        <a:rPr lang="fi-FI" sz="1800" b="0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i-FI" sz="1800" b="0" i="1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after</a:t>
                      </a:r>
                      <a:r>
                        <a:rPr lang="fi-FI" sz="1800" b="0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i-FI" sz="1800" b="0" i="1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cohabitation</a:t>
                      </a:r>
                      <a:endParaRPr lang="fi-FI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Hazard</a:t>
            </a:r>
            <a:r>
              <a:rPr lang="fi-FI" dirty="0" smtClean="0"/>
              <a:t> </a:t>
            </a:r>
            <a:r>
              <a:rPr lang="fi-FI" dirty="0" err="1" smtClean="0"/>
              <a:t>ratios</a:t>
            </a:r>
            <a:r>
              <a:rPr lang="fi-FI" dirty="0" smtClean="0"/>
              <a:t> of </a:t>
            </a:r>
            <a:r>
              <a:rPr lang="fi-FI" dirty="0" err="1" smtClean="0"/>
              <a:t>separation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place</a:t>
            </a:r>
            <a:r>
              <a:rPr lang="fi-FI" dirty="0" smtClean="0"/>
              <a:t> of </a:t>
            </a:r>
            <a:r>
              <a:rPr lang="fi-FI" dirty="0" err="1" smtClean="0"/>
              <a:t>residence</a:t>
            </a:r>
            <a:r>
              <a:rPr lang="fi-FI" dirty="0" smtClean="0"/>
              <a:t>; the </a:t>
            </a:r>
            <a:r>
              <a:rPr lang="fi-FI" dirty="0" err="1" smtClean="0"/>
              <a:t>control</a:t>
            </a:r>
            <a:r>
              <a:rPr lang="fi-FI" dirty="0" smtClean="0"/>
              <a:t> </a:t>
            </a:r>
            <a:r>
              <a:rPr lang="fi-FI" dirty="0" err="1" smtClean="0"/>
              <a:t>variable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7" name="Chart 6"/>
          <p:cNvGraphicFramePr>
            <a:graphicFrameLocks noChangeAspect="1"/>
          </p:cNvGraphicFramePr>
          <p:nvPr/>
        </p:nvGraphicFramePr>
        <p:xfrm>
          <a:off x="1800000" y="2057397"/>
          <a:ext cx="6858001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Hazard</a:t>
            </a:r>
            <a:r>
              <a:rPr lang="fi-FI" dirty="0" smtClean="0"/>
              <a:t> </a:t>
            </a:r>
            <a:r>
              <a:rPr lang="fi-FI" dirty="0" err="1" smtClean="0"/>
              <a:t>ratios</a:t>
            </a:r>
            <a:r>
              <a:rPr lang="fi-FI" dirty="0" smtClean="0"/>
              <a:t> of </a:t>
            </a:r>
            <a:r>
              <a:rPr lang="fi-FI" dirty="0" err="1" smtClean="0"/>
              <a:t>separation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age</a:t>
            </a:r>
            <a:r>
              <a:rPr lang="fi-FI" dirty="0" smtClean="0"/>
              <a:t> </a:t>
            </a:r>
            <a:r>
              <a:rPr lang="fi-FI" dirty="0" err="1" smtClean="0"/>
              <a:t>difference</a:t>
            </a:r>
            <a:r>
              <a:rPr lang="fi-FI" dirty="0" smtClean="0"/>
              <a:t>; the </a:t>
            </a:r>
            <a:r>
              <a:rPr lang="fi-FI" dirty="0" err="1" smtClean="0"/>
              <a:t>control</a:t>
            </a:r>
            <a:r>
              <a:rPr lang="fi-FI" dirty="0" smtClean="0"/>
              <a:t> </a:t>
            </a:r>
            <a:r>
              <a:rPr lang="fi-FI" dirty="0" err="1" smtClean="0"/>
              <a:t>variable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486A14-36AE-490B-9E73-132EF96BE567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E07A3-9491-4052-B492-AEFA2E0712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10" name="Chart 9"/>
          <p:cNvGraphicFramePr/>
          <p:nvPr/>
        </p:nvGraphicFramePr>
        <p:xfrm>
          <a:off x="1800000" y="2057397"/>
          <a:ext cx="6858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”</a:t>
            </a:r>
            <a:r>
              <a:rPr lang="fi-FI" dirty="0" err="1" smtClean="0"/>
              <a:t>Full</a:t>
            </a:r>
            <a:r>
              <a:rPr lang="fi-FI" dirty="0" smtClean="0"/>
              <a:t>” </a:t>
            </a:r>
            <a:r>
              <a:rPr lang="fi-FI" dirty="0" err="1" smtClean="0"/>
              <a:t>model</a:t>
            </a:r>
            <a:r>
              <a:rPr lang="fi-FI" dirty="0" smtClean="0"/>
              <a:t> = </a:t>
            </a:r>
            <a:r>
              <a:rPr lang="fi-FI" dirty="0" err="1" smtClean="0"/>
              <a:t>model</a:t>
            </a:r>
            <a:r>
              <a:rPr lang="fi-FI" dirty="0" smtClean="0"/>
              <a:t> B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control</a:t>
            </a:r>
            <a:r>
              <a:rPr lang="fi-FI" dirty="0" smtClean="0"/>
              <a:t> </a:t>
            </a:r>
            <a:r>
              <a:rPr lang="fi-FI" dirty="0" err="1" smtClean="0"/>
              <a:t>variables</a:t>
            </a:r>
            <a:endParaRPr lang="fi-FI" dirty="0" smtClean="0"/>
          </a:p>
          <a:p>
            <a:pPr lvl="1"/>
            <a:r>
              <a:rPr lang="fi-FI" dirty="0" err="1" smtClean="0"/>
              <a:t>Age</a:t>
            </a:r>
            <a:r>
              <a:rPr lang="fi-FI" dirty="0" smtClean="0"/>
              <a:t> a</a:t>
            </a:r>
            <a:r>
              <a:rPr lang="en-GB" dirty="0" smtClean="0"/>
              <a:t>t entry into the union + Parent status + Pregnancy status + Degree of urbanization + Age difference </a:t>
            </a:r>
            <a:br>
              <a:rPr lang="en-GB" dirty="0" smtClean="0"/>
            </a:br>
            <a:r>
              <a:rPr lang="en-GB" dirty="0" smtClean="0"/>
              <a:t>[+ Marriage type]</a:t>
            </a:r>
            <a:endParaRPr lang="fi-FI" dirty="0" smtClean="0"/>
          </a:p>
          <a:p>
            <a:r>
              <a:rPr lang="fi-FI" dirty="0" smtClean="0"/>
              <a:t>&amp; </a:t>
            </a:r>
            <a:r>
              <a:rPr lang="fi-FI" dirty="0" err="1" smtClean="0"/>
              <a:t>all</a:t>
            </a:r>
            <a:r>
              <a:rPr lang="fi-FI" dirty="0" smtClean="0"/>
              <a:t> SES </a:t>
            </a:r>
            <a:r>
              <a:rPr lang="fi-FI" dirty="0" err="1" smtClean="0"/>
              <a:t>variables</a:t>
            </a:r>
            <a:endParaRPr lang="fi-FI" dirty="0" smtClean="0"/>
          </a:p>
          <a:p>
            <a:pPr lvl="1"/>
            <a:r>
              <a:rPr lang="fi-FI" dirty="0" err="1" smtClean="0"/>
              <a:t>Education</a:t>
            </a:r>
            <a:r>
              <a:rPr lang="fi-FI" dirty="0" smtClean="0"/>
              <a:t>, </a:t>
            </a:r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activity</a:t>
            </a:r>
            <a:r>
              <a:rPr lang="fi-FI" dirty="0" smtClean="0"/>
              <a:t> and </a:t>
            </a:r>
            <a:r>
              <a:rPr lang="fi-FI" dirty="0" err="1" smtClean="0"/>
              <a:t>income</a:t>
            </a:r>
            <a:r>
              <a:rPr lang="fi-FI" dirty="0" smtClean="0"/>
              <a:t> of </a:t>
            </a:r>
            <a:r>
              <a:rPr lang="fi-FI" dirty="0" err="1" smtClean="0"/>
              <a:t>both</a:t>
            </a:r>
            <a:r>
              <a:rPr lang="fi-FI" dirty="0" smtClean="0"/>
              <a:t> </a:t>
            </a:r>
            <a:r>
              <a:rPr lang="fi-FI" dirty="0" err="1" smtClean="0"/>
              <a:t>partners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dirty="0" err="1" smtClean="0"/>
              <a:t>Separate</a:t>
            </a:r>
            <a:r>
              <a:rPr lang="fi-FI" dirty="0" smtClean="0"/>
              <a:t> </a:t>
            </a:r>
            <a:r>
              <a:rPr lang="fi-FI" dirty="0" err="1" smtClean="0"/>
              <a:t>models</a:t>
            </a:r>
            <a:r>
              <a:rPr lang="fi-FI" dirty="0" smtClean="0"/>
              <a:t> for </a:t>
            </a:r>
            <a:r>
              <a:rPr lang="fi-FI" dirty="0" err="1" smtClean="0"/>
              <a:t>cohabiting</a:t>
            </a:r>
            <a:r>
              <a:rPr lang="fi-FI" dirty="0" smtClean="0"/>
              <a:t> </a:t>
            </a:r>
            <a:r>
              <a:rPr lang="fi-FI" dirty="0" err="1" smtClean="0"/>
              <a:t>unions</a:t>
            </a:r>
            <a:r>
              <a:rPr lang="fi-FI" dirty="0" smtClean="0"/>
              <a:t> &amp; </a:t>
            </a:r>
            <a:r>
              <a:rPr lang="fi-FI" dirty="0" err="1" smtClean="0"/>
              <a:t>marriages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dirty="0" err="1" smtClean="0"/>
              <a:t>Hazard</a:t>
            </a:r>
            <a:r>
              <a:rPr lang="fi-FI" dirty="0" smtClean="0"/>
              <a:t> </a:t>
            </a:r>
            <a:r>
              <a:rPr lang="fi-FI" dirty="0" err="1" smtClean="0"/>
              <a:t>ratios</a:t>
            </a:r>
            <a:r>
              <a:rPr lang="fi-FI" dirty="0" smtClean="0"/>
              <a:t> of </a:t>
            </a:r>
            <a:r>
              <a:rPr lang="fi-FI" dirty="0" err="1" smtClean="0"/>
              <a:t>separation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woman’s</a:t>
            </a:r>
            <a:r>
              <a:rPr lang="fi-FI" dirty="0" smtClean="0"/>
              <a:t> </a:t>
            </a:r>
            <a:r>
              <a:rPr lang="fi-FI" dirty="0" err="1" smtClean="0"/>
              <a:t>educational</a:t>
            </a:r>
            <a:r>
              <a:rPr lang="fi-FI" dirty="0" smtClean="0"/>
              <a:t> </a:t>
            </a:r>
            <a:r>
              <a:rPr lang="fi-FI" dirty="0" err="1" smtClean="0"/>
              <a:t>attainment</a:t>
            </a:r>
            <a:r>
              <a:rPr lang="fi-FI" dirty="0" smtClean="0"/>
              <a:t> (</a:t>
            </a:r>
            <a:r>
              <a:rPr lang="fi-FI" dirty="0" err="1" smtClean="0"/>
              <a:t>Model</a:t>
            </a:r>
            <a:r>
              <a:rPr lang="fi-FI" dirty="0" smtClean="0"/>
              <a:t> B)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828800" y="1600200"/>
          <a:ext cx="7010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Hazard</a:t>
            </a:r>
            <a:r>
              <a:rPr lang="fi-FI" dirty="0" smtClean="0"/>
              <a:t> </a:t>
            </a:r>
            <a:r>
              <a:rPr lang="fi-FI" dirty="0" err="1" smtClean="0"/>
              <a:t>ratios</a:t>
            </a:r>
            <a:r>
              <a:rPr lang="fi-FI" dirty="0" smtClean="0"/>
              <a:t> of </a:t>
            </a:r>
            <a:r>
              <a:rPr lang="fi-FI" dirty="0" err="1" smtClean="0"/>
              <a:t>separation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man’s</a:t>
            </a:r>
            <a:r>
              <a:rPr lang="fi-FI" dirty="0" smtClean="0"/>
              <a:t> </a:t>
            </a:r>
            <a:r>
              <a:rPr lang="fi-FI" dirty="0" err="1" smtClean="0"/>
              <a:t>educational</a:t>
            </a:r>
            <a:r>
              <a:rPr lang="fi-FI" dirty="0" smtClean="0"/>
              <a:t> </a:t>
            </a:r>
            <a:r>
              <a:rPr lang="fi-FI" dirty="0" err="1" smtClean="0"/>
              <a:t>attainment</a:t>
            </a:r>
            <a:r>
              <a:rPr lang="fi-FI" dirty="0" smtClean="0"/>
              <a:t> (</a:t>
            </a:r>
            <a:r>
              <a:rPr lang="fi-FI" dirty="0" err="1" smtClean="0"/>
              <a:t>Model</a:t>
            </a:r>
            <a:r>
              <a:rPr lang="fi-FI" dirty="0" smtClean="0"/>
              <a:t> B)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828800" y="1600200"/>
          <a:ext cx="7010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Hazard</a:t>
            </a:r>
            <a:r>
              <a:rPr lang="fi-FI" dirty="0" smtClean="0"/>
              <a:t> </a:t>
            </a:r>
            <a:r>
              <a:rPr lang="fi-FI" dirty="0" err="1" smtClean="0"/>
              <a:t>ratios</a:t>
            </a:r>
            <a:r>
              <a:rPr lang="fi-FI" dirty="0" smtClean="0"/>
              <a:t> of </a:t>
            </a:r>
            <a:r>
              <a:rPr lang="fi-FI" dirty="0" err="1" smtClean="0"/>
              <a:t>separation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err="1" smtClean="0"/>
              <a:t>woman’s</a:t>
            </a:r>
            <a:r>
              <a:rPr lang="fi-FI" dirty="0" smtClean="0"/>
              <a:t> </a:t>
            </a:r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activity</a:t>
            </a:r>
            <a:r>
              <a:rPr lang="fi-FI" dirty="0" smtClean="0"/>
              <a:t> (</a:t>
            </a:r>
            <a:r>
              <a:rPr lang="fi-FI" dirty="0" err="1" smtClean="0"/>
              <a:t>Model</a:t>
            </a:r>
            <a:r>
              <a:rPr lang="fi-FI" dirty="0" smtClean="0"/>
              <a:t> B)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828800" y="1600200"/>
          <a:ext cx="7010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Hazard</a:t>
            </a:r>
            <a:r>
              <a:rPr lang="fi-FI" dirty="0" smtClean="0"/>
              <a:t> </a:t>
            </a:r>
            <a:r>
              <a:rPr lang="fi-FI" dirty="0" err="1" smtClean="0"/>
              <a:t>ratios</a:t>
            </a:r>
            <a:r>
              <a:rPr lang="fi-FI" dirty="0" smtClean="0"/>
              <a:t> of </a:t>
            </a:r>
            <a:r>
              <a:rPr lang="fi-FI" dirty="0" err="1" smtClean="0"/>
              <a:t>separation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err="1" smtClean="0"/>
              <a:t>man’s</a:t>
            </a:r>
            <a:r>
              <a:rPr lang="fi-FI" dirty="0" smtClean="0"/>
              <a:t> </a:t>
            </a:r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activity</a:t>
            </a:r>
            <a:r>
              <a:rPr lang="fi-FI" dirty="0" smtClean="0"/>
              <a:t> (</a:t>
            </a:r>
            <a:r>
              <a:rPr lang="fi-FI" dirty="0" err="1" smtClean="0"/>
              <a:t>Model</a:t>
            </a:r>
            <a:r>
              <a:rPr lang="fi-FI" dirty="0" smtClean="0"/>
              <a:t> B)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828800" y="1600200"/>
          <a:ext cx="7010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Hazard</a:t>
            </a:r>
            <a:r>
              <a:rPr lang="fi-FI" dirty="0" smtClean="0"/>
              <a:t> </a:t>
            </a:r>
            <a:r>
              <a:rPr lang="fi-FI" dirty="0" err="1" smtClean="0"/>
              <a:t>ratios</a:t>
            </a:r>
            <a:r>
              <a:rPr lang="fi-FI" dirty="0" smtClean="0"/>
              <a:t> of </a:t>
            </a:r>
            <a:r>
              <a:rPr lang="fi-FI" dirty="0" err="1" smtClean="0"/>
              <a:t>separation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woman’s</a:t>
            </a:r>
            <a:r>
              <a:rPr lang="fi-FI" dirty="0" smtClean="0"/>
              <a:t> </a:t>
            </a:r>
            <a:r>
              <a:rPr lang="fi-FI" dirty="0" err="1" smtClean="0"/>
              <a:t>income</a:t>
            </a:r>
            <a:r>
              <a:rPr lang="fi-FI" dirty="0" smtClean="0"/>
              <a:t>; </a:t>
            </a:r>
            <a:r>
              <a:rPr lang="fi-FI" dirty="0" err="1" smtClean="0"/>
              <a:t>Model</a:t>
            </a:r>
            <a:r>
              <a:rPr lang="fi-FI" dirty="0" smtClean="0"/>
              <a:t> B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z="1600" smtClean="0"/>
              <a:pPr>
                <a:defRPr/>
              </a:pPr>
              <a:t>15.10.2010</a:t>
            </a:fld>
            <a:endParaRPr lang="en-US" sz="16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z="1600" smtClean="0"/>
              <a:pPr>
                <a:defRPr/>
              </a:pPr>
              <a:t>28</a:t>
            </a:fld>
            <a:endParaRPr lang="en-US" sz="160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828800" y="1600200"/>
          <a:ext cx="7010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Hazard</a:t>
            </a:r>
            <a:r>
              <a:rPr lang="fi-FI" dirty="0" smtClean="0"/>
              <a:t> </a:t>
            </a:r>
            <a:r>
              <a:rPr lang="fi-FI" dirty="0" err="1" smtClean="0"/>
              <a:t>ratios</a:t>
            </a:r>
            <a:r>
              <a:rPr lang="fi-FI" dirty="0" smtClean="0"/>
              <a:t> of </a:t>
            </a:r>
            <a:r>
              <a:rPr lang="fi-FI" dirty="0" err="1" smtClean="0"/>
              <a:t>separation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man’s</a:t>
            </a:r>
            <a:r>
              <a:rPr lang="fi-FI" dirty="0" smtClean="0"/>
              <a:t> </a:t>
            </a:r>
            <a:r>
              <a:rPr lang="fi-FI" dirty="0" err="1" smtClean="0"/>
              <a:t>income</a:t>
            </a:r>
            <a:r>
              <a:rPr lang="fi-FI" dirty="0" smtClean="0"/>
              <a:t>; </a:t>
            </a:r>
            <a:r>
              <a:rPr lang="fi-FI" dirty="0" err="1" smtClean="0"/>
              <a:t>Model</a:t>
            </a:r>
            <a:r>
              <a:rPr lang="fi-FI" dirty="0" smtClean="0"/>
              <a:t> B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z="1600" smtClean="0"/>
              <a:pPr>
                <a:defRPr/>
              </a:pPr>
              <a:t>15.10.2010</a:t>
            </a:fld>
            <a:endParaRPr lang="en-US" sz="16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z="1600" smtClean="0"/>
              <a:pPr>
                <a:defRPr/>
              </a:pPr>
              <a:t>29</a:t>
            </a:fld>
            <a:endParaRPr lang="en-US" sz="160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828800" y="1600200"/>
          <a:ext cx="7010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880" y="152400"/>
            <a:ext cx="7010400" cy="1116013"/>
          </a:xfrm>
        </p:spPr>
        <p:txBody>
          <a:bodyPr/>
          <a:lstStyle/>
          <a:p>
            <a:r>
              <a:rPr lang="fi-FI" dirty="0" err="1" smtClean="0"/>
              <a:t>Previous</a:t>
            </a:r>
            <a:r>
              <a:rPr lang="fi-FI" dirty="0" smtClean="0"/>
              <a:t> </a:t>
            </a:r>
            <a:r>
              <a:rPr lang="fi-FI" dirty="0" err="1" smtClean="0"/>
              <a:t>research</a:t>
            </a:r>
            <a:r>
              <a:rPr lang="fi-FI" dirty="0" smtClean="0"/>
              <a:t> on the </a:t>
            </a:r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antecedents</a:t>
            </a:r>
            <a:r>
              <a:rPr lang="fi-FI" dirty="0" smtClean="0"/>
              <a:t> of </a:t>
            </a:r>
            <a:r>
              <a:rPr lang="fi-FI" dirty="0" err="1" smtClean="0"/>
              <a:t>union</a:t>
            </a:r>
            <a:r>
              <a:rPr lang="fi-FI" dirty="0" smtClean="0"/>
              <a:t> </a:t>
            </a:r>
            <a:r>
              <a:rPr lang="fi-FI" dirty="0" err="1" smtClean="0"/>
              <a:t>dissolution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86604" cy="4953000"/>
          </a:xfrm>
        </p:spPr>
        <p:txBody>
          <a:bodyPr/>
          <a:lstStyle/>
          <a:p>
            <a:r>
              <a:rPr lang="en-GB" dirty="0" smtClean="0"/>
              <a:t>Partners’ economic resources and divorce</a:t>
            </a:r>
          </a:p>
          <a:p>
            <a:pPr lvl="1"/>
            <a:r>
              <a:rPr lang="en-GB" dirty="0" smtClean="0"/>
              <a:t>Generally an inverse association (e.g. education, his employment, total income, wealth)</a:t>
            </a:r>
          </a:p>
          <a:p>
            <a:pPr lvl="1"/>
            <a:r>
              <a:rPr lang="en-GB" dirty="0" smtClean="0"/>
              <a:t>Woman’s economic independence may also encourage separation &amp; divorce. But: context.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Cohabiting unions more compatible with egalitarian income patterns?</a:t>
            </a:r>
          </a:p>
          <a:p>
            <a:pPr lvl="1"/>
            <a:r>
              <a:rPr lang="en-GB" dirty="0" smtClean="0"/>
              <a:t>Some evidence: Equality stabilizes cohabiting unions, whereas traditional specialization stabilizes marriages</a:t>
            </a:r>
            <a:br>
              <a:rPr lang="en-GB" dirty="0" smtClean="0"/>
            </a:br>
            <a:r>
              <a:rPr lang="en-GB" dirty="0" smtClean="0"/>
              <a:t>(Brines &amp; Joyner 1999, </a:t>
            </a:r>
            <a:r>
              <a:rPr lang="en-GB" dirty="0" err="1" smtClean="0"/>
              <a:t>Kalmijn</a:t>
            </a:r>
            <a:r>
              <a:rPr lang="en-GB" dirty="0" smtClean="0"/>
              <a:t>, </a:t>
            </a:r>
            <a:r>
              <a:rPr lang="en-GB" dirty="0" err="1" smtClean="0"/>
              <a:t>Loeve</a:t>
            </a:r>
            <a:r>
              <a:rPr lang="en-GB" dirty="0" smtClean="0"/>
              <a:t> &amp; </a:t>
            </a:r>
            <a:r>
              <a:rPr lang="en-GB" dirty="0" err="1" smtClean="0"/>
              <a:t>Manting</a:t>
            </a:r>
            <a:r>
              <a:rPr lang="en-GB" dirty="0" smtClean="0"/>
              <a:t> 2007)</a:t>
            </a:r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Hazard</a:t>
            </a:r>
            <a:r>
              <a:rPr lang="fi-FI" dirty="0" smtClean="0"/>
              <a:t> </a:t>
            </a:r>
            <a:r>
              <a:rPr lang="fi-FI" dirty="0" err="1" smtClean="0"/>
              <a:t>ratios</a:t>
            </a:r>
            <a:r>
              <a:rPr lang="fi-FI" dirty="0" smtClean="0"/>
              <a:t> of </a:t>
            </a:r>
            <a:r>
              <a:rPr lang="fi-FI" dirty="0" err="1" smtClean="0"/>
              <a:t>separation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woman’s</a:t>
            </a:r>
            <a:r>
              <a:rPr lang="fi-FI" dirty="0" smtClean="0"/>
              <a:t> and </a:t>
            </a:r>
            <a:r>
              <a:rPr lang="fi-FI" dirty="0" err="1" smtClean="0"/>
              <a:t>man’s</a:t>
            </a:r>
            <a:r>
              <a:rPr lang="fi-FI" dirty="0" smtClean="0"/>
              <a:t> </a:t>
            </a:r>
            <a:r>
              <a:rPr lang="fi-FI" dirty="0" err="1" smtClean="0"/>
              <a:t>income</a:t>
            </a:r>
            <a:r>
              <a:rPr lang="fi-FI" dirty="0" smtClean="0"/>
              <a:t>; </a:t>
            </a:r>
            <a:r>
              <a:rPr lang="fi-FI" dirty="0" err="1" smtClean="0"/>
              <a:t>cohabiting</a:t>
            </a:r>
            <a:r>
              <a:rPr lang="fi-FI" dirty="0" smtClean="0"/>
              <a:t> </a:t>
            </a:r>
            <a:r>
              <a:rPr lang="fi-FI" dirty="0" err="1" smtClean="0"/>
              <a:t>unions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85918" y="6072206"/>
            <a:ext cx="5038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/>
              <a:t>As </a:t>
            </a:r>
            <a:r>
              <a:rPr lang="fi-FI" sz="1800" dirty="0" err="1" smtClean="0"/>
              <a:t>model</a:t>
            </a:r>
            <a:r>
              <a:rPr lang="fi-FI" sz="1800" dirty="0" smtClean="0"/>
              <a:t> B, </a:t>
            </a:r>
            <a:r>
              <a:rPr lang="fi-FI" sz="1800" dirty="0" err="1" smtClean="0"/>
              <a:t>but</a:t>
            </a:r>
            <a:r>
              <a:rPr lang="fi-FI" sz="1800" dirty="0" smtClean="0"/>
              <a:t> </a:t>
            </a:r>
            <a:r>
              <a:rPr lang="fi-FI" sz="1800" dirty="0" err="1" smtClean="0"/>
              <a:t>separate</a:t>
            </a:r>
            <a:r>
              <a:rPr lang="fi-FI" sz="1800" dirty="0" smtClean="0"/>
              <a:t> </a:t>
            </a:r>
            <a:r>
              <a:rPr lang="fi-FI" sz="1800" dirty="0" err="1" smtClean="0"/>
              <a:t>income</a:t>
            </a:r>
            <a:r>
              <a:rPr lang="fi-FI" sz="1800" dirty="0" smtClean="0"/>
              <a:t> </a:t>
            </a:r>
            <a:r>
              <a:rPr lang="fi-FI" sz="1800" dirty="0" err="1" smtClean="0"/>
              <a:t>variables</a:t>
            </a:r>
            <a:r>
              <a:rPr lang="fi-FI" sz="1800" dirty="0" smtClean="0"/>
              <a:t> </a:t>
            </a:r>
            <a:r>
              <a:rPr lang="fi-FI" sz="1800" dirty="0" err="1" smtClean="0"/>
              <a:t>replaced</a:t>
            </a:r>
            <a:r>
              <a:rPr lang="fi-FI" sz="1800" dirty="0" smtClean="0"/>
              <a:t> </a:t>
            </a:r>
          </a:p>
          <a:p>
            <a:r>
              <a:rPr lang="fi-FI" sz="1800" dirty="0" err="1" smtClean="0"/>
              <a:t>with</a:t>
            </a:r>
            <a:r>
              <a:rPr lang="fi-FI" sz="1800" dirty="0" smtClean="0"/>
              <a:t> a </a:t>
            </a:r>
            <a:r>
              <a:rPr lang="fi-FI" sz="1800" dirty="0" err="1" smtClean="0"/>
              <a:t>combination</a:t>
            </a:r>
            <a:r>
              <a:rPr lang="fi-FI" sz="1800" dirty="0" smtClean="0"/>
              <a:t> </a:t>
            </a:r>
            <a:r>
              <a:rPr lang="fi-FI" sz="1800" dirty="0" err="1" smtClean="0"/>
              <a:t>variable</a:t>
            </a:r>
            <a:endParaRPr lang="fi-FI" sz="180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1828800" y="1600200"/>
          <a:ext cx="7010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86512" y="2743138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dirty="0" err="1" smtClean="0"/>
              <a:t>low</a:t>
            </a:r>
            <a:endParaRPr lang="fi-FI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715141" y="3467401"/>
            <a:ext cx="642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err="1" smtClean="0"/>
              <a:t>high</a:t>
            </a:r>
            <a:endParaRPr lang="fi-FI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85918" y="6072206"/>
            <a:ext cx="5038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/>
              <a:t>As </a:t>
            </a:r>
            <a:r>
              <a:rPr lang="fi-FI" sz="1800" dirty="0" err="1" smtClean="0"/>
              <a:t>model</a:t>
            </a:r>
            <a:r>
              <a:rPr lang="fi-FI" sz="1800" dirty="0" smtClean="0"/>
              <a:t> B, </a:t>
            </a:r>
            <a:r>
              <a:rPr lang="fi-FI" sz="1800" dirty="0" err="1" smtClean="0"/>
              <a:t>but</a:t>
            </a:r>
            <a:r>
              <a:rPr lang="fi-FI" sz="1800" dirty="0" smtClean="0"/>
              <a:t> </a:t>
            </a:r>
            <a:r>
              <a:rPr lang="fi-FI" sz="1800" dirty="0" err="1" smtClean="0"/>
              <a:t>separate</a:t>
            </a:r>
            <a:r>
              <a:rPr lang="fi-FI" sz="1800" dirty="0" smtClean="0"/>
              <a:t> </a:t>
            </a:r>
            <a:r>
              <a:rPr lang="fi-FI" sz="1800" dirty="0" err="1" smtClean="0"/>
              <a:t>income</a:t>
            </a:r>
            <a:r>
              <a:rPr lang="fi-FI" sz="1800" dirty="0" smtClean="0"/>
              <a:t> </a:t>
            </a:r>
            <a:r>
              <a:rPr lang="fi-FI" sz="1800" dirty="0" err="1" smtClean="0"/>
              <a:t>variables</a:t>
            </a:r>
            <a:r>
              <a:rPr lang="fi-FI" sz="1800" dirty="0" smtClean="0"/>
              <a:t> </a:t>
            </a:r>
            <a:r>
              <a:rPr lang="fi-FI" sz="1800" dirty="0" err="1" smtClean="0"/>
              <a:t>replaced</a:t>
            </a:r>
            <a:r>
              <a:rPr lang="fi-FI" sz="1800" dirty="0" smtClean="0"/>
              <a:t> </a:t>
            </a:r>
          </a:p>
          <a:p>
            <a:r>
              <a:rPr lang="fi-FI" sz="1800" dirty="0" err="1" smtClean="0"/>
              <a:t>with</a:t>
            </a:r>
            <a:r>
              <a:rPr lang="fi-FI" sz="1800" dirty="0" smtClean="0"/>
              <a:t> a </a:t>
            </a:r>
            <a:r>
              <a:rPr lang="fi-FI" sz="1800" dirty="0" err="1" smtClean="0"/>
              <a:t>combination</a:t>
            </a:r>
            <a:r>
              <a:rPr lang="fi-FI" sz="1800" dirty="0" smtClean="0"/>
              <a:t> </a:t>
            </a:r>
            <a:r>
              <a:rPr lang="fi-FI" sz="1800" dirty="0" err="1" smtClean="0"/>
              <a:t>variable</a:t>
            </a:r>
            <a:endParaRPr lang="fi-FI" sz="18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Hazard</a:t>
            </a:r>
            <a:r>
              <a:rPr lang="fi-FI" dirty="0" smtClean="0"/>
              <a:t> </a:t>
            </a:r>
            <a:r>
              <a:rPr lang="fi-FI" dirty="0" err="1" smtClean="0"/>
              <a:t>ratios</a:t>
            </a:r>
            <a:r>
              <a:rPr lang="fi-FI" dirty="0" smtClean="0"/>
              <a:t> of </a:t>
            </a:r>
            <a:r>
              <a:rPr lang="fi-FI" dirty="0" err="1" smtClean="0"/>
              <a:t>separation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woman’s</a:t>
            </a:r>
            <a:r>
              <a:rPr lang="fi-FI" dirty="0" smtClean="0"/>
              <a:t> and </a:t>
            </a:r>
            <a:r>
              <a:rPr lang="fi-FI" dirty="0" err="1" smtClean="0"/>
              <a:t>man’s</a:t>
            </a:r>
            <a:r>
              <a:rPr lang="fi-FI" dirty="0" smtClean="0"/>
              <a:t> </a:t>
            </a:r>
            <a:r>
              <a:rPr lang="fi-FI" dirty="0" err="1" smtClean="0"/>
              <a:t>income</a:t>
            </a:r>
            <a:r>
              <a:rPr lang="fi-FI" dirty="0" smtClean="0"/>
              <a:t>; </a:t>
            </a:r>
            <a:r>
              <a:rPr lang="fi-FI" dirty="0" err="1" smtClean="0"/>
              <a:t>marriages</a:t>
            </a:r>
            <a:r>
              <a:rPr lang="fi-FI" dirty="0" smtClean="0"/>
              <a:t>.</a:t>
            </a:r>
            <a:endParaRPr lang="fi-FI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1828800" y="1600200"/>
          <a:ext cx="7010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61105" y="3286124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dirty="0" err="1" smtClean="0"/>
              <a:t>high</a:t>
            </a:r>
            <a:endParaRPr lang="fi-FI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Hazard</a:t>
            </a:r>
            <a:r>
              <a:rPr lang="fi-FI" dirty="0" smtClean="0"/>
              <a:t> </a:t>
            </a:r>
            <a:r>
              <a:rPr lang="fi-FI" dirty="0" err="1" smtClean="0"/>
              <a:t>ratios</a:t>
            </a:r>
            <a:r>
              <a:rPr lang="fi-FI" dirty="0" smtClean="0"/>
              <a:t> of </a:t>
            </a:r>
            <a:r>
              <a:rPr lang="fi-FI" dirty="0" err="1" smtClean="0"/>
              <a:t>separation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total</a:t>
            </a:r>
            <a:r>
              <a:rPr lang="fi-FI" dirty="0" smtClean="0"/>
              <a:t> </a:t>
            </a:r>
            <a:r>
              <a:rPr lang="fi-FI" dirty="0" err="1" smtClean="0"/>
              <a:t>income</a:t>
            </a:r>
            <a:r>
              <a:rPr lang="fi-FI" dirty="0" smtClean="0"/>
              <a:t> and </a:t>
            </a:r>
            <a:r>
              <a:rPr lang="fi-FI" dirty="0" err="1" smtClean="0"/>
              <a:t>woman’s</a:t>
            </a:r>
            <a:r>
              <a:rPr lang="fi-FI" dirty="0" smtClean="0"/>
              <a:t> </a:t>
            </a:r>
            <a:r>
              <a:rPr lang="fi-FI" dirty="0" err="1" smtClean="0"/>
              <a:t>relative</a:t>
            </a:r>
            <a:r>
              <a:rPr lang="fi-FI" dirty="0" smtClean="0"/>
              <a:t> </a:t>
            </a:r>
            <a:r>
              <a:rPr lang="fi-FI" dirty="0" err="1" smtClean="0"/>
              <a:t>contribution</a:t>
            </a:r>
            <a:endParaRPr lang="fi-FI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42909" y="1600201"/>
          <a:ext cx="8196291" cy="28567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57521"/>
                <a:gridCol w="1357322"/>
                <a:gridCol w="1214446"/>
                <a:gridCol w="214314"/>
                <a:gridCol w="1357322"/>
                <a:gridCol w="1195366"/>
              </a:tblGrid>
              <a:tr h="757229"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 dirty="0" err="1" smtClean="0"/>
                        <a:t>Economic</a:t>
                      </a:r>
                      <a:r>
                        <a:rPr lang="fi-FI" sz="1800" u="none" strike="noStrike" baseline="0" dirty="0" smtClean="0"/>
                        <a:t> </a:t>
                      </a:r>
                      <a:r>
                        <a:rPr lang="fi-FI" sz="1800" u="none" strike="noStrike" baseline="0" dirty="0" err="1" smtClean="0"/>
                        <a:t>activities</a:t>
                      </a:r>
                      <a:r>
                        <a:rPr lang="fi-FI" sz="1800" u="none" strike="noStrike" baseline="0" dirty="0" smtClean="0"/>
                        <a:t> </a:t>
                      </a:r>
                    </a:p>
                    <a:p>
                      <a:pPr algn="r" fontAlgn="b"/>
                      <a:r>
                        <a:rPr lang="fi-FI" sz="1800" u="none" strike="noStrike" baseline="0" dirty="0" err="1" smtClean="0"/>
                        <a:t>not</a:t>
                      </a:r>
                      <a:r>
                        <a:rPr lang="fi-FI" sz="1800" u="none" strike="noStrike" baseline="0" dirty="0" smtClean="0"/>
                        <a:t> </a:t>
                      </a:r>
                      <a:r>
                        <a:rPr lang="fi-FI" sz="1800" u="none" strike="noStrike" baseline="0" dirty="0" err="1" smtClean="0"/>
                        <a:t>controlled</a:t>
                      </a:r>
                      <a:endParaRPr lang="fi-FI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 dirty="0" err="1" smtClean="0"/>
                        <a:t>Economic</a:t>
                      </a:r>
                      <a:r>
                        <a:rPr lang="fi-FI" sz="1800" u="none" strike="noStrike" baseline="0" dirty="0" smtClean="0"/>
                        <a:t> </a:t>
                      </a:r>
                      <a:r>
                        <a:rPr lang="fi-FI" sz="1800" u="none" strike="noStrike" baseline="0" dirty="0" err="1" smtClean="0"/>
                        <a:t>activities</a:t>
                      </a:r>
                      <a:r>
                        <a:rPr lang="fi-FI" sz="1800" u="none" strike="noStrike" baseline="0" dirty="0" smtClean="0"/>
                        <a:t> </a:t>
                      </a:r>
                      <a:r>
                        <a:rPr lang="fi-FI" sz="1800" u="none" strike="noStrike" baseline="0" dirty="0" err="1" smtClean="0"/>
                        <a:t>controlled</a:t>
                      </a:r>
                      <a:endParaRPr lang="fi-FI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00066"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 dirty="0" err="1"/>
                        <a:t>Cohabitation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 dirty="0" err="1"/>
                        <a:t>Marriage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 dirty="0" err="1"/>
                        <a:t>Cohabitation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 dirty="0" err="1"/>
                        <a:t>Marriage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70524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u="none" strike="noStrike" dirty="0" smtClean="0"/>
                        <a:t>Total</a:t>
                      </a:r>
                      <a:r>
                        <a:rPr lang="fi-FI" sz="1800" u="none" strike="noStrike" baseline="0" dirty="0" smtClean="0"/>
                        <a:t> </a:t>
                      </a:r>
                      <a:r>
                        <a:rPr lang="fi-FI" sz="1800" u="none" strike="noStrike" baseline="0" dirty="0" err="1" smtClean="0"/>
                        <a:t>income</a:t>
                      </a:r>
                      <a:r>
                        <a:rPr lang="fi-FI" sz="1800" u="none" strike="noStrike" baseline="0" dirty="0" smtClean="0"/>
                        <a:t> </a:t>
                      </a:r>
                      <a:r>
                        <a:rPr lang="fi-FI" sz="1800" u="none" strike="noStrike" baseline="0" dirty="0" err="1" smtClean="0"/>
                        <a:t>logged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 dirty="0"/>
                        <a:t>0.92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 dirty="0"/>
                        <a:t>0.90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 dirty="0"/>
                        <a:t>0.98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 dirty="0"/>
                        <a:t>0.95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8975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u="none" strike="noStrike" dirty="0" err="1" smtClean="0"/>
                        <a:t>Woman’s</a:t>
                      </a:r>
                      <a:r>
                        <a:rPr lang="fi-FI" sz="1800" u="none" strike="noStrike" dirty="0" smtClean="0"/>
                        <a:t> </a:t>
                      </a:r>
                      <a:r>
                        <a:rPr lang="fi-FI" sz="1800" u="none" strike="noStrike" dirty="0" err="1" smtClean="0"/>
                        <a:t>relative</a:t>
                      </a:r>
                      <a:endParaRPr lang="fi-FI" sz="1800" u="none" strike="noStrike" dirty="0" smtClean="0"/>
                    </a:p>
                    <a:p>
                      <a:pPr algn="l" fontAlgn="b"/>
                      <a:r>
                        <a:rPr lang="fi-FI" sz="1800" u="none" strike="noStrike" dirty="0" err="1" smtClean="0"/>
                        <a:t>contribution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 dirty="0"/>
                        <a:t>1.37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/>
                        <a:t>1.80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 dirty="0"/>
                        <a:t>1.27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u="none" strike="noStrike" dirty="0" smtClean="0"/>
                        <a:t>1.70</a:t>
                      </a:r>
                      <a:endParaRPr lang="fi-FI" sz="1800" u="none" strike="noStrike" dirty="0"/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28662" y="6072206"/>
            <a:ext cx="664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err="1" smtClean="0"/>
              <a:t>All</a:t>
            </a:r>
            <a:r>
              <a:rPr lang="fi-FI" sz="1800" dirty="0" smtClean="0"/>
              <a:t> </a:t>
            </a:r>
            <a:r>
              <a:rPr lang="fi-FI" sz="1800" dirty="0" err="1" smtClean="0"/>
              <a:t>adjusted</a:t>
            </a:r>
            <a:r>
              <a:rPr lang="fi-FI" sz="1800" dirty="0" smtClean="0"/>
              <a:t> for: the </a:t>
            </a:r>
            <a:r>
              <a:rPr lang="fi-FI" sz="1800" dirty="0" err="1" smtClean="0"/>
              <a:t>control</a:t>
            </a:r>
            <a:r>
              <a:rPr lang="fi-FI" sz="1800" dirty="0" smtClean="0"/>
              <a:t> </a:t>
            </a:r>
            <a:r>
              <a:rPr lang="fi-FI" sz="1800" dirty="0" err="1" smtClean="0"/>
              <a:t>variables</a:t>
            </a:r>
            <a:r>
              <a:rPr lang="fi-FI" sz="1800" dirty="0" smtClean="0"/>
              <a:t>, and </a:t>
            </a:r>
            <a:r>
              <a:rPr lang="fi-FI" sz="1800" dirty="0" err="1" smtClean="0"/>
              <a:t>education</a:t>
            </a:r>
            <a:r>
              <a:rPr lang="fi-FI" sz="1800" dirty="0" smtClean="0"/>
              <a:t> of </a:t>
            </a:r>
            <a:r>
              <a:rPr lang="fi-FI" sz="1800" dirty="0" err="1" smtClean="0"/>
              <a:t>both</a:t>
            </a:r>
            <a:r>
              <a:rPr lang="fi-FI" sz="1800" dirty="0" smtClean="0"/>
              <a:t> </a:t>
            </a:r>
            <a:r>
              <a:rPr lang="fi-FI" sz="1800" dirty="0" err="1" smtClean="0"/>
              <a:t>partners</a:t>
            </a:r>
            <a:endParaRPr lang="fi-FI" sz="1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880" y="152400"/>
            <a:ext cx="7010400" cy="1116013"/>
          </a:xfrm>
        </p:spPr>
        <p:txBody>
          <a:bodyPr/>
          <a:lstStyle/>
          <a:p>
            <a:r>
              <a:rPr lang="fi-FI" dirty="0" err="1" smtClean="0"/>
              <a:t>Summary</a:t>
            </a:r>
            <a:r>
              <a:rPr lang="fi-FI" dirty="0" smtClean="0"/>
              <a:t> of </a:t>
            </a:r>
            <a:r>
              <a:rPr lang="fi-FI" dirty="0" err="1" smtClean="0"/>
              <a:t>findings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cohabiting unions of young Finnish adults are often short-lived: the partners either marry or separate. Separation was more likely than marriage. Marriages were less likely to end in separation than cohabiting unions.</a:t>
            </a:r>
            <a:endParaRPr lang="fi-FI" dirty="0" smtClean="0"/>
          </a:p>
          <a:p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age</a:t>
            </a:r>
            <a:r>
              <a:rPr lang="fi-FI" dirty="0" smtClean="0"/>
              <a:t> at </a:t>
            </a:r>
            <a:r>
              <a:rPr lang="fi-FI" dirty="0" err="1" smtClean="0"/>
              <a:t>entry</a:t>
            </a:r>
            <a:r>
              <a:rPr lang="fi-FI" dirty="0" smtClean="0"/>
              <a:t>, a </a:t>
            </a:r>
            <a:r>
              <a:rPr lang="fi-FI" dirty="0" err="1" smtClean="0"/>
              <a:t>pregnancy</a:t>
            </a:r>
            <a:r>
              <a:rPr lang="fi-FI" dirty="0" smtClean="0"/>
              <a:t> and a baby, </a:t>
            </a:r>
            <a:r>
              <a:rPr lang="fi-FI" dirty="0" err="1" smtClean="0"/>
              <a:t>rural</a:t>
            </a:r>
            <a:r>
              <a:rPr lang="fi-FI" dirty="0" smtClean="0"/>
              <a:t> </a:t>
            </a:r>
            <a:r>
              <a:rPr lang="fi-FI" dirty="0" err="1" smtClean="0"/>
              <a:t>residence</a:t>
            </a:r>
            <a:r>
              <a:rPr lang="fi-FI" dirty="0" smtClean="0"/>
              <a:t>, and a </a:t>
            </a:r>
            <a:r>
              <a:rPr lang="fi-FI" dirty="0" err="1" smtClean="0"/>
              <a:t>conventional</a:t>
            </a:r>
            <a:r>
              <a:rPr lang="fi-FI" dirty="0" smtClean="0"/>
              <a:t> </a:t>
            </a:r>
            <a:r>
              <a:rPr lang="fi-FI" dirty="0" err="1" smtClean="0"/>
              <a:t>age</a:t>
            </a:r>
            <a:r>
              <a:rPr lang="fi-FI" dirty="0" smtClean="0"/>
              <a:t> </a:t>
            </a:r>
            <a:r>
              <a:rPr lang="fi-FI" dirty="0" err="1" smtClean="0"/>
              <a:t>difference</a:t>
            </a:r>
            <a:r>
              <a:rPr lang="fi-FI" dirty="0" smtClean="0"/>
              <a:t> </a:t>
            </a:r>
            <a:r>
              <a:rPr lang="fi-FI" dirty="0" err="1" smtClean="0"/>
              <a:t>lowered</a:t>
            </a:r>
            <a:r>
              <a:rPr lang="fi-FI" dirty="0" smtClean="0"/>
              <a:t> </a:t>
            </a:r>
            <a:r>
              <a:rPr lang="fi-FI" dirty="0" err="1" smtClean="0"/>
              <a:t>separation</a:t>
            </a:r>
            <a:r>
              <a:rPr lang="fi-FI" dirty="0" smtClean="0"/>
              <a:t> </a:t>
            </a:r>
            <a:r>
              <a:rPr lang="fi-FI" dirty="0" err="1" smtClean="0"/>
              <a:t>rates</a:t>
            </a:r>
            <a:r>
              <a:rPr lang="fi-FI" dirty="0" smtClean="0"/>
              <a:t> in </a:t>
            </a:r>
            <a:r>
              <a:rPr lang="fi-FI" dirty="0" err="1" smtClean="0"/>
              <a:t>both</a:t>
            </a:r>
            <a:r>
              <a:rPr lang="fi-FI" dirty="0" smtClean="0"/>
              <a:t> </a:t>
            </a:r>
            <a:r>
              <a:rPr lang="fi-FI" dirty="0" err="1" smtClean="0"/>
              <a:t>union</a:t>
            </a:r>
            <a:r>
              <a:rPr lang="fi-FI" dirty="0" smtClean="0"/>
              <a:t> </a:t>
            </a:r>
            <a:r>
              <a:rPr lang="fi-FI" dirty="0" err="1" smtClean="0"/>
              <a:t>types</a:t>
            </a:r>
            <a:r>
              <a:rPr lang="fi-FI" dirty="0" smtClean="0"/>
              <a:t>.</a:t>
            </a:r>
          </a:p>
          <a:p>
            <a:r>
              <a:rPr lang="fi-FI" dirty="0" smtClean="0"/>
              <a:t>A </a:t>
            </a:r>
            <a:r>
              <a:rPr lang="fi-FI" dirty="0" err="1" smtClean="0"/>
              <a:t>negative</a:t>
            </a:r>
            <a:r>
              <a:rPr lang="fi-FI" dirty="0" smtClean="0"/>
              <a:t> </a:t>
            </a:r>
            <a:r>
              <a:rPr lang="fi-FI" dirty="0" err="1" smtClean="0"/>
              <a:t>effect</a:t>
            </a:r>
            <a:r>
              <a:rPr lang="fi-FI" dirty="0" smtClean="0"/>
              <a:t> of </a:t>
            </a:r>
            <a:r>
              <a:rPr lang="fi-FI" dirty="0" err="1" smtClean="0"/>
              <a:t>education</a:t>
            </a:r>
            <a:r>
              <a:rPr lang="fi-FI" dirty="0" smtClean="0"/>
              <a:t>: </a:t>
            </a:r>
            <a:r>
              <a:rPr lang="fi-FI" dirty="0" err="1" smtClean="0"/>
              <a:t>both</a:t>
            </a:r>
            <a:r>
              <a:rPr lang="fi-FI" dirty="0" smtClean="0"/>
              <a:t> </a:t>
            </a:r>
            <a:r>
              <a:rPr lang="fi-FI" dirty="0" err="1" smtClean="0"/>
              <a:t>partners</a:t>
            </a:r>
            <a:r>
              <a:rPr lang="fi-FI" dirty="0" smtClean="0"/>
              <a:t> &amp; </a:t>
            </a:r>
            <a:r>
              <a:rPr lang="fi-FI" dirty="0" err="1" smtClean="0"/>
              <a:t>both</a:t>
            </a:r>
            <a:r>
              <a:rPr lang="fi-FI" dirty="0" smtClean="0"/>
              <a:t> </a:t>
            </a:r>
            <a:r>
              <a:rPr lang="fi-FI" dirty="0" err="1" smtClean="0"/>
              <a:t>union</a:t>
            </a:r>
            <a:r>
              <a:rPr lang="fi-FI" dirty="0" smtClean="0"/>
              <a:t> </a:t>
            </a:r>
            <a:r>
              <a:rPr lang="fi-FI" dirty="0" err="1" smtClean="0"/>
              <a:t>types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activity</a:t>
            </a:r>
            <a:r>
              <a:rPr lang="fi-FI" dirty="0" smtClean="0"/>
              <a:t>: a </a:t>
            </a:r>
            <a:r>
              <a:rPr lang="fi-FI" dirty="0" err="1" smtClean="0"/>
              <a:t>pos</a:t>
            </a:r>
            <a:r>
              <a:rPr lang="fi-FI" dirty="0" smtClean="0"/>
              <a:t> </a:t>
            </a:r>
            <a:r>
              <a:rPr lang="fi-FI" dirty="0" err="1" smtClean="0"/>
              <a:t>effect</a:t>
            </a:r>
            <a:r>
              <a:rPr lang="fi-FI" dirty="0" smtClean="0"/>
              <a:t> of </a:t>
            </a:r>
            <a:r>
              <a:rPr lang="fi-FI" dirty="0" err="1" smtClean="0"/>
              <a:t>man’s</a:t>
            </a:r>
            <a:r>
              <a:rPr lang="fi-FI" dirty="0" smtClean="0"/>
              <a:t> </a:t>
            </a:r>
            <a:r>
              <a:rPr lang="fi-FI" dirty="0" err="1" smtClean="0"/>
              <a:t>unemployment</a:t>
            </a:r>
            <a:r>
              <a:rPr lang="fi-FI" dirty="0" smtClean="0"/>
              <a:t> in </a:t>
            </a:r>
            <a:r>
              <a:rPr lang="fi-FI" dirty="0" err="1" smtClean="0"/>
              <a:t>both</a:t>
            </a:r>
            <a:r>
              <a:rPr lang="fi-FI" dirty="0" smtClean="0"/>
              <a:t> </a:t>
            </a:r>
            <a:r>
              <a:rPr lang="fi-FI" dirty="0" err="1" smtClean="0"/>
              <a:t>union</a:t>
            </a:r>
            <a:r>
              <a:rPr lang="fi-FI" dirty="0" smtClean="0"/>
              <a:t> </a:t>
            </a:r>
            <a:r>
              <a:rPr lang="fi-FI" dirty="0" err="1" smtClean="0"/>
              <a:t>types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pPr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Summary</a:t>
            </a:r>
            <a:r>
              <a:rPr lang="fi-FI" dirty="0" smtClean="0"/>
              <a:t> of </a:t>
            </a:r>
            <a:r>
              <a:rPr lang="fi-FI" dirty="0" err="1" smtClean="0"/>
              <a:t>findings</a:t>
            </a:r>
            <a:r>
              <a:rPr lang="fi-FI" dirty="0" smtClean="0"/>
              <a:t> (</a:t>
            </a:r>
            <a:r>
              <a:rPr lang="fi-FI" dirty="0" err="1" smtClean="0"/>
              <a:t>continued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Income</a:t>
            </a:r>
            <a:r>
              <a:rPr lang="fi-FI" dirty="0" smtClean="0"/>
              <a:t>: </a:t>
            </a:r>
            <a:r>
              <a:rPr lang="fi-FI" dirty="0" err="1" smtClean="0"/>
              <a:t>Gendered</a:t>
            </a:r>
            <a:r>
              <a:rPr lang="fi-FI" dirty="0" smtClean="0"/>
              <a:t> </a:t>
            </a:r>
            <a:r>
              <a:rPr lang="fi-FI" dirty="0" err="1" smtClean="0"/>
              <a:t>effects</a:t>
            </a:r>
            <a:r>
              <a:rPr lang="fi-FI" dirty="0" smtClean="0"/>
              <a:t> and </a:t>
            </a:r>
            <a:r>
              <a:rPr lang="fi-FI" dirty="0" err="1" smtClean="0"/>
              <a:t>differences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union</a:t>
            </a:r>
            <a:r>
              <a:rPr lang="fi-FI" dirty="0" smtClean="0"/>
              <a:t> </a:t>
            </a:r>
            <a:r>
              <a:rPr lang="fi-FI" dirty="0" err="1" smtClean="0"/>
              <a:t>type</a:t>
            </a:r>
            <a:r>
              <a:rPr lang="fi-FI" dirty="0" smtClean="0"/>
              <a:t>:</a:t>
            </a:r>
          </a:p>
          <a:p>
            <a:r>
              <a:rPr lang="fi-FI" dirty="0" smtClean="0"/>
              <a:t>Main </a:t>
            </a:r>
            <a:r>
              <a:rPr lang="fi-FI" dirty="0" err="1" smtClean="0"/>
              <a:t>effects</a:t>
            </a:r>
            <a:r>
              <a:rPr lang="fi-FI" dirty="0" smtClean="0"/>
              <a:t>: </a:t>
            </a:r>
          </a:p>
          <a:p>
            <a:pPr lvl="1"/>
            <a:r>
              <a:rPr lang="fi-FI" dirty="0" err="1" smtClean="0"/>
              <a:t>Positive</a:t>
            </a:r>
            <a:r>
              <a:rPr lang="fi-FI" dirty="0" smtClean="0"/>
              <a:t> </a:t>
            </a:r>
            <a:r>
              <a:rPr lang="fi-FI" dirty="0" err="1" smtClean="0"/>
              <a:t>effect</a:t>
            </a:r>
            <a:r>
              <a:rPr lang="fi-FI" dirty="0" smtClean="0"/>
              <a:t> of </a:t>
            </a:r>
            <a:r>
              <a:rPr lang="fi-FI" dirty="0" err="1" smtClean="0"/>
              <a:t>woman’s</a:t>
            </a:r>
            <a:r>
              <a:rPr lang="fi-FI" dirty="0" smtClean="0"/>
              <a:t> </a:t>
            </a:r>
            <a:r>
              <a:rPr lang="fi-FI" dirty="0" err="1" smtClean="0"/>
              <a:t>income</a:t>
            </a: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in </a:t>
            </a:r>
            <a:r>
              <a:rPr lang="fi-FI" dirty="0" err="1" smtClean="0"/>
              <a:t>marriages</a:t>
            </a:r>
            <a:r>
              <a:rPr lang="fi-FI" dirty="0" smtClean="0"/>
              <a:t>.</a:t>
            </a:r>
          </a:p>
          <a:p>
            <a:pPr lvl="1"/>
            <a:r>
              <a:rPr lang="fi-FI" dirty="0" smtClean="0"/>
              <a:t>Negative </a:t>
            </a:r>
            <a:r>
              <a:rPr lang="fi-FI" dirty="0" err="1" smtClean="0"/>
              <a:t>effect</a:t>
            </a:r>
            <a:r>
              <a:rPr lang="fi-FI" dirty="0" smtClean="0"/>
              <a:t> of </a:t>
            </a:r>
            <a:r>
              <a:rPr lang="fi-FI" dirty="0" err="1" smtClean="0"/>
              <a:t>man’s</a:t>
            </a:r>
            <a:r>
              <a:rPr lang="fi-FI" dirty="0" smtClean="0"/>
              <a:t> </a:t>
            </a:r>
            <a:r>
              <a:rPr lang="fi-FI" dirty="0" err="1" smtClean="0"/>
              <a:t>income</a:t>
            </a:r>
            <a:r>
              <a:rPr lang="fi-FI" dirty="0" smtClean="0"/>
              <a:t> in </a:t>
            </a:r>
            <a:r>
              <a:rPr lang="fi-FI" dirty="0" err="1" smtClean="0"/>
              <a:t>both</a:t>
            </a:r>
            <a:r>
              <a:rPr lang="fi-FI" dirty="0" smtClean="0"/>
              <a:t> </a:t>
            </a:r>
            <a:r>
              <a:rPr lang="fi-FI" dirty="0" err="1" smtClean="0"/>
              <a:t>union</a:t>
            </a:r>
            <a:r>
              <a:rPr lang="fi-FI" dirty="0" smtClean="0"/>
              <a:t> </a:t>
            </a:r>
            <a:r>
              <a:rPr lang="fi-FI" dirty="0" err="1" smtClean="0"/>
              <a:t>types</a:t>
            </a:r>
            <a:r>
              <a:rPr lang="fi-FI" dirty="0" smtClean="0"/>
              <a:t>.</a:t>
            </a:r>
          </a:p>
          <a:p>
            <a:pPr lvl="1"/>
            <a:r>
              <a:rPr lang="fi-FI" dirty="0" err="1" smtClean="0"/>
              <a:t>Combinations</a:t>
            </a:r>
            <a:r>
              <a:rPr lang="fi-FI" dirty="0" smtClean="0"/>
              <a:t> of the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partners</a:t>
            </a:r>
            <a:r>
              <a:rPr lang="fi-FI" dirty="0" smtClean="0"/>
              <a:t>’ </a:t>
            </a:r>
            <a:r>
              <a:rPr lang="fi-FI" dirty="0" err="1" smtClean="0"/>
              <a:t>incomes</a:t>
            </a:r>
            <a:endParaRPr lang="fi-FI" dirty="0" smtClean="0"/>
          </a:p>
          <a:p>
            <a:pPr lvl="2"/>
            <a:r>
              <a:rPr lang="fi-FI" dirty="0" err="1" smtClean="0"/>
              <a:t>Cohabiting</a:t>
            </a:r>
            <a:r>
              <a:rPr lang="fi-FI" dirty="0" smtClean="0"/>
              <a:t> </a:t>
            </a:r>
            <a:r>
              <a:rPr lang="fi-FI" dirty="0" err="1" smtClean="0"/>
              <a:t>unions</a:t>
            </a:r>
            <a:r>
              <a:rPr lang="fi-FI" dirty="0" smtClean="0"/>
              <a:t>: a </a:t>
            </a:r>
            <a:r>
              <a:rPr lang="fi-FI" dirty="0" err="1" smtClean="0"/>
              <a:t>positive</a:t>
            </a:r>
            <a:r>
              <a:rPr lang="fi-FI" dirty="0" smtClean="0"/>
              <a:t> </a:t>
            </a:r>
            <a:r>
              <a:rPr lang="fi-FI" dirty="0" err="1" smtClean="0"/>
              <a:t>effect</a:t>
            </a:r>
            <a:r>
              <a:rPr lang="fi-FI" dirty="0" smtClean="0"/>
              <a:t>,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man’s</a:t>
            </a:r>
            <a:r>
              <a:rPr lang="fi-FI" dirty="0" smtClean="0"/>
              <a:t> </a:t>
            </a:r>
            <a:r>
              <a:rPr lang="fi-FI" dirty="0" err="1" smtClean="0"/>
              <a:t>income</a:t>
            </a:r>
            <a:r>
              <a:rPr lang="fi-FI" dirty="0" smtClean="0"/>
              <a:t> is </a:t>
            </a:r>
            <a:r>
              <a:rPr lang="fi-FI" dirty="0" err="1" smtClean="0"/>
              <a:t>low</a:t>
            </a:r>
            <a:r>
              <a:rPr lang="fi-FI" dirty="0" smtClean="0"/>
              <a:t> and no </a:t>
            </a:r>
            <a:r>
              <a:rPr lang="fi-FI" dirty="0" err="1" smtClean="0"/>
              <a:t>effect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the </a:t>
            </a:r>
            <a:r>
              <a:rPr lang="fi-FI" dirty="0" err="1" smtClean="0"/>
              <a:t>man’s</a:t>
            </a:r>
            <a:r>
              <a:rPr lang="fi-FI" dirty="0" smtClean="0"/>
              <a:t> </a:t>
            </a:r>
            <a:r>
              <a:rPr lang="fi-FI" dirty="0" err="1" smtClean="0"/>
              <a:t>income</a:t>
            </a:r>
            <a:r>
              <a:rPr lang="fi-FI" dirty="0" smtClean="0"/>
              <a:t> is </a:t>
            </a:r>
            <a:r>
              <a:rPr lang="fi-FI" dirty="0" err="1" smtClean="0"/>
              <a:t>high</a:t>
            </a:r>
            <a:r>
              <a:rPr lang="fi-FI" dirty="0" smtClean="0"/>
              <a:t>.</a:t>
            </a:r>
          </a:p>
          <a:p>
            <a:pPr lvl="2"/>
            <a:r>
              <a:rPr lang="fi-FI" dirty="0" err="1" smtClean="0"/>
              <a:t>Marriages</a:t>
            </a:r>
            <a:r>
              <a:rPr lang="fi-FI" dirty="0" smtClean="0"/>
              <a:t>: </a:t>
            </a:r>
            <a:r>
              <a:rPr lang="fi-FI" dirty="0" err="1" smtClean="0"/>
              <a:t>low</a:t>
            </a:r>
            <a:r>
              <a:rPr lang="fi-FI" dirty="0" smtClean="0"/>
              <a:t> </a:t>
            </a:r>
            <a:r>
              <a:rPr lang="fi-FI" dirty="0" err="1" smtClean="0"/>
              <a:t>risk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man’s</a:t>
            </a:r>
            <a:r>
              <a:rPr lang="fi-FI" dirty="0" smtClean="0"/>
              <a:t> </a:t>
            </a:r>
            <a:r>
              <a:rPr lang="fi-FI" dirty="0" err="1" smtClean="0"/>
              <a:t>income</a:t>
            </a:r>
            <a:r>
              <a:rPr lang="fi-FI" dirty="0" smtClean="0"/>
              <a:t> </a:t>
            </a:r>
            <a:r>
              <a:rPr lang="fi-FI" dirty="0" err="1" smtClean="0"/>
              <a:t>high</a:t>
            </a:r>
            <a:r>
              <a:rPr lang="fi-FI" dirty="0" smtClean="0"/>
              <a:t> and </a:t>
            </a:r>
            <a:r>
              <a:rPr lang="fi-FI" dirty="0" err="1" smtClean="0"/>
              <a:t>woman’s</a:t>
            </a:r>
            <a:r>
              <a:rPr lang="fi-FI" dirty="0" smtClean="0"/>
              <a:t> </a:t>
            </a:r>
            <a:r>
              <a:rPr lang="fi-FI" dirty="0" err="1" smtClean="0"/>
              <a:t>income</a:t>
            </a:r>
            <a:r>
              <a:rPr lang="fi-FI" dirty="0" smtClean="0"/>
              <a:t> </a:t>
            </a:r>
            <a:r>
              <a:rPr lang="fi-FI" dirty="0" err="1" smtClean="0"/>
              <a:t>low</a:t>
            </a:r>
            <a:r>
              <a:rPr lang="fi-FI" dirty="0" smtClean="0"/>
              <a:t>. </a:t>
            </a:r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risk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woman’s</a:t>
            </a:r>
            <a:r>
              <a:rPr lang="fi-FI" dirty="0" smtClean="0"/>
              <a:t> </a:t>
            </a:r>
            <a:r>
              <a:rPr lang="fi-FI" dirty="0" err="1" smtClean="0"/>
              <a:t>income</a:t>
            </a:r>
            <a:r>
              <a:rPr lang="fi-FI" dirty="0" smtClean="0"/>
              <a:t> is </a:t>
            </a:r>
            <a:r>
              <a:rPr lang="fi-FI" dirty="0" err="1" smtClean="0"/>
              <a:t>high</a:t>
            </a:r>
            <a:r>
              <a:rPr lang="fi-FI" dirty="0" smtClean="0"/>
              <a:t>.</a:t>
            </a:r>
          </a:p>
          <a:p>
            <a:endParaRPr lang="fi-FI" sz="2000" dirty="0" smtClean="0"/>
          </a:p>
          <a:p>
            <a:r>
              <a:rPr lang="en-GB" dirty="0" smtClean="0"/>
              <a:t>It may be that cohabiting unions are a bit more compatible with income equality than marriages are.</a:t>
            </a:r>
            <a:endParaRPr lang="en-GB" sz="2000" dirty="0" smtClean="0"/>
          </a:p>
          <a:p>
            <a:endParaRPr lang="en-GB" dirty="0" smtClean="0"/>
          </a:p>
          <a:p>
            <a:pPr lvl="2"/>
            <a:endParaRPr lang="fi-FI" dirty="0" smtClean="0"/>
          </a:p>
          <a:p>
            <a:pPr lvl="2"/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0" y="2098673"/>
            <a:ext cx="4500594" cy="2759087"/>
          </a:xfrm>
        </p:spPr>
        <p:txBody>
          <a:bodyPr/>
          <a:lstStyle/>
          <a:p>
            <a:pPr algn="ctr"/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!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Questions</a:t>
            </a:r>
            <a:r>
              <a:rPr lang="fi-FI" dirty="0" smtClean="0"/>
              <a:t>? </a:t>
            </a:r>
            <a:r>
              <a:rPr lang="fi-FI" dirty="0" err="1" smtClean="0"/>
              <a:t>Comments</a:t>
            </a:r>
            <a:r>
              <a:rPr lang="fi-FI" dirty="0" smtClean="0"/>
              <a:t>?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study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Description</a:t>
            </a:r>
            <a:r>
              <a:rPr lang="fi-FI" dirty="0" smtClean="0"/>
              <a:t>: </a:t>
            </a:r>
            <a:r>
              <a:rPr lang="fi-FI" dirty="0" err="1" smtClean="0"/>
              <a:t>Separation</a:t>
            </a:r>
            <a:r>
              <a:rPr lang="fi-FI" dirty="0" smtClean="0"/>
              <a:t> </a:t>
            </a:r>
            <a:r>
              <a:rPr lang="fi-FI" dirty="0" err="1" smtClean="0"/>
              <a:t>probabilities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duration</a:t>
            </a:r>
            <a:r>
              <a:rPr lang="fi-FI" dirty="0" smtClean="0"/>
              <a:t>; </a:t>
            </a:r>
            <a:r>
              <a:rPr lang="fi-FI" dirty="0" err="1" smtClean="0"/>
              <a:t>cohabiting</a:t>
            </a:r>
            <a:r>
              <a:rPr lang="fi-FI" dirty="0" smtClean="0"/>
              <a:t> </a:t>
            </a:r>
            <a:r>
              <a:rPr lang="fi-FI" dirty="0" err="1" smtClean="0"/>
              <a:t>unions</a:t>
            </a:r>
            <a:r>
              <a:rPr lang="fi-FI" dirty="0" smtClean="0"/>
              <a:t> &amp; </a:t>
            </a:r>
            <a:r>
              <a:rPr lang="fi-FI" dirty="0" err="1" smtClean="0"/>
              <a:t>marriages</a:t>
            </a:r>
            <a:endParaRPr lang="fi-FI" dirty="0" smtClean="0"/>
          </a:p>
          <a:p>
            <a:endParaRPr lang="en-GB" dirty="0" smtClean="0"/>
          </a:p>
          <a:p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resources</a:t>
            </a:r>
            <a:r>
              <a:rPr lang="fi-FI" dirty="0" smtClean="0"/>
              <a:t> and </a:t>
            </a:r>
            <a:r>
              <a:rPr lang="fi-FI" dirty="0" err="1" smtClean="0"/>
              <a:t>union</a:t>
            </a:r>
            <a:r>
              <a:rPr lang="fi-FI" dirty="0" smtClean="0"/>
              <a:t> </a:t>
            </a:r>
            <a:r>
              <a:rPr lang="fi-FI" dirty="0" err="1" smtClean="0"/>
              <a:t>dissolution</a:t>
            </a:r>
            <a:r>
              <a:rPr lang="fi-FI" dirty="0" smtClean="0"/>
              <a:t>,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union</a:t>
            </a:r>
            <a:r>
              <a:rPr lang="fi-FI" dirty="0" smtClean="0"/>
              <a:t> </a:t>
            </a:r>
            <a:r>
              <a:rPr lang="fi-FI" dirty="0" err="1" smtClean="0"/>
              <a:t>type</a:t>
            </a:r>
            <a:endParaRPr lang="fi-FI" dirty="0" smtClean="0"/>
          </a:p>
          <a:p>
            <a:pPr lvl="1"/>
            <a:r>
              <a:rPr lang="fi-FI" dirty="0" err="1" smtClean="0"/>
              <a:t>Education</a:t>
            </a:r>
            <a:r>
              <a:rPr lang="fi-FI" dirty="0" smtClean="0"/>
              <a:t>, </a:t>
            </a:r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activity</a:t>
            </a:r>
            <a:r>
              <a:rPr lang="fi-FI" dirty="0" smtClean="0"/>
              <a:t> and </a:t>
            </a:r>
            <a:r>
              <a:rPr lang="fi-FI" dirty="0" err="1" smtClean="0"/>
              <a:t>income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 smtClean="0"/>
              <a:t>Both</a:t>
            </a:r>
            <a:r>
              <a:rPr lang="fi-FI" dirty="0" smtClean="0"/>
              <a:t> </a:t>
            </a:r>
            <a:r>
              <a:rPr lang="fi-FI" dirty="0" err="1" smtClean="0"/>
              <a:t>partners</a:t>
            </a:r>
            <a:r>
              <a:rPr lang="fi-FI" dirty="0" smtClean="0"/>
              <a:t> &amp; </a:t>
            </a:r>
            <a:r>
              <a:rPr lang="fi-FI" dirty="0" err="1" smtClean="0"/>
              <a:t>interactions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partners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err="1" smtClean="0"/>
              <a:t>Cohabiting</a:t>
            </a:r>
            <a:r>
              <a:rPr lang="fi-FI" dirty="0" smtClean="0"/>
              <a:t> </a:t>
            </a:r>
            <a:r>
              <a:rPr lang="fi-FI" dirty="0" err="1" smtClean="0"/>
              <a:t>unions</a:t>
            </a:r>
            <a:r>
              <a:rPr lang="fi-FI" dirty="0" smtClean="0"/>
              <a:t> and </a:t>
            </a:r>
            <a:r>
              <a:rPr lang="fi-FI" dirty="0" err="1" smtClean="0"/>
              <a:t>marriages</a:t>
            </a:r>
            <a:endParaRPr lang="fi-FI" dirty="0" smtClean="0"/>
          </a:p>
          <a:p>
            <a:pPr lvl="1"/>
            <a:r>
              <a:rPr lang="fi-FI" dirty="0" err="1" smtClean="0"/>
              <a:t>Important</a:t>
            </a:r>
            <a:r>
              <a:rPr lang="fi-FI" dirty="0" smtClean="0"/>
              <a:t> to </a:t>
            </a:r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both</a:t>
            </a:r>
            <a:endParaRPr lang="fi-FI" dirty="0" smtClean="0"/>
          </a:p>
          <a:p>
            <a:pPr lvl="1"/>
            <a:r>
              <a:rPr lang="fi-FI" dirty="0" err="1" smtClean="0"/>
              <a:t>Comparisons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union</a:t>
            </a:r>
            <a:r>
              <a:rPr lang="fi-FI" dirty="0" smtClean="0"/>
              <a:t> </a:t>
            </a:r>
            <a:r>
              <a:rPr lang="fi-FI" dirty="0" err="1" smtClean="0"/>
              <a:t>types</a:t>
            </a:r>
            <a:endParaRPr lang="fi-FI" dirty="0" smtClean="0"/>
          </a:p>
          <a:p>
            <a:pPr>
              <a:buNone/>
            </a:pPr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Marika Jalovaara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A6F18-5870-4E48-AF5B-B507BD8D1802}" type="datetime1">
              <a:rPr lang="fi-FI" smtClean="0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Marika</a:t>
            </a:r>
            <a:r>
              <a:rPr lang="en-US" dirty="0" smtClean="0"/>
              <a:t> </a:t>
            </a:r>
            <a:r>
              <a:rPr lang="en-US" dirty="0" err="1" smtClean="0"/>
              <a:t>Jalovaara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1BDD-13A7-4DC2-BD2D-AC4F38DE3D5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172356" cy="1116013"/>
          </a:xfrm>
        </p:spPr>
        <p:txBody>
          <a:bodyPr/>
          <a:lstStyle/>
          <a:p>
            <a:r>
              <a:rPr lang="en-GB" i="1" dirty="0" smtClean="0"/>
              <a:t>Cumulative probability of entry into first union by union type; women born 1969–81</a:t>
            </a:r>
            <a:endParaRPr lang="fi-FI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628652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800" dirty="0" err="1" smtClean="0"/>
              <a:t>Source</a:t>
            </a:r>
            <a:r>
              <a:rPr lang="fi-FI" sz="1800" dirty="0" smtClean="0"/>
              <a:t>: Jalovaara, </a:t>
            </a:r>
            <a:r>
              <a:rPr lang="fi-FI" sz="1800" dirty="0" err="1" smtClean="0"/>
              <a:t>submitted</a:t>
            </a:r>
            <a:endParaRPr lang="fi-FI" sz="1800" dirty="0"/>
          </a:p>
        </p:txBody>
      </p:sp>
      <p:pic>
        <p:nvPicPr>
          <p:cNvPr id="10" name="Picture 9" descr="Grap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8822" y="1304920"/>
            <a:ext cx="7018020" cy="50977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346613" y="4743402"/>
            <a:ext cx="1797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dirty="0" err="1" smtClean="0"/>
              <a:t>Direct</a:t>
            </a:r>
            <a:r>
              <a:rPr lang="fi-FI" sz="2000" dirty="0" smtClean="0"/>
              <a:t> </a:t>
            </a:r>
            <a:r>
              <a:rPr lang="fi-FI" sz="2000" dirty="0" err="1" smtClean="0"/>
              <a:t>marriage</a:t>
            </a:r>
            <a:endParaRPr lang="fi-FI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1070" y="2600262"/>
            <a:ext cx="1507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dirty="0" err="1" smtClean="0"/>
              <a:t>Cohabitation</a:t>
            </a:r>
            <a:endParaRPr lang="fi-FI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500826" y="1571612"/>
            <a:ext cx="1457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dirty="0" err="1" smtClean="0"/>
              <a:t>Either</a:t>
            </a:r>
            <a:r>
              <a:rPr lang="fi-FI" sz="2000" dirty="0" smtClean="0"/>
              <a:t> </a:t>
            </a:r>
            <a:r>
              <a:rPr lang="fi-FI" sz="2000" dirty="0" err="1" smtClean="0"/>
              <a:t>union</a:t>
            </a: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Marika Jalovaara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4C449-2E89-4E9E-91B6-4D27FC962E4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10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err="1" smtClean="0"/>
              <a:t>Palapeli</a:t>
            </a:r>
            <a:r>
              <a:rPr lang="en-US" dirty="0" smtClean="0"/>
              <a:t> research register</a:t>
            </a:r>
          </a:p>
        </p:txBody>
      </p:sp>
      <p:sp>
        <p:nvSpPr>
          <p:cNvPr id="410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Longitudinal register data from Statistics Finland</a:t>
            </a:r>
          </a:p>
          <a:p>
            <a:r>
              <a:rPr lang="en-US" dirty="0" smtClean="0"/>
              <a:t>The entire population of Finland 1971–2000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and follow-up of data 2001–2003</a:t>
            </a:r>
          </a:p>
          <a:p>
            <a:endParaRPr lang="en-US" dirty="0" smtClean="0"/>
          </a:p>
          <a:p>
            <a:r>
              <a:rPr lang="en-US" dirty="0" smtClean="0"/>
              <a:t>Individuals &amp; unions &amp; partners &amp; children.</a:t>
            </a:r>
          </a:p>
          <a:p>
            <a:r>
              <a:rPr lang="en-US" dirty="0" smtClean="0"/>
              <a:t>Yearly data on income, employment, occupation, etc.</a:t>
            </a:r>
          </a:p>
          <a:p>
            <a:endParaRPr lang="en-US" dirty="0" smtClean="0"/>
          </a:p>
          <a:p>
            <a:r>
              <a:rPr lang="en-US" dirty="0" smtClean="0"/>
              <a:t>Here: 11 % random sample of the individuals.</a:t>
            </a:r>
          </a:p>
          <a:p>
            <a:pPr lvl="1"/>
            <a:r>
              <a:rPr lang="en-US" dirty="0" smtClean="0"/>
              <a:t>Dates of events to the precision of the month</a:t>
            </a:r>
          </a:p>
          <a:p>
            <a:endParaRPr lang="en-US" dirty="0" smtClean="0"/>
          </a:p>
          <a:p>
            <a:r>
              <a:rPr lang="en-US" dirty="0" smtClean="0"/>
              <a:t>Unions: marriages, and 1987–2003 cohabiting unions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4955A3-331A-4F8D-82F8-74087F2705DC}" type="datetime1">
              <a:rPr lang="en-US" smtClean="0"/>
              <a:pPr>
                <a:defRPr/>
              </a:pPr>
              <a:t>10/15/2010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Coresidential</a:t>
            </a:r>
            <a:r>
              <a:rPr lang="fi-FI" dirty="0" smtClean="0"/>
              <a:t> </a:t>
            </a:r>
            <a:r>
              <a:rPr lang="fi-FI" dirty="0" err="1" smtClean="0"/>
              <a:t>unions</a:t>
            </a:r>
            <a:endParaRPr lang="fi-FI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7100918" cy="4953000"/>
          </a:xfrm>
        </p:spPr>
        <p:txBody>
          <a:bodyPr/>
          <a:lstStyle/>
          <a:p>
            <a:r>
              <a:rPr lang="en-GB" dirty="0" smtClean="0"/>
              <a:t>Minimum age: 18 years</a:t>
            </a:r>
          </a:p>
          <a:p>
            <a:endParaRPr lang="en-GB" dirty="0" smtClean="0"/>
          </a:p>
          <a:p>
            <a:r>
              <a:rPr lang="en-GB" dirty="0" smtClean="0"/>
              <a:t>a male and a female</a:t>
            </a:r>
          </a:p>
          <a:p>
            <a:r>
              <a:rPr lang="en-GB" dirty="0" smtClean="0"/>
              <a:t>registered as domiciled in the same dwelling for &gt;3 months</a:t>
            </a:r>
          </a:p>
          <a:p>
            <a:r>
              <a:rPr lang="en-GB" dirty="0" smtClean="0"/>
              <a:t>were not close relatives, e.g. siblings or parent &amp; child</a:t>
            </a:r>
          </a:p>
          <a:p>
            <a:r>
              <a:rPr lang="en-GB" dirty="0" smtClean="0"/>
              <a:t>age difference was max 20 years, </a:t>
            </a:r>
            <a:br>
              <a:rPr lang="en-GB" dirty="0" smtClean="0"/>
            </a:br>
            <a:r>
              <a:rPr lang="en-GB" dirty="0" smtClean="0"/>
              <a:t>or the partners had a child together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Not married to each other → cohabiting union</a:t>
            </a:r>
          </a:p>
          <a:p>
            <a:endParaRPr lang="fi-FI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Marika Jalovaara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1D9B0-4E12-4A18-9DED-5409B7CFE06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84E360-83D3-494E-9342-07DF52FE36CD}" type="datetime1">
              <a:rPr lang="fi-FI"/>
              <a:pPr>
                <a:defRPr/>
              </a:pPr>
              <a:t>15.10.2010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unions</a:t>
            </a:r>
            <a:r>
              <a:rPr lang="fi-FI" dirty="0" smtClean="0"/>
              <a:t> </a:t>
            </a:r>
            <a:r>
              <a:rPr lang="fi-FI" dirty="0" err="1" smtClean="0"/>
              <a:t>analyzed</a:t>
            </a:r>
            <a:endParaRPr lang="fi-FI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7010400" cy="282893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dirty="0" smtClean="0"/>
              <a:t>First unions of women born in 1969–1981 in Finland</a:t>
            </a:r>
          </a:p>
          <a:p>
            <a:endParaRPr lang="en-GB" dirty="0" smtClean="0"/>
          </a:p>
          <a:p>
            <a:r>
              <a:rPr lang="en-GB" dirty="0" smtClean="0"/>
              <a:t>Cohabiting unions &amp; marriages</a:t>
            </a:r>
          </a:p>
          <a:p>
            <a:endParaRPr lang="en-GB" dirty="0" smtClean="0"/>
          </a:p>
          <a:p>
            <a:r>
              <a:rPr lang="en-GB" dirty="0" smtClean="0"/>
              <a:t>The marriages include a) direct marriages and b) marriages entered via cohabitation. Means that many couples are in the data first cohabiting &amp; then married.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Marika</a:t>
            </a:r>
            <a:r>
              <a:rPr lang="en-US" dirty="0"/>
              <a:t> </a:t>
            </a:r>
            <a:r>
              <a:rPr lang="en-US" dirty="0" err="1"/>
              <a:t>Jalovaara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67B23-F694-4B11-946A-A2EC7715A4E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E717CE5-3A06-4B25-BC30-0CE609DF01DA}" type="datetime1">
              <a:rPr lang="fi-FI"/>
              <a:pPr>
                <a:defRPr/>
              </a:pPr>
              <a:t>15.10.2010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43108" y="5000636"/>
            <a:ext cx="91884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 smtClean="0"/>
              <a:t>single</a:t>
            </a:r>
            <a:endParaRPr lang="fi-FI" dirty="0"/>
          </a:p>
        </p:txBody>
      </p:sp>
      <p:sp>
        <p:nvSpPr>
          <p:cNvPr id="9" name="TextBox 8"/>
          <p:cNvSpPr txBox="1"/>
          <p:nvPr/>
        </p:nvSpPr>
        <p:spPr>
          <a:xfrm>
            <a:off x="3929058" y="4500570"/>
            <a:ext cx="1140056" cy="461665"/>
          </a:xfrm>
          <a:prstGeom prst="rect">
            <a:avLst/>
          </a:prstGeom>
          <a:solidFill>
            <a:srgbClr val="00CC99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 err="1" smtClean="0"/>
              <a:t>married</a:t>
            </a:r>
            <a:endParaRPr lang="fi-FI" dirty="0"/>
          </a:p>
        </p:txBody>
      </p:sp>
      <p:sp>
        <p:nvSpPr>
          <p:cNvPr id="10" name="TextBox 9"/>
          <p:cNvSpPr txBox="1"/>
          <p:nvPr/>
        </p:nvSpPr>
        <p:spPr>
          <a:xfrm>
            <a:off x="3947760" y="5396227"/>
            <a:ext cx="1481496" cy="461665"/>
          </a:xfrm>
          <a:prstGeom prst="rect">
            <a:avLst/>
          </a:prstGeom>
          <a:solidFill>
            <a:srgbClr val="00CC99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 err="1" smtClean="0"/>
              <a:t>cohabiting</a:t>
            </a:r>
            <a:endParaRPr lang="fi-FI" dirty="0"/>
          </a:p>
        </p:txBody>
      </p:sp>
      <p:cxnSp>
        <p:nvCxnSpPr>
          <p:cNvPr id="13" name="Straight Arrow Connector 12"/>
          <p:cNvCxnSpPr>
            <a:stCxn id="8" idx="3"/>
          </p:cNvCxnSpPr>
          <p:nvPr/>
        </p:nvCxnSpPr>
        <p:spPr bwMode="auto">
          <a:xfrm>
            <a:off x="3061949" y="5231469"/>
            <a:ext cx="724233" cy="3406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3"/>
          </p:cNvCxnSpPr>
          <p:nvPr/>
        </p:nvCxnSpPr>
        <p:spPr bwMode="auto">
          <a:xfrm flipV="1">
            <a:off x="3061949" y="4857760"/>
            <a:ext cx="724233" cy="3737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4286248" y="5072074"/>
            <a:ext cx="357190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Follow-up and events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357290" y="1500187"/>
            <a:ext cx="6786610" cy="4572019"/>
          </a:xfrm>
        </p:spPr>
        <p:txBody>
          <a:bodyPr/>
          <a:lstStyle/>
          <a:p>
            <a:pPr lvl="1">
              <a:defRPr/>
            </a:pPr>
            <a:r>
              <a:rPr lang="fi-FI" sz="2000" dirty="0" err="1" smtClean="0">
                <a:ea typeface="+mn-ea"/>
                <a:cs typeface="+mn-cs"/>
              </a:rPr>
              <a:t>Entry</a:t>
            </a:r>
            <a:r>
              <a:rPr lang="fi-FI" sz="2000" dirty="0" smtClean="0">
                <a:ea typeface="+mn-ea"/>
                <a:cs typeface="+mn-cs"/>
              </a:rPr>
              <a:t> into </a:t>
            </a:r>
            <a:r>
              <a:rPr lang="fi-FI" sz="2000" dirty="0" err="1" smtClean="0">
                <a:ea typeface="+mn-ea"/>
                <a:cs typeface="+mn-cs"/>
              </a:rPr>
              <a:t>follow-up</a:t>
            </a:r>
            <a:r>
              <a:rPr lang="fi-FI" sz="2000" dirty="0" smtClean="0">
                <a:ea typeface="+mn-ea"/>
                <a:cs typeface="+mn-cs"/>
              </a:rPr>
              <a:t>: </a:t>
            </a:r>
            <a:r>
              <a:rPr lang="fi-FI" sz="2000" dirty="0" err="1" smtClean="0">
                <a:ea typeface="+mn-ea"/>
                <a:cs typeface="+mn-cs"/>
              </a:rPr>
              <a:t>entry</a:t>
            </a:r>
            <a:r>
              <a:rPr lang="fi-FI" sz="2000" dirty="0" smtClean="0">
                <a:ea typeface="+mn-ea"/>
                <a:cs typeface="+mn-cs"/>
              </a:rPr>
              <a:t> into </a:t>
            </a:r>
            <a:r>
              <a:rPr lang="fi-FI" sz="2000" dirty="0" err="1" smtClean="0">
                <a:ea typeface="+mn-ea"/>
                <a:cs typeface="+mn-cs"/>
              </a:rPr>
              <a:t>union</a:t>
            </a:r>
            <a:r>
              <a:rPr lang="fi-FI" sz="2000" dirty="0" smtClean="0">
                <a:ea typeface="+mn-ea"/>
                <a:cs typeface="+mn-cs"/>
              </a:rPr>
              <a:t>.</a:t>
            </a:r>
          </a:p>
          <a:p>
            <a:pPr lvl="1">
              <a:defRPr/>
            </a:pPr>
            <a:endParaRPr lang="fi-FI" sz="20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fi-FI" sz="2000" dirty="0" err="1" smtClean="0">
                <a:ea typeface="+mn-ea"/>
                <a:cs typeface="+mn-cs"/>
              </a:rPr>
              <a:t>Followed</a:t>
            </a:r>
            <a:r>
              <a:rPr lang="fi-FI" sz="2000" dirty="0" smtClean="0">
                <a:ea typeface="+mn-ea"/>
                <a:cs typeface="+mn-cs"/>
              </a:rPr>
              <a:t> </a:t>
            </a:r>
            <a:r>
              <a:rPr lang="fi-FI" sz="2000" dirty="0" err="1" smtClean="0">
                <a:ea typeface="+mn-ea"/>
                <a:cs typeface="+mn-cs"/>
              </a:rPr>
              <a:t>until</a:t>
            </a:r>
            <a:r>
              <a:rPr lang="fi-FI" sz="2000" dirty="0" smtClean="0">
                <a:ea typeface="+mn-ea"/>
                <a:cs typeface="+mn-cs"/>
              </a:rPr>
              <a:t> </a:t>
            </a:r>
            <a:r>
              <a:rPr lang="fi-FI" sz="2000" dirty="0" err="1" smtClean="0">
                <a:ea typeface="+mn-ea"/>
                <a:cs typeface="+mn-cs"/>
              </a:rPr>
              <a:t>separation</a:t>
            </a:r>
            <a:r>
              <a:rPr lang="fi-FI" sz="2000" dirty="0" smtClean="0">
                <a:ea typeface="+mn-ea"/>
                <a:cs typeface="+mn-cs"/>
              </a:rPr>
              <a:t>, </a:t>
            </a:r>
            <a:r>
              <a:rPr lang="fi-FI" sz="2000" dirty="0" err="1" smtClean="0">
                <a:ea typeface="+mn-ea"/>
                <a:cs typeface="+mn-cs"/>
              </a:rPr>
              <a:t>or</a:t>
            </a:r>
            <a:r>
              <a:rPr lang="fi-FI" sz="2000" dirty="0" smtClean="0">
                <a:ea typeface="+mn-ea"/>
                <a:cs typeface="+mn-cs"/>
              </a:rPr>
              <a:t> </a:t>
            </a:r>
            <a:r>
              <a:rPr lang="fi-FI" sz="2000" dirty="0" err="1" smtClean="0">
                <a:ea typeface="+mn-ea"/>
                <a:cs typeface="+mn-cs"/>
              </a:rPr>
              <a:t>censoring</a:t>
            </a:r>
            <a:r>
              <a:rPr lang="fi-FI" sz="2000" dirty="0" smtClean="0">
                <a:ea typeface="+mn-ea"/>
                <a:cs typeface="+mn-cs"/>
              </a:rPr>
              <a:t>: </a:t>
            </a:r>
          </a:p>
          <a:p>
            <a:pPr lvl="2">
              <a:defRPr/>
            </a:pPr>
            <a:r>
              <a:rPr lang="fi-FI" sz="2000" dirty="0" err="1" smtClean="0">
                <a:ea typeface="+mn-ea"/>
                <a:cs typeface="+mn-cs"/>
              </a:rPr>
              <a:t>death</a:t>
            </a:r>
            <a:r>
              <a:rPr lang="fi-FI" sz="2000" dirty="0" smtClean="0">
                <a:ea typeface="+mn-ea"/>
                <a:cs typeface="+mn-cs"/>
              </a:rPr>
              <a:t> of </a:t>
            </a:r>
            <a:r>
              <a:rPr lang="fi-FI" sz="2000" dirty="0" err="1" smtClean="0">
                <a:ea typeface="+mn-ea"/>
                <a:cs typeface="+mn-cs"/>
              </a:rPr>
              <a:t>either</a:t>
            </a:r>
            <a:r>
              <a:rPr lang="fi-FI" sz="2000" dirty="0" smtClean="0">
                <a:ea typeface="+mn-ea"/>
                <a:cs typeface="+mn-cs"/>
              </a:rPr>
              <a:t> </a:t>
            </a:r>
            <a:r>
              <a:rPr lang="fi-FI" sz="2000" dirty="0" err="1" smtClean="0">
                <a:ea typeface="+mn-ea"/>
                <a:cs typeface="+mn-cs"/>
              </a:rPr>
              <a:t>partner</a:t>
            </a:r>
            <a:r>
              <a:rPr lang="fi-FI" sz="2000" dirty="0" smtClean="0">
                <a:ea typeface="+mn-ea"/>
                <a:cs typeface="+mn-cs"/>
              </a:rPr>
              <a:t>; </a:t>
            </a:r>
            <a:r>
              <a:rPr lang="fi-FI" sz="2000" dirty="0" err="1" smtClean="0">
                <a:ea typeface="+mn-ea"/>
                <a:cs typeface="+mn-cs"/>
              </a:rPr>
              <a:t>emigration</a:t>
            </a:r>
            <a:r>
              <a:rPr lang="fi-FI" sz="2000" dirty="0" smtClean="0">
                <a:ea typeface="+mn-ea"/>
                <a:cs typeface="+mn-cs"/>
              </a:rPr>
              <a:t> </a:t>
            </a:r>
            <a:r>
              <a:rPr lang="fi-FI" sz="2000" dirty="0" err="1" smtClean="0">
                <a:ea typeface="+mn-ea"/>
                <a:cs typeface="+mn-cs"/>
              </a:rPr>
              <a:t>during</a:t>
            </a:r>
            <a:r>
              <a:rPr lang="fi-FI" sz="2000" dirty="0" smtClean="0">
                <a:ea typeface="+mn-ea"/>
                <a:cs typeface="+mn-cs"/>
              </a:rPr>
              <a:t> the </a:t>
            </a:r>
            <a:r>
              <a:rPr lang="fi-FI" sz="2000" dirty="0" err="1" smtClean="0">
                <a:ea typeface="+mn-ea"/>
                <a:cs typeface="+mn-cs"/>
              </a:rPr>
              <a:t>same</a:t>
            </a:r>
            <a:r>
              <a:rPr lang="fi-FI" sz="2000" dirty="0" smtClean="0">
                <a:ea typeface="+mn-ea"/>
                <a:cs typeface="+mn-cs"/>
              </a:rPr>
              <a:t> </a:t>
            </a:r>
            <a:r>
              <a:rPr lang="fi-FI" sz="2000" dirty="0" err="1" smtClean="0">
                <a:ea typeface="+mn-ea"/>
                <a:cs typeface="+mn-cs"/>
              </a:rPr>
              <a:t>month</a:t>
            </a:r>
            <a:r>
              <a:rPr lang="fi-FI" sz="2000" dirty="0" smtClean="0">
                <a:ea typeface="+mn-ea"/>
                <a:cs typeface="+mn-cs"/>
              </a:rPr>
              <a:t>, </a:t>
            </a:r>
            <a:r>
              <a:rPr lang="fi-FI" sz="2000" dirty="0" err="1" smtClean="0">
                <a:ea typeface="+mn-ea"/>
                <a:cs typeface="+mn-cs"/>
              </a:rPr>
              <a:t>end</a:t>
            </a:r>
            <a:r>
              <a:rPr lang="fi-FI" sz="2000" dirty="0" smtClean="0">
                <a:ea typeface="+mn-ea"/>
                <a:cs typeface="+mn-cs"/>
              </a:rPr>
              <a:t> of 2002. </a:t>
            </a:r>
          </a:p>
          <a:p>
            <a:pPr lvl="2">
              <a:defRPr/>
            </a:pPr>
            <a:r>
              <a:rPr lang="fi-FI" sz="2000" dirty="0" smtClean="0">
                <a:ea typeface="+mn-ea"/>
                <a:cs typeface="+mn-cs"/>
              </a:rPr>
              <a:t>For </a:t>
            </a:r>
            <a:r>
              <a:rPr lang="fi-FI" sz="2000" dirty="0" err="1" smtClean="0">
                <a:ea typeface="+mn-ea"/>
                <a:cs typeface="+mn-cs"/>
              </a:rPr>
              <a:t>cohabiting</a:t>
            </a:r>
            <a:r>
              <a:rPr lang="fi-FI" sz="2000" dirty="0" smtClean="0">
                <a:ea typeface="+mn-ea"/>
                <a:cs typeface="+mn-cs"/>
              </a:rPr>
              <a:t> </a:t>
            </a:r>
            <a:r>
              <a:rPr lang="fi-FI" sz="2000" dirty="0" err="1" smtClean="0">
                <a:ea typeface="+mn-ea"/>
                <a:cs typeface="+mn-cs"/>
              </a:rPr>
              <a:t>couples</a:t>
            </a:r>
            <a:r>
              <a:rPr lang="fi-FI" sz="2000" dirty="0" smtClean="0">
                <a:ea typeface="+mn-ea"/>
                <a:cs typeface="+mn-cs"/>
              </a:rPr>
              <a:t>, </a:t>
            </a:r>
            <a:r>
              <a:rPr lang="fi-FI" sz="2000" dirty="0" err="1" smtClean="0">
                <a:ea typeface="+mn-ea"/>
                <a:cs typeface="+mn-cs"/>
              </a:rPr>
              <a:t>marriage</a:t>
            </a:r>
            <a:r>
              <a:rPr lang="fi-FI" sz="2000" dirty="0" smtClean="0">
                <a:ea typeface="+mn-ea"/>
                <a:cs typeface="+mn-cs"/>
              </a:rPr>
              <a:t>.</a:t>
            </a:r>
          </a:p>
          <a:p>
            <a:pPr lvl="1">
              <a:defRPr/>
            </a:pPr>
            <a:endParaRPr lang="fi-FI" sz="20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fi-FI" sz="2000" dirty="0" err="1" smtClean="0">
                <a:ea typeface="+mn-ea"/>
                <a:cs typeface="+mn-cs"/>
              </a:rPr>
              <a:t>Separation</a:t>
            </a:r>
            <a:r>
              <a:rPr lang="fi-FI" sz="2000" dirty="0" smtClean="0">
                <a:ea typeface="+mn-ea"/>
                <a:cs typeface="+mn-cs"/>
              </a:rPr>
              <a:t>: </a:t>
            </a:r>
          </a:p>
          <a:p>
            <a:pPr lvl="2">
              <a:defRPr/>
            </a:pPr>
            <a:r>
              <a:rPr lang="fi-FI" sz="2000" dirty="0" err="1" smtClean="0">
                <a:ea typeface="+mn-ea"/>
                <a:cs typeface="+mn-cs"/>
              </a:rPr>
              <a:t>moving</a:t>
            </a:r>
            <a:r>
              <a:rPr lang="fi-FI" sz="2000" dirty="0" smtClean="0">
                <a:ea typeface="+mn-ea"/>
                <a:cs typeface="+mn-cs"/>
              </a:rPr>
              <a:t> </a:t>
            </a:r>
            <a:r>
              <a:rPr lang="fi-FI" sz="2000" dirty="0" err="1" smtClean="0">
                <a:ea typeface="+mn-ea"/>
                <a:cs typeface="+mn-cs"/>
              </a:rPr>
              <a:t>apart</a:t>
            </a:r>
            <a:r>
              <a:rPr lang="fi-FI" sz="2000" dirty="0" smtClean="0">
                <a:ea typeface="+mn-ea"/>
                <a:cs typeface="+mn-cs"/>
              </a:rPr>
              <a:t> (min 1 </a:t>
            </a:r>
            <a:r>
              <a:rPr lang="fi-FI" sz="2000" dirty="0" err="1" smtClean="0">
                <a:ea typeface="+mn-ea"/>
                <a:cs typeface="+mn-cs"/>
              </a:rPr>
              <a:t>year</a:t>
            </a:r>
            <a:r>
              <a:rPr lang="fi-FI" sz="2000" dirty="0" smtClean="0">
                <a:ea typeface="+mn-ea"/>
                <a:cs typeface="+mn-cs"/>
              </a:rPr>
              <a:t>, </a:t>
            </a:r>
            <a:r>
              <a:rPr lang="fi-FI" sz="2000" dirty="0" err="1" smtClean="0">
                <a:ea typeface="+mn-ea"/>
                <a:cs typeface="+mn-cs"/>
              </a:rPr>
              <a:t>or</a:t>
            </a:r>
            <a:r>
              <a:rPr lang="fi-FI" sz="2000" dirty="0" smtClean="0">
                <a:ea typeface="+mn-ea"/>
                <a:cs typeface="+mn-cs"/>
              </a:rPr>
              <a:t> a </a:t>
            </a:r>
            <a:r>
              <a:rPr lang="fi-FI" sz="2000" dirty="0" err="1" smtClean="0">
                <a:ea typeface="+mn-ea"/>
                <a:cs typeface="+mn-cs"/>
              </a:rPr>
              <a:t>union</a:t>
            </a:r>
            <a:r>
              <a:rPr lang="fi-FI" sz="2000" dirty="0" smtClean="0">
                <a:ea typeface="+mn-ea"/>
                <a:cs typeface="+mn-cs"/>
              </a:rPr>
              <a:t> </a:t>
            </a:r>
            <a:r>
              <a:rPr lang="fi-FI" sz="2000" dirty="0" err="1" smtClean="0">
                <a:ea typeface="+mn-ea"/>
                <a:cs typeface="+mn-cs"/>
              </a:rPr>
              <a:t>with</a:t>
            </a:r>
            <a:r>
              <a:rPr lang="fi-FI" sz="2000" dirty="0" smtClean="0">
                <a:ea typeface="+mn-ea"/>
                <a:cs typeface="+mn-cs"/>
              </a:rPr>
              <a:t> a new </a:t>
            </a:r>
            <a:r>
              <a:rPr lang="fi-FI" sz="2000" dirty="0" err="1" smtClean="0">
                <a:ea typeface="+mn-ea"/>
                <a:cs typeface="+mn-cs"/>
              </a:rPr>
              <a:t>partner</a:t>
            </a:r>
            <a:r>
              <a:rPr lang="fi-FI" sz="2000" dirty="0" smtClean="0">
                <a:ea typeface="+mn-ea"/>
                <a:cs typeface="+mn-cs"/>
              </a:rPr>
              <a:t>) </a:t>
            </a:r>
          </a:p>
          <a:p>
            <a:pPr lvl="2">
              <a:defRPr/>
            </a:pPr>
            <a:r>
              <a:rPr lang="fi-FI" sz="2000" dirty="0" err="1" smtClean="0">
                <a:ea typeface="+mn-ea"/>
                <a:cs typeface="+mn-cs"/>
              </a:rPr>
              <a:t>or</a:t>
            </a:r>
            <a:r>
              <a:rPr lang="fi-FI" sz="2000" dirty="0" smtClean="0">
                <a:ea typeface="+mn-ea"/>
                <a:cs typeface="+mn-cs"/>
              </a:rPr>
              <a:t> </a:t>
            </a:r>
            <a:r>
              <a:rPr lang="fi-FI" sz="2000" dirty="0" err="1" smtClean="0">
                <a:ea typeface="+mn-ea"/>
                <a:cs typeface="+mn-cs"/>
              </a:rPr>
              <a:t>judicial</a:t>
            </a:r>
            <a:r>
              <a:rPr lang="fi-FI" sz="2000" dirty="0" smtClean="0">
                <a:ea typeface="+mn-ea"/>
                <a:cs typeface="+mn-cs"/>
              </a:rPr>
              <a:t> </a:t>
            </a:r>
            <a:r>
              <a:rPr lang="fi-FI" sz="2000" dirty="0" err="1" smtClean="0">
                <a:ea typeface="+mn-ea"/>
                <a:cs typeface="+mn-cs"/>
              </a:rPr>
              <a:t>divorce</a:t>
            </a:r>
            <a:endParaRPr lang="fi-FI" dirty="0" smtClean="0">
              <a:ea typeface="+mn-ea"/>
              <a:cs typeface="+mn-cs"/>
            </a:endParaRPr>
          </a:p>
          <a:p>
            <a:pPr lvl="1">
              <a:defRPr/>
            </a:pPr>
            <a:endParaRPr lang="fi-FI" dirty="0" smtClean="0">
              <a:ea typeface="+mn-ea"/>
              <a:cs typeface="+mn-cs"/>
            </a:endParaRPr>
          </a:p>
          <a:p>
            <a:pPr lvl="1">
              <a:defRPr/>
            </a:pPr>
            <a:endParaRPr lang="fi-FI" dirty="0" smtClean="0"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Marika Jalovaara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A4AF6-AC6B-48B7-B42C-A19967465E9B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E94B0B8-AB24-4049-BBCD-BD7B6923E144}" type="datetime1">
              <a:rPr lang="fi-FI" smtClean="0"/>
              <a:pPr>
                <a:defRPr/>
              </a:pPr>
              <a:t>15.10.2010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8580</TotalTime>
  <Words>1337</Words>
  <Application>Microsoft Office PowerPoint</Application>
  <PresentationFormat>Presentación en pantalla (4:3)</PresentationFormat>
  <Paragraphs>334</Paragraphs>
  <Slides>35</Slides>
  <Notes>34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Default Design</vt:lpstr>
      <vt:lpstr>Economic resources and  the dissolution of first unions in Finland</vt:lpstr>
      <vt:lpstr>Diapositiva 2</vt:lpstr>
      <vt:lpstr>Previous research on the economic antecedents of union dissolution</vt:lpstr>
      <vt:lpstr>This study</vt:lpstr>
      <vt:lpstr>Cumulative probability of entry into first union by union type; women born 1969–81</vt:lpstr>
      <vt:lpstr>The Palapeli research register</vt:lpstr>
      <vt:lpstr>Coresidential unions</vt:lpstr>
      <vt:lpstr>The unions analyzed</vt:lpstr>
      <vt:lpstr>Follow-up and events</vt:lpstr>
      <vt:lpstr>Size of data</vt:lpstr>
      <vt:lpstr>Event history methods</vt:lpstr>
      <vt:lpstr>Measures of economic resources</vt:lpstr>
      <vt:lpstr>Control variables</vt:lpstr>
      <vt:lpstr>Cumulative probability of separation, marriage, and either event; the first cohabiting unions.</vt:lpstr>
      <vt:lpstr>Cumulative probability of separation; the first marriages (direct marriages &amp; via cohabitation.</vt:lpstr>
      <vt:lpstr>The predicted separation hazards per year for cohabiting unions and marriages.</vt:lpstr>
      <vt:lpstr>Control variable model</vt:lpstr>
      <vt:lpstr>Hazard ratios of separation by age at entry into union; the control variable model</vt:lpstr>
      <vt:lpstr>Hazard ratios of separation by parent status; the control variable model</vt:lpstr>
      <vt:lpstr>Hazard ratios of separation by pregnancy and marriage type; the control variable model</vt:lpstr>
      <vt:lpstr>Hazard ratios of separation by place of residence; the control variable model</vt:lpstr>
      <vt:lpstr>Hazard ratios of separation by age difference; the control variable model</vt:lpstr>
      <vt:lpstr>”Full” model = model B</vt:lpstr>
      <vt:lpstr>Hazard ratios of separation by woman’s educational attainment (Model B)</vt:lpstr>
      <vt:lpstr>Hazard ratios of separation by man’s educational attainment (Model B)</vt:lpstr>
      <vt:lpstr>Hazard ratios of separation by  woman’s economic activity (Model B)</vt:lpstr>
      <vt:lpstr>Hazard ratios of separation by  man’s economic activity (Model B)</vt:lpstr>
      <vt:lpstr>Hazard ratios of separation by woman’s income; Model B</vt:lpstr>
      <vt:lpstr>Hazard ratios of separation by man’s income; Model B</vt:lpstr>
      <vt:lpstr>Hazard ratios of separation by woman’s and man’s income; cohabiting unions.</vt:lpstr>
      <vt:lpstr>Hazard ratios of separation by woman’s and man’s income; marriages.</vt:lpstr>
      <vt:lpstr>Hazard ratios of separation by total income and woman’s relative contribution</vt:lpstr>
      <vt:lpstr>Summary of findings</vt:lpstr>
      <vt:lpstr>Summary of findings (continued)</vt:lpstr>
      <vt:lpstr>Thank you!   Questions? Comments?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/>
  <cp:lastModifiedBy>Colegio Mayor</cp:lastModifiedBy>
  <cp:revision>1110</cp:revision>
  <cp:lastPrinted>2003-08-18T12:35:25Z</cp:lastPrinted>
  <dcterms:created xsi:type="dcterms:W3CDTF">2003-08-13T09:52:38Z</dcterms:created>
  <dcterms:modified xsi:type="dcterms:W3CDTF">2010-10-15T12:35:26Z</dcterms:modified>
</cp:coreProperties>
</file>