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75" r:id="rId3"/>
    <p:sldId id="451" r:id="rId4"/>
    <p:sldId id="266" r:id="rId5"/>
    <p:sldId id="265" r:id="rId6"/>
    <p:sldId id="279" r:id="rId7"/>
    <p:sldId id="267" r:id="rId8"/>
    <p:sldId id="280" r:id="rId9"/>
    <p:sldId id="281" r:id="rId10"/>
    <p:sldId id="278" r:id="rId11"/>
    <p:sldId id="268" r:id="rId12"/>
    <p:sldId id="375" r:id="rId13"/>
    <p:sldId id="370" r:id="rId14"/>
    <p:sldId id="261" r:id="rId15"/>
    <p:sldId id="277" r:id="rId16"/>
    <p:sldId id="257" r:id="rId17"/>
    <p:sldId id="258" r:id="rId18"/>
    <p:sldId id="262" r:id="rId19"/>
    <p:sldId id="263" r:id="rId20"/>
    <p:sldId id="264" r:id="rId21"/>
    <p:sldId id="270" r:id="rId22"/>
    <p:sldId id="276" r:id="rId23"/>
    <p:sldId id="283" r:id="rId24"/>
    <p:sldId id="284" r:id="rId25"/>
    <p:sldId id="282" r:id="rId26"/>
    <p:sldId id="285" r:id="rId27"/>
    <p:sldId id="288" r:id="rId28"/>
    <p:sldId id="286" r:id="rId29"/>
    <p:sldId id="287" r:id="rId30"/>
    <p:sldId id="260" r:id="rId31"/>
    <p:sldId id="259" r:id="rId32"/>
    <p:sldId id="450" r:id="rId3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135A2-BFDA-4C79-B9DF-A6F5A95A88B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48387-03AB-4716-8F88-6B1BCA5100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6366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80F29-9A8F-442B-B7FD-DE0D1B5498CA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7254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80F29-9A8F-442B-B7FD-DE0D1B5498CA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6772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01E949-D90D-197C-7AC9-FFA2E55F5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72504C-FD16-2193-97B0-A8E84C4B8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19ED71-5842-18C7-F924-0C17E8D69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D5B4-DC04-4F6F-9F6B-28581B9B44EC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B0DCF4-D6DD-0721-FAFE-19A70848D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5F467F-D58A-E2B9-3577-DBD3DF1A1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463-C11F-4B17-B55A-137A280799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9181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70AE6-1F97-5416-6314-0C81536F1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0F48E0-91B4-FF10-647B-F78443318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BDF5E1-4DB0-86AC-D20E-0A420D33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D5B4-DC04-4F6F-9F6B-28581B9B44EC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E04869-C404-C7B3-120F-CF0B46C11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B5452C-ACF5-5339-4A0D-634A4D3F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463-C11F-4B17-B55A-137A280799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0544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7063BA-3729-2970-22EF-065AB7B04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06848E-20AC-F3AE-EF25-419E96B97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DAEA51-AE4B-AD62-3091-3951746B2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D5B4-DC04-4F6F-9F6B-28581B9B44EC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8AA3BC-1927-B217-7421-A2878B96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FE124D-2851-AD52-1B6D-97897B7C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463-C11F-4B17-B55A-137A280799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2517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613C86-79A7-A8CE-0444-B4768EAB1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6818F1-76BF-91C5-BF18-F78E33A15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AA5077-8459-2425-FC86-035362827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B36773-6566-AC3E-B931-10F5EB5CC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D5B4-DC04-4F6F-9F6B-28581B9B44EC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C20A13-394E-6A6B-3EE7-0CA30BA55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577C10-4AB5-531D-F679-EA5C5F5E3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463-C11F-4B17-B55A-137A280799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2041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8D0665-A5BB-8A07-19D5-7AD9CBE76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84D1E6-6348-267D-1357-8EF837FF0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EEB8A8-2807-56C6-D1E9-6C3525E48B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77EC66-3FBB-2480-22F7-5AC7B1D094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2622244-EEFF-A905-5517-3B62102224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4EA5CF6-57B6-D3D5-58F0-AA8FFCAF5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D5B4-DC04-4F6F-9F6B-28581B9B44EC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A34AED9-AA25-D75C-A8A4-38F0729A3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9BA1B7C-3AA9-68D1-D725-E22FD351E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463-C11F-4B17-B55A-137A280799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62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BB94C-F200-A772-34BC-E7FFA2F91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C6ABBD0-A096-F72F-AD15-E8ABBA4C8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D5B4-DC04-4F6F-9F6B-28581B9B44EC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13FDFD7-E91C-2CAC-4C82-2F3260A65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A0F9B6C-3DA6-95E8-11CA-4ED1A7B63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463-C11F-4B17-B55A-137A280799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357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D06BD05-CD53-57B7-BFF7-68C0C730A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D5B4-DC04-4F6F-9F6B-28581B9B44EC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EEA0AE3-F87D-9BAA-2421-621F64C64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71FBC55-103F-DAED-DB0E-7A5A3ED8F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463-C11F-4B17-B55A-137A280799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8410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33470F-A91D-EC10-8019-1E52B297F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46FADD-952A-E871-27E8-FE77FC6DD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93410E-D834-3EED-651C-C9F9D15CC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0F0376-A838-BBA4-68C1-E7C669113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D5B4-DC04-4F6F-9F6B-28581B9B44EC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F5A605-C161-D21F-4E65-46999C0C1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1C137B-8BF5-BB35-876D-66A46359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463-C11F-4B17-B55A-137A280799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010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493E7-684D-D7C7-2DC8-02426D127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38B4313-D744-9B9D-88BD-70D6AE0256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706FA8-396D-89AA-4A9A-EB53B206C2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C1DC6F-3DD2-1840-15B5-25408E50F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D5B4-DC04-4F6F-9F6B-28581B9B44EC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E870FD-7298-3D7F-8969-2AAC242EB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3D1187-805C-0B5C-D575-8AED051B2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463-C11F-4B17-B55A-137A280799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8031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61AD6F-DEED-AF0E-D6BC-229A2C6BF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BACF1F-3204-BCF7-DA8B-C53939BF8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122A7D-7538-DCB9-1405-5E75B692F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D5B4-DC04-4F6F-9F6B-28581B9B44EC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DCCB22-ABCF-1B4C-A86B-2A2CED0C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123B13-3092-5496-924A-967BCCF69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463-C11F-4B17-B55A-137A280799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1033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88BF6F6-7E87-C9BE-74F4-E65DBB0A0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284417-BECE-3A61-BA53-6D2C46982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E43180-DDB1-B9F7-1354-28EB41167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D5B4-DC04-4F6F-9F6B-28581B9B44EC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0F3EC0-CF4C-F7AA-8BB7-B98B76B0D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651D22-526B-F62B-9B12-D9F80D641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1D463-C11F-4B17-B55A-137A280799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6282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C172EDD-3EDD-AAA9-D792-85D9E55E7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158D03-2AC1-CF86-A901-2CE3DA4EB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C00852-BB7D-6B02-9E85-F8B1F1315F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F9D5B4-DC04-4F6F-9F6B-28581B9B44EC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C1E029-FEFD-15C1-A7DA-5C3C70C68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469766-E25B-80BD-4E35-A0D4443B3C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31D463-C11F-4B17-B55A-137A280799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926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54E228D-D43A-7FC1-FF1D-8F7EC5B56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92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EA6B7A7-7EAF-DAD5-3CDE-F40CB6FA7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66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5C243-BDB3-9492-6E4C-703059CCA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87317DC-4BF7-F1AB-7E7A-DE213784D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76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BA37A61-9449-2395-DE4A-C24887C21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4" y="4553"/>
            <a:ext cx="12175813" cy="684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712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A2B8EEE-3615-12B9-1190-AE745A353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41" y="11702"/>
            <a:ext cx="12171194" cy="684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44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C5657-636A-3960-A6DF-81DB497EB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91B2ABE-03ED-FFDD-1ED8-91A3B71D6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53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632CC9F-F950-0560-C241-DD1A1FF00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74"/>
            <a:ext cx="12190268" cy="685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17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4AC66-18D1-CE59-BB83-688FEDF69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57ED7F8-D35B-6DED-7FA5-59662D678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68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1206C-411B-B7FE-98FE-FD1E9FFF6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CD0CD51-3647-9416-5ED7-C65930A11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61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6F3A0-ED0F-E536-8BCC-45AD2AFF9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40C4005-2FD3-BEC7-06BC-56036697C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92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18C369A-B2FC-5278-E14F-31B227A61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039"/>
            <a:ext cx="12170673" cy="687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13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1041">
            <a:extLst>
              <a:ext uri="{FF2B5EF4-FFF2-40B4-BE49-F238E27FC236}">
                <a16:creationId xmlns:a16="http://schemas.microsoft.com/office/drawing/2014/main" id="{19CF49E9-DDC4-17B9-2E3B-DD97C3FE3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5493" y="1413463"/>
            <a:ext cx="128984" cy="11906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50000"/>
              </a:spcBef>
            </a:pPr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1027">
            <a:extLst>
              <a:ext uri="{FF2B5EF4-FFF2-40B4-BE49-F238E27FC236}">
                <a16:creationId xmlns:a16="http://schemas.microsoft.com/office/drawing/2014/main" id="{B6C5E095-D24F-C737-64D0-ABBB618FA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0478" y="933313"/>
            <a:ext cx="136551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108000" rIns="108000" bIns="108000" anchor="ctr"/>
          <a:lstStyle/>
          <a:p>
            <a:pPr eaLnBrk="1" hangingPunct="1">
              <a:spcBef>
                <a:spcPct val="50000"/>
              </a:spcBef>
            </a:pPr>
            <a:endParaRPr lang="es-ES_tradnl" altLang="es-ES" sz="1000">
              <a:solidFill>
                <a:schemeClr val="bg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s-ES_tradnl" altLang="es-ES" sz="1000">
              <a:solidFill>
                <a:schemeClr val="bg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4" name="Oval 1041">
            <a:extLst>
              <a:ext uri="{FF2B5EF4-FFF2-40B4-BE49-F238E27FC236}">
                <a16:creationId xmlns:a16="http://schemas.microsoft.com/office/drawing/2014/main" id="{BC262879-0888-B307-B1DC-9F7E4E022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9477" y="963477"/>
            <a:ext cx="128985" cy="1190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50000"/>
              </a:spcBef>
            </a:pPr>
            <a:endParaRPr lang="es-ES" altLang="es-ES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5D898F6-57C5-A823-1AA1-52048B8DB5E6}"/>
              </a:ext>
            </a:extLst>
          </p:cNvPr>
          <p:cNvSpPr txBox="1"/>
          <p:nvPr/>
        </p:nvSpPr>
        <p:spPr>
          <a:xfrm>
            <a:off x="5180163" y="1100058"/>
            <a:ext cx="5653768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1700" b="1" dirty="0">
                <a:solidFill>
                  <a:srgbClr val="00768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>
              <a:spcBef>
                <a:spcPts val="600"/>
              </a:spcBef>
            </a:pPr>
            <a:r>
              <a:rPr lang="es-ES" sz="1700" b="1" dirty="0">
                <a:solidFill>
                  <a:srgbClr val="00768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s-ES" sz="1700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</a:t>
            </a:r>
            <a:endParaRPr lang="es-ES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374B132-12DC-9F06-F58D-B80584E96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091" y="2298701"/>
            <a:ext cx="5422161" cy="235444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D192647-545E-7212-22A2-A26E9463CADD}"/>
              </a:ext>
            </a:extLst>
          </p:cNvPr>
          <p:cNvSpPr txBox="1"/>
          <p:nvPr/>
        </p:nvSpPr>
        <p:spPr>
          <a:xfrm>
            <a:off x="1252091" y="4653144"/>
            <a:ext cx="29112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i="1" dirty="0" err="1">
                <a:solidFill>
                  <a:srgbClr val="00768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Nº</a:t>
            </a:r>
            <a:r>
              <a:rPr lang="es-ES" sz="1400" b="1" i="1" dirty="0">
                <a:solidFill>
                  <a:srgbClr val="00768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máximo de contribuciones</a:t>
            </a:r>
          </a:p>
          <a:p>
            <a:r>
              <a:rPr lang="es-ES" sz="1400" dirty="0">
                <a:solidFill>
                  <a:srgbClr val="00768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3.1. CU 3</a:t>
            </a:r>
          </a:p>
          <a:p>
            <a:r>
              <a:rPr lang="es-ES" sz="1400" dirty="0">
                <a:solidFill>
                  <a:srgbClr val="00768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3.2. CU 10</a:t>
            </a:r>
          </a:p>
          <a:p>
            <a:r>
              <a:rPr lang="es-ES" sz="1400" dirty="0">
                <a:solidFill>
                  <a:srgbClr val="00768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3.3. CU 5</a:t>
            </a:r>
          </a:p>
          <a:p>
            <a:r>
              <a:rPr lang="es-ES" sz="1400" dirty="0">
                <a:solidFill>
                  <a:srgbClr val="00768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3.4. CU 3</a:t>
            </a:r>
          </a:p>
          <a:p>
            <a:r>
              <a:rPr lang="es-ES" sz="1400" dirty="0">
                <a:solidFill>
                  <a:srgbClr val="00768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3.5. CU 3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403ACB8-1FF9-3E9A-222C-B11E2E83484E}"/>
              </a:ext>
            </a:extLst>
          </p:cNvPr>
          <p:cNvSpPr txBox="1"/>
          <p:nvPr/>
        </p:nvSpPr>
        <p:spPr>
          <a:xfrm>
            <a:off x="6674252" y="1271063"/>
            <a:ext cx="4959451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Dirección de equipos: </a:t>
            </a: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en proyectos o contratos o en grupos estables, en tutorización de convocatorias de atracción de talento o en contratación de personal</a:t>
            </a:r>
          </a:p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Dirección de Tesis y TFM: </a:t>
            </a: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mínimo obligatorio, con respeto a la heterogeneidad del sistema</a:t>
            </a:r>
          </a:p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Dirección y gestión: </a:t>
            </a: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cargos universitarios, coordinación académica, trabajo editorial, puestos desempeñados, etc.</a:t>
            </a:r>
          </a:p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Reconocimientos y responsabilidades científicas: </a:t>
            </a: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dirección de asociaciones/ organizaciones, comités/comisiones nacionales e internacionales, premios nacionales o internacionales, etc.</a:t>
            </a:r>
            <a:endParaRPr lang="es-ES" sz="2000" dirty="0">
              <a:solidFill>
                <a:srgbClr val="00768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D66038-E289-E218-0261-FFDF1F8D9351}"/>
              </a:ext>
            </a:extLst>
          </p:cNvPr>
          <p:cNvSpPr txBox="1">
            <a:spLocks/>
          </p:cNvSpPr>
          <p:nvPr/>
        </p:nvSpPr>
        <p:spPr>
          <a:xfrm>
            <a:off x="333375" y="345281"/>
            <a:ext cx="3457575" cy="4095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chemeClr val="bg1"/>
                </a:solidFill>
              </a:rPr>
              <a:t>Acreditación a CDU</a:t>
            </a:r>
          </a:p>
        </p:txBody>
      </p:sp>
      <p:pic>
        <p:nvPicPr>
          <p:cNvPr id="5" name="Imagen 4" descr="Texto&#10;&#10;El contenido generado por IA puede ser incorrecto.">
            <a:extLst>
              <a:ext uri="{FF2B5EF4-FFF2-40B4-BE49-F238E27FC236}">
                <a16:creationId xmlns:a16="http://schemas.microsoft.com/office/drawing/2014/main" id="{709E25E3-E145-5913-C623-452B9687D3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412" y="89194"/>
            <a:ext cx="1488213" cy="69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783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1041">
            <a:extLst>
              <a:ext uri="{FF2B5EF4-FFF2-40B4-BE49-F238E27FC236}">
                <a16:creationId xmlns:a16="http://schemas.microsoft.com/office/drawing/2014/main" id="{19CF49E9-DDC4-17B9-2E3B-DD97C3FE3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5493" y="1413463"/>
            <a:ext cx="128984" cy="11906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50000"/>
              </a:spcBef>
            </a:pPr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1027">
            <a:extLst>
              <a:ext uri="{FF2B5EF4-FFF2-40B4-BE49-F238E27FC236}">
                <a16:creationId xmlns:a16="http://schemas.microsoft.com/office/drawing/2014/main" id="{B6C5E095-D24F-C737-64D0-ABBB618FA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0478" y="933313"/>
            <a:ext cx="136551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108000" rIns="108000" bIns="108000" anchor="ctr"/>
          <a:lstStyle/>
          <a:p>
            <a:pPr eaLnBrk="1" hangingPunct="1">
              <a:spcBef>
                <a:spcPct val="50000"/>
              </a:spcBef>
            </a:pPr>
            <a:endParaRPr lang="es-ES_tradnl" altLang="es-ES" sz="1000">
              <a:solidFill>
                <a:schemeClr val="bg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s-ES_tradnl" altLang="es-ES" sz="1000">
              <a:solidFill>
                <a:schemeClr val="bg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4" name="Oval 1041">
            <a:extLst>
              <a:ext uri="{FF2B5EF4-FFF2-40B4-BE49-F238E27FC236}">
                <a16:creationId xmlns:a16="http://schemas.microsoft.com/office/drawing/2014/main" id="{BC262879-0888-B307-B1DC-9F7E4E022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9477" y="963477"/>
            <a:ext cx="128985" cy="1190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50000"/>
              </a:spcBef>
            </a:pPr>
            <a:endParaRPr lang="es-ES" altLang="es-ES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5D898F6-57C5-A823-1AA1-52048B8DB5E6}"/>
              </a:ext>
            </a:extLst>
          </p:cNvPr>
          <p:cNvSpPr txBox="1"/>
          <p:nvPr/>
        </p:nvSpPr>
        <p:spPr>
          <a:xfrm>
            <a:off x="5180163" y="1100058"/>
            <a:ext cx="5653768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1700" b="1" dirty="0">
                <a:solidFill>
                  <a:srgbClr val="00768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>
              <a:spcBef>
                <a:spcPts val="600"/>
              </a:spcBef>
            </a:pPr>
            <a:r>
              <a:rPr lang="es-ES" sz="1700" b="1" dirty="0">
                <a:solidFill>
                  <a:srgbClr val="00768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s-ES" sz="1700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</a:t>
            </a:r>
            <a:endParaRPr lang="es-ES" b="1" i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36606A8-ED6F-FF0E-38C8-1DC4218C827A}"/>
              </a:ext>
            </a:extLst>
          </p:cNvPr>
          <p:cNvSpPr txBox="1"/>
          <p:nvPr/>
        </p:nvSpPr>
        <p:spPr>
          <a:xfrm>
            <a:off x="1638470" y="1882423"/>
            <a:ext cx="8403927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spcBef>
                <a:spcPts val="600"/>
              </a:spcBef>
              <a:buFont typeface="+mj-lt"/>
              <a:buAutoNum type="romanUcPeriod" startAt="3"/>
            </a:pPr>
            <a:r>
              <a:rPr lang="es-ES" sz="2000" dirty="0">
                <a:solidFill>
                  <a:srgbClr val="00768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LIDERAZGO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Evidencias significativas de la </a:t>
            </a:r>
            <a:r>
              <a:rPr lang="es-ES" sz="2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capacidad de liderazgo</a:t>
            </a: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, la </a:t>
            </a:r>
            <a:r>
              <a:rPr lang="es-ES" sz="2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visión</a:t>
            </a: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con la que se ha desarrollado, los </a:t>
            </a:r>
            <a:r>
              <a:rPr lang="es-ES" sz="2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retos</a:t>
            </a: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enfrentados, la implementación de </a:t>
            </a:r>
            <a:r>
              <a:rPr lang="es-ES" sz="2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cambios</a:t>
            </a: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, las </a:t>
            </a:r>
            <a:r>
              <a:rPr lang="es-ES" sz="2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actividades</a:t>
            </a: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desarrolladas y los </a:t>
            </a:r>
            <a:r>
              <a:rPr lang="es-ES" sz="2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resultados</a:t>
            </a: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logrados en la disciplina o en la institución.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Reconocimiento de trabajos relacionados con la atracción de talento, la formación/tutorización de postgrado, la evaluación académica, la </a:t>
            </a:r>
            <a:r>
              <a:rPr lang="es-ES" sz="2000" b="1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transformación del sistema </a:t>
            </a: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(alianzas europeas, </a:t>
            </a:r>
            <a:r>
              <a:rPr lang="es-ES" sz="2000" dirty="0" err="1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multi-inter-transdisciplinariedad</a:t>
            </a: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, intercambio con la sociedad y con lo local, etc.)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Reconocimiento tanto del liderazgo investigador como del docente.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DE82D45-9EB1-AA6E-DD3C-592018433FA0}"/>
              </a:ext>
            </a:extLst>
          </p:cNvPr>
          <p:cNvSpPr txBox="1">
            <a:spLocks/>
          </p:cNvSpPr>
          <p:nvPr/>
        </p:nvSpPr>
        <p:spPr>
          <a:xfrm>
            <a:off x="333375" y="345281"/>
            <a:ext cx="3457575" cy="4095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chemeClr val="bg1"/>
                </a:solidFill>
              </a:rPr>
              <a:t>Acreditación a CDU</a:t>
            </a:r>
          </a:p>
        </p:txBody>
      </p:sp>
      <p:pic>
        <p:nvPicPr>
          <p:cNvPr id="5" name="Imagen 4" descr="Texto&#10;&#10;El contenido generado por IA puede ser incorrecto.">
            <a:extLst>
              <a:ext uri="{FF2B5EF4-FFF2-40B4-BE49-F238E27FC236}">
                <a16:creationId xmlns:a16="http://schemas.microsoft.com/office/drawing/2014/main" id="{3E5743EC-514C-4F98-B4A2-F005B7555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412" y="89194"/>
            <a:ext cx="1488213" cy="69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335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87588F1-EB58-3F44-229D-364ADF941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46"/>
            <a:ext cx="12209196" cy="684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85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C7FDFC2-9B93-7BA4-979B-43DFB2792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4D6B5-A3FB-DF4B-2CD6-3E1BED0C5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00"/>
            <a:ext cx="12192000" cy="6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13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8E13AE9-6544-3B1F-BB45-50ED9F2E7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144" y="0"/>
            <a:ext cx="12224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1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B8A4961-C231-0BCF-9BA9-E9BFE0413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60" y="0"/>
            <a:ext cx="12204360" cy="685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32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5AD920B-8F1A-F7D6-C94D-C2E1FF833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0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562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7118EDF-8D15-5A02-726D-F85F80282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59" y="10050"/>
            <a:ext cx="12432878" cy="68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6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CF1DB1E-27C9-E671-2644-8A1363188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8"/>
            <a:ext cx="12191999" cy="685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235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514BC42-7241-126E-2CCF-51CD65076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617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5C84F-AD2A-7047-6451-3E71A3FE7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3383D8B-43D2-0B4F-ED1E-A0D1AF879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358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272BB-7370-6A40-4DD1-7F0EEFDAC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ED7AEC2-26E3-5B7A-69A8-03EAB4028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69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EB604-8261-7754-B6A2-F773D15C5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87E0A19-5240-3637-3815-199F2B9B4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F51B0AF-FC5E-F6BF-52A0-CBF3F358E821}"/>
              </a:ext>
            </a:extLst>
          </p:cNvPr>
          <p:cNvSpPr/>
          <p:nvPr/>
        </p:nvSpPr>
        <p:spPr>
          <a:xfrm>
            <a:off x="1206230" y="169683"/>
            <a:ext cx="3326859" cy="5939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BB759A1-8BF3-B6B7-1A16-87F0EECBD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9648" y="0"/>
            <a:ext cx="9712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91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C29AA-D9CC-1561-63C7-B2561D48D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BA70D40-B4F5-DE12-21F5-C05A03BF5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193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62841-8098-067A-CF26-88622E588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EB843E0-EF8A-83A0-A9CE-08AE6599C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36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C83A1-36EE-C386-5276-F9E606B76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7518586-6669-B796-CEB5-D5BDA252D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297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11E01-4975-7340-15E6-511923CCF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F8CDA42-DA6F-10A1-2A54-5DE2D4E1F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9651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9C01956-E573-B35B-4B9B-29AFA7E8C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188" y="0"/>
            <a:ext cx="122803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362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CC8EB88-0EBE-2DD9-AE24-74B689078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368"/>
            <a:ext cx="12170090" cy="687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81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de la pantalla de un celular de un mensaje en letras blancas&#10;&#10;El contenido generado por IA puede ser incorrecto.">
            <a:extLst>
              <a:ext uri="{FF2B5EF4-FFF2-40B4-BE49-F238E27FC236}">
                <a16:creationId xmlns:a16="http://schemas.microsoft.com/office/drawing/2014/main" id="{93310B88-211E-D184-FB83-442399392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99" y="321974"/>
            <a:ext cx="4979902" cy="6214052"/>
          </a:xfrm>
          <a:prstGeom prst="rect">
            <a:avLst/>
          </a:prstGeom>
        </p:spPr>
      </p:pic>
      <p:pic>
        <p:nvPicPr>
          <p:cNvPr id="7" name="Imagen 6" descr="Diagrama&#10;&#10;El contenido generado por IA puede ser incorrecto.">
            <a:extLst>
              <a:ext uri="{FF2B5EF4-FFF2-40B4-BE49-F238E27FC236}">
                <a16:creationId xmlns:a16="http://schemas.microsoft.com/office/drawing/2014/main" id="{14134773-BB95-3F64-59BC-7AAB41C7C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429" y="315228"/>
            <a:ext cx="3341155" cy="3017296"/>
          </a:xfrm>
          <a:prstGeom prst="rect">
            <a:avLst/>
          </a:prstGeom>
        </p:spPr>
      </p:pic>
      <p:pic>
        <p:nvPicPr>
          <p:cNvPr id="9" name="Imagen 8" descr="Diagrama&#10;&#10;El contenido generado por IA puede ser incorrecto.">
            <a:extLst>
              <a:ext uri="{FF2B5EF4-FFF2-40B4-BE49-F238E27FC236}">
                <a16:creationId xmlns:a16="http://schemas.microsoft.com/office/drawing/2014/main" id="{A759BBB3-E709-93A9-B2CA-2D727857C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968" y="321974"/>
            <a:ext cx="3336901" cy="3017296"/>
          </a:xfrm>
          <a:prstGeom prst="rect">
            <a:avLst/>
          </a:prstGeom>
        </p:spPr>
      </p:pic>
      <p:pic>
        <p:nvPicPr>
          <p:cNvPr id="11" name="Imagen 10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88A4CE41-8212-E6BF-E7B8-CA3BDD13D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429" y="3525477"/>
            <a:ext cx="3362747" cy="3017296"/>
          </a:xfrm>
          <a:prstGeom prst="rect">
            <a:avLst/>
          </a:prstGeom>
        </p:spPr>
      </p:pic>
      <p:pic>
        <p:nvPicPr>
          <p:cNvPr id="13" name="Imagen 12" descr="Tabla&#10;&#10;El contenido generado por IA puede ser incorrecto.">
            <a:extLst>
              <a:ext uri="{FF2B5EF4-FFF2-40B4-BE49-F238E27FC236}">
                <a16:creationId xmlns:a16="http://schemas.microsoft.com/office/drawing/2014/main" id="{AF829176-E1DC-9A6B-3D28-C090EE41CB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2968" y="3761899"/>
            <a:ext cx="3362747" cy="151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109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218</Words>
  <Application>Microsoft Office PowerPoint</Application>
  <PresentationFormat>Panorámica</PresentationFormat>
  <Paragraphs>22</Paragraphs>
  <Slides>32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8" baseType="lpstr">
      <vt:lpstr>Aptos</vt:lpstr>
      <vt:lpstr>Aptos Display</vt:lpstr>
      <vt:lpstr>Arial</vt:lpstr>
      <vt:lpstr>Open Sans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Clara Marín Cortés</dc:creator>
  <cp:lastModifiedBy>María Susana Quicios Molina</cp:lastModifiedBy>
  <cp:revision>10</cp:revision>
  <dcterms:created xsi:type="dcterms:W3CDTF">2026-09-23T06:34:57Z</dcterms:created>
  <dcterms:modified xsi:type="dcterms:W3CDTF">2026-10-06T11:55:48Z</dcterms:modified>
</cp:coreProperties>
</file>