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5" r:id="rId1"/>
  </p:sldMasterIdLst>
  <p:notesMasterIdLst>
    <p:notesMasterId r:id="rId79"/>
  </p:notesMasterIdLst>
  <p:handoutMasterIdLst>
    <p:handoutMasterId r:id="rId80"/>
  </p:handoutMasterIdLst>
  <p:sldIdLst>
    <p:sldId id="269" r:id="rId2"/>
    <p:sldId id="463" r:id="rId3"/>
    <p:sldId id="485" r:id="rId4"/>
    <p:sldId id="464" r:id="rId5"/>
    <p:sldId id="469" r:id="rId6"/>
    <p:sldId id="466" r:id="rId7"/>
    <p:sldId id="568" r:id="rId8"/>
    <p:sldId id="468" r:id="rId9"/>
    <p:sldId id="471" r:id="rId10"/>
    <p:sldId id="428" r:id="rId11"/>
    <p:sldId id="429" r:id="rId12"/>
    <p:sldId id="480" r:id="rId13"/>
    <p:sldId id="259" r:id="rId14"/>
    <p:sldId id="487" r:id="rId15"/>
    <p:sldId id="543" r:id="rId16"/>
    <p:sldId id="407" r:id="rId17"/>
    <p:sldId id="483" r:id="rId18"/>
    <p:sldId id="482" r:id="rId19"/>
    <p:sldId id="542" r:id="rId20"/>
    <p:sldId id="569" r:id="rId21"/>
    <p:sldId id="473" r:id="rId22"/>
    <p:sldId id="474" r:id="rId23"/>
    <p:sldId id="478" r:id="rId24"/>
    <p:sldId id="477" r:id="rId25"/>
    <p:sldId id="570" r:id="rId26"/>
    <p:sldId id="613" r:id="rId27"/>
    <p:sldId id="536" r:id="rId28"/>
    <p:sldId id="430" r:id="rId29"/>
    <p:sldId id="599" r:id="rId30"/>
    <p:sldId id="609" r:id="rId31"/>
    <p:sldId id="598" r:id="rId32"/>
    <p:sldId id="534" r:id="rId33"/>
    <p:sldId id="572" r:id="rId34"/>
    <p:sldId id="604" r:id="rId35"/>
    <p:sldId id="608" r:id="rId36"/>
    <p:sldId id="494" r:id="rId37"/>
    <p:sldId id="578" r:id="rId38"/>
    <p:sldId id="496" r:id="rId39"/>
    <p:sldId id="612" r:id="rId40"/>
    <p:sldId id="437" r:id="rId41"/>
    <p:sldId id="440" r:id="rId42"/>
    <p:sldId id="539" r:id="rId43"/>
    <p:sldId id="540" r:id="rId44"/>
    <p:sldId id="538" r:id="rId45"/>
    <p:sldId id="541" r:id="rId46"/>
    <p:sldId id="579" r:id="rId47"/>
    <p:sldId id="497" r:id="rId48"/>
    <p:sldId id="522" r:id="rId49"/>
    <p:sldId id="500" r:id="rId50"/>
    <p:sldId id="580" r:id="rId51"/>
    <p:sldId id="502" r:id="rId52"/>
    <p:sldId id="546" r:id="rId53"/>
    <p:sldId id="503" r:id="rId54"/>
    <p:sldId id="581" r:id="rId55"/>
    <p:sldId id="507" r:id="rId56"/>
    <p:sldId id="582" r:id="rId57"/>
    <p:sldId id="504" r:id="rId58"/>
    <p:sldId id="583" r:id="rId59"/>
    <p:sldId id="506" r:id="rId60"/>
    <p:sldId id="589" r:id="rId61"/>
    <p:sldId id="498" r:id="rId62"/>
    <p:sldId id="586" r:id="rId63"/>
    <p:sldId id="515" r:id="rId64"/>
    <p:sldId id="587" r:id="rId65"/>
    <p:sldId id="512" r:id="rId66"/>
    <p:sldId id="588" r:id="rId67"/>
    <p:sldId id="519" r:id="rId68"/>
    <p:sldId id="450" r:id="rId69"/>
    <p:sldId id="548" r:id="rId70"/>
    <p:sldId id="557" r:id="rId71"/>
    <p:sldId id="558" r:id="rId72"/>
    <p:sldId id="559" r:id="rId73"/>
    <p:sldId id="560" r:id="rId74"/>
    <p:sldId id="454" r:id="rId75"/>
    <p:sldId id="456" r:id="rId76"/>
    <p:sldId id="618" r:id="rId77"/>
    <p:sldId id="619" r:id="rId78"/>
  </p:sldIdLst>
  <p:sldSz cx="9144000" cy="6858000" type="screen4x3"/>
  <p:notesSz cx="6877050" cy="10001250"/>
  <p:custDataLst>
    <p:tags r:id="rId81"/>
  </p:custDataLst>
  <p:defaultTextStyle>
    <a:defPPr>
      <a:defRPr lang="es-ES"/>
    </a:defPPr>
    <a:lvl1pPr algn="l" rtl="0" fontAlgn="base">
      <a:spcBef>
        <a:spcPct val="0"/>
      </a:spcBef>
      <a:spcAft>
        <a:spcPct val="0"/>
      </a:spcAft>
      <a:defRPr sz="2600" kern="1200">
        <a:solidFill>
          <a:schemeClr val="tx1"/>
        </a:solidFill>
        <a:latin typeface="Arial" charset="0"/>
        <a:ea typeface="+mn-ea"/>
        <a:cs typeface="Arial" charset="0"/>
      </a:defRPr>
    </a:lvl1pPr>
    <a:lvl2pPr marL="457200" algn="l" rtl="0" fontAlgn="base">
      <a:spcBef>
        <a:spcPct val="0"/>
      </a:spcBef>
      <a:spcAft>
        <a:spcPct val="0"/>
      </a:spcAft>
      <a:defRPr sz="2600" kern="1200">
        <a:solidFill>
          <a:schemeClr val="tx1"/>
        </a:solidFill>
        <a:latin typeface="Arial" charset="0"/>
        <a:ea typeface="+mn-ea"/>
        <a:cs typeface="Arial" charset="0"/>
      </a:defRPr>
    </a:lvl2pPr>
    <a:lvl3pPr marL="914400" algn="l" rtl="0" fontAlgn="base">
      <a:spcBef>
        <a:spcPct val="0"/>
      </a:spcBef>
      <a:spcAft>
        <a:spcPct val="0"/>
      </a:spcAft>
      <a:defRPr sz="2600" kern="1200">
        <a:solidFill>
          <a:schemeClr val="tx1"/>
        </a:solidFill>
        <a:latin typeface="Arial" charset="0"/>
        <a:ea typeface="+mn-ea"/>
        <a:cs typeface="Arial" charset="0"/>
      </a:defRPr>
    </a:lvl3pPr>
    <a:lvl4pPr marL="1371600" algn="l" rtl="0" fontAlgn="base">
      <a:spcBef>
        <a:spcPct val="0"/>
      </a:spcBef>
      <a:spcAft>
        <a:spcPct val="0"/>
      </a:spcAft>
      <a:defRPr sz="2600" kern="1200">
        <a:solidFill>
          <a:schemeClr val="tx1"/>
        </a:solidFill>
        <a:latin typeface="Arial" charset="0"/>
        <a:ea typeface="+mn-ea"/>
        <a:cs typeface="Arial" charset="0"/>
      </a:defRPr>
    </a:lvl4pPr>
    <a:lvl5pPr marL="1828800" algn="l" rtl="0" fontAlgn="base">
      <a:spcBef>
        <a:spcPct val="0"/>
      </a:spcBef>
      <a:spcAft>
        <a:spcPct val="0"/>
      </a:spcAft>
      <a:defRPr sz="2600" kern="1200">
        <a:solidFill>
          <a:schemeClr val="tx1"/>
        </a:solidFill>
        <a:latin typeface="Arial" charset="0"/>
        <a:ea typeface="+mn-ea"/>
        <a:cs typeface="Arial" charset="0"/>
      </a:defRPr>
    </a:lvl5pPr>
    <a:lvl6pPr marL="2286000" algn="l" defTabSz="914400" rtl="0" eaLnBrk="1" latinLnBrk="0" hangingPunct="1">
      <a:defRPr sz="2600" kern="1200">
        <a:solidFill>
          <a:schemeClr val="tx1"/>
        </a:solidFill>
        <a:latin typeface="Arial" charset="0"/>
        <a:ea typeface="+mn-ea"/>
        <a:cs typeface="Arial" charset="0"/>
      </a:defRPr>
    </a:lvl6pPr>
    <a:lvl7pPr marL="2743200" algn="l" defTabSz="914400" rtl="0" eaLnBrk="1" latinLnBrk="0" hangingPunct="1">
      <a:defRPr sz="2600" kern="1200">
        <a:solidFill>
          <a:schemeClr val="tx1"/>
        </a:solidFill>
        <a:latin typeface="Arial" charset="0"/>
        <a:ea typeface="+mn-ea"/>
        <a:cs typeface="Arial" charset="0"/>
      </a:defRPr>
    </a:lvl7pPr>
    <a:lvl8pPr marL="3200400" algn="l" defTabSz="914400" rtl="0" eaLnBrk="1" latinLnBrk="0" hangingPunct="1">
      <a:defRPr sz="2600" kern="1200">
        <a:solidFill>
          <a:schemeClr val="tx1"/>
        </a:solidFill>
        <a:latin typeface="Arial" charset="0"/>
        <a:ea typeface="+mn-ea"/>
        <a:cs typeface="Arial" charset="0"/>
      </a:defRPr>
    </a:lvl8pPr>
    <a:lvl9pPr marL="3657600" algn="l" defTabSz="914400" rtl="0" eaLnBrk="1" latinLnBrk="0" hangingPunct="1">
      <a:defRPr sz="26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9999"/>
    <a:srgbClr val="FFFF99"/>
    <a:srgbClr val="CCCC00"/>
    <a:srgbClr val="FFCC99"/>
    <a:srgbClr val="008000"/>
    <a:srgbClr val="FF9999"/>
    <a:srgbClr val="FF3300"/>
    <a:srgbClr val="CC6600"/>
  </p:clrMru>
  <p:extLst>
    <p:ext uri="{E76CE94A-603C-4142-B9EB-6D1370010A27}">
      <p14:discardImageEditData xmlns:mc="http://schemas.openxmlformats.org/markup-compatibility/2006" xmlns:mv="urn:schemas-microsoft-com:mac:vml" xmlns="" xmlns:p14="http://schemas.microsoft.com/office/powerpoint/2010/main" val="0"/>
    </p:ext>
    <p:ext uri="{D31A062A-798A-4329-ABDD-BBA856620510}">
      <p14:defaultImageDpi xmlns:mc="http://schemas.openxmlformats.org/markup-compatibility/2006" xmlns:mv="urn:schemas-microsoft-com:mac:vml"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07" autoAdjust="0"/>
    <p:restoredTop sz="86420" autoAdjust="0"/>
  </p:normalViewPr>
  <p:slideViewPr>
    <p:cSldViewPr>
      <p:cViewPr varScale="1">
        <p:scale>
          <a:sx n="65" d="100"/>
          <a:sy n="65" d="100"/>
        </p:scale>
        <p:origin x="-1243" y="-77"/>
      </p:cViewPr>
      <p:guideLst>
        <p:guide orient="horz" pos="2160"/>
        <p:guide pos="2880"/>
      </p:guideLst>
    </p:cSldViewPr>
  </p:slideViewPr>
  <p:outlineViewPr>
    <p:cViewPr>
      <p:scale>
        <a:sx n="33" d="100"/>
        <a:sy n="33" d="100"/>
      </p:scale>
      <p:origin x="0" y="60418"/>
    </p:cViewPr>
  </p:outlineViewPr>
  <p:notesTextViewPr>
    <p:cViewPr>
      <p:scale>
        <a:sx n="100" d="100"/>
        <a:sy n="100" d="100"/>
      </p:scale>
      <p:origin x="0" y="0"/>
    </p:cViewPr>
  </p:notesTextViewPr>
  <p:sorterViewPr>
    <p:cViewPr>
      <p:scale>
        <a:sx n="66" d="100"/>
        <a:sy n="66" d="100"/>
      </p:scale>
      <p:origin x="0" y="5124"/>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handoutMaster" Target="handoutMasters/handout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2"/>
            <a:ext cx="2979738" cy="500063"/>
          </a:xfrm>
          <a:prstGeom prst="rect">
            <a:avLst/>
          </a:prstGeom>
        </p:spPr>
        <p:txBody>
          <a:bodyPr vert="horz" lIns="89009" tIns="44505" rIns="89009" bIns="44505" rtlCol="0"/>
          <a:lstStyle>
            <a:lvl1pPr algn="l">
              <a:defRPr sz="1200"/>
            </a:lvl1pPr>
          </a:lstStyle>
          <a:p>
            <a:pPr>
              <a:defRPr/>
            </a:pPr>
            <a:endParaRPr lang="es-ES"/>
          </a:p>
        </p:txBody>
      </p:sp>
      <p:sp>
        <p:nvSpPr>
          <p:cNvPr id="3" name="2 Marcador de fecha"/>
          <p:cNvSpPr>
            <a:spLocks noGrp="1"/>
          </p:cNvSpPr>
          <p:nvPr>
            <p:ph type="dt" sz="quarter" idx="1"/>
          </p:nvPr>
        </p:nvSpPr>
        <p:spPr>
          <a:xfrm>
            <a:off x="3895725" y="2"/>
            <a:ext cx="2979738" cy="500063"/>
          </a:xfrm>
          <a:prstGeom prst="rect">
            <a:avLst/>
          </a:prstGeom>
        </p:spPr>
        <p:txBody>
          <a:bodyPr vert="horz" lIns="89009" tIns="44505" rIns="89009" bIns="44505" rtlCol="0"/>
          <a:lstStyle>
            <a:lvl1pPr algn="r">
              <a:defRPr sz="1200"/>
            </a:lvl1pPr>
          </a:lstStyle>
          <a:p>
            <a:pPr>
              <a:defRPr/>
            </a:pPr>
            <a:fld id="{2F7B77C7-8794-49A6-8984-D596E09B2AA2}" type="datetimeFigureOut">
              <a:rPr lang="es-ES"/>
              <a:pPr>
                <a:defRPr/>
              </a:pPr>
              <a:t>02/05/2012</a:t>
            </a:fld>
            <a:endParaRPr lang="es-ES"/>
          </a:p>
        </p:txBody>
      </p:sp>
      <p:sp>
        <p:nvSpPr>
          <p:cNvPr id="4" name="3 Marcador de pie de página"/>
          <p:cNvSpPr>
            <a:spLocks noGrp="1"/>
          </p:cNvSpPr>
          <p:nvPr>
            <p:ph type="ftr" sz="quarter" idx="2"/>
          </p:nvPr>
        </p:nvSpPr>
        <p:spPr>
          <a:xfrm>
            <a:off x="0" y="9499602"/>
            <a:ext cx="2979738" cy="500063"/>
          </a:xfrm>
          <a:prstGeom prst="rect">
            <a:avLst/>
          </a:prstGeom>
        </p:spPr>
        <p:txBody>
          <a:bodyPr vert="horz" lIns="89009" tIns="44505" rIns="89009" bIns="44505" rtlCol="0" anchor="b"/>
          <a:lstStyle>
            <a:lvl1pPr algn="l">
              <a:defRPr sz="1200"/>
            </a:lvl1pPr>
          </a:lstStyle>
          <a:p>
            <a:pPr>
              <a:defRPr/>
            </a:pPr>
            <a:endParaRPr lang="es-ES"/>
          </a:p>
        </p:txBody>
      </p:sp>
      <p:sp>
        <p:nvSpPr>
          <p:cNvPr id="5" name="4 Marcador de número de diapositiva"/>
          <p:cNvSpPr>
            <a:spLocks noGrp="1"/>
          </p:cNvSpPr>
          <p:nvPr>
            <p:ph type="sldNum" sz="quarter" idx="3"/>
          </p:nvPr>
        </p:nvSpPr>
        <p:spPr>
          <a:xfrm>
            <a:off x="3895725" y="9499602"/>
            <a:ext cx="2979738" cy="500063"/>
          </a:xfrm>
          <a:prstGeom prst="rect">
            <a:avLst/>
          </a:prstGeom>
        </p:spPr>
        <p:txBody>
          <a:bodyPr vert="horz" lIns="89009" tIns="44505" rIns="89009" bIns="44505" rtlCol="0" anchor="b"/>
          <a:lstStyle>
            <a:lvl1pPr algn="r">
              <a:defRPr sz="1200"/>
            </a:lvl1pPr>
          </a:lstStyle>
          <a:p>
            <a:pPr>
              <a:defRPr/>
            </a:pPr>
            <a:fld id="{1ABEE57E-6865-42E4-818C-0C92D88C1D8F}" type="slidenum">
              <a:rPr lang="es-ES"/>
              <a:pPr>
                <a:defRPr/>
              </a:pPr>
              <a:t>‹Nº›</a:t>
            </a:fld>
            <a:endParaRPr lang="es-ES"/>
          </a:p>
        </p:txBody>
      </p:sp>
    </p:spTree>
    <p:extLst>
      <p:ext uri="{BB962C8B-B14F-4D97-AF65-F5344CB8AC3E}">
        <p14:creationId xmlns:mc="http://schemas.openxmlformats.org/markup-compatibility/2006" xmlns:mv="urn:schemas-microsoft-com:mac:vml" xmlns="" xmlns:p14="http://schemas.microsoft.com/office/powerpoint/2010/main" val="9029640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2"/>
            <a:ext cx="2979738" cy="500063"/>
          </a:xfrm>
          <a:prstGeom prst="rect">
            <a:avLst/>
          </a:prstGeom>
          <a:noFill/>
          <a:ln w="9525">
            <a:noFill/>
            <a:miter lim="800000"/>
            <a:headEnd/>
            <a:tailEnd/>
          </a:ln>
        </p:spPr>
        <p:txBody>
          <a:bodyPr vert="horz" wrap="square" lIns="96414" tIns="48208" rIns="96414" bIns="48208" numCol="1" anchor="t" anchorCtr="0" compatLnSpc="1">
            <a:prstTxWarp prst="textNoShape">
              <a:avLst/>
            </a:prstTxWarp>
          </a:bodyPr>
          <a:lstStyle>
            <a:lvl1pPr defTabSz="964255">
              <a:defRPr sz="1300"/>
            </a:lvl1pPr>
          </a:lstStyle>
          <a:p>
            <a:pPr>
              <a:defRPr/>
            </a:pPr>
            <a:endParaRPr lang="es-ES"/>
          </a:p>
        </p:txBody>
      </p:sp>
      <p:sp>
        <p:nvSpPr>
          <p:cNvPr id="10243" name="Rectangle 3"/>
          <p:cNvSpPr>
            <a:spLocks noGrp="1" noChangeArrowheads="1"/>
          </p:cNvSpPr>
          <p:nvPr>
            <p:ph type="dt" idx="1"/>
          </p:nvPr>
        </p:nvSpPr>
        <p:spPr bwMode="auto">
          <a:xfrm>
            <a:off x="3895725" y="2"/>
            <a:ext cx="2979738" cy="500063"/>
          </a:xfrm>
          <a:prstGeom prst="rect">
            <a:avLst/>
          </a:prstGeom>
          <a:noFill/>
          <a:ln w="9525">
            <a:noFill/>
            <a:miter lim="800000"/>
            <a:headEnd/>
            <a:tailEnd/>
          </a:ln>
        </p:spPr>
        <p:txBody>
          <a:bodyPr vert="horz" wrap="square" lIns="96414" tIns="48208" rIns="96414" bIns="48208" numCol="1" anchor="t" anchorCtr="0" compatLnSpc="1">
            <a:prstTxWarp prst="textNoShape">
              <a:avLst/>
            </a:prstTxWarp>
          </a:bodyPr>
          <a:lstStyle>
            <a:lvl1pPr algn="r" defTabSz="964255">
              <a:defRPr sz="1300"/>
            </a:lvl1pPr>
          </a:lstStyle>
          <a:p>
            <a:pPr>
              <a:defRPr/>
            </a:pPr>
            <a:endParaRPr lang="es-ES"/>
          </a:p>
        </p:txBody>
      </p:sp>
      <p:sp>
        <p:nvSpPr>
          <p:cNvPr id="51204" name="Rectangle 4"/>
          <p:cNvSpPr>
            <a:spLocks noGrp="1" noRot="1" noChangeAspect="1" noChangeArrowheads="1" noTextEdit="1"/>
          </p:cNvSpPr>
          <p:nvPr>
            <p:ph type="sldImg" idx="2"/>
          </p:nvPr>
        </p:nvSpPr>
        <p:spPr bwMode="auto">
          <a:xfrm>
            <a:off x="939800" y="750888"/>
            <a:ext cx="4997450" cy="3749675"/>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687388" y="4749802"/>
            <a:ext cx="5502275" cy="4500563"/>
          </a:xfrm>
          <a:prstGeom prst="rect">
            <a:avLst/>
          </a:prstGeom>
          <a:noFill/>
          <a:ln w="9525">
            <a:noFill/>
            <a:miter lim="800000"/>
            <a:headEnd/>
            <a:tailEnd/>
          </a:ln>
        </p:spPr>
        <p:txBody>
          <a:bodyPr vert="horz" wrap="square" lIns="96414" tIns="48208" rIns="96414" bIns="48208"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10246" name="Rectangle 6"/>
          <p:cNvSpPr>
            <a:spLocks noGrp="1" noChangeArrowheads="1"/>
          </p:cNvSpPr>
          <p:nvPr>
            <p:ph type="ftr" sz="quarter" idx="4"/>
          </p:nvPr>
        </p:nvSpPr>
        <p:spPr bwMode="auto">
          <a:xfrm>
            <a:off x="0" y="9499602"/>
            <a:ext cx="2979738" cy="500063"/>
          </a:xfrm>
          <a:prstGeom prst="rect">
            <a:avLst/>
          </a:prstGeom>
          <a:noFill/>
          <a:ln w="9525">
            <a:noFill/>
            <a:miter lim="800000"/>
            <a:headEnd/>
            <a:tailEnd/>
          </a:ln>
        </p:spPr>
        <p:txBody>
          <a:bodyPr vert="horz" wrap="square" lIns="96414" tIns="48208" rIns="96414" bIns="48208" numCol="1" anchor="b" anchorCtr="0" compatLnSpc="1">
            <a:prstTxWarp prst="textNoShape">
              <a:avLst/>
            </a:prstTxWarp>
          </a:bodyPr>
          <a:lstStyle>
            <a:lvl1pPr defTabSz="964255">
              <a:defRPr sz="1300"/>
            </a:lvl1pPr>
          </a:lstStyle>
          <a:p>
            <a:pPr>
              <a:defRPr/>
            </a:pPr>
            <a:endParaRPr lang="es-ES"/>
          </a:p>
        </p:txBody>
      </p:sp>
      <p:sp>
        <p:nvSpPr>
          <p:cNvPr id="10247" name="Rectangle 7"/>
          <p:cNvSpPr>
            <a:spLocks noGrp="1" noChangeArrowheads="1"/>
          </p:cNvSpPr>
          <p:nvPr>
            <p:ph type="sldNum" sz="quarter" idx="5"/>
          </p:nvPr>
        </p:nvSpPr>
        <p:spPr bwMode="auto">
          <a:xfrm>
            <a:off x="3895725" y="9499602"/>
            <a:ext cx="2979738" cy="500063"/>
          </a:xfrm>
          <a:prstGeom prst="rect">
            <a:avLst/>
          </a:prstGeom>
          <a:noFill/>
          <a:ln w="9525">
            <a:noFill/>
            <a:miter lim="800000"/>
            <a:headEnd/>
            <a:tailEnd/>
          </a:ln>
        </p:spPr>
        <p:txBody>
          <a:bodyPr vert="horz" wrap="square" lIns="96414" tIns="48208" rIns="96414" bIns="48208" numCol="1" anchor="b" anchorCtr="0" compatLnSpc="1">
            <a:prstTxWarp prst="textNoShape">
              <a:avLst/>
            </a:prstTxWarp>
          </a:bodyPr>
          <a:lstStyle>
            <a:lvl1pPr algn="r" defTabSz="964255">
              <a:defRPr sz="1300"/>
            </a:lvl1pPr>
          </a:lstStyle>
          <a:p>
            <a:pPr>
              <a:defRPr/>
            </a:pPr>
            <a:fld id="{72C89327-E444-4DF6-94F6-2495D8DA0C86}" type="slidenum">
              <a:rPr lang="es-ES"/>
              <a:pPr>
                <a:defRPr/>
              </a:pPr>
              <a:t>‹Nº›</a:t>
            </a:fld>
            <a:endParaRPr lang="es-ES"/>
          </a:p>
        </p:txBody>
      </p:sp>
    </p:spTree>
    <p:extLst>
      <p:ext uri="{BB962C8B-B14F-4D97-AF65-F5344CB8AC3E}">
        <p14:creationId xmlns:mc="http://schemas.openxmlformats.org/markup-compatibility/2006" xmlns:mv="urn:schemas-microsoft-com:mac:vml" xmlns="" xmlns:p14="http://schemas.microsoft.com/office/powerpoint/2010/main" val="12345963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s-ES" sz="1800"/>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es-ES" sz="1800"/>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es-ES" sz="1800"/>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es-ES" sz="1800"/>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es-ES" sz="1800"/>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es-ES" sz="1800"/>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es-ES" sz="1800"/>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es-ES" sz="1800"/>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es-ES" sz="1800"/>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es-ES" sz="1800"/>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es-ES" sz="1800"/>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es-ES" sz="1800"/>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es-ES" sz="1800"/>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es-ES" sz="1800"/>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es-ES" sz="1800"/>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es-ES" sz="1800"/>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es-ES" sz="1800"/>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es-ES" sz="1800"/>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es-ES" sz="1800"/>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es-ES" sz="1800"/>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es-ES" sz="1800"/>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es-ES" sz="1800"/>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es-ES" sz="1800"/>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s-ES" sz="1800"/>
          </a:p>
        </p:txBody>
      </p:sp>
      <p:sp>
        <p:nvSpPr>
          <p:cNvPr id="29699" name="Rectangle 3"/>
          <p:cNvSpPr>
            <a:spLocks noGrp="1" noChangeArrowheads="1"/>
          </p:cNvSpPr>
          <p:nvPr>
            <p:ph type="ctrTitle"/>
          </p:nvPr>
        </p:nvSpPr>
        <p:spPr>
          <a:xfrm>
            <a:off x="315913" y="466725"/>
            <a:ext cx="6781800" cy="2133600"/>
          </a:xfrm>
        </p:spPr>
        <p:txBody>
          <a:bodyPr/>
          <a:lstStyle>
            <a:lvl1pPr algn="r">
              <a:defRPr sz="4800"/>
            </a:lvl1pPr>
          </a:lstStyle>
          <a:p>
            <a:r>
              <a:rPr lang="es-ES" altLang="en-US"/>
              <a:t>Haga clic para cambiar el estilo de título	</a:t>
            </a:r>
          </a:p>
        </p:txBody>
      </p:sp>
      <p:sp>
        <p:nvSpPr>
          <p:cNvPr id="29700"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s-ES" altLang="en-US"/>
              <a:t>Haga clic para modificar el estilo de subtítulo del patrón</a:t>
            </a:r>
          </a:p>
        </p:txBody>
      </p:sp>
      <p:sp>
        <p:nvSpPr>
          <p:cNvPr id="38" name="Rectangle 5"/>
          <p:cNvSpPr>
            <a:spLocks noGrp="1" noChangeArrowheads="1"/>
          </p:cNvSpPr>
          <p:nvPr>
            <p:ph type="dt" sz="half" idx="10"/>
          </p:nvPr>
        </p:nvSpPr>
        <p:spPr/>
        <p:txBody>
          <a:bodyPr/>
          <a:lstStyle>
            <a:lvl1pPr>
              <a:defRPr/>
            </a:lvl1pPr>
          </a:lstStyle>
          <a:p>
            <a:pPr>
              <a:defRPr/>
            </a:pPr>
            <a:fld id="{92689F66-3F53-4C66-AC6A-47171A5B794E}" type="datetime1">
              <a:rPr lang="es-ES"/>
              <a:pPr>
                <a:defRPr/>
              </a:pPr>
              <a:t>02/05/2012</a:t>
            </a:fld>
            <a:endParaRPr lang="es-ES" altLang="en-US"/>
          </a:p>
        </p:txBody>
      </p:sp>
      <p:sp>
        <p:nvSpPr>
          <p:cNvPr id="39" name="Rectangle 6"/>
          <p:cNvSpPr>
            <a:spLocks noGrp="1" noChangeArrowheads="1"/>
          </p:cNvSpPr>
          <p:nvPr>
            <p:ph type="ftr" sz="quarter" idx="11"/>
          </p:nvPr>
        </p:nvSpPr>
        <p:spPr/>
        <p:txBody>
          <a:bodyPr/>
          <a:lstStyle>
            <a:lvl1pPr>
              <a:defRPr/>
            </a:lvl1pPr>
          </a:lstStyle>
          <a:p>
            <a:pPr>
              <a:defRPr/>
            </a:pPr>
            <a:endParaRPr lang="es-ES" altLang="en-US"/>
          </a:p>
        </p:txBody>
      </p:sp>
      <p:sp>
        <p:nvSpPr>
          <p:cNvPr id="40" name="Rectangle 7"/>
          <p:cNvSpPr>
            <a:spLocks noGrp="1" noChangeArrowheads="1"/>
          </p:cNvSpPr>
          <p:nvPr>
            <p:ph type="sldNum" sz="quarter" idx="12"/>
          </p:nvPr>
        </p:nvSpPr>
        <p:spPr/>
        <p:txBody>
          <a:bodyPr/>
          <a:lstStyle>
            <a:lvl1pPr>
              <a:defRPr/>
            </a:lvl1pPr>
          </a:lstStyle>
          <a:p>
            <a:pPr>
              <a:defRPr/>
            </a:pPr>
            <a:fld id="{6AF1FD5E-46DE-4BAE-9CF2-78FA2EE180A3}" type="slidenum">
              <a:rPr lang="es-ES" altLang="en-US"/>
              <a:pPr>
                <a:defRPr/>
              </a:pPr>
              <a:t>‹Nº›</a:t>
            </a:fld>
            <a:endParaRPr lang="es-E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5"/>
          <p:cNvSpPr>
            <a:spLocks noGrp="1" noChangeArrowheads="1"/>
          </p:cNvSpPr>
          <p:nvPr>
            <p:ph type="dt" sz="half" idx="10"/>
          </p:nvPr>
        </p:nvSpPr>
        <p:spPr>
          <a:ln/>
        </p:spPr>
        <p:txBody>
          <a:bodyPr/>
          <a:lstStyle>
            <a:lvl1pPr>
              <a:defRPr/>
            </a:lvl1pPr>
          </a:lstStyle>
          <a:p>
            <a:pPr>
              <a:defRPr/>
            </a:pPr>
            <a:fld id="{193E69E1-3776-4564-A0FA-A0886560FB36}" type="datetime1">
              <a:rPr lang="es-ES"/>
              <a:pPr>
                <a:defRPr/>
              </a:pPr>
              <a:t>02/05/2012</a:t>
            </a:fld>
            <a:endParaRPr lang="es-E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7"/>
          <p:cNvSpPr>
            <a:spLocks noGrp="1" noChangeArrowheads="1"/>
          </p:cNvSpPr>
          <p:nvPr>
            <p:ph type="sldNum" sz="quarter" idx="12"/>
          </p:nvPr>
        </p:nvSpPr>
        <p:spPr>
          <a:ln/>
        </p:spPr>
        <p:txBody>
          <a:bodyPr/>
          <a:lstStyle>
            <a:lvl1pPr>
              <a:defRPr/>
            </a:lvl1pPr>
          </a:lstStyle>
          <a:p>
            <a:pPr>
              <a:defRPr/>
            </a:pPr>
            <a:fld id="{B6410DD4-EEDA-4AFD-9625-CF43E075AB23}" type="slidenum">
              <a:rPr lang="es-ES" altLang="en-US"/>
              <a:pPr>
                <a:defRPr/>
              </a:pPr>
              <a:t>‹Nº›</a:t>
            </a:fld>
            <a:endParaRPr lang="es-E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122238"/>
            <a:ext cx="2057400" cy="6008687"/>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122238"/>
            <a:ext cx="6019800" cy="600868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5"/>
          <p:cNvSpPr>
            <a:spLocks noGrp="1" noChangeArrowheads="1"/>
          </p:cNvSpPr>
          <p:nvPr>
            <p:ph type="dt" sz="half" idx="10"/>
          </p:nvPr>
        </p:nvSpPr>
        <p:spPr>
          <a:ln/>
        </p:spPr>
        <p:txBody>
          <a:bodyPr/>
          <a:lstStyle>
            <a:lvl1pPr>
              <a:defRPr/>
            </a:lvl1pPr>
          </a:lstStyle>
          <a:p>
            <a:pPr>
              <a:defRPr/>
            </a:pPr>
            <a:fld id="{22439263-7BB2-4C31-BD72-187063C4BF54}" type="datetime1">
              <a:rPr lang="es-ES"/>
              <a:pPr>
                <a:defRPr/>
              </a:pPr>
              <a:t>02/05/2012</a:t>
            </a:fld>
            <a:endParaRPr lang="es-E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7"/>
          <p:cNvSpPr>
            <a:spLocks noGrp="1" noChangeArrowheads="1"/>
          </p:cNvSpPr>
          <p:nvPr>
            <p:ph type="sldNum" sz="quarter" idx="12"/>
          </p:nvPr>
        </p:nvSpPr>
        <p:spPr>
          <a:ln/>
        </p:spPr>
        <p:txBody>
          <a:bodyPr/>
          <a:lstStyle>
            <a:lvl1pPr>
              <a:defRPr/>
            </a:lvl1pPr>
          </a:lstStyle>
          <a:p>
            <a:pPr>
              <a:defRPr/>
            </a:pPr>
            <a:fld id="{32912453-EA52-4BD6-B5D5-ABAA0FD64A6D}" type="slidenum">
              <a:rPr lang="es-ES" altLang="en-US"/>
              <a:pPr>
                <a:defRPr/>
              </a:pPr>
              <a:t>‹Nº›</a:t>
            </a:fld>
            <a:endParaRPr lang="es-ES"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457200" y="122238"/>
            <a:ext cx="7543800" cy="1295400"/>
          </a:xfrm>
        </p:spPr>
        <p:txBody>
          <a:bodyPr/>
          <a:lstStyle/>
          <a:p>
            <a:r>
              <a:rPr lang="es-ES" smtClean="0"/>
              <a:t>Haga clic para modificar el estilo de título del patrón</a:t>
            </a:r>
            <a:endParaRPr lang="es-ES"/>
          </a:p>
        </p:txBody>
      </p:sp>
      <p:sp>
        <p:nvSpPr>
          <p:cNvPr id="3" name="2 Marcador de tabla"/>
          <p:cNvSpPr>
            <a:spLocks noGrp="1"/>
          </p:cNvSpPr>
          <p:nvPr>
            <p:ph type="tbl" idx="1"/>
          </p:nvPr>
        </p:nvSpPr>
        <p:spPr>
          <a:xfrm>
            <a:off x="457200" y="1719263"/>
            <a:ext cx="8229600" cy="4411662"/>
          </a:xfrm>
        </p:spPr>
        <p:txBody>
          <a:bodyPr/>
          <a:lstStyle/>
          <a:p>
            <a:pPr lvl="0"/>
            <a:endParaRPr lang="es-ES" noProof="0" smtClean="0"/>
          </a:p>
        </p:txBody>
      </p:sp>
      <p:sp>
        <p:nvSpPr>
          <p:cNvPr id="4" name="Rectangle 5"/>
          <p:cNvSpPr>
            <a:spLocks noGrp="1" noChangeArrowheads="1"/>
          </p:cNvSpPr>
          <p:nvPr>
            <p:ph type="dt" sz="half" idx="10"/>
          </p:nvPr>
        </p:nvSpPr>
        <p:spPr>
          <a:ln/>
        </p:spPr>
        <p:txBody>
          <a:bodyPr/>
          <a:lstStyle>
            <a:lvl1pPr>
              <a:defRPr/>
            </a:lvl1pPr>
          </a:lstStyle>
          <a:p>
            <a:pPr>
              <a:defRPr/>
            </a:pPr>
            <a:fld id="{93EF14BE-0D91-456E-BD4B-48B5A53C697F}" type="datetime1">
              <a:rPr lang="es-ES"/>
              <a:pPr>
                <a:defRPr/>
              </a:pPr>
              <a:t>02/05/2012</a:t>
            </a:fld>
            <a:endParaRPr lang="es-E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7"/>
          <p:cNvSpPr>
            <a:spLocks noGrp="1" noChangeArrowheads="1"/>
          </p:cNvSpPr>
          <p:nvPr>
            <p:ph type="sldNum" sz="quarter" idx="12"/>
          </p:nvPr>
        </p:nvSpPr>
        <p:spPr>
          <a:ln/>
        </p:spPr>
        <p:txBody>
          <a:bodyPr/>
          <a:lstStyle>
            <a:lvl1pPr>
              <a:defRPr/>
            </a:lvl1pPr>
          </a:lstStyle>
          <a:p>
            <a:pPr>
              <a:defRPr/>
            </a:pPr>
            <a:fld id="{1B61052C-D210-4327-9E69-48E7936E4BBA}" type="slidenum">
              <a:rPr lang="es-ES" altLang="en-US"/>
              <a:pPr>
                <a:defRPr/>
              </a:pPr>
              <a:t>‹Nº›</a:t>
            </a:fld>
            <a:endParaRPr lang="es-E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5"/>
          <p:cNvSpPr>
            <a:spLocks noGrp="1" noChangeArrowheads="1"/>
          </p:cNvSpPr>
          <p:nvPr>
            <p:ph type="dt" sz="half" idx="10"/>
          </p:nvPr>
        </p:nvSpPr>
        <p:spPr>
          <a:ln/>
        </p:spPr>
        <p:txBody>
          <a:bodyPr/>
          <a:lstStyle>
            <a:lvl1pPr>
              <a:defRPr/>
            </a:lvl1pPr>
          </a:lstStyle>
          <a:p>
            <a:pPr>
              <a:defRPr/>
            </a:pPr>
            <a:fld id="{F2C1EB99-78B0-43A1-8327-CDDAD6992D30}" type="datetime1">
              <a:rPr lang="es-ES"/>
              <a:pPr>
                <a:defRPr/>
              </a:pPr>
              <a:t>02/05/2012</a:t>
            </a:fld>
            <a:endParaRPr lang="es-E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7"/>
          <p:cNvSpPr>
            <a:spLocks noGrp="1" noChangeArrowheads="1"/>
          </p:cNvSpPr>
          <p:nvPr>
            <p:ph type="sldNum" sz="quarter" idx="12"/>
          </p:nvPr>
        </p:nvSpPr>
        <p:spPr>
          <a:ln/>
        </p:spPr>
        <p:txBody>
          <a:bodyPr/>
          <a:lstStyle>
            <a:lvl1pPr>
              <a:defRPr/>
            </a:lvl1pPr>
          </a:lstStyle>
          <a:p>
            <a:pPr>
              <a:defRPr/>
            </a:pPr>
            <a:fld id="{EC10F753-156E-4AC9-8789-3305E281C29B}" type="slidenum">
              <a:rPr lang="es-ES" altLang="en-US"/>
              <a:pPr>
                <a:defRPr/>
              </a:pPr>
              <a:t>‹Nº›</a:t>
            </a:fld>
            <a:endParaRPr lang="es-E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5"/>
          <p:cNvSpPr>
            <a:spLocks noGrp="1" noChangeArrowheads="1"/>
          </p:cNvSpPr>
          <p:nvPr>
            <p:ph type="dt" sz="half" idx="10"/>
          </p:nvPr>
        </p:nvSpPr>
        <p:spPr>
          <a:ln/>
        </p:spPr>
        <p:txBody>
          <a:bodyPr/>
          <a:lstStyle>
            <a:lvl1pPr>
              <a:defRPr/>
            </a:lvl1pPr>
          </a:lstStyle>
          <a:p>
            <a:pPr>
              <a:defRPr/>
            </a:pPr>
            <a:fld id="{8AB4EB28-B46B-494B-9464-F420A879E68D}" type="datetime1">
              <a:rPr lang="es-ES"/>
              <a:pPr>
                <a:defRPr/>
              </a:pPr>
              <a:t>02/05/2012</a:t>
            </a:fld>
            <a:endParaRPr lang="es-E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7"/>
          <p:cNvSpPr>
            <a:spLocks noGrp="1" noChangeArrowheads="1"/>
          </p:cNvSpPr>
          <p:nvPr>
            <p:ph type="sldNum" sz="quarter" idx="12"/>
          </p:nvPr>
        </p:nvSpPr>
        <p:spPr>
          <a:ln/>
        </p:spPr>
        <p:txBody>
          <a:bodyPr/>
          <a:lstStyle>
            <a:lvl1pPr>
              <a:defRPr/>
            </a:lvl1pPr>
          </a:lstStyle>
          <a:p>
            <a:pPr>
              <a:defRPr/>
            </a:pPr>
            <a:fld id="{3989DCD2-DE77-4EFA-BBB1-CB72E2E0981D}" type="slidenum">
              <a:rPr lang="es-ES" altLang="en-US"/>
              <a:pPr>
                <a:defRPr/>
              </a:pPr>
              <a:t>‹Nº›</a:t>
            </a:fld>
            <a:endParaRPr lang="es-E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5"/>
          <p:cNvSpPr>
            <a:spLocks noGrp="1" noChangeArrowheads="1"/>
          </p:cNvSpPr>
          <p:nvPr>
            <p:ph type="dt" sz="half" idx="10"/>
          </p:nvPr>
        </p:nvSpPr>
        <p:spPr>
          <a:ln/>
        </p:spPr>
        <p:txBody>
          <a:bodyPr/>
          <a:lstStyle>
            <a:lvl1pPr>
              <a:defRPr/>
            </a:lvl1pPr>
          </a:lstStyle>
          <a:p>
            <a:pPr>
              <a:defRPr/>
            </a:pPr>
            <a:fld id="{10B46719-7C62-49A9-B5D9-5E956FE94F04}" type="datetime1">
              <a:rPr lang="es-ES"/>
              <a:pPr>
                <a:defRPr/>
              </a:pPr>
              <a:t>02/05/2012</a:t>
            </a:fld>
            <a:endParaRPr lang="es-E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7" name="Rectangle 7"/>
          <p:cNvSpPr>
            <a:spLocks noGrp="1" noChangeArrowheads="1"/>
          </p:cNvSpPr>
          <p:nvPr>
            <p:ph type="sldNum" sz="quarter" idx="12"/>
          </p:nvPr>
        </p:nvSpPr>
        <p:spPr>
          <a:ln/>
        </p:spPr>
        <p:txBody>
          <a:bodyPr/>
          <a:lstStyle>
            <a:lvl1pPr>
              <a:defRPr/>
            </a:lvl1pPr>
          </a:lstStyle>
          <a:p>
            <a:pPr>
              <a:defRPr/>
            </a:pPr>
            <a:fld id="{78315112-2CAF-49DE-A173-50305B837E39}" type="slidenum">
              <a:rPr lang="es-ES" altLang="en-US"/>
              <a:pPr>
                <a:defRPr/>
              </a:pPr>
              <a:t>‹Nº›</a:t>
            </a:fld>
            <a:endParaRPr lang="es-E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5"/>
          <p:cNvSpPr>
            <a:spLocks noGrp="1" noChangeArrowheads="1"/>
          </p:cNvSpPr>
          <p:nvPr>
            <p:ph type="dt" sz="half" idx="10"/>
          </p:nvPr>
        </p:nvSpPr>
        <p:spPr>
          <a:ln/>
        </p:spPr>
        <p:txBody>
          <a:bodyPr/>
          <a:lstStyle>
            <a:lvl1pPr>
              <a:defRPr/>
            </a:lvl1pPr>
          </a:lstStyle>
          <a:p>
            <a:pPr>
              <a:defRPr/>
            </a:pPr>
            <a:fld id="{D6D0A075-D90D-44CA-B568-AF889DFACD6B}" type="datetime1">
              <a:rPr lang="es-ES"/>
              <a:pPr>
                <a:defRPr/>
              </a:pPr>
              <a:t>02/05/2012</a:t>
            </a:fld>
            <a:endParaRPr lang="es-E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9" name="Rectangle 7"/>
          <p:cNvSpPr>
            <a:spLocks noGrp="1" noChangeArrowheads="1"/>
          </p:cNvSpPr>
          <p:nvPr>
            <p:ph type="sldNum" sz="quarter" idx="12"/>
          </p:nvPr>
        </p:nvSpPr>
        <p:spPr>
          <a:ln/>
        </p:spPr>
        <p:txBody>
          <a:bodyPr/>
          <a:lstStyle>
            <a:lvl1pPr>
              <a:defRPr/>
            </a:lvl1pPr>
          </a:lstStyle>
          <a:p>
            <a:pPr>
              <a:defRPr/>
            </a:pPr>
            <a:fld id="{DAA13F52-C715-4C95-8BFA-8E4C7AA086DB}" type="slidenum">
              <a:rPr lang="es-ES" altLang="en-US"/>
              <a:pPr>
                <a:defRPr/>
              </a:pPr>
              <a:t>‹Nº›</a:t>
            </a:fld>
            <a:endParaRPr lang="es-E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5"/>
          <p:cNvSpPr>
            <a:spLocks noGrp="1" noChangeArrowheads="1"/>
          </p:cNvSpPr>
          <p:nvPr>
            <p:ph type="dt" sz="half" idx="10"/>
          </p:nvPr>
        </p:nvSpPr>
        <p:spPr>
          <a:ln/>
        </p:spPr>
        <p:txBody>
          <a:bodyPr/>
          <a:lstStyle>
            <a:lvl1pPr>
              <a:defRPr/>
            </a:lvl1pPr>
          </a:lstStyle>
          <a:p>
            <a:pPr>
              <a:defRPr/>
            </a:pPr>
            <a:fld id="{69ECDC4A-2243-4782-B320-9D857C02623B}" type="datetime1">
              <a:rPr lang="es-ES"/>
              <a:pPr>
                <a:defRPr/>
              </a:pPr>
              <a:t>02/05/2012</a:t>
            </a:fld>
            <a:endParaRPr lang="es-E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5" name="Rectangle 7"/>
          <p:cNvSpPr>
            <a:spLocks noGrp="1" noChangeArrowheads="1"/>
          </p:cNvSpPr>
          <p:nvPr>
            <p:ph type="sldNum" sz="quarter" idx="12"/>
          </p:nvPr>
        </p:nvSpPr>
        <p:spPr>
          <a:ln/>
        </p:spPr>
        <p:txBody>
          <a:bodyPr/>
          <a:lstStyle>
            <a:lvl1pPr>
              <a:defRPr/>
            </a:lvl1pPr>
          </a:lstStyle>
          <a:p>
            <a:pPr>
              <a:defRPr/>
            </a:pPr>
            <a:fld id="{8C137653-567C-4E93-94AE-3B8E88D60396}" type="slidenum">
              <a:rPr lang="es-ES" altLang="en-US"/>
              <a:pPr>
                <a:defRPr/>
              </a:pPr>
              <a:t>‹Nº›</a:t>
            </a:fld>
            <a:endParaRPr lang="es-E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8E7E243D-CD17-44D5-8B22-29976950B949}" type="datetime1">
              <a:rPr lang="es-ES"/>
              <a:pPr>
                <a:defRPr/>
              </a:pPr>
              <a:t>02/05/2012</a:t>
            </a:fld>
            <a:endParaRPr lang="es-E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4" name="Rectangle 7"/>
          <p:cNvSpPr>
            <a:spLocks noGrp="1" noChangeArrowheads="1"/>
          </p:cNvSpPr>
          <p:nvPr>
            <p:ph type="sldNum" sz="quarter" idx="12"/>
          </p:nvPr>
        </p:nvSpPr>
        <p:spPr>
          <a:ln/>
        </p:spPr>
        <p:txBody>
          <a:bodyPr/>
          <a:lstStyle>
            <a:lvl1pPr>
              <a:defRPr/>
            </a:lvl1pPr>
          </a:lstStyle>
          <a:p>
            <a:pPr>
              <a:defRPr/>
            </a:pPr>
            <a:fld id="{0A9604E2-5018-4880-8C29-1485CDA7FBF8}" type="slidenum">
              <a:rPr lang="es-ES" altLang="en-US"/>
              <a:pPr>
                <a:defRPr/>
              </a:pPr>
              <a:t>‹Nº›</a:t>
            </a:fld>
            <a:endParaRPr lang="es-E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5"/>
          <p:cNvSpPr>
            <a:spLocks noGrp="1" noChangeArrowheads="1"/>
          </p:cNvSpPr>
          <p:nvPr>
            <p:ph type="dt" sz="half" idx="10"/>
          </p:nvPr>
        </p:nvSpPr>
        <p:spPr>
          <a:ln/>
        </p:spPr>
        <p:txBody>
          <a:bodyPr/>
          <a:lstStyle>
            <a:lvl1pPr>
              <a:defRPr/>
            </a:lvl1pPr>
          </a:lstStyle>
          <a:p>
            <a:pPr>
              <a:defRPr/>
            </a:pPr>
            <a:fld id="{A3905DC5-C202-4C9D-B3F8-33FA357C8046}" type="datetime1">
              <a:rPr lang="es-ES"/>
              <a:pPr>
                <a:defRPr/>
              </a:pPr>
              <a:t>02/05/2012</a:t>
            </a:fld>
            <a:endParaRPr lang="es-E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7" name="Rectangle 7"/>
          <p:cNvSpPr>
            <a:spLocks noGrp="1" noChangeArrowheads="1"/>
          </p:cNvSpPr>
          <p:nvPr>
            <p:ph type="sldNum" sz="quarter" idx="12"/>
          </p:nvPr>
        </p:nvSpPr>
        <p:spPr>
          <a:ln/>
        </p:spPr>
        <p:txBody>
          <a:bodyPr/>
          <a:lstStyle>
            <a:lvl1pPr>
              <a:defRPr/>
            </a:lvl1pPr>
          </a:lstStyle>
          <a:p>
            <a:pPr>
              <a:defRPr/>
            </a:pPr>
            <a:fld id="{0F706BF7-1E3E-4132-8C29-8F266D6C76CB}" type="slidenum">
              <a:rPr lang="es-ES" altLang="en-US"/>
              <a:pPr>
                <a:defRPr/>
              </a:pPr>
              <a:t>‹Nº›</a:t>
            </a:fld>
            <a:endParaRPr lang="es-E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5"/>
          <p:cNvSpPr>
            <a:spLocks noGrp="1" noChangeArrowheads="1"/>
          </p:cNvSpPr>
          <p:nvPr>
            <p:ph type="dt" sz="half" idx="10"/>
          </p:nvPr>
        </p:nvSpPr>
        <p:spPr>
          <a:ln/>
        </p:spPr>
        <p:txBody>
          <a:bodyPr/>
          <a:lstStyle>
            <a:lvl1pPr>
              <a:defRPr/>
            </a:lvl1pPr>
          </a:lstStyle>
          <a:p>
            <a:pPr>
              <a:defRPr/>
            </a:pPr>
            <a:fld id="{AFB06E0E-D3F4-41A3-BCEB-8605B1BC9B1A}" type="datetime1">
              <a:rPr lang="es-ES"/>
              <a:pPr>
                <a:defRPr/>
              </a:pPr>
              <a:t>02/05/2012</a:t>
            </a:fld>
            <a:endParaRPr lang="es-E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s-ES" altLang="en-US"/>
          </a:p>
        </p:txBody>
      </p:sp>
      <p:sp>
        <p:nvSpPr>
          <p:cNvPr id="7" name="Rectangle 7"/>
          <p:cNvSpPr>
            <a:spLocks noGrp="1" noChangeArrowheads="1"/>
          </p:cNvSpPr>
          <p:nvPr>
            <p:ph type="sldNum" sz="quarter" idx="12"/>
          </p:nvPr>
        </p:nvSpPr>
        <p:spPr>
          <a:ln/>
        </p:spPr>
        <p:txBody>
          <a:bodyPr/>
          <a:lstStyle>
            <a:lvl1pPr>
              <a:defRPr/>
            </a:lvl1pPr>
          </a:lstStyle>
          <a:p>
            <a:pPr>
              <a:defRPr/>
            </a:pPr>
            <a:fld id="{12B45245-4308-4969-BE47-23B7DFF98F18}" type="slidenum">
              <a:rPr lang="es-ES" altLang="en-US"/>
              <a:pPr>
                <a:defRPr/>
              </a:pPr>
              <a:t>‹Nº›</a:t>
            </a:fld>
            <a:endParaRPr lang="es-E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Line 2"/>
          <p:cNvSpPr>
            <a:spLocks noChangeShapeType="1"/>
          </p:cNvSpPr>
          <p:nvPr/>
        </p:nvSpPr>
        <p:spPr bwMode="auto">
          <a:xfrm>
            <a:off x="7962900" y="152400"/>
            <a:ext cx="0" cy="1524000"/>
          </a:xfrm>
          <a:prstGeom prst="line">
            <a:avLst/>
          </a:prstGeom>
          <a:noFill/>
          <a:ln w="9525">
            <a:solidFill>
              <a:schemeClr val="tx1"/>
            </a:solidFill>
            <a:round/>
            <a:headEnd/>
            <a:tailEnd/>
          </a:ln>
          <a:effectLst/>
        </p:spPr>
        <p:txBody>
          <a:bodyPr/>
          <a:lstStyle/>
          <a:p>
            <a:pPr>
              <a:defRPr/>
            </a:pPr>
            <a:endParaRPr lang="es-ES" sz="1800"/>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s-ES" altLang="en-US" smtClean="0"/>
              <a:t>Haga clic para cambiar el estilo de título	</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altLang="en-US" smtClean="0"/>
              <a:t>Haga clic para modificar el estilo de texto del patrón</a:t>
            </a:r>
          </a:p>
          <a:p>
            <a:pPr lvl="1"/>
            <a:r>
              <a:rPr lang="es-ES" altLang="en-US" smtClean="0"/>
              <a:t>Segundo nivel</a:t>
            </a:r>
          </a:p>
          <a:p>
            <a:pPr lvl="2"/>
            <a:r>
              <a:rPr lang="es-ES" altLang="en-US" smtClean="0"/>
              <a:t>Tercer nivel</a:t>
            </a:r>
          </a:p>
          <a:p>
            <a:pPr lvl="3"/>
            <a:r>
              <a:rPr lang="es-ES" altLang="en-US" smtClean="0"/>
              <a:t>Cuarto nivel</a:t>
            </a:r>
          </a:p>
          <a:p>
            <a:pPr lvl="4"/>
            <a:r>
              <a:rPr lang="es-ES" altLang="en-US" smtClean="0"/>
              <a:t>Quinto nivel</a:t>
            </a:r>
          </a:p>
        </p:txBody>
      </p:sp>
      <p:sp>
        <p:nvSpPr>
          <p:cNvPr id="28677"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fld id="{52C5C608-6FE6-45DD-B421-AF2A43A2F1FC}" type="datetime1">
              <a:rPr lang="es-ES"/>
              <a:pPr>
                <a:defRPr/>
              </a:pPr>
              <a:t>02/05/2012</a:t>
            </a:fld>
            <a:endParaRPr lang="es-ES" altLang="en-US"/>
          </a:p>
        </p:txBody>
      </p:sp>
      <p:sp>
        <p:nvSpPr>
          <p:cNvPr id="28678"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s-ES" altLang="en-US"/>
          </a:p>
        </p:txBody>
      </p:sp>
      <p:sp>
        <p:nvSpPr>
          <p:cNvPr id="28679"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F6442919-97E3-4833-8490-FD87FA68721D}" type="slidenum">
              <a:rPr lang="es-ES" altLang="en-US"/>
              <a:pPr>
                <a:defRPr/>
              </a:pPr>
              <a:t>‹Nº›</a:t>
            </a:fld>
            <a:endParaRPr lang="es-ES" altLang="en-US"/>
          </a:p>
        </p:txBody>
      </p:sp>
      <p:grpSp>
        <p:nvGrpSpPr>
          <p:cNvPr id="1032" name="Group 8"/>
          <p:cNvGrpSpPr>
            <a:grpSpLocks/>
          </p:cNvGrpSpPr>
          <p:nvPr/>
        </p:nvGrpSpPr>
        <p:grpSpPr bwMode="auto">
          <a:xfrm>
            <a:off x="8153400" y="152400"/>
            <a:ext cx="792163" cy="1295400"/>
            <a:chOff x="5136" y="960"/>
            <a:chExt cx="528" cy="864"/>
          </a:xfrm>
        </p:grpSpPr>
        <p:sp>
          <p:nvSpPr>
            <p:cNvPr id="28681" name="Oval 9"/>
            <p:cNvSpPr>
              <a:spLocks noChangeArrowheads="1"/>
            </p:cNvSpPr>
            <p:nvPr/>
          </p:nvSpPr>
          <p:spPr bwMode="auto">
            <a:xfrm>
              <a:off x="5136" y="960"/>
              <a:ext cx="80" cy="80"/>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28682" name="Oval 10"/>
            <p:cNvSpPr>
              <a:spLocks noChangeArrowheads="1"/>
            </p:cNvSpPr>
            <p:nvPr/>
          </p:nvSpPr>
          <p:spPr bwMode="auto">
            <a:xfrm>
              <a:off x="5248" y="960"/>
              <a:ext cx="79" cy="80"/>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28683" name="Oval 11"/>
            <p:cNvSpPr>
              <a:spLocks noChangeArrowheads="1"/>
            </p:cNvSpPr>
            <p:nvPr/>
          </p:nvSpPr>
          <p:spPr bwMode="auto">
            <a:xfrm>
              <a:off x="5360" y="960"/>
              <a:ext cx="76" cy="80"/>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28684" name="Oval 12"/>
            <p:cNvSpPr>
              <a:spLocks noChangeArrowheads="1"/>
            </p:cNvSpPr>
            <p:nvPr/>
          </p:nvSpPr>
          <p:spPr bwMode="auto">
            <a:xfrm>
              <a:off x="5136" y="1072"/>
              <a:ext cx="80" cy="77"/>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28685" name="Oval 13"/>
            <p:cNvSpPr>
              <a:spLocks noChangeArrowheads="1"/>
            </p:cNvSpPr>
            <p:nvPr/>
          </p:nvSpPr>
          <p:spPr bwMode="auto">
            <a:xfrm>
              <a:off x="5248" y="1072"/>
              <a:ext cx="79" cy="77"/>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28686" name="Oval 14"/>
            <p:cNvSpPr>
              <a:spLocks noChangeArrowheads="1"/>
            </p:cNvSpPr>
            <p:nvPr/>
          </p:nvSpPr>
          <p:spPr bwMode="auto">
            <a:xfrm>
              <a:off x="5360" y="1072"/>
              <a:ext cx="76" cy="77"/>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28687" name="Oval 15"/>
            <p:cNvSpPr>
              <a:spLocks noChangeArrowheads="1"/>
            </p:cNvSpPr>
            <p:nvPr/>
          </p:nvSpPr>
          <p:spPr bwMode="auto">
            <a:xfrm>
              <a:off x="5472" y="1072"/>
              <a:ext cx="73" cy="77"/>
            </a:xfrm>
            <a:prstGeom prst="ellipse">
              <a:avLst/>
            </a:prstGeom>
            <a:solidFill>
              <a:schemeClr val="accent2"/>
            </a:solidFill>
            <a:ln w="9525">
              <a:noFill/>
              <a:round/>
              <a:headEnd/>
              <a:tailEnd/>
            </a:ln>
            <a:effectLst/>
          </p:spPr>
          <p:txBody>
            <a:bodyPr wrap="none" anchor="ctr"/>
            <a:lstStyle/>
            <a:p>
              <a:pPr>
                <a:defRPr/>
              </a:pPr>
              <a:endParaRPr lang="es-ES" sz="1800"/>
            </a:p>
          </p:txBody>
        </p:sp>
        <p:sp>
          <p:nvSpPr>
            <p:cNvPr id="28688" name="Oval 16"/>
            <p:cNvSpPr>
              <a:spLocks noChangeArrowheads="1"/>
            </p:cNvSpPr>
            <p:nvPr/>
          </p:nvSpPr>
          <p:spPr bwMode="auto">
            <a:xfrm>
              <a:off x="5136" y="1184"/>
              <a:ext cx="80" cy="73"/>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28689" name="Oval 17"/>
            <p:cNvSpPr>
              <a:spLocks noChangeArrowheads="1"/>
            </p:cNvSpPr>
            <p:nvPr/>
          </p:nvSpPr>
          <p:spPr bwMode="auto">
            <a:xfrm>
              <a:off x="5248" y="1184"/>
              <a:ext cx="79" cy="73"/>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28690" name="Oval 18"/>
            <p:cNvSpPr>
              <a:spLocks noChangeArrowheads="1"/>
            </p:cNvSpPr>
            <p:nvPr/>
          </p:nvSpPr>
          <p:spPr bwMode="auto">
            <a:xfrm>
              <a:off x="5360" y="1184"/>
              <a:ext cx="76" cy="73"/>
            </a:xfrm>
            <a:prstGeom prst="ellipse">
              <a:avLst/>
            </a:prstGeom>
            <a:solidFill>
              <a:schemeClr val="accent2"/>
            </a:solidFill>
            <a:ln w="9525">
              <a:noFill/>
              <a:round/>
              <a:headEnd/>
              <a:tailEnd/>
            </a:ln>
            <a:effectLst/>
          </p:spPr>
          <p:txBody>
            <a:bodyPr wrap="none" anchor="ctr"/>
            <a:lstStyle/>
            <a:p>
              <a:pPr>
                <a:defRPr/>
              </a:pPr>
              <a:endParaRPr lang="es-ES" sz="1800"/>
            </a:p>
          </p:txBody>
        </p:sp>
        <p:sp>
          <p:nvSpPr>
            <p:cNvPr id="28691" name="Oval 19"/>
            <p:cNvSpPr>
              <a:spLocks noChangeArrowheads="1"/>
            </p:cNvSpPr>
            <p:nvPr/>
          </p:nvSpPr>
          <p:spPr bwMode="auto">
            <a:xfrm>
              <a:off x="5472" y="1184"/>
              <a:ext cx="73" cy="73"/>
            </a:xfrm>
            <a:prstGeom prst="ellipse">
              <a:avLst/>
            </a:prstGeom>
            <a:solidFill>
              <a:schemeClr val="accent2"/>
            </a:solidFill>
            <a:ln w="9525">
              <a:noFill/>
              <a:round/>
              <a:headEnd/>
              <a:tailEnd/>
            </a:ln>
            <a:effectLst/>
          </p:spPr>
          <p:txBody>
            <a:bodyPr wrap="none" anchor="ctr"/>
            <a:lstStyle/>
            <a:p>
              <a:pPr>
                <a:defRPr/>
              </a:pPr>
              <a:endParaRPr lang="es-ES" sz="1800"/>
            </a:p>
          </p:txBody>
        </p:sp>
        <p:sp>
          <p:nvSpPr>
            <p:cNvPr id="28692" name="Oval 20"/>
            <p:cNvSpPr>
              <a:spLocks noChangeArrowheads="1"/>
            </p:cNvSpPr>
            <p:nvPr/>
          </p:nvSpPr>
          <p:spPr bwMode="auto">
            <a:xfrm>
              <a:off x="5584" y="1184"/>
              <a:ext cx="80" cy="73"/>
            </a:xfrm>
            <a:prstGeom prst="ellipse">
              <a:avLst/>
            </a:prstGeom>
            <a:solidFill>
              <a:schemeClr val="accent1"/>
            </a:solidFill>
            <a:ln w="9525">
              <a:noFill/>
              <a:round/>
              <a:headEnd/>
              <a:tailEnd/>
            </a:ln>
            <a:effectLst/>
          </p:spPr>
          <p:txBody>
            <a:bodyPr wrap="none" anchor="ctr"/>
            <a:lstStyle/>
            <a:p>
              <a:pPr>
                <a:defRPr/>
              </a:pPr>
              <a:endParaRPr lang="es-ES" sz="1800"/>
            </a:p>
          </p:txBody>
        </p:sp>
        <p:sp>
          <p:nvSpPr>
            <p:cNvPr id="28693" name="Oval 21"/>
            <p:cNvSpPr>
              <a:spLocks noChangeArrowheads="1"/>
            </p:cNvSpPr>
            <p:nvPr/>
          </p:nvSpPr>
          <p:spPr bwMode="auto">
            <a:xfrm>
              <a:off x="5136" y="1296"/>
              <a:ext cx="80" cy="80"/>
            </a:xfrm>
            <a:prstGeom prst="ellipse">
              <a:avLst/>
            </a:prstGeom>
            <a:solidFill>
              <a:schemeClr val="tx2"/>
            </a:solidFill>
            <a:ln w="9525">
              <a:noFill/>
              <a:round/>
              <a:headEnd/>
              <a:tailEnd/>
            </a:ln>
            <a:effectLst/>
          </p:spPr>
          <p:txBody>
            <a:bodyPr wrap="none" anchor="ctr"/>
            <a:lstStyle/>
            <a:p>
              <a:pPr>
                <a:defRPr/>
              </a:pPr>
              <a:endParaRPr lang="es-ES" sz="1800"/>
            </a:p>
          </p:txBody>
        </p:sp>
        <p:sp>
          <p:nvSpPr>
            <p:cNvPr id="28694" name="Oval 22"/>
            <p:cNvSpPr>
              <a:spLocks noChangeArrowheads="1"/>
            </p:cNvSpPr>
            <p:nvPr/>
          </p:nvSpPr>
          <p:spPr bwMode="auto">
            <a:xfrm>
              <a:off x="5248" y="1296"/>
              <a:ext cx="79" cy="80"/>
            </a:xfrm>
            <a:prstGeom prst="ellipse">
              <a:avLst/>
            </a:prstGeom>
            <a:solidFill>
              <a:schemeClr val="accent2"/>
            </a:solidFill>
            <a:ln w="9525">
              <a:noFill/>
              <a:round/>
              <a:headEnd/>
              <a:tailEnd/>
            </a:ln>
            <a:effectLst/>
          </p:spPr>
          <p:txBody>
            <a:bodyPr wrap="none" anchor="ctr"/>
            <a:lstStyle/>
            <a:p>
              <a:pPr>
                <a:defRPr/>
              </a:pPr>
              <a:endParaRPr lang="es-ES" sz="1800"/>
            </a:p>
          </p:txBody>
        </p:sp>
        <p:sp>
          <p:nvSpPr>
            <p:cNvPr id="28695" name="Oval 23"/>
            <p:cNvSpPr>
              <a:spLocks noChangeArrowheads="1"/>
            </p:cNvSpPr>
            <p:nvPr/>
          </p:nvSpPr>
          <p:spPr bwMode="auto">
            <a:xfrm>
              <a:off x="5360" y="1296"/>
              <a:ext cx="76" cy="80"/>
            </a:xfrm>
            <a:prstGeom prst="ellipse">
              <a:avLst/>
            </a:prstGeom>
            <a:solidFill>
              <a:schemeClr val="accent2"/>
            </a:solidFill>
            <a:ln w="9525">
              <a:noFill/>
              <a:round/>
              <a:headEnd/>
              <a:tailEnd/>
            </a:ln>
            <a:effectLst/>
          </p:spPr>
          <p:txBody>
            <a:bodyPr wrap="none" anchor="ctr"/>
            <a:lstStyle/>
            <a:p>
              <a:pPr>
                <a:defRPr/>
              </a:pPr>
              <a:endParaRPr lang="es-ES" sz="1800"/>
            </a:p>
          </p:txBody>
        </p:sp>
        <p:sp>
          <p:nvSpPr>
            <p:cNvPr id="28696" name="Oval 24"/>
            <p:cNvSpPr>
              <a:spLocks noChangeArrowheads="1"/>
            </p:cNvSpPr>
            <p:nvPr/>
          </p:nvSpPr>
          <p:spPr bwMode="auto">
            <a:xfrm>
              <a:off x="5472" y="1296"/>
              <a:ext cx="73" cy="80"/>
            </a:xfrm>
            <a:prstGeom prst="ellipse">
              <a:avLst/>
            </a:prstGeom>
            <a:solidFill>
              <a:schemeClr val="accent1"/>
            </a:solidFill>
            <a:ln w="9525">
              <a:noFill/>
              <a:round/>
              <a:headEnd/>
              <a:tailEnd/>
            </a:ln>
            <a:effectLst/>
          </p:spPr>
          <p:txBody>
            <a:bodyPr wrap="none" anchor="ctr"/>
            <a:lstStyle/>
            <a:p>
              <a:pPr>
                <a:defRPr/>
              </a:pPr>
              <a:endParaRPr lang="es-ES" sz="1800"/>
            </a:p>
          </p:txBody>
        </p:sp>
        <p:sp>
          <p:nvSpPr>
            <p:cNvPr id="28697" name="Oval 25"/>
            <p:cNvSpPr>
              <a:spLocks noChangeArrowheads="1"/>
            </p:cNvSpPr>
            <p:nvPr/>
          </p:nvSpPr>
          <p:spPr bwMode="auto">
            <a:xfrm>
              <a:off x="5136" y="1408"/>
              <a:ext cx="80" cy="80"/>
            </a:xfrm>
            <a:prstGeom prst="ellipse">
              <a:avLst/>
            </a:prstGeom>
            <a:solidFill>
              <a:schemeClr val="accent2"/>
            </a:solidFill>
            <a:ln w="9525">
              <a:noFill/>
              <a:round/>
              <a:headEnd/>
              <a:tailEnd/>
            </a:ln>
            <a:effectLst/>
          </p:spPr>
          <p:txBody>
            <a:bodyPr wrap="none" anchor="ctr"/>
            <a:lstStyle/>
            <a:p>
              <a:pPr>
                <a:defRPr/>
              </a:pPr>
              <a:endParaRPr lang="es-ES" sz="1800"/>
            </a:p>
          </p:txBody>
        </p:sp>
        <p:sp>
          <p:nvSpPr>
            <p:cNvPr id="28698" name="Oval 26"/>
            <p:cNvSpPr>
              <a:spLocks noChangeArrowheads="1"/>
            </p:cNvSpPr>
            <p:nvPr/>
          </p:nvSpPr>
          <p:spPr bwMode="auto">
            <a:xfrm>
              <a:off x="5248" y="1408"/>
              <a:ext cx="79" cy="80"/>
            </a:xfrm>
            <a:prstGeom prst="ellipse">
              <a:avLst/>
            </a:prstGeom>
            <a:solidFill>
              <a:schemeClr val="accent2"/>
            </a:solidFill>
            <a:ln w="9525">
              <a:noFill/>
              <a:round/>
              <a:headEnd/>
              <a:tailEnd/>
            </a:ln>
            <a:effectLst/>
          </p:spPr>
          <p:txBody>
            <a:bodyPr wrap="none" anchor="ctr"/>
            <a:lstStyle/>
            <a:p>
              <a:pPr>
                <a:defRPr/>
              </a:pPr>
              <a:endParaRPr lang="es-ES" sz="1800"/>
            </a:p>
          </p:txBody>
        </p:sp>
        <p:sp>
          <p:nvSpPr>
            <p:cNvPr id="28699" name="Oval 27"/>
            <p:cNvSpPr>
              <a:spLocks noChangeArrowheads="1"/>
            </p:cNvSpPr>
            <p:nvPr/>
          </p:nvSpPr>
          <p:spPr bwMode="auto">
            <a:xfrm>
              <a:off x="5360" y="1408"/>
              <a:ext cx="76" cy="80"/>
            </a:xfrm>
            <a:prstGeom prst="ellipse">
              <a:avLst/>
            </a:prstGeom>
            <a:solidFill>
              <a:schemeClr val="accent1"/>
            </a:solidFill>
            <a:ln w="9525">
              <a:noFill/>
              <a:round/>
              <a:headEnd/>
              <a:tailEnd/>
            </a:ln>
            <a:effectLst/>
          </p:spPr>
          <p:txBody>
            <a:bodyPr wrap="none" anchor="ctr"/>
            <a:lstStyle/>
            <a:p>
              <a:pPr>
                <a:defRPr/>
              </a:pPr>
              <a:endParaRPr lang="es-ES" sz="1800"/>
            </a:p>
          </p:txBody>
        </p:sp>
        <p:sp>
          <p:nvSpPr>
            <p:cNvPr id="28700" name="Oval 28"/>
            <p:cNvSpPr>
              <a:spLocks noChangeArrowheads="1"/>
            </p:cNvSpPr>
            <p:nvPr/>
          </p:nvSpPr>
          <p:spPr bwMode="auto">
            <a:xfrm>
              <a:off x="5472" y="1408"/>
              <a:ext cx="73" cy="80"/>
            </a:xfrm>
            <a:prstGeom prst="ellipse">
              <a:avLst/>
            </a:prstGeom>
            <a:solidFill>
              <a:schemeClr val="accent1"/>
            </a:solidFill>
            <a:ln w="9525">
              <a:noFill/>
              <a:round/>
              <a:headEnd/>
              <a:tailEnd/>
            </a:ln>
            <a:effectLst/>
          </p:spPr>
          <p:txBody>
            <a:bodyPr wrap="none" anchor="ctr"/>
            <a:lstStyle/>
            <a:p>
              <a:pPr>
                <a:defRPr/>
              </a:pPr>
              <a:endParaRPr lang="es-ES" sz="1800"/>
            </a:p>
          </p:txBody>
        </p:sp>
        <p:sp>
          <p:nvSpPr>
            <p:cNvPr id="28701" name="Oval 29"/>
            <p:cNvSpPr>
              <a:spLocks noChangeArrowheads="1"/>
            </p:cNvSpPr>
            <p:nvPr/>
          </p:nvSpPr>
          <p:spPr bwMode="auto">
            <a:xfrm>
              <a:off x="5584" y="1408"/>
              <a:ext cx="80" cy="80"/>
            </a:xfrm>
            <a:prstGeom prst="ellipse">
              <a:avLst/>
            </a:prstGeom>
            <a:solidFill>
              <a:schemeClr val="folHlink"/>
            </a:solidFill>
            <a:ln w="9525">
              <a:noFill/>
              <a:round/>
              <a:headEnd/>
              <a:tailEnd/>
            </a:ln>
            <a:effectLst/>
          </p:spPr>
          <p:txBody>
            <a:bodyPr wrap="none" anchor="ctr"/>
            <a:lstStyle/>
            <a:p>
              <a:pPr>
                <a:defRPr/>
              </a:pPr>
              <a:endParaRPr lang="es-ES" sz="1800"/>
            </a:p>
          </p:txBody>
        </p:sp>
        <p:sp>
          <p:nvSpPr>
            <p:cNvPr id="28702" name="Oval 30"/>
            <p:cNvSpPr>
              <a:spLocks noChangeArrowheads="1"/>
            </p:cNvSpPr>
            <p:nvPr/>
          </p:nvSpPr>
          <p:spPr bwMode="auto">
            <a:xfrm>
              <a:off x="5136" y="1520"/>
              <a:ext cx="80" cy="79"/>
            </a:xfrm>
            <a:prstGeom prst="ellipse">
              <a:avLst/>
            </a:prstGeom>
            <a:solidFill>
              <a:schemeClr val="accent2"/>
            </a:solidFill>
            <a:ln w="9525">
              <a:noFill/>
              <a:round/>
              <a:headEnd/>
              <a:tailEnd/>
            </a:ln>
            <a:effectLst/>
          </p:spPr>
          <p:txBody>
            <a:bodyPr wrap="none" anchor="ctr"/>
            <a:lstStyle/>
            <a:p>
              <a:pPr>
                <a:defRPr/>
              </a:pPr>
              <a:endParaRPr lang="es-ES" sz="1800"/>
            </a:p>
          </p:txBody>
        </p:sp>
        <p:sp>
          <p:nvSpPr>
            <p:cNvPr id="28703" name="Oval 31"/>
            <p:cNvSpPr>
              <a:spLocks noChangeArrowheads="1"/>
            </p:cNvSpPr>
            <p:nvPr/>
          </p:nvSpPr>
          <p:spPr bwMode="auto">
            <a:xfrm>
              <a:off x="5248" y="1520"/>
              <a:ext cx="79" cy="79"/>
            </a:xfrm>
            <a:prstGeom prst="ellipse">
              <a:avLst/>
            </a:prstGeom>
            <a:solidFill>
              <a:schemeClr val="accent1"/>
            </a:solidFill>
            <a:ln w="9525">
              <a:noFill/>
              <a:round/>
              <a:headEnd/>
              <a:tailEnd/>
            </a:ln>
            <a:effectLst/>
          </p:spPr>
          <p:txBody>
            <a:bodyPr wrap="none" anchor="ctr"/>
            <a:lstStyle/>
            <a:p>
              <a:pPr>
                <a:defRPr/>
              </a:pPr>
              <a:endParaRPr lang="es-ES" sz="1800"/>
            </a:p>
          </p:txBody>
        </p:sp>
        <p:sp>
          <p:nvSpPr>
            <p:cNvPr id="28704" name="Oval 32"/>
            <p:cNvSpPr>
              <a:spLocks noChangeArrowheads="1"/>
            </p:cNvSpPr>
            <p:nvPr/>
          </p:nvSpPr>
          <p:spPr bwMode="auto">
            <a:xfrm>
              <a:off x="5360" y="1520"/>
              <a:ext cx="76" cy="79"/>
            </a:xfrm>
            <a:prstGeom prst="ellipse">
              <a:avLst/>
            </a:prstGeom>
            <a:solidFill>
              <a:schemeClr val="accent1"/>
            </a:solidFill>
            <a:ln w="9525">
              <a:noFill/>
              <a:round/>
              <a:headEnd/>
              <a:tailEnd/>
            </a:ln>
            <a:effectLst/>
          </p:spPr>
          <p:txBody>
            <a:bodyPr wrap="none" anchor="ctr"/>
            <a:lstStyle/>
            <a:p>
              <a:pPr>
                <a:defRPr/>
              </a:pPr>
              <a:endParaRPr lang="es-ES" sz="1800"/>
            </a:p>
          </p:txBody>
        </p:sp>
        <p:sp>
          <p:nvSpPr>
            <p:cNvPr id="28705" name="Oval 33"/>
            <p:cNvSpPr>
              <a:spLocks noChangeArrowheads="1"/>
            </p:cNvSpPr>
            <p:nvPr/>
          </p:nvSpPr>
          <p:spPr bwMode="auto">
            <a:xfrm>
              <a:off x="5472" y="1520"/>
              <a:ext cx="73" cy="79"/>
            </a:xfrm>
            <a:prstGeom prst="ellipse">
              <a:avLst/>
            </a:prstGeom>
            <a:solidFill>
              <a:schemeClr val="folHlink"/>
            </a:solidFill>
            <a:ln w="9525">
              <a:noFill/>
              <a:round/>
              <a:headEnd/>
              <a:tailEnd/>
            </a:ln>
            <a:effectLst/>
          </p:spPr>
          <p:txBody>
            <a:bodyPr wrap="none" anchor="ctr"/>
            <a:lstStyle/>
            <a:p>
              <a:pPr>
                <a:defRPr/>
              </a:pPr>
              <a:endParaRPr lang="es-ES" sz="1800"/>
            </a:p>
          </p:txBody>
        </p:sp>
        <p:sp>
          <p:nvSpPr>
            <p:cNvPr id="28706" name="Oval 34"/>
            <p:cNvSpPr>
              <a:spLocks noChangeArrowheads="1"/>
            </p:cNvSpPr>
            <p:nvPr/>
          </p:nvSpPr>
          <p:spPr bwMode="auto">
            <a:xfrm>
              <a:off x="5136" y="1632"/>
              <a:ext cx="80" cy="75"/>
            </a:xfrm>
            <a:prstGeom prst="ellipse">
              <a:avLst/>
            </a:prstGeom>
            <a:solidFill>
              <a:schemeClr val="accent1"/>
            </a:solidFill>
            <a:ln w="9525">
              <a:noFill/>
              <a:round/>
              <a:headEnd/>
              <a:tailEnd/>
            </a:ln>
            <a:effectLst/>
          </p:spPr>
          <p:txBody>
            <a:bodyPr wrap="none" anchor="ctr"/>
            <a:lstStyle/>
            <a:p>
              <a:pPr>
                <a:defRPr/>
              </a:pPr>
              <a:endParaRPr lang="es-ES" sz="1800"/>
            </a:p>
          </p:txBody>
        </p:sp>
        <p:sp>
          <p:nvSpPr>
            <p:cNvPr id="28707" name="Oval 35"/>
            <p:cNvSpPr>
              <a:spLocks noChangeArrowheads="1"/>
            </p:cNvSpPr>
            <p:nvPr/>
          </p:nvSpPr>
          <p:spPr bwMode="auto">
            <a:xfrm>
              <a:off x="5248" y="1632"/>
              <a:ext cx="79" cy="75"/>
            </a:xfrm>
            <a:prstGeom prst="ellipse">
              <a:avLst/>
            </a:prstGeom>
            <a:solidFill>
              <a:schemeClr val="accent1"/>
            </a:solidFill>
            <a:ln w="9525">
              <a:noFill/>
              <a:round/>
              <a:headEnd/>
              <a:tailEnd/>
            </a:ln>
            <a:effectLst/>
          </p:spPr>
          <p:txBody>
            <a:bodyPr wrap="none" anchor="ctr"/>
            <a:lstStyle/>
            <a:p>
              <a:pPr>
                <a:defRPr/>
              </a:pPr>
              <a:endParaRPr lang="es-ES" sz="1800"/>
            </a:p>
          </p:txBody>
        </p:sp>
        <p:sp>
          <p:nvSpPr>
            <p:cNvPr id="28708" name="Oval 36"/>
            <p:cNvSpPr>
              <a:spLocks noChangeArrowheads="1"/>
            </p:cNvSpPr>
            <p:nvPr/>
          </p:nvSpPr>
          <p:spPr bwMode="auto">
            <a:xfrm>
              <a:off x="5360" y="1632"/>
              <a:ext cx="76" cy="75"/>
            </a:xfrm>
            <a:prstGeom prst="ellipse">
              <a:avLst/>
            </a:prstGeom>
            <a:solidFill>
              <a:schemeClr val="folHlink"/>
            </a:solidFill>
            <a:ln w="9525">
              <a:noFill/>
              <a:round/>
              <a:headEnd/>
              <a:tailEnd/>
            </a:ln>
            <a:effectLst/>
          </p:spPr>
          <p:txBody>
            <a:bodyPr wrap="none" anchor="ctr"/>
            <a:lstStyle/>
            <a:p>
              <a:pPr>
                <a:defRPr/>
              </a:pPr>
              <a:endParaRPr lang="es-ES" sz="1800"/>
            </a:p>
          </p:txBody>
        </p:sp>
        <p:sp>
          <p:nvSpPr>
            <p:cNvPr id="28709" name="Oval 37"/>
            <p:cNvSpPr>
              <a:spLocks noChangeArrowheads="1"/>
            </p:cNvSpPr>
            <p:nvPr/>
          </p:nvSpPr>
          <p:spPr bwMode="auto">
            <a:xfrm>
              <a:off x="5472" y="1632"/>
              <a:ext cx="73" cy="75"/>
            </a:xfrm>
            <a:prstGeom prst="ellipse">
              <a:avLst/>
            </a:prstGeom>
            <a:solidFill>
              <a:schemeClr val="folHlink"/>
            </a:solidFill>
            <a:ln w="9525">
              <a:noFill/>
              <a:round/>
              <a:headEnd/>
              <a:tailEnd/>
            </a:ln>
            <a:effectLst/>
          </p:spPr>
          <p:txBody>
            <a:bodyPr wrap="none" anchor="ctr"/>
            <a:lstStyle/>
            <a:p>
              <a:pPr>
                <a:defRPr/>
              </a:pPr>
              <a:endParaRPr lang="es-ES" sz="1800"/>
            </a:p>
          </p:txBody>
        </p:sp>
        <p:sp>
          <p:nvSpPr>
            <p:cNvPr id="28710" name="Oval 38"/>
            <p:cNvSpPr>
              <a:spLocks noChangeArrowheads="1"/>
            </p:cNvSpPr>
            <p:nvPr/>
          </p:nvSpPr>
          <p:spPr bwMode="auto">
            <a:xfrm>
              <a:off x="5248" y="1744"/>
              <a:ext cx="79" cy="80"/>
            </a:xfrm>
            <a:prstGeom prst="ellipse">
              <a:avLst/>
            </a:prstGeom>
            <a:solidFill>
              <a:schemeClr val="folHlink"/>
            </a:solidFill>
            <a:ln w="9525">
              <a:noFill/>
              <a:round/>
              <a:headEnd/>
              <a:tailEnd/>
            </a:ln>
            <a:effectLst/>
          </p:spPr>
          <p:txBody>
            <a:bodyPr wrap="none" anchor="ctr"/>
            <a:lstStyle/>
            <a:p>
              <a:pPr>
                <a:defRPr/>
              </a:pPr>
              <a:endParaRPr lang="es-ES" sz="1800"/>
            </a:p>
          </p:txBody>
        </p:sp>
        <p:sp>
          <p:nvSpPr>
            <p:cNvPr id="28711" name="Oval 39"/>
            <p:cNvSpPr>
              <a:spLocks noChangeArrowheads="1"/>
            </p:cNvSpPr>
            <p:nvPr/>
          </p:nvSpPr>
          <p:spPr bwMode="auto">
            <a:xfrm>
              <a:off x="5472" y="1744"/>
              <a:ext cx="73" cy="80"/>
            </a:xfrm>
            <a:prstGeom prst="ellipse">
              <a:avLst/>
            </a:prstGeom>
            <a:solidFill>
              <a:schemeClr val="folHlink"/>
            </a:solidFill>
            <a:ln w="9525">
              <a:noFill/>
              <a:round/>
              <a:headEnd/>
              <a:tailEnd/>
            </a:ln>
            <a:effectLst/>
          </p:spPr>
          <p:txBody>
            <a:bodyPr wrap="none" anchor="ctr"/>
            <a:lstStyle/>
            <a:p>
              <a:pPr>
                <a:defRPr/>
              </a:pPr>
              <a:endParaRPr lang="es-ES" sz="1800"/>
            </a:p>
          </p:txBody>
        </p:sp>
      </p:grpSp>
    </p:spTree>
  </p:cSld>
  <p:clrMap bg1="lt1" tx1="dk1" bg2="lt2" tx2="dk2" accent1="accent1" accent2="accent2" accent3="accent3" accent4="accent4" accent5="accent5" accent6="accent6" hlink="hlink" folHlink="folHlink"/>
  <p:sldLayoutIdLst>
    <p:sldLayoutId id="2147484132" r:id="rId1"/>
    <p:sldLayoutId id="2147484121" r:id="rId2"/>
    <p:sldLayoutId id="2147484122" r:id="rId3"/>
    <p:sldLayoutId id="2147484123" r:id="rId4"/>
    <p:sldLayoutId id="2147484124" r:id="rId5"/>
    <p:sldLayoutId id="2147484125" r:id="rId6"/>
    <p:sldLayoutId id="2147484126" r:id="rId7"/>
    <p:sldLayoutId id="2147484127" r:id="rId8"/>
    <p:sldLayoutId id="2147484128" r:id="rId9"/>
    <p:sldLayoutId id="2147484129" r:id="rId10"/>
    <p:sldLayoutId id="2147484130" r:id="rId11"/>
    <p:sldLayoutId id="2147484131" r:id="rId12"/>
  </p:sldLayoutIdLst>
  <p:timing>
    <p:tnLst>
      <p:par>
        <p:cTn id="1" dur="indefinite" restart="never" nodeType="tmRoot"/>
      </p:par>
    </p:tnLst>
  </p:timing>
  <p:hf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cs typeface="Arial" charset="0"/>
        </a:defRPr>
      </a:lvl2pPr>
      <a:lvl3pPr algn="l" rtl="0" eaLnBrk="0" fontAlgn="base" hangingPunct="0">
        <a:spcBef>
          <a:spcPct val="0"/>
        </a:spcBef>
        <a:spcAft>
          <a:spcPct val="0"/>
        </a:spcAft>
        <a:defRPr sz="3900" b="1">
          <a:solidFill>
            <a:schemeClr val="tx2"/>
          </a:solidFill>
          <a:latin typeface="Arial" charset="0"/>
          <a:cs typeface="Arial" charset="0"/>
        </a:defRPr>
      </a:lvl3pPr>
      <a:lvl4pPr algn="l" rtl="0" eaLnBrk="0" fontAlgn="base" hangingPunct="0">
        <a:spcBef>
          <a:spcPct val="0"/>
        </a:spcBef>
        <a:spcAft>
          <a:spcPct val="0"/>
        </a:spcAft>
        <a:defRPr sz="3900" b="1">
          <a:solidFill>
            <a:schemeClr val="tx2"/>
          </a:solidFill>
          <a:latin typeface="Arial" charset="0"/>
          <a:cs typeface="Arial" charset="0"/>
        </a:defRPr>
      </a:lvl4pPr>
      <a:lvl5pPr algn="l" rtl="0" eaLnBrk="0" fontAlgn="base" hangingPunct="0">
        <a:spcBef>
          <a:spcPct val="0"/>
        </a:spcBef>
        <a:spcAft>
          <a:spcPct val="0"/>
        </a:spcAft>
        <a:defRPr sz="3900" b="1">
          <a:solidFill>
            <a:schemeClr val="tx2"/>
          </a:solidFill>
          <a:latin typeface="Arial" charset="0"/>
          <a:cs typeface="Arial" charset="0"/>
        </a:defRPr>
      </a:lvl5pPr>
      <a:lvl6pPr marL="457200" algn="l" rtl="0" fontAlgn="base">
        <a:spcBef>
          <a:spcPct val="0"/>
        </a:spcBef>
        <a:spcAft>
          <a:spcPct val="0"/>
        </a:spcAft>
        <a:defRPr sz="3900" b="1">
          <a:solidFill>
            <a:schemeClr val="tx2"/>
          </a:solidFill>
          <a:latin typeface="Arial" charset="0"/>
          <a:cs typeface="Arial" charset="0"/>
        </a:defRPr>
      </a:lvl6pPr>
      <a:lvl7pPr marL="914400" algn="l" rtl="0" fontAlgn="base">
        <a:spcBef>
          <a:spcPct val="0"/>
        </a:spcBef>
        <a:spcAft>
          <a:spcPct val="0"/>
        </a:spcAft>
        <a:defRPr sz="3900" b="1">
          <a:solidFill>
            <a:schemeClr val="tx2"/>
          </a:solidFill>
          <a:latin typeface="Arial" charset="0"/>
          <a:cs typeface="Arial" charset="0"/>
        </a:defRPr>
      </a:lvl7pPr>
      <a:lvl8pPr marL="1371600" algn="l" rtl="0" fontAlgn="base">
        <a:spcBef>
          <a:spcPct val="0"/>
        </a:spcBef>
        <a:spcAft>
          <a:spcPct val="0"/>
        </a:spcAft>
        <a:defRPr sz="3900" b="1">
          <a:solidFill>
            <a:schemeClr val="tx2"/>
          </a:solidFill>
          <a:latin typeface="Arial" charset="0"/>
          <a:cs typeface="Arial" charset="0"/>
        </a:defRPr>
      </a:lvl8pPr>
      <a:lvl9pPr marL="1828800" algn="l" rtl="0" fontAlgn="base">
        <a:spcBef>
          <a:spcPct val="0"/>
        </a:spcBef>
        <a:spcAft>
          <a:spcPct val="0"/>
        </a:spcAft>
        <a:defRPr sz="39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cs typeface="+mn-cs"/>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cs typeface="+mn-cs"/>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cs typeface="+mn-cs"/>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file:///C:\Users\Jes&#250;s\Dropbox\RH.JJ\Berl&#237;n\PowerPoint\pistola_B.wav" TargetMode="External"/><Relationship Id="rId1" Type="http://schemas.openxmlformats.org/officeDocument/2006/relationships/audio" Target="file:///C:\Users\Jes&#250;s\Dropbox\RH.JJ\Berl&#237;n\PowerPoint\pistola_pero_xicotetaB.wav" TargetMode="External"/><Relationship Id="rId4" Type="http://schemas.openxmlformats.org/officeDocument/2006/relationships/image" Target="../media/image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file:///C:\Users\Jes&#250;s\Dropbox\RH.JJ\Berl&#237;n\PowerPoint\to-ca-la_N.wav" TargetMode="External"/><Relationship Id="rId1" Type="http://schemas.openxmlformats.org/officeDocument/2006/relationships/audio" Target="../media/audio1.wav"/><Relationship Id="rId5" Type="http://schemas.openxmlformats.org/officeDocument/2006/relationships/image" Target="../media/image3.png"/><Relationship Id="rId4" Type="http://schemas.openxmlformats.org/officeDocument/2006/relationships/image" Target="../media/image11.png"/></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roa.rutgers.edu/"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p:txBody>
          <a:bodyPr/>
          <a:lstStyle/>
          <a:p>
            <a:pPr algn="ctr" eaLnBrk="1" hangingPunct="1"/>
            <a:r>
              <a:rPr lang="en-US" sz="4000" dirty="0" smtClean="0"/>
              <a:t>Valencian Vowel Harmony at the Interface</a:t>
            </a:r>
          </a:p>
        </p:txBody>
      </p:sp>
      <p:sp>
        <p:nvSpPr>
          <p:cNvPr id="3075" name="Rectangle 5"/>
          <p:cNvSpPr>
            <a:spLocks noGrp="1" noChangeArrowheads="1"/>
          </p:cNvSpPr>
          <p:nvPr>
            <p:ph type="subTitle" idx="1"/>
          </p:nvPr>
        </p:nvSpPr>
        <p:spPr>
          <a:xfrm>
            <a:off x="323528" y="3068960"/>
            <a:ext cx="6990011" cy="2520280"/>
          </a:xfrm>
        </p:spPr>
        <p:txBody>
          <a:bodyPr/>
          <a:lstStyle/>
          <a:p>
            <a:pPr algn="ctr" eaLnBrk="1" hangingPunct="1"/>
            <a:endParaRPr lang="en-US" sz="3000" dirty="0" smtClean="0">
              <a:solidFill>
                <a:srgbClr val="669999"/>
              </a:solidFill>
            </a:endParaRPr>
          </a:p>
          <a:p>
            <a:pPr eaLnBrk="1" hangingPunct="1"/>
            <a:r>
              <a:rPr lang="en-US" sz="3000" dirty="0" smtClean="0">
                <a:solidFill>
                  <a:srgbClr val="669999"/>
                </a:solidFill>
              </a:rPr>
              <a:t>Jesús </a:t>
            </a:r>
            <a:r>
              <a:rPr lang="en-US" sz="3000" dirty="0" err="1" smtClean="0">
                <a:solidFill>
                  <a:srgbClr val="669999"/>
                </a:solidFill>
              </a:rPr>
              <a:t>Jiménez</a:t>
            </a:r>
            <a:r>
              <a:rPr lang="en-US" sz="3000" dirty="0" smtClean="0">
                <a:solidFill>
                  <a:srgbClr val="669999"/>
                </a:solidFill>
              </a:rPr>
              <a:t> (U de </a:t>
            </a:r>
            <a:r>
              <a:rPr lang="en-US" sz="3000" dirty="0" err="1" smtClean="0">
                <a:solidFill>
                  <a:srgbClr val="669999"/>
                </a:solidFill>
              </a:rPr>
              <a:t>València</a:t>
            </a:r>
            <a:r>
              <a:rPr lang="en-US" sz="3000" dirty="0" smtClean="0">
                <a:solidFill>
                  <a:srgbClr val="669999"/>
                </a:solidFill>
              </a:rPr>
              <a:t>) </a:t>
            </a:r>
          </a:p>
          <a:p>
            <a:pPr eaLnBrk="1" hangingPunct="1"/>
            <a:r>
              <a:rPr lang="en-US" sz="3000" dirty="0" err="1" smtClean="0">
                <a:solidFill>
                  <a:srgbClr val="669999"/>
                </a:solidFill>
              </a:rPr>
              <a:t>Ricard</a:t>
            </a:r>
            <a:r>
              <a:rPr lang="en-US" sz="3000" dirty="0" smtClean="0">
                <a:solidFill>
                  <a:srgbClr val="669999"/>
                </a:solidFill>
              </a:rPr>
              <a:t> </a:t>
            </a:r>
            <a:r>
              <a:rPr lang="en-US" sz="3000" dirty="0" err="1" smtClean="0">
                <a:solidFill>
                  <a:srgbClr val="669999"/>
                </a:solidFill>
              </a:rPr>
              <a:t>Herrero</a:t>
            </a:r>
            <a:r>
              <a:rPr lang="en-US" sz="3000" dirty="0" smtClean="0">
                <a:solidFill>
                  <a:srgbClr val="669999"/>
                </a:solidFill>
              </a:rPr>
              <a:t> (U </a:t>
            </a:r>
            <a:r>
              <a:rPr lang="en-US" sz="3000" dirty="0" err="1" smtClean="0">
                <a:solidFill>
                  <a:srgbClr val="669999"/>
                </a:solidFill>
              </a:rPr>
              <a:t>Catòlica</a:t>
            </a:r>
            <a:r>
              <a:rPr lang="en-US" sz="3000" dirty="0" smtClean="0">
                <a:solidFill>
                  <a:srgbClr val="669999"/>
                </a:solidFill>
              </a:rPr>
              <a:t> de </a:t>
            </a:r>
            <a:r>
              <a:rPr lang="en-US" sz="3000" dirty="0" err="1" smtClean="0">
                <a:solidFill>
                  <a:srgbClr val="669999"/>
                </a:solidFill>
              </a:rPr>
              <a:t>València</a:t>
            </a:r>
            <a:r>
              <a:rPr lang="en-US" sz="3000" dirty="0" smtClean="0">
                <a:solidFill>
                  <a:srgbClr val="669999"/>
                </a:solidFill>
              </a:rPr>
              <a:t>)</a:t>
            </a:r>
          </a:p>
          <a:p>
            <a:pPr algn="ctr" eaLnBrk="1" hangingPunct="1"/>
            <a:endParaRPr lang="en-US" sz="2600" dirty="0" smtClean="0">
              <a:solidFill>
                <a:schemeClr val="accent1"/>
              </a:solidFill>
            </a:endParaRPr>
          </a:p>
          <a:p>
            <a:pPr eaLnBrk="1" hangingPunct="1"/>
            <a:r>
              <a:rPr lang="en-US" sz="2600" dirty="0" smtClean="0">
                <a:solidFill>
                  <a:schemeClr val="accent1"/>
                </a:solidFill>
              </a:rPr>
              <a:t>OCP9, Berlin, January 19-21, 2012 </a:t>
            </a:r>
          </a:p>
          <a:p>
            <a:pPr algn="ctr" eaLnBrk="1" hangingPunct="1"/>
            <a:endParaRPr lang="en-US" sz="3000" dirty="0" smtClean="0">
              <a:solidFill>
                <a:schemeClr val="accent1"/>
              </a:solidFill>
            </a:endParaRPr>
          </a:p>
          <a:p>
            <a:pPr algn="ctr" eaLnBrk="1" hangingPunct="1"/>
            <a:r>
              <a:rPr lang="en-US" sz="3000" dirty="0" smtClean="0">
                <a:solidFill>
                  <a:schemeClr val="accent1"/>
                </a:solidFill>
              </a:rPr>
              <a:t> </a:t>
            </a:r>
          </a:p>
          <a:p>
            <a:pPr algn="ctr" eaLnBrk="1" hangingPunct="1"/>
            <a:endParaRPr lang="en-US" dirty="0" smtClean="0">
              <a:solidFill>
                <a:schemeClr val="accent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12"/>
          </p:nvPr>
        </p:nvSpPr>
        <p:spPr>
          <a:noFill/>
        </p:spPr>
        <p:txBody>
          <a:bodyPr/>
          <a:lstStyle/>
          <a:p>
            <a:fld id="{321B10D3-17F5-44EB-B028-6DA64EC7DD10}" type="slidenum">
              <a:rPr lang="es-ES" altLang="en-US" smtClean="0"/>
              <a:pPr/>
              <a:t>10</a:t>
            </a:fld>
            <a:endParaRPr lang="es-ES" altLang="en-US" smtClean="0"/>
          </a:p>
        </p:txBody>
      </p:sp>
      <p:sp>
        <p:nvSpPr>
          <p:cNvPr id="8195" name="Rectangle 3"/>
          <p:cNvSpPr>
            <a:spLocks noGrp="1" noChangeArrowheads="1"/>
          </p:cNvSpPr>
          <p:nvPr>
            <p:ph type="body" idx="1"/>
          </p:nvPr>
        </p:nvSpPr>
        <p:spPr>
          <a:xfrm>
            <a:off x="468313" y="1681163"/>
            <a:ext cx="8229600" cy="4411662"/>
          </a:xfrm>
        </p:spPr>
        <p:txBody>
          <a:bodyPr/>
          <a:lstStyle/>
          <a:p>
            <a:pPr marL="571500" indent="-571500" eaLnBrk="1" hangingPunct="1">
              <a:buSzTx/>
              <a:buFont typeface="Wingdings" pitchFamily="52" charset="2"/>
              <a:buAutoNum type="alphaLcParenR"/>
              <a:defRPr/>
            </a:pPr>
            <a:r>
              <a:rPr lang="en-GB" sz="2800" dirty="0" smtClean="0"/>
              <a:t>T</a:t>
            </a:r>
            <a:r>
              <a:rPr lang="en-GB" sz="2800" dirty="0" smtClean="0">
                <a:solidFill>
                  <a:schemeClr val="tx1"/>
                </a:solidFill>
                <a:latin typeface="+mn-lt"/>
                <a:ea typeface="+mn-ea"/>
                <a:cs typeface="+mn-cs"/>
              </a:rPr>
              <a:t>o investigate how formant frequency values of both the stressed and the final vowels vary in Borriana and Nules varieties as a function of different combinations of a mid-open vowel and a low vowel. </a:t>
            </a:r>
          </a:p>
          <a:p>
            <a:pPr marL="571500" indent="-571500" eaLnBrk="1" hangingPunct="1">
              <a:buSzTx/>
              <a:buFont typeface="Wingdings" pitchFamily="52" charset="2"/>
              <a:buAutoNum type="alphaLcParenR"/>
              <a:defRPr/>
            </a:pPr>
            <a:r>
              <a:rPr lang="en-US" sz="2800" dirty="0" smtClean="0"/>
              <a:t>To show that there is neither generalized neutralization of /a/ to </a:t>
            </a:r>
            <a:r>
              <a:rPr lang="en-US" sz="2800" kern="1200" dirty="0" smtClean="0">
                <a:solidFill>
                  <a:srgbClr val="000000"/>
                </a:solidFill>
              </a:rPr>
              <a:t>[ɔ] (</a:t>
            </a:r>
            <a:r>
              <a:rPr lang="en-US" sz="2800" i="1" kern="1200" dirty="0" err="1" smtClean="0">
                <a:solidFill>
                  <a:srgbClr val="000000"/>
                </a:solidFill>
              </a:rPr>
              <a:t>sala</a:t>
            </a:r>
            <a:r>
              <a:rPr lang="en-US" sz="2800" kern="1200" dirty="0" smtClean="0">
                <a:solidFill>
                  <a:srgbClr val="000000"/>
                </a:solidFill>
              </a:rPr>
              <a:t> *[</a:t>
            </a:r>
            <a:r>
              <a:rPr lang="en-US" sz="2800" kern="1200" dirty="0" err="1" smtClean="0">
                <a:solidFill>
                  <a:srgbClr val="000000"/>
                </a:solidFill>
              </a:rPr>
              <a:t>sál</a:t>
            </a:r>
            <a:r>
              <a:rPr lang="en-US" sz="2800" b="1" kern="1200" dirty="0" err="1" smtClean="0">
                <a:solidFill>
                  <a:srgbClr val="669999"/>
                </a:solidFill>
              </a:rPr>
              <a:t>ɔ</a:t>
            </a:r>
            <a:r>
              <a:rPr lang="en-US" sz="2800" kern="1200" dirty="0" smtClean="0">
                <a:solidFill>
                  <a:srgbClr val="000000"/>
                </a:solidFill>
              </a:rPr>
              <a:t>]), nor significant </a:t>
            </a:r>
            <a:r>
              <a:rPr lang="en-US" sz="2800" dirty="0" smtClean="0"/>
              <a:t>assimilatory processes triggered by stressed </a:t>
            </a:r>
            <a:r>
              <a:rPr lang="en-US" sz="2800" kern="1200" dirty="0" smtClean="0">
                <a:solidFill>
                  <a:srgbClr val="000000"/>
                </a:solidFill>
              </a:rPr>
              <a:t>/ɛ́/ (</a:t>
            </a:r>
            <a:r>
              <a:rPr lang="en-US" sz="2800" i="1" kern="1200" dirty="0" err="1" smtClean="0">
                <a:solidFill>
                  <a:srgbClr val="000000"/>
                </a:solidFill>
              </a:rPr>
              <a:t>tela</a:t>
            </a:r>
            <a:r>
              <a:rPr lang="en-US" sz="2800" i="1" kern="1200" dirty="0" smtClean="0">
                <a:solidFill>
                  <a:srgbClr val="000000"/>
                </a:solidFill>
              </a:rPr>
              <a:t> </a:t>
            </a:r>
            <a:r>
              <a:rPr lang="en-US" sz="2800" kern="1200" dirty="0" smtClean="0">
                <a:solidFill>
                  <a:srgbClr val="000000"/>
                </a:solidFill>
              </a:rPr>
              <a:t>*[</a:t>
            </a:r>
            <a:r>
              <a:rPr lang="en-US" sz="2800" kern="1200" dirty="0" err="1" smtClean="0">
                <a:solidFill>
                  <a:srgbClr val="000000"/>
                </a:solidFill>
              </a:rPr>
              <a:t>tɛ́l</a:t>
            </a:r>
            <a:r>
              <a:rPr lang="en-US" sz="2800" b="1" kern="1200" dirty="0" err="1" smtClean="0">
                <a:solidFill>
                  <a:srgbClr val="669999"/>
                </a:solidFill>
                <a:latin typeface="Arial"/>
                <a:cs typeface="Arial"/>
              </a:rPr>
              <a:t>ɛ</a:t>
            </a:r>
            <a:r>
              <a:rPr lang="en-US" sz="2800" kern="1200" dirty="0" smtClean="0">
                <a:solidFill>
                  <a:srgbClr val="000000"/>
                </a:solidFill>
              </a:rPr>
              <a:t>]) in either variety.</a:t>
            </a:r>
          </a:p>
          <a:p>
            <a:pPr marL="571500" indent="-571500" eaLnBrk="1" hangingPunct="1">
              <a:buSzTx/>
              <a:buFont typeface="Wingdings" pitchFamily="52" charset="2"/>
              <a:buAutoNum type="alphaLcParenR"/>
              <a:defRPr/>
            </a:pPr>
            <a:endParaRPr lang="en-US" sz="2800" dirty="0" smtClean="0"/>
          </a:p>
          <a:p>
            <a:pPr marL="571500" indent="-571500" eaLnBrk="1" hangingPunct="1">
              <a:buSzTx/>
              <a:buFont typeface="Wingdings" pitchFamily="2" charset="2"/>
              <a:buNone/>
              <a:defRPr/>
            </a:pPr>
            <a:r>
              <a:rPr lang="en-US" sz="2600" dirty="0" smtClean="0"/>
              <a:t> </a:t>
            </a:r>
            <a:endParaRPr lang="en-US" sz="2600" i="1" dirty="0" smtClean="0"/>
          </a:p>
        </p:txBody>
      </p:sp>
      <p:sp>
        <p:nvSpPr>
          <p:cNvPr id="13316" name="Rectangle 4"/>
          <p:cNvSpPr>
            <a:spLocks noGrp="1" noChangeArrowheads="1"/>
          </p:cNvSpPr>
          <p:nvPr>
            <p:ph type="title"/>
          </p:nvPr>
        </p:nvSpPr>
        <p:spPr>
          <a:xfrm>
            <a:off x="468313" y="188913"/>
            <a:ext cx="7543800" cy="1295400"/>
          </a:xfrm>
        </p:spPr>
        <p:txBody>
          <a:bodyPr/>
          <a:lstStyle/>
          <a:p>
            <a:pPr eaLnBrk="1" hangingPunct="1"/>
            <a:r>
              <a:rPr lang="en-US" sz="3200" dirty="0" smtClean="0"/>
              <a:t>Goals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12"/>
          </p:nvPr>
        </p:nvSpPr>
        <p:spPr>
          <a:noFill/>
        </p:spPr>
        <p:txBody>
          <a:bodyPr/>
          <a:lstStyle/>
          <a:p>
            <a:fld id="{E83417C1-4CA5-45AC-BDCC-FD0352137456}" type="slidenum">
              <a:rPr lang="es-ES" altLang="en-US" smtClean="0"/>
              <a:pPr/>
              <a:t>11</a:t>
            </a:fld>
            <a:endParaRPr lang="es-ES" altLang="en-US" smtClean="0"/>
          </a:p>
        </p:txBody>
      </p:sp>
      <p:sp>
        <p:nvSpPr>
          <p:cNvPr id="8195" name="Rectangle 3"/>
          <p:cNvSpPr>
            <a:spLocks noGrp="1" noChangeArrowheads="1"/>
          </p:cNvSpPr>
          <p:nvPr>
            <p:ph type="body" idx="1"/>
          </p:nvPr>
        </p:nvSpPr>
        <p:spPr>
          <a:xfrm>
            <a:off x="468313" y="1681163"/>
            <a:ext cx="8229600" cy="4411662"/>
          </a:xfrm>
        </p:spPr>
        <p:txBody>
          <a:bodyPr/>
          <a:lstStyle/>
          <a:p>
            <a:pPr marL="571500" indent="-571500" eaLnBrk="1" hangingPunct="1">
              <a:buSzTx/>
              <a:buFont typeface="+mj-lt"/>
              <a:buAutoNum type="alphaLcParenR" startAt="3"/>
              <a:defRPr/>
            </a:pPr>
            <a:r>
              <a:rPr lang="en-US" sz="2800" dirty="0" smtClean="0"/>
              <a:t>To demonstrate that Borriana variety displays round vowel harmony from stressed </a:t>
            </a:r>
            <a:r>
              <a:rPr lang="en-US" sz="2800" kern="1200" dirty="0" smtClean="0">
                <a:solidFill>
                  <a:srgbClr val="000000"/>
                </a:solidFill>
              </a:rPr>
              <a:t>/ɔ́/ </a:t>
            </a:r>
            <a:r>
              <a:rPr lang="en-US" sz="2800" dirty="0" smtClean="0"/>
              <a:t>to a post-tonic final /a/ (</a:t>
            </a:r>
            <a:r>
              <a:rPr lang="en-US" sz="2800" i="1" dirty="0" err="1" smtClean="0"/>
              <a:t>pistola</a:t>
            </a:r>
            <a:r>
              <a:rPr lang="en-US" sz="2800" i="1" dirty="0" smtClean="0"/>
              <a:t> </a:t>
            </a:r>
            <a:r>
              <a:rPr lang="en-US" sz="2800" dirty="0" smtClean="0"/>
              <a:t>[</a:t>
            </a:r>
            <a:r>
              <a:rPr lang="en-US" sz="2800" dirty="0" err="1" smtClean="0"/>
              <a:t>pistɔ́l</a:t>
            </a:r>
            <a:r>
              <a:rPr lang="en-US" sz="2800" b="1" dirty="0" err="1" smtClean="0">
                <a:solidFill>
                  <a:srgbClr val="669999"/>
                </a:solidFill>
              </a:rPr>
              <a:t>ɔ</a:t>
            </a:r>
            <a:r>
              <a:rPr lang="en-US" sz="2800" dirty="0" smtClean="0"/>
              <a:t>])</a:t>
            </a:r>
            <a:r>
              <a:rPr lang="en-US" sz="2800" i="1" dirty="0" smtClean="0"/>
              <a:t>,</a:t>
            </a:r>
            <a:r>
              <a:rPr lang="en-US" sz="2800" dirty="0" smtClean="0"/>
              <a:t> whereas Nules variety only exhibits high coarticulation levels in the same environment.</a:t>
            </a:r>
          </a:p>
          <a:p>
            <a:pPr marL="571500" indent="-571500" eaLnBrk="1" hangingPunct="1">
              <a:buSzTx/>
              <a:buFont typeface="+mj-lt"/>
              <a:buAutoNum type="alphaLcParenR" startAt="3"/>
              <a:defRPr/>
            </a:pPr>
            <a:r>
              <a:rPr lang="en-US" sz="2800" kern="1200" dirty="0" smtClean="0">
                <a:solidFill>
                  <a:srgbClr val="000000"/>
                </a:solidFill>
              </a:rPr>
              <a:t>To show that, in a perceptually asymmetrical context (</a:t>
            </a:r>
            <a:r>
              <a:rPr lang="en-US" sz="2800" i="1" kern="1200" dirty="0" err="1" smtClean="0">
                <a:solidFill>
                  <a:srgbClr val="000000"/>
                </a:solidFill>
              </a:rPr>
              <a:t>toca</a:t>
            </a:r>
            <a:r>
              <a:rPr lang="en-US" sz="2800" i="1" kern="1200" dirty="0" smtClean="0">
                <a:solidFill>
                  <a:srgbClr val="000000"/>
                </a:solidFill>
              </a:rPr>
              <a:t>-la</a:t>
            </a:r>
            <a:r>
              <a:rPr lang="en-US" sz="2800" kern="1200" dirty="0" smtClean="0">
                <a:solidFill>
                  <a:srgbClr val="000000"/>
                </a:solidFill>
              </a:rPr>
              <a:t> ‘touch it </a:t>
            </a:r>
            <a:r>
              <a:rPr lang="en-US" sz="2800" dirty="0" smtClean="0"/>
              <a:t>(</a:t>
            </a:r>
            <a:r>
              <a:rPr lang="en-US" sz="2800" cap="small" dirty="0" smtClean="0"/>
              <a:t>fem</a:t>
            </a:r>
            <a:r>
              <a:rPr lang="en-US" sz="2800" dirty="0" smtClean="0"/>
              <a:t>)</a:t>
            </a:r>
            <a:r>
              <a:rPr lang="en-US" sz="2800" kern="1200" dirty="0" smtClean="0">
                <a:solidFill>
                  <a:srgbClr val="000000"/>
                </a:solidFill>
              </a:rPr>
              <a:t>’ [</a:t>
            </a:r>
            <a:r>
              <a:rPr lang="en-US" sz="2800" kern="1200" dirty="0" err="1" smtClean="0">
                <a:solidFill>
                  <a:srgbClr val="000000"/>
                </a:solidFill>
              </a:rPr>
              <a:t>tɔ́k</a:t>
            </a:r>
            <a:r>
              <a:rPr lang="en-US" sz="2800" b="1" dirty="0" err="1" smtClean="0">
                <a:solidFill>
                  <a:srgbClr val="669999"/>
                </a:solidFill>
              </a:rPr>
              <a:t>ɔ</a:t>
            </a:r>
            <a:r>
              <a:rPr lang="en-US" sz="2800" kern="1200" dirty="0" err="1" smtClean="0">
                <a:solidFill>
                  <a:srgbClr val="000000"/>
                </a:solidFill>
              </a:rPr>
              <a:t>la</a:t>
            </a:r>
            <a:r>
              <a:rPr lang="en-US" sz="2800" kern="1200" dirty="0" smtClean="0">
                <a:solidFill>
                  <a:srgbClr val="000000"/>
                </a:solidFill>
              </a:rPr>
              <a:t>]), /a/ undergoes round vowel harmony in Nules variety as well.</a:t>
            </a:r>
          </a:p>
          <a:p>
            <a:pPr marL="571500" indent="-571500" eaLnBrk="1" hangingPunct="1">
              <a:buSzTx/>
              <a:buNone/>
              <a:defRPr/>
            </a:pPr>
            <a:endParaRPr lang="en-US" sz="2600" dirty="0" smtClean="0"/>
          </a:p>
        </p:txBody>
      </p:sp>
      <p:sp>
        <p:nvSpPr>
          <p:cNvPr id="14340" name="Rectangle 4"/>
          <p:cNvSpPr>
            <a:spLocks noGrp="1" noChangeArrowheads="1"/>
          </p:cNvSpPr>
          <p:nvPr>
            <p:ph type="title"/>
          </p:nvPr>
        </p:nvSpPr>
        <p:spPr>
          <a:xfrm>
            <a:off x="468313" y="188913"/>
            <a:ext cx="7543800" cy="1295400"/>
          </a:xfrm>
        </p:spPr>
        <p:txBody>
          <a:bodyPr/>
          <a:lstStyle/>
          <a:p>
            <a:pPr eaLnBrk="1" hangingPunct="1"/>
            <a:r>
              <a:rPr lang="en-US" sz="3200" dirty="0" smtClean="0"/>
              <a:t>Goals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12"/>
          </p:nvPr>
        </p:nvSpPr>
        <p:spPr>
          <a:noFill/>
        </p:spPr>
        <p:txBody>
          <a:bodyPr/>
          <a:lstStyle/>
          <a:p>
            <a:fld id="{E83417C1-4CA5-45AC-BDCC-FD0352137456}" type="slidenum">
              <a:rPr lang="es-ES" altLang="en-US" smtClean="0"/>
              <a:pPr/>
              <a:t>12</a:t>
            </a:fld>
            <a:endParaRPr lang="es-ES" altLang="en-US" smtClean="0"/>
          </a:p>
        </p:txBody>
      </p:sp>
      <p:sp>
        <p:nvSpPr>
          <p:cNvPr id="8195" name="Rectangle 3"/>
          <p:cNvSpPr>
            <a:spLocks noGrp="1" noChangeArrowheads="1"/>
          </p:cNvSpPr>
          <p:nvPr>
            <p:ph type="body" idx="1"/>
          </p:nvPr>
        </p:nvSpPr>
        <p:spPr>
          <a:xfrm>
            <a:off x="468313" y="1681163"/>
            <a:ext cx="8229600" cy="4411662"/>
          </a:xfrm>
        </p:spPr>
        <p:txBody>
          <a:bodyPr/>
          <a:lstStyle/>
          <a:p>
            <a:pPr marL="571500" indent="-571500" eaLnBrk="1" hangingPunct="1">
              <a:buSzTx/>
              <a:buFont typeface="+mj-lt"/>
              <a:buAutoNum type="alphaLcParenR" startAt="5"/>
              <a:defRPr/>
            </a:pPr>
            <a:r>
              <a:rPr lang="en-US" sz="2800" kern="1200" dirty="0" smtClean="0">
                <a:solidFill>
                  <a:srgbClr val="000000"/>
                </a:solidFill>
              </a:rPr>
              <a:t>To analyze </a:t>
            </a:r>
            <a:r>
              <a:rPr lang="en-GB" sz="2800" dirty="0" smtClean="0">
                <a:solidFill>
                  <a:schemeClr val="tx1"/>
                </a:solidFill>
                <a:latin typeface="+mn-lt"/>
                <a:ea typeface="+mn-ea"/>
                <a:cs typeface="+mn-cs"/>
              </a:rPr>
              <a:t>the extent to which the presence of a morpheme boundary, a clitic boundary or a word boundary affects the degree of assimilation.</a:t>
            </a:r>
            <a:r>
              <a:rPr lang="en-US" sz="2800" kern="1200" dirty="0" smtClean="0">
                <a:solidFill>
                  <a:srgbClr val="000000"/>
                </a:solidFill>
              </a:rPr>
              <a:t> </a:t>
            </a:r>
          </a:p>
          <a:p>
            <a:pPr marL="571500" indent="-571500" eaLnBrk="1" hangingPunct="1">
              <a:buSzTx/>
              <a:buFont typeface="+mj-lt"/>
              <a:buAutoNum type="alphaLcParenR" startAt="5"/>
              <a:defRPr/>
            </a:pPr>
            <a:r>
              <a:rPr lang="en-US" sz="2800" kern="1200" dirty="0" smtClean="0">
                <a:solidFill>
                  <a:srgbClr val="000000"/>
                </a:solidFill>
              </a:rPr>
              <a:t>To discuss whether Nules coarticulation can be considered a phonetic process, prior to the phonologization pattern depicted by Borriana variety</a:t>
            </a:r>
            <a:r>
              <a:rPr lang="en-US" sz="2800" dirty="0" smtClean="0"/>
              <a:t>.</a:t>
            </a:r>
            <a:endParaRPr lang="en-US" sz="2600" dirty="0" smtClean="0"/>
          </a:p>
        </p:txBody>
      </p:sp>
      <p:sp>
        <p:nvSpPr>
          <p:cNvPr id="14340" name="Rectangle 4"/>
          <p:cNvSpPr>
            <a:spLocks noGrp="1" noChangeArrowheads="1"/>
          </p:cNvSpPr>
          <p:nvPr>
            <p:ph type="title"/>
          </p:nvPr>
        </p:nvSpPr>
        <p:spPr>
          <a:xfrm>
            <a:off x="468313" y="188913"/>
            <a:ext cx="7543800" cy="1295400"/>
          </a:xfrm>
        </p:spPr>
        <p:txBody>
          <a:bodyPr/>
          <a:lstStyle/>
          <a:p>
            <a:pPr eaLnBrk="1" hangingPunct="1"/>
            <a:r>
              <a:rPr lang="en-US" sz="3200" dirty="0" smtClean="0"/>
              <a:t>Goals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12"/>
          </p:nvPr>
        </p:nvSpPr>
        <p:spPr>
          <a:noFill/>
        </p:spPr>
        <p:txBody>
          <a:bodyPr/>
          <a:lstStyle/>
          <a:p>
            <a:fld id="{44E08A9B-7203-4FAB-A2C4-2CF796CA4CFB}" type="slidenum">
              <a:rPr lang="es-ES" altLang="en-US" smtClean="0"/>
              <a:pPr/>
              <a:t>13</a:t>
            </a:fld>
            <a:endParaRPr lang="es-ES" altLang="en-US" smtClean="0"/>
          </a:p>
        </p:txBody>
      </p:sp>
      <p:sp>
        <p:nvSpPr>
          <p:cNvPr id="15363" name="Rectangle 2"/>
          <p:cNvSpPr>
            <a:spLocks noGrp="1" noChangeArrowheads="1"/>
          </p:cNvSpPr>
          <p:nvPr>
            <p:ph type="title"/>
          </p:nvPr>
        </p:nvSpPr>
        <p:spPr/>
        <p:txBody>
          <a:bodyPr/>
          <a:lstStyle/>
          <a:p>
            <a:pPr eaLnBrk="1" hangingPunct="1"/>
            <a:r>
              <a:rPr lang="en-US" sz="3600" dirty="0" smtClean="0"/>
              <a:t>Outline of the presentation</a:t>
            </a:r>
          </a:p>
        </p:txBody>
      </p:sp>
      <p:sp>
        <p:nvSpPr>
          <p:cNvPr id="15364" name="Rectangle 3"/>
          <p:cNvSpPr>
            <a:spLocks noGrp="1" noChangeArrowheads="1"/>
          </p:cNvSpPr>
          <p:nvPr>
            <p:ph type="body" idx="1"/>
          </p:nvPr>
        </p:nvSpPr>
        <p:spPr>
          <a:xfrm>
            <a:off x="468313" y="1754188"/>
            <a:ext cx="8229600" cy="4411662"/>
          </a:xfrm>
          <a:ln w="28575">
            <a:solidFill>
              <a:schemeClr val="tx2"/>
            </a:solidFill>
          </a:ln>
        </p:spPr>
        <p:txBody>
          <a:bodyPr/>
          <a:lstStyle/>
          <a:p>
            <a:pPr marL="762000" indent="-762000" eaLnBrk="1" hangingPunct="1">
              <a:lnSpc>
                <a:spcPct val="150000"/>
              </a:lnSpc>
              <a:buFont typeface="Wingdings" pitchFamily="2" charset="2"/>
              <a:buAutoNum type="romanUcPeriod"/>
            </a:pPr>
            <a:r>
              <a:rPr lang="en-US" sz="2500" dirty="0" smtClean="0"/>
              <a:t>Acoustic study: Methodology</a:t>
            </a:r>
          </a:p>
          <a:p>
            <a:pPr marL="762000" indent="-762000" eaLnBrk="1" hangingPunct="1">
              <a:lnSpc>
                <a:spcPct val="150000"/>
              </a:lnSpc>
              <a:buFont typeface="Wingdings" pitchFamily="2" charset="2"/>
              <a:buAutoNum type="romanUcPeriod"/>
            </a:pPr>
            <a:r>
              <a:rPr lang="en-US" sz="2500" dirty="0" smtClean="0"/>
              <a:t>Leveling of F1 in Nules &amp; Borriana</a:t>
            </a:r>
          </a:p>
          <a:p>
            <a:pPr marL="762000" indent="-762000" eaLnBrk="1" hangingPunct="1">
              <a:lnSpc>
                <a:spcPct val="150000"/>
              </a:lnSpc>
              <a:buFont typeface="Wingdings" pitchFamily="2" charset="2"/>
              <a:buAutoNum type="romanUcPeriod"/>
            </a:pPr>
            <a:r>
              <a:rPr lang="en-US" sz="2500" dirty="0" smtClean="0"/>
              <a:t>Leveling of F2 in Nules &amp; Borriana </a:t>
            </a:r>
          </a:p>
          <a:p>
            <a:pPr marL="1111250" lvl="1" indent="-762000" eaLnBrk="1" hangingPunct="1">
              <a:lnSpc>
                <a:spcPct val="150000"/>
              </a:lnSpc>
              <a:buFont typeface="+mj-lt"/>
              <a:buAutoNum type="arabicPeriod"/>
            </a:pPr>
            <a:r>
              <a:rPr lang="en-US" sz="2200" dirty="0" smtClean="0"/>
              <a:t>The starting point: neutral contexts</a:t>
            </a:r>
          </a:p>
          <a:p>
            <a:pPr marL="1111250" lvl="1" indent="-762000" eaLnBrk="1" hangingPunct="1">
              <a:lnSpc>
                <a:spcPct val="150000"/>
              </a:lnSpc>
              <a:buFont typeface="+mj-lt"/>
              <a:buAutoNum type="arabicPeriod"/>
            </a:pPr>
            <a:r>
              <a:rPr lang="en-US" sz="2200" dirty="0" smtClean="0"/>
              <a:t>The preharmonic stage: Nules</a:t>
            </a:r>
          </a:p>
          <a:p>
            <a:pPr marL="1111250" lvl="1" indent="-762000" eaLnBrk="1" hangingPunct="1">
              <a:lnSpc>
                <a:spcPct val="150000"/>
              </a:lnSpc>
              <a:buFont typeface="+mj-lt"/>
              <a:buAutoNum type="arabicPeriod"/>
            </a:pPr>
            <a:r>
              <a:rPr lang="en-US" sz="2200" dirty="0" smtClean="0"/>
              <a:t>The harmonic stage: Borriana</a:t>
            </a:r>
          </a:p>
          <a:p>
            <a:pPr marL="762000" indent="-762000" eaLnBrk="1" hangingPunct="1">
              <a:lnSpc>
                <a:spcPct val="150000"/>
              </a:lnSpc>
              <a:buFont typeface="Wingdings" pitchFamily="2" charset="2"/>
              <a:buAutoNum type="romanUcPeriod"/>
            </a:pPr>
            <a:r>
              <a:rPr lang="en-US" sz="2500" dirty="0" smtClean="0"/>
              <a:t>Concluding remarks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12"/>
          </p:nvPr>
        </p:nvSpPr>
        <p:spPr>
          <a:noFill/>
        </p:spPr>
        <p:txBody>
          <a:bodyPr/>
          <a:lstStyle/>
          <a:p>
            <a:fld id="{0B0F0F37-646B-4497-815A-65476146A929}" type="slidenum">
              <a:rPr lang="es-ES" altLang="en-US" smtClean="0"/>
              <a:pPr/>
              <a:t>14</a:t>
            </a:fld>
            <a:endParaRPr lang="es-ES" altLang="en-US" smtClean="0"/>
          </a:p>
        </p:txBody>
      </p:sp>
      <p:sp>
        <p:nvSpPr>
          <p:cNvPr id="19459" name="Rectangle 2"/>
          <p:cNvSpPr>
            <a:spLocks noGrp="1" noChangeArrowheads="1"/>
          </p:cNvSpPr>
          <p:nvPr>
            <p:ph type="title"/>
          </p:nvPr>
        </p:nvSpPr>
        <p:spPr>
          <a:xfrm>
            <a:off x="457200" y="404813"/>
            <a:ext cx="7543800" cy="868362"/>
          </a:xfrm>
        </p:spPr>
        <p:txBody>
          <a:bodyPr/>
          <a:lstStyle/>
          <a:p>
            <a:pPr eaLnBrk="1" hangingPunct="1"/>
            <a:r>
              <a:rPr lang="en-US" sz="3200" dirty="0" smtClean="0"/>
              <a:t>I. Acoustic study: Methodology</a:t>
            </a:r>
            <a:endParaRPr lang="en-US" sz="3200" b="0" dirty="0" smtClean="0"/>
          </a:p>
        </p:txBody>
      </p:sp>
      <p:sp>
        <p:nvSpPr>
          <p:cNvPr id="19460" name="Rectangle 3"/>
          <p:cNvSpPr>
            <a:spLocks noGrp="1" noChangeArrowheads="1"/>
          </p:cNvSpPr>
          <p:nvPr>
            <p:ph type="body" idx="1"/>
          </p:nvPr>
        </p:nvSpPr>
        <p:spPr>
          <a:xfrm>
            <a:off x="457200" y="1484313"/>
            <a:ext cx="8229600" cy="4968875"/>
          </a:xfrm>
        </p:spPr>
        <p:txBody>
          <a:bodyPr/>
          <a:lstStyle/>
          <a:p>
            <a:pPr marL="514350" indent="-514350" defTabSz="990600" eaLnBrk="1" hangingPunct="1">
              <a:lnSpc>
                <a:spcPct val="90000"/>
              </a:lnSpc>
              <a:buFont typeface="Wingdings" pitchFamily="2" charset="2"/>
              <a:buNone/>
              <a:tabLst>
                <a:tab pos="1079500" algn="l"/>
                <a:tab pos="1701800" algn="l"/>
                <a:tab pos="2781300" algn="l"/>
                <a:tab pos="4483100" algn="l"/>
              </a:tabLst>
            </a:pPr>
            <a:r>
              <a:rPr lang="en-US" sz="2800" b="1" dirty="0" smtClean="0">
                <a:solidFill>
                  <a:srgbClr val="669999"/>
                </a:solidFill>
              </a:rPr>
              <a:t>1. Participants</a:t>
            </a:r>
            <a:endParaRPr lang="en-US" sz="2600" b="1" dirty="0" smtClean="0">
              <a:solidFill>
                <a:srgbClr val="669999"/>
              </a:solidFill>
            </a:endParaRPr>
          </a:p>
          <a:p>
            <a:pPr marL="514350" indent="-514350" defTabSz="990600" eaLnBrk="1" hangingPunct="1">
              <a:lnSpc>
                <a:spcPct val="90000"/>
              </a:lnSpc>
              <a:buFont typeface="Wingdings" pitchFamily="2" charset="2"/>
              <a:buNone/>
              <a:tabLst>
                <a:tab pos="1079500" algn="l"/>
                <a:tab pos="1701800" algn="l"/>
                <a:tab pos="2781300" algn="l"/>
                <a:tab pos="4483100" algn="l"/>
              </a:tabLst>
            </a:pPr>
            <a:endParaRPr lang="en-US" sz="2600" b="1" dirty="0" smtClean="0">
              <a:solidFill>
                <a:schemeClr val="accent2"/>
              </a:solidFill>
            </a:endParaRPr>
          </a:p>
          <a:p>
            <a:pPr marL="514350" indent="-514350" defTabSz="990600" eaLnBrk="1" hangingPunct="1">
              <a:tabLst>
                <a:tab pos="1079500" algn="l"/>
                <a:tab pos="1701800" algn="l"/>
                <a:tab pos="2781300" algn="l"/>
                <a:tab pos="4483100" algn="l"/>
              </a:tabLst>
            </a:pPr>
            <a:r>
              <a:rPr lang="en-US" sz="2800" dirty="0" smtClean="0"/>
              <a:t>8 male subjects from each variety </a:t>
            </a:r>
          </a:p>
          <a:p>
            <a:pPr marL="514350" indent="-514350" defTabSz="990600" eaLnBrk="1" hangingPunct="1">
              <a:tabLst>
                <a:tab pos="1079500" algn="l"/>
                <a:tab pos="1701800" algn="l"/>
                <a:tab pos="2781300" algn="l"/>
                <a:tab pos="4483100" algn="l"/>
              </a:tabLst>
            </a:pPr>
            <a:r>
              <a:rPr lang="en-US" sz="2800" dirty="0" smtClean="0"/>
              <a:t>Ranging from 43 to 65-years old</a:t>
            </a:r>
          </a:p>
          <a:p>
            <a:pPr marL="514350" indent="-514350" defTabSz="990600" eaLnBrk="1" hangingPunct="1">
              <a:tabLst>
                <a:tab pos="1079500" algn="l"/>
                <a:tab pos="1701800" algn="l"/>
                <a:tab pos="2781300" algn="l"/>
                <a:tab pos="4483100" algn="l"/>
              </a:tabLst>
            </a:pPr>
            <a:r>
              <a:rPr lang="en-US" sz="2800" dirty="0" smtClean="0"/>
              <a:t>With no studies in Valencian Catalan</a:t>
            </a:r>
          </a:p>
          <a:p>
            <a:pPr marL="514350" indent="-514350" defTabSz="990600" eaLnBrk="1" hangingPunct="1">
              <a:buNone/>
              <a:tabLst>
                <a:tab pos="1079500" algn="l"/>
                <a:tab pos="1701800" algn="l"/>
                <a:tab pos="2781300" algn="l"/>
                <a:tab pos="4483100" algn="l"/>
              </a:tabLst>
            </a:pPr>
            <a:endParaRPr lang="en-US" sz="2800" dirty="0" smtClean="0"/>
          </a:p>
          <a:p>
            <a:pPr marL="1158875" lvl="2" indent="-514350" defTabSz="990600" eaLnBrk="1" hangingPunct="1">
              <a:buClr>
                <a:srgbClr val="CCCC00"/>
              </a:buClr>
              <a:tabLst>
                <a:tab pos="1079500" algn="l"/>
                <a:tab pos="1701800" algn="l"/>
                <a:tab pos="2781300" algn="l"/>
                <a:tab pos="4483100" algn="l"/>
              </a:tabLst>
            </a:pPr>
            <a:r>
              <a:rPr lang="en-US" sz="2100" dirty="0" smtClean="0">
                <a:solidFill>
                  <a:srgbClr val="000000"/>
                </a:solidFill>
              </a:rPr>
              <a:t>*For Borriana variety, 2 non-harmonic speakers were discarded to prevent interference.</a:t>
            </a:r>
          </a:p>
          <a:p>
            <a:pPr marL="514350" indent="-514350" defTabSz="990600" eaLnBrk="1" hangingPunct="1">
              <a:lnSpc>
                <a:spcPct val="90000"/>
              </a:lnSpc>
              <a:buFont typeface="Wingdings" pitchFamily="2" charset="2"/>
              <a:buNone/>
              <a:tabLst>
                <a:tab pos="1079500" algn="l"/>
                <a:tab pos="1701800" algn="l"/>
                <a:tab pos="2781300" algn="l"/>
                <a:tab pos="4483100" algn="l"/>
              </a:tabLst>
            </a:pPr>
            <a:endParaRPr lang="en-US" sz="26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12"/>
          </p:nvPr>
        </p:nvSpPr>
        <p:spPr>
          <a:noFill/>
        </p:spPr>
        <p:txBody>
          <a:bodyPr/>
          <a:lstStyle/>
          <a:p>
            <a:fld id="{1BB4C48B-0437-46D2-ADCA-5F6F50278058}" type="slidenum">
              <a:rPr lang="es-ES" altLang="en-US" smtClean="0"/>
              <a:pPr/>
              <a:t>15</a:t>
            </a:fld>
            <a:endParaRPr lang="es-ES" altLang="en-US" smtClean="0"/>
          </a:p>
        </p:txBody>
      </p:sp>
      <p:sp>
        <p:nvSpPr>
          <p:cNvPr id="20483" name="Rectangle 2"/>
          <p:cNvSpPr>
            <a:spLocks noGrp="1" noChangeArrowheads="1"/>
          </p:cNvSpPr>
          <p:nvPr>
            <p:ph type="title"/>
          </p:nvPr>
        </p:nvSpPr>
        <p:spPr>
          <a:xfrm>
            <a:off x="457200" y="404813"/>
            <a:ext cx="7543800" cy="868362"/>
          </a:xfrm>
        </p:spPr>
        <p:txBody>
          <a:bodyPr/>
          <a:lstStyle/>
          <a:p>
            <a:pPr eaLnBrk="1" hangingPunct="1"/>
            <a:r>
              <a:rPr lang="en-US" sz="3200" dirty="0" smtClean="0"/>
              <a:t>I. Acoustic study: Methodology</a:t>
            </a:r>
            <a:endParaRPr lang="en-US" sz="3200" b="0" dirty="0" smtClean="0"/>
          </a:p>
        </p:txBody>
      </p:sp>
      <p:sp>
        <p:nvSpPr>
          <p:cNvPr id="20484" name="Rectangle 3"/>
          <p:cNvSpPr>
            <a:spLocks noGrp="1" noChangeArrowheads="1"/>
          </p:cNvSpPr>
          <p:nvPr>
            <p:ph type="body" idx="1"/>
          </p:nvPr>
        </p:nvSpPr>
        <p:spPr>
          <a:xfrm>
            <a:off x="457200" y="1484313"/>
            <a:ext cx="8229600" cy="4968875"/>
          </a:xfrm>
        </p:spPr>
        <p:txBody>
          <a:bodyPr/>
          <a:lstStyle/>
          <a:p>
            <a:pPr marL="514350" indent="-514350" defTabSz="990600" eaLnBrk="1" hangingPunct="1">
              <a:lnSpc>
                <a:spcPct val="90000"/>
              </a:lnSpc>
              <a:buFont typeface="Wingdings" pitchFamily="2" charset="2"/>
              <a:buNone/>
              <a:tabLst>
                <a:tab pos="1079500" algn="l"/>
                <a:tab pos="1701800" algn="l"/>
                <a:tab pos="2781300" algn="l"/>
                <a:tab pos="4483100" algn="l"/>
              </a:tabLst>
            </a:pPr>
            <a:r>
              <a:rPr lang="en-US" sz="2800" b="1" dirty="0" smtClean="0">
                <a:solidFill>
                  <a:srgbClr val="669999"/>
                </a:solidFill>
              </a:rPr>
              <a:t>2. Task</a:t>
            </a:r>
            <a:endParaRPr lang="en-US" sz="2600" b="1" dirty="0" smtClean="0">
              <a:solidFill>
                <a:srgbClr val="669999"/>
              </a:solidFill>
            </a:endParaRPr>
          </a:p>
          <a:p>
            <a:pPr marL="514350" indent="-514350" defTabSz="990600" eaLnBrk="1" hangingPunct="1">
              <a:lnSpc>
                <a:spcPct val="90000"/>
              </a:lnSpc>
              <a:buFont typeface="Wingdings" pitchFamily="2" charset="2"/>
              <a:buNone/>
              <a:tabLst>
                <a:tab pos="1079500" algn="l"/>
                <a:tab pos="1701800" algn="l"/>
                <a:tab pos="2781300" algn="l"/>
                <a:tab pos="4483100" algn="l"/>
              </a:tabLst>
            </a:pPr>
            <a:endParaRPr lang="en-US" sz="2600" b="1" dirty="0" smtClean="0">
              <a:solidFill>
                <a:schemeClr val="accent2"/>
              </a:solidFill>
            </a:endParaRPr>
          </a:p>
          <a:p>
            <a:pPr marL="514350" indent="-514350" defTabSz="990600" eaLnBrk="1" hangingPunct="1">
              <a:tabLst>
                <a:tab pos="1079500" algn="l"/>
                <a:tab pos="1701800" algn="l"/>
                <a:tab pos="2781300" algn="l"/>
                <a:tab pos="4483100" algn="l"/>
              </a:tabLst>
            </a:pPr>
            <a:r>
              <a:rPr lang="en-US" sz="2800" dirty="0" smtClean="0"/>
              <a:t>The participants were provided with the sentences in Spanish and were asked to translate them into Valencian Catalan.</a:t>
            </a:r>
          </a:p>
          <a:p>
            <a:pPr marL="514350" indent="-514350" defTabSz="990600" eaLnBrk="1" hangingPunct="1">
              <a:buNone/>
              <a:tabLst>
                <a:tab pos="1079500" algn="l"/>
                <a:tab pos="1701800" algn="l"/>
                <a:tab pos="2781300" algn="l"/>
                <a:tab pos="4483100" algn="l"/>
              </a:tabLst>
            </a:pPr>
            <a:endParaRPr lang="en-US" sz="2800" dirty="0" smtClean="0"/>
          </a:p>
          <a:p>
            <a:pPr marL="863600" lvl="1" indent="-514350" defTabSz="990600" eaLnBrk="1" hangingPunct="1">
              <a:tabLst>
                <a:tab pos="1079500" algn="l"/>
                <a:tab pos="1701800" algn="l"/>
                <a:tab pos="2781300" algn="l"/>
                <a:tab pos="4483100" algn="l"/>
              </a:tabLst>
            </a:pPr>
            <a:r>
              <a:rPr lang="en-US" sz="2400" i="1" dirty="0" smtClean="0"/>
              <a:t>Spanish</a:t>
            </a:r>
            <a:r>
              <a:rPr lang="en-US" sz="2400" dirty="0" smtClean="0"/>
              <a:t>: </a:t>
            </a:r>
            <a:r>
              <a:rPr lang="en-US" sz="2400" dirty="0" err="1" smtClean="0"/>
              <a:t>Tiene</a:t>
            </a:r>
            <a:r>
              <a:rPr lang="en-US" sz="2400" dirty="0" smtClean="0"/>
              <a:t> </a:t>
            </a:r>
            <a:r>
              <a:rPr lang="en-US" sz="2400" dirty="0" err="1" smtClean="0"/>
              <a:t>una</a:t>
            </a:r>
            <a:r>
              <a:rPr lang="en-US" sz="2400" dirty="0" smtClean="0"/>
              <a:t> </a:t>
            </a:r>
            <a:r>
              <a:rPr lang="en-US" sz="2400" dirty="0" err="1" smtClean="0"/>
              <a:t>pistola</a:t>
            </a:r>
            <a:r>
              <a:rPr lang="en-US" sz="2400" dirty="0" smtClean="0"/>
              <a:t>, </a:t>
            </a:r>
            <a:r>
              <a:rPr lang="en-US" sz="2400" dirty="0" err="1" smtClean="0"/>
              <a:t>pero</a:t>
            </a:r>
            <a:r>
              <a:rPr lang="en-US" sz="2400" dirty="0" smtClean="0"/>
              <a:t> </a:t>
            </a:r>
            <a:r>
              <a:rPr lang="en-US" sz="2400" dirty="0" err="1" smtClean="0"/>
              <a:t>pequeña</a:t>
            </a:r>
            <a:r>
              <a:rPr lang="en-US" sz="2400" dirty="0" smtClean="0"/>
              <a:t>.</a:t>
            </a:r>
          </a:p>
          <a:p>
            <a:pPr marL="863600" lvl="1" indent="-514350" defTabSz="990600" eaLnBrk="1" hangingPunct="1">
              <a:buNone/>
              <a:tabLst>
                <a:tab pos="1079500" algn="l"/>
                <a:tab pos="1701800" algn="l"/>
                <a:tab pos="2781300" algn="l"/>
                <a:tab pos="4483100" algn="l"/>
              </a:tabLst>
            </a:pPr>
            <a:endParaRPr lang="en-US" sz="2400" dirty="0" smtClean="0"/>
          </a:p>
          <a:p>
            <a:pPr marL="863600" lvl="1" indent="-514350" defTabSz="990600" eaLnBrk="1" hangingPunct="1">
              <a:tabLst>
                <a:tab pos="1079500" algn="l"/>
                <a:tab pos="1701800" algn="l"/>
                <a:tab pos="2781300" algn="l"/>
                <a:tab pos="4483100" algn="l"/>
              </a:tabLst>
            </a:pPr>
            <a:r>
              <a:rPr lang="en-US" sz="2400" i="1" dirty="0" smtClean="0"/>
              <a:t>Valencian</a:t>
            </a:r>
            <a:r>
              <a:rPr lang="en-US" sz="2400" dirty="0" smtClean="0"/>
              <a:t>: </a:t>
            </a:r>
            <a:r>
              <a:rPr lang="en-US" sz="2400" dirty="0" err="1" smtClean="0"/>
              <a:t>Té</a:t>
            </a:r>
            <a:r>
              <a:rPr lang="en-US" sz="2400" dirty="0" smtClean="0"/>
              <a:t> </a:t>
            </a:r>
            <a:r>
              <a:rPr lang="en-US" sz="2400" dirty="0" err="1" smtClean="0"/>
              <a:t>una</a:t>
            </a:r>
            <a:r>
              <a:rPr lang="en-US" sz="2400" dirty="0" smtClean="0"/>
              <a:t> </a:t>
            </a:r>
            <a:r>
              <a:rPr lang="en-US" sz="2400" dirty="0" err="1" smtClean="0"/>
              <a:t>pistola</a:t>
            </a:r>
            <a:r>
              <a:rPr lang="en-US" sz="2400" dirty="0" smtClean="0"/>
              <a:t>, </a:t>
            </a:r>
            <a:r>
              <a:rPr lang="en-US" sz="2400" dirty="0" err="1" smtClean="0"/>
              <a:t>però</a:t>
            </a:r>
            <a:r>
              <a:rPr lang="en-US" sz="2400" dirty="0" smtClean="0"/>
              <a:t> </a:t>
            </a:r>
            <a:r>
              <a:rPr lang="en-US" sz="2400" dirty="0" err="1" smtClean="0"/>
              <a:t>xicoteta</a:t>
            </a:r>
            <a:r>
              <a:rPr lang="en-US" sz="2400" dirty="0" smtClean="0"/>
              <a:t>.</a:t>
            </a:r>
          </a:p>
          <a:p>
            <a:pPr marL="863600" lvl="1" indent="-514350" defTabSz="990600" eaLnBrk="1" hangingPunct="1">
              <a:tabLst>
                <a:tab pos="1079500" algn="l"/>
                <a:tab pos="1701800" algn="l"/>
                <a:tab pos="2781300" algn="l"/>
                <a:tab pos="4483100" algn="l"/>
              </a:tabLst>
            </a:pPr>
            <a:endParaRPr lang="en-US" sz="2400" dirty="0" smtClean="0"/>
          </a:p>
          <a:p>
            <a:pPr marL="1158875" lvl="2" indent="-514350" defTabSz="990600" eaLnBrk="1" hangingPunct="1">
              <a:tabLst>
                <a:tab pos="1079500" algn="l"/>
                <a:tab pos="1701800" algn="l"/>
                <a:tab pos="2781300" algn="l"/>
                <a:tab pos="4483100" algn="l"/>
              </a:tabLst>
            </a:pPr>
            <a:r>
              <a:rPr lang="en-US" sz="2100" i="1" dirty="0" smtClean="0"/>
              <a:t>Gloss</a:t>
            </a:r>
            <a:r>
              <a:rPr lang="en-US" sz="2100" dirty="0" smtClean="0"/>
              <a:t>: ‘S/he has a gun, but small.’</a:t>
            </a:r>
          </a:p>
          <a:p>
            <a:pPr marL="863600" lvl="1" indent="-514350" defTabSz="990600" eaLnBrk="1" hangingPunct="1">
              <a:buNone/>
              <a:tabLst>
                <a:tab pos="1079500" algn="l"/>
                <a:tab pos="1701800" algn="l"/>
                <a:tab pos="2781300" algn="l"/>
                <a:tab pos="4483100" algn="l"/>
              </a:tabLst>
            </a:pPr>
            <a:endParaRPr lang="en-US" sz="2400" dirty="0" smtClean="0"/>
          </a:p>
          <a:p>
            <a:pPr marL="514350" indent="-514350" defTabSz="990600" eaLnBrk="1" hangingPunct="1">
              <a:tabLst>
                <a:tab pos="1079500" algn="l"/>
                <a:tab pos="1701800" algn="l"/>
                <a:tab pos="2781300" algn="l"/>
                <a:tab pos="4483100" algn="l"/>
              </a:tabLst>
            </a:pPr>
            <a:endParaRPr lang="en-US" sz="2800" dirty="0" smtClean="0"/>
          </a:p>
          <a:p>
            <a:pPr marL="514350" indent="-514350" defTabSz="990600" eaLnBrk="1" hangingPunct="1">
              <a:lnSpc>
                <a:spcPct val="90000"/>
              </a:lnSpc>
              <a:buFont typeface="Wingdings" pitchFamily="2" charset="2"/>
              <a:buNone/>
              <a:tabLst>
                <a:tab pos="1079500" algn="l"/>
                <a:tab pos="1701800" algn="l"/>
                <a:tab pos="2781300" algn="l"/>
                <a:tab pos="4483100" algn="l"/>
              </a:tabLst>
            </a:pPr>
            <a:endParaRPr lang="en-US" sz="26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12"/>
          </p:nvPr>
        </p:nvSpPr>
        <p:spPr>
          <a:noFill/>
        </p:spPr>
        <p:txBody>
          <a:bodyPr/>
          <a:lstStyle/>
          <a:p>
            <a:fld id="{BA9D8621-2E3A-4B8B-A1BC-7CCC28EF0BC2}" type="slidenum">
              <a:rPr lang="es-ES" altLang="en-US" smtClean="0"/>
              <a:pPr/>
              <a:t>16</a:t>
            </a:fld>
            <a:endParaRPr lang="es-ES" altLang="en-US" smtClean="0"/>
          </a:p>
        </p:txBody>
      </p:sp>
      <p:sp>
        <p:nvSpPr>
          <p:cNvPr id="16387" name="Rectangle 2"/>
          <p:cNvSpPr>
            <a:spLocks noGrp="1" noChangeArrowheads="1"/>
          </p:cNvSpPr>
          <p:nvPr>
            <p:ph type="title"/>
          </p:nvPr>
        </p:nvSpPr>
        <p:spPr>
          <a:xfrm>
            <a:off x="457200" y="404813"/>
            <a:ext cx="7543800" cy="868362"/>
          </a:xfrm>
        </p:spPr>
        <p:txBody>
          <a:bodyPr/>
          <a:lstStyle/>
          <a:p>
            <a:pPr eaLnBrk="1" hangingPunct="1"/>
            <a:r>
              <a:rPr lang="en-US" sz="3200" dirty="0" smtClean="0"/>
              <a:t>I. Acoustic study: Methodology</a:t>
            </a:r>
            <a:endParaRPr lang="en-US" sz="3200" b="0" dirty="0" smtClean="0"/>
          </a:p>
        </p:txBody>
      </p:sp>
      <p:sp>
        <p:nvSpPr>
          <p:cNvPr id="14340" name="Rectangle 3"/>
          <p:cNvSpPr>
            <a:spLocks noGrp="1" noChangeArrowheads="1"/>
          </p:cNvSpPr>
          <p:nvPr>
            <p:ph type="body" idx="1"/>
          </p:nvPr>
        </p:nvSpPr>
        <p:spPr>
          <a:xfrm>
            <a:off x="457200" y="1484313"/>
            <a:ext cx="8229600" cy="4968875"/>
          </a:xfrm>
        </p:spPr>
        <p:txBody>
          <a:bodyPr/>
          <a:lstStyle/>
          <a:p>
            <a:pPr marL="514350" indent="-514350" defTabSz="990600" eaLnBrk="1" hangingPunct="1">
              <a:lnSpc>
                <a:spcPct val="90000"/>
              </a:lnSpc>
              <a:buFont typeface="Wingdings" pitchFamily="2" charset="2"/>
              <a:buNone/>
              <a:tabLst>
                <a:tab pos="1079500" algn="l"/>
                <a:tab pos="1701800" algn="l"/>
                <a:tab pos="2781300" algn="l"/>
                <a:tab pos="4483100" algn="l"/>
              </a:tabLst>
              <a:defRPr/>
            </a:pPr>
            <a:r>
              <a:rPr lang="en-US" sz="2600" b="1" dirty="0" smtClean="0">
                <a:solidFill>
                  <a:srgbClr val="669999"/>
                </a:solidFill>
              </a:rPr>
              <a:t>3. Sequences analyzed</a:t>
            </a:r>
            <a:endParaRPr lang="en-US" sz="2600" b="1" dirty="0" smtClean="0">
              <a:solidFill>
                <a:schemeClr val="accent2"/>
              </a:solidFill>
            </a:endParaRPr>
          </a:p>
          <a:p>
            <a:pPr marL="514350" indent="-514350" defTabSz="990600" eaLnBrk="1" hangingPunct="1">
              <a:lnSpc>
                <a:spcPct val="90000"/>
              </a:lnSpc>
              <a:tabLst>
                <a:tab pos="1079500" algn="l"/>
                <a:tab pos="1701800" algn="l"/>
                <a:tab pos="2781300" algn="l"/>
                <a:tab pos="4483100" algn="l"/>
              </a:tabLst>
              <a:defRPr/>
            </a:pPr>
            <a:endParaRPr lang="en-US" sz="2600" dirty="0" smtClean="0"/>
          </a:p>
          <a:p>
            <a:pPr marL="514350" indent="-514350" defTabSz="990600" eaLnBrk="1" hangingPunct="1">
              <a:lnSpc>
                <a:spcPct val="90000"/>
              </a:lnSpc>
              <a:tabLst>
                <a:tab pos="1079500" algn="l"/>
                <a:tab pos="1701800" algn="l"/>
                <a:tab pos="2781300" algn="l"/>
                <a:tab pos="4483100" algn="l"/>
              </a:tabLst>
              <a:defRPr/>
            </a:pPr>
            <a:r>
              <a:rPr lang="en-US" sz="2600" dirty="0" smtClean="0"/>
              <a:t>Final unstressed /a/</a:t>
            </a:r>
          </a:p>
          <a:p>
            <a:pPr marL="514350" indent="-514350" defTabSz="990600" eaLnBrk="1" hangingPunct="1">
              <a:lnSpc>
                <a:spcPct val="90000"/>
              </a:lnSpc>
              <a:buNone/>
              <a:tabLst>
                <a:tab pos="1079500" algn="l"/>
                <a:tab pos="1701800" algn="l"/>
                <a:tab pos="2781300" algn="l"/>
                <a:tab pos="4483100" algn="l"/>
              </a:tabLst>
              <a:defRPr/>
            </a:pPr>
            <a:endParaRPr lang="en-US" sz="2600" dirty="0" smtClean="0"/>
          </a:p>
          <a:p>
            <a:pPr marL="514350" indent="-514350" defTabSz="990600" eaLnBrk="1" hangingPunct="1">
              <a:lnSpc>
                <a:spcPct val="90000"/>
              </a:lnSpc>
              <a:tabLst>
                <a:tab pos="1079500" algn="l"/>
                <a:tab pos="1701800" algn="l"/>
                <a:tab pos="2781300" algn="l"/>
                <a:tab pos="4483100" algn="l"/>
              </a:tabLst>
              <a:defRPr/>
            </a:pPr>
            <a:r>
              <a:rPr lang="en-US" sz="2600" dirty="0" smtClean="0"/>
              <a:t>In a neutral context (</a:t>
            </a:r>
            <a:r>
              <a:rPr lang="en-US" sz="2600" kern="1200" dirty="0" smtClean="0">
                <a:solidFill>
                  <a:srgbClr val="000000"/>
                </a:solidFill>
              </a:rPr>
              <a:t>/á/+/a/)</a:t>
            </a:r>
            <a:r>
              <a:rPr lang="en-US" sz="2600" dirty="0" smtClean="0"/>
              <a:t>:</a:t>
            </a:r>
          </a:p>
          <a:p>
            <a:pPr marL="514350" indent="-514350" defTabSz="990600" eaLnBrk="1" hangingPunct="1">
              <a:lnSpc>
                <a:spcPct val="90000"/>
              </a:lnSpc>
              <a:buNone/>
              <a:tabLst>
                <a:tab pos="1079500" algn="l"/>
                <a:tab pos="1701800" algn="l"/>
                <a:tab pos="2781300" algn="l"/>
                <a:tab pos="4483100" algn="l"/>
              </a:tabLst>
              <a:defRPr/>
            </a:pPr>
            <a:endParaRPr lang="en-US" sz="2600" dirty="0" smtClean="0"/>
          </a:p>
          <a:p>
            <a:pPr marL="831850" lvl="4" indent="-514350" defTabSz="990600" eaLnBrk="1" hangingPunct="1">
              <a:lnSpc>
                <a:spcPct val="90000"/>
              </a:lnSpc>
              <a:buSzPct val="70000"/>
              <a:buFont typeface="Wingdings" pitchFamily="2" charset="2"/>
              <a:buChar char="l"/>
              <a:tabLst>
                <a:tab pos="900000" algn="l"/>
                <a:tab pos="1800000" algn="l"/>
                <a:tab pos="2700000" algn="l"/>
                <a:tab pos="3780000" algn="l"/>
                <a:tab pos="4680000" algn="l"/>
                <a:tab pos="5940000" algn="l"/>
              </a:tabLst>
              <a:defRPr/>
            </a:pPr>
            <a:r>
              <a:rPr lang="en-US" sz="2400" i="1" dirty="0" err="1" smtClean="0"/>
              <a:t>sala</a:t>
            </a:r>
            <a:r>
              <a:rPr lang="en-US" sz="2400" i="1" dirty="0" smtClean="0"/>
              <a:t> 	</a:t>
            </a:r>
            <a:r>
              <a:rPr lang="en-US" sz="2400" dirty="0" smtClean="0"/>
              <a:t>/</a:t>
            </a:r>
            <a:r>
              <a:rPr lang="en-US" sz="2400" dirty="0" err="1" smtClean="0"/>
              <a:t>sál</a:t>
            </a:r>
            <a:r>
              <a:rPr lang="en-US" sz="2400" kern="1200" dirty="0" err="1" smtClean="0">
                <a:solidFill>
                  <a:srgbClr val="000000"/>
                </a:solidFill>
              </a:rPr>
              <a:t>+a</a:t>
            </a:r>
            <a:r>
              <a:rPr lang="en-US" sz="2400" kern="1200" dirty="0" smtClean="0">
                <a:solidFill>
                  <a:srgbClr val="000000"/>
                </a:solidFill>
              </a:rPr>
              <a:t>/	‘room’</a:t>
            </a:r>
          </a:p>
          <a:p>
            <a:pPr marL="831850" lvl="4" indent="-514350" defTabSz="990600" eaLnBrk="1" hangingPunct="1">
              <a:lnSpc>
                <a:spcPct val="90000"/>
              </a:lnSpc>
              <a:buSzPct val="70000"/>
              <a:buFont typeface="Wingdings" pitchFamily="2" charset="2"/>
              <a:buChar char="l"/>
              <a:tabLst>
                <a:tab pos="900000" algn="l"/>
                <a:tab pos="1800000" algn="l"/>
                <a:tab pos="2700000" algn="l"/>
                <a:tab pos="3780000" algn="l"/>
                <a:tab pos="4680000" algn="l"/>
                <a:tab pos="5940000" algn="l"/>
              </a:tabLst>
              <a:defRPr/>
            </a:pPr>
            <a:r>
              <a:rPr lang="en-US" sz="2400" i="1" dirty="0" smtClean="0"/>
              <a:t>Sara 	</a:t>
            </a:r>
            <a:r>
              <a:rPr lang="en-US" sz="2400" dirty="0" smtClean="0"/>
              <a:t>/</a:t>
            </a:r>
            <a:r>
              <a:rPr lang="en-US" sz="2400" dirty="0" err="1" smtClean="0"/>
              <a:t>sá</a:t>
            </a:r>
            <a:r>
              <a:rPr lang="en-US" sz="2400" dirty="0" err="1" smtClean="0">
                <a:latin typeface="Arial"/>
                <a:cs typeface="Arial"/>
              </a:rPr>
              <a:t>ɾ</a:t>
            </a:r>
            <a:r>
              <a:rPr lang="en-US" sz="2400" kern="1200" dirty="0" err="1" smtClean="0">
                <a:solidFill>
                  <a:srgbClr val="000000"/>
                </a:solidFill>
              </a:rPr>
              <a:t>+a</a:t>
            </a:r>
            <a:r>
              <a:rPr lang="en-US" sz="2400" kern="1200" dirty="0" smtClean="0">
                <a:solidFill>
                  <a:srgbClr val="000000"/>
                </a:solidFill>
              </a:rPr>
              <a:t>/	‘</a:t>
            </a:r>
            <a:r>
              <a:rPr lang="en-US" sz="2400" i="1" kern="1200" dirty="0" smtClean="0">
                <a:solidFill>
                  <a:srgbClr val="000000"/>
                </a:solidFill>
              </a:rPr>
              <a:t>proper name</a:t>
            </a:r>
            <a:r>
              <a:rPr lang="en-US" sz="2400" kern="1200" dirty="0" smtClean="0">
                <a:solidFill>
                  <a:srgbClr val="000000"/>
                </a:solidFill>
              </a:rPr>
              <a:t>’</a:t>
            </a:r>
          </a:p>
          <a:p>
            <a:pPr marL="514350" lvl="3" indent="-514350" defTabSz="990600" eaLnBrk="1" hangingPunct="1">
              <a:lnSpc>
                <a:spcPct val="90000"/>
              </a:lnSpc>
              <a:buSzPct val="70000"/>
              <a:buNone/>
              <a:tabLst>
                <a:tab pos="900000" algn="l"/>
                <a:tab pos="1800000" algn="l"/>
                <a:tab pos="2700000" algn="l"/>
                <a:tab pos="3780000" algn="l"/>
                <a:tab pos="4680000" algn="l"/>
                <a:tab pos="5940000" algn="l"/>
              </a:tabLst>
              <a:defRPr/>
            </a:pPr>
            <a:endParaRPr lang="en-US" sz="2400" kern="1200" dirty="0" smtClean="0">
              <a:solidFill>
                <a:srgbClr val="000000"/>
              </a:solidFill>
            </a:endParaRPr>
          </a:p>
          <a:p>
            <a:pPr marL="514350" lvl="3" indent="-514350" defTabSz="990600" eaLnBrk="1" hangingPunct="1">
              <a:lnSpc>
                <a:spcPct val="90000"/>
              </a:lnSpc>
              <a:buSzPct val="70000"/>
              <a:buNone/>
              <a:tabLst>
                <a:tab pos="900000" algn="l"/>
                <a:tab pos="1800000" algn="l"/>
                <a:tab pos="2700000" algn="l"/>
                <a:tab pos="3780000" algn="l"/>
                <a:tab pos="4680000" algn="l"/>
                <a:tab pos="5940000" algn="l"/>
              </a:tabLst>
              <a:defRPr/>
            </a:pPr>
            <a:r>
              <a:rPr lang="en-US" sz="2400" kern="1200" dirty="0" smtClean="0">
                <a:solidFill>
                  <a:srgbClr val="000000"/>
                </a:solidFill>
              </a:rPr>
              <a:t>	[In these data, </a:t>
            </a:r>
            <a:r>
              <a:rPr lang="en-US" sz="2400" b="1" kern="1200" dirty="0" smtClean="0">
                <a:solidFill>
                  <a:srgbClr val="669999"/>
                </a:solidFill>
              </a:rPr>
              <a:t>+</a:t>
            </a:r>
            <a:r>
              <a:rPr lang="en-US" sz="2400" kern="1200" dirty="0" smtClean="0">
                <a:solidFill>
                  <a:srgbClr val="000000"/>
                </a:solidFill>
              </a:rPr>
              <a:t> occurs at the site of attachment for an affix and </a:t>
            </a:r>
            <a:r>
              <a:rPr lang="en-US" sz="2400" b="1" kern="1200" dirty="0" smtClean="0">
                <a:solidFill>
                  <a:srgbClr val="669999"/>
                </a:solidFill>
              </a:rPr>
              <a:t>#</a:t>
            </a:r>
            <a:r>
              <a:rPr lang="en-US" sz="2400" kern="1200" dirty="0" smtClean="0">
                <a:solidFill>
                  <a:srgbClr val="000000"/>
                </a:solidFill>
              </a:rPr>
              <a:t> for a clitic; a major word-boundary is indicated by </a:t>
            </a:r>
            <a:r>
              <a:rPr lang="en-US" sz="2400" b="1" kern="1200" dirty="0" smtClean="0">
                <a:solidFill>
                  <a:srgbClr val="669999"/>
                </a:solidFill>
              </a:rPr>
              <a:t>##</a:t>
            </a:r>
            <a:r>
              <a:rPr lang="en-US" sz="2400" kern="1200" dirty="0" smtClean="0">
                <a:solidFill>
                  <a:srgbClr val="000000"/>
                </a:solidFill>
              </a:rPr>
              <a:t>.]</a:t>
            </a:r>
            <a:endParaRPr lang="en-US" sz="2400" dirty="0" smtClean="0"/>
          </a:p>
          <a:p>
            <a:pPr marL="514350" indent="-514350" defTabSz="990600" eaLnBrk="1" hangingPunct="1">
              <a:lnSpc>
                <a:spcPct val="90000"/>
              </a:lnSpc>
              <a:tabLst>
                <a:tab pos="1079500" algn="l"/>
                <a:tab pos="1701800" algn="l"/>
                <a:tab pos="2781300" algn="l"/>
                <a:tab pos="4483100" algn="l"/>
              </a:tabLst>
              <a:defRPr/>
            </a:pPr>
            <a:endParaRPr lang="en-US" sz="26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12"/>
          </p:nvPr>
        </p:nvSpPr>
        <p:spPr>
          <a:noFill/>
        </p:spPr>
        <p:txBody>
          <a:bodyPr/>
          <a:lstStyle/>
          <a:p>
            <a:fld id="{BA9D8621-2E3A-4B8B-A1BC-7CCC28EF0BC2}" type="slidenum">
              <a:rPr lang="es-ES" altLang="en-US" smtClean="0"/>
              <a:pPr/>
              <a:t>17</a:t>
            </a:fld>
            <a:endParaRPr lang="es-ES" altLang="en-US" smtClean="0"/>
          </a:p>
        </p:txBody>
      </p:sp>
      <p:sp>
        <p:nvSpPr>
          <p:cNvPr id="16387" name="Rectangle 2"/>
          <p:cNvSpPr>
            <a:spLocks noGrp="1" noChangeArrowheads="1"/>
          </p:cNvSpPr>
          <p:nvPr>
            <p:ph type="title"/>
          </p:nvPr>
        </p:nvSpPr>
        <p:spPr>
          <a:xfrm>
            <a:off x="457200" y="404813"/>
            <a:ext cx="7543800" cy="868362"/>
          </a:xfrm>
        </p:spPr>
        <p:txBody>
          <a:bodyPr/>
          <a:lstStyle/>
          <a:p>
            <a:pPr eaLnBrk="1" hangingPunct="1"/>
            <a:r>
              <a:rPr lang="en-US" sz="3200" dirty="0" smtClean="0"/>
              <a:t>I. Acoustic study: Methodology</a:t>
            </a:r>
            <a:endParaRPr lang="en-US" sz="3200" b="0" dirty="0" smtClean="0"/>
          </a:p>
        </p:txBody>
      </p:sp>
      <p:sp>
        <p:nvSpPr>
          <p:cNvPr id="14340" name="Rectangle 3"/>
          <p:cNvSpPr>
            <a:spLocks noGrp="1" noChangeArrowheads="1"/>
          </p:cNvSpPr>
          <p:nvPr>
            <p:ph type="body" idx="1"/>
          </p:nvPr>
        </p:nvSpPr>
        <p:spPr>
          <a:xfrm>
            <a:off x="457200" y="1484313"/>
            <a:ext cx="8229600" cy="4968875"/>
          </a:xfrm>
        </p:spPr>
        <p:txBody>
          <a:bodyPr/>
          <a:lstStyle/>
          <a:p>
            <a:pPr marL="514350" indent="-514350" defTabSz="990600" eaLnBrk="1" hangingPunct="1">
              <a:lnSpc>
                <a:spcPct val="90000"/>
              </a:lnSpc>
              <a:buFont typeface="Wingdings" pitchFamily="2" charset="2"/>
              <a:buNone/>
              <a:tabLst>
                <a:tab pos="1079500" algn="l"/>
                <a:tab pos="1701800" algn="l"/>
                <a:tab pos="2781300" algn="l"/>
                <a:tab pos="4483100" algn="l"/>
              </a:tabLst>
              <a:defRPr/>
            </a:pPr>
            <a:r>
              <a:rPr lang="en-US" sz="2600" b="1" dirty="0" smtClean="0">
                <a:solidFill>
                  <a:srgbClr val="669999"/>
                </a:solidFill>
              </a:rPr>
              <a:t>3. Sequences analyzed</a:t>
            </a:r>
          </a:p>
          <a:p>
            <a:pPr marL="514350" indent="-514350" defTabSz="990600" eaLnBrk="1" hangingPunct="1">
              <a:lnSpc>
                <a:spcPct val="90000"/>
              </a:lnSpc>
              <a:buFont typeface="Wingdings" pitchFamily="2" charset="2"/>
              <a:buNone/>
              <a:tabLst>
                <a:tab pos="1079500" algn="l"/>
                <a:tab pos="1701800" algn="l"/>
                <a:tab pos="2781300" algn="l"/>
                <a:tab pos="4483100" algn="l"/>
              </a:tabLst>
              <a:defRPr/>
            </a:pPr>
            <a:endParaRPr lang="en-US" sz="2600" b="1" dirty="0" smtClean="0">
              <a:solidFill>
                <a:schemeClr val="accent2"/>
              </a:solidFill>
            </a:endParaRPr>
          </a:p>
          <a:p>
            <a:pPr marL="514350" indent="-514350" defTabSz="990600" eaLnBrk="1" hangingPunct="1">
              <a:lnSpc>
                <a:spcPct val="90000"/>
              </a:lnSpc>
              <a:tabLst>
                <a:tab pos="1079500" algn="l"/>
                <a:tab pos="1701800" algn="l"/>
                <a:tab pos="2781300" algn="l"/>
                <a:tab pos="4483100" algn="l"/>
              </a:tabLst>
              <a:defRPr/>
            </a:pPr>
            <a:r>
              <a:rPr lang="en-US" sz="2600" dirty="0" smtClean="0"/>
              <a:t>After the stressed vowels [</a:t>
            </a:r>
            <a:r>
              <a:rPr lang="en-US" sz="2800" kern="1200" dirty="0" smtClean="0">
                <a:solidFill>
                  <a:srgbClr val="000000"/>
                </a:solidFill>
              </a:rPr>
              <a:t>ɔ́</a:t>
            </a:r>
            <a:r>
              <a:rPr lang="en-US" sz="2600" dirty="0" smtClean="0"/>
              <a:t>] and [</a:t>
            </a:r>
            <a:r>
              <a:rPr lang="en-US" sz="2800" kern="1200" dirty="0" smtClean="0">
                <a:solidFill>
                  <a:srgbClr val="000000"/>
                </a:solidFill>
              </a:rPr>
              <a:t>ɛ́</a:t>
            </a:r>
            <a:r>
              <a:rPr lang="en-US" sz="2600" dirty="0" smtClean="0"/>
              <a:t>], appearing:</a:t>
            </a:r>
          </a:p>
          <a:p>
            <a:pPr marL="514350" indent="-514350" defTabSz="990600" eaLnBrk="1" hangingPunct="1">
              <a:lnSpc>
                <a:spcPct val="90000"/>
              </a:lnSpc>
              <a:buNone/>
              <a:tabLst>
                <a:tab pos="1079500" algn="l"/>
                <a:tab pos="1701800" algn="l"/>
                <a:tab pos="2781300" algn="l"/>
                <a:tab pos="4483100" algn="l"/>
              </a:tabLst>
              <a:defRPr/>
            </a:pPr>
            <a:endParaRPr lang="en-US" sz="2600" dirty="0" smtClean="0"/>
          </a:p>
          <a:p>
            <a:pPr marL="863600" lvl="1" indent="-514350" defTabSz="990600" eaLnBrk="1" hangingPunct="1">
              <a:lnSpc>
                <a:spcPct val="90000"/>
              </a:lnSpc>
              <a:tabLst>
                <a:tab pos="1079500" algn="l"/>
                <a:tab pos="1701800" algn="l"/>
                <a:tab pos="2781300" algn="l"/>
                <a:tab pos="4483100" algn="l"/>
              </a:tabLst>
              <a:defRPr/>
            </a:pPr>
            <a:r>
              <a:rPr lang="en-US" dirty="0" smtClean="0"/>
              <a:t>In a prototypically harmonic environment: </a:t>
            </a:r>
          </a:p>
          <a:p>
            <a:pPr marL="1158875" lvl="2" indent="-514350" defTabSz="990600" eaLnBrk="1" hangingPunct="1">
              <a:lnSpc>
                <a:spcPct val="90000"/>
              </a:lnSpc>
              <a:tabLst>
                <a:tab pos="1079500" algn="l"/>
                <a:tab pos="1701800" algn="l"/>
                <a:tab pos="2781300" algn="l"/>
                <a:tab pos="4483100" algn="l"/>
              </a:tabLst>
              <a:defRPr/>
            </a:pPr>
            <a:r>
              <a:rPr lang="en-US" sz="2400" dirty="0" smtClean="0"/>
              <a:t>Contiguous syllables within the word:</a:t>
            </a:r>
          </a:p>
          <a:p>
            <a:pPr marL="1452563" lvl="3" indent="-514350" defTabSz="990600" eaLnBrk="1" hangingPunct="1">
              <a:lnSpc>
                <a:spcPct val="90000"/>
              </a:lnSpc>
              <a:spcBef>
                <a:spcPts val="1200"/>
              </a:spcBef>
              <a:buNone/>
              <a:tabLst>
                <a:tab pos="898525" algn="l"/>
                <a:tab pos="2509838" algn="l"/>
                <a:tab pos="4479925" algn="l"/>
                <a:tab pos="5648325" algn="l"/>
                <a:tab pos="7000875" algn="l"/>
              </a:tabLst>
              <a:defRPr/>
            </a:pPr>
            <a:r>
              <a:rPr lang="en-US" sz="2400" dirty="0" smtClean="0"/>
              <a:t>Context </a:t>
            </a:r>
            <a:r>
              <a:rPr lang="en-US" sz="2400" kern="1200" dirty="0" smtClean="0">
                <a:solidFill>
                  <a:srgbClr val="000000"/>
                </a:solidFill>
              </a:rPr>
              <a:t>/ɔ́/+/a/: </a:t>
            </a:r>
          </a:p>
          <a:p>
            <a:pPr marL="1452563" lvl="3" indent="-514350" defTabSz="990600" eaLnBrk="1" hangingPunct="1">
              <a:lnSpc>
                <a:spcPct val="90000"/>
              </a:lnSpc>
              <a:tabLst>
                <a:tab pos="1440000" algn="l"/>
                <a:tab pos="3240000" algn="l"/>
                <a:tab pos="5220000" algn="l"/>
              </a:tabLst>
              <a:defRPr/>
            </a:pPr>
            <a:r>
              <a:rPr lang="en-US" sz="2400" i="1" dirty="0" err="1" smtClean="0"/>
              <a:t>pistola</a:t>
            </a:r>
            <a:r>
              <a:rPr lang="en-US" sz="2400" i="1" dirty="0" smtClean="0"/>
              <a:t>	</a:t>
            </a:r>
            <a:r>
              <a:rPr lang="en-US" sz="2400" dirty="0" smtClean="0"/>
              <a:t>/</a:t>
            </a:r>
            <a:r>
              <a:rPr lang="en-US" sz="2400" dirty="0" err="1" smtClean="0"/>
              <a:t>pist</a:t>
            </a:r>
            <a:r>
              <a:rPr lang="en-US" sz="2400" kern="1200" dirty="0" err="1" smtClean="0">
                <a:solidFill>
                  <a:srgbClr val="000000"/>
                </a:solidFill>
              </a:rPr>
              <a:t>ɔ́l+a</a:t>
            </a:r>
            <a:r>
              <a:rPr lang="en-US" sz="2400" kern="1200" dirty="0" smtClean="0">
                <a:solidFill>
                  <a:srgbClr val="000000"/>
                </a:solidFill>
              </a:rPr>
              <a:t>/	‘gun’</a:t>
            </a:r>
          </a:p>
          <a:p>
            <a:pPr marL="1452563" lvl="3" indent="-514350" defTabSz="990600" eaLnBrk="1" hangingPunct="1">
              <a:lnSpc>
                <a:spcPct val="90000"/>
              </a:lnSpc>
              <a:tabLst>
                <a:tab pos="1440000" algn="l"/>
                <a:tab pos="3240000" algn="l"/>
                <a:tab pos="5220000" algn="l"/>
              </a:tabLst>
              <a:defRPr/>
            </a:pPr>
            <a:r>
              <a:rPr lang="en-US" sz="2400" i="1" dirty="0" err="1" smtClean="0"/>
              <a:t>cassola</a:t>
            </a:r>
            <a:r>
              <a:rPr lang="en-US" sz="2400" dirty="0" smtClean="0"/>
              <a:t>	/</a:t>
            </a:r>
            <a:r>
              <a:rPr lang="en-US" sz="2400" dirty="0" err="1" smtClean="0"/>
              <a:t>kas</a:t>
            </a:r>
            <a:r>
              <a:rPr lang="en-US" sz="2400" kern="1200" dirty="0" err="1" smtClean="0">
                <a:solidFill>
                  <a:srgbClr val="000000"/>
                </a:solidFill>
              </a:rPr>
              <a:t>ɔ́l+a</a:t>
            </a:r>
            <a:r>
              <a:rPr lang="en-US" sz="2400" kern="1200" dirty="0" smtClean="0">
                <a:solidFill>
                  <a:srgbClr val="000000"/>
                </a:solidFill>
              </a:rPr>
              <a:t>/	</a:t>
            </a:r>
            <a:r>
              <a:rPr lang="en-US" sz="2400" dirty="0" smtClean="0"/>
              <a:t>‘pot’</a:t>
            </a:r>
          </a:p>
          <a:p>
            <a:pPr marL="1452563" lvl="3" indent="-514350" defTabSz="990600" eaLnBrk="1" hangingPunct="1">
              <a:lnSpc>
                <a:spcPct val="90000"/>
              </a:lnSpc>
              <a:spcBef>
                <a:spcPts val="1200"/>
              </a:spcBef>
              <a:buNone/>
              <a:tabLst>
                <a:tab pos="898525" algn="l"/>
                <a:tab pos="2509838" algn="l"/>
                <a:tab pos="4479925" algn="l"/>
                <a:tab pos="5648325" algn="l"/>
                <a:tab pos="7000875" algn="l"/>
              </a:tabLst>
              <a:defRPr/>
            </a:pPr>
            <a:r>
              <a:rPr lang="en-US" sz="2400" kern="1200" dirty="0" smtClean="0">
                <a:solidFill>
                  <a:srgbClr val="000000"/>
                </a:solidFill>
              </a:rPr>
              <a:t>Context /ɛ́/+/a/:</a:t>
            </a:r>
            <a:endParaRPr lang="en-US" sz="2400" dirty="0" smtClean="0"/>
          </a:p>
          <a:p>
            <a:pPr marL="1452563" lvl="3" indent="-514350" defTabSz="990600" eaLnBrk="1" hangingPunct="1">
              <a:lnSpc>
                <a:spcPct val="90000"/>
              </a:lnSpc>
              <a:tabLst>
                <a:tab pos="1440000" algn="l"/>
                <a:tab pos="3240000" algn="l"/>
                <a:tab pos="5220000" algn="l"/>
              </a:tabLst>
              <a:defRPr/>
            </a:pPr>
            <a:r>
              <a:rPr lang="en-US" sz="2400" i="1" dirty="0" err="1" smtClean="0"/>
              <a:t>tela</a:t>
            </a:r>
            <a:r>
              <a:rPr lang="en-US" sz="2400" i="1" dirty="0" smtClean="0"/>
              <a:t> 	</a:t>
            </a:r>
            <a:r>
              <a:rPr lang="en-US" sz="2400" dirty="0" smtClean="0"/>
              <a:t>/</a:t>
            </a:r>
            <a:r>
              <a:rPr lang="en-US" sz="2400" dirty="0" err="1" smtClean="0"/>
              <a:t>t</a:t>
            </a:r>
            <a:r>
              <a:rPr lang="en-US" sz="2400" kern="1200" dirty="0" err="1" smtClean="0">
                <a:solidFill>
                  <a:srgbClr val="000000"/>
                </a:solidFill>
              </a:rPr>
              <a:t>ɛ́</a:t>
            </a:r>
            <a:r>
              <a:rPr lang="en-US" sz="2400" dirty="0" err="1" smtClean="0"/>
              <a:t>l+a</a:t>
            </a:r>
            <a:r>
              <a:rPr lang="en-US" sz="2400" dirty="0" smtClean="0"/>
              <a:t>/	‘cloth’</a:t>
            </a:r>
          </a:p>
          <a:p>
            <a:pPr marL="1452563" lvl="3" indent="-514350" defTabSz="990600" eaLnBrk="1" hangingPunct="1">
              <a:lnSpc>
                <a:spcPct val="90000"/>
              </a:lnSpc>
              <a:tabLst>
                <a:tab pos="1440000" algn="l"/>
                <a:tab pos="3240000" algn="l"/>
                <a:tab pos="5220000" algn="l"/>
              </a:tabLst>
              <a:defRPr/>
            </a:pPr>
            <a:r>
              <a:rPr lang="en-US" sz="2400" i="1" dirty="0" err="1" smtClean="0"/>
              <a:t>serra</a:t>
            </a:r>
            <a:r>
              <a:rPr lang="en-US" sz="2400" dirty="0" smtClean="0"/>
              <a:t>	/</a:t>
            </a:r>
            <a:r>
              <a:rPr lang="en-US" sz="2400" dirty="0" err="1" smtClean="0"/>
              <a:t>s</a:t>
            </a:r>
            <a:r>
              <a:rPr lang="en-US" sz="2400" kern="1200" dirty="0" err="1" smtClean="0">
                <a:solidFill>
                  <a:srgbClr val="000000"/>
                </a:solidFill>
              </a:rPr>
              <a:t>ɛ́</a:t>
            </a:r>
            <a:r>
              <a:rPr lang="en-US" sz="2400" dirty="0" err="1" smtClean="0"/>
              <a:t>r+a</a:t>
            </a:r>
            <a:r>
              <a:rPr lang="en-US" sz="2400" dirty="0" smtClean="0"/>
              <a:t>/ 	‘saw’</a:t>
            </a:r>
            <a:endParaRPr lang="en-US" sz="2400" i="1"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12"/>
          </p:nvPr>
        </p:nvSpPr>
        <p:spPr>
          <a:noFill/>
        </p:spPr>
        <p:txBody>
          <a:bodyPr/>
          <a:lstStyle/>
          <a:p>
            <a:fld id="{BA9D8621-2E3A-4B8B-A1BC-7CCC28EF0BC2}" type="slidenum">
              <a:rPr lang="es-ES" altLang="en-US" smtClean="0"/>
              <a:pPr/>
              <a:t>18</a:t>
            </a:fld>
            <a:endParaRPr lang="es-ES" altLang="en-US" smtClean="0"/>
          </a:p>
        </p:txBody>
      </p:sp>
      <p:sp>
        <p:nvSpPr>
          <p:cNvPr id="16387" name="Rectangle 2"/>
          <p:cNvSpPr>
            <a:spLocks noGrp="1" noChangeArrowheads="1"/>
          </p:cNvSpPr>
          <p:nvPr>
            <p:ph type="title"/>
          </p:nvPr>
        </p:nvSpPr>
        <p:spPr>
          <a:xfrm>
            <a:off x="457200" y="404813"/>
            <a:ext cx="7543800" cy="868362"/>
          </a:xfrm>
        </p:spPr>
        <p:txBody>
          <a:bodyPr/>
          <a:lstStyle/>
          <a:p>
            <a:pPr eaLnBrk="1" hangingPunct="1"/>
            <a:r>
              <a:rPr lang="en-US" sz="3200" dirty="0" smtClean="0"/>
              <a:t>I. Acoustic study: Methodology</a:t>
            </a:r>
            <a:endParaRPr lang="en-US" sz="3200" b="0" dirty="0" smtClean="0"/>
          </a:p>
        </p:txBody>
      </p:sp>
      <p:sp>
        <p:nvSpPr>
          <p:cNvPr id="14340" name="Rectangle 3"/>
          <p:cNvSpPr>
            <a:spLocks noGrp="1" noChangeArrowheads="1"/>
          </p:cNvSpPr>
          <p:nvPr>
            <p:ph type="body" idx="1"/>
          </p:nvPr>
        </p:nvSpPr>
        <p:spPr>
          <a:xfrm>
            <a:off x="457200" y="1484313"/>
            <a:ext cx="8507288" cy="4968875"/>
          </a:xfrm>
        </p:spPr>
        <p:txBody>
          <a:bodyPr/>
          <a:lstStyle/>
          <a:p>
            <a:pPr marL="514350" indent="-514350" defTabSz="990600" eaLnBrk="1" hangingPunct="1">
              <a:lnSpc>
                <a:spcPct val="90000"/>
              </a:lnSpc>
              <a:buFont typeface="Wingdings" pitchFamily="2" charset="2"/>
              <a:buNone/>
              <a:tabLst>
                <a:tab pos="1079500" algn="l"/>
                <a:tab pos="1701800" algn="l"/>
                <a:tab pos="2781300" algn="l"/>
                <a:tab pos="4483100" algn="l"/>
              </a:tabLst>
              <a:defRPr/>
            </a:pPr>
            <a:r>
              <a:rPr lang="en-US" sz="2600" b="1" dirty="0" smtClean="0">
                <a:solidFill>
                  <a:srgbClr val="669999"/>
                </a:solidFill>
              </a:rPr>
              <a:t>3. Sequences analyzed</a:t>
            </a:r>
          </a:p>
          <a:p>
            <a:pPr marL="514350" indent="-514350" defTabSz="990600" eaLnBrk="1" hangingPunct="1">
              <a:lnSpc>
                <a:spcPct val="90000"/>
              </a:lnSpc>
              <a:buFont typeface="Wingdings" pitchFamily="2" charset="2"/>
              <a:buNone/>
              <a:tabLst>
                <a:tab pos="1079500" algn="l"/>
                <a:tab pos="1701800" algn="l"/>
                <a:tab pos="2781300" algn="l"/>
                <a:tab pos="4483100" algn="l"/>
              </a:tabLst>
              <a:defRPr/>
            </a:pPr>
            <a:endParaRPr lang="en-US" sz="2600" b="1" dirty="0" smtClean="0">
              <a:solidFill>
                <a:schemeClr val="accent2"/>
              </a:solidFill>
            </a:endParaRPr>
          </a:p>
          <a:p>
            <a:pPr marL="863600" lvl="1" indent="-514350" defTabSz="990600" eaLnBrk="1" hangingPunct="1">
              <a:lnSpc>
                <a:spcPct val="90000"/>
              </a:lnSpc>
              <a:tabLst>
                <a:tab pos="1079500" algn="l"/>
                <a:tab pos="1701800" algn="l"/>
                <a:tab pos="2781300" algn="l"/>
                <a:tab pos="4483100" algn="l"/>
              </a:tabLst>
              <a:defRPr/>
            </a:pPr>
            <a:r>
              <a:rPr lang="en-US" dirty="0" smtClean="0"/>
              <a:t>In two non-prototypically harmonic contexts:</a:t>
            </a:r>
          </a:p>
          <a:p>
            <a:pPr marL="1158875" lvl="2" indent="-514350" defTabSz="990600" eaLnBrk="1" hangingPunct="1">
              <a:lnSpc>
                <a:spcPct val="90000"/>
              </a:lnSpc>
              <a:tabLst>
                <a:tab pos="1079500" algn="l"/>
                <a:tab pos="1701800" algn="l"/>
                <a:tab pos="2781300" algn="l"/>
                <a:tab pos="4483100" algn="l"/>
              </a:tabLst>
              <a:defRPr/>
            </a:pPr>
            <a:r>
              <a:rPr lang="en-US" sz="2400" dirty="0" smtClean="0"/>
              <a:t>Adjacent syllables, but separated by a minor morphological boundary, a clitic limit (</a:t>
            </a:r>
            <a:r>
              <a:rPr lang="en-US" sz="2400" dirty="0" smtClean="0">
                <a:solidFill>
                  <a:srgbClr val="669999"/>
                </a:solidFill>
              </a:rPr>
              <a:t>#</a:t>
            </a:r>
            <a:r>
              <a:rPr lang="en-US" sz="2400" dirty="0" smtClean="0"/>
              <a:t>): </a:t>
            </a:r>
          </a:p>
          <a:p>
            <a:pPr marL="1158875" lvl="2" indent="-514350" defTabSz="990600" eaLnBrk="1" hangingPunct="1">
              <a:lnSpc>
                <a:spcPct val="90000"/>
              </a:lnSpc>
              <a:tabLst>
                <a:tab pos="1079500" algn="l"/>
                <a:tab pos="1701800" algn="l"/>
                <a:tab pos="2781300" algn="l"/>
                <a:tab pos="4483100" algn="l"/>
              </a:tabLst>
              <a:defRPr/>
            </a:pPr>
            <a:endParaRPr lang="en-US" sz="2400" dirty="0" smtClean="0"/>
          </a:p>
          <a:p>
            <a:pPr marL="1452563" lvl="3" indent="-514350" defTabSz="990600" eaLnBrk="1" hangingPunct="1">
              <a:lnSpc>
                <a:spcPct val="90000"/>
              </a:lnSpc>
              <a:buNone/>
              <a:tabLst>
                <a:tab pos="1079500" algn="l"/>
                <a:tab pos="1701800" algn="l"/>
                <a:tab pos="2955925" algn="l"/>
                <a:tab pos="4846638" algn="l"/>
              </a:tabLst>
              <a:defRPr/>
            </a:pPr>
            <a:r>
              <a:rPr lang="en-US" sz="2400" dirty="0" smtClean="0"/>
              <a:t>Context </a:t>
            </a:r>
            <a:r>
              <a:rPr lang="en-US" sz="2400" kern="1200" dirty="0" smtClean="0">
                <a:solidFill>
                  <a:srgbClr val="000000"/>
                </a:solidFill>
              </a:rPr>
              <a:t>/ɔ́/#/a/: </a:t>
            </a:r>
          </a:p>
          <a:p>
            <a:pPr marL="1452563" lvl="3" indent="-514350" defTabSz="990600" eaLnBrk="1" hangingPunct="1">
              <a:lnSpc>
                <a:spcPct val="90000"/>
              </a:lnSpc>
              <a:tabLst>
                <a:tab pos="1080000" algn="l"/>
                <a:tab pos="1440000" algn="l"/>
                <a:tab pos="3240000" algn="l"/>
                <a:tab pos="5220000" algn="l"/>
              </a:tabLst>
              <a:defRPr/>
            </a:pPr>
            <a:r>
              <a:rPr lang="en-US" sz="2400" i="1" dirty="0" err="1" smtClean="0"/>
              <a:t>dissol</a:t>
            </a:r>
            <a:r>
              <a:rPr lang="en-US" sz="2400" i="1" dirty="0" smtClean="0"/>
              <a:t>-la</a:t>
            </a:r>
            <a:r>
              <a:rPr lang="en-US" sz="2400" dirty="0" smtClean="0"/>
              <a:t>	/</a:t>
            </a:r>
            <a:r>
              <a:rPr lang="en-US" sz="2400" dirty="0" err="1" smtClean="0"/>
              <a:t>dis</a:t>
            </a:r>
            <a:r>
              <a:rPr lang="en-US" sz="2400" kern="1200" dirty="0" err="1" smtClean="0">
                <a:solidFill>
                  <a:srgbClr val="000000"/>
                </a:solidFill>
              </a:rPr>
              <a:t>ɔ́l</a:t>
            </a:r>
            <a:r>
              <a:rPr lang="en-US" sz="2400" kern="1200" dirty="0" err="1" smtClean="0">
                <a:solidFill>
                  <a:srgbClr val="669999"/>
                </a:solidFill>
              </a:rPr>
              <a:t>#</a:t>
            </a:r>
            <a:r>
              <a:rPr lang="en-US" sz="2400" kern="1200" dirty="0" err="1" smtClean="0">
                <a:solidFill>
                  <a:srgbClr val="000000"/>
                </a:solidFill>
              </a:rPr>
              <a:t>la</a:t>
            </a:r>
            <a:r>
              <a:rPr lang="en-US" sz="2400" kern="1200" dirty="0" smtClean="0">
                <a:solidFill>
                  <a:srgbClr val="000000"/>
                </a:solidFill>
              </a:rPr>
              <a:t>/ 	</a:t>
            </a:r>
            <a:r>
              <a:rPr lang="en-US" sz="2400" dirty="0" smtClean="0"/>
              <a:t>‘dissolve it (</a:t>
            </a:r>
            <a:r>
              <a:rPr lang="en-US" sz="2400" cap="small" dirty="0" smtClean="0"/>
              <a:t>fem</a:t>
            </a:r>
            <a:r>
              <a:rPr lang="en-US" sz="2400" dirty="0" smtClean="0"/>
              <a:t>)’</a:t>
            </a:r>
          </a:p>
          <a:p>
            <a:pPr marL="1452563" lvl="3" indent="-514350" defTabSz="990600" eaLnBrk="1" hangingPunct="1">
              <a:lnSpc>
                <a:spcPct val="90000"/>
              </a:lnSpc>
              <a:tabLst>
                <a:tab pos="1080000" algn="l"/>
                <a:tab pos="1440000" algn="l"/>
                <a:tab pos="3240000" algn="l"/>
                <a:tab pos="5220000" algn="l"/>
              </a:tabLst>
              <a:defRPr/>
            </a:pPr>
            <a:r>
              <a:rPr lang="en-US" sz="2400" i="1" dirty="0" err="1" smtClean="0"/>
              <a:t>correspon</a:t>
            </a:r>
            <a:r>
              <a:rPr lang="en-US" sz="2400" i="1" dirty="0" smtClean="0"/>
              <a:t>-la</a:t>
            </a:r>
            <a:r>
              <a:rPr lang="en-US" sz="2400" dirty="0" smtClean="0"/>
              <a:t>	/</a:t>
            </a:r>
            <a:r>
              <a:rPr lang="en-US" sz="2400" dirty="0" err="1" smtClean="0"/>
              <a:t>koresp</a:t>
            </a:r>
            <a:r>
              <a:rPr lang="en-US" sz="2400" kern="1200" dirty="0" err="1" smtClean="0">
                <a:solidFill>
                  <a:srgbClr val="000000"/>
                </a:solidFill>
              </a:rPr>
              <a:t>ɔ́n</a:t>
            </a:r>
            <a:r>
              <a:rPr lang="en-US" sz="2400" kern="1200" dirty="0" err="1" smtClean="0">
                <a:solidFill>
                  <a:srgbClr val="669999"/>
                </a:solidFill>
              </a:rPr>
              <a:t>#</a:t>
            </a:r>
            <a:r>
              <a:rPr lang="en-US" sz="2400" kern="1200" dirty="0" err="1" smtClean="0">
                <a:solidFill>
                  <a:srgbClr val="000000"/>
                </a:solidFill>
              </a:rPr>
              <a:t>la</a:t>
            </a:r>
            <a:r>
              <a:rPr lang="en-US" sz="2400" kern="1200" dirty="0" smtClean="0">
                <a:solidFill>
                  <a:srgbClr val="000000"/>
                </a:solidFill>
              </a:rPr>
              <a:t>/ 	</a:t>
            </a:r>
            <a:r>
              <a:rPr lang="en-US" sz="2400" dirty="0" smtClean="0"/>
              <a:t>‘respond to her’</a:t>
            </a:r>
          </a:p>
          <a:p>
            <a:pPr marL="1452563" lvl="3" indent="-514350" defTabSz="990600" eaLnBrk="1" hangingPunct="1">
              <a:lnSpc>
                <a:spcPct val="90000"/>
              </a:lnSpc>
              <a:buNone/>
              <a:tabLst>
                <a:tab pos="1079500" algn="l"/>
                <a:tab pos="1701800" algn="l"/>
                <a:tab pos="2955925" algn="l"/>
                <a:tab pos="4846638" algn="l"/>
              </a:tabLst>
              <a:defRPr/>
            </a:pPr>
            <a:endParaRPr lang="en-US" sz="2400" i="1" dirty="0" smtClean="0"/>
          </a:p>
          <a:p>
            <a:pPr marL="1452563" lvl="3" indent="-514350" defTabSz="990600" eaLnBrk="1" hangingPunct="1">
              <a:lnSpc>
                <a:spcPct val="90000"/>
              </a:lnSpc>
              <a:buNone/>
              <a:tabLst>
                <a:tab pos="1079500" algn="l"/>
                <a:tab pos="1701800" algn="l"/>
                <a:tab pos="2955925" algn="l"/>
                <a:tab pos="4846638" algn="l"/>
              </a:tabLst>
              <a:defRPr/>
            </a:pPr>
            <a:r>
              <a:rPr lang="en-US" sz="2400" dirty="0" smtClean="0"/>
              <a:t>Context </a:t>
            </a:r>
            <a:r>
              <a:rPr lang="en-US" sz="2400" kern="1200" dirty="0" smtClean="0">
                <a:solidFill>
                  <a:srgbClr val="000000"/>
                </a:solidFill>
              </a:rPr>
              <a:t>/ɛ́/#/a/: </a:t>
            </a:r>
          </a:p>
          <a:p>
            <a:pPr marL="1452563" lvl="3" indent="-514350" defTabSz="990600" eaLnBrk="1" hangingPunct="1">
              <a:lnSpc>
                <a:spcPct val="90000"/>
              </a:lnSpc>
              <a:tabLst>
                <a:tab pos="1080000" algn="l"/>
                <a:tab pos="1440000" algn="l"/>
                <a:tab pos="3240000" algn="l"/>
                <a:tab pos="5220000" algn="l"/>
              </a:tabLst>
              <a:defRPr/>
            </a:pPr>
            <a:r>
              <a:rPr lang="en-US" sz="2400" i="1" dirty="0" err="1" smtClean="0"/>
              <a:t>perd</a:t>
            </a:r>
            <a:r>
              <a:rPr lang="en-US" sz="2400" i="1" dirty="0" smtClean="0"/>
              <a:t>-la</a:t>
            </a:r>
            <a:r>
              <a:rPr lang="en-US" sz="2400" dirty="0" smtClean="0"/>
              <a:t>	/</a:t>
            </a:r>
            <a:r>
              <a:rPr lang="en-US" sz="2400" dirty="0" err="1" smtClean="0"/>
              <a:t>p</a:t>
            </a:r>
            <a:r>
              <a:rPr lang="en-US" sz="2400" kern="1200" dirty="0" err="1" smtClean="0">
                <a:solidFill>
                  <a:srgbClr val="000000"/>
                </a:solidFill>
              </a:rPr>
              <a:t>ɛ́ɾd</a:t>
            </a:r>
            <a:r>
              <a:rPr lang="en-US" sz="2400" kern="1200" dirty="0" err="1" smtClean="0">
                <a:solidFill>
                  <a:srgbClr val="669999"/>
                </a:solidFill>
              </a:rPr>
              <a:t>#</a:t>
            </a:r>
            <a:r>
              <a:rPr lang="en-US" sz="2400" kern="1200" dirty="0" err="1" smtClean="0">
                <a:solidFill>
                  <a:srgbClr val="000000"/>
                </a:solidFill>
              </a:rPr>
              <a:t>la</a:t>
            </a:r>
            <a:r>
              <a:rPr lang="en-US" sz="2400" kern="1200" dirty="0" smtClean="0">
                <a:solidFill>
                  <a:srgbClr val="000000"/>
                </a:solidFill>
              </a:rPr>
              <a:t>/ 	</a:t>
            </a:r>
            <a:r>
              <a:rPr lang="en-US" sz="2400" dirty="0" smtClean="0"/>
              <a:t>‘lose it (</a:t>
            </a:r>
            <a:r>
              <a:rPr lang="en-US" sz="2400" cap="small" dirty="0" smtClean="0"/>
              <a:t>fem</a:t>
            </a:r>
            <a:r>
              <a:rPr lang="en-US" sz="2400" dirty="0" smtClean="0"/>
              <a:t>)’</a:t>
            </a:r>
            <a:endParaRPr lang="en-US" sz="2400" i="1" dirty="0" smtClean="0"/>
          </a:p>
          <a:p>
            <a:pPr marL="1158875" lvl="2" indent="-514350" defTabSz="990600" eaLnBrk="1" hangingPunct="1">
              <a:lnSpc>
                <a:spcPct val="90000"/>
              </a:lnSpc>
              <a:buNone/>
              <a:tabLst>
                <a:tab pos="1079500" algn="l"/>
                <a:tab pos="1701800" algn="l"/>
                <a:tab pos="2955925" algn="l"/>
                <a:tab pos="4846638" algn="l"/>
              </a:tabLst>
              <a:defRPr/>
            </a:pPr>
            <a:r>
              <a:rPr lang="en-US" sz="2100" dirty="0" smtClean="0"/>
              <a:t>	</a:t>
            </a:r>
          </a:p>
          <a:p>
            <a:pPr marL="1158875" lvl="2" indent="-514350" defTabSz="990600" eaLnBrk="1" hangingPunct="1">
              <a:lnSpc>
                <a:spcPct val="90000"/>
              </a:lnSpc>
              <a:tabLst>
                <a:tab pos="1079500" algn="l"/>
                <a:tab pos="1701800" algn="l"/>
                <a:tab pos="2781300" algn="l"/>
                <a:tab pos="4483100" algn="l"/>
              </a:tabLst>
              <a:defRPr/>
            </a:pPr>
            <a:endParaRPr lang="en-US" sz="24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12"/>
          </p:nvPr>
        </p:nvSpPr>
        <p:spPr>
          <a:noFill/>
        </p:spPr>
        <p:txBody>
          <a:bodyPr/>
          <a:lstStyle/>
          <a:p>
            <a:fld id="{BA9D8621-2E3A-4B8B-A1BC-7CCC28EF0BC2}" type="slidenum">
              <a:rPr lang="es-ES" altLang="en-US" smtClean="0"/>
              <a:pPr/>
              <a:t>19</a:t>
            </a:fld>
            <a:endParaRPr lang="es-ES" altLang="en-US" smtClean="0"/>
          </a:p>
        </p:txBody>
      </p:sp>
      <p:sp>
        <p:nvSpPr>
          <p:cNvPr id="16387" name="Rectangle 2"/>
          <p:cNvSpPr>
            <a:spLocks noGrp="1" noChangeArrowheads="1"/>
          </p:cNvSpPr>
          <p:nvPr>
            <p:ph type="title"/>
          </p:nvPr>
        </p:nvSpPr>
        <p:spPr>
          <a:xfrm>
            <a:off x="457200" y="404813"/>
            <a:ext cx="7543800" cy="868362"/>
          </a:xfrm>
        </p:spPr>
        <p:txBody>
          <a:bodyPr/>
          <a:lstStyle/>
          <a:p>
            <a:pPr eaLnBrk="1" hangingPunct="1"/>
            <a:r>
              <a:rPr lang="en-US" sz="3200" dirty="0" smtClean="0"/>
              <a:t>I. Acoustic study: Methodology</a:t>
            </a:r>
            <a:endParaRPr lang="en-US" sz="3200" b="0" dirty="0" smtClean="0"/>
          </a:p>
        </p:txBody>
      </p:sp>
      <p:sp>
        <p:nvSpPr>
          <p:cNvPr id="14340" name="Rectangle 3"/>
          <p:cNvSpPr>
            <a:spLocks noGrp="1" noChangeArrowheads="1"/>
          </p:cNvSpPr>
          <p:nvPr>
            <p:ph type="body" idx="1"/>
          </p:nvPr>
        </p:nvSpPr>
        <p:spPr>
          <a:xfrm>
            <a:off x="457200" y="1484313"/>
            <a:ext cx="8686800" cy="4968875"/>
          </a:xfrm>
        </p:spPr>
        <p:txBody>
          <a:bodyPr/>
          <a:lstStyle/>
          <a:p>
            <a:pPr marL="514350" indent="-514350" defTabSz="990600" eaLnBrk="1" hangingPunct="1">
              <a:lnSpc>
                <a:spcPct val="90000"/>
              </a:lnSpc>
              <a:buFont typeface="Wingdings" pitchFamily="2" charset="2"/>
              <a:buNone/>
              <a:tabLst>
                <a:tab pos="1079500" algn="l"/>
                <a:tab pos="1701800" algn="l"/>
                <a:tab pos="2781300" algn="l"/>
                <a:tab pos="4483100" algn="l"/>
              </a:tabLst>
              <a:defRPr/>
            </a:pPr>
            <a:r>
              <a:rPr lang="en-US" sz="2600" b="1" dirty="0" smtClean="0">
                <a:solidFill>
                  <a:srgbClr val="669999"/>
                </a:solidFill>
              </a:rPr>
              <a:t>3. Sequences analyzed</a:t>
            </a:r>
          </a:p>
          <a:p>
            <a:pPr marL="514350" indent="-514350" defTabSz="990600" eaLnBrk="1" hangingPunct="1">
              <a:lnSpc>
                <a:spcPct val="90000"/>
              </a:lnSpc>
              <a:buFont typeface="Wingdings" pitchFamily="2" charset="2"/>
              <a:buNone/>
              <a:tabLst>
                <a:tab pos="1079500" algn="l"/>
                <a:tab pos="1701800" algn="l"/>
                <a:tab pos="2781300" algn="l"/>
                <a:tab pos="4483100" algn="l"/>
              </a:tabLst>
              <a:defRPr/>
            </a:pPr>
            <a:endParaRPr lang="en-US" sz="2600" b="1" dirty="0" smtClean="0">
              <a:solidFill>
                <a:schemeClr val="accent2"/>
              </a:solidFill>
            </a:endParaRPr>
          </a:p>
          <a:p>
            <a:pPr marL="863600" lvl="1" indent="-514350" defTabSz="990600" eaLnBrk="1" hangingPunct="1">
              <a:lnSpc>
                <a:spcPct val="90000"/>
              </a:lnSpc>
              <a:tabLst>
                <a:tab pos="1079500" algn="l"/>
                <a:tab pos="1701800" algn="l"/>
                <a:tab pos="2781300" algn="l"/>
                <a:tab pos="4483100" algn="l"/>
              </a:tabLst>
              <a:defRPr/>
            </a:pPr>
            <a:r>
              <a:rPr lang="en-US" dirty="0" smtClean="0"/>
              <a:t>In two non-prototypically harmonic contexts:</a:t>
            </a:r>
          </a:p>
          <a:p>
            <a:pPr marL="1158875" lvl="2" indent="-514350" defTabSz="990600" eaLnBrk="1" hangingPunct="1">
              <a:lnSpc>
                <a:spcPct val="90000"/>
              </a:lnSpc>
              <a:tabLst>
                <a:tab pos="1079500" algn="l"/>
                <a:tab pos="1701800" algn="l"/>
                <a:tab pos="2955925" algn="l"/>
                <a:tab pos="4846638" algn="l"/>
              </a:tabLst>
              <a:defRPr/>
            </a:pPr>
            <a:r>
              <a:rPr lang="en-US" sz="2400" dirty="0" smtClean="0"/>
              <a:t>Adjacent syllables, but separated by a major morphological boundary, a word-boundary (</a:t>
            </a:r>
            <a:r>
              <a:rPr lang="en-US" sz="2400" dirty="0" smtClean="0">
                <a:solidFill>
                  <a:srgbClr val="669999"/>
                </a:solidFill>
              </a:rPr>
              <a:t>##</a:t>
            </a:r>
            <a:r>
              <a:rPr lang="en-US" sz="2400" dirty="0" smtClean="0"/>
              <a:t>): </a:t>
            </a:r>
          </a:p>
          <a:p>
            <a:pPr marL="1158875" lvl="2" indent="-514350" defTabSz="990600" eaLnBrk="1" hangingPunct="1">
              <a:lnSpc>
                <a:spcPct val="90000"/>
              </a:lnSpc>
              <a:tabLst>
                <a:tab pos="1079500" algn="l"/>
                <a:tab pos="1701800" algn="l"/>
                <a:tab pos="2781300" algn="l"/>
                <a:tab pos="4483100" algn="l"/>
              </a:tabLst>
              <a:defRPr/>
            </a:pPr>
            <a:endParaRPr lang="en-US" sz="800" dirty="0" smtClean="0"/>
          </a:p>
          <a:p>
            <a:pPr marL="1452563" lvl="3" indent="-514350" defTabSz="990600" eaLnBrk="1" hangingPunct="1">
              <a:lnSpc>
                <a:spcPct val="90000"/>
              </a:lnSpc>
              <a:spcBef>
                <a:spcPts val="600"/>
              </a:spcBef>
              <a:buNone/>
              <a:tabLst>
                <a:tab pos="1079500" algn="l"/>
                <a:tab pos="1701800" algn="l"/>
                <a:tab pos="2955925" algn="l"/>
                <a:tab pos="4846638" algn="l"/>
              </a:tabLst>
              <a:defRPr/>
            </a:pPr>
            <a:r>
              <a:rPr lang="en-US" sz="2400" dirty="0" smtClean="0"/>
              <a:t>Context </a:t>
            </a:r>
            <a:r>
              <a:rPr lang="en-US" sz="2400" kern="1200" dirty="0" smtClean="0">
                <a:solidFill>
                  <a:srgbClr val="000000"/>
                </a:solidFill>
              </a:rPr>
              <a:t>/ɔ́/##/a/ </a:t>
            </a:r>
            <a:endParaRPr lang="en-US" sz="2400" dirty="0" smtClean="0"/>
          </a:p>
          <a:p>
            <a:pPr marL="1452563" lvl="3" indent="-514350" defTabSz="990600" eaLnBrk="1" hangingPunct="1">
              <a:lnSpc>
                <a:spcPct val="90000"/>
              </a:lnSpc>
              <a:tabLst>
                <a:tab pos="1079500" algn="l"/>
                <a:tab pos="1439863" algn="l"/>
                <a:tab pos="4033838" algn="l"/>
                <a:tab pos="4572000" algn="l"/>
              </a:tabLst>
              <a:defRPr/>
            </a:pPr>
            <a:r>
              <a:rPr lang="en-US" sz="2100" i="1" dirty="0" err="1" smtClean="0"/>
              <a:t>dissol</a:t>
            </a:r>
            <a:r>
              <a:rPr lang="en-US" sz="2100" i="1" dirty="0" smtClean="0"/>
              <a:t> la farina</a:t>
            </a:r>
            <a:r>
              <a:rPr lang="en-US" sz="2100" dirty="0" smtClean="0"/>
              <a:t>	/</a:t>
            </a:r>
            <a:r>
              <a:rPr lang="en-US" sz="2100" dirty="0" err="1" smtClean="0"/>
              <a:t>dis</a:t>
            </a:r>
            <a:r>
              <a:rPr lang="en-US" sz="2100" kern="1200" dirty="0" err="1" smtClean="0">
                <a:solidFill>
                  <a:srgbClr val="000000"/>
                </a:solidFill>
              </a:rPr>
              <a:t>ɔ́l</a:t>
            </a:r>
            <a:r>
              <a:rPr lang="en-US" sz="2100" kern="1200" dirty="0" smtClean="0">
                <a:solidFill>
                  <a:srgbClr val="669999"/>
                </a:solidFill>
              </a:rPr>
              <a:t>##</a:t>
            </a:r>
            <a:r>
              <a:rPr lang="en-US" sz="2100" kern="1200" dirty="0" smtClean="0">
                <a:solidFill>
                  <a:srgbClr val="000000"/>
                </a:solidFill>
              </a:rPr>
              <a:t>la…/</a:t>
            </a:r>
          </a:p>
          <a:p>
            <a:pPr marL="1452563" lvl="3" indent="-514350" defTabSz="990600" eaLnBrk="1" hangingPunct="1">
              <a:lnSpc>
                <a:spcPct val="90000"/>
              </a:lnSpc>
              <a:buNone/>
              <a:tabLst>
                <a:tab pos="1079500" algn="l"/>
                <a:tab pos="1439863" algn="l"/>
                <a:tab pos="4033838" algn="l"/>
                <a:tab pos="4572000" algn="l"/>
              </a:tabLst>
              <a:defRPr/>
            </a:pPr>
            <a:r>
              <a:rPr lang="en-US" sz="2100" kern="1200" dirty="0" smtClean="0">
                <a:solidFill>
                  <a:srgbClr val="000000"/>
                </a:solidFill>
              </a:rPr>
              <a:t>					</a:t>
            </a:r>
            <a:r>
              <a:rPr lang="en-US" sz="1800" dirty="0" smtClean="0"/>
              <a:t>‘s/he dissolves the (</a:t>
            </a:r>
            <a:r>
              <a:rPr lang="en-US" sz="1800" cap="small" dirty="0" smtClean="0"/>
              <a:t>fem</a:t>
            </a:r>
            <a:r>
              <a:rPr lang="en-US" sz="1800" dirty="0" smtClean="0"/>
              <a:t>) flour’</a:t>
            </a:r>
          </a:p>
          <a:p>
            <a:pPr marL="1452563" lvl="3" indent="-514350" defTabSz="990600" eaLnBrk="1" hangingPunct="1">
              <a:lnSpc>
                <a:spcPct val="90000"/>
              </a:lnSpc>
              <a:tabLst>
                <a:tab pos="1079500" algn="l"/>
                <a:tab pos="1439863" algn="l"/>
                <a:tab pos="4033838" algn="l"/>
                <a:tab pos="4572000" algn="l"/>
              </a:tabLst>
              <a:defRPr/>
            </a:pPr>
            <a:r>
              <a:rPr lang="en-US" sz="2100" i="1" dirty="0" smtClean="0"/>
              <a:t>li </a:t>
            </a:r>
            <a:r>
              <a:rPr lang="en-US" sz="2100" i="1" dirty="0" err="1" smtClean="0"/>
              <a:t>correspon</a:t>
            </a:r>
            <a:r>
              <a:rPr lang="en-US" sz="2100" i="1" dirty="0" smtClean="0"/>
              <a:t> la </a:t>
            </a:r>
            <a:r>
              <a:rPr lang="en-US" sz="2100" i="1" dirty="0" err="1" smtClean="0"/>
              <a:t>faena</a:t>
            </a:r>
            <a:r>
              <a:rPr lang="en-US" sz="2100" dirty="0" smtClean="0"/>
              <a:t>	/</a:t>
            </a:r>
            <a:r>
              <a:rPr lang="en-US" sz="2100" dirty="0" err="1" smtClean="0"/>
              <a:t>koresp</a:t>
            </a:r>
            <a:r>
              <a:rPr lang="en-US" sz="2100" kern="1200" dirty="0" err="1" smtClean="0">
                <a:solidFill>
                  <a:srgbClr val="000000"/>
                </a:solidFill>
              </a:rPr>
              <a:t>ɔ́n</a:t>
            </a:r>
            <a:r>
              <a:rPr lang="en-US" sz="2100" kern="1200" dirty="0" smtClean="0">
                <a:solidFill>
                  <a:srgbClr val="669999"/>
                </a:solidFill>
              </a:rPr>
              <a:t>##</a:t>
            </a:r>
            <a:r>
              <a:rPr lang="en-US" sz="2100" kern="1200" dirty="0" smtClean="0">
                <a:solidFill>
                  <a:srgbClr val="000000"/>
                </a:solidFill>
              </a:rPr>
              <a:t>la…/</a:t>
            </a:r>
          </a:p>
          <a:p>
            <a:pPr marL="1452563" lvl="3" indent="-514350" defTabSz="990600" eaLnBrk="1" hangingPunct="1">
              <a:lnSpc>
                <a:spcPct val="90000"/>
              </a:lnSpc>
              <a:buNone/>
              <a:tabLst>
                <a:tab pos="1079500" algn="l"/>
                <a:tab pos="1439863" algn="l"/>
                <a:tab pos="4033838" algn="l"/>
                <a:tab pos="4572000" algn="l"/>
              </a:tabLst>
              <a:defRPr/>
            </a:pPr>
            <a:r>
              <a:rPr lang="en-US" sz="1800" kern="1200" dirty="0" smtClean="0">
                <a:solidFill>
                  <a:srgbClr val="000000"/>
                </a:solidFill>
              </a:rPr>
              <a:t>					</a:t>
            </a:r>
            <a:r>
              <a:rPr lang="en-US" sz="1800" dirty="0" smtClean="0"/>
              <a:t>‘it’s his/her task’	</a:t>
            </a:r>
          </a:p>
          <a:p>
            <a:pPr marL="1452563" lvl="3" indent="-514350" defTabSz="990600" eaLnBrk="1" hangingPunct="1">
              <a:lnSpc>
                <a:spcPct val="90000"/>
              </a:lnSpc>
              <a:spcBef>
                <a:spcPts val="600"/>
              </a:spcBef>
              <a:buNone/>
              <a:tabLst>
                <a:tab pos="1079500" algn="l"/>
                <a:tab pos="1439863" algn="l"/>
                <a:tab pos="4033838" algn="l"/>
                <a:tab pos="4572000" algn="l"/>
              </a:tabLst>
              <a:defRPr/>
            </a:pPr>
            <a:r>
              <a:rPr lang="en-US" sz="2400" dirty="0" smtClean="0"/>
              <a:t>Context </a:t>
            </a:r>
            <a:r>
              <a:rPr lang="en-US" sz="2400" kern="1200" dirty="0" smtClean="0"/>
              <a:t>/ɛ́/##/a/ (</a:t>
            </a:r>
            <a:r>
              <a:rPr lang="en-US" sz="2400" dirty="0" smtClean="0"/>
              <a:t>/</a:t>
            </a:r>
            <a:r>
              <a:rPr lang="en-US" sz="2400" dirty="0" err="1" smtClean="0"/>
              <a:t>p</a:t>
            </a:r>
            <a:r>
              <a:rPr lang="en-US" sz="2400" kern="1200" dirty="0" err="1" smtClean="0"/>
              <a:t>ɛ́ɾd</a:t>
            </a:r>
            <a:r>
              <a:rPr lang="en-US" sz="2400" b="1" kern="1200" dirty="0" smtClean="0">
                <a:solidFill>
                  <a:srgbClr val="669999"/>
                </a:solidFill>
              </a:rPr>
              <a:t>##</a:t>
            </a:r>
            <a:r>
              <a:rPr lang="en-US" sz="2400" kern="1200" dirty="0" smtClean="0"/>
              <a:t>la…/):</a:t>
            </a:r>
          </a:p>
          <a:p>
            <a:pPr marL="1452563" lvl="3" indent="-514350" defTabSz="990600" eaLnBrk="1" hangingPunct="1">
              <a:lnSpc>
                <a:spcPct val="90000"/>
              </a:lnSpc>
              <a:tabLst>
                <a:tab pos="1079500" algn="l"/>
                <a:tab pos="1439863" algn="l"/>
                <a:tab pos="4033838" algn="l"/>
                <a:tab pos="4572000" algn="l"/>
              </a:tabLst>
              <a:defRPr/>
            </a:pPr>
            <a:r>
              <a:rPr lang="en-US" sz="2100" i="1" dirty="0" err="1" smtClean="0"/>
              <a:t>perd</a:t>
            </a:r>
            <a:r>
              <a:rPr lang="en-US" sz="2100" i="1" dirty="0" smtClean="0"/>
              <a:t> la </a:t>
            </a:r>
            <a:r>
              <a:rPr lang="en-US" sz="2100" i="1" dirty="0" err="1" smtClean="0"/>
              <a:t>clau</a:t>
            </a:r>
            <a:r>
              <a:rPr lang="en-US" sz="2100" dirty="0" smtClean="0"/>
              <a:t>	</a:t>
            </a:r>
            <a:r>
              <a:rPr lang="en-US" sz="2100" kern="1200" dirty="0" smtClean="0"/>
              <a:t> 	</a:t>
            </a:r>
            <a:r>
              <a:rPr lang="en-US" sz="1800" dirty="0" smtClean="0"/>
              <a:t>‘s/he loses the (</a:t>
            </a:r>
            <a:r>
              <a:rPr lang="en-US" sz="1800" cap="small" dirty="0" smtClean="0"/>
              <a:t>fem</a:t>
            </a:r>
            <a:r>
              <a:rPr lang="en-US" sz="1800" dirty="0" smtClean="0"/>
              <a:t>) key’</a:t>
            </a:r>
          </a:p>
          <a:p>
            <a:pPr marL="1452563" lvl="3" indent="-514350" defTabSz="990600" eaLnBrk="1" hangingPunct="1">
              <a:lnSpc>
                <a:spcPct val="90000"/>
              </a:lnSpc>
              <a:tabLst>
                <a:tab pos="1079500" algn="l"/>
                <a:tab pos="1439863" algn="l"/>
                <a:tab pos="4033838" algn="l"/>
                <a:tab pos="4572000" algn="l"/>
              </a:tabLst>
              <a:defRPr/>
            </a:pPr>
            <a:r>
              <a:rPr lang="en-US" sz="2100" i="1" dirty="0" err="1" smtClean="0"/>
              <a:t>perd</a:t>
            </a:r>
            <a:r>
              <a:rPr lang="en-US" sz="2100" i="1" dirty="0" smtClean="0"/>
              <a:t> la </a:t>
            </a:r>
            <a:r>
              <a:rPr lang="en-US" sz="2100" i="1" dirty="0" err="1" smtClean="0"/>
              <a:t>jaqueta</a:t>
            </a:r>
            <a:r>
              <a:rPr lang="en-US" sz="2100" i="1" dirty="0" smtClean="0"/>
              <a:t> </a:t>
            </a:r>
            <a:r>
              <a:rPr lang="en-US" sz="2100" dirty="0" smtClean="0"/>
              <a:t>	</a:t>
            </a:r>
            <a:r>
              <a:rPr lang="en-US" sz="2100" kern="1200" dirty="0" smtClean="0"/>
              <a:t>	</a:t>
            </a:r>
            <a:r>
              <a:rPr lang="en-US" sz="1800" dirty="0" smtClean="0"/>
              <a:t>‘s/he loses the (</a:t>
            </a:r>
            <a:r>
              <a:rPr lang="en-US" sz="1800" cap="small" dirty="0" smtClean="0"/>
              <a:t>fem</a:t>
            </a:r>
            <a:r>
              <a:rPr lang="en-US" sz="1800" dirty="0" smtClean="0"/>
              <a:t>) jacket’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12"/>
          </p:nvPr>
        </p:nvSpPr>
        <p:spPr>
          <a:noFill/>
        </p:spPr>
        <p:txBody>
          <a:bodyPr/>
          <a:lstStyle/>
          <a:p>
            <a:fld id="{7A35BA00-375D-4FB9-ADE7-DC9E5C6675B9}" type="slidenum">
              <a:rPr lang="es-ES" altLang="en-US" smtClean="0"/>
              <a:pPr/>
              <a:t>2</a:t>
            </a:fld>
            <a:endParaRPr lang="es-ES" altLang="en-US" smtClean="0"/>
          </a:p>
        </p:txBody>
      </p:sp>
      <p:sp>
        <p:nvSpPr>
          <p:cNvPr id="4099" name="Rectangle 3"/>
          <p:cNvSpPr>
            <a:spLocks noGrp="1" noChangeArrowheads="1"/>
          </p:cNvSpPr>
          <p:nvPr>
            <p:ph type="body" idx="1"/>
          </p:nvPr>
        </p:nvSpPr>
        <p:spPr>
          <a:xfrm>
            <a:off x="468313" y="1681163"/>
            <a:ext cx="8229600" cy="4411662"/>
          </a:xfrm>
        </p:spPr>
        <p:txBody>
          <a:bodyPr/>
          <a:lstStyle/>
          <a:p>
            <a:pPr marL="571500" indent="-571500" eaLnBrk="1" hangingPunct="1">
              <a:buSzTx/>
              <a:defRPr/>
            </a:pPr>
            <a:r>
              <a:rPr lang="en-US" sz="2800" dirty="0" smtClean="0">
                <a:latin typeface="+mj-lt"/>
              </a:rPr>
              <a:t>Valencian Catalan has a stressed system of 7 vowels ([</a:t>
            </a:r>
            <a:r>
              <a:rPr lang="en-US" sz="2800" b="1" dirty="0" err="1" smtClean="0">
                <a:solidFill>
                  <a:srgbClr val="669999"/>
                </a:solidFill>
                <a:latin typeface="+mj-lt"/>
              </a:rPr>
              <a:t>i</a:t>
            </a:r>
            <a:r>
              <a:rPr lang="en-US" sz="2800" b="1" dirty="0" smtClean="0">
                <a:solidFill>
                  <a:srgbClr val="669999"/>
                </a:solidFill>
                <a:latin typeface="+mj-lt"/>
              </a:rPr>
              <a:t> e </a:t>
            </a:r>
            <a:r>
              <a:rPr lang="en-US" sz="2800" b="1" dirty="0" smtClean="0">
                <a:solidFill>
                  <a:srgbClr val="669999"/>
                </a:solidFill>
                <a:latin typeface="Arial"/>
                <a:cs typeface="Arial"/>
              </a:rPr>
              <a:t>ɛ </a:t>
            </a:r>
            <a:r>
              <a:rPr lang="en-US" sz="2800" b="1" dirty="0" smtClean="0">
                <a:solidFill>
                  <a:srgbClr val="669999"/>
                </a:solidFill>
                <a:latin typeface="+mj-lt"/>
              </a:rPr>
              <a:t>a </a:t>
            </a:r>
            <a:r>
              <a:rPr lang="en-US" sz="2800" b="1" dirty="0" smtClean="0">
                <a:solidFill>
                  <a:srgbClr val="669999"/>
                </a:solidFill>
              </a:rPr>
              <a:t>ɔ </a:t>
            </a:r>
            <a:r>
              <a:rPr lang="en-US" sz="2800" b="1" dirty="0" smtClean="0">
                <a:solidFill>
                  <a:srgbClr val="669999"/>
                </a:solidFill>
                <a:latin typeface="+mj-lt"/>
              </a:rPr>
              <a:t>o u</a:t>
            </a:r>
            <a:r>
              <a:rPr lang="en-US" sz="2800" dirty="0" smtClean="0">
                <a:latin typeface="+mj-lt"/>
              </a:rPr>
              <a:t>]). This inventory is generally reduced to 5 elements in unstressed positions </a:t>
            </a:r>
            <a:r>
              <a:rPr lang="en-US" sz="2800" dirty="0" smtClean="0"/>
              <a:t>([</a:t>
            </a:r>
            <a:r>
              <a:rPr lang="en-US" sz="2800" b="1" dirty="0" err="1" smtClean="0">
                <a:solidFill>
                  <a:srgbClr val="669999"/>
                </a:solidFill>
              </a:rPr>
              <a:t>i</a:t>
            </a:r>
            <a:r>
              <a:rPr lang="en-US" sz="2800" b="1" dirty="0" smtClean="0">
                <a:solidFill>
                  <a:srgbClr val="669999"/>
                </a:solidFill>
              </a:rPr>
              <a:t> e a o u</a:t>
            </a:r>
            <a:r>
              <a:rPr lang="en-US" sz="2800" dirty="0" smtClean="0"/>
              <a:t>])</a:t>
            </a:r>
            <a:r>
              <a:rPr lang="en-US" sz="2800" dirty="0" smtClean="0">
                <a:latin typeface="+mj-lt"/>
              </a:rPr>
              <a:t>. </a:t>
            </a:r>
          </a:p>
          <a:p>
            <a:pPr marL="571500" indent="-571500" eaLnBrk="1" hangingPunct="1">
              <a:buSzTx/>
              <a:defRPr/>
            </a:pPr>
            <a:r>
              <a:rPr lang="en-US" sz="2800" dirty="0" smtClean="0">
                <a:latin typeface="+mj-lt"/>
                <a:cs typeface="Times New Roman"/>
              </a:rPr>
              <a:t>I</a:t>
            </a:r>
            <a:r>
              <a:rPr lang="en-US" sz="2800" kern="1200" dirty="0" smtClean="0">
                <a:solidFill>
                  <a:srgbClr val="000000"/>
                </a:solidFill>
              </a:rPr>
              <a:t>n unstressed syllables, u</a:t>
            </a:r>
            <a:r>
              <a:rPr lang="en-US" sz="2800" dirty="0" smtClean="0">
                <a:latin typeface="+mj-lt"/>
                <a:cs typeface="Times New Roman"/>
              </a:rPr>
              <a:t>nderlying [−ATR] vowels </a:t>
            </a:r>
            <a:r>
              <a:rPr lang="en-US" sz="2800" kern="1200" dirty="0" smtClean="0">
                <a:solidFill>
                  <a:srgbClr val="000000"/>
                </a:solidFill>
              </a:rPr>
              <a:t>/ɔ́/ and /ɛ́/ raise to [o] and [e], respectively (cf. Wheeler 2005, e.g.):</a:t>
            </a:r>
          </a:p>
          <a:p>
            <a:pPr marL="571500" indent="-571500" eaLnBrk="1" hangingPunct="1">
              <a:buSzTx/>
              <a:buNone/>
              <a:tabLst>
                <a:tab pos="914400" algn="l"/>
                <a:tab pos="2955925" algn="l"/>
                <a:tab pos="4398963" algn="l"/>
                <a:tab pos="6634163" algn="l"/>
              </a:tabLst>
              <a:defRPr/>
            </a:pPr>
            <a:r>
              <a:rPr lang="en-US" kern="1200" dirty="0" smtClean="0">
                <a:solidFill>
                  <a:srgbClr val="000000"/>
                </a:solidFill>
              </a:rPr>
              <a:t>	</a:t>
            </a:r>
            <a:r>
              <a:rPr lang="en-US" sz="2300" i="1" kern="1200" dirty="0" smtClean="0">
                <a:solidFill>
                  <a:srgbClr val="000000"/>
                </a:solidFill>
              </a:rPr>
              <a:t>Stressed</a:t>
            </a:r>
            <a:r>
              <a:rPr lang="en-US" sz="2300" kern="1200" dirty="0" smtClean="0">
                <a:solidFill>
                  <a:srgbClr val="000000"/>
                </a:solidFill>
              </a:rPr>
              <a:t>		</a:t>
            </a:r>
            <a:r>
              <a:rPr lang="en-US" sz="2300" i="1" kern="1200" dirty="0" smtClean="0">
                <a:solidFill>
                  <a:srgbClr val="000000"/>
                </a:solidFill>
              </a:rPr>
              <a:t>Unstressed</a:t>
            </a:r>
          </a:p>
          <a:p>
            <a:pPr marL="571500" indent="-571500" eaLnBrk="1" hangingPunct="1">
              <a:buSzTx/>
              <a:buNone/>
              <a:tabLst>
                <a:tab pos="540000" algn="l"/>
                <a:tab pos="1620000" algn="l"/>
                <a:tab pos="2772000" algn="l"/>
                <a:tab pos="3139200" algn="l"/>
                <a:tab pos="4399200" algn="l"/>
                <a:tab pos="5558400" algn="l"/>
                <a:tab pos="6818400" algn="l"/>
              </a:tabLst>
              <a:defRPr/>
            </a:pPr>
            <a:r>
              <a:rPr lang="en-US" sz="2300" kern="1200" dirty="0" smtClean="0">
                <a:solidFill>
                  <a:srgbClr val="000000"/>
                </a:solidFill>
              </a:rPr>
              <a:t>	</a:t>
            </a:r>
            <a:r>
              <a:rPr lang="en-US" sz="2300" dirty="0" err="1" smtClean="0"/>
              <a:t>pistola</a:t>
            </a:r>
            <a:r>
              <a:rPr lang="en-US" sz="2300" i="1" dirty="0" smtClean="0"/>
              <a:t>	</a:t>
            </a:r>
            <a:r>
              <a:rPr lang="en-US" sz="2300" dirty="0" smtClean="0"/>
              <a:t>[</a:t>
            </a:r>
            <a:r>
              <a:rPr lang="en-US" sz="2300" dirty="0" err="1" smtClean="0"/>
              <a:t>pist</a:t>
            </a:r>
            <a:r>
              <a:rPr lang="en-US" sz="2300" b="1" dirty="0" err="1" smtClean="0">
                <a:solidFill>
                  <a:srgbClr val="669999"/>
                </a:solidFill>
              </a:rPr>
              <a:t>ɔ́</a:t>
            </a:r>
            <a:r>
              <a:rPr lang="en-US" sz="2300" dirty="0" err="1" smtClean="0"/>
              <a:t>la</a:t>
            </a:r>
            <a:r>
              <a:rPr lang="en-US" sz="2300" dirty="0" smtClean="0"/>
              <a:t>]	‘gun’	</a:t>
            </a:r>
            <a:r>
              <a:rPr lang="en-US" sz="2300" dirty="0" err="1" smtClean="0"/>
              <a:t>pistoler</a:t>
            </a:r>
            <a:r>
              <a:rPr lang="en-US" sz="2300" i="1" dirty="0" smtClean="0"/>
              <a:t>	</a:t>
            </a:r>
            <a:r>
              <a:rPr lang="en-US" sz="2300" dirty="0" smtClean="0"/>
              <a:t>[</a:t>
            </a:r>
            <a:r>
              <a:rPr lang="en-US" sz="2300" dirty="0" err="1" smtClean="0"/>
              <a:t>pist</a:t>
            </a:r>
            <a:r>
              <a:rPr lang="en-US" sz="2300" b="1" dirty="0" err="1" smtClean="0">
                <a:solidFill>
                  <a:srgbClr val="669999"/>
                </a:solidFill>
              </a:rPr>
              <a:t>o</a:t>
            </a:r>
            <a:r>
              <a:rPr lang="en-US" sz="2300" dirty="0" err="1" smtClean="0"/>
              <a:t>l</a:t>
            </a:r>
            <a:r>
              <a:rPr lang="en-US" sz="2300" kern="1200" dirty="0" err="1" smtClean="0">
                <a:solidFill>
                  <a:srgbClr val="000000"/>
                </a:solidFill>
              </a:rPr>
              <a:t>é</a:t>
            </a:r>
            <a:r>
              <a:rPr lang="en-US" sz="2300" dirty="0" err="1" smtClean="0">
                <a:latin typeface="Arial"/>
                <a:cs typeface="Arial"/>
              </a:rPr>
              <a:t>ɾ</a:t>
            </a:r>
            <a:r>
              <a:rPr lang="en-US" sz="2300" dirty="0" smtClean="0"/>
              <a:t>]	‘gunman’</a:t>
            </a:r>
          </a:p>
          <a:p>
            <a:pPr marL="571500" indent="-571500" eaLnBrk="1" hangingPunct="1">
              <a:buSzTx/>
              <a:buNone/>
              <a:tabLst>
                <a:tab pos="540000" algn="l"/>
                <a:tab pos="1620000" algn="l"/>
                <a:tab pos="2772000" algn="l"/>
                <a:tab pos="3139200" algn="l"/>
                <a:tab pos="4399200" algn="l"/>
                <a:tab pos="5558400" algn="l"/>
                <a:tab pos="6818400" algn="l"/>
              </a:tabLst>
              <a:defRPr/>
            </a:pPr>
            <a:r>
              <a:rPr lang="en-US" sz="2300" kern="1200" dirty="0" smtClean="0">
                <a:solidFill>
                  <a:srgbClr val="000000"/>
                </a:solidFill>
              </a:rPr>
              <a:t>	</a:t>
            </a:r>
            <a:r>
              <a:rPr lang="en-US" sz="2300" kern="1200" dirty="0" err="1" smtClean="0">
                <a:solidFill>
                  <a:srgbClr val="000000"/>
                </a:solidFill>
              </a:rPr>
              <a:t>tela</a:t>
            </a:r>
            <a:r>
              <a:rPr lang="en-US" sz="2300" i="1" kern="1200" dirty="0" smtClean="0">
                <a:solidFill>
                  <a:srgbClr val="000000"/>
                </a:solidFill>
              </a:rPr>
              <a:t>	</a:t>
            </a:r>
            <a:r>
              <a:rPr lang="en-US" sz="2300" kern="1200" dirty="0" smtClean="0">
                <a:solidFill>
                  <a:srgbClr val="000000"/>
                </a:solidFill>
              </a:rPr>
              <a:t>[</a:t>
            </a:r>
            <a:r>
              <a:rPr lang="en-US" sz="2300" kern="1200" dirty="0" err="1" smtClean="0">
                <a:solidFill>
                  <a:srgbClr val="000000"/>
                </a:solidFill>
              </a:rPr>
              <a:t>t</a:t>
            </a:r>
            <a:r>
              <a:rPr lang="en-US" sz="2300" b="1" kern="1200" dirty="0" err="1" smtClean="0">
                <a:solidFill>
                  <a:srgbClr val="669999"/>
                </a:solidFill>
              </a:rPr>
              <a:t>ɛ́</a:t>
            </a:r>
            <a:r>
              <a:rPr lang="en-US" sz="2300" kern="1200" dirty="0" err="1" smtClean="0">
                <a:solidFill>
                  <a:srgbClr val="000000"/>
                </a:solidFill>
              </a:rPr>
              <a:t>l</a:t>
            </a:r>
            <a:r>
              <a:rPr lang="en-US" sz="2300" kern="1200" dirty="0" err="1" smtClean="0"/>
              <a:t>a</a:t>
            </a:r>
            <a:r>
              <a:rPr lang="en-US" sz="2300" kern="1200" dirty="0" smtClean="0">
                <a:solidFill>
                  <a:srgbClr val="000000"/>
                </a:solidFill>
              </a:rPr>
              <a:t>] 	‘cloth’	</a:t>
            </a:r>
            <a:r>
              <a:rPr lang="en-US" sz="2300" kern="1200" dirty="0" err="1" smtClean="0">
                <a:solidFill>
                  <a:srgbClr val="000000"/>
                </a:solidFill>
              </a:rPr>
              <a:t>teler</a:t>
            </a:r>
            <a:r>
              <a:rPr lang="en-US" sz="2300" kern="1200" dirty="0" smtClean="0">
                <a:solidFill>
                  <a:srgbClr val="000000"/>
                </a:solidFill>
              </a:rPr>
              <a:t> 	[</a:t>
            </a:r>
            <a:r>
              <a:rPr lang="en-US" sz="2300" kern="1200" dirty="0" err="1" smtClean="0">
                <a:solidFill>
                  <a:srgbClr val="000000"/>
                </a:solidFill>
              </a:rPr>
              <a:t>t</a:t>
            </a:r>
            <a:r>
              <a:rPr lang="en-US" sz="2300" b="1" kern="1200" dirty="0" err="1" smtClean="0">
                <a:solidFill>
                  <a:srgbClr val="669999"/>
                </a:solidFill>
              </a:rPr>
              <a:t>e</a:t>
            </a:r>
            <a:r>
              <a:rPr lang="en-US" sz="2300" kern="1200" dirty="0" err="1" smtClean="0">
                <a:solidFill>
                  <a:srgbClr val="000000"/>
                </a:solidFill>
              </a:rPr>
              <a:t>lé</a:t>
            </a:r>
            <a:r>
              <a:rPr lang="en-US" sz="2300" dirty="0" err="1" smtClean="0"/>
              <a:t>ɾ</a:t>
            </a:r>
            <a:r>
              <a:rPr lang="en-US" sz="2300" kern="1200" dirty="0" smtClean="0">
                <a:solidFill>
                  <a:srgbClr val="000000"/>
                </a:solidFill>
              </a:rPr>
              <a:t>] 	‘loom’</a:t>
            </a:r>
            <a:endParaRPr lang="en-US" sz="2300" dirty="0" smtClean="0">
              <a:solidFill>
                <a:schemeClr val="tx1"/>
              </a:solidFill>
              <a:latin typeface="+mn-lt"/>
              <a:ea typeface="+mn-ea"/>
              <a:cs typeface="Times New Roman"/>
            </a:endParaRPr>
          </a:p>
          <a:p>
            <a:pPr marL="571500" indent="-571500" eaLnBrk="1" hangingPunct="1">
              <a:buSzTx/>
              <a:defRPr/>
            </a:pPr>
            <a:endParaRPr lang="en-US" dirty="0" smtClean="0">
              <a:latin typeface="+mj-lt"/>
              <a:cs typeface="Times New Roman"/>
            </a:endParaRPr>
          </a:p>
          <a:p>
            <a:pPr marL="920750" lvl="1" indent="-571500" eaLnBrk="1" hangingPunct="1">
              <a:buSzTx/>
              <a:buFont typeface="Wingdings" pitchFamily="2" charset="2"/>
              <a:buNone/>
              <a:defRPr/>
            </a:pPr>
            <a:r>
              <a:rPr lang="en-US" kern="1200" dirty="0" smtClean="0">
                <a:solidFill>
                  <a:srgbClr val="000000"/>
                </a:solidFill>
              </a:rPr>
              <a:t>	</a:t>
            </a:r>
            <a:endParaRPr lang="en-US" sz="2800" dirty="0" smtClean="0">
              <a:latin typeface="+mj-lt"/>
              <a:cs typeface="Times New Roman"/>
            </a:endParaRPr>
          </a:p>
          <a:p>
            <a:pPr marL="920750" lvl="1" indent="-571500" eaLnBrk="1" hangingPunct="1">
              <a:buSzTx/>
              <a:buFont typeface="Wingdings" pitchFamily="2" charset="2"/>
              <a:buNone/>
              <a:defRPr/>
            </a:pPr>
            <a:endParaRPr lang="en-US" kern="1200" dirty="0" smtClean="0">
              <a:solidFill>
                <a:srgbClr val="000000"/>
              </a:solidFill>
            </a:endParaRPr>
          </a:p>
        </p:txBody>
      </p:sp>
      <p:sp>
        <p:nvSpPr>
          <p:cNvPr id="4100" name="Rectangle 4"/>
          <p:cNvSpPr>
            <a:spLocks noGrp="1" noChangeArrowheads="1"/>
          </p:cNvSpPr>
          <p:nvPr>
            <p:ph type="title"/>
          </p:nvPr>
        </p:nvSpPr>
        <p:spPr>
          <a:xfrm>
            <a:off x="468313" y="188913"/>
            <a:ext cx="7543800" cy="1295400"/>
          </a:xfrm>
        </p:spPr>
        <p:txBody>
          <a:bodyPr/>
          <a:lstStyle/>
          <a:p>
            <a:pPr eaLnBrk="1" hangingPunct="1"/>
            <a:r>
              <a:rPr lang="en-US" sz="3200" dirty="0" smtClean="0"/>
              <a:t>Background</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12"/>
          </p:nvPr>
        </p:nvSpPr>
        <p:spPr>
          <a:noFill/>
        </p:spPr>
        <p:txBody>
          <a:bodyPr/>
          <a:lstStyle/>
          <a:p>
            <a:fld id="{BA9D8621-2E3A-4B8B-A1BC-7CCC28EF0BC2}" type="slidenum">
              <a:rPr lang="es-ES" altLang="en-US" smtClean="0"/>
              <a:pPr/>
              <a:t>20</a:t>
            </a:fld>
            <a:endParaRPr lang="es-ES" altLang="en-US" smtClean="0"/>
          </a:p>
        </p:txBody>
      </p:sp>
      <p:sp>
        <p:nvSpPr>
          <p:cNvPr id="16387" name="Rectangle 2"/>
          <p:cNvSpPr>
            <a:spLocks noGrp="1" noChangeArrowheads="1"/>
          </p:cNvSpPr>
          <p:nvPr>
            <p:ph type="title"/>
          </p:nvPr>
        </p:nvSpPr>
        <p:spPr>
          <a:xfrm>
            <a:off x="457200" y="404813"/>
            <a:ext cx="7543800" cy="868362"/>
          </a:xfrm>
        </p:spPr>
        <p:txBody>
          <a:bodyPr/>
          <a:lstStyle/>
          <a:p>
            <a:pPr eaLnBrk="1" hangingPunct="1"/>
            <a:r>
              <a:rPr lang="en-US" sz="3200" dirty="0" smtClean="0"/>
              <a:t>I. Acoustic study: Methodology</a:t>
            </a:r>
            <a:endParaRPr lang="en-US" sz="3200" b="0" dirty="0" smtClean="0"/>
          </a:p>
        </p:txBody>
      </p:sp>
      <p:sp>
        <p:nvSpPr>
          <p:cNvPr id="14340" name="Rectangle 3"/>
          <p:cNvSpPr>
            <a:spLocks noGrp="1" noChangeArrowheads="1"/>
          </p:cNvSpPr>
          <p:nvPr>
            <p:ph type="body" idx="1"/>
          </p:nvPr>
        </p:nvSpPr>
        <p:spPr>
          <a:xfrm>
            <a:off x="457200" y="1484313"/>
            <a:ext cx="8229600" cy="4968875"/>
          </a:xfrm>
        </p:spPr>
        <p:txBody>
          <a:bodyPr/>
          <a:lstStyle/>
          <a:p>
            <a:pPr marL="514350" indent="-514350" defTabSz="990600" eaLnBrk="1" hangingPunct="1">
              <a:lnSpc>
                <a:spcPct val="90000"/>
              </a:lnSpc>
              <a:buFont typeface="Wingdings" pitchFamily="2" charset="2"/>
              <a:buNone/>
              <a:tabLst>
                <a:tab pos="1079500" algn="l"/>
                <a:tab pos="1701800" algn="l"/>
                <a:tab pos="2781300" algn="l"/>
                <a:tab pos="4483100" algn="l"/>
              </a:tabLst>
              <a:defRPr/>
            </a:pPr>
            <a:r>
              <a:rPr lang="en-US" sz="2600" b="1" dirty="0" smtClean="0">
                <a:solidFill>
                  <a:srgbClr val="669999"/>
                </a:solidFill>
              </a:rPr>
              <a:t>3. Sequences analyzed</a:t>
            </a:r>
          </a:p>
          <a:p>
            <a:pPr marL="514350" indent="-514350" defTabSz="990600" eaLnBrk="1" hangingPunct="1">
              <a:lnSpc>
                <a:spcPct val="90000"/>
              </a:lnSpc>
              <a:buFont typeface="Wingdings" pitchFamily="2" charset="2"/>
              <a:buNone/>
              <a:tabLst>
                <a:tab pos="1079500" algn="l"/>
                <a:tab pos="1701800" algn="l"/>
                <a:tab pos="2781300" algn="l"/>
                <a:tab pos="4483100" algn="l"/>
              </a:tabLst>
              <a:defRPr/>
            </a:pPr>
            <a:endParaRPr lang="en-US" sz="2600" b="1" dirty="0" smtClean="0">
              <a:solidFill>
                <a:schemeClr val="accent2"/>
              </a:solidFill>
            </a:endParaRPr>
          </a:p>
          <a:p>
            <a:pPr marL="514350" indent="-514350" defTabSz="990600" eaLnBrk="1" hangingPunct="1">
              <a:lnSpc>
                <a:spcPct val="90000"/>
              </a:lnSpc>
              <a:tabLst>
                <a:tab pos="1079500" algn="l"/>
                <a:tab pos="1701800" algn="l"/>
                <a:tab pos="2781300" algn="l"/>
                <a:tab pos="4483100" algn="l"/>
              </a:tabLst>
              <a:defRPr/>
            </a:pPr>
            <a:r>
              <a:rPr lang="en-US" sz="2600" dirty="0" smtClean="0"/>
              <a:t>For the sake of comparison, the vowels [</a:t>
            </a:r>
            <a:r>
              <a:rPr lang="en-US" sz="2600" kern="1200" dirty="0" smtClean="0">
                <a:solidFill>
                  <a:srgbClr val="000000"/>
                </a:solidFill>
              </a:rPr>
              <a:t>ɔ́</a:t>
            </a:r>
            <a:r>
              <a:rPr lang="en-US" sz="2600" dirty="0" smtClean="0"/>
              <a:t>] and [</a:t>
            </a:r>
            <a:r>
              <a:rPr lang="en-US" sz="2600" kern="1200" dirty="0" smtClean="0">
                <a:solidFill>
                  <a:srgbClr val="000000"/>
                </a:solidFill>
              </a:rPr>
              <a:t>ɛ́</a:t>
            </a:r>
            <a:r>
              <a:rPr lang="en-US" sz="2600" dirty="0" smtClean="0"/>
              <a:t>], were also registered in a neutral context:</a:t>
            </a:r>
          </a:p>
          <a:p>
            <a:pPr marL="514350" indent="-514350" defTabSz="990600" eaLnBrk="1" hangingPunct="1">
              <a:lnSpc>
                <a:spcPct val="90000"/>
              </a:lnSpc>
              <a:buNone/>
              <a:tabLst>
                <a:tab pos="1079500" algn="l"/>
                <a:tab pos="1701800" algn="l"/>
                <a:tab pos="2781300" algn="l"/>
                <a:tab pos="4483100" algn="l"/>
              </a:tabLst>
              <a:defRPr/>
            </a:pPr>
            <a:endParaRPr lang="en-US" sz="2600" dirty="0" smtClean="0"/>
          </a:p>
          <a:p>
            <a:pPr marL="1452563" lvl="3" indent="-514350" defTabSz="990600" eaLnBrk="1" hangingPunct="1">
              <a:lnSpc>
                <a:spcPct val="90000"/>
              </a:lnSpc>
              <a:buNone/>
              <a:tabLst>
                <a:tab pos="1079500" algn="l"/>
                <a:tab pos="1701800" algn="l"/>
                <a:tab pos="2955925" algn="l"/>
                <a:tab pos="4846638" algn="l"/>
              </a:tabLst>
              <a:defRPr/>
            </a:pPr>
            <a:r>
              <a:rPr lang="en-US" sz="2400" dirty="0" smtClean="0"/>
              <a:t>Monosyllabic words with </a:t>
            </a:r>
            <a:r>
              <a:rPr lang="en-US" sz="2400" kern="1200" dirty="0" smtClean="0">
                <a:solidFill>
                  <a:srgbClr val="000000"/>
                </a:solidFill>
              </a:rPr>
              <a:t>/ɔ́/: </a:t>
            </a:r>
          </a:p>
          <a:p>
            <a:pPr marL="1452563" lvl="3" indent="-514350" defTabSz="990600" eaLnBrk="1" hangingPunct="1">
              <a:lnSpc>
                <a:spcPct val="90000"/>
              </a:lnSpc>
              <a:tabLst>
                <a:tab pos="1080000" algn="l"/>
                <a:tab pos="1440000" algn="l"/>
                <a:tab pos="3240000" algn="l"/>
                <a:tab pos="5220000" algn="l"/>
              </a:tabLst>
              <a:defRPr/>
            </a:pPr>
            <a:r>
              <a:rPr lang="en-US" sz="2400" i="1" dirty="0" smtClean="0"/>
              <a:t>sol</a:t>
            </a:r>
            <a:r>
              <a:rPr lang="en-US" sz="2400" dirty="0" smtClean="0"/>
              <a:t>	/</a:t>
            </a:r>
            <a:r>
              <a:rPr lang="en-US" sz="2400" dirty="0" err="1" smtClean="0"/>
              <a:t>s</a:t>
            </a:r>
            <a:r>
              <a:rPr lang="en-US" sz="2400" kern="1200" dirty="0" err="1" smtClean="0">
                <a:solidFill>
                  <a:srgbClr val="000000"/>
                </a:solidFill>
              </a:rPr>
              <a:t>ɔ́l</a:t>
            </a:r>
            <a:r>
              <a:rPr lang="en-US" sz="2400" kern="1200" dirty="0" smtClean="0">
                <a:solidFill>
                  <a:srgbClr val="000000"/>
                </a:solidFill>
              </a:rPr>
              <a:t>/ 	</a:t>
            </a:r>
            <a:r>
              <a:rPr lang="en-US" sz="2400" dirty="0" smtClean="0"/>
              <a:t>‘sun’</a:t>
            </a:r>
          </a:p>
          <a:p>
            <a:pPr marL="1452563" lvl="3" indent="-514350" defTabSz="990600" eaLnBrk="1" hangingPunct="1">
              <a:lnSpc>
                <a:spcPct val="90000"/>
              </a:lnSpc>
              <a:tabLst>
                <a:tab pos="1080000" algn="l"/>
                <a:tab pos="1440000" algn="l"/>
                <a:tab pos="3240000" algn="l"/>
                <a:tab pos="5220000" algn="l"/>
              </a:tabLst>
              <a:defRPr/>
            </a:pPr>
            <a:r>
              <a:rPr lang="en-US" sz="2400" i="1" dirty="0" smtClean="0"/>
              <a:t>sort</a:t>
            </a:r>
            <a:r>
              <a:rPr lang="en-US" sz="2400" dirty="0" smtClean="0"/>
              <a:t>	/</a:t>
            </a:r>
            <a:r>
              <a:rPr lang="en-US" sz="2400" dirty="0" err="1" smtClean="0"/>
              <a:t>s</a:t>
            </a:r>
            <a:r>
              <a:rPr lang="en-US" sz="2400" kern="1200" dirty="0" err="1" smtClean="0">
                <a:solidFill>
                  <a:srgbClr val="000000"/>
                </a:solidFill>
              </a:rPr>
              <a:t>ɔ́</a:t>
            </a:r>
            <a:r>
              <a:rPr lang="en-US" sz="2400" kern="1200" dirty="0" err="1" smtClean="0">
                <a:solidFill>
                  <a:srgbClr val="000000"/>
                </a:solidFill>
                <a:latin typeface="Arial"/>
                <a:cs typeface="Arial"/>
              </a:rPr>
              <a:t>ɾt</a:t>
            </a:r>
            <a:r>
              <a:rPr lang="en-US" sz="2400" kern="1200" dirty="0" smtClean="0">
                <a:solidFill>
                  <a:srgbClr val="000000"/>
                </a:solidFill>
              </a:rPr>
              <a:t>/ 	</a:t>
            </a:r>
            <a:r>
              <a:rPr lang="en-US" sz="2400" dirty="0" smtClean="0"/>
              <a:t>‘luck’</a:t>
            </a:r>
          </a:p>
          <a:p>
            <a:pPr marL="1452563" lvl="3" indent="-514350" defTabSz="990600" eaLnBrk="1" hangingPunct="1">
              <a:lnSpc>
                <a:spcPct val="90000"/>
              </a:lnSpc>
              <a:buNone/>
              <a:tabLst>
                <a:tab pos="1079500" algn="l"/>
                <a:tab pos="1701800" algn="l"/>
                <a:tab pos="2955925" algn="l"/>
                <a:tab pos="4846638" algn="l"/>
              </a:tabLst>
              <a:defRPr/>
            </a:pPr>
            <a:endParaRPr lang="en-US" sz="2400" i="1" dirty="0" smtClean="0"/>
          </a:p>
          <a:p>
            <a:pPr marL="1452563" lvl="3" indent="-514350" defTabSz="990600" eaLnBrk="1" hangingPunct="1">
              <a:lnSpc>
                <a:spcPct val="90000"/>
              </a:lnSpc>
              <a:buNone/>
              <a:tabLst>
                <a:tab pos="1079500" algn="l"/>
                <a:tab pos="1701800" algn="l"/>
                <a:tab pos="2955925" algn="l"/>
                <a:tab pos="4846638" algn="l"/>
              </a:tabLst>
              <a:defRPr/>
            </a:pPr>
            <a:r>
              <a:rPr lang="en-US" sz="2400" dirty="0" smtClean="0"/>
              <a:t>Monosyllabic words with </a:t>
            </a:r>
            <a:r>
              <a:rPr lang="en-US" sz="2400" kern="1200" dirty="0" smtClean="0">
                <a:solidFill>
                  <a:srgbClr val="000000"/>
                </a:solidFill>
              </a:rPr>
              <a:t>/ɛ́/:</a:t>
            </a:r>
          </a:p>
          <a:p>
            <a:pPr marL="1452563" lvl="3" indent="-514350" defTabSz="990600" eaLnBrk="1" hangingPunct="1">
              <a:lnSpc>
                <a:spcPct val="90000"/>
              </a:lnSpc>
              <a:tabLst>
                <a:tab pos="1080000" algn="l"/>
                <a:tab pos="1440000" algn="l"/>
                <a:tab pos="3240000" algn="l"/>
                <a:tab pos="5220000" algn="l"/>
              </a:tabLst>
              <a:defRPr/>
            </a:pPr>
            <a:r>
              <a:rPr lang="en-US" sz="2400" i="1" dirty="0" err="1" smtClean="0"/>
              <a:t>cel</a:t>
            </a:r>
            <a:r>
              <a:rPr lang="en-US" sz="2400" dirty="0" smtClean="0"/>
              <a:t>	/</a:t>
            </a:r>
            <a:r>
              <a:rPr lang="en-US" sz="2400" dirty="0" err="1" smtClean="0"/>
              <a:t>s</a:t>
            </a:r>
            <a:r>
              <a:rPr lang="en-US" sz="2400" kern="1200" dirty="0" err="1" smtClean="0">
                <a:solidFill>
                  <a:srgbClr val="000000"/>
                </a:solidFill>
              </a:rPr>
              <a:t>ɛ́l</a:t>
            </a:r>
            <a:r>
              <a:rPr lang="en-US" sz="2400" kern="1200" dirty="0" smtClean="0">
                <a:solidFill>
                  <a:srgbClr val="000000"/>
                </a:solidFill>
              </a:rPr>
              <a:t>/ 	</a:t>
            </a:r>
            <a:r>
              <a:rPr lang="en-US" sz="2400" dirty="0" smtClean="0"/>
              <a:t>‘sky’</a:t>
            </a:r>
          </a:p>
          <a:p>
            <a:pPr marL="1452563" lvl="3" indent="-514350" defTabSz="990600" eaLnBrk="1" hangingPunct="1">
              <a:lnSpc>
                <a:spcPct val="90000"/>
              </a:lnSpc>
              <a:tabLst>
                <a:tab pos="1440000" algn="l"/>
                <a:tab pos="3240000" algn="l"/>
                <a:tab pos="5220000" algn="l"/>
              </a:tabLst>
              <a:defRPr/>
            </a:pPr>
            <a:r>
              <a:rPr lang="en-US" sz="2400" i="1" dirty="0" smtClean="0"/>
              <a:t>cert</a:t>
            </a:r>
            <a:r>
              <a:rPr lang="en-US" sz="2400" dirty="0" smtClean="0"/>
              <a:t>	/</a:t>
            </a:r>
            <a:r>
              <a:rPr lang="en-US" sz="2400" dirty="0" err="1" smtClean="0"/>
              <a:t>s</a:t>
            </a:r>
            <a:r>
              <a:rPr lang="en-US" sz="2400" kern="1200" dirty="0" err="1" smtClean="0">
                <a:solidFill>
                  <a:srgbClr val="000000"/>
                </a:solidFill>
              </a:rPr>
              <a:t>ɛ́ɾt</a:t>
            </a:r>
            <a:r>
              <a:rPr lang="en-US" sz="2400" dirty="0" smtClean="0"/>
              <a:t>/ 	‘certain’</a:t>
            </a:r>
            <a:endParaRPr lang="en-US" sz="2400" i="1"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12"/>
          </p:nvPr>
        </p:nvSpPr>
        <p:spPr>
          <a:noFill/>
        </p:spPr>
        <p:txBody>
          <a:bodyPr/>
          <a:lstStyle/>
          <a:p>
            <a:fld id="{D022F583-66F2-4890-BBFC-3AD8F9D3806B}" type="slidenum">
              <a:rPr lang="es-ES" altLang="en-US" smtClean="0"/>
              <a:pPr/>
              <a:t>21</a:t>
            </a:fld>
            <a:endParaRPr lang="es-ES" altLang="en-US" smtClean="0"/>
          </a:p>
        </p:txBody>
      </p:sp>
      <p:sp>
        <p:nvSpPr>
          <p:cNvPr id="17411" name="Rectangle 2"/>
          <p:cNvSpPr>
            <a:spLocks noGrp="1" noChangeArrowheads="1"/>
          </p:cNvSpPr>
          <p:nvPr>
            <p:ph type="title"/>
          </p:nvPr>
        </p:nvSpPr>
        <p:spPr>
          <a:xfrm>
            <a:off x="457200" y="404813"/>
            <a:ext cx="7543800" cy="868362"/>
          </a:xfrm>
        </p:spPr>
        <p:txBody>
          <a:bodyPr/>
          <a:lstStyle/>
          <a:p>
            <a:pPr eaLnBrk="1" hangingPunct="1"/>
            <a:r>
              <a:rPr lang="en-US" sz="3200" dirty="0" smtClean="0"/>
              <a:t>I. Acoustic study: Methodology</a:t>
            </a:r>
            <a:endParaRPr lang="en-US" sz="3200" b="0" dirty="0" smtClean="0"/>
          </a:p>
        </p:txBody>
      </p:sp>
      <p:sp>
        <p:nvSpPr>
          <p:cNvPr id="14340" name="Rectangle 3"/>
          <p:cNvSpPr>
            <a:spLocks noGrp="1" noChangeArrowheads="1"/>
          </p:cNvSpPr>
          <p:nvPr>
            <p:ph type="body" idx="1"/>
          </p:nvPr>
        </p:nvSpPr>
        <p:spPr>
          <a:xfrm>
            <a:off x="457200" y="1484313"/>
            <a:ext cx="8229600" cy="4968875"/>
          </a:xfrm>
        </p:spPr>
        <p:txBody>
          <a:bodyPr/>
          <a:lstStyle/>
          <a:p>
            <a:pPr marL="514350" indent="-514350" defTabSz="990600" eaLnBrk="1" hangingPunct="1">
              <a:lnSpc>
                <a:spcPct val="90000"/>
              </a:lnSpc>
              <a:buFont typeface="Wingdings" pitchFamily="2" charset="2"/>
              <a:buNone/>
              <a:tabLst>
                <a:tab pos="1079500" algn="l"/>
                <a:tab pos="1701800" algn="l"/>
                <a:tab pos="2781300" algn="l"/>
                <a:tab pos="4483100" algn="l"/>
              </a:tabLst>
              <a:defRPr/>
            </a:pPr>
            <a:r>
              <a:rPr lang="en-US" sz="2600" b="1" dirty="0" smtClean="0">
                <a:solidFill>
                  <a:srgbClr val="669999"/>
                </a:solidFill>
              </a:rPr>
              <a:t>3. Sequences analyzed</a:t>
            </a:r>
          </a:p>
          <a:p>
            <a:pPr marL="514350" indent="-514350" defTabSz="990600" eaLnBrk="1" hangingPunct="1">
              <a:lnSpc>
                <a:spcPct val="90000"/>
              </a:lnSpc>
              <a:buFont typeface="Wingdings" pitchFamily="2" charset="2"/>
              <a:buNone/>
              <a:tabLst>
                <a:tab pos="1079500" algn="l"/>
                <a:tab pos="1701800" algn="l"/>
                <a:tab pos="2781300" algn="l"/>
                <a:tab pos="4483100" algn="l"/>
              </a:tabLst>
              <a:defRPr/>
            </a:pPr>
            <a:endParaRPr lang="en-US" sz="2600" b="1" dirty="0" smtClean="0">
              <a:solidFill>
                <a:schemeClr val="accent2"/>
              </a:solidFill>
            </a:endParaRPr>
          </a:p>
          <a:p>
            <a:pPr marL="514350" indent="-514350" defTabSz="990600" eaLnBrk="1" hangingPunct="1">
              <a:lnSpc>
                <a:spcPct val="90000"/>
              </a:lnSpc>
              <a:tabLst>
                <a:tab pos="1079500" algn="l"/>
                <a:tab pos="1701800" algn="l"/>
                <a:tab pos="2781300" algn="l"/>
                <a:tab pos="4483100" algn="l"/>
              </a:tabLst>
              <a:defRPr/>
            </a:pPr>
            <a:r>
              <a:rPr lang="en-US" sz="2800" dirty="0" smtClean="0"/>
              <a:t>Whenever possible, the vowels were placed in the same consonantal environment: the stressed vowel was preceded by an unvoiced coronal obstruent and followed by</a:t>
            </a:r>
            <a:r>
              <a:rPr lang="en-US" sz="2800" i="1" dirty="0" smtClean="0"/>
              <a:t> </a:t>
            </a:r>
            <a:r>
              <a:rPr lang="en-US" sz="2800" dirty="0" smtClean="0"/>
              <a:t>a coronal liquid consonant, as in </a:t>
            </a:r>
            <a:r>
              <a:rPr lang="en-US" sz="2800" i="1" dirty="0" err="1" smtClean="0"/>
              <a:t>pistola</a:t>
            </a:r>
            <a:r>
              <a:rPr lang="en-US" sz="2800" dirty="0" smtClean="0"/>
              <a:t> or </a:t>
            </a:r>
            <a:r>
              <a:rPr lang="en-US" sz="2800" i="1" dirty="0" err="1" smtClean="0"/>
              <a:t>tela</a:t>
            </a:r>
            <a:r>
              <a:rPr lang="en-US" sz="2800" dirty="0" smtClean="0"/>
              <a:t>.</a:t>
            </a:r>
          </a:p>
          <a:p>
            <a:pPr marL="514350" indent="-514350" defTabSz="990600" eaLnBrk="1" hangingPunct="1">
              <a:lnSpc>
                <a:spcPct val="90000"/>
              </a:lnSpc>
              <a:tabLst>
                <a:tab pos="1079500" algn="l"/>
                <a:tab pos="1701800" algn="l"/>
                <a:tab pos="2781300" algn="l"/>
                <a:tab pos="4483100" algn="l"/>
              </a:tabLst>
              <a:defRPr/>
            </a:pPr>
            <a:r>
              <a:rPr lang="en-US" sz="2800" dirty="0" smtClean="0"/>
              <a:t>The syllables preceding the stressed syllable and following the final low vowel were generally unstressed.</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12"/>
          </p:nvPr>
        </p:nvSpPr>
        <p:spPr>
          <a:noFill/>
        </p:spPr>
        <p:txBody>
          <a:bodyPr/>
          <a:lstStyle/>
          <a:p>
            <a:fld id="{36F0DC86-1FA0-454C-8799-58D03201342B}" type="slidenum">
              <a:rPr lang="es-ES" altLang="en-US" smtClean="0"/>
              <a:pPr/>
              <a:t>22</a:t>
            </a:fld>
            <a:endParaRPr lang="es-ES" altLang="en-US" smtClean="0"/>
          </a:p>
        </p:txBody>
      </p:sp>
      <p:sp>
        <p:nvSpPr>
          <p:cNvPr id="18435" name="Rectangle 2"/>
          <p:cNvSpPr>
            <a:spLocks noGrp="1" noChangeArrowheads="1"/>
          </p:cNvSpPr>
          <p:nvPr>
            <p:ph type="title"/>
          </p:nvPr>
        </p:nvSpPr>
        <p:spPr>
          <a:xfrm>
            <a:off x="457200" y="404813"/>
            <a:ext cx="7543800" cy="868362"/>
          </a:xfrm>
        </p:spPr>
        <p:txBody>
          <a:bodyPr/>
          <a:lstStyle/>
          <a:p>
            <a:pPr eaLnBrk="1" hangingPunct="1"/>
            <a:r>
              <a:rPr lang="en-US" sz="3200" dirty="0" smtClean="0"/>
              <a:t>I. Acoustic study: Methodology</a:t>
            </a:r>
            <a:endParaRPr lang="en-US" sz="3200" b="0" dirty="0" smtClean="0"/>
          </a:p>
        </p:txBody>
      </p:sp>
      <p:sp>
        <p:nvSpPr>
          <p:cNvPr id="14340" name="Rectangle 3"/>
          <p:cNvSpPr>
            <a:spLocks noGrp="1" noChangeArrowheads="1"/>
          </p:cNvSpPr>
          <p:nvPr>
            <p:ph type="body" idx="1"/>
          </p:nvPr>
        </p:nvSpPr>
        <p:spPr>
          <a:xfrm>
            <a:off x="457200" y="1484313"/>
            <a:ext cx="8229600" cy="4968875"/>
          </a:xfrm>
        </p:spPr>
        <p:txBody>
          <a:bodyPr/>
          <a:lstStyle/>
          <a:p>
            <a:pPr marL="514350" indent="-514350" defTabSz="990600" eaLnBrk="1" hangingPunct="1">
              <a:lnSpc>
                <a:spcPct val="90000"/>
              </a:lnSpc>
              <a:buFont typeface="Wingdings" pitchFamily="2" charset="2"/>
              <a:buNone/>
              <a:tabLst>
                <a:tab pos="1079500" algn="l"/>
                <a:tab pos="1701800" algn="l"/>
                <a:tab pos="2781300" algn="l"/>
                <a:tab pos="4483100" algn="l"/>
              </a:tabLst>
              <a:defRPr/>
            </a:pPr>
            <a:r>
              <a:rPr lang="en-US" sz="2600" b="1" dirty="0" smtClean="0">
                <a:solidFill>
                  <a:srgbClr val="669999"/>
                </a:solidFill>
              </a:rPr>
              <a:t>3. Sequences analyzed</a:t>
            </a:r>
          </a:p>
          <a:p>
            <a:pPr marL="514350" indent="-514350" defTabSz="990600" eaLnBrk="1" hangingPunct="1">
              <a:lnSpc>
                <a:spcPct val="90000"/>
              </a:lnSpc>
              <a:buFont typeface="Wingdings" pitchFamily="2" charset="2"/>
              <a:buNone/>
              <a:tabLst>
                <a:tab pos="1079500" algn="l"/>
                <a:tab pos="1701800" algn="l"/>
                <a:tab pos="2781300" algn="l"/>
                <a:tab pos="4483100" algn="l"/>
              </a:tabLst>
              <a:defRPr/>
            </a:pPr>
            <a:endParaRPr lang="en-US" sz="2600" b="1" dirty="0" smtClean="0">
              <a:solidFill>
                <a:schemeClr val="accent2"/>
              </a:solidFill>
            </a:endParaRPr>
          </a:p>
          <a:p>
            <a:pPr marL="514350" indent="-514350" defTabSz="990600" eaLnBrk="1" hangingPunct="1">
              <a:lnSpc>
                <a:spcPct val="90000"/>
              </a:lnSpc>
              <a:tabLst>
                <a:tab pos="1079500" algn="l"/>
                <a:tab pos="1701800" algn="l"/>
                <a:tab pos="2781300" algn="l"/>
                <a:tab pos="4483100" algn="l"/>
              </a:tabLst>
              <a:defRPr/>
            </a:pPr>
            <a:r>
              <a:rPr lang="en-US" sz="2800" dirty="0" smtClean="0"/>
              <a:t>The sequences were situated at the end of a phonological phrase…</a:t>
            </a:r>
          </a:p>
          <a:p>
            <a:pPr marL="863600" lvl="1" indent="-514350" defTabSz="990600" eaLnBrk="1" hangingPunct="1">
              <a:lnSpc>
                <a:spcPct val="90000"/>
              </a:lnSpc>
              <a:tabLst>
                <a:tab pos="1079500" algn="l"/>
                <a:tab pos="1701800" algn="l"/>
                <a:tab pos="2781300" algn="l"/>
                <a:tab pos="4483100" algn="l"/>
              </a:tabLst>
              <a:defRPr/>
            </a:pPr>
            <a:r>
              <a:rPr lang="en-US" sz="2400" dirty="0" smtClean="0"/>
              <a:t>…inside the sentence: </a:t>
            </a:r>
          </a:p>
          <a:p>
            <a:pPr marL="1158875" lvl="2" indent="-514350" defTabSz="990600" eaLnBrk="1" hangingPunct="1">
              <a:lnSpc>
                <a:spcPct val="90000"/>
              </a:lnSpc>
              <a:tabLst>
                <a:tab pos="1079500" algn="l"/>
                <a:tab pos="1701800" algn="l"/>
                <a:tab pos="2781300" algn="l"/>
                <a:tab pos="4483100" algn="l"/>
              </a:tabLst>
              <a:defRPr/>
            </a:pPr>
            <a:r>
              <a:rPr lang="en-US" sz="2100" i="1" dirty="0" smtClean="0"/>
              <a:t>Ex</a:t>
            </a:r>
            <a:r>
              <a:rPr lang="en-US" sz="2100" dirty="0" smtClean="0"/>
              <a:t>.: </a:t>
            </a:r>
            <a:r>
              <a:rPr lang="en-US" sz="2100" dirty="0" err="1" smtClean="0"/>
              <a:t>Té</a:t>
            </a:r>
            <a:r>
              <a:rPr lang="en-US" sz="2100" dirty="0" smtClean="0"/>
              <a:t> </a:t>
            </a:r>
            <a:r>
              <a:rPr lang="en-US" sz="2100" dirty="0" err="1" smtClean="0"/>
              <a:t>una</a:t>
            </a:r>
            <a:r>
              <a:rPr lang="en-US" sz="2100" dirty="0" smtClean="0"/>
              <a:t> </a:t>
            </a:r>
            <a:r>
              <a:rPr lang="en-US" sz="2100" b="1" dirty="0" err="1" smtClean="0">
                <a:solidFill>
                  <a:srgbClr val="669999"/>
                </a:solidFill>
              </a:rPr>
              <a:t>pistola</a:t>
            </a:r>
            <a:r>
              <a:rPr lang="en-US" sz="2100" dirty="0" smtClean="0"/>
              <a:t>, </a:t>
            </a:r>
            <a:r>
              <a:rPr lang="en-US" sz="2100" dirty="0" err="1" smtClean="0"/>
              <a:t>però</a:t>
            </a:r>
            <a:r>
              <a:rPr lang="en-US" sz="2100" dirty="0" smtClean="0"/>
              <a:t> </a:t>
            </a:r>
            <a:r>
              <a:rPr lang="en-US" sz="2100" dirty="0" err="1" smtClean="0"/>
              <a:t>xicoteta</a:t>
            </a:r>
            <a:r>
              <a:rPr lang="en-US" sz="2100" dirty="0" smtClean="0"/>
              <a:t>.</a:t>
            </a:r>
          </a:p>
          <a:p>
            <a:pPr marL="1452563" lvl="3" indent="-514350" defTabSz="990600" eaLnBrk="1" hangingPunct="1">
              <a:lnSpc>
                <a:spcPct val="90000"/>
              </a:lnSpc>
              <a:buClr>
                <a:srgbClr val="330066"/>
              </a:buClr>
              <a:tabLst>
                <a:tab pos="1079500" algn="l"/>
                <a:tab pos="1701800" algn="l"/>
                <a:tab pos="2781300" algn="l"/>
                <a:tab pos="4483100" algn="l"/>
              </a:tabLst>
              <a:defRPr/>
            </a:pPr>
            <a:r>
              <a:rPr lang="en-US" sz="1800" i="1" dirty="0" smtClean="0">
                <a:solidFill>
                  <a:srgbClr val="000000"/>
                </a:solidFill>
              </a:rPr>
              <a:t>Gloss</a:t>
            </a:r>
            <a:r>
              <a:rPr lang="en-US" sz="1800" dirty="0" smtClean="0">
                <a:solidFill>
                  <a:srgbClr val="000000"/>
                </a:solidFill>
              </a:rPr>
              <a:t>: ‘S/he has a gun, but small’</a:t>
            </a:r>
          </a:p>
          <a:p>
            <a:pPr marL="863600" lvl="1" indent="-514350" defTabSz="990600" eaLnBrk="1" hangingPunct="1">
              <a:lnSpc>
                <a:spcPct val="90000"/>
              </a:lnSpc>
              <a:tabLst>
                <a:tab pos="1079500" algn="l"/>
                <a:tab pos="1701800" algn="l"/>
                <a:tab pos="2781300" algn="l"/>
                <a:tab pos="4483100" algn="l"/>
              </a:tabLst>
              <a:defRPr/>
            </a:pPr>
            <a:r>
              <a:rPr lang="en-US" sz="2400" dirty="0" smtClean="0"/>
              <a:t>…at the end of the sentence:</a:t>
            </a:r>
          </a:p>
          <a:p>
            <a:pPr marL="1158875" lvl="2" indent="-514350" defTabSz="990600" eaLnBrk="1" hangingPunct="1">
              <a:lnSpc>
                <a:spcPct val="90000"/>
              </a:lnSpc>
              <a:tabLst>
                <a:tab pos="1079500" algn="l"/>
                <a:tab pos="1701800" algn="l"/>
                <a:tab pos="2781300" algn="l"/>
                <a:tab pos="4483100" algn="l"/>
              </a:tabLst>
              <a:defRPr/>
            </a:pPr>
            <a:r>
              <a:rPr lang="en-US" sz="2100" i="1" dirty="0" smtClean="0"/>
              <a:t>Ex</a:t>
            </a:r>
            <a:r>
              <a:rPr lang="en-US" sz="2100" dirty="0" smtClean="0"/>
              <a:t>.: </a:t>
            </a:r>
            <a:r>
              <a:rPr lang="en-US" sz="2100" dirty="0" err="1" smtClean="0"/>
              <a:t>Això</a:t>
            </a:r>
            <a:r>
              <a:rPr lang="en-US" sz="2100" dirty="0" smtClean="0"/>
              <a:t> </a:t>
            </a:r>
            <a:r>
              <a:rPr lang="en-US" sz="2100" dirty="0" err="1" smtClean="0"/>
              <a:t>és</a:t>
            </a:r>
            <a:r>
              <a:rPr lang="en-US" sz="2100" dirty="0" smtClean="0"/>
              <a:t> </a:t>
            </a:r>
            <a:r>
              <a:rPr lang="en-US" sz="2100" dirty="0" err="1" smtClean="0"/>
              <a:t>una</a:t>
            </a:r>
            <a:r>
              <a:rPr lang="en-US" sz="2100" dirty="0" smtClean="0"/>
              <a:t> </a:t>
            </a:r>
            <a:r>
              <a:rPr lang="en-US" sz="2100" b="1" dirty="0" err="1" smtClean="0">
                <a:solidFill>
                  <a:srgbClr val="669999"/>
                </a:solidFill>
              </a:rPr>
              <a:t>pistola</a:t>
            </a:r>
            <a:r>
              <a:rPr lang="en-US" sz="2100" dirty="0" smtClean="0"/>
              <a:t>.</a:t>
            </a:r>
          </a:p>
          <a:p>
            <a:pPr marL="1452563" lvl="3" indent="-514350" defTabSz="990600" eaLnBrk="1" hangingPunct="1">
              <a:lnSpc>
                <a:spcPct val="90000"/>
              </a:lnSpc>
              <a:tabLst>
                <a:tab pos="1079500" algn="l"/>
                <a:tab pos="1701800" algn="l"/>
                <a:tab pos="2781300" algn="l"/>
                <a:tab pos="4483100" algn="l"/>
              </a:tabLst>
              <a:defRPr/>
            </a:pPr>
            <a:r>
              <a:rPr lang="en-US" sz="1800" i="1" dirty="0" smtClean="0"/>
              <a:t>Gloss</a:t>
            </a:r>
            <a:r>
              <a:rPr lang="en-US" sz="1800" dirty="0" smtClean="0"/>
              <a:t>: ‘That’s a gun’</a:t>
            </a:r>
          </a:p>
          <a:p>
            <a:pPr marL="514350" indent="-514350" defTabSz="990600" eaLnBrk="1" hangingPunct="1">
              <a:lnSpc>
                <a:spcPct val="90000"/>
              </a:lnSpc>
              <a:buFont typeface="Wingdings" pitchFamily="2" charset="2"/>
              <a:buNone/>
              <a:tabLst>
                <a:tab pos="1079500" algn="l"/>
                <a:tab pos="1701800" algn="l"/>
                <a:tab pos="2781300" algn="l"/>
                <a:tab pos="4483100" algn="l"/>
              </a:tabLst>
              <a:defRPr/>
            </a:pPr>
            <a:endParaRPr lang="en-US" sz="1000" dirty="0" smtClean="0"/>
          </a:p>
          <a:p>
            <a:pPr marL="0" indent="0" defTabSz="990600" eaLnBrk="1" hangingPunct="1">
              <a:lnSpc>
                <a:spcPct val="90000"/>
              </a:lnSpc>
              <a:buFont typeface="Wingdings" pitchFamily="2" charset="2"/>
              <a:buNone/>
              <a:tabLst>
                <a:tab pos="1079500" algn="l"/>
                <a:tab pos="1701800" algn="l"/>
                <a:tab pos="2781300" algn="l"/>
                <a:tab pos="4483100" algn="l"/>
              </a:tabLst>
              <a:defRPr/>
            </a:pPr>
            <a:r>
              <a:rPr lang="en-US" sz="2400" dirty="0" smtClean="0"/>
              <a:t>(In general, this parameter proved to be irrelevant to the assimilation. Therefore, we will leave aside the analysis of occurrences located at the end of the sentence.) </a:t>
            </a:r>
          </a:p>
        </p:txBody>
      </p:sp>
      <p:pic>
        <p:nvPicPr>
          <p:cNvPr id="9" name="pistola_pero_xicotetaB.wav">
            <a:hlinkClick r:id="" action="ppaction://media"/>
          </p:cNvPr>
          <p:cNvPicPr>
            <a:picLocks noRot="1" noChangeAspect="1"/>
          </p:cNvPicPr>
          <p:nvPr>
            <a:audioFile r:link="rId1"/>
          </p:nvPr>
        </p:nvPicPr>
        <p:blipFill>
          <a:blip r:embed="rId4" cstate="print"/>
          <a:stretch>
            <a:fillRect/>
          </a:stretch>
        </p:blipFill>
        <p:spPr>
          <a:xfrm>
            <a:off x="6516216" y="3429000"/>
            <a:ext cx="379413" cy="379413"/>
          </a:xfrm>
          <a:prstGeom prst="rect">
            <a:avLst/>
          </a:prstGeom>
        </p:spPr>
      </p:pic>
      <p:pic>
        <p:nvPicPr>
          <p:cNvPr id="10" name="pistola_B.wav">
            <a:hlinkClick r:id="" action="ppaction://media"/>
          </p:cNvPr>
          <p:cNvPicPr>
            <a:picLocks noRot="1" noChangeAspect="1"/>
          </p:cNvPicPr>
          <p:nvPr>
            <a:audioFile r:link="rId2"/>
          </p:nvPr>
        </p:nvPicPr>
        <p:blipFill>
          <a:blip r:embed="rId4" cstate="print"/>
          <a:stretch>
            <a:fillRect/>
          </a:stretch>
        </p:blipFill>
        <p:spPr>
          <a:xfrm>
            <a:off x="6516216" y="4725144"/>
            <a:ext cx="379413" cy="379413"/>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767" fill="hold"/>
                                        <p:tgtEl>
                                          <p:spTgt spid="9"/>
                                        </p:tgtEl>
                                      </p:cBhvr>
                                    </p:cmd>
                                  </p:childTnLst>
                                </p:cTn>
                              </p:par>
                            </p:childTnLst>
                          </p:cTn>
                        </p:par>
                      </p:childTnLst>
                    </p:cTn>
                  </p:par>
                </p:childTnLst>
              </p:cTn>
              <p:nextCondLst>
                <p:cond evt="onClick" delay="0">
                  <p:tgtEl>
                    <p:spTgt spid="9"/>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9"/>
                </p:tgtEl>
              </p:cMediaNode>
            </p:audio>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1" presetClass="mediacall" presetSubtype="0" fill="hold" nodeType="clickEffect">
                                  <p:stCondLst>
                                    <p:cond delay="0"/>
                                  </p:stCondLst>
                                  <p:childTnLst>
                                    <p:cmd type="call" cmd="playFrom(0.0)">
                                      <p:cBhvr>
                                        <p:cTn id="12" dur="1438" fill="hold"/>
                                        <p:tgtEl>
                                          <p:spTgt spid="10"/>
                                        </p:tgtEl>
                                      </p:cBhvr>
                                    </p:cmd>
                                  </p:childTnLst>
                                </p:cTn>
                              </p:par>
                            </p:childTnLst>
                          </p:cTn>
                        </p:par>
                      </p:childTnLst>
                    </p:cTn>
                  </p:par>
                </p:childTnLst>
              </p:cTn>
              <p:nextCondLst>
                <p:cond evt="onClick" delay="0">
                  <p:tgtEl>
                    <p:spTgt spid="10"/>
                  </p:tgtEl>
                </p:cond>
              </p:nextCondLst>
            </p:seq>
            <p:audio>
              <p:cMediaNode>
                <p:cTn id="13" fill="hold" display="0">
                  <p:stCondLst>
                    <p:cond delay="indefinite"/>
                  </p:stCondLst>
                  <p:endCondLst>
                    <p:cond evt="onNext" delay="0">
                      <p:tgtEl>
                        <p:sldTgt/>
                      </p:tgtEl>
                    </p:cond>
                    <p:cond evt="onPrev" delay="0">
                      <p:tgtEl>
                        <p:sldTgt/>
                      </p:tgtEl>
                    </p:cond>
                    <p:cond evt="onStopAudio" delay="0">
                      <p:tgtEl>
                        <p:sldTgt/>
                      </p:tgtEl>
                    </p:cond>
                  </p:endCondLst>
                </p:cTn>
                <p:tgtEl>
                  <p:spTgt spid="10"/>
                </p:tgtEl>
              </p:cMediaNode>
            </p:audio>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12"/>
          </p:nvPr>
        </p:nvSpPr>
        <p:spPr>
          <a:noFill/>
        </p:spPr>
        <p:txBody>
          <a:bodyPr/>
          <a:lstStyle/>
          <a:p>
            <a:fld id="{AD3760F5-BEC3-4194-88EF-3F441A8A7CDF}" type="slidenum">
              <a:rPr lang="es-ES" altLang="en-US" smtClean="0"/>
              <a:pPr/>
              <a:t>23</a:t>
            </a:fld>
            <a:endParaRPr lang="es-ES" altLang="en-US" smtClean="0"/>
          </a:p>
        </p:txBody>
      </p:sp>
      <p:sp>
        <p:nvSpPr>
          <p:cNvPr id="23555" name="Rectangle 2"/>
          <p:cNvSpPr>
            <a:spLocks noGrp="1" noChangeArrowheads="1"/>
          </p:cNvSpPr>
          <p:nvPr>
            <p:ph type="title"/>
          </p:nvPr>
        </p:nvSpPr>
        <p:spPr>
          <a:xfrm>
            <a:off x="457200" y="404813"/>
            <a:ext cx="7543800" cy="868362"/>
          </a:xfrm>
        </p:spPr>
        <p:txBody>
          <a:bodyPr/>
          <a:lstStyle/>
          <a:p>
            <a:pPr eaLnBrk="1" hangingPunct="1"/>
            <a:r>
              <a:rPr lang="en-US" sz="3200" dirty="0" smtClean="0"/>
              <a:t>I. Acoustic study: Methodology</a:t>
            </a:r>
            <a:endParaRPr lang="en-US" sz="3200" b="0" dirty="0" smtClean="0"/>
          </a:p>
        </p:txBody>
      </p:sp>
      <p:sp>
        <p:nvSpPr>
          <p:cNvPr id="23556" name="Rectangle 3"/>
          <p:cNvSpPr>
            <a:spLocks noGrp="1" noChangeArrowheads="1"/>
          </p:cNvSpPr>
          <p:nvPr>
            <p:ph type="body" idx="1"/>
          </p:nvPr>
        </p:nvSpPr>
        <p:spPr>
          <a:xfrm>
            <a:off x="457200" y="1484313"/>
            <a:ext cx="8229600" cy="4968875"/>
          </a:xfrm>
        </p:spPr>
        <p:txBody>
          <a:bodyPr/>
          <a:lstStyle/>
          <a:p>
            <a:pPr marL="514350" indent="-514350" defTabSz="990600" eaLnBrk="1" hangingPunct="1">
              <a:lnSpc>
                <a:spcPct val="90000"/>
              </a:lnSpc>
              <a:buNone/>
              <a:tabLst>
                <a:tab pos="1079500" algn="l"/>
                <a:tab pos="1701800" algn="l"/>
                <a:tab pos="2781300" algn="l"/>
                <a:tab pos="4483100" algn="l"/>
              </a:tabLst>
            </a:pPr>
            <a:r>
              <a:rPr lang="en-US" sz="2800" b="1" dirty="0" smtClean="0">
                <a:solidFill>
                  <a:srgbClr val="669999"/>
                </a:solidFill>
              </a:rPr>
              <a:t>4. Recordings</a:t>
            </a:r>
            <a:endParaRPr lang="en-US" sz="2600" b="1" dirty="0" smtClean="0">
              <a:solidFill>
                <a:srgbClr val="669999"/>
              </a:solidFill>
            </a:endParaRPr>
          </a:p>
          <a:p>
            <a:pPr marL="514350" indent="-514350" defTabSz="990600" eaLnBrk="1" hangingPunct="1">
              <a:lnSpc>
                <a:spcPct val="90000"/>
              </a:lnSpc>
              <a:buFont typeface="Wingdings" pitchFamily="2" charset="2"/>
              <a:buNone/>
              <a:tabLst>
                <a:tab pos="1079500" algn="l"/>
                <a:tab pos="1701800" algn="l"/>
                <a:tab pos="2781300" algn="l"/>
                <a:tab pos="4483100" algn="l"/>
              </a:tabLst>
            </a:pPr>
            <a:endParaRPr lang="en-US" sz="2600" b="1" dirty="0" smtClean="0">
              <a:solidFill>
                <a:schemeClr val="accent2"/>
              </a:solidFill>
            </a:endParaRPr>
          </a:p>
          <a:p>
            <a:pPr marL="514350" indent="-514350" defTabSz="990600" eaLnBrk="1" hangingPunct="1">
              <a:lnSpc>
                <a:spcPct val="90000"/>
              </a:lnSpc>
              <a:tabLst>
                <a:tab pos="1079500" algn="l"/>
                <a:tab pos="1701800" algn="l"/>
                <a:tab pos="2781300" algn="l"/>
                <a:tab pos="4483100" algn="l"/>
              </a:tabLst>
            </a:pPr>
            <a:r>
              <a:rPr lang="en-US" sz="2800" dirty="0" smtClean="0"/>
              <a:t>Two different tokens of each context (if possible) were registered.</a:t>
            </a:r>
          </a:p>
          <a:p>
            <a:pPr marL="514350" indent="-514350" defTabSz="990600" eaLnBrk="1" hangingPunct="1">
              <a:lnSpc>
                <a:spcPct val="90000"/>
              </a:lnSpc>
              <a:tabLst>
                <a:tab pos="1079500" algn="l"/>
                <a:tab pos="1701800" algn="l"/>
                <a:tab pos="2781300" algn="l"/>
                <a:tab pos="4483100" algn="l"/>
              </a:tabLst>
            </a:pPr>
            <a:r>
              <a:rPr lang="en-US" sz="2800" dirty="0" smtClean="0"/>
              <a:t>The sentences were registered in a quiet room.</a:t>
            </a:r>
          </a:p>
          <a:p>
            <a:pPr marL="863600" lvl="1" indent="-514350" defTabSz="990600" eaLnBrk="1" hangingPunct="1">
              <a:lnSpc>
                <a:spcPct val="90000"/>
              </a:lnSpc>
              <a:tabLst>
                <a:tab pos="1079500" algn="l"/>
                <a:tab pos="1701800" algn="l"/>
                <a:tab pos="2781300" algn="l"/>
                <a:tab pos="4483100" algn="l"/>
              </a:tabLst>
            </a:pPr>
            <a:r>
              <a:rPr lang="en-US" sz="2400" dirty="0" smtClean="0"/>
              <a:t>Digital recorder Zoom H4.</a:t>
            </a:r>
          </a:p>
          <a:p>
            <a:pPr marL="863600" lvl="1" indent="-514350" defTabSz="990600" eaLnBrk="1" hangingPunct="1">
              <a:lnSpc>
                <a:spcPct val="90000"/>
              </a:lnSpc>
              <a:tabLst>
                <a:tab pos="1079500" algn="l"/>
                <a:tab pos="1701800" algn="l"/>
                <a:tab pos="2781300" algn="l"/>
                <a:tab pos="4483100" algn="l"/>
              </a:tabLst>
            </a:pPr>
            <a:r>
              <a:rPr lang="en-US" sz="2400" dirty="0" smtClean="0">
                <a:solidFill>
                  <a:schemeClr val="tx1"/>
                </a:solidFill>
                <a:latin typeface="+mn-lt"/>
                <a:cs typeface="+mn-cs"/>
              </a:rPr>
              <a:t>AKG C520L Head-worn </a:t>
            </a:r>
            <a:r>
              <a:rPr lang="en-US" sz="2400" dirty="0" err="1" smtClean="0">
                <a:solidFill>
                  <a:schemeClr val="tx1"/>
                </a:solidFill>
                <a:latin typeface="+mn-lt"/>
                <a:cs typeface="+mn-cs"/>
              </a:rPr>
              <a:t>Cardioid</a:t>
            </a:r>
            <a:r>
              <a:rPr lang="en-US" sz="2400" dirty="0" smtClean="0">
                <a:solidFill>
                  <a:schemeClr val="tx1"/>
                </a:solidFill>
                <a:latin typeface="+mn-lt"/>
                <a:cs typeface="+mn-cs"/>
              </a:rPr>
              <a:t> Condenser Microphone.</a:t>
            </a:r>
          </a:p>
          <a:p>
            <a:pPr marL="863600" lvl="1" indent="-514350" defTabSz="990600" eaLnBrk="1" hangingPunct="1">
              <a:lnSpc>
                <a:spcPct val="90000"/>
              </a:lnSpc>
              <a:tabLst>
                <a:tab pos="1079500" algn="l"/>
                <a:tab pos="1701800" algn="l"/>
                <a:tab pos="2781300" algn="l"/>
                <a:tab pos="4483100" algn="l"/>
              </a:tabLst>
            </a:pPr>
            <a:r>
              <a:rPr lang="en-US" sz="2400" dirty="0" smtClean="0">
                <a:solidFill>
                  <a:schemeClr val="tx1"/>
                </a:solidFill>
                <a:latin typeface="+mn-lt"/>
                <a:cs typeface="+mn-cs"/>
              </a:rPr>
              <a:t>44,1 kHz sampling and 24 bits resolution.</a:t>
            </a:r>
          </a:p>
          <a:p>
            <a:pPr marL="863600" lvl="1" indent="-514350" defTabSz="990600" eaLnBrk="1" hangingPunct="1">
              <a:lnSpc>
                <a:spcPct val="90000"/>
              </a:lnSpc>
              <a:tabLst>
                <a:tab pos="1079500" algn="l"/>
                <a:tab pos="1701800" algn="l"/>
                <a:tab pos="2781300" algn="l"/>
                <a:tab pos="4483100" algn="l"/>
              </a:tabLst>
            </a:pPr>
            <a:endParaRPr lang="en-US" sz="2400" dirty="0" smtClean="0"/>
          </a:p>
          <a:p>
            <a:pPr marL="514350" indent="-514350" defTabSz="990600" eaLnBrk="1" hangingPunct="1">
              <a:lnSpc>
                <a:spcPct val="90000"/>
              </a:lnSpc>
              <a:buFont typeface="Wingdings" pitchFamily="2" charset="2"/>
              <a:buNone/>
              <a:tabLst>
                <a:tab pos="1079500" algn="l"/>
                <a:tab pos="1701800" algn="l"/>
                <a:tab pos="2781300" algn="l"/>
                <a:tab pos="4483100" algn="l"/>
              </a:tabLst>
            </a:pPr>
            <a:endParaRPr lang="en-US" sz="26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12"/>
          </p:nvPr>
        </p:nvSpPr>
        <p:spPr>
          <a:noFill/>
        </p:spPr>
        <p:txBody>
          <a:bodyPr/>
          <a:lstStyle/>
          <a:p>
            <a:fld id="{487B63D8-90C9-426D-B40F-9E185C11EBBF}" type="slidenum">
              <a:rPr lang="es-ES" altLang="en-US" smtClean="0"/>
              <a:pPr/>
              <a:t>24</a:t>
            </a:fld>
            <a:endParaRPr lang="es-ES" altLang="en-US" smtClean="0"/>
          </a:p>
        </p:txBody>
      </p:sp>
      <p:sp>
        <p:nvSpPr>
          <p:cNvPr id="24579" name="Rectangle 2"/>
          <p:cNvSpPr>
            <a:spLocks noGrp="1" noChangeArrowheads="1"/>
          </p:cNvSpPr>
          <p:nvPr>
            <p:ph type="title"/>
          </p:nvPr>
        </p:nvSpPr>
        <p:spPr>
          <a:xfrm>
            <a:off x="457200" y="404813"/>
            <a:ext cx="7543800" cy="868362"/>
          </a:xfrm>
        </p:spPr>
        <p:txBody>
          <a:bodyPr/>
          <a:lstStyle/>
          <a:p>
            <a:pPr eaLnBrk="1" hangingPunct="1"/>
            <a:r>
              <a:rPr lang="en-US" sz="3200" dirty="0" smtClean="0"/>
              <a:t>I. Acoustic study: Methodology</a:t>
            </a:r>
            <a:endParaRPr lang="en-US" sz="3200" b="0" dirty="0" smtClean="0"/>
          </a:p>
        </p:txBody>
      </p:sp>
      <p:sp>
        <p:nvSpPr>
          <p:cNvPr id="24580" name="Rectangle 3"/>
          <p:cNvSpPr>
            <a:spLocks noGrp="1" noChangeArrowheads="1"/>
          </p:cNvSpPr>
          <p:nvPr>
            <p:ph type="body" idx="1"/>
          </p:nvPr>
        </p:nvSpPr>
        <p:spPr>
          <a:xfrm>
            <a:off x="457200" y="1484313"/>
            <a:ext cx="8229600" cy="4968875"/>
          </a:xfrm>
        </p:spPr>
        <p:txBody>
          <a:bodyPr/>
          <a:lstStyle/>
          <a:p>
            <a:pPr marL="514350" indent="-514350" defTabSz="990600" eaLnBrk="1" hangingPunct="1">
              <a:lnSpc>
                <a:spcPct val="90000"/>
              </a:lnSpc>
              <a:buFont typeface="Wingdings" pitchFamily="2" charset="2"/>
              <a:buNone/>
              <a:tabLst>
                <a:tab pos="1079500" algn="l"/>
                <a:tab pos="1701800" algn="l"/>
                <a:tab pos="2781300" algn="l"/>
                <a:tab pos="4483100" algn="l"/>
              </a:tabLst>
            </a:pPr>
            <a:r>
              <a:rPr lang="en-US" sz="2800" b="1" dirty="0" smtClean="0">
                <a:solidFill>
                  <a:srgbClr val="669999"/>
                </a:solidFill>
              </a:rPr>
              <a:t>5. Data labeling and analysis</a:t>
            </a:r>
            <a:endParaRPr lang="en-US" sz="2600" b="1" dirty="0" smtClean="0">
              <a:solidFill>
                <a:srgbClr val="669999"/>
              </a:solidFill>
            </a:endParaRPr>
          </a:p>
          <a:p>
            <a:pPr marL="514350" indent="-514350" defTabSz="990600" eaLnBrk="1" hangingPunct="1">
              <a:lnSpc>
                <a:spcPct val="90000"/>
              </a:lnSpc>
              <a:buFont typeface="Wingdings" pitchFamily="2" charset="2"/>
              <a:buNone/>
              <a:tabLst>
                <a:tab pos="1079500" algn="l"/>
                <a:tab pos="1701800" algn="l"/>
                <a:tab pos="2781300" algn="l"/>
                <a:tab pos="4483100" algn="l"/>
              </a:tabLst>
            </a:pPr>
            <a:endParaRPr lang="en-US" sz="2600" b="1" dirty="0" smtClean="0">
              <a:solidFill>
                <a:schemeClr val="accent2"/>
              </a:solidFill>
            </a:endParaRPr>
          </a:p>
          <a:p>
            <a:pPr marL="514350" indent="-514350" defTabSz="990600" eaLnBrk="1" hangingPunct="1">
              <a:lnSpc>
                <a:spcPct val="90000"/>
              </a:lnSpc>
              <a:tabLst>
                <a:tab pos="1079500" algn="l"/>
                <a:tab pos="1701800" algn="l"/>
                <a:tab pos="2781300" algn="l"/>
                <a:tab pos="4483100" algn="l"/>
              </a:tabLst>
            </a:pPr>
            <a:r>
              <a:rPr lang="en-US" sz="2800" dirty="0" smtClean="0"/>
              <a:t>The mid-point of the vowels was identified using Praat. </a:t>
            </a:r>
          </a:p>
          <a:p>
            <a:pPr marL="514350" indent="-514350" defTabSz="990600" eaLnBrk="1" hangingPunct="1">
              <a:lnSpc>
                <a:spcPct val="90000"/>
              </a:lnSpc>
              <a:tabLst>
                <a:tab pos="1079500" algn="l"/>
                <a:tab pos="1701800" algn="l"/>
                <a:tab pos="2781300" algn="l"/>
                <a:tab pos="4483100" algn="l"/>
              </a:tabLst>
            </a:pPr>
            <a:r>
              <a:rPr lang="en-US" sz="2800" dirty="0" smtClean="0"/>
              <a:t>A Praat automatic routine was designed to extract the acoustic features: duration of the vowel, and intensity and formant values at the mid-point of the vowel.</a:t>
            </a:r>
          </a:p>
          <a:p>
            <a:pPr marL="514350" indent="-514350" defTabSz="990600" eaLnBrk="1" hangingPunct="1">
              <a:lnSpc>
                <a:spcPct val="90000"/>
              </a:lnSpc>
              <a:tabLst>
                <a:tab pos="1079500" algn="l"/>
                <a:tab pos="1701800" algn="l"/>
                <a:tab pos="2781300" algn="l"/>
                <a:tab pos="4483100" algn="l"/>
              </a:tabLst>
            </a:pPr>
            <a:r>
              <a:rPr lang="en-US" sz="2800" dirty="0" smtClean="0"/>
              <a:t>SPSS software package (SPSS 19) was used to perform statistical tests (one-way ANOVA; post-hoc </a:t>
            </a:r>
            <a:r>
              <a:rPr lang="en-US" sz="2800" dirty="0" err="1" smtClean="0"/>
              <a:t>Tukey</a:t>
            </a:r>
            <a:r>
              <a:rPr lang="en-US" sz="2800" dirty="0" smtClean="0"/>
              <a:t>).</a:t>
            </a:r>
          </a:p>
          <a:p>
            <a:pPr marL="514350" indent="-514350" defTabSz="990600" eaLnBrk="1" hangingPunct="1">
              <a:lnSpc>
                <a:spcPct val="90000"/>
              </a:lnSpc>
              <a:buFont typeface="Wingdings" pitchFamily="2" charset="2"/>
              <a:buNone/>
              <a:tabLst>
                <a:tab pos="1079500" algn="l"/>
                <a:tab pos="1701800" algn="l"/>
                <a:tab pos="2781300" algn="l"/>
                <a:tab pos="4483100" algn="l"/>
              </a:tabLst>
            </a:pPr>
            <a:endParaRPr lang="en-US" sz="26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12"/>
          </p:nvPr>
        </p:nvSpPr>
        <p:spPr>
          <a:noFill/>
        </p:spPr>
        <p:txBody>
          <a:bodyPr/>
          <a:lstStyle/>
          <a:p>
            <a:fld id="{B8F6E3D8-B47D-4FB3-8E86-E5C29E4A0DA1}" type="slidenum">
              <a:rPr lang="es-ES" altLang="en-US" smtClean="0"/>
              <a:pPr/>
              <a:t>25</a:t>
            </a:fld>
            <a:endParaRPr lang="es-ES" altLang="en-US" smtClean="0"/>
          </a:p>
        </p:txBody>
      </p:sp>
      <p:sp>
        <p:nvSpPr>
          <p:cNvPr id="25603" name="Rectangle 2"/>
          <p:cNvSpPr>
            <a:spLocks noGrp="1" noChangeArrowheads="1"/>
          </p:cNvSpPr>
          <p:nvPr>
            <p:ph type="title"/>
          </p:nvPr>
        </p:nvSpPr>
        <p:spPr>
          <a:xfrm>
            <a:off x="457200" y="404813"/>
            <a:ext cx="7543800" cy="868362"/>
          </a:xfrm>
        </p:spPr>
        <p:txBody>
          <a:bodyPr/>
          <a:lstStyle/>
          <a:p>
            <a:pPr eaLnBrk="1" hangingPunct="1"/>
            <a:r>
              <a:rPr lang="en-US" sz="3200" dirty="0" smtClean="0"/>
              <a:t>II. Leveling of F1 in Nules &amp; Borriana</a:t>
            </a:r>
            <a:endParaRPr lang="en-US" sz="3200" b="0" dirty="0" smtClean="0"/>
          </a:p>
        </p:txBody>
      </p:sp>
      <p:sp>
        <p:nvSpPr>
          <p:cNvPr id="11268"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52" charset="2"/>
              <a:buNone/>
              <a:tabLst>
                <a:tab pos="1079500" algn="l"/>
                <a:tab pos="1701800" algn="l"/>
                <a:tab pos="2781300" algn="l"/>
                <a:tab pos="4483100" algn="l"/>
              </a:tabLst>
              <a:defRPr/>
            </a:pPr>
            <a:r>
              <a:rPr lang="en-US" sz="2800" b="1" dirty="0" smtClean="0">
                <a:solidFill>
                  <a:schemeClr val="accent2"/>
                </a:solidFill>
              </a:rPr>
              <a:t>1. Introduction</a:t>
            </a:r>
            <a:endParaRPr lang="en-US" sz="2800" dirty="0" smtClean="0"/>
          </a:p>
          <a:p>
            <a:pPr marL="400050" indent="-400050" defTabSz="990600" eaLnBrk="1" hangingPunct="1">
              <a:lnSpc>
                <a:spcPct val="90000"/>
              </a:lnSpc>
              <a:buFont typeface="Wingdings" pitchFamily="52" charset="2"/>
              <a:buNone/>
              <a:tabLst>
                <a:tab pos="1079500" algn="l"/>
                <a:tab pos="1701800" algn="l"/>
                <a:tab pos="2781300" algn="l"/>
                <a:tab pos="4483100" algn="l"/>
              </a:tabLst>
              <a:defRPr/>
            </a:pPr>
            <a:endParaRPr lang="en-US" sz="2800" dirty="0" smtClean="0"/>
          </a:p>
          <a:p>
            <a:pPr marL="514350" indent="-514350" defTabSz="990600" eaLnBrk="1" hangingPunct="1">
              <a:lnSpc>
                <a:spcPct val="90000"/>
              </a:lnSpc>
              <a:tabLst>
                <a:tab pos="1079500" algn="l"/>
                <a:tab pos="1701800" algn="l"/>
                <a:tab pos="2781300" algn="l"/>
                <a:tab pos="4483100" algn="l"/>
              </a:tabLst>
            </a:pPr>
            <a:r>
              <a:rPr lang="en-US" sz="2800" dirty="0" smtClean="0"/>
              <a:t>The analysis of F1, related to height, is especially relevant in Valencian because /ɛ ɔ/ tend to be extra-open (cf. </a:t>
            </a:r>
            <a:r>
              <a:rPr lang="en-US" sz="2800" dirty="0" err="1" smtClean="0"/>
              <a:t>Recasens</a:t>
            </a:r>
            <a:r>
              <a:rPr lang="en-US" sz="2800" dirty="0" smtClean="0"/>
              <a:t> 1991, </a:t>
            </a:r>
            <a:r>
              <a:rPr lang="en-US" sz="2800" dirty="0" err="1" smtClean="0"/>
              <a:t>Carrera</a:t>
            </a:r>
            <a:r>
              <a:rPr lang="en-US" sz="2800" dirty="0" smtClean="0"/>
              <a:t> &amp; </a:t>
            </a:r>
            <a:r>
              <a:rPr lang="en-US" sz="2800" dirty="0" err="1" smtClean="0"/>
              <a:t>Fernández</a:t>
            </a:r>
            <a:r>
              <a:rPr lang="en-US" sz="2800" dirty="0" smtClean="0"/>
              <a:t> 2005, </a:t>
            </a:r>
            <a:r>
              <a:rPr lang="en-US" sz="2800" dirty="0" err="1" smtClean="0"/>
              <a:t>Saborit</a:t>
            </a:r>
            <a:r>
              <a:rPr lang="en-US" sz="2800" dirty="0" smtClean="0"/>
              <a:t> 2009).</a:t>
            </a:r>
          </a:p>
          <a:p>
            <a:pPr marL="514350" indent="-514350" defTabSz="990600" eaLnBrk="1" hangingPunct="1">
              <a:lnSpc>
                <a:spcPct val="90000"/>
              </a:lnSpc>
              <a:tabLst>
                <a:tab pos="1079500" algn="l"/>
                <a:tab pos="1701800" algn="l"/>
                <a:tab pos="2781300" algn="l"/>
                <a:tab pos="4483100" algn="l"/>
              </a:tabLst>
            </a:pPr>
            <a:endParaRPr lang="en-US" sz="28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12"/>
          </p:nvPr>
        </p:nvSpPr>
        <p:spPr>
          <a:noFill/>
        </p:spPr>
        <p:txBody>
          <a:bodyPr/>
          <a:lstStyle/>
          <a:p>
            <a:fld id="{B8F6E3D8-B47D-4FB3-8E86-E5C29E4A0DA1}" type="slidenum">
              <a:rPr lang="es-ES" altLang="en-US" smtClean="0"/>
              <a:pPr/>
              <a:t>26</a:t>
            </a:fld>
            <a:endParaRPr lang="es-ES" altLang="en-US" smtClean="0"/>
          </a:p>
        </p:txBody>
      </p:sp>
      <p:sp>
        <p:nvSpPr>
          <p:cNvPr id="25603" name="Rectangle 2"/>
          <p:cNvSpPr>
            <a:spLocks noGrp="1" noChangeArrowheads="1"/>
          </p:cNvSpPr>
          <p:nvPr>
            <p:ph type="title"/>
          </p:nvPr>
        </p:nvSpPr>
        <p:spPr>
          <a:xfrm>
            <a:off x="457200" y="404813"/>
            <a:ext cx="7543800" cy="868362"/>
          </a:xfrm>
        </p:spPr>
        <p:txBody>
          <a:bodyPr/>
          <a:lstStyle/>
          <a:p>
            <a:pPr eaLnBrk="1" hangingPunct="1"/>
            <a:r>
              <a:rPr lang="en-US" sz="3200" dirty="0" smtClean="0"/>
              <a:t>II. Leveling of F1 in Nules &amp; Borriana</a:t>
            </a:r>
            <a:endParaRPr lang="en-US" sz="3200" b="0" dirty="0" smtClean="0"/>
          </a:p>
        </p:txBody>
      </p:sp>
      <p:sp>
        <p:nvSpPr>
          <p:cNvPr id="11268"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52" charset="2"/>
              <a:buNone/>
              <a:tabLst>
                <a:tab pos="1079500" algn="l"/>
                <a:tab pos="1701800" algn="l"/>
                <a:tab pos="2781300" algn="l"/>
                <a:tab pos="4483100" algn="l"/>
              </a:tabLst>
              <a:defRPr/>
            </a:pPr>
            <a:r>
              <a:rPr lang="en-US" sz="2800" b="1" dirty="0" smtClean="0">
                <a:solidFill>
                  <a:schemeClr val="accent2"/>
                </a:solidFill>
              </a:rPr>
              <a:t>1. Introduction</a:t>
            </a:r>
            <a:endParaRPr lang="en-US" sz="2800" dirty="0" smtClean="0"/>
          </a:p>
          <a:p>
            <a:pPr marL="400050" indent="-400050" defTabSz="990600" eaLnBrk="1" hangingPunct="1">
              <a:lnSpc>
                <a:spcPct val="90000"/>
              </a:lnSpc>
              <a:buFont typeface="Wingdings" pitchFamily="52" charset="2"/>
              <a:buNone/>
              <a:tabLst>
                <a:tab pos="1079500" algn="l"/>
                <a:tab pos="1701800" algn="l"/>
                <a:tab pos="2781300" algn="l"/>
                <a:tab pos="4483100" algn="l"/>
              </a:tabLst>
              <a:defRPr/>
            </a:pPr>
            <a:endParaRPr lang="en-US" sz="2800" dirty="0" smtClean="0"/>
          </a:p>
          <a:p>
            <a:pPr marL="514350" indent="-514350" defTabSz="990600" eaLnBrk="1" hangingPunct="1">
              <a:lnSpc>
                <a:spcPct val="90000"/>
              </a:lnSpc>
              <a:tabLst>
                <a:tab pos="1079500" algn="l"/>
                <a:tab pos="1701800" algn="l"/>
                <a:tab pos="2781300" algn="l"/>
                <a:tab pos="4483100" algn="l"/>
              </a:tabLst>
            </a:pPr>
            <a:r>
              <a:rPr lang="en-US" sz="2800" dirty="0" smtClean="0"/>
              <a:t>Hence, Valencian vowel harmony has been attributed to articulatory factors, i.e. to the extreme similarity between the [−ATR] mid vowels and the low vowel. </a:t>
            </a:r>
          </a:p>
          <a:p>
            <a:pPr marL="514350" indent="-514350" defTabSz="990600" eaLnBrk="1" hangingPunct="1">
              <a:lnSpc>
                <a:spcPct val="90000"/>
              </a:lnSpc>
              <a:tabLst>
                <a:tab pos="1079500" algn="l"/>
                <a:tab pos="1701800" algn="l"/>
                <a:tab pos="2781300" algn="l"/>
                <a:tab pos="4483100" algn="l"/>
              </a:tabLst>
            </a:pPr>
            <a:r>
              <a:rPr lang="en-US" sz="2800" dirty="0" smtClean="0"/>
              <a:t>(Cf. </a:t>
            </a:r>
            <a:r>
              <a:rPr lang="en-US" sz="2800" dirty="0" err="1" smtClean="0"/>
              <a:t>Recasens</a:t>
            </a:r>
            <a:r>
              <a:rPr lang="en-US" sz="2800" dirty="0" smtClean="0"/>
              <a:t> 1998; </a:t>
            </a:r>
            <a:r>
              <a:rPr lang="en-US" sz="2800" dirty="0" err="1" smtClean="0"/>
              <a:t>Jiménez</a:t>
            </a:r>
            <a:r>
              <a:rPr lang="en-US" sz="2800" dirty="0" smtClean="0"/>
              <a:t> 1998, 2001, 2002; </a:t>
            </a:r>
            <a:r>
              <a:rPr lang="en-US" sz="2800" dirty="0" err="1" smtClean="0"/>
              <a:t>Saborit</a:t>
            </a:r>
            <a:r>
              <a:rPr lang="en-US" sz="2800" dirty="0" smtClean="0"/>
              <a:t> 2009. Alternative views, suggesting perception enhancement as the trigger, are developed in </a:t>
            </a:r>
            <a:r>
              <a:rPr lang="en-US" sz="2800" dirty="0" err="1" smtClean="0"/>
              <a:t>Jiménez</a:t>
            </a:r>
            <a:r>
              <a:rPr lang="en-US" sz="2800" dirty="0" smtClean="0"/>
              <a:t> 1998; Walker 2005, 2011; </a:t>
            </a:r>
            <a:r>
              <a:rPr lang="en-US" sz="2800" dirty="0" err="1" smtClean="0"/>
              <a:t>Jiménez</a:t>
            </a:r>
            <a:r>
              <a:rPr lang="en-US" sz="2800" dirty="0" smtClean="0"/>
              <a:t> &amp; </a:t>
            </a:r>
            <a:r>
              <a:rPr lang="en-US" sz="2800" dirty="0" err="1" smtClean="0"/>
              <a:t>Lloret</a:t>
            </a:r>
            <a:r>
              <a:rPr lang="en-US" sz="2800" dirty="0" smtClean="0"/>
              <a:t> 2011).</a:t>
            </a:r>
          </a:p>
          <a:p>
            <a:pPr marL="514350" indent="-514350" defTabSz="990600" eaLnBrk="1" hangingPunct="1">
              <a:lnSpc>
                <a:spcPct val="90000"/>
              </a:lnSpc>
              <a:tabLst>
                <a:tab pos="1079500" algn="l"/>
                <a:tab pos="1701800" algn="l"/>
                <a:tab pos="2781300" algn="l"/>
                <a:tab pos="4483100" algn="l"/>
              </a:tabLst>
            </a:pPr>
            <a:endParaRPr lang="en-US" sz="28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12"/>
          </p:nvPr>
        </p:nvSpPr>
        <p:spPr>
          <a:noFill/>
        </p:spPr>
        <p:txBody>
          <a:bodyPr/>
          <a:lstStyle/>
          <a:p>
            <a:fld id="{B8F6E3D8-B47D-4FB3-8E86-E5C29E4A0DA1}" type="slidenum">
              <a:rPr lang="es-ES" altLang="en-US" smtClean="0"/>
              <a:pPr/>
              <a:t>27</a:t>
            </a:fld>
            <a:endParaRPr lang="es-ES" altLang="en-US" smtClean="0"/>
          </a:p>
        </p:txBody>
      </p:sp>
      <p:sp>
        <p:nvSpPr>
          <p:cNvPr id="25603" name="Rectangle 2"/>
          <p:cNvSpPr>
            <a:spLocks noGrp="1" noChangeArrowheads="1"/>
          </p:cNvSpPr>
          <p:nvPr>
            <p:ph type="title"/>
          </p:nvPr>
        </p:nvSpPr>
        <p:spPr>
          <a:xfrm>
            <a:off x="457200" y="404813"/>
            <a:ext cx="7543800" cy="868362"/>
          </a:xfrm>
        </p:spPr>
        <p:txBody>
          <a:bodyPr/>
          <a:lstStyle/>
          <a:p>
            <a:pPr eaLnBrk="1" hangingPunct="1"/>
            <a:r>
              <a:rPr lang="en-US" sz="3200" dirty="0" smtClean="0"/>
              <a:t>II. Leveling of F1 in Nules &amp; Borriana</a:t>
            </a:r>
            <a:endParaRPr lang="en-US" sz="3200" b="0" dirty="0" smtClean="0"/>
          </a:p>
        </p:txBody>
      </p:sp>
      <p:sp>
        <p:nvSpPr>
          <p:cNvPr id="11268"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52" charset="2"/>
              <a:buNone/>
              <a:tabLst>
                <a:tab pos="1079500" algn="l"/>
                <a:tab pos="1701800" algn="l"/>
                <a:tab pos="2781300" algn="l"/>
                <a:tab pos="4483100" algn="l"/>
              </a:tabLst>
              <a:defRPr/>
            </a:pPr>
            <a:r>
              <a:rPr lang="en-US" sz="2800" b="1" dirty="0" smtClean="0">
                <a:solidFill>
                  <a:schemeClr val="accent2"/>
                </a:solidFill>
              </a:rPr>
              <a:t>1. Introduction</a:t>
            </a:r>
          </a:p>
          <a:p>
            <a:pPr marL="400050" indent="-400050" defTabSz="990600" eaLnBrk="1" hangingPunct="1">
              <a:lnSpc>
                <a:spcPct val="90000"/>
              </a:lnSpc>
              <a:buFont typeface="Wingdings" pitchFamily="52" charset="2"/>
              <a:buNone/>
              <a:tabLst>
                <a:tab pos="1079500" algn="l"/>
                <a:tab pos="1701800" algn="l"/>
                <a:tab pos="2781300" algn="l"/>
                <a:tab pos="4483100" algn="l"/>
              </a:tabLst>
              <a:defRPr/>
            </a:pPr>
            <a:endParaRPr lang="en-US" sz="2800" dirty="0" smtClean="0"/>
          </a:p>
          <a:p>
            <a:pPr marL="514350" indent="-514350" defTabSz="990600" eaLnBrk="1" hangingPunct="1">
              <a:lnSpc>
                <a:spcPct val="90000"/>
              </a:lnSpc>
              <a:tabLst>
                <a:tab pos="1079500" algn="l"/>
                <a:tab pos="1701800" algn="l"/>
                <a:tab pos="2781300" algn="l"/>
                <a:tab pos="4483100" algn="l"/>
              </a:tabLst>
            </a:pPr>
            <a:r>
              <a:rPr lang="en-US" sz="2800" dirty="0" smtClean="0"/>
              <a:t>However, [−ATR, −low] vowels /ɛ/ and /ɔ/ in northern Valencian are not usually as extra-open as in the Southern dialect (cf. </a:t>
            </a:r>
            <a:r>
              <a:rPr lang="en-US" sz="2800" dirty="0" err="1" smtClean="0"/>
              <a:t>Recasens</a:t>
            </a:r>
            <a:r>
              <a:rPr lang="en-US" sz="2800" dirty="0" smtClean="0"/>
              <a:t> 1991, </a:t>
            </a:r>
            <a:r>
              <a:rPr lang="en-US" sz="2800" dirty="0" err="1" smtClean="0"/>
              <a:t>Herrero</a:t>
            </a:r>
            <a:r>
              <a:rPr lang="en-US" sz="2800" dirty="0" smtClean="0"/>
              <a:t> 2008). </a:t>
            </a:r>
          </a:p>
          <a:p>
            <a:pPr marL="514350" indent="-514350" defTabSz="990600" eaLnBrk="1" hangingPunct="1">
              <a:lnSpc>
                <a:spcPct val="90000"/>
              </a:lnSpc>
              <a:tabLst>
                <a:tab pos="1079500" algn="l"/>
                <a:tab pos="1701800" algn="l"/>
                <a:tab pos="2781300" algn="l"/>
                <a:tab pos="4483100" algn="l"/>
              </a:tabLst>
            </a:pPr>
            <a:r>
              <a:rPr lang="en-US" sz="2800" dirty="0" smtClean="0"/>
              <a:t>So, the presence of harmony in northern varieties seems to challenge the purely articulatory hypothesis (cf. </a:t>
            </a:r>
            <a:r>
              <a:rPr lang="en-US" sz="2800" dirty="0" err="1" smtClean="0"/>
              <a:t>Herrero</a:t>
            </a:r>
            <a:r>
              <a:rPr lang="en-US" sz="2800" dirty="0" smtClean="0"/>
              <a:t> &amp; </a:t>
            </a:r>
            <a:r>
              <a:rPr lang="en-US" sz="2800" dirty="0" err="1" smtClean="0"/>
              <a:t>Jiménez</a:t>
            </a:r>
            <a:r>
              <a:rPr lang="en-US" sz="2800" dirty="0" smtClean="0"/>
              <a:t> 2011a).</a:t>
            </a:r>
          </a:p>
          <a:p>
            <a:pPr marL="514350" indent="-514350" defTabSz="990600" eaLnBrk="1" hangingPunct="1">
              <a:lnSpc>
                <a:spcPct val="90000"/>
              </a:lnSpc>
              <a:tabLst>
                <a:tab pos="1079500" algn="l"/>
                <a:tab pos="1701800" algn="l"/>
                <a:tab pos="2781300" algn="l"/>
                <a:tab pos="4483100" algn="l"/>
              </a:tabLst>
            </a:pPr>
            <a:endParaRPr lang="en-US" sz="2800" dirty="0" smtClean="0"/>
          </a:p>
          <a:p>
            <a:pPr marL="514350" indent="-514350" defTabSz="990600" eaLnBrk="1" hangingPunct="1">
              <a:lnSpc>
                <a:spcPct val="90000"/>
              </a:lnSpc>
              <a:buNone/>
              <a:tabLst>
                <a:tab pos="1079500" algn="l"/>
                <a:tab pos="1701800" algn="l"/>
                <a:tab pos="2781300" algn="l"/>
                <a:tab pos="4483100" algn="l"/>
              </a:tabLst>
            </a:pPr>
            <a:endParaRPr lang="en-US" sz="28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12"/>
          </p:nvPr>
        </p:nvSpPr>
        <p:spPr>
          <a:noFill/>
        </p:spPr>
        <p:txBody>
          <a:bodyPr/>
          <a:lstStyle/>
          <a:p>
            <a:fld id="{B8F6E3D8-B47D-4FB3-8E86-E5C29E4A0DA1}" type="slidenum">
              <a:rPr lang="es-ES" altLang="en-US" smtClean="0"/>
              <a:pPr/>
              <a:t>28</a:t>
            </a:fld>
            <a:endParaRPr lang="es-ES" altLang="en-US" smtClean="0"/>
          </a:p>
        </p:txBody>
      </p:sp>
      <p:sp>
        <p:nvSpPr>
          <p:cNvPr id="25603" name="Rectangle 2"/>
          <p:cNvSpPr>
            <a:spLocks noGrp="1" noChangeArrowheads="1"/>
          </p:cNvSpPr>
          <p:nvPr>
            <p:ph type="title"/>
          </p:nvPr>
        </p:nvSpPr>
        <p:spPr>
          <a:xfrm>
            <a:off x="457200" y="404813"/>
            <a:ext cx="7543800" cy="868362"/>
          </a:xfrm>
        </p:spPr>
        <p:txBody>
          <a:bodyPr/>
          <a:lstStyle/>
          <a:p>
            <a:pPr eaLnBrk="1" hangingPunct="1"/>
            <a:r>
              <a:rPr lang="en-US" sz="3200" dirty="0" smtClean="0"/>
              <a:t>II. Leveling of F1 in Nules &amp; Borriana</a:t>
            </a:r>
            <a:endParaRPr lang="en-US" sz="3200" b="0" dirty="0" smtClean="0"/>
          </a:p>
        </p:txBody>
      </p:sp>
      <p:sp>
        <p:nvSpPr>
          <p:cNvPr id="11268"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52" charset="2"/>
              <a:buNone/>
              <a:tabLst>
                <a:tab pos="1079500" algn="l"/>
                <a:tab pos="1701800" algn="l"/>
                <a:tab pos="2781300" algn="l"/>
                <a:tab pos="4483100" algn="l"/>
              </a:tabLst>
              <a:defRPr/>
            </a:pPr>
            <a:r>
              <a:rPr lang="en-US" sz="2800" b="1" dirty="0" smtClean="0">
                <a:solidFill>
                  <a:schemeClr val="accent2"/>
                </a:solidFill>
              </a:rPr>
              <a:t>2. General pattern</a:t>
            </a:r>
            <a:endParaRPr lang="en-US" sz="2800" dirty="0" smtClean="0"/>
          </a:p>
          <a:p>
            <a:pPr marL="514350" indent="-514350" defTabSz="990600" eaLnBrk="1" hangingPunct="1">
              <a:lnSpc>
                <a:spcPct val="90000"/>
              </a:lnSpc>
              <a:tabLst>
                <a:tab pos="1079500" algn="l"/>
                <a:tab pos="1701800" algn="l"/>
                <a:tab pos="2781300" algn="l"/>
                <a:tab pos="4483100" algn="l"/>
              </a:tabLst>
            </a:pPr>
            <a:r>
              <a:rPr lang="en-US" sz="2800" dirty="0" smtClean="0"/>
              <a:t>Generally, the Valencian three [−ATR] vowels, /</a:t>
            </a:r>
            <a:r>
              <a:rPr lang="en-US" sz="2800" dirty="0" smtClean="0">
                <a:latin typeface="Arial"/>
                <a:cs typeface="Arial"/>
              </a:rPr>
              <a:t>ɛ </a:t>
            </a:r>
            <a:r>
              <a:rPr lang="en-US" sz="2800" dirty="0" smtClean="0"/>
              <a:t>a ɔ/, contrast among them in height: </a:t>
            </a:r>
          </a:p>
          <a:p>
            <a:pPr marL="514350" indent="-514350" defTabSz="990600" eaLnBrk="1" hangingPunct="1">
              <a:lnSpc>
                <a:spcPct val="90000"/>
              </a:lnSpc>
              <a:buNone/>
              <a:tabLst>
                <a:tab pos="1079500" algn="l"/>
                <a:tab pos="1701800" algn="l"/>
                <a:tab pos="2781300" algn="l"/>
                <a:tab pos="4483100" algn="l"/>
              </a:tabLst>
            </a:pPr>
            <a:endParaRPr lang="en-US" sz="2800" dirty="0" smtClean="0"/>
          </a:p>
        </p:txBody>
      </p:sp>
      <p:graphicFrame>
        <p:nvGraphicFramePr>
          <p:cNvPr id="5" name="4 Tabla"/>
          <p:cNvGraphicFramePr>
            <a:graphicFrameLocks noGrp="1"/>
          </p:cNvGraphicFramePr>
          <p:nvPr/>
        </p:nvGraphicFramePr>
        <p:xfrm>
          <a:off x="1043608" y="3429000"/>
          <a:ext cx="6096000" cy="111252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r>
                        <a:rPr lang="es-ES" b="1" dirty="0" smtClean="0">
                          <a:solidFill>
                            <a:schemeClr val="tx1"/>
                          </a:solidFill>
                        </a:rPr>
                        <a:t>/</a:t>
                      </a:r>
                      <a:r>
                        <a:rPr lang="en-US" sz="1800" b="1" dirty="0" smtClean="0">
                          <a:solidFill>
                            <a:schemeClr val="tx1"/>
                          </a:solidFill>
                        </a:rPr>
                        <a:t>ɛ/</a:t>
                      </a:r>
                      <a:endParaRPr lang="es-E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r>
                        <a:rPr lang="es-ES" b="1" dirty="0" smtClean="0">
                          <a:solidFill>
                            <a:schemeClr val="tx1"/>
                          </a:solidFill>
                        </a:rPr>
                        <a:t>/a/</a:t>
                      </a:r>
                      <a:endParaRPr lang="es-E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r>
                        <a:rPr lang="en-US" sz="1800" b="1" dirty="0" smtClean="0">
                          <a:solidFill>
                            <a:schemeClr val="tx1"/>
                          </a:solidFill>
                        </a:rPr>
                        <a:t>/ɔ/</a:t>
                      </a:r>
                      <a:endParaRPr lang="es-E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370840">
                <a:tc>
                  <a:txBody>
                    <a:bodyPr/>
                    <a:lstStyle/>
                    <a:p>
                      <a:pPr algn="ctr"/>
                      <a:r>
                        <a:rPr lang="en-US" sz="1800" dirty="0" smtClean="0">
                          <a:solidFill>
                            <a:schemeClr val="tx1"/>
                          </a:solidFill>
                        </a:rPr>
                        <a:t>[−ATR]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dirty="0" smtClean="0">
                          <a:solidFill>
                            <a:schemeClr val="tx1"/>
                          </a:solidFill>
                        </a:rPr>
                        <a:t>[−ATR]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dirty="0" smtClean="0">
                          <a:solidFill>
                            <a:schemeClr val="tx1"/>
                          </a:solidFill>
                        </a:rPr>
                        <a:t>[−ATR] </a:t>
                      </a:r>
                      <a:endParaRPr lang="es-E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800" b="1" dirty="0" smtClean="0">
                          <a:solidFill>
                            <a:srgbClr val="669999"/>
                          </a:solidFill>
                        </a:rPr>
                        <a:t>[</a:t>
                      </a:r>
                      <a:r>
                        <a:rPr lang="en-US" sz="1800" b="1" dirty="0" smtClean="0">
                          <a:solidFill>
                            <a:srgbClr val="669999"/>
                          </a:solidFill>
                          <a:latin typeface="Times New Roman"/>
                          <a:cs typeface="Times New Roman"/>
                        </a:rPr>
                        <a:t>−</a:t>
                      </a:r>
                      <a:r>
                        <a:rPr lang="en-US" sz="1800" b="1" dirty="0" smtClean="0">
                          <a:solidFill>
                            <a:srgbClr val="669999"/>
                          </a:solidFill>
                        </a:rPr>
                        <a:t>low]</a:t>
                      </a:r>
                      <a:endParaRPr lang="es-ES" b="1" dirty="0">
                        <a:solidFill>
                          <a:srgbClr val="669999"/>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1" dirty="0" smtClean="0">
                          <a:solidFill>
                            <a:srgbClr val="7030A0"/>
                          </a:solidFill>
                        </a:rPr>
                        <a:t>[+low]</a:t>
                      </a:r>
                      <a:endParaRPr lang="es-ES" b="1" dirty="0">
                        <a:solidFill>
                          <a:srgbClr val="7030A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b="1" dirty="0" smtClean="0">
                          <a:solidFill>
                            <a:srgbClr val="669999"/>
                          </a:solidFill>
                        </a:rPr>
                        <a:t>[</a:t>
                      </a:r>
                      <a:r>
                        <a:rPr lang="en-US" sz="1800" b="1" dirty="0" smtClean="0">
                          <a:solidFill>
                            <a:srgbClr val="669999"/>
                          </a:solidFill>
                          <a:latin typeface="Times New Roman"/>
                          <a:cs typeface="Times New Roman"/>
                        </a:rPr>
                        <a:t>−</a:t>
                      </a:r>
                      <a:r>
                        <a:rPr lang="en-US" sz="1800" b="1" dirty="0" smtClean="0">
                          <a:solidFill>
                            <a:srgbClr val="669999"/>
                          </a:solidFill>
                        </a:rPr>
                        <a:t>low]</a:t>
                      </a:r>
                      <a:endParaRPr lang="es-ES" b="1" dirty="0">
                        <a:solidFill>
                          <a:srgbClr val="669999"/>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12"/>
          </p:nvPr>
        </p:nvSpPr>
        <p:spPr>
          <a:noFill/>
        </p:spPr>
        <p:txBody>
          <a:bodyPr/>
          <a:lstStyle/>
          <a:p>
            <a:fld id="{B8F6E3D8-B47D-4FB3-8E86-E5C29E4A0DA1}" type="slidenum">
              <a:rPr lang="es-ES" altLang="en-US" smtClean="0"/>
              <a:pPr/>
              <a:t>29</a:t>
            </a:fld>
            <a:endParaRPr lang="es-ES" altLang="en-US" smtClean="0"/>
          </a:p>
        </p:txBody>
      </p:sp>
      <p:sp>
        <p:nvSpPr>
          <p:cNvPr id="25603" name="Rectangle 2"/>
          <p:cNvSpPr>
            <a:spLocks noGrp="1" noChangeArrowheads="1"/>
          </p:cNvSpPr>
          <p:nvPr>
            <p:ph type="title"/>
          </p:nvPr>
        </p:nvSpPr>
        <p:spPr>
          <a:xfrm>
            <a:off x="457200" y="404813"/>
            <a:ext cx="7543800" cy="868362"/>
          </a:xfrm>
        </p:spPr>
        <p:txBody>
          <a:bodyPr/>
          <a:lstStyle/>
          <a:p>
            <a:pPr eaLnBrk="1" hangingPunct="1"/>
            <a:r>
              <a:rPr lang="en-US" sz="3200" dirty="0" smtClean="0"/>
              <a:t>II. Leveling of F1 in Nules &amp; Borriana</a:t>
            </a:r>
            <a:endParaRPr lang="en-US" sz="3200" b="0" dirty="0" smtClean="0"/>
          </a:p>
        </p:txBody>
      </p:sp>
      <p:sp>
        <p:nvSpPr>
          <p:cNvPr id="11268"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52" charset="2"/>
              <a:buNone/>
              <a:tabLst>
                <a:tab pos="1079500" algn="l"/>
                <a:tab pos="1701800" algn="l"/>
                <a:tab pos="2781300" algn="l"/>
                <a:tab pos="4483100" algn="l"/>
              </a:tabLst>
              <a:defRPr/>
            </a:pPr>
            <a:r>
              <a:rPr lang="en-US" sz="2800" b="1" dirty="0" smtClean="0">
                <a:solidFill>
                  <a:schemeClr val="accent2"/>
                </a:solidFill>
              </a:rPr>
              <a:t>2. General pattern</a:t>
            </a:r>
            <a:endParaRPr lang="en-US" sz="2800" dirty="0" smtClean="0"/>
          </a:p>
          <a:p>
            <a:pPr marL="514350" indent="-514350" defTabSz="990600" eaLnBrk="1" hangingPunct="1">
              <a:lnSpc>
                <a:spcPct val="90000"/>
              </a:lnSpc>
              <a:tabLst>
                <a:tab pos="1079500" algn="l"/>
                <a:tab pos="1701800" algn="l"/>
                <a:tab pos="2781300" algn="l"/>
                <a:tab pos="4483100" algn="l"/>
              </a:tabLst>
            </a:pPr>
            <a:r>
              <a:rPr lang="en-US" sz="2800" dirty="0" smtClean="0"/>
              <a:t>The realization of /</a:t>
            </a:r>
            <a:r>
              <a:rPr lang="en-US" sz="2800" dirty="0" smtClean="0">
                <a:latin typeface="Arial"/>
                <a:cs typeface="Arial"/>
              </a:rPr>
              <a:t>ɛ </a:t>
            </a:r>
            <a:r>
              <a:rPr lang="en-US" sz="2800" dirty="0" smtClean="0"/>
              <a:t>a ɔ/ in monosyllabic words in Nules and Borriana reflects this contrast: in both varieties, the vowel [á] has the highest degree of aperture; the F1 value of the mid-open vowels [ɔ́] and </a:t>
            </a:r>
            <a:r>
              <a:rPr lang="en-US" sz="2800" kern="1200" dirty="0" smtClean="0">
                <a:solidFill>
                  <a:srgbClr val="000000"/>
                </a:solidFill>
              </a:rPr>
              <a:t>[ɛ́] </a:t>
            </a:r>
            <a:r>
              <a:rPr lang="en-US" sz="2800" dirty="0" smtClean="0"/>
              <a:t>is lower and roughly equivalent. </a:t>
            </a:r>
          </a:p>
          <a:p>
            <a:pPr marL="514350" indent="-514350" defTabSz="990600" eaLnBrk="1" hangingPunct="1">
              <a:lnSpc>
                <a:spcPct val="90000"/>
              </a:lnSpc>
              <a:tabLst>
                <a:tab pos="1079500" algn="l"/>
                <a:tab pos="1701800" algn="l"/>
                <a:tab pos="2781300" algn="l"/>
                <a:tab pos="4483100" algn="l"/>
              </a:tabLst>
            </a:pPr>
            <a:r>
              <a:rPr lang="en-US" sz="2800" dirty="0" smtClean="0"/>
              <a:t>There is a small difference, though, between </a:t>
            </a:r>
            <a:r>
              <a:rPr lang="en-US" sz="2800" kern="1200" dirty="0" smtClean="0">
                <a:solidFill>
                  <a:srgbClr val="000000"/>
                </a:solidFill>
              </a:rPr>
              <a:t>[ɛ́]</a:t>
            </a:r>
            <a:r>
              <a:rPr lang="en-US" sz="2800" dirty="0" smtClean="0"/>
              <a:t> and [ɔ́]: the first vowel tends to be slightly more open (a Valencian peculiarity already pointed out by </a:t>
            </a:r>
            <a:r>
              <a:rPr lang="en-US" sz="2800" dirty="0" err="1" smtClean="0"/>
              <a:t>Carrera</a:t>
            </a:r>
            <a:r>
              <a:rPr lang="en-US" sz="2800" dirty="0" smtClean="0"/>
              <a:t> &amp; </a:t>
            </a:r>
            <a:r>
              <a:rPr lang="en-US" sz="2800" dirty="0" err="1" smtClean="0"/>
              <a:t>Fernández</a:t>
            </a:r>
            <a:r>
              <a:rPr lang="en-US" sz="2800" dirty="0" smtClean="0"/>
              <a:t> 2005, </a:t>
            </a:r>
            <a:r>
              <a:rPr lang="en-US" sz="2800" dirty="0" err="1" smtClean="0"/>
              <a:t>Herrero</a:t>
            </a:r>
            <a:r>
              <a:rPr lang="en-US" sz="2800" dirty="0" smtClean="0"/>
              <a:t> 2010b, among others).</a:t>
            </a:r>
          </a:p>
          <a:p>
            <a:pPr marL="514350" indent="-514350" defTabSz="990600" eaLnBrk="1" hangingPunct="1">
              <a:lnSpc>
                <a:spcPct val="90000"/>
              </a:lnSpc>
              <a:buNone/>
              <a:tabLst>
                <a:tab pos="1079500" algn="l"/>
                <a:tab pos="1701800" algn="l"/>
                <a:tab pos="2781300" algn="l"/>
                <a:tab pos="4483100" algn="l"/>
              </a:tabLst>
            </a:pPr>
            <a:endParaRPr lang="en-US" sz="2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12"/>
          </p:nvPr>
        </p:nvSpPr>
        <p:spPr>
          <a:noFill/>
        </p:spPr>
        <p:txBody>
          <a:bodyPr/>
          <a:lstStyle/>
          <a:p>
            <a:fld id="{7A35BA00-375D-4FB9-ADE7-DC9E5C6675B9}" type="slidenum">
              <a:rPr lang="es-ES" altLang="en-US" smtClean="0"/>
              <a:pPr/>
              <a:t>3</a:t>
            </a:fld>
            <a:endParaRPr lang="es-ES" altLang="en-US" smtClean="0"/>
          </a:p>
        </p:txBody>
      </p:sp>
      <p:sp>
        <p:nvSpPr>
          <p:cNvPr id="4099" name="Rectangle 3"/>
          <p:cNvSpPr>
            <a:spLocks noGrp="1" noChangeArrowheads="1"/>
          </p:cNvSpPr>
          <p:nvPr>
            <p:ph type="body" idx="1"/>
          </p:nvPr>
        </p:nvSpPr>
        <p:spPr>
          <a:xfrm>
            <a:off x="468313" y="1681163"/>
            <a:ext cx="8229600" cy="4411662"/>
          </a:xfrm>
        </p:spPr>
        <p:txBody>
          <a:bodyPr/>
          <a:lstStyle/>
          <a:p>
            <a:pPr marL="571500" indent="-571500" eaLnBrk="1" hangingPunct="1">
              <a:buSzTx/>
              <a:defRPr/>
            </a:pPr>
            <a:r>
              <a:rPr lang="en-US" sz="2800" dirty="0" smtClean="0">
                <a:latin typeface="+mj-lt"/>
              </a:rPr>
              <a:t>Some Valencian varieties exhibit a process of vowel harmony by which </a:t>
            </a:r>
            <a:r>
              <a:rPr lang="en-US" sz="2800" dirty="0" smtClean="0"/>
              <a:t>word-final</a:t>
            </a:r>
            <a:r>
              <a:rPr lang="en-US" sz="2800" dirty="0" smtClean="0">
                <a:latin typeface="+mj-lt"/>
              </a:rPr>
              <a:t> low vowels assimilate totally to a preceding [</a:t>
            </a:r>
            <a:r>
              <a:rPr lang="en-US" sz="2800" dirty="0" smtClean="0">
                <a:latin typeface="+mj-lt"/>
                <a:cs typeface="Times New Roman"/>
              </a:rPr>
              <a:t>−ATR] vowel (</a:t>
            </a:r>
            <a:r>
              <a:rPr lang="en-US" sz="2800" kern="1200" dirty="0" smtClean="0">
                <a:solidFill>
                  <a:srgbClr val="000000"/>
                </a:solidFill>
              </a:rPr>
              <a:t>/ɔ́/ or /ɛ́/). </a:t>
            </a:r>
            <a:r>
              <a:rPr lang="en-US" sz="2800" dirty="0" smtClean="0"/>
              <a:t>Typically, both </a:t>
            </a:r>
            <a:r>
              <a:rPr lang="en-US" sz="2800" dirty="0" smtClean="0">
                <a:cs typeface="Times New Roman"/>
              </a:rPr>
              <a:t>vowels (</a:t>
            </a:r>
            <a:r>
              <a:rPr lang="en-US" sz="2800" kern="1200" dirty="0" smtClean="0">
                <a:solidFill>
                  <a:srgbClr val="000000"/>
                </a:solidFill>
              </a:rPr>
              <a:t>/ɔ́/ and /ɛ́/) trigger the process. </a:t>
            </a:r>
            <a:endParaRPr lang="en-US" sz="2800" dirty="0" smtClean="0">
              <a:latin typeface="+mj-lt"/>
              <a:cs typeface="Times New Roman"/>
            </a:endParaRPr>
          </a:p>
          <a:p>
            <a:pPr marL="920750" lvl="1" indent="-571500" eaLnBrk="1" hangingPunct="1">
              <a:buSzTx/>
              <a:buFont typeface="Wingdings" pitchFamily="2" charset="2"/>
              <a:buNone/>
              <a:defRPr/>
            </a:pPr>
            <a:r>
              <a:rPr lang="en-US" kern="1200" dirty="0" smtClean="0">
                <a:solidFill>
                  <a:srgbClr val="000000"/>
                </a:solidFill>
              </a:rPr>
              <a:t>	</a:t>
            </a:r>
          </a:p>
          <a:p>
            <a:pPr marL="920750" lvl="1" indent="-571500" eaLnBrk="1" hangingPunct="1">
              <a:buSzTx/>
              <a:buFont typeface="Wingdings" pitchFamily="2" charset="2"/>
              <a:buNone/>
              <a:tabLst>
                <a:tab pos="540000" algn="l"/>
                <a:tab pos="2160000" algn="l"/>
                <a:tab pos="3960000" algn="l"/>
                <a:tab pos="5760000" algn="l"/>
              </a:tabLst>
              <a:defRPr/>
            </a:pPr>
            <a:r>
              <a:rPr lang="en-US" sz="3000" i="1" kern="1200" dirty="0" smtClean="0">
                <a:solidFill>
                  <a:srgbClr val="000000"/>
                </a:solidFill>
              </a:rPr>
              <a:t>	</a:t>
            </a:r>
            <a:r>
              <a:rPr lang="en-US" sz="2800" i="1" kern="1200" dirty="0" smtClean="0">
                <a:solidFill>
                  <a:srgbClr val="000000"/>
                </a:solidFill>
              </a:rPr>
              <a:t>Canals variety</a:t>
            </a:r>
            <a:r>
              <a:rPr lang="en-US" sz="2800" kern="1200" dirty="0" smtClean="0">
                <a:solidFill>
                  <a:srgbClr val="000000"/>
                </a:solidFill>
              </a:rPr>
              <a:t>	</a:t>
            </a:r>
          </a:p>
          <a:p>
            <a:pPr marL="571500" indent="-571500" eaLnBrk="1" hangingPunct="1">
              <a:buSzTx/>
              <a:buFont typeface="Wingdings" pitchFamily="2" charset="2"/>
              <a:buNone/>
              <a:tabLst>
                <a:tab pos="540000" algn="l"/>
                <a:tab pos="2160000" algn="l"/>
                <a:tab pos="3960000" algn="l"/>
                <a:tab pos="5760000" algn="l"/>
              </a:tabLst>
              <a:defRPr/>
            </a:pPr>
            <a:r>
              <a:rPr lang="en-US" sz="2800" kern="1200" dirty="0" smtClean="0">
                <a:solidFill>
                  <a:srgbClr val="000000"/>
                </a:solidFill>
              </a:rPr>
              <a:t>	/ɔ́/+/a/: 	</a:t>
            </a:r>
            <a:r>
              <a:rPr lang="en-US" sz="2800" dirty="0" err="1" smtClean="0"/>
              <a:t>pistola</a:t>
            </a:r>
            <a:r>
              <a:rPr lang="en-US" sz="2800" i="1" dirty="0" smtClean="0"/>
              <a:t>	</a:t>
            </a:r>
            <a:r>
              <a:rPr lang="en-US" sz="2800" dirty="0" smtClean="0"/>
              <a:t>[</a:t>
            </a:r>
            <a:r>
              <a:rPr lang="en-US" sz="2800" dirty="0" err="1" smtClean="0"/>
              <a:t>pistɔ́l</a:t>
            </a:r>
            <a:r>
              <a:rPr lang="en-US" sz="2800" b="1" dirty="0" err="1" smtClean="0">
                <a:solidFill>
                  <a:srgbClr val="669999"/>
                </a:solidFill>
              </a:rPr>
              <a:t>ɔ</a:t>
            </a:r>
            <a:r>
              <a:rPr lang="en-US" sz="2800" dirty="0" smtClean="0"/>
              <a:t>]	‘gun’</a:t>
            </a:r>
          </a:p>
          <a:p>
            <a:pPr marL="571500" indent="-571500" eaLnBrk="1" hangingPunct="1">
              <a:buSzTx/>
              <a:buFont typeface="Wingdings" pitchFamily="2" charset="2"/>
              <a:buNone/>
              <a:tabLst>
                <a:tab pos="540000" algn="l"/>
                <a:tab pos="2160000" algn="l"/>
                <a:tab pos="3960000" algn="l"/>
                <a:tab pos="5760000" algn="l"/>
              </a:tabLst>
              <a:defRPr/>
            </a:pPr>
            <a:r>
              <a:rPr lang="en-US" sz="2800" kern="1200" dirty="0" smtClean="0">
                <a:solidFill>
                  <a:srgbClr val="000000"/>
                </a:solidFill>
              </a:rPr>
              <a:t>	/ɛ́/+/a/: 	</a:t>
            </a:r>
            <a:r>
              <a:rPr lang="en-US" sz="2800" kern="1200" dirty="0" err="1" smtClean="0">
                <a:solidFill>
                  <a:srgbClr val="000000"/>
                </a:solidFill>
              </a:rPr>
              <a:t>tela</a:t>
            </a:r>
            <a:r>
              <a:rPr lang="en-US" sz="2800" i="1" kern="1200" dirty="0" smtClean="0">
                <a:solidFill>
                  <a:srgbClr val="000000"/>
                </a:solidFill>
              </a:rPr>
              <a:t>	</a:t>
            </a:r>
            <a:r>
              <a:rPr lang="en-US" sz="2800" kern="1200" dirty="0" smtClean="0">
                <a:solidFill>
                  <a:srgbClr val="000000"/>
                </a:solidFill>
              </a:rPr>
              <a:t>[</a:t>
            </a:r>
            <a:r>
              <a:rPr lang="en-US" sz="2800" kern="1200" dirty="0" err="1" smtClean="0">
                <a:solidFill>
                  <a:srgbClr val="000000"/>
                </a:solidFill>
              </a:rPr>
              <a:t>tɛ́l</a:t>
            </a:r>
            <a:r>
              <a:rPr lang="en-US" sz="2800" b="1" kern="1200" dirty="0" err="1" smtClean="0">
                <a:solidFill>
                  <a:srgbClr val="669999"/>
                </a:solidFill>
              </a:rPr>
              <a:t>ɛ</a:t>
            </a:r>
            <a:r>
              <a:rPr lang="en-US" sz="2800" kern="1200" dirty="0" smtClean="0">
                <a:solidFill>
                  <a:srgbClr val="000000"/>
                </a:solidFill>
              </a:rPr>
              <a:t>]	‘cloth’</a:t>
            </a:r>
            <a:endParaRPr lang="en-US" sz="2800" dirty="0" smtClean="0">
              <a:latin typeface="+mj-lt"/>
              <a:cs typeface="Times New Roman"/>
            </a:endParaRPr>
          </a:p>
        </p:txBody>
      </p:sp>
      <p:sp>
        <p:nvSpPr>
          <p:cNvPr id="4100" name="Rectangle 4"/>
          <p:cNvSpPr>
            <a:spLocks noGrp="1" noChangeArrowheads="1"/>
          </p:cNvSpPr>
          <p:nvPr>
            <p:ph type="title"/>
          </p:nvPr>
        </p:nvSpPr>
        <p:spPr>
          <a:xfrm>
            <a:off x="468313" y="188913"/>
            <a:ext cx="7543800" cy="1295400"/>
          </a:xfrm>
        </p:spPr>
        <p:txBody>
          <a:bodyPr/>
          <a:lstStyle/>
          <a:p>
            <a:pPr eaLnBrk="1" hangingPunct="1"/>
            <a:r>
              <a:rPr lang="en-US" sz="3200" dirty="0" smtClean="0"/>
              <a:t>Background</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12"/>
          </p:nvPr>
        </p:nvSpPr>
        <p:spPr>
          <a:noFill/>
        </p:spPr>
        <p:txBody>
          <a:bodyPr/>
          <a:lstStyle/>
          <a:p>
            <a:fld id="{B8F6E3D8-B47D-4FB3-8E86-E5C29E4A0DA1}" type="slidenum">
              <a:rPr lang="es-ES" altLang="en-US" smtClean="0"/>
              <a:pPr/>
              <a:t>30</a:t>
            </a:fld>
            <a:endParaRPr lang="es-ES" altLang="en-US" smtClean="0"/>
          </a:p>
        </p:txBody>
      </p:sp>
      <p:sp>
        <p:nvSpPr>
          <p:cNvPr id="25603" name="Rectangle 2"/>
          <p:cNvSpPr>
            <a:spLocks noGrp="1" noChangeArrowheads="1"/>
          </p:cNvSpPr>
          <p:nvPr>
            <p:ph type="title"/>
          </p:nvPr>
        </p:nvSpPr>
        <p:spPr>
          <a:xfrm>
            <a:off x="457200" y="404813"/>
            <a:ext cx="7543800" cy="868362"/>
          </a:xfrm>
        </p:spPr>
        <p:txBody>
          <a:bodyPr/>
          <a:lstStyle/>
          <a:p>
            <a:pPr eaLnBrk="1" hangingPunct="1"/>
            <a:r>
              <a:rPr lang="en-US" sz="3200" dirty="0" smtClean="0"/>
              <a:t>II. Leveling of F1 in Nules &amp; Borriana</a:t>
            </a:r>
            <a:endParaRPr lang="en-US" sz="3200" b="0" dirty="0" smtClean="0"/>
          </a:p>
        </p:txBody>
      </p:sp>
      <p:sp>
        <p:nvSpPr>
          <p:cNvPr id="11268"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52" charset="2"/>
              <a:buNone/>
              <a:tabLst>
                <a:tab pos="1079500" algn="l"/>
                <a:tab pos="1701800" algn="l"/>
                <a:tab pos="2781300" algn="l"/>
                <a:tab pos="4483100" algn="l"/>
              </a:tabLst>
              <a:defRPr/>
            </a:pPr>
            <a:r>
              <a:rPr lang="en-US" sz="2800" b="1" dirty="0" smtClean="0">
                <a:solidFill>
                  <a:schemeClr val="accent2"/>
                </a:solidFill>
              </a:rPr>
              <a:t>2. General pattern</a:t>
            </a:r>
            <a:endParaRPr lang="en-US" sz="2800" dirty="0" smtClean="0"/>
          </a:p>
          <a:p>
            <a:pPr marL="514350" indent="-514350" defTabSz="990600" eaLnBrk="1" hangingPunct="1">
              <a:lnSpc>
                <a:spcPct val="90000"/>
              </a:lnSpc>
              <a:tabLst>
                <a:tab pos="1079500" algn="l"/>
                <a:tab pos="1701800" algn="l"/>
                <a:tab pos="2781300" algn="l"/>
                <a:tab pos="4483100" algn="l"/>
              </a:tabLst>
            </a:pPr>
            <a:r>
              <a:rPr lang="en-US" sz="2800" dirty="0" smtClean="0"/>
              <a:t>Additionally, although /</a:t>
            </a:r>
            <a:r>
              <a:rPr lang="en-US" sz="2800" dirty="0" smtClean="0">
                <a:latin typeface="Arial"/>
                <a:cs typeface="Arial"/>
              </a:rPr>
              <a:t>ɛ</a:t>
            </a:r>
            <a:r>
              <a:rPr lang="en-US" sz="2800" dirty="0" smtClean="0"/>
              <a:t> ɔ/ are usually more closed than in other Valencian varieties, the realization of /a/ is also less open. </a:t>
            </a:r>
          </a:p>
          <a:p>
            <a:pPr marL="514350" indent="-514350" defTabSz="990600" eaLnBrk="1" hangingPunct="1">
              <a:lnSpc>
                <a:spcPct val="90000"/>
              </a:lnSpc>
              <a:tabLst>
                <a:tab pos="1079500" algn="l"/>
                <a:tab pos="1701800" algn="l"/>
                <a:tab pos="2781300" algn="l"/>
                <a:tab pos="4483100" algn="l"/>
              </a:tabLst>
            </a:pPr>
            <a:r>
              <a:rPr lang="en-US" sz="2800" dirty="0" smtClean="0"/>
              <a:t>So, the similarity in the degree of aperture of all three [−ATR] vowels, which should favor vowel harmony, is still maintained in the varieties under focus.</a:t>
            </a:r>
          </a:p>
          <a:p>
            <a:pPr marL="514350" indent="-514350" defTabSz="990600" eaLnBrk="1" hangingPunct="1">
              <a:lnSpc>
                <a:spcPct val="90000"/>
              </a:lnSpc>
              <a:buNone/>
              <a:tabLst>
                <a:tab pos="1079500" algn="l"/>
                <a:tab pos="1701800" algn="l"/>
                <a:tab pos="2781300" algn="l"/>
                <a:tab pos="4483100" algn="l"/>
              </a:tabLst>
            </a:pPr>
            <a:endParaRPr lang="en-US" sz="28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12"/>
          </p:nvPr>
        </p:nvSpPr>
        <p:spPr>
          <a:noFill/>
        </p:spPr>
        <p:txBody>
          <a:bodyPr/>
          <a:lstStyle/>
          <a:p>
            <a:fld id="{B8F6E3D8-B47D-4FB3-8E86-E5C29E4A0DA1}" type="slidenum">
              <a:rPr lang="es-ES" altLang="en-US" smtClean="0"/>
              <a:pPr/>
              <a:t>31</a:t>
            </a:fld>
            <a:endParaRPr lang="es-ES" altLang="en-US" smtClean="0"/>
          </a:p>
        </p:txBody>
      </p:sp>
      <p:sp>
        <p:nvSpPr>
          <p:cNvPr id="25603" name="Rectangle 2"/>
          <p:cNvSpPr>
            <a:spLocks noGrp="1" noChangeArrowheads="1"/>
          </p:cNvSpPr>
          <p:nvPr>
            <p:ph type="title"/>
          </p:nvPr>
        </p:nvSpPr>
        <p:spPr>
          <a:xfrm>
            <a:off x="457200" y="404813"/>
            <a:ext cx="7543800" cy="868362"/>
          </a:xfrm>
        </p:spPr>
        <p:txBody>
          <a:bodyPr/>
          <a:lstStyle/>
          <a:p>
            <a:pPr eaLnBrk="1" hangingPunct="1"/>
            <a:r>
              <a:rPr lang="en-US" sz="3200" dirty="0" smtClean="0"/>
              <a:t>II. Leveling of F1 in Nules &amp; Borriana</a:t>
            </a:r>
            <a:endParaRPr lang="en-US" sz="3200" b="0" dirty="0" smtClean="0"/>
          </a:p>
        </p:txBody>
      </p:sp>
      <p:sp>
        <p:nvSpPr>
          <p:cNvPr id="11268" name="Rectangle 3"/>
          <p:cNvSpPr>
            <a:spLocks noGrp="1" noChangeArrowheads="1"/>
          </p:cNvSpPr>
          <p:nvPr>
            <p:ph type="body" idx="1"/>
          </p:nvPr>
        </p:nvSpPr>
        <p:spPr>
          <a:xfrm>
            <a:off x="457200" y="1484313"/>
            <a:ext cx="8229600" cy="4968875"/>
          </a:xfrm>
        </p:spPr>
        <p:txBody>
          <a:bodyPr/>
          <a:lstStyle/>
          <a:p>
            <a:pPr marL="514350" indent="-514350" defTabSz="990600" eaLnBrk="1" hangingPunct="1">
              <a:lnSpc>
                <a:spcPct val="90000"/>
              </a:lnSpc>
              <a:buNone/>
              <a:tabLst>
                <a:tab pos="1079500" algn="l"/>
                <a:tab pos="1701800" algn="l"/>
                <a:tab pos="2781300" algn="l"/>
                <a:tab pos="4483100" algn="l"/>
              </a:tabLst>
            </a:pPr>
            <a:endParaRPr lang="en-US" sz="2800" dirty="0" smtClean="0"/>
          </a:p>
        </p:txBody>
      </p:sp>
      <p:pic>
        <p:nvPicPr>
          <p:cNvPr id="1026" name="Picture 2"/>
          <p:cNvPicPr>
            <a:picLocks noChangeAspect="1" noChangeArrowheads="1"/>
          </p:cNvPicPr>
          <p:nvPr/>
        </p:nvPicPr>
        <p:blipFill>
          <a:blip r:embed="rId2" cstate="print"/>
          <a:srcRect/>
          <a:stretch>
            <a:fillRect/>
          </a:stretch>
        </p:blipFill>
        <p:spPr bwMode="auto">
          <a:xfrm>
            <a:off x="467544" y="1484784"/>
            <a:ext cx="7488832" cy="49685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12"/>
          </p:nvPr>
        </p:nvSpPr>
        <p:spPr>
          <a:noFill/>
        </p:spPr>
        <p:txBody>
          <a:bodyPr/>
          <a:lstStyle/>
          <a:p>
            <a:fld id="{B8F6E3D8-B47D-4FB3-8E86-E5C29E4A0DA1}" type="slidenum">
              <a:rPr lang="es-ES" altLang="en-US" smtClean="0"/>
              <a:pPr/>
              <a:t>32</a:t>
            </a:fld>
            <a:endParaRPr lang="es-ES" altLang="en-US" smtClean="0"/>
          </a:p>
        </p:txBody>
      </p:sp>
      <p:sp>
        <p:nvSpPr>
          <p:cNvPr id="25603" name="Rectangle 2"/>
          <p:cNvSpPr>
            <a:spLocks noGrp="1" noChangeArrowheads="1"/>
          </p:cNvSpPr>
          <p:nvPr>
            <p:ph type="title"/>
          </p:nvPr>
        </p:nvSpPr>
        <p:spPr>
          <a:xfrm>
            <a:off x="457200" y="404813"/>
            <a:ext cx="7543800" cy="868362"/>
          </a:xfrm>
        </p:spPr>
        <p:txBody>
          <a:bodyPr/>
          <a:lstStyle/>
          <a:p>
            <a:pPr eaLnBrk="1" hangingPunct="1"/>
            <a:r>
              <a:rPr lang="en-US" sz="3200" dirty="0" smtClean="0"/>
              <a:t>II. Leveling of F1 in Nules &amp; Borriana</a:t>
            </a:r>
            <a:endParaRPr lang="en-US" sz="3200" b="0" dirty="0" smtClean="0"/>
          </a:p>
        </p:txBody>
      </p:sp>
      <p:sp>
        <p:nvSpPr>
          <p:cNvPr id="11268" name="Rectangle 3"/>
          <p:cNvSpPr>
            <a:spLocks noGrp="1" noChangeArrowheads="1"/>
          </p:cNvSpPr>
          <p:nvPr>
            <p:ph type="body" idx="1"/>
          </p:nvPr>
        </p:nvSpPr>
        <p:spPr>
          <a:xfrm>
            <a:off x="457200" y="1484313"/>
            <a:ext cx="8229600" cy="4968875"/>
          </a:xfrm>
        </p:spPr>
        <p:txBody>
          <a:bodyPr/>
          <a:lstStyle/>
          <a:p>
            <a:pPr marL="514350" indent="-514350" defTabSz="990600" eaLnBrk="1" hangingPunct="1">
              <a:lnSpc>
                <a:spcPct val="90000"/>
              </a:lnSpc>
              <a:buNone/>
              <a:tabLst>
                <a:tab pos="1079500" algn="l"/>
                <a:tab pos="1701800" algn="l"/>
                <a:tab pos="2781300" algn="l"/>
                <a:tab pos="4483100" algn="l"/>
              </a:tabLst>
            </a:pPr>
            <a:endParaRPr lang="en-US" sz="2800" dirty="0" smtClean="0"/>
          </a:p>
        </p:txBody>
      </p:sp>
      <p:pic>
        <p:nvPicPr>
          <p:cNvPr id="2050" name="Picture 2"/>
          <p:cNvPicPr>
            <a:picLocks noChangeAspect="1" noChangeArrowheads="1"/>
          </p:cNvPicPr>
          <p:nvPr/>
        </p:nvPicPr>
        <p:blipFill>
          <a:blip r:embed="rId2" cstate="print"/>
          <a:srcRect/>
          <a:stretch>
            <a:fillRect/>
          </a:stretch>
        </p:blipFill>
        <p:spPr bwMode="auto">
          <a:xfrm>
            <a:off x="467544" y="1484784"/>
            <a:ext cx="7488832" cy="49685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12"/>
          </p:nvPr>
        </p:nvSpPr>
        <p:spPr>
          <a:noFill/>
        </p:spPr>
        <p:txBody>
          <a:bodyPr/>
          <a:lstStyle/>
          <a:p>
            <a:fld id="{B8F6E3D8-B47D-4FB3-8E86-E5C29E4A0DA1}" type="slidenum">
              <a:rPr lang="es-ES" altLang="en-US" smtClean="0"/>
              <a:pPr/>
              <a:t>33</a:t>
            </a:fld>
            <a:endParaRPr lang="es-ES" altLang="en-US" smtClean="0"/>
          </a:p>
        </p:txBody>
      </p:sp>
      <p:sp>
        <p:nvSpPr>
          <p:cNvPr id="25603" name="Rectangle 2"/>
          <p:cNvSpPr>
            <a:spLocks noGrp="1" noChangeArrowheads="1"/>
          </p:cNvSpPr>
          <p:nvPr>
            <p:ph type="title"/>
          </p:nvPr>
        </p:nvSpPr>
        <p:spPr>
          <a:xfrm>
            <a:off x="457200" y="404813"/>
            <a:ext cx="7543800" cy="868362"/>
          </a:xfrm>
        </p:spPr>
        <p:txBody>
          <a:bodyPr/>
          <a:lstStyle/>
          <a:p>
            <a:pPr eaLnBrk="1" hangingPunct="1"/>
            <a:r>
              <a:rPr lang="en-US" sz="3200" dirty="0" smtClean="0"/>
              <a:t>II. Leveling of F1 in Nules &amp; Borriana</a:t>
            </a:r>
            <a:endParaRPr lang="en-US" sz="3200" b="0" dirty="0" smtClean="0"/>
          </a:p>
        </p:txBody>
      </p:sp>
      <p:sp>
        <p:nvSpPr>
          <p:cNvPr id="11268"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52" charset="2"/>
              <a:buNone/>
              <a:tabLst>
                <a:tab pos="1079500" algn="l"/>
                <a:tab pos="1701800" algn="l"/>
                <a:tab pos="2781300" algn="l"/>
                <a:tab pos="4483100" algn="l"/>
              </a:tabLst>
              <a:defRPr/>
            </a:pPr>
            <a:r>
              <a:rPr lang="en-US" sz="2800" b="1" dirty="0" smtClean="0">
                <a:solidFill>
                  <a:schemeClr val="accent2"/>
                </a:solidFill>
              </a:rPr>
              <a:t>3. Contextual leveling</a:t>
            </a:r>
          </a:p>
          <a:p>
            <a:pPr marL="400050" indent="-400050" defTabSz="990600" eaLnBrk="1" hangingPunct="1">
              <a:lnSpc>
                <a:spcPct val="90000"/>
              </a:lnSpc>
              <a:buFont typeface="Wingdings" pitchFamily="52" charset="2"/>
              <a:buNone/>
              <a:tabLst>
                <a:tab pos="1079500" algn="l"/>
                <a:tab pos="1701800" algn="l"/>
                <a:tab pos="2781300" algn="l"/>
                <a:tab pos="4483100" algn="l"/>
              </a:tabLst>
              <a:defRPr/>
            </a:pPr>
            <a:endParaRPr lang="en-US" sz="2800" dirty="0" smtClean="0"/>
          </a:p>
          <a:p>
            <a:pPr marL="514350" indent="-514350" defTabSz="990600" eaLnBrk="1" hangingPunct="1">
              <a:lnSpc>
                <a:spcPct val="90000"/>
              </a:lnSpc>
              <a:tabLst>
                <a:tab pos="1079500" algn="l"/>
                <a:tab pos="1701800" algn="l"/>
                <a:tab pos="2781300" algn="l"/>
                <a:tab pos="4483100" algn="l"/>
              </a:tabLst>
            </a:pPr>
            <a:r>
              <a:rPr lang="en-US" sz="2800" dirty="0" smtClean="0"/>
              <a:t>The basic contrast in height between mid-open vowels and the low vowel in monosyllabic words tends to disappear somehow when these segments are followed by an unstressed [a] (</a:t>
            </a:r>
            <a:r>
              <a:rPr lang="en-US" sz="2800" i="1" dirty="0" err="1" smtClean="0"/>
              <a:t>sala</a:t>
            </a:r>
            <a:r>
              <a:rPr lang="en-US" sz="2800" dirty="0" smtClean="0"/>
              <a:t>, </a:t>
            </a:r>
            <a:r>
              <a:rPr lang="en-US" sz="2800" i="1" dirty="0" err="1" smtClean="0"/>
              <a:t>tela</a:t>
            </a:r>
            <a:r>
              <a:rPr lang="en-US" sz="2800" dirty="0" smtClean="0"/>
              <a:t>, </a:t>
            </a:r>
            <a:r>
              <a:rPr lang="en-US" sz="2800" i="1" dirty="0" err="1" smtClean="0"/>
              <a:t>pistola</a:t>
            </a:r>
            <a:r>
              <a:rPr lang="en-US" sz="2800" dirty="0" smtClean="0"/>
              <a:t>). </a:t>
            </a:r>
          </a:p>
          <a:p>
            <a:pPr marL="514350" indent="-514350" defTabSz="990600" eaLnBrk="1" hangingPunct="1">
              <a:lnSpc>
                <a:spcPct val="90000"/>
              </a:lnSpc>
              <a:tabLst>
                <a:tab pos="1079500" algn="l"/>
                <a:tab pos="1701800" algn="l"/>
                <a:tab pos="2781300" algn="l"/>
                <a:tab pos="4483100" algn="l"/>
              </a:tabLst>
            </a:pPr>
            <a:endParaRPr lang="en-US" sz="2400" kern="1200" dirty="0" smtClean="0">
              <a:solidFill>
                <a:srgbClr val="000000"/>
              </a:solidFill>
            </a:endParaRPr>
          </a:p>
          <a:p>
            <a:pPr marL="514350" indent="-514350" defTabSz="990600" eaLnBrk="1" hangingPunct="1">
              <a:lnSpc>
                <a:spcPct val="90000"/>
              </a:lnSpc>
              <a:tabLst>
                <a:tab pos="1079500" algn="l"/>
                <a:tab pos="1701800" algn="l"/>
                <a:tab pos="2781300" algn="l"/>
                <a:tab pos="4483100" algn="l"/>
              </a:tabLst>
            </a:pPr>
            <a:endParaRPr lang="en-US" sz="2800"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12"/>
          </p:nvPr>
        </p:nvSpPr>
        <p:spPr>
          <a:noFill/>
        </p:spPr>
        <p:txBody>
          <a:bodyPr/>
          <a:lstStyle/>
          <a:p>
            <a:fld id="{B8F6E3D8-B47D-4FB3-8E86-E5C29E4A0DA1}" type="slidenum">
              <a:rPr lang="es-ES" altLang="en-US" smtClean="0"/>
              <a:pPr/>
              <a:t>34</a:t>
            </a:fld>
            <a:endParaRPr lang="es-ES" altLang="en-US" smtClean="0"/>
          </a:p>
        </p:txBody>
      </p:sp>
      <p:sp>
        <p:nvSpPr>
          <p:cNvPr id="25603" name="Rectangle 2"/>
          <p:cNvSpPr>
            <a:spLocks noGrp="1" noChangeArrowheads="1"/>
          </p:cNvSpPr>
          <p:nvPr>
            <p:ph type="title"/>
          </p:nvPr>
        </p:nvSpPr>
        <p:spPr>
          <a:xfrm>
            <a:off x="457200" y="404813"/>
            <a:ext cx="7543800" cy="868362"/>
          </a:xfrm>
        </p:spPr>
        <p:txBody>
          <a:bodyPr/>
          <a:lstStyle/>
          <a:p>
            <a:pPr eaLnBrk="1" hangingPunct="1"/>
            <a:r>
              <a:rPr lang="en-US" sz="3200" dirty="0" smtClean="0"/>
              <a:t>II. Leveling of F1 in Nules &amp; Borriana</a:t>
            </a:r>
            <a:endParaRPr lang="en-US" sz="3200" b="0" dirty="0" smtClean="0"/>
          </a:p>
        </p:txBody>
      </p:sp>
      <p:sp>
        <p:nvSpPr>
          <p:cNvPr id="11268"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52" charset="2"/>
              <a:buNone/>
              <a:tabLst>
                <a:tab pos="1079500" algn="l"/>
                <a:tab pos="1701800" algn="l"/>
                <a:tab pos="2781300" algn="l"/>
                <a:tab pos="4483100" algn="l"/>
              </a:tabLst>
              <a:defRPr/>
            </a:pPr>
            <a:r>
              <a:rPr lang="en-US" sz="2800" b="1" dirty="0" smtClean="0">
                <a:solidFill>
                  <a:schemeClr val="accent2"/>
                </a:solidFill>
              </a:rPr>
              <a:t>3. Contextual leveling</a:t>
            </a:r>
          </a:p>
          <a:p>
            <a:pPr marL="400050" indent="-400050" defTabSz="990600" eaLnBrk="1" hangingPunct="1">
              <a:lnSpc>
                <a:spcPct val="90000"/>
              </a:lnSpc>
              <a:buFont typeface="Wingdings" pitchFamily="52" charset="2"/>
              <a:buNone/>
              <a:tabLst>
                <a:tab pos="1079500" algn="l"/>
                <a:tab pos="1701800" algn="l"/>
                <a:tab pos="2781300" algn="l"/>
                <a:tab pos="4483100" algn="l"/>
              </a:tabLst>
              <a:defRPr/>
            </a:pPr>
            <a:endParaRPr lang="en-US" sz="2800" dirty="0" smtClean="0"/>
          </a:p>
          <a:p>
            <a:pPr marL="514350" indent="-514350" defTabSz="990600" eaLnBrk="1" hangingPunct="1">
              <a:lnSpc>
                <a:spcPct val="90000"/>
              </a:lnSpc>
              <a:tabLst>
                <a:tab pos="1079500" algn="l"/>
                <a:tab pos="1701800" algn="l"/>
                <a:tab pos="2781300" algn="l"/>
                <a:tab pos="4483100" algn="l"/>
              </a:tabLst>
            </a:pPr>
            <a:r>
              <a:rPr lang="en-US" sz="2800" dirty="0" smtClean="0"/>
              <a:t>In Nules, all the vowels in the contexts under study are equivalent in height, except the stressed [ɔ́] (the average difference, though, is very small: 43Hz from the [ɔ́] in </a:t>
            </a:r>
            <a:r>
              <a:rPr lang="en-US" sz="2800" i="1" dirty="0" err="1" smtClean="0"/>
              <a:t>pistola</a:t>
            </a:r>
            <a:r>
              <a:rPr lang="en-US" sz="2800" i="1" dirty="0" smtClean="0"/>
              <a:t> </a:t>
            </a:r>
            <a:r>
              <a:rPr lang="en-US" sz="2800" dirty="0" smtClean="0"/>
              <a:t>to the </a:t>
            </a:r>
            <a:r>
              <a:rPr lang="en-US" sz="2800" kern="1200" dirty="0" smtClean="0">
                <a:solidFill>
                  <a:srgbClr val="000000"/>
                </a:solidFill>
              </a:rPr>
              <a:t>/ɛ́/ in </a:t>
            </a:r>
            <a:r>
              <a:rPr lang="en-US" sz="2800" i="1" kern="1200" dirty="0" err="1" smtClean="0">
                <a:solidFill>
                  <a:srgbClr val="000000"/>
                </a:solidFill>
              </a:rPr>
              <a:t>tela</a:t>
            </a:r>
            <a:r>
              <a:rPr lang="en-US" sz="2800" kern="1200" dirty="0" smtClean="0">
                <a:solidFill>
                  <a:srgbClr val="000000"/>
                </a:solidFill>
              </a:rPr>
              <a:t>, for instance</a:t>
            </a:r>
            <a:r>
              <a:rPr lang="en-US" sz="2800" i="1" dirty="0" smtClean="0"/>
              <a:t>).</a:t>
            </a:r>
          </a:p>
          <a:p>
            <a:pPr marL="514350" indent="-514350" defTabSz="990600" eaLnBrk="1" hangingPunct="1">
              <a:lnSpc>
                <a:spcPct val="90000"/>
              </a:lnSpc>
              <a:buNone/>
              <a:tabLst>
                <a:tab pos="1079500" algn="l"/>
                <a:tab pos="1701800" algn="l"/>
                <a:tab pos="2781300" algn="l"/>
                <a:tab pos="4483100" algn="l"/>
              </a:tabLst>
            </a:pPr>
            <a:endParaRPr lang="en-US" sz="2800" i="1" dirty="0" smtClean="0"/>
          </a:p>
          <a:p>
            <a:pPr lvl="2">
              <a:tabLst>
                <a:tab pos="384175" algn="l"/>
                <a:tab pos="1808163" algn="l"/>
                <a:tab pos="6099175" algn="l"/>
              </a:tabLst>
              <a:defRPr/>
            </a:pPr>
            <a:r>
              <a:rPr lang="en-US" sz="2400" kern="1200" dirty="0" smtClean="0">
                <a:solidFill>
                  <a:srgbClr val="000000"/>
                </a:solidFill>
              </a:rPr>
              <a:t>Context </a:t>
            </a:r>
            <a:r>
              <a:rPr lang="en-US" sz="2400" dirty="0" smtClean="0"/>
              <a:t>/ɔ́/+/a/ (</a:t>
            </a:r>
            <a:r>
              <a:rPr lang="en-US" sz="2400" i="1" dirty="0" err="1" smtClean="0"/>
              <a:t>pistola</a:t>
            </a:r>
            <a:r>
              <a:rPr lang="en-US" sz="2100" dirty="0" smtClean="0"/>
              <a:t>)</a:t>
            </a:r>
          </a:p>
          <a:p>
            <a:pPr lvl="2">
              <a:buClr>
                <a:srgbClr val="CCCC00"/>
              </a:buClr>
              <a:tabLst>
                <a:tab pos="384175" algn="l"/>
                <a:tab pos="1808163" algn="l"/>
                <a:tab pos="6099175" algn="l"/>
              </a:tabLst>
              <a:defRPr/>
            </a:pPr>
            <a:r>
              <a:rPr lang="en-US" sz="2400" kern="1200" dirty="0" smtClean="0">
                <a:solidFill>
                  <a:srgbClr val="000000"/>
                </a:solidFill>
              </a:rPr>
              <a:t>Context /ɛ́/+/a/ (</a:t>
            </a:r>
            <a:r>
              <a:rPr lang="en-US" sz="2400" i="1" kern="1200" dirty="0" err="1" smtClean="0">
                <a:solidFill>
                  <a:srgbClr val="000000"/>
                </a:solidFill>
              </a:rPr>
              <a:t>tela</a:t>
            </a:r>
            <a:r>
              <a:rPr lang="en-US" sz="2400" kern="1200" dirty="0" smtClean="0">
                <a:solidFill>
                  <a:srgbClr val="000000"/>
                </a:solidFill>
              </a:rPr>
              <a:t>) </a:t>
            </a:r>
            <a:endParaRPr lang="en-US" sz="2100" dirty="0" smtClean="0">
              <a:solidFill>
                <a:srgbClr val="000000"/>
              </a:solidFill>
            </a:endParaRPr>
          </a:p>
          <a:p>
            <a:pPr lvl="2">
              <a:buClr>
                <a:srgbClr val="CCCC00"/>
              </a:buClr>
              <a:tabLst>
                <a:tab pos="384175" algn="l"/>
                <a:tab pos="1808163" algn="l"/>
                <a:tab pos="6099175" algn="l"/>
              </a:tabLst>
              <a:defRPr/>
            </a:pPr>
            <a:r>
              <a:rPr lang="en-US" sz="2400" kern="1200" dirty="0" smtClean="0">
                <a:solidFill>
                  <a:srgbClr val="000000"/>
                </a:solidFill>
              </a:rPr>
              <a:t>Context </a:t>
            </a:r>
            <a:r>
              <a:rPr lang="en-US" sz="2400" dirty="0" smtClean="0"/>
              <a:t>/á/+/a/ (</a:t>
            </a:r>
            <a:r>
              <a:rPr lang="en-US" sz="2400" i="1" dirty="0" err="1" smtClean="0"/>
              <a:t>sala</a:t>
            </a:r>
            <a:r>
              <a:rPr lang="en-US" sz="2400" dirty="0" smtClean="0"/>
              <a:t>)</a:t>
            </a:r>
            <a:endParaRPr lang="en-US" sz="1800" dirty="0" smtClean="0">
              <a:solidFill>
                <a:srgbClr val="000000"/>
              </a:solidFill>
            </a:endParaRPr>
          </a:p>
          <a:p>
            <a:pPr marL="514350" indent="-514350" defTabSz="990600" eaLnBrk="1" hangingPunct="1">
              <a:lnSpc>
                <a:spcPct val="90000"/>
              </a:lnSpc>
              <a:buNone/>
              <a:tabLst>
                <a:tab pos="1079500" algn="l"/>
                <a:tab pos="1701800" algn="l"/>
                <a:tab pos="2781300" algn="l"/>
                <a:tab pos="4483100" algn="l"/>
              </a:tabLst>
            </a:pPr>
            <a:endParaRPr lang="en-US" sz="2800" dirty="0" smtClean="0"/>
          </a:p>
        </p:txBody>
      </p:sp>
      <p:grpSp>
        <p:nvGrpSpPr>
          <p:cNvPr id="5" name="25 Grupo"/>
          <p:cNvGrpSpPr/>
          <p:nvPr/>
        </p:nvGrpSpPr>
        <p:grpSpPr>
          <a:xfrm>
            <a:off x="2627784" y="4941168"/>
            <a:ext cx="936104" cy="1296144"/>
            <a:chOff x="2627784" y="4941168"/>
            <a:chExt cx="936104" cy="1296144"/>
          </a:xfrm>
        </p:grpSpPr>
        <p:cxnSp>
          <p:nvCxnSpPr>
            <p:cNvPr id="6" name="5 Conector recto"/>
            <p:cNvCxnSpPr/>
            <p:nvPr/>
          </p:nvCxnSpPr>
          <p:spPr>
            <a:xfrm>
              <a:off x="3131840" y="4941168"/>
              <a:ext cx="0" cy="36004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flipH="1">
              <a:off x="2627784" y="5301208"/>
              <a:ext cx="504056" cy="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8" name="7 Conector recto"/>
            <p:cNvCxnSpPr/>
            <p:nvPr/>
          </p:nvCxnSpPr>
          <p:spPr>
            <a:xfrm>
              <a:off x="2627784" y="5301208"/>
              <a:ext cx="0" cy="936104"/>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9" name="8 Conector recto"/>
            <p:cNvCxnSpPr/>
            <p:nvPr/>
          </p:nvCxnSpPr>
          <p:spPr>
            <a:xfrm>
              <a:off x="2627784" y="6237312"/>
              <a:ext cx="936104" cy="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10" name="9 Conector recto"/>
            <p:cNvCxnSpPr/>
            <p:nvPr/>
          </p:nvCxnSpPr>
          <p:spPr>
            <a:xfrm flipV="1">
              <a:off x="3563888" y="4941168"/>
              <a:ext cx="0" cy="1296144"/>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cxnSp>
          <p:nvCxnSpPr>
            <p:cNvPr id="11" name="10 Conector recto"/>
            <p:cNvCxnSpPr/>
            <p:nvPr/>
          </p:nvCxnSpPr>
          <p:spPr>
            <a:xfrm flipH="1">
              <a:off x="3131840" y="4941168"/>
              <a:ext cx="432048" cy="0"/>
            </a:xfrm>
            <a:prstGeom prst="line">
              <a:avLst/>
            </a:prstGeom>
            <a:ln w="28575">
              <a:prstDash val="sysDash"/>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12"/>
          </p:nvPr>
        </p:nvSpPr>
        <p:spPr>
          <a:noFill/>
        </p:spPr>
        <p:txBody>
          <a:bodyPr/>
          <a:lstStyle/>
          <a:p>
            <a:fld id="{B8F6E3D8-B47D-4FB3-8E86-E5C29E4A0DA1}" type="slidenum">
              <a:rPr lang="es-ES" altLang="en-US" smtClean="0"/>
              <a:pPr/>
              <a:t>35</a:t>
            </a:fld>
            <a:endParaRPr lang="es-ES" altLang="en-US" smtClean="0"/>
          </a:p>
        </p:txBody>
      </p:sp>
      <p:sp>
        <p:nvSpPr>
          <p:cNvPr id="25603" name="Rectangle 2"/>
          <p:cNvSpPr>
            <a:spLocks noGrp="1" noChangeArrowheads="1"/>
          </p:cNvSpPr>
          <p:nvPr>
            <p:ph type="title"/>
          </p:nvPr>
        </p:nvSpPr>
        <p:spPr>
          <a:xfrm>
            <a:off x="457200" y="404813"/>
            <a:ext cx="7543800" cy="868362"/>
          </a:xfrm>
        </p:spPr>
        <p:txBody>
          <a:bodyPr/>
          <a:lstStyle/>
          <a:p>
            <a:pPr eaLnBrk="1" hangingPunct="1"/>
            <a:r>
              <a:rPr lang="en-US" sz="3200" dirty="0" smtClean="0"/>
              <a:t>II. Leveling of F1 in Nules &amp; Borriana</a:t>
            </a:r>
            <a:endParaRPr lang="en-US" sz="3200" b="0" dirty="0" smtClean="0"/>
          </a:p>
        </p:txBody>
      </p:sp>
      <p:sp>
        <p:nvSpPr>
          <p:cNvPr id="11268"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52" charset="2"/>
              <a:buNone/>
              <a:tabLst>
                <a:tab pos="1079500" algn="l"/>
                <a:tab pos="1701800" algn="l"/>
                <a:tab pos="2781300" algn="l"/>
                <a:tab pos="4483100" algn="l"/>
              </a:tabLst>
              <a:defRPr/>
            </a:pPr>
            <a:r>
              <a:rPr lang="en-US" sz="2800" b="1" dirty="0" smtClean="0">
                <a:solidFill>
                  <a:schemeClr val="accent2"/>
                </a:solidFill>
              </a:rPr>
              <a:t>3. Contextual leveling</a:t>
            </a:r>
          </a:p>
          <a:p>
            <a:pPr marL="400050" indent="-400050" defTabSz="990600" eaLnBrk="1" hangingPunct="1">
              <a:lnSpc>
                <a:spcPct val="90000"/>
              </a:lnSpc>
              <a:buFont typeface="Wingdings" pitchFamily="52" charset="2"/>
              <a:buNone/>
              <a:tabLst>
                <a:tab pos="1079500" algn="l"/>
                <a:tab pos="1701800" algn="l"/>
                <a:tab pos="2781300" algn="l"/>
                <a:tab pos="4483100" algn="l"/>
              </a:tabLst>
              <a:defRPr/>
            </a:pPr>
            <a:endParaRPr lang="en-US" sz="2800" dirty="0" smtClean="0"/>
          </a:p>
          <a:p>
            <a:pPr marL="514350" indent="-514350" defTabSz="990600" eaLnBrk="1" hangingPunct="1">
              <a:lnSpc>
                <a:spcPct val="90000"/>
              </a:lnSpc>
              <a:tabLst>
                <a:tab pos="1079500" algn="l"/>
                <a:tab pos="1701800" algn="l"/>
                <a:tab pos="2781300" algn="l"/>
                <a:tab pos="4483100" algn="l"/>
              </a:tabLst>
            </a:pPr>
            <a:r>
              <a:rPr lang="en-US" sz="2800" dirty="0" smtClean="0"/>
              <a:t>In Borriana, the differences in F1 disappear when we compare the two vowels in every potentially harmonic context:</a:t>
            </a:r>
          </a:p>
          <a:p>
            <a:pPr marL="514350" indent="-514350" defTabSz="990600" eaLnBrk="1" hangingPunct="1">
              <a:lnSpc>
                <a:spcPct val="90000"/>
              </a:lnSpc>
              <a:tabLst>
                <a:tab pos="1079500" algn="l"/>
                <a:tab pos="1701800" algn="l"/>
                <a:tab pos="2781300" algn="l"/>
                <a:tab pos="4483100" algn="l"/>
              </a:tabLst>
            </a:pPr>
            <a:endParaRPr lang="en-US" sz="2800" dirty="0" smtClean="0"/>
          </a:p>
          <a:p>
            <a:pPr lvl="2">
              <a:tabLst>
                <a:tab pos="384175" algn="l"/>
                <a:tab pos="1808163" algn="l"/>
                <a:tab pos="6099175" algn="l"/>
              </a:tabLst>
              <a:defRPr/>
            </a:pPr>
            <a:r>
              <a:rPr lang="en-US" sz="2400" kern="1200" dirty="0" smtClean="0">
                <a:solidFill>
                  <a:srgbClr val="000000"/>
                </a:solidFill>
              </a:rPr>
              <a:t>Context </a:t>
            </a:r>
            <a:r>
              <a:rPr lang="en-US" sz="2400" dirty="0" smtClean="0"/>
              <a:t>/ɔ́/+/a/ (</a:t>
            </a:r>
            <a:r>
              <a:rPr lang="en-US" sz="2400" i="1" dirty="0" err="1" smtClean="0"/>
              <a:t>pistola</a:t>
            </a:r>
            <a:r>
              <a:rPr lang="en-US" sz="2100" dirty="0" smtClean="0"/>
              <a:t>)</a:t>
            </a:r>
          </a:p>
          <a:p>
            <a:pPr lvl="2">
              <a:buClr>
                <a:srgbClr val="CCCC00"/>
              </a:buClr>
              <a:tabLst>
                <a:tab pos="384175" algn="l"/>
                <a:tab pos="1808163" algn="l"/>
                <a:tab pos="6099175" algn="l"/>
              </a:tabLst>
              <a:defRPr/>
            </a:pPr>
            <a:r>
              <a:rPr lang="en-US" sz="2400" kern="1200" dirty="0" smtClean="0">
                <a:solidFill>
                  <a:srgbClr val="000000"/>
                </a:solidFill>
              </a:rPr>
              <a:t>Context </a:t>
            </a:r>
            <a:r>
              <a:rPr lang="en-US" sz="2400" dirty="0" smtClean="0">
                <a:solidFill>
                  <a:srgbClr val="000000"/>
                </a:solidFill>
              </a:rPr>
              <a:t>/ɔ́/#/a/ (</a:t>
            </a:r>
            <a:r>
              <a:rPr lang="en-US" sz="2400" i="1" dirty="0" err="1" smtClean="0">
                <a:solidFill>
                  <a:srgbClr val="000000"/>
                </a:solidFill>
              </a:rPr>
              <a:t>dissol</a:t>
            </a:r>
            <a:r>
              <a:rPr lang="en-US" sz="2400" i="1" dirty="0" smtClean="0">
                <a:solidFill>
                  <a:srgbClr val="000000"/>
                </a:solidFill>
              </a:rPr>
              <a:t>-la</a:t>
            </a:r>
            <a:r>
              <a:rPr lang="en-US" sz="2100" dirty="0" smtClean="0">
                <a:solidFill>
                  <a:srgbClr val="000000"/>
                </a:solidFill>
              </a:rPr>
              <a:t>)</a:t>
            </a:r>
          </a:p>
          <a:p>
            <a:pPr lvl="2">
              <a:buClr>
                <a:srgbClr val="CCCC00"/>
              </a:buClr>
              <a:tabLst>
                <a:tab pos="384175" algn="l"/>
                <a:tab pos="1808163" algn="l"/>
                <a:tab pos="6099175" algn="l"/>
              </a:tabLst>
              <a:defRPr/>
            </a:pPr>
            <a:r>
              <a:rPr lang="en-US" sz="2400" kern="1200" dirty="0" smtClean="0">
                <a:solidFill>
                  <a:srgbClr val="000000"/>
                </a:solidFill>
              </a:rPr>
              <a:t>Context </a:t>
            </a:r>
            <a:r>
              <a:rPr lang="en-US" sz="2400" dirty="0" smtClean="0">
                <a:solidFill>
                  <a:srgbClr val="000000"/>
                </a:solidFill>
              </a:rPr>
              <a:t>/ɔ́/##/a/ (</a:t>
            </a:r>
            <a:r>
              <a:rPr lang="en-US" sz="2400" i="1" dirty="0" err="1" smtClean="0">
                <a:solidFill>
                  <a:srgbClr val="000000"/>
                </a:solidFill>
              </a:rPr>
              <a:t>dissol</a:t>
            </a:r>
            <a:r>
              <a:rPr lang="en-US" sz="2400" i="1" dirty="0" smtClean="0">
                <a:solidFill>
                  <a:srgbClr val="000000"/>
                </a:solidFill>
              </a:rPr>
              <a:t> la…</a:t>
            </a:r>
            <a:r>
              <a:rPr lang="en-US" sz="2100" dirty="0" smtClean="0">
                <a:solidFill>
                  <a:srgbClr val="000000"/>
                </a:solidFill>
              </a:rPr>
              <a:t>)</a:t>
            </a:r>
          </a:p>
          <a:p>
            <a:pPr lvl="2">
              <a:buClr>
                <a:srgbClr val="CCCC00"/>
              </a:buClr>
              <a:tabLst>
                <a:tab pos="384175" algn="l"/>
                <a:tab pos="1808163" algn="l"/>
                <a:tab pos="6099175" algn="l"/>
              </a:tabLst>
              <a:defRPr/>
            </a:pPr>
            <a:endParaRPr lang="en-US" sz="1800" dirty="0" smtClean="0">
              <a:solidFill>
                <a:srgbClr val="000000"/>
              </a:solidFill>
            </a:endParaRPr>
          </a:p>
          <a:p>
            <a:pPr lvl="2">
              <a:buNone/>
              <a:tabLst>
                <a:tab pos="384175" algn="l"/>
                <a:tab pos="1808163" algn="l"/>
                <a:tab pos="6099175" algn="l"/>
              </a:tabLst>
              <a:defRPr/>
            </a:pPr>
            <a:r>
              <a:rPr lang="en-US" sz="2400" dirty="0" smtClean="0"/>
              <a:t>(likewise, in the contexts </a:t>
            </a:r>
            <a:r>
              <a:rPr lang="en-US" sz="2400" kern="1200" dirty="0" smtClean="0">
                <a:solidFill>
                  <a:srgbClr val="000000"/>
                </a:solidFill>
              </a:rPr>
              <a:t>/ɛ́/+/a/ (</a:t>
            </a:r>
            <a:r>
              <a:rPr lang="en-US" sz="2400" i="1" kern="1200" dirty="0" err="1" smtClean="0">
                <a:solidFill>
                  <a:srgbClr val="000000"/>
                </a:solidFill>
              </a:rPr>
              <a:t>tela</a:t>
            </a:r>
            <a:r>
              <a:rPr lang="en-US" sz="2400" kern="1200" dirty="0" smtClean="0">
                <a:solidFill>
                  <a:srgbClr val="000000"/>
                </a:solidFill>
              </a:rPr>
              <a:t>) &amp; </a:t>
            </a:r>
            <a:r>
              <a:rPr lang="en-US" sz="2400" dirty="0" smtClean="0"/>
              <a:t>/á/+/a/ (</a:t>
            </a:r>
            <a:r>
              <a:rPr lang="en-US" sz="2400" i="1" dirty="0" err="1" smtClean="0"/>
              <a:t>sala</a:t>
            </a:r>
            <a:r>
              <a:rPr lang="en-US" sz="2400" dirty="0" smtClean="0"/>
              <a:t>))</a:t>
            </a:r>
            <a:endParaRPr lang="en-US" sz="2400" kern="1200" dirty="0" smtClean="0">
              <a:solidFill>
                <a:srgbClr val="000000"/>
              </a:solidFill>
            </a:endParaRPr>
          </a:p>
          <a:p>
            <a:pPr marL="514350" indent="-514350" defTabSz="990600" eaLnBrk="1" hangingPunct="1">
              <a:lnSpc>
                <a:spcPct val="90000"/>
              </a:lnSpc>
              <a:buNone/>
              <a:tabLst>
                <a:tab pos="1079500" algn="l"/>
                <a:tab pos="1701800" algn="l"/>
                <a:tab pos="2781300" algn="l"/>
                <a:tab pos="4483100" algn="l"/>
              </a:tabLst>
            </a:pPr>
            <a:endParaRPr lang="en-US" sz="2800" dirty="0" smtClean="0"/>
          </a:p>
        </p:txBody>
      </p:sp>
      <p:sp>
        <p:nvSpPr>
          <p:cNvPr id="5" name="4 Rectángulo"/>
          <p:cNvSpPr/>
          <p:nvPr/>
        </p:nvSpPr>
        <p:spPr>
          <a:xfrm>
            <a:off x="1475656" y="4149080"/>
            <a:ext cx="3960440" cy="1296000"/>
          </a:xfrm>
          <a:prstGeom prst="rect">
            <a:avLst/>
          </a:prstGeom>
          <a:no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Rectángulo"/>
          <p:cNvSpPr/>
          <p:nvPr/>
        </p:nvSpPr>
        <p:spPr>
          <a:xfrm>
            <a:off x="4572000" y="5805264"/>
            <a:ext cx="936104" cy="360040"/>
          </a:xfrm>
          <a:prstGeom prst="rect">
            <a:avLst/>
          </a:prstGeom>
          <a:no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7 Rectángulo"/>
          <p:cNvSpPr/>
          <p:nvPr/>
        </p:nvSpPr>
        <p:spPr>
          <a:xfrm>
            <a:off x="6516216" y="5805264"/>
            <a:ext cx="1008112" cy="360040"/>
          </a:xfrm>
          <a:prstGeom prst="rect">
            <a:avLst/>
          </a:prstGeom>
          <a:no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par>
                                <p:cTn id="13" presetID="4" presetClass="entr" presetSubtype="16"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ox(in)">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12"/>
          </p:nvPr>
        </p:nvSpPr>
        <p:spPr>
          <a:noFill/>
        </p:spPr>
        <p:txBody>
          <a:bodyPr/>
          <a:lstStyle/>
          <a:p>
            <a:fld id="{B8F6E3D8-B47D-4FB3-8E86-E5C29E4A0DA1}" type="slidenum">
              <a:rPr lang="es-ES" altLang="en-US" smtClean="0"/>
              <a:pPr/>
              <a:t>36</a:t>
            </a:fld>
            <a:endParaRPr lang="es-ES" altLang="en-US" smtClean="0"/>
          </a:p>
        </p:txBody>
      </p:sp>
      <p:sp>
        <p:nvSpPr>
          <p:cNvPr id="25603" name="Rectangle 2"/>
          <p:cNvSpPr>
            <a:spLocks noGrp="1" noChangeArrowheads="1"/>
          </p:cNvSpPr>
          <p:nvPr>
            <p:ph type="title"/>
          </p:nvPr>
        </p:nvSpPr>
        <p:spPr>
          <a:xfrm>
            <a:off x="457200" y="404813"/>
            <a:ext cx="7543800" cy="868362"/>
          </a:xfrm>
        </p:spPr>
        <p:txBody>
          <a:bodyPr/>
          <a:lstStyle/>
          <a:p>
            <a:pPr eaLnBrk="1" hangingPunct="1"/>
            <a:r>
              <a:rPr lang="en-US" sz="3200" dirty="0" smtClean="0"/>
              <a:t>II. Leveling of F1 in Nules &amp; Borriana</a:t>
            </a:r>
            <a:endParaRPr lang="en-US" sz="3200" b="0" dirty="0" smtClean="0"/>
          </a:p>
        </p:txBody>
      </p:sp>
      <p:sp>
        <p:nvSpPr>
          <p:cNvPr id="11268"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52" charset="2"/>
              <a:buNone/>
              <a:tabLst>
                <a:tab pos="1079500" algn="l"/>
                <a:tab pos="1701800" algn="l"/>
                <a:tab pos="2781300" algn="l"/>
                <a:tab pos="4483100" algn="l"/>
              </a:tabLst>
              <a:defRPr/>
            </a:pPr>
            <a:r>
              <a:rPr lang="en-US" sz="2800" b="1" dirty="0" smtClean="0">
                <a:solidFill>
                  <a:schemeClr val="accent2"/>
                </a:solidFill>
              </a:rPr>
              <a:t>4. General remarks</a:t>
            </a:r>
          </a:p>
          <a:p>
            <a:pPr>
              <a:tabLst>
                <a:tab pos="384175" algn="l"/>
                <a:tab pos="1808163" algn="l"/>
                <a:tab pos="6099175" algn="l"/>
              </a:tabLst>
              <a:defRPr/>
            </a:pPr>
            <a:r>
              <a:rPr lang="en-US" sz="2800" dirty="0" smtClean="0"/>
              <a:t>In Nules and Borriana, the matching </a:t>
            </a:r>
            <a:r>
              <a:rPr lang="en-US" sz="2800" smtClean="0"/>
              <a:t>in height between </a:t>
            </a:r>
            <a:r>
              <a:rPr lang="en-US" sz="2800" dirty="0" smtClean="0"/>
              <a:t>the stressed and the unstressed vowel is even found in the absence of partial color assimilation (context </a:t>
            </a:r>
            <a:r>
              <a:rPr lang="en-US" sz="2800" i="1" kern="1200" dirty="0" err="1" smtClean="0">
                <a:solidFill>
                  <a:srgbClr val="000000"/>
                </a:solidFill>
              </a:rPr>
              <a:t>tela</a:t>
            </a:r>
            <a:r>
              <a:rPr lang="en-US" sz="2800" kern="1200" dirty="0" smtClean="0">
                <a:solidFill>
                  <a:srgbClr val="000000"/>
                </a:solidFill>
              </a:rPr>
              <a:t>, for example) or total color assimilation (context </a:t>
            </a:r>
            <a:r>
              <a:rPr lang="en-US" sz="2800" i="1" dirty="0" err="1" smtClean="0">
                <a:solidFill>
                  <a:srgbClr val="000000"/>
                </a:solidFill>
              </a:rPr>
              <a:t>dissol</a:t>
            </a:r>
            <a:r>
              <a:rPr lang="en-US" sz="2800" i="1" dirty="0" smtClean="0">
                <a:solidFill>
                  <a:srgbClr val="000000"/>
                </a:solidFill>
              </a:rPr>
              <a:t> la farina</a:t>
            </a:r>
            <a:r>
              <a:rPr lang="en-US" sz="2800" dirty="0" smtClean="0">
                <a:solidFill>
                  <a:srgbClr val="000000"/>
                </a:solidFill>
              </a:rPr>
              <a:t>, for instance)</a:t>
            </a:r>
            <a:r>
              <a:rPr lang="en-US" sz="2800" kern="1200" dirty="0" smtClean="0">
                <a:solidFill>
                  <a:srgbClr val="000000"/>
                </a:solidFill>
              </a:rPr>
              <a:t>. </a:t>
            </a:r>
          </a:p>
          <a:p>
            <a:pPr>
              <a:buFont typeface="Wingdings" pitchFamily="52" charset="2"/>
              <a:buNone/>
              <a:tabLst>
                <a:tab pos="384175" algn="l"/>
                <a:tab pos="1808163" algn="l"/>
                <a:tab pos="6099175" algn="l"/>
              </a:tabLst>
              <a:defRPr/>
            </a:pPr>
            <a:endParaRPr lang="en-US" sz="1800"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12"/>
          </p:nvPr>
        </p:nvSpPr>
        <p:spPr>
          <a:noFill/>
        </p:spPr>
        <p:txBody>
          <a:bodyPr/>
          <a:lstStyle/>
          <a:p>
            <a:fld id="{B8F6E3D8-B47D-4FB3-8E86-E5C29E4A0DA1}" type="slidenum">
              <a:rPr lang="es-ES" altLang="en-US" smtClean="0"/>
              <a:pPr/>
              <a:t>37</a:t>
            </a:fld>
            <a:endParaRPr lang="es-ES" altLang="en-US" smtClean="0"/>
          </a:p>
        </p:txBody>
      </p:sp>
      <p:sp>
        <p:nvSpPr>
          <p:cNvPr id="25603" name="Rectangle 2"/>
          <p:cNvSpPr>
            <a:spLocks noGrp="1" noChangeArrowheads="1"/>
          </p:cNvSpPr>
          <p:nvPr>
            <p:ph type="title"/>
          </p:nvPr>
        </p:nvSpPr>
        <p:spPr>
          <a:xfrm>
            <a:off x="457200" y="404813"/>
            <a:ext cx="7543800" cy="868362"/>
          </a:xfrm>
        </p:spPr>
        <p:txBody>
          <a:bodyPr/>
          <a:lstStyle/>
          <a:p>
            <a:pPr eaLnBrk="1" hangingPunct="1"/>
            <a:r>
              <a:rPr lang="en-US" sz="3200" dirty="0" smtClean="0"/>
              <a:t>II. Leveling of F1 in Nules &amp; Borriana</a:t>
            </a:r>
            <a:endParaRPr lang="en-US" sz="3200" b="0" dirty="0" smtClean="0"/>
          </a:p>
        </p:txBody>
      </p:sp>
      <p:sp>
        <p:nvSpPr>
          <p:cNvPr id="11268"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52" charset="2"/>
              <a:buNone/>
              <a:tabLst>
                <a:tab pos="1079500" algn="l"/>
                <a:tab pos="1701800" algn="l"/>
                <a:tab pos="2781300" algn="l"/>
                <a:tab pos="4483100" algn="l"/>
              </a:tabLst>
              <a:defRPr/>
            </a:pPr>
            <a:r>
              <a:rPr lang="en-US" sz="2800" b="1" dirty="0" smtClean="0">
                <a:solidFill>
                  <a:schemeClr val="accent2"/>
                </a:solidFill>
              </a:rPr>
              <a:t>4. General remarks</a:t>
            </a:r>
          </a:p>
          <a:p>
            <a:pPr>
              <a:tabLst>
                <a:tab pos="384175" algn="l"/>
                <a:tab pos="1808163" algn="l"/>
                <a:tab pos="6099175" algn="l"/>
              </a:tabLst>
              <a:defRPr/>
            </a:pPr>
            <a:r>
              <a:rPr lang="en-US" sz="2800" kern="1200" dirty="0" smtClean="0">
                <a:solidFill>
                  <a:srgbClr val="000000"/>
                </a:solidFill>
              </a:rPr>
              <a:t>Hence, we can assume that the leveling of F1 in every potentially harmonic context </a:t>
            </a:r>
            <a:r>
              <a:rPr lang="en-US" sz="2800" dirty="0" smtClean="0"/>
              <a:t>in Borriana (and in some contexts in Nules) </a:t>
            </a:r>
            <a:r>
              <a:rPr lang="en-US" sz="2800" kern="1200" dirty="0" smtClean="0">
                <a:solidFill>
                  <a:srgbClr val="000000"/>
                </a:solidFill>
              </a:rPr>
              <a:t>is independent from vowel harmony and probably prior to it.</a:t>
            </a:r>
          </a:p>
          <a:p>
            <a:pPr>
              <a:tabLst>
                <a:tab pos="384175" algn="l"/>
                <a:tab pos="1808163" algn="l"/>
                <a:tab pos="6099175" algn="l"/>
              </a:tabLst>
              <a:defRPr/>
            </a:pPr>
            <a:r>
              <a:rPr lang="en-US" sz="2800" kern="1200" dirty="0" smtClean="0">
                <a:solidFill>
                  <a:srgbClr val="000000"/>
                </a:solidFill>
              </a:rPr>
              <a:t>That is, the leveling of height would not be a parasitic effect of color harmony (against </a:t>
            </a:r>
            <a:r>
              <a:rPr lang="en-US" sz="2800" kern="1200" dirty="0" err="1" smtClean="0">
                <a:solidFill>
                  <a:srgbClr val="000000"/>
                </a:solidFill>
              </a:rPr>
              <a:t>Jiménez</a:t>
            </a:r>
            <a:r>
              <a:rPr lang="en-US" sz="2800" kern="1200" dirty="0" smtClean="0">
                <a:solidFill>
                  <a:srgbClr val="000000"/>
                </a:solidFill>
              </a:rPr>
              <a:t> 1998).</a:t>
            </a:r>
          </a:p>
          <a:p>
            <a:pPr>
              <a:buFont typeface="Wingdings" pitchFamily="52" charset="2"/>
              <a:buNone/>
              <a:tabLst>
                <a:tab pos="384175" algn="l"/>
                <a:tab pos="1808163" algn="l"/>
                <a:tab pos="6099175" algn="l"/>
              </a:tabLst>
              <a:defRPr/>
            </a:pPr>
            <a:endParaRPr lang="en-US" sz="18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12"/>
          </p:nvPr>
        </p:nvSpPr>
        <p:spPr>
          <a:noFill/>
        </p:spPr>
        <p:txBody>
          <a:bodyPr/>
          <a:lstStyle/>
          <a:p>
            <a:fld id="{B8F6E3D8-B47D-4FB3-8E86-E5C29E4A0DA1}" type="slidenum">
              <a:rPr lang="es-ES" altLang="en-US" smtClean="0"/>
              <a:pPr/>
              <a:t>38</a:t>
            </a:fld>
            <a:endParaRPr lang="es-ES" altLang="en-US" smtClean="0"/>
          </a:p>
        </p:txBody>
      </p:sp>
      <p:sp>
        <p:nvSpPr>
          <p:cNvPr id="25603" name="Rectangle 2"/>
          <p:cNvSpPr>
            <a:spLocks noGrp="1" noChangeArrowheads="1"/>
          </p:cNvSpPr>
          <p:nvPr>
            <p:ph type="title"/>
          </p:nvPr>
        </p:nvSpPr>
        <p:spPr>
          <a:xfrm>
            <a:off x="457200" y="404813"/>
            <a:ext cx="7543800" cy="868362"/>
          </a:xfrm>
        </p:spPr>
        <p:txBody>
          <a:bodyPr/>
          <a:lstStyle/>
          <a:p>
            <a:pPr eaLnBrk="1" hangingPunct="1"/>
            <a:r>
              <a:rPr lang="en-US" sz="3200" dirty="0" smtClean="0"/>
              <a:t>II. Leveling of F1 in Nules &amp; Borriana</a:t>
            </a:r>
            <a:endParaRPr lang="en-US" sz="3200" b="0" dirty="0" smtClean="0"/>
          </a:p>
        </p:txBody>
      </p:sp>
      <p:sp>
        <p:nvSpPr>
          <p:cNvPr id="11268"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52" charset="2"/>
              <a:buNone/>
              <a:tabLst>
                <a:tab pos="1079500" algn="l"/>
                <a:tab pos="1701800" algn="l"/>
                <a:tab pos="2781300" algn="l"/>
                <a:tab pos="4483100" algn="l"/>
              </a:tabLst>
              <a:defRPr/>
            </a:pPr>
            <a:r>
              <a:rPr lang="en-US" sz="2800" b="1" dirty="0" smtClean="0">
                <a:solidFill>
                  <a:schemeClr val="accent2"/>
                </a:solidFill>
              </a:rPr>
              <a:t>4. General remarks</a:t>
            </a:r>
          </a:p>
          <a:p>
            <a:pPr>
              <a:tabLst>
                <a:tab pos="384175" algn="l"/>
                <a:tab pos="1808163" algn="l"/>
                <a:tab pos="6099175" algn="l"/>
              </a:tabLst>
              <a:defRPr/>
            </a:pPr>
            <a:r>
              <a:rPr lang="en-US" sz="2800" kern="1200" dirty="0" smtClean="0">
                <a:solidFill>
                  <a:srgbClr val="000000"/>
                </a:solidFill>
              </a:rPr>
              <a:t>Typological relevance:</a:t>
            </a:r>
          </a:p>
          <a:p>
            <a:pPr lvl="1">
              <a:spcBef>
                <a:spcPts val="1800"/>
              </a:spcBef>
              <a:tabLst>
                <a:tab pos="384175" algn="l"/>
                <a:tab pos="1808163" algn="l"/>
                <a:tab pos="6099175" algn="l"/>
              </a:tabLst>
              <a:defRPr/>
            </a:pPr>
            <a:r>
              <a:rPr lang="en-US" sz="2400" kern="1200" dirty="0" smtClean="0">
                <a:solidFill>
                  <a:srgbClr val="000000"/>
                </a:solidFill>
              </a:rPr>
              <a:t>The Valencian case was special among Iberian harmony processes since it appeared to affect primarily color and to alter height only as a by-product. </a:t>
            </a:r>
          </a:p>
          <a:p>
            <a:pPr lvl="1">
              <a:spcBef>
                <a:spcPts val="1800"/>
              </a:spcBef>
              <a:tabLst>
                <a:tab pos="384175" algn="l"/>
                <a:tab pos="1808163" algn="l"/>
                <a:tab pos="6099175" algn="l"/>
              </a:tabLst>
              <a:defRPr/>
            </a:pPr>
            <a:r>
              <a:rPr lang="en-US" sz="2400" kern="1200" dirty="0" smtClean="0">
                <a:solidFill>
                  <a:srgbClr val="000000"/>
                </a:solidFill>
              </a:rPr>
              <a:t>But this set of data provides evidence that, even in Valencian, changes in height are prior to changes in color, and probably also indicate that, in this dialect, contrasts in height among vowels are more unstable than contrasts in color.</a:t>
            </a:r>
            <a:endParaRPr lang="en-US" sz="2400" kern="1200" dirty="0" smtClean="0">
              <a:solidFill>
                <a:srgbClr val="FF0000"/>
              </a:solidFill>
            </a:endParaRPr>
          </a:p>
          <a:p>
            <a:pPr>
              <a:buFont typeface="Wingdings" pitchFamily="52" charset="2"/>
              <a:buNone/>
              <a:tabLst>
                <a:tab pos="384175" algn="l"/>
                <a:tab pos="1808163" algn="l"/>
                <a:tab pos="6099175" algn="l"/>
              </a:tabLst>
              <a:defRPr/>
            </a:pPr>
            <a:endParaRPr lang="en-US" sz="1800" dirty="0"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12"/>
          </p:nvPr>
        </p:nvSpPr>
        <p:spPr>
          <a:noFill/>
        </p:spPr>
        <p:txBody>
          <a:bodyPr/>
          <a:lstStyle/>
          <a:p>
            <a:fld id="{B8F6E3D8-B47D-4FB3-8E86-E5C29E4A0DA1}" type="slidenum">
              <a:rPr lang="es-ES" altLang="en-US" smtClean="0"/>
              <a:pPr/>
              <a:t>39</a:t>
            </a:fld>
            <a:endParaRPr lang="es-ES" altLang="en-US" smtClean="0"/>
          </a:p>
        </p:txBody>
      </p:sp>
      <p:sp>
        <p:nvSpPr>
          <p:cNvPr id="25603" name="Rectangle 2"/>
          <p:cNvSpPr>
            <a:spLocks noGrp="1" noChangeArrowheads="1"/>
          </p:cNvSpPr>
          <p:nvPr>
            <p:ph type="title"/>
          </p:nvPr>
        </p:nvSpPr>
        <p:spPr>
          <a:xfrm>
            <a:off x="457200" y="404813"/>
            <a:ext cx="7543800" cy="868362"/>
          </a:xfrm>
        </p:spPr>
        <p:txBody>
          <a:bodyPr/>
          <a:lstStyle/>
          <a:p>
            <a:pPr eaLnBrk="1" hangingPunct="1"/>
            <a:r>
              <a:rPr lang="en-US" sz="3200" dirty="0" smtClean="0"/>
              <a:t>II. Leveling of F1 in Nules &amp; Borriana</a:t>
            </a:r>
            <a:endParaRPr lang="en-US" sz="3200" b="0" dirty="0" smtClean="0"/>
          </a:p>
        </p:txBody>
      </p:sp>
      <p:sp>
        <p:nvSpPr>
          <p:cNvPr id="11268"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52" charset="2"/>
              <a:buNone/>
              <a:tabLst>
                <a:tab pos="1079500" algn="l"/>
                <a:tab pos="1701800" algn="l"/>
                <a:tab pos="2781300" algn="l"/>
                <a:tab pos="4483100" algn="l"/>
              </a:tabLst>
              <a:defRPr/>
            </a:pPr>
            <a:r>
              <a:rPr lang="en-US" sz="2800" b="1" dirty="0" smtClean="0">
                <a:solidFill>
                  <a:schemeClr val="accent2"/>
                </a:solidFill>
              </a:rPr>
              <a:t>4. General remarks</a:t>
            </a:r>
          </a:p>
          <a:p>
            <a:pPr marL="400050" indent="-400050" defTabSz="990600" eaLnBrk="1" hangingPunct="1">
              <a:lnSpc>
                <a:spcPct val="90000"/>
              </a:lnSpc>
              <a:buFont typeface="Wingdings" pitchFamily="52" charset="2"/>
              <a:buNone/>
              <a:tabLst>
                <a:tab pos="1079500" algn="l"/>
                <a:tab pos="1701800" algn="l"/>
                <a:tab pos="2781300" algn="l"/>
                <a:tab pos="4483100" algn="l"/>
              </a:tabLst>
              <a:defRPr/>
            </a:pPr>
            <a:endParaRPr lang="en-US" sz="2800" dirty="0" smtClean="0"/>
          </a:p>
          <a:p>
            <a:pPr marL="514350" indent="-514350" defTabSz="990600" eaLnBrk="1" hangingPunct="1">
              <a:lnSpc>
                <a:spcPct val="90000"/>
              </a:lnSpc>
              <a:tabLst>
                <a:tab pos="1079500" algn="l"/>
                <a:tab pos="1701800" algn="l"/>
                <a:tab pos="2781300" algn="l"/>
                <a:tab pos="4483100" algn="l"/>
              </a:tabLst>
            </a:pPr>
            <a:r>
              <a:rPr lang="en-US" sz="2800" dirty="0" smtClean="0"/>
              <a:t>According to the traditional hypothesis, the scenario presented so far, with a radical reduction of height contrasts in harmonic contexts, should favor assimilation of color, although…</a:t>
            </a:r>
          </a:p>
          <a:p>
            <a:pPr marL="514350" indent="-514350" defTabSz="990600" eaLnBrk="1" hangingPunct="1">
              <a:lnSpc>
                <a:spcPct val="90000"/>
              </a:lnSpc>
              <a:buNone/>
              <a:tabLst>
                <a:tab pos="1079500" algn="l"/>
                <a:tab pos="1701800" algn="l"/>
                <a:tab pos="2781300" algn="l"/>
                <a:tab pos="4483100" algn="l"/>
              </a:tabLst>
            </a:pPr>
            <a:endParaRPr lang="en-US" sz="2800" dirty="0" smtClean="0"/>
          </a:p>
          <a:p>
            <a:pPr marL="514350" indent="0" algn="ctr" defTabSz="990600" eaLnBrk="1" hangingPunct="1">
              <a:lnSpc>
                <a:spcPct val="90000"/>
              </a:lnSpc>
              <a:buNone/>
              <a:tabLst>
                <a:tab pos="1079500" algn="l"/>
                <a:tab pos="1701800" algn="l"/>
                <a:tab pos="2781300" algn="l"/>
                <a:tab pos="4483100" algn="l"/>
              </a:tabLst>
            </a:pPr>
            <a:r>
              <a:rPr lang="en-US" sz="2800" dirty="0" smtClean="0"/>
              <a:t>… similarity in height among segments should especially promote coarticulation &amp; harmony between /a/ and the mid-open front vowel </a:t>
            </a:r>
            <a:r>
              <a:rPr lang="en-US" sz="2800" kern="1200" dirty="0" smtClean="0">
                <a:solidFill>
                  <a:srgbClr val="000000"/>
                </a:solidFill>
              </a:rPr>
              <a:t>/ɛ́/ (cf. </a:t>
            </a:r>
            <a:r>
              <a:rPr lang="en-US" sz="2800" kern="1200" dirty="0" err="1" smtClean="0">
                <a:solidFill>
                  <a:srgbClr val="000000"/>
                </a:solidFill>
              </a:rPr>
              <a:t>Herrero</a:t>
            </a:r>
            <a:r>
              <a:rPr lang="en-US" sz="2800" kern="1200" dirty="0" smtClean="0">
                <a:solidFill>
                  <a:srgbClr val="000000"/>
                </a:solidFill>
              </a:rPr>
              <a:t> 2008, </a:t>
            </a:r>
            <a:r>
              <a:rPr lang="en-US" sz="2800" kern="1200" dirty="0" err="1" smtClean="0">
                <a:solidFill>
                  <a:srgbClr val="000000"/>
                </a:solidFill>
              </a:rPr>
              <a:t>Herrero</a:t>
            </a:r>
            <a:r>
              <a:rPr lang="en-US" sz="2800" kern="1200" dirty="0" smtClean="0">
                <a:solidFill>
                  <a:srgbClr val="000000"/>
                </a:solidFill>
              </a:rPr>
              <a:t> &amp; </a:t>
            </a:r>
            <a:r>
              <a:rPr lang="en-US" sz="2800" kern="1200" dirty="0" err="1" smtClean="0">
                <a:solidFill>
                  <a:srgbClr val="000000"/>
                </a:solidFill>
              </a:rPr>
              <a:t>Jiménez</a:t>
            </a:r>
            <a:r>
              <a:rPr lang="en-US" sz="2800" kern="1200" dirty="0" smtClean="0">
                <a:solidFill>
                  <a:srgbClr val="000000"/>
                </a:solidFill>
              </a:rPr>
              <a:t> 2011a).</a:t>
            </a:r>
            <a:endParaRPr lang="en-US" sz="2800" dirty="0" smtClean="0"/>
          </a:p>
          <a:p>
            <a:pPr marL="514350" indent="-514350" defTabSz="990600" eaLnBrk="1" hangingPunct="1">
              <a:lnSpc>
                <a:spcPct val="90000"/>
              </a:lnSpc>
              <a:tabLst>
                <a:tab pos="1079500" algn="l"/>
                <a:tab pos="1701800" algn="l"/>
                <a:tab pos="2781300" algn="l"/>
                <a:tab pos="4483100" algn="l"/>
              </a:tabLst>
            </a:pPr>
            <a:endParaRPr lang="en-US" sz="2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12"/>
          </p:nvPr>
        </p:nvSpPr>
        <p:spPr>
          <a:noFill/>
        </p:spPr>
        <p:txBody>
          <a:bodyPr/>
          <a:lstStyle/>
          <a:p>
            <a:fld id="{E6FAE074-4FF8-4924-A47F-F97838EEFAB7}" type="slidenum">
              <a:rPr lang="es-ES" altLang="en-US" smtClean="0"/>
              <a:pPr/>
              <a:t>4</a:t>
            </a:fld>
            <a:endParaRPr lang="es-ES" altLang="en-US" smtClean="0"/>
          </a:p>
        </p:txBody>
      </p:sp>
      <p:sp>
        <p:nvSpPr>
          <p:cNvPr id="4099" name="Rectangle 3"/>
          <p:cNvSpPr>
            <a:spLocks noGrp="1" noChangeArrowheads="1"/>
          </p:cNvSpPr>
          <p:nvPr>
            <p:ph type="body" idx="1"/>
          </p:nvPr>
        </p:nvSpPr>
        <p:spPr>
          <a:xfrm>
            <a:off x="468313" y="1681163"/>
            <a:ext cx="8229600" cy="4411662"/>
          </a:xfrm>
        </p:spPr>
        <p:txBody>
          <a:bodyPr/>
          <a:lstStyle/>
          <a:p>
            <a:pPr marL="571500" indent="-571500" eaLnBrk="1" hangingPunct="1">
              <a:buSzTx/>
              <a:defRPr/>
            </a:pPr>
            <a:r>
              <a:rPr lang="en-US" sz="2800" kern="1200" dirty="0" smtClean="0">
                <a:solidFill>
                  <a:srgbClr val="000000"/>
                </a:solidFill>
              </a:rPr>
              <a:t>However, there are varieties in which only one of the mid-open vowels causes assimilation:</a:t>
            </a:r>
          </a:p>
          <a:p>
            <a:pPr marL="571500" indent="-571500" eaLnBrk="1" hangingPunct="1">
              <a:buSzTx/>
              <a:buFont typeface="Wingdings" pitchFamily="2" charset="2"/>
              <a:buNone/>
              <a:defRPr/>
            </a:pPr>
            <a:r>
              <a:rPr lang="en-US" sz="2800" kern="1200" dirty="0" smtClean="0">
                <a:solidFill>
                  <a:srgbClr val="000000"/>
                </a:solidFill>
              </a:rPr>
              <a:t>		</a:t>
            </a:r>
          </a:p>
          <a:p>
            <a:pPr marL="571500" indent="-571500" eaLnBrk="1" hangingPunct="1">
              <a:buSzTx/>
              <a:buFont typeface="Wingdings" pitchFamily="2" charset="2"/>
              <a:buNone/>
              <a:tabLst>
                <a:tab pos="540000" algn="l"/>
                <a:tab pos="2160000" algn="l"/>
                <a:tab pos="3960000" algn="l"/>
                <a:tab pos="5760000" algn="l"/>
              </a:tabLst>
              <a:defRPr/>
            </a:pPr>
            <a:r>
              <a:rPr lang="en-US" sz="2800" i="1" kern="1200" dirty="0" smtClean="0">
                <a:solidFill>
                  <a:srgbClr val="000000"/>
                </a:solidFill>
              </a:rPr>
              <a:t>		</a:t>
            </a:r>
          </a:p>
          <a:p>
            <a:pPr marL="571500" indent="-571500" eaLnBrk="1" hangingPunct="1">
              <a:buSzTx/>
              <a:buFont typeface="Wingdings" pitchFamily="2" charset="2"/>
              <a:buNone/>
              <a:tabLst>
                <a:tab pos="540000" algn="l"/>
                <a:tab pos="2160000" algn="l"/>
                <a:tab pos="3960000" algn="l"/>
                <a:tab pos="5760000" algn="l"/>
              </a:tabLst>
              <a:defRPr/>
            </a:pPr>
            <a:r>
              <a:rPr lang="en-US" sz="2800" i="1" kern="1200" dirty="0" smtClean="0">
                <a:solidFill>
                  <a:srgbClr val="000000"/>
                </a:solidFill>
              </a:rPr>
              <a:t>	Borriana variety</a:t>
            </a:r>
          </a:p>
          <a:p>
            <a:pPr marL="571500" indent="-571500" eaLnBrk="1" hangingPunct="1">
              <a:buSzTx/>
              <a:buFont typeface="Wingdings" pitchFamily="2" charset="2"/>
              <a:buNone/>
              <a:tabLst>
                <a:tab pos="540000" algn="l"/>
                <a:tab pos="2160000" algn="l"/>
                <a:tab pos="3960000" algn="l"/>
                <a:tab pos="5760000" algn="l"/>
              </a:tabLst>
              <a:defRPr/>
            </a:pPr>
            <a:r>
              <a:rPr lang="en-US" sz="2800" kern="1200" dirty="0" smtClean="0">
                <a:solidFill>
                  <a:srgbClr val="000000"/>
                </a:solidFill>
              </a:rPr>
              <a:t>		/ɔ́/+/a/: 	</a:t>
            </a:r>
            <a:r>
              <a:rPr lang="en-US" sz="2800" dirty="0" err="1" smtClean="0"/>
              <a:t>pistola</a:t>
            </a:r>
            <a:r>
              <a:rPr lang="en-US" sz="2800" i="1" dirty="0" smtClean="0"/>
              <a:t>	</a:t>
            </a:r>
            <a:r>
              <a:rPr lang="en-US" sz="2800" dirty="0" smtClean="0"/>
              <a:t>[</a:t>
            </a:r>
            <a:r>
              <a:rPr lang="en-US" sz="2800" dirty="0" err="1" smtClean="0"/>
              <a:t>pistɔ́l</a:t>
            </a:r>
            <a:r>
              <a:rPr lang="en-US" sz="2800" b="1" dirty="0" err="1" smtClean="0">
                <a:solidFill>
                  <a:srgbClr val="669999"/>
                </a:solidFill>
              </a:rPr>
              <a:t>ɔ</a:t>
            </a:r>
            <a:r>
              <a:rPr lang="en-US" sz="2800" dirty="0" smtClean="0"/>
              <a:t>]	‘gun’</a:t>
            </a:r>
          </a:p>
          <a:p>
            <a:pPr marL="571500" indent="-571500" eaLnBrk="1" hangingPunct="1">
              <a:buSzTx/>
              <a:buFont typeface="Wingdings" pitchFamily="2" charset="2"/>
              <a:buNone/>
              <a:tabLst>
                <a:tab pos="540000" algn="l"/>
                <a:tab pos="2160000" algn="l"/>
                <a:tab pos="3960000" algn="l"/>
                <a:tab pos="5760000" algn="l"/>
              </a:tabLst>
              <a:defRPr/>
            </a:pPr>
            <a:r>
              <a:rPr lang="en-US" sz="2800" kern="1200" dirty="0" smtClean="0">
                <a:solidFill>
                  <a:srgbClr val="000000"/>
                </a:solidFill>
              </a:rPr>
              <a:t>		/ɛ́/+/a/: 	</a:t>
            </a:r>
            <a:r>
              <a:rPr lang="en-US" sz="2800" kern="1200" dirty="0" err="1" smtClean="0">
                <a:solidFill>
                  <a:srgbClr val="000000"/>
                </a:solidFill>
              </a:rPr>
              <a:t>tela</a:t>
            </a:r>
            <a:r>
              <a:rPr lang="en-US" sz="2800" i="1" kern="1200" dirty="0" smtClean="0">
                <a:solidFill>
                  <a:srgbClr val="000000"/>
                </a:solidFill>
              </a:rPr>
              <a:t>	</a:t>
            </a:r>
            <a:r>
              <a:rPr lang="en-US" sz="2800" kern="1200" dirty="0" smtClean="0">
                <a:solidFill>
                  <a:srgbClr val="000000"/>
                </a:solidFill>
              </a:rPr>
              <a:t>[</a:t>
            </a:r>
            <a:r>
              <a:rPr lang="en-US" sz="2800" kern="1200" dirty="0" err="1" smtClean="0">
                <a:solidFill>
                  <a:srgbClr val="000000"/>
                </a:solidFill>
              </a:rPr>
              <a:t>tɛ́l</a:t>
            </a:r>
            <a:r>
              <a:rPr lang="en-US" sz="2800" b="1" kern="1200" dirty="0" err="1" smtClean="0">
                <a:solidFill>
                  <a:srgbClr val="669999"/>
                </a:solidFill>
              </a:rPr>
              <a:t>a</a:t>
            </a:r>
            <a:r>
              <a:rPr lang="en-US" sz="2800" kern="1200" dirty="0" smtClean="0">
                <a:solidFill>
                  <a:srgbClr val="000000"/>
                </a:solidFill>
              </a:rPr>
              <a:t>]	‘cloth’</a:t>
            </a:r>
            <a:endParaRPr lang="en-US" sz="2800" dirty="0" smtClean="0">
              <a:cs typeface="Times New Roman"/>
            </a:endParaRPr>
          </a:p>
        </p:txBody>
      </p:sp>
      <p:sp>
        <p:nvSpPr>
          <p:cNvPr id="5124" name="Rectangle 4"/>
          <p:cNvSpPr>
            <a:spLocks noGrp="1" noChangeArrowheads="1"/>
          </p:cNvSpPr>
          <p:nvPr>
            <p:ph type="title"/>
          </p:nvPr>
        </p:nvSpPr>
        <p:spPr>
          <a:xfrm>
            <a:off x="468313" y="188913"/>
            <a:ext cx="7543800" cy="1295400"/>
          </a:xfrm>
        </p:spPr>
        <p:txBody>
          <a:bodyPr/>
          <a:lstStyle/>
          <a:p>
            <a:pPr eaLnBrk="1" hangingPunct="1"/>
            <a:r>
              <a:rPr lang="en-US" sz="3200" dirty="0" smtClean="0"/>
              <a:t>Background</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12"/>
          </p:nvPr>
        </p:nvSpPr>
        <p:spPr>
          <a:noFill/>
        </p:spPr>
        <p:txBody>
          <a:bodyPr/>
          <a:lstStyle/>
          <a:p>
            <a:fld id="{25BE77BE-0C63-4DA0-93EE-FE12D96BB901}" type="slidenum">
              <a:rPr lang="es-ES" altLang="en-US" smtClean="0"/>
              <a:pPr/>
              <a:t>40</a:t>
            </a:fld>
            <a:endParaRPr lang="es-ES" altLang="en-US" smtClean="0"/>
          </a:p>
        </p:txBody>
      </p:sp>
      <p:sp>
        <p:nvSpPr>
          <p:cNvPr id="29699" name="Rectangle 2"/>
          <p:cNvSpPr>
            <a:spLocks noGrp="1" noChangeArrowheads="1"/>
          </p:cNvSpPr>
          <p:nvPr>
            <p:ph type="title"/>
          </p:nvPr>
        </p:nvSpPr>
        <p:spPr>
          <a:xfrm>
            <a:off x="457200" y="404813"/>
            <a:ext cx="7543800" cy="868362"/>
          </a:xfrm>
        </p:spPr>
        <p:txBody>
          <a:bodyPr/>
          <a:lstStyle/>
          <a:p>
            <a:pPr eaLnBrk="1" hangingPunct="1"/>
            <a:r>
              <a:rPr lang="en-US" sz="3200" dirty="0" smtClean="0"/>
              <a:t>III. Leveling of F2 in Nules &amp; Borriana</a:t>
            </a:r>
            <a:endParaRPr lang="en-US" sz="3200" b="0" dirty="0" smtClean="0"/>
          </a:p>
        </p:txBody>
      </p:sp>
      <p:sp>
        <p:nvSpPr>
          <p:cNvPr id="29700" name="Rectangle 3"/>
          <p:cNvSpPr>
            <a:spLocks noGrp="1" noChangeArrowheads="1"/>
          </p:cNvSpPr>
          <p:nvPr>
            <p:ph type="body" idx="1"/>
          </p:nvPr>
        </p:nvSpPr>
        <p:spPr>
          <a:xfrm>
            <a:off x="457200" y="1484313"/>
            <a:ext cx="8229600" cy="4968875"/>
          </a:xfrm>
        </p:spPr>
        <p:txBody>
          <a:bodyPr/>
          <a:lstStyle/>
          <a:p>
            <a:pPr marL="457200" indent="-457200" defTabSz="990600" eaLnBrk="1" hangingPunct="1">
              <a:lnSpc>
                <a:spcPct val="90000"/>
              </a:lnSpc>
              <a:buClr>
                <a:srgbClr val="330066"/>
              </a:buClr>
              <a:buNone/>
              <a:tabLst>
                <a:tab pos="1079500" algn="l"/>
                <a:tab pos="1701800" algn="l"/>
                <a:tab pos="2781300" algn="l"/>
                <a:tab pos="4483100" algn="l"/>
              </a:tabLst>
              <a:defRPr/>
            </a:pPr>
            <a:r>
              <a:rPr lang="en-US" sz="2400" b="1" dirty="0" smtClean="0">
                <a:solidFill>
                  <a:srgbClr val="669999"/>
                </a:solidFill>
              </a:rPr>
              <a:t>Structure:</a:t>
            </a:r>
          </a:p>
          <a:p>
            <a:pPr marL="1111250" lvl="1" indent="-762000" eaLnBrk="1" hangingPunct="1">
              <a:lnSpc>
                <a:spcPct val="150000"/>
              </a:lnSpc>
              <a:buFont typeface="+mj-lt"/>
              <a:buAutoNum type="arabicPeriod"/>
            </a:pPr>
            <a:r>
              <a:rPr lang="en-US" sz="2400" dirty="0" smtClean="0"/>
              <a:t>The starting point: neutral contexts</a:t>
            </a:r>
          </a:p>
          <a:p>
            <a:pPr marL="1406525" lvl="2" indent="-762000" eaLnBrk="1" hangingPunct="1">
              <a:lnSpc>
                <a:spcPct val="150000"/>
              </a:lnSpc>
              <a:buFont typeface="+mj-lt"/>
              <a:buAutoNum type="arabicPeriod"/>
              <a:tabLst>
                <a:tab pos="4124325" algn="l"/>
                <a:tab pos="4479925" algn="l"/>
              </a:tabLst>
            </a:pPr>
            <a:r>
              <a:rPr lang="en-US" sz="2100" dirty="0" smtClean="0"/>
              <a:t>Basic contrast</a:t>
            </a:r>
            <a:endParaRPr lang="en-US" sz="2100" i="1" dirty="0" smtClean="0"/>
          </a:p>
          <a:p>
            <a:pPr marL="1406525" lvl="2" indent="-762000" eaLnBrk="1" hangingPunct="1">
              <a:lnSpc>
                <a:spcPct val="150000"/>
              </a:lnSpc>
              <a:buFont typeface="+mj-lt"/>
              <a:buAutoNum type="arabicPeriod"/>
              <a:tabLst>
                <a:tab pos="4124325" algn="l"/>
                <a:tab pos="4479925" algn="l"/>
              </a:tabLst>
            </a:pPr>
            <a:r>
              <a:rPr lang="en-US" sz="2100" dirty="0" smtClean="0"/>
              <a:t>Lack of general assimilation or neutralization</a:t>
            </a:r>
          </a:p>
          <a:p>
            <a:pPr marL="1111250" lvl="1" indent="-762000" eaLnBrk="1" hangingPunct="1">
              <a:lnSpc>
                <a:spcPct val="150000"/>
              </a:lnSpc>
              <a:buFont typeface="+mj-lt"/>
              <a:buAutoNum type="arabicPeriod"/>
            </a:pPr>
            <a:r>
              <a:rPr lang="en-US" sz="2400" dirty="0" smtClean="0"/>
              <a:t>The preharmonic stage: Nules</a:t>
            </a:r>
          </a:p>
          <a:p>
            <a:pPr marL="1111250" lvl="1" indent="-762000" eaLnBrk="1" hangingPunct="1">
              <a:lnSpc>
                <a:spcPct val="150000"/>
              </a:lnSpc>
              <a:buFont typeface="+mj-lt"/>
              <a:buAutoNum type="arabicPeriod"/>
            </a:pPr>
            <a:r>
              <a:rPr lang="en-US" sz="2400" dirty="0" smtClean="0"/>
              <a:t>The harmonic stage: Borriana</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41</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III.1. The starting point: neutral contexts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None/>
              <a:tabLst>
                <a:tab pos="1079500" algn="l"/>
                <a:tab pos="1701800" algn="l"/>
                <a:tab pos="2781300" algn="l"/>
                <a:tab pos="4483100" algn="l"/>
              </a:tabLst>
            </a:pPr>
            <a:r>
              <a:rPr lang="en-US" sz="2800" b="1" dirty="0" smtClean="0">
                <a:solidFill>
                  <a:schemeClr val="accent2"/>
                </a:solidFill>
              </a:rPr>
              <a:t>1. Basic contrast</a:t>
            </a:r>
            <a:endParaRPr lang="en-US" sz="2800" dirty="0" smtClean="0"/>
          </a:p>
          <a:p>
            <a:pPr marL="342900" lvl="2" indent="-342900">
              <a:buClr>
                <a:schemeClr val="tx2"/>
              </a:buClr>
              <a:tabLst>
                <a:tab pos="384175" algn="l"/>
                <a:tab pos="1808163" algn="l"/>
                <a:tab pos="6099175" algn="l"/>
              </a:tabLst>
              <a:defRPr/>
            </a:pPr>
            <a:r>
              <a:rPr lang="en-US" sz="2800" dirty="0" smtClean="0"/>
              <a:t>[−ATR] vowels also present a contrast depending on color (i.e. place of articulation).</a:t>
            </a:r>
          </a:p>
          <a:p>
            <a:pPr marL="342900" lvl="2" indent="-342900">
              <a:buClr>
                <a:schemeClr val="tx2"/>
              </a:buClr>
              <a:tabLst>
                <a:tab pos="384175" algn="l"/>
                <a:tab pos="1808163" algn="l"/>
                <a:tab pos="6099175" algn="l"/>
              </a:tabLst>
              <a:defRPr/>
            </a:pPr>
            <a:endParaRPr lang="en-US" sz="2800" dirty="0" smtClean="0"/>
          </a:p>
          <a:p>
            <a:pPr marL="342900" lvl="2" indent="-342900">
              <a:buClr>
                <a:schemeClr val="tx2"/>
              </a:buClr>
              <a:tabLst>
                <a:tab pos="384175" algn="l"/>
                <a:tab pos="1808163" algn="l"/>
                <a:tab pos="6099175" algn="l"/>
              </a:tabLst>
              <a:defRPr/>
            </a:pPr>
            <a:endParaRPr lang="en-US" sz="2800" dirty="0" smtClean="0"/>
          </a:p>
          <a:p>
            <a:pPr marL="342900" lvl="2" indent="-342900">
              <a:buClr>
                <a:schemeClr val="tx2"/>
              </a:buClr>
              <a:tabLst>
                <a:tab pos="384175" algn="l"/>
                <a:tab pos="1808163" algn="l"/>
                <a:tab pos="6099175" algn="l"/>
              </a:tabLst>
              <a:defRPr/>
            </a:pPr>
            <a:endParaRPr lang="en-US" sz="2800" dirty="0" smtClean="0"/>
          </a:p>
          <a:p>
            <a:pPr marL="342900" lvl="2" indent="-342900">
              <a:buClr>
                <a:schemeClr val="tx2"/>
              </a:buClr>
              <a:buNone/>
              <a:tabLst>
                <a:tab pos="384175" algn="l"/>
                <a:tab pos="1808163" algn="l"/>
                <a:tab pos="6099175" algn="l"/>
              </a:tabLst>
              <a:defRPr/>
            </a:pPr>
            <a:endParaRPr lang="en-US" sz="2800" dirty="0" smtClean="0"/>
          </a:p>
          <a:p>
            <a:pPr marL="342900" lvl="2" indent="-342900">
              <a:buClr>
                <a:schemeClr val="tx2"/>
              </a:buClr>
              <a:tabLst>
                <a:tab pos="384175" algn="l"/>
                <a:tab pos="1808163" algn="l"/>
                <a:tab pos="6099175" algn="l"/>
              </a:tabLst>
              <a:defRPr/>
            </a:pPr>
            <a:r>
              <a:rPr lang="en-US" sz="2800" dirty="0" smtClean="0"/>
              <a:t>In neutral contexts, without assimilation (</a:t>
            </a:r>
            <a:r>
              <a:rPr lang="en-US" sz="2800" i="1" dirty="0" err="1" smtClean="0"/>
              <a:t>cel</a:t>
            </a:r>
            <a:r>
              <a:rPr lang="en-US" sz="2800" dirty="0" smtClean="0"/>
              <a:t>, </a:t>
            </a:r>
            <a:r>
              <a:rPr lang="en-US" sz="2800" i="1" dirty="0" err="1" smtClean="0"/>
              <a:t>sal</a:t>
            </a:r>
            <a:r>
              <a:rPr lang="en-US" sz="2800" dirty="0" smtClean="0"/>
              <a:t> and </a:t>
            </a:r>
            <a:r>
              <a:rPr lang="en-US" sz="2800" i="1" dirty="0" smtClean="0"/>
              <a:t>sol</a:t>
            </a:r>
            <a:r>
              <a:rPr lang="en-US" sz="2800" dirty="0" smtClean="0"/>
              <a:t>), the distinction is undoubtedly robust enough in both varieties:</a:t>
            </a:r>
          </a:p>
          <a:p>
            <a:pPr marL="342900" lvl="2" indent="-342900">
              <a:buClr>
                <a:schemeClr val="tx2"/>
              </a:buClr>
              <a:tabLst>
                <a:tab pos="384175" algn="l"/>
                <a:tab pos="1808163" algn="l"/>
                <a:tab pos="6099175" algn="l"/>
              </a:tabLst>
              <a:defRPr/>
            </a:pPr>
            <a:endParaRPr lang="en-US" sz="2800" dirty="0" smtClean="0"/>
          </a:p>
        </p:txBody>
      </p:sp>
      <p:graphicFrame>
        <p:nvGraphicFramePr>
          <p:cNvPr id="5" name="4 Tabla"/>
          <p:cNvGraphicFramePr>
            <a:graphicFrameLocks noGrp="1"/>
          </p:cNvGraphicFramePr>
          <p:nvPr/>
        </p:nvGraphicFramePr>
        <p:xfrm>
          <a:off x="971600" y="3068960"/>
          <a:ext cx="6096000" cy="185420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pPr algn="ctr"/>
                      <a:r>
                        <a:rPr lang="es-ES" b="1" dirty="0" smtClean="0">
                          <a:solidFill>
                            <a:schemeClr val="tx1"/>
                          </a:solidFill>
                        </a:rPr>
                        <a:t>/</a:t>
                      </a:r>
                      <a:r>
                        <a:rPr lang="en-US" sz="1800" b="1" dirty="0" smtClean="0">
                          <a:solidFill>
                            <a:schemeClr val="tx1"/>
                          </a:solidFill>
                        </a:rPr>
                        <a:t>ɛ/</a:t>
                      </a:r>
                      <a:endParaRPr lang="es-E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99"/>
                    </a:solidFill>
                  </a:tcPr>
                </a:tc>
                <a:tc>
                  <a:txBody>
                    <a:bodyPr/>
                    <a:lstStyle/>
                    <a:p>
                      <a:pPr algn="ctr"/>
                      <a:r>
                        <a:rPr lang="es-ES" b="1" dirty="0" smtClean="0">
                          <a:solidFill>
                            <a:schemeClr val="tx1"/>
                          </a:solidFill>
                        </a:rPr>
                        <a:t>/a/</a:t>
                      </a:r>
                      <a:endParaRPr lang="es-E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99"/>
                    </a:solidFill>
                  </a:tcPr>
                </a:tc>
                <a:tc>
                  <a:txBody>
                    <a:bodyPr/>
                    <a:lstStyle/>
                    <a:p>
                      <a:pPr algn="ctr"/>
                      <a:r>
                        <a:rPr lang="en-US" sz="1800" b="1" dirty="0" smtClean="0">
                          <a:solidFill>
                            <a:schemeClr val="tx1"/>
                          </a:solidFill>
                        </a:rPr>
                        <a:t>/ɔ/</a:t>
                      </a:r>
                      <a:endParaRPr lang="es-ES"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99"/>
                    </a:solidFill>
                  </a:tcPr>
                </a:tc>
              </a:tr>
              <a:tr h="370840">
                <a:tc>
                  <a:txBody>
                    <a:bodyPr/>
                    <a:lstStyle/>
                    <a:p>
                      <a:pPr algn="ctr"/>
                      <a:r>
                        <a:rPr lang="es-ES" b="1" strike="noStrike" baseline="0" dirty="0" smtClean="0">
                          <a:solidFill>
                            <a:srgbClr val="7030A0"/>
                          </a:solidFill>
                        </a:rPr>
                        <a:t>[−back]</a:t>
                      </a:r>
                      <a:endParaRPr lang="es-ES" b="1" strike="noStrike" baseline="0" dirty="0">
                        <a:solidFill>
                          <a:srgbClr val="7030A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b="1" strike="noStrike" baseline="0" dirty="0" smtClean="0">
                          <a:solidFill>
                            <a:srgbClr val="669999"/>
                          </a:solidFill>
                        </a:rPr>
                        <a:t>[+back]</a:t>
                      </a:r>
                      <a:endParaRPr lang="es-ES" b="1" strike="noStrike" baseline="0" dirty="0">
                        <a:solidFill>
                          <a:srgbClr val="669999"/>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s-ES" b="1" strike="noStrike" baseline="0" dirty="0" smtClean="0">
                          <a:solidFill>
                            <a:srgbClr val="669999"/>
                          </a:solidFill>
                        </a:rPr>
                        <a:t>[+back]</a:t>
                      </a:r>
                      <a:endParaRPr lang="es-ES" b="1" strike="noStrike" baseline="0" dirty="0">
                        <a:solidFill>
                          <a:srgbClr val="669999"/>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800" b="1" strike="noStrike" dirty="0" smtClean="0">
                          <a:solidFill>
                            <a:srgbClr val="669999"/>
                          </a:solidFill>
                        </a:rPr>
                        <a:t>[</a:t>
                      </a:r>
                      <a:r>
                        <a:rPr lang="en-US" sz="1800" b="1" dirty="0" smtClean="0">
                          <a:solidFill>
                            <a:srgbClr val="669999"/>
                          </a:solidFill>
                        </a:rPr>
                        <a:t>−</a:t>
                      </a:r>
                      <a:r>
                        <a:rPr lang="en-US" sz="1800" b="1" strike="noStrike" dirty="0" smtClean="0">
                          <a:solidFill>
                            <a:srgbClr val="669999"/>
                          </a:solidFill>
                        </a:rPr>
                        <a:t>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b="1" strike="noStrike" baseline="0" dirty="0" smtClean="0">
                          <a:solidFill>
                            <a:srgbClr val="669999"/>
                          </a:solidFill>
                        </a:rPr>
                        <a:t>[</a:t>
                      </a:r>
                      <a:r>
                        <a:rPr lang="en-US" sz="1800" b="1" dirty="0" smtClean="0">
                          <a:solidFill>
                            <a:srgbClr val="669999"/>
                          </a:solidFill>
                        </a:rPr>
                        <a:t>−</a:t>
                      </a:r>
                      <a:r>
                        <a:rPr lang="es-ES" b="1" strike="noStrike" baseline="0" dirty="0" smtClean="0">
                          <a:solidFill>
                            <a:srgbClr val="669999"/>
                          </a:solidFill>
                        </a:rPr>
                        <a:t>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b="1" strike="noStrike" baseline="0" dirty="0" smtClean="0">
                          <a:solidFill>
                            <a:srgbClr val="7030A0"/>
                          </a:solidFill>
                        </a:rPr>
                        <a:t>[+round]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r>
              <a:tr h="370840">
                <a:tc>
                  <a:txBody>
                    <a:bodyPr/>
                    <a:lstStyle/>
                    <a:p>
                      <a:pPr algn="ctr"/>
                      <a:r>
                        <a:rPr lang="en-US" sz="1800" dirty="0" smtClean="0">
                          <a:solidFill>
                            <a:schemeClr val="tx1"/>
                          </a:solidFill>
                        </a:rPr>
                        <a:t>[−ATR]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dirty="0" smtClean="0">
                          <a:solidFill>
                            <a:schemeClr val="tx1"/>
                          </a:solidFill>
                        </a:rPr>
                        <a:t>[−ATR]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800" dirty="0" smtClean="0">
                          <a:solidFill>
                            <a:schemeClr val="tx1"/>
                          </a:solidFill>
                        </a:rPr>
                        <a:t>[−ATR] </a:t>
                      </a:r>
                      <a:endParaRPr lang="es-E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800" b="1" strike="noStrike" dirty="0" smtClean="0">
                          <a:solidFill>
                            <a:srgbClr val="669999"/>
                          </a:solidFill>
                        </a:rPr>
                        <a:t>[</a:t>
                      </a:r>
                      <a:r>
                        <a:rPr lang="en-US" sz="1800" b="1" dirty="0" smtClean="0">
                          <a:solidFill>
                            <a:srgbClr val="669999"/>
                          </a:solidFill>
                        </a:rPr>
                        <a:t>−low]</a:t>
                      </a:r>
                      <a:endParaRPr lang="en-US" sz="18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b="1" strike="noStrike" baseline="0" dirty="0" smtClean="0">
                          <a:solidFill>
                            <a:srgbClr val="7030A0"/>
                          </a:solidFill>
                        </a:rPr>
                        <a:t>[+</a:t>
                      </a:r>
                      <a:r>
                        <a:rPr lang="es-ES" b="1" strike="noStrike" baseline="0" dirty="0" err="1" smtClean="0">
                          <a:solidFill>
                            <a:srgbClr val="7030A0"/>
                          </a:solidFill>
                        </a:rPr>
                        <a:t>low</a:t>
                      </a:r>
                      <a:r>
                        <a:rPr lang="es-ES" b="1" strike="noStrike" baseline="0" dirty="0" smtClean="0">
                          <a:solidFill>
                            <a:srgbClr val="7030A0"/>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strike="noStrike" dirty="0" smtClean="0">
                          <a:solidFill>
                            <a:srgbClr val="669999"/>
                          </a:solidFill>
                        </a:rPr>
                        <a:t>[</a:t>
                      </a:r>
                      <a:r>
                        <a:rPr lang="en-US" sz="1800" b="1" dirty="0" smtClean="0">
                          <a:solidFill>
                            <a:srgbClr val="669999"/>
                          </a:solidFill>
                        </a:rPr>
                        <a:t>−low]</a:t>
                      </a:r>
                      <a:endParaRPr lang="en-US" sz="18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42</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III.1. The starting point: neutral contexts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2" charset="2"/>
              <a:buNone/>
              <a:tabLst>
                <a:tab pos="1079500" algn="l"/>
                <a:tab pos="1701800" algn="l"/>
                <a:tab pos="2781300" algn="l"/>
                <a:tab pos="4483100" algn="l"/>
              </a:tabLst>
            </a:pPr>
            <a:endParaRPr lang="en-US" sz="2800" dirty="0" smtClean="0"/>
          </a:p>
          <a:p>
            <a:pPr marL="342900" lvl="2" indent="-342900">
              <a:buClr>
                <a:schemeClr val="tx2"/>
              </a:buClr>
              <a:buNone/>
              <a:tabLst>
                <a:tab pos="384175" algn="l"/>
                <a:tab pos="1808163" algn="l"/>
                <a:tab pos="6099175" algn="l"/>
              </a:tabLst>
              <a:defRPr/>
            </a:pPr>
            <a:endParaRPr lang="en-US" sz="2100" dirty="0" smtClean="0"/>
          </a:p>
        </p:txBody>
      </p:sp>
      <p:pic>
        <p:nvPicPr>
          <p:cNvPr id="8194" name="Picture 2"/>
          <p:cNvPicPr>
            <a:picLocks noChangeAspect="1" noChangeArrowheads="1"/>
          </p:cNvPicPr>
          <p:nvPr/>
        </p:nvPicPr>
        <p:blipFill>
          <a:blip r:embed="rId2" cstate="print"/>
          <a:srcRect/>
          <a:stretch>
            <a:fillRect/>
          </a:stretch>
        </p:blipFill>
        <p:spPr bwMode="auto">
          <a:xfrm>
            <a:off x="539552" y="1412776"/>
            <a:ext cx="7416824" cy="504056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43</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III.1. The starting point: neutral contexts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2" charset="2"/>
              <a:buNone/>
              <a:tabLst>
                <a:tab pos="1079500" algn="l"/>
                <a:tab pos="1701800" algn="l"/>
                <a:tab pos="2781300" algn="l"/>
                <a:tab pos="4483100" algn="l"/>
              </a:tabLst>
            </a:pPr>
            <a:endParaRPr lang="en-US" sz="2800" dirty="0" smtClean="0"/>
          </a:p>
          <a:p>
            <a:pPr marL="342900" lvl="2" indent="-342900">
              <a:buClr>
                <a:schemeClr val="tx2"/>
              </a:buClr>
              <a:buNone/>
              <a:tabLst>
                <a:tab pos="384175" algn="l"/>
                <a:tab pos="1808163" algn="l"/>
                <a:tab pos="6099175" algn="l"/>
              </a:tabLst>
              <a:defRPr/>
            </a:pPr>
            <a:endParaRPr lang="en-US" sz="2100" dirty="0" smtClean="0"/>
          </a:p>
        </p:txBody>
      </p:sp>
      <p:pic>
        <p:nvPicPr>
          <p:cNvPr id="9218" name="Picture 2"/>
          <p:cNvPicPr>
            <a:picLocks noChangeAspect="1" noChangeArrowheads="1"/>
          </p:cNvPicPr>
          <p:nvPr/>
        </p:nvPicPr>
        <p:blipFill>
          <a:blip r:embed="rId2" cstate="print"/>
          <a:srcRect/>
          <a:stretch>
            <a:fillRect/>
          </a:stretch>
        </p:blipFill>
        <p:spPr bwMode="auto">
          <a:xfrm>
            <a:off x="611560" y="1393824"/>
            <a:ext cx="7344816" cy="505951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44</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III.1. The starting point: neutral contexts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None/>
              <a:tabLst>
                <a:tab pos="1079500" algn="l"/>
                <a:tab pos="1701800" algn="l"/>
                <a:tab pos="2781300" algn="l"/>
                <a:tab pos="4483100" algn="l"/>
              </a:tabLst>
            </a:pPr>
            <a:r>
              <a:rPr lang="en-US" sz="2800" b="1" dirty="0" smtClean="0">
                <a:solidFill>
                  <a:schemeClr val="accent2"/>
                </a:solidFill>
              </a:rPr>
              <a:t>2. Lack of general assimilation or neutralization</a:t>
            </a:r>
            <a:endParaRPr lang="en-US" sz="2800" dirty="0" smtClean="0"/>
          </a:p>
          <a:p>
            <a:pPr marL="342900" lvl="2" indent="-342900">
              <a:buClr>
                <a:schemeClr val="tx2"/>
              </a:buClr>
              <a:tabLst>
                <a:tab pos="384175" algn="l"/>
                <a:tab pos="1808163" algn="l"/>
                <a:tab pos="6099175" algn="l"/>
              </a:tabLst>
              <a:defRPr/>
            </a:pPr>
            <a:r>
              <a:rPr lang="en-US" sz="2800" dirty="0" smtClean="0"/>
              <a:t>In Nules and Borriana the F2 values of unstressed /a/ in post-tonic position are not different from stressed /á/,…</a:t>
            </a:r>
          </a:p>
          <a:p>
            <a:pPr marL="342900" lvl="2" indent="-342900">
              <a:buClr>
                <a:schemeClr val="tx2"/>
              </a:buClr>
              <a:buNone/>
              <a:tabLst>
                <a:tab pos="384175" algn="l"/>
                <a:tab pos="1808163" algn="l"/>
                <a:tab pos="6099175" algn="l"/>
              </a:tabLst>
              <a:defRPr/>
            </a:pPr>
            <a:endParaRPr lang="en-US" sz="2800" dirty="0" smtClean="0"/>
          </a:p>
          <a:p>
            <a:pPr lvl="1">
              <a:buClr>
                <a:srgbClr val="669999"/>
              </a:buClr>
              <a:tabLst>
                <a:tab pos="384175" algn="l"/>
                <a:tab pos="1808163" algn="l"/>
                <a:tab pos="6099175" algn="l"/>
              </a:tabLst>
              <a:defRPr/>
            </a:pPr>
            <a:r>
              <a:rPr lang="en-US" dirty="0" smtClean="0"/>
              <a:t>…neither in the context /á/+/a/:</a:t>
            </a:r>
          </a:p>
          <a:p>
            <a:pPr marL="954088" lvl="4" indent="-342900">
              <a:buClr>
                <a:srgbClr val="D8D8EC"/>
              </a:buClr>
              <a:tabLst>
                <a:tab pos="385200" algn="l"/>
                <a:tab pos="2160000" algn="l"/>
                <a:tab pos="3600000" algn="l"/>
                <a:tab pos="6098400" algn="l"/>
              </a:tabLst>
              <a:defRPr/>
            </a:pPr>
            <a:r>
              <a:rPr lang="en-US" sz="2400" dirty="0" err="1" smtClean="0">
                <a:solidFill>
                  <a:srgbClr val="000000"/>
                </a:solidFill>
              </a:rPr>
              <a:t>sala</a:t>
            </a:r>
            <a:r>
              <a:rPr lang="en-US" sz="2400" dirty="0" smtClean="0">
                <a:solidFill>
                  <a:srgbClr val="000000"/>
                </a:solidFill>
              </a:rPr>
              <a:t>	[</a:t>
            </a:r>
            <a:r>
              <a:rPr lang="en-US" sz="2400" dirty="0" err="1" smtClean="0">
                <a:solidFill>
                  <a:srgbClr val="000000"/>
                </a:solidFill>
              </a:rPr>
              <a:t>sál</a:t>
            </a:r>
            <a:r>
              <a:rPr lang="en-US" sz="2400" b="1" dirty="0" err="1" smtClean="0">
                <a:solidFill>
                  <a:srgbClr val="669999"/>
                </a:solidFill>
              </a:rPr>
              <a:t>a</a:t>
            </a:r>
            <a:r>
              <a:rPr lang="en-US" sz="2400" dirty="0" smtClean="0">
                <a:solidFill>
                  <a:srgbClr val="000000"/>
                </a:solidFill>
              </a:rPr>
              <a:t>]	*[</a:t>
            </a:r>
            <a:r>
              <a:rPr lang="en-US" sz="2400" dirty="0" err="1" smtClean="0">
                <a:solidFill>
                  <a:srgbClr val="000000"/>
                </a:solidFill>
              </a:rPr>
              <a:t>sálɔ</a:t>
            </a:r>
            <a:r>
              <a:rPr lang="en-US" sz="2400" dirty="0" smtClean="0">
                <a:solidFill>
                  <a:srgbClr val="000000"/>
                </a:solidFill>
              </a:rPr>
              <a:t>], *[</a:t>
            </a:r>
            <a:r>
              <a:rPr lang="en-US" sz="2400" dirty="0" err="1" smtClean="0">
                <a:solidFill>
                  <a:srgbClr val="000000"/>
                </a:solidFill>
              </a:rPr>
              <a:t>sál</a:t>
            </a:r>
            <a:r>
              <a:rPr lang="en-US" sz="2400" kern="1200" dirty="0" err="1" smtClean="0">
                <a:solidFill>
                  <a:srgbClr val="000000"/>
                </a:solidFill>
              </a:rPr>
              <a:t>ɛ</a:t>
            </a:r>
            <a:r>
              <a:rPr lang="en-US" sz="2400" dirty="0" smtClean="0">
                <a:solidFill>
                  <a:srgbClr val="000000"/>
                </a:solidFill>
              </a:rPr>
              <a:t>] </a:t>
            </a:r>
          </a:p>
          <a:p>
            <a:pPr lvl="2">
              <a:buClr>
                <a:srgbClr val="669999"/>
              </a:buClr>
              <a:buNone/>
              <a:tabLst>
                <a:tab pos="385200" algn="l"/>
                <a:tab pos="2160000" algn="l"/>
                <a:tab pos="3600000" algn="l"/>
                <a:tab pos="6098400" algn="l"/>
              </a:tabLst>
              <a:defRPr/>
            </a:pPr>
            <a:r>
              <a:rPr lang="en-US" sz="2500" dirty="0" smtClean="0"/>
              <a:t> </a:t>
            </a:r>
          </a:p>
          <a:p>
            <a:pPr lvl="1">
              <a:buClr>
                <a:srgbClr val="669999"/>
              </a:buClr>
              <a:tabLst>
                <a:tab pos="384175" algn="l"/>
                <a:tab pos="1808163" algn="l"/>
                <a:tab pos="6099175" algn="l"/>
              </a:tabLst>
              <a:defRPr/>
            </a:pPr>
            <a:r>
              <a:rPr lang="en-US" dirty="0" smtClean="0"/>
              <a:t>…nor in the context </a:t>
            </a:r>
            <a:r>
              <a:rPr lang="en-US" kern="1200" dirty="0" smtClean="0">
                <a:solidFill>
                  <a:srgbClr val="000000"/>
                </a:solidFill>
              </a:rPr>
              <a:t>/ɛ́/+/a/</a:t>
            </a:r>
            <a:r>
              <a:rPr lang="en-US" dirty="0" smtClean="0">
                <a:solidFill>
                  <a:srgbClr val="000000"/>
                </a:solidFill>
              </a:rPr>
              <a:t>:</a:t>
            </a:r>
            <a:endParaRPr lang="en-US" kern="1200" dirty="0" smtClean="0">
              <a:solidFill>
                <a:srgbClr val="000000"/>
              </a:solidFill>
            </a:endParaRPr>
          </a:p>
          <a:p>
            <a:pPr marL="954088" lvl="4" indent="-342900">
              <a:tabLst>
                <a:tab pos="385200" algn="l"/>
                <a:tab pos="2160000" algn="l"/>
                <a:tab pos="3600000" algn="l"/>
                <a:tab pos="6098400" algn="l"/>
              </a:tabLst>
              <a:defRPr/>
            </a:pPr>
            <a:r>
              <a:rPr lang="en-US" sz="2400" kern="1200" dirty="0" err="1" smtClean="0">
                <a:solidFill>
                  <a:srgbClr val="000000"/>
                </a:solidFill>
              </a:rPr>
              <a:t>tela</a:t>
            </a:r>
            <a:r>
              <a:rPr lang="en-US" sz="2400" kern="1200" dirty="0" smtClean="0">
                <a:solidFill>
                  <a:srgbClr val="000000"/>
                </a:solidFill>
              </a:rPr>
              <a:t>	[</a:t>
            </a:r>
            <a:r>
              <a:rPr lang="en-US" sz="2400" kern="1200" dirty="0" err="1" smtClean="0">
                <a:solidFill>
                  <a:srgbClr val="000000"/>
                </a:solidFill>
              </a:rPr>
              <a:t>tɛ́l</a:t>
            </a:r>
            <a:r>
              <a:rPr lang="en-US" sz="2400" b="1" kern="1200" dirty="0" err="1" smtClean="0">
                <a:solidFill>
                  <a:srgbClr val="669999"/>
                </a:solidFill>
              </a:rPr>
              <a:t>a</a:t>
            </a:r>
            <a:r>
              <a:rPr lang="en-US" sz="2400" kern="1200" dirty="0" smtClean="0">
                <a:solidFill>
                  <a:srgbClr val="000000"/>
                </a:solidFill>
              </a:rPr>
              <a:t>]	 *[</a:t>
            </a:r>
            <a:r>
              <a:rPr lang="en-US" sz="2400" kern="1200" dirty="0" err="1" smtClean="0">
                <a:solidFill>
                  <a:srgbClr val="000000"/>
                </a:solidFill>
              </a:rPr>
              <a:t>tɛ́l</a:t>
            </a:r>
            <a:r>
              <a:rPr lang="en-US" sz="2400" kern="1200" dirty="0" err="1" smtClean="0">
                <a:solidFill>
                  <a:srgbClr val="000000"/>
                </a:solidFill>
                <a:latin typeface="Arial"/>
                <a:cs typeface="Arial"/>
              </a:rPr>
              <a:t>ɛ</a:t>
            </a:r>
            <a:r>
              <a:rPr lang="en-US" sz="2400" kern="1200" dirty="0" smtClean="0">
                <a:solidFill>
                  <a:srgbClr val="000000"/>
                </a:solidFill>
                <a:latin typeface="Arial"/>
                <a:cs typeface="Arial"/>
              </a:rPr>
              <a:t>], *[</a:t>
            </a:r>
            <a:r>
              <a:rPr lang="en-US" sz="2400" kern="1200" dirty="0" err="1" smtClean="0">
                <a:solidFill>
                  <a:srgbClr val="000000"/>
                </a:solidFill>
              </a:rPr>
              <a:t>tɛ́l</a:t>
            </a:r>
            <a:r>
              <a:rPr lang="en-US" sz="2400" kern="1200" dirty="0" err="1" smtClean="0">
                <a:solidFill>
                  <a:srgbClr val="000000"/>
                </a:solidFill>
                <a:latin typeface="Arial"/>
                <a:cs typeface="Arial"/>
              </a:rPr>
              <a:t>ɔ</a:t>
            </a:r>
            <a:r>
              <a:rPr lang="en-US" sz="2400" kern="1200" dirty="0" smtClean="0">
                <a:solidFill>
                  <a:srgbClr val="000000"/>
                </a:solidFill>
              </a:rPr>
              <a:t>] 	</a:t>
            </a:r>
          </a:p>
          <a:p>
            <a:pPr marL="1406525" lvl="2" indent="-762000" eaLnBrk="1" hangingPunct="1">
              <a:lnSpc>
                <a:spcPct val="150000"/>
              </a:lnSpc>
              <a:buNone/>
            </a:pPr>
            <a:endParaRPr lang="en-US" sz="2100"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45</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III.1. The starting point: neutral contexts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None/>
              <a:tabLst>
                <a:tab pos="1079500" algn="l"/>
                <a:tab pos="1701800" algn="l"/>
                <a:tab pos="2781300" algn="l"/>
                <a:tab pos="4483100" algn="l"/>
              </a:tabLst>
            </a:pPr>
            <a:r>
              <a:rPr lang="en-US" sz="2800" b="1" dirty="0" smtClean="0">
                <a:solidFill>
                  <a:schemeClr val="accent2"/>
                </a:solidFill>
              </a:rPr>
              <a:t>2. Lack of general assimilation or neutralization</a:t>
            </a:r>
            <a:endParaRPr lang="en-US" sz="2800" dirty="0" smtClean="0"/>
          </a:p>
          <a:p>
            <a:pPr marL="342900" lvl="2" indent="-342900">
              <a:tabLst>
                <a:tab pos="384175" algn="l"/>
                <a:tab pos="1808163" algn="l"/>
                <a:tab pos="6099175" algn="l"/>
              </a:tabLst>
              <a:defRPr/>
            </a:pPr>
            <a:r>
              <a:rPr lang="en-US" sz="2800" kern="1200" dirty="0" smtClean="0">
                <a:solidFill>
                  <a:srgbClr val="000000"/>
                </a:solidFill>
              </a:rPr>
              <a:t>Hence, there is neither general neutralization of final /a/ as [</a:t>
            </a:r>
            <a:r>
              <a:rPr lang="en-US" sz="2800" kern="1200" dirty="0" smtClean="0">
                <a:solidFill>
                  <a:srgbClr val="000000"/>
                </a:solidFill>
                <a:latin typeface="Arial"/>
                <a:cs typeface="Arial"/>
              </a:rPr>
              <a:t>ɔ</a:t>
            </a:r>
            <a:r>
              <a:rPr lang="en-US" sz="2800" kern="1200" dirty="0" smtClean="0">
                <a:solidFill>
                  <a:srgbClr val="000000"/>
                </a:solidFill>
              </a:rPr>
              <a:t>] (or [</a:t>
            </a:r>
            <a:r>
              <a:rPr lang="en-US" sz="2800" kern="1200" dirty="0" smtClean="0">
                <a:solidFill>
                  <a:srgbClr val="000000"/>
                </a:solidFill>
                <a:latin typeface="Arial"/>
                <a:cs typeface="Arial"/>
              </a:rPr>
              <a:t>ɛ</a:t>
            </a:r>
            <a:r>
              <a:rPr lang="en-US" sz="2800" kern="1200" dirty="0" smtClean="0">
                <a:solidFill>
                  <a:srgbClr val="000000"/>
                </a:solidFill>
              </a:rPr>
              <a:t>]), nor assimilation </a:t>
            </a:r>
            <a:r>
              <a:rPr lang="en-US" sz="2800" kern="1200" dirty="0" smtClean="0"/>
              <a:t>triggered by </a:t>
            </a:r>
            <a:r>
              <a:rPr lang="en-US" sz="2800" kern="1200" dirty="0" smtClean="0">
                <a:solidFill>
                  <a:srgbClr val="000000"/>
                </a:solidFill>
              </a:rPr>
              <a:t>the stressed front vowel [ɛ́</a:t>
            </a:r>
            <a:r>
              <a:rPr lang="en-US" sz="2800" dirty="0" smtClean="0"/>
              <a:t>]</a:t>
            </a:r>
            <a:r>
              <a:rPr lang="en-US" sz="2800" kern="1200" dirty="0" smtClean="0">
                <a:solidFill>
                  <a:srgbClr val="000000"/>
                </a:solidFill>
              </a:rPr>
              <a:t>. </a:t>
            </a:r>
            <a:endParaRPr lang="en-US" sz="2800" dirty="0" smtClean="0"/>
          </a:p>
          <a:p>
            <a:pPr marL="342900" lvl="2" indent="-342900">
              <a:tabLst>
                <a:tab pos="384175" algn="l"/>
                <a:tab pos="1808163" algn="l"/>
                <a:tab pos="6099175" algn="l"/>
              </a:tabLst>
              <a:defRPr/>
            </a:pPr>
            <a:r>
              <a:rPr lang="en-US" sz="2800" dirty="0" smtClean="0"/>
              <a:t>Obviously, in both varieties the F2 value of the stressed </a:t>
            </a:r>
            <a:r>
              <a:rPr lang="en-US" sz="2800" kern="1200" dirty="0" smtClean="0">
                <a:solidFill>
                  <a:srgbClr val="000000"/>
                </a:solidFill>
              </a:rPr>
              <a:t>[ɛ́</a:t>
            </a:r>
            <a:r>
              <a:rPr lang="en-US" sz="2800" dirty="0" smtClean="0"/>
              <a:t>]</a:t>
            </a:r>
            <a:r>
              <a:rPr lang="en-US" sz="2800" kern="1200" dirty="0" smtClean="0">
                <a:solidFill>
                  <a:srgbClr val="000000"/>
                </a:solidFill>
              </a:rPr>
              <a:t> differs from the three low vowels of </a:t>
            </a:r>
            <a:r>
              <a:rPr lang="en-US" sz="2800" i="1" kern="1200" dirty="0" err="1" smtClean="0">
                <a:solidFill>
                  <a:srgbClr val="000000"/>
                </a:solidFill>
              </a:rPr>
              <a:t>sala</a:t>
            </a:r>
            <a:r>
              <a:rPr lang="en-US" sz="2800" kern="1200" dirty="0" smtClean="0">
                <a:solidFill>
                  <a:srgbClr val="000000"/>
                </a:solidFill>
              </a:rPr>
              <a:t> and </a:t>
            </a:r>
            <a:r>
              <a:rPr lang="en-US" sz="2800" i="1" kern="1200" dirty="0" err="1" smtClean="0">
                <a:solidFill>
                  <a:srgbClr val="000000"/>
                </a:solidFill>
              </a:rPr>
              <a:t>tela</a:t>
            </a:r>
            <a:r>
              <a:rPr lang="en-US" sz="2800" kern="1200" dirty="0" smtClean="0">
                <a:solidFill>
                  <a:srgbClr val="000000"/>
                </a:solidFill>
              </a:rPr>
              <a:t>:</a:t>
            </a:r>
            <a:endParaRPr lang="en-US" sz="2800" dirty="0" smtClean="0"/>
          </a:p>
          <a:p>
            <a:pPr marL="1406525" lvl="2" indent="-762000" eaLnBrk="1" hangingPunct="1">
              <a:lnSpc>
                <a:spcPct val="150000"/>
              </a:lnSpc>
              <a:buNone/>
            </a:pPr>
            <a:endParaRPr lang="en-US" sz="2100"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46</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III.1. The starting point: neutral contexts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1406525" lvl="2" indent="-762000" eaLnBrk="1" hangingPunct="1">
              <a:lnSpc>
                <a:spcPct val="150000"/>
              </a:lnSpc>
              <a:buNone/>
            </a:pPr>
            <a:endParaRPr lang="en-US" sz="2100" dirty="0" smtClean="0"/>
          </a:p>
        </p:txBody>
      </p:sp>
      <p:pic>
        <p:nvPicPr>
          <p:cNvPr id="2" name="Picture 2"/>
          <p:cNvPicPr>
            <a:picLocks noChangeAspect="1" noChangeArrowheads="1"/>
          </p:cNvPicPr>
          <p:nvPr/>
        </p:nvPicPr>
        <p:blipFill>
          <a:blip r:embed="rId2" cstate="print"/>
          <a:srcRect/>
          <a:stretch>
            <a:fillRect/>
          </a:stretch>
        </p:blipFill>
        <p:spPr bwMode="auto">
          <a:xfrm>
            <a:off x="467544" y="1484784"/>
            <a:ext cx="7488832" cy="4968552"/>
          </a:xfrm>
          <a:prstGeom prst="rect">
            <a:avLst/>
          </a:prstGeom>
          <a:noFill/>
          <a:ln w="9525">
            <a:noFill/>
            <a:miter lim="800000"/>
            <a:headEnd/>
            <a:tailEnd/>
          </a:ln>
          <a:effectLst/>
        </p:spPr>
      </p:pic>
      <p:sp>
        <p:nvSpPr>
          <p:cNvPr id="6" name="5 Elipse"/>
          <p:cNvSpPr/>
          <p:nvPr/>
        </p:nvSpPr>
        <p:spPr>
          <a:xfrm flipH="1">
            <a:off x="1835696" y="1628800"/>
            <a:ext cx="1440160" cy="1872208"/>
          </a:xfrm>
          <a:prstGeom prst="ellipse">
            <a:avLst/>
          </a:prstGeom>
          <a:noFill/>
          <a:ln>
            <a:solidFill>
              <a:srgbClr val="CCCC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47</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III.2. The preharmonic stage: Nules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None/>
              <a:tabLst>
                <a:tab pos="1079500" algn="l"/>
                <a:tab pos="1701800" algn="l"/>
                <a:tab pos="2781300" algn="l"/>
                <a:tab pos="4483100" algn="l"/>
              </a:tabLst>
            </a:pPr>
            <a:r>
              <a:rPr lang="en-US" sz="2800" b="1" dirty="0" smtClean="0">
                <a:solidFill>
                  <a:schemeClr val="accent2"/>
                </a:solidFill>
              </a:rPr>
              <a:t>1. General pattern</a:t>
            </a:r>
            <a:endParaRPr lang="en-US" sz="2800" dirty="0" smtClean="0"/>
          </a:p>
          <a:p>
            <a:pPr marL="342900" lvl="2" indent="-342900">
              <a:buClr>
                <a:schemeClr val="tx2"/>
              </a:buClr>
              <a:tabLst>
                <a:tab pos="384175" algn="l"/>
                <a:tab pos="1808163" algn="l"/>
                <a:tab pos="6099175" algn="l"/>
              </a:tabLst>
              <a:defRPr/>
            </a:pPr>
            <a:r>
              <a:rPr lang="en-US" sz="2800" dirty="0" smtClean="0"/>
              <a:t>In the environment /ɔ́/+/a/ (</a:t>
            </a:r>
            <a:r>
              <a:rPr lang="en-US" sz="2800" i="1" dirty="0" err="1" smtClean="0"/>
              <a:t>pistola</a:t>
            </a:r>
            <a:r>
              <a:rPr lang="en-US" sz="2800" dirty="0" smtClean="0"/>
              <a:t>) the F2 of the unstressed /a/ has an intermediate value between that of the stressed /ɔ́/ (</a:t>
            </a:r>
            <a:r>
              <a:rPr lang="en-US" sz="2800" i="1" dirty="0" err="1" smtClean="0"/>
              <a:t>pistola</a:t>
            </a:r>
            <a:r>
              <a:rPr lang="en-US" sz="2800" dirty="0" smtClean="0"/>
              <a:t>) and that of the unstressed /a/ in the context /á/+/a/ (</a:t>
            </a:r>
            <a:r>
              <a:rPr lang="en-US" sz="2800" i="1" dirty="0" err="1" smtClean="0"/>
              <a:t>sala</a:t>
            </a:r>
            <a:r>
              <a:rPr lang="en-US" sz="2800" dirty="0" smtClean="0"/>
              <a:t>), and is significantly different from the values of the last two vowels.</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12"/>
          </p:nvPr>
        </p:nvSpPr>
        <p:spPr>
          <a:noFill/>
        </p:spPr>
        <p:txBody>
          <a:bodyPr/>
          <a:lstStyle/>
          <a:p>
            <a:fld id="{B6CA3291-0113-41A0-88F9-BC39D60C1347}" type="slidenum">
              <a:rPr lang="es-ES" altLang="en-US" smtClean="0"/>
              <a:pPr/>
              <a:t>48</a:t>
            </a:fld>
            <a:endParaRPr lang="es-ES" altLang="en-US" smtClean="0"/>
          </a:p>
        </p:txBody>
      </p:sp>
      <p:sp>
        <p:nvSpPr>
          <p:cNvPr id="39939" name="Rectangle 2"/>
          <p:cNvSpPr>
            <a:spLocks noGrp="1" noChangeArrowheads="1"/>
          </p:cNvSpPr>
          <p:nvPr>
            <p:ph type="title"/>
          </p:nvPr>
        </p:nvSpPr>
        <p:spPr>
          <a:xfrm>
            <a:off x="457200" y="404813"/>
            <a:ext cx="7543800" cy="868362"/>
          </a:xfrm>
        </p:spPr>
        <p:txBody>
          <a:bodyPr/>
          <a:lstStyle/>
          <a:p>
            <a:pPr eaLnBrk="1" hangingPunct="1"/>
            <a:r>
              <a:rPr lang="en-US" sz="3200" dirty="0" smtClean="0"/>
              <a:t>III.2. The preharmonic stage: Nules</a:t>
            </a:r>
            <a:endParaRPr lang="en-US" sz="3200" b="0" dirty="0" smtClean="0"/>
          </a:p>
        </p:txBody>
      </p:sp>
      <p:sp>
        <p:nvSpPr>
          <p:cNvPr id="39940" name="Rectangle 3"/>
          <p:cNvSpPr>
            <a:spLocks noGrp="1" noChangeArrowheads="1"/>
          </p:cNvSpPr>
          <p:nvPr>
            <p:ph type="body" idx="1"/>
          </p:nvPr>
        </p:nvSpPr>
        <p:spPr>
          <a:xfrm>
            <a:off x="457200" y="1484313"/>
            <a:ext cx="8229600" cy="4968875"/>
          </a:xfrm>
        </p:spPr>
        <p:txBody>
          <a:bodyPr/>
          <a:lstStyle/>
          <a:p>
            <a:pPr marL="400050" lvl="0" indent="-400050" defTabSz="990600" eaLnBrk="1" hangingPunct="1">
              <a:lnSpc>
                <a:spcPct val="90000"/>
              </a:lnSpc>
              <a:buClr>
                <a:srgbClr val="330066"/>
              </a:buClr>
              <a:buNone/>
              <a:tabLst>
                <a:tab pos="1079500" algn="l"/>
                <a:tab pos="1701800" algn="l"/>
                <a:tab pos="2781300" algn="l"/>
                <a:tab pos="4483100" algn="l"/>
              </a:tabLst>
            </a:pPr>
            <a:r>
              <a:rPr lang="en-US" sz="2800" b="1" dirty="0" smtClean="0">
                <a:solidFill>
                  <a:srgbClr val="669999"/>
                </a:solidFill>
              </a:rPr>
              <a:t>1. General pattern</a:t>
            </a:r>
            <a:endParaRPr lang="en-US" sz="2800" dirty="0" smtClean="0">
              <a:solidFill>
                <a:srgbClr val="000000"/>
              </a:solidFill>
            </a:endParaRPr>
          </a:p>
          <a:p>
            <a:pPr marL="342900" lvl="2" indent="-342900">
              <a:buClr>
                <a:schemeClr val="tx2"/>
              </a:buClr>
              <a:tabLst>
                <a:tab pos="384175" algn="l"/>
                <a:tab pos="1808163" algn="l"/>
                <a:tab pos="6099175" algn="l"/>
              </a:tabLst>
              <a:defRPr/>
            </a:pPr>
            <a:endParaRPr lang="en-US" sz="2800" dirty="0" smtClean="0"/>
          </a:p>
          <a:p>
            <a:pPr marL="342900" lvl="2" indent="-342900">
              <a:buClr>
                <a:schemeClr val="tx2"/>
              </a:buClr>
              <a:tabLst>
                <a:tab pos="384175" algn="l"/>
                <a:tab pos="1808163" algn="l"/>
                <a:tab pos="6099175" algn="l"/>
              </a:tabLst>
              <a:defRPr/>
            </a:pPr>
            <a:r>
              <a:rPr lang="en-US" sz="2800" dirty="0" smtClean="0"/>
              <a:t>The backing/rounding of /a/ in the context /ɔ́/+/a/ (</a:t>
            </a:r>
            <a:r>
              <a:rPr lang="en-US" sz="2800" i="1" dirty="0" err="1" smtClean="0"/>
              <a:t>pistola</a:t>
            </a:r>
            <a:r>
              <a:rPr lang="en-US" sz="2800" dirty="0" smtClean="0"/>
              <a:t>) is supposed to be caused by coarticulation stemming from the stressed vowel</a:t>
            </a:r>
            <a:r>
              <a:rPr lang="en-US" sz="2800" kern="1200" dirty="0" smtClean="0">
                <a:solidFill>
                  <a:srgbClr val="000000"/>
                </a:solidFill>
              </a:rPr>
              <a:t>. (cf. </a:t>
            </a:r>
            <a:r>
              <a:rPr lang="en-US" sz="2800" kern="1200" dirty="0" err="1" smtClean="0">
                <a:solidFill>
                  <a:srgbClr val="000000"/>
                </a:solidFill>
              </a:rPr>
              <a:t>Herrero</a:t>
            </a:r>
            <a:r>
              <a:rPr lang="en-US" sz="2800" kern="1200" dirty="0" smtClean="0">
                <a:solidFill>
                  <a:srgbClr val="000000"/>
                </a:solidFill>
              </a:rPr>
              <a:t> 2010a)</a:t>
            </a:r>
            <a:endParaRPr lang="en-US" sz="2800" dirty="0" smtClean="0"/>
          </a:p>
          <a:p>
            <a:pPr marL="342900" lvl="2" indent="-342900">
              <a:buClr>
                <a:schemeClr val="tx2"/>
              </a:buClr>
              <a:tabLst>
                <a:tab pos="384175" algn="l"/>
                <a:tab pos="1808163" algn="l"/>
                <a:tab pos="6099175" algn="l"/>
              </a:tabLst>
              <a:defRPr/>
            </a:pPr>
            <a:r>
              <a:rPr lang="en-US" sz="2800" dirty="0" smtClean="0"/>
              <a:t>As a typical phonetic process, it should operate across morphological boundaries as well</a:t>
            </a:r>
            <a:r>
              <a:rPr lang="en-US" sz="2800" kern="1200" dirty="0" smtClean="0">
                <a:solidFill>
                  <a:srgbClr val="000000"/>
                </a:solidFill>
              </a:rPr>
              <a:t>.</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12"/>
          </p:nvPr>
        </p:nvSpPr>
        <p:spPr>
          <a:noFill/>
        </p:spPr>
        <p:txBody>
          <a:bodyPr/>
          <a:lstStyle/>
          <a:p>
            <a:fld id="{B6CA3291-0113-41A0-88F9-BC39D60C1347}" type="slidenum">
              <a:rPr lang="es-ES" altLang="en-US" smtClean="0"/>
              <a:pPr/>
              <a:t>49</a:t>
            </a:fld>
            <a:endParaRPr lang="es-ES" altLang="en-US" smtClean="0"/>
          </a:p>
        </p:txBody>
      </p:sp>
      <p:sp>
        <p:nvSpPr>
          <p:cNvPr id="39939" name="Rectangle 2"/>
          <p:cNvSpPr>
            <a:spLocks noGrp="1" noChangeArrowheads="1"/>
          </p:cNvSpPr>
          <p:nvPr>
            <p:ph type="title"/>
          </p:nvPr>
        </p:nvSpPr>
        <p:spPr>
          <a:xfrm>
            <a:off x="457200" y="404813"/>
            <a:ext cx="7543800" cy="868362"/>
          </a:xfrm>
        </p:spPr>
        <p:txBody>
          <a:bodyPr/>
          <a:lstStyle/>
          <a:p>
            <a:pPr eaLnBrk="1" hangingPunct="1"/>
            <a:r>
              <a:rPr lang="en-US" sz="3200" dirty="0" smtClean="0"/>
              <a:t>III.2. The preharmonic stage: Nules</a:t>
            </a:r>
            <a:endParaRPr lang="en-US" sz="3200" b="0" dirty="0" smtClean="0"/>
          </a:p>
        </p:txBody>
      </p:sp>
      <p:sp>
        <p:nvSpPr>
          <p:cNvPr id="39940" name="Rectangle 3"/>
          <p:cNvSpPr>
            <a:spLocks noGrp="1" noChangeArrowheads="1"/>
          </p:cNvSpPr>
          <p:nvPr>
            <p:ph type="body" idx="1"/>
          </p:nvPr>
        </p:nvSpPr>
        <p:spPr>
          <a:xfrm>
            <a:off x="457200" y="1484313"/>
            <a:ext cx="8229600" cy="4968875"/>
          </a:xfrm>
        </p:spPr>
        <p:txBody>
          <a:bodyPr/>
          <a:lstStyle/>
          <a:p>
            <a:pPr marL="400050" lvl="0" indent="-400050" defTabSz="990600" eaLnBrk="1" hangingPunct="1">
              <a:lnSpc>
                <a:spcPct val="90000"/>
              </a:lnSpc>
              <a:buClr>
                <a:srgbClr val="330066"/>
              </a:buClr>
              <a:buNone/>
              <a:tabLst>
                <a:tab pos="1079500" algn="l"/>
                <a:tab pos="1701800" algn="l"/>
                <a:tab pos="2781300" algn="l"/>
                <a:tab pos="4483100" algn="l"/>
              </a:tabLst>
            </a:pPr>
            <a:r>
              <a:rPr lang="en-US" sz="2800" b="1" dirty="0" smtClean="0">
                <a:solidFill>
                  <a:srgbClr val="669999"/>
                </a:solidFill>
              </a:rPr>
              <a:t>1. General pattern</a:t>
            </a:r>
            <a:endParaRPr lang="en-US" sz="2800" dirty="0" smtClean="0">
              <a:solidFill>
                <a:srgbClr val="000000"/>
              </a:solidFill>
            </a:endParaRPr>
          </a:p>
          <a:p>
            <a:pPr marL="342900" lvl="2" indent="-342900">
              <a:buClr>
                <a:schemeClr val="tx2"/>
              </a:buClr>
              <a:tabLst>
                <a:tab pos="384175" algn="l"/>
                <a:tab pos="1808163" algn="l"/>
                <a:tab pos="6099175" algn="l"/>
              </a:tabLst>
              <a:defRPr/>
            </a:pPr>
            <a:r>
              <a:rPr lang="en-US" sz="2800" dirty="0" smtClean="0"/>
              <a:t>Indeed, the levels of coarticulation across a clitic boundary (context </a:t>
            </a:r>
            <a:r>
              <a:rPr lang="en-US" sz="2800" i="1" dirty="0" err="1" smtClean="0"/>
              <a:t>dissol</a:t>
            </a:r>
            <a:r>
              <a:rPr lang="en-US" sz="2800" i="1" dirty="0" smtClean="0"/>
              <a:t>-la</a:t>
            </a:r>
            <a:r>
              <a:rPr lang="en-US" sz="2800" dirty="0" smtClean="0"/>
              <a:t>) &amp; across a word boundary (context </a:t>
            </a:r>
            <a:r>
              <a:rPr lang="en-US" sz="2800" i="1" dirty="0" err="1" smtClean="0"/>
              <a:t>dissol</a:t>
            </a:r>
            <a:r>
              <a:rPr lang="en-US" sz="2800" i="1" dirty="0" smtClean="0"/>
              <a:t> la farina</a:t>
            </a:r>
            <a:r>
              <a:rPr lang="en-US" sz="2800" dirty="0" smtClean="0"/>
              <a:t>) are statistically equivalent to those found in the prototypically harmonic context (</a:t>
            </a:r>
            <a:r>
              <a:rPr lang="en-US" sz="2800" i="1" dirty="0" err="1" smtClean="0"/>
              <a:t>pistola</a:t>
            </a:r>
            <a:r>
              <a:rPr lang="en-US" sz="2800" dirty="0" smtClean="0"/>
              <a:t>).</a:t>
            </a:r>
            <a:endParaRPr lang="en-US" sz="2800" kern="1200" dirty="0" smtClean="0">
              <a:solidFill>
                <a:srgbClr val="000000"/>
              </a:solidFill>
            </a:endParaRPr>
          </a:p>
          <a:p>
            <a:pPr marL="342900" lvl="2" indent="-342900">
              <a:buClr>
                <a:schemeClr val="tx2"/>
              </a:buClr>
              <a:tabLst>
                <a:tab pos="384175" algn="l"/>
                <a:tab pos="1808163" algn="l"/>
                <a:tab pos="6099175" algn="l"/>
              </a:tabLst>
              <a:defRPr/>
            </a:pPr>
            <a:r>
              <a:rPr lang="en-US" sz="2800" dirty="0" smtClean="0"/>
              <a:t>And in both cases the partially assimilated vowels appear to be different from the unstressed final low vowel in </a:t>
            </a:r>
            <a:r>
              <a:rPr lang="en-US" sz="2800" i="1" dirty="0" err="1" smtClean="0"/>
              <a:t>sala</a:t>
            </a:r>
            <a:r>
              <a:rPr lang="en-US" sz="2800" dirty="0" smtClean="0"/>
              <a:t> and the stressed round vowel in </a:t>
            </a:r>
            <a:r>
              <a:rPr lang="en-US" sz="2800" i="1" dirty="0" err="1" smtClean="0"/>
              <a:t>pistola</a:t>
            </a:r>
            <a:r>
              <a:rPr lang="en-US" sz="2800" dirty="0" smtClean="0"/>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12"/>
          </p:nvPr>
        </p:nvSpPr>
        <p:spPr>
          <a:noFill/>
        </p:spPr>
        <p:txBody>
          <a:bodyPr/>
          <a:lstStyle/>
          <a:p>
            <a:fld id="{A9FD0F72-939B-4FC8-8436-D16C80776F53}" type="slidenum">
              <a:rPr lang="es-ES" altLang="en-US" smtClean="0"/>
              <a:pPr/>
              <a:t>5</a:t>
            </a:fld>
            <a:endParaRPr lang="es-ES" altLang="en-US" smtClean="0"/>
          </a:p>
        </p:txBody>
      </p:sp>
      <p:sp>
        <p:nvSpPr>
          <p:cNvPr id="4099" name="Rectangle 3"/>
          <p:cNvSpPr>
            <a:spLocks noGrp="1" noChangeArrowheads="1"/>
          </p:cNvSpPr>
          <p:nvPr>
            <p:ph type="body" idx="1"/>
          </p:nvPr>
        </p:nvSpPr>
        <p:spPr>
          <a:xfrm>
            <a:off x="468313" y="1681162"/>
            <a:ext cx="8675688" cy="4628157"/>
          </a:xfrm>
        </p:spPr>
        <p:txBody>
          <a:bodyPr/>
          <a:lstStyle/>
          <a:p>
            <a:pPr marL="571500" indent="-571500" eaLnBrk="1" hangingPunct="1">
              <a:buSzTx/>
              <a:defRPr/>
            </a:pPr>
            <a:r>
              <a:rPr lang="en-US" sz="2800" dirty="0" smtClean="0">
                <a:latin typeface="+mj-lt"/>
              </a:rPr>
              <a:t>When conditions for vowel harmony are not met, </a:t>
            </a:r>
            <a:r>
              <a:rPr lang="en-US" sz="2800" kern="1200" dirty="0" smtClean="0">
                <a:solidFill>
                  <a:srgbClr val="000000"/>
                </a:solidFill>
              </a:rPr>
              <a:t>final /a/ is realized as [a], more or less raised and colored (varieties with final neutralization to [ɛ] or to [ɔ] are also attested):</a:t>
            </a:r>
          </a:p>
          <a:p>
            <a:pPr marL="571500" indent="-571500" eaLnBrk="1" hangingPunct="1">
              <a:buSzTx/>
              <a:buFont typeface="Wingdings" pitchFamily="2" charset="2"/>
              <a:buNone/>
              <a:defRPr/>
            </a:pPr>
            <a:r>
              <a:rPr lang="en-US" sz="2800" i="1" kern="1200" dirty="0" smtClean="0">
                <a:solidFill>
                  <a:srgbClr val="000000"/>
                </a:solidFill>
              </a:rPr>
              <a:t>		</a:t>
            </a:r>
          </a:p>
          <a:p>
            <a:pPr marL="571500" indent="-571500" eaLnBrk="1" hangingPunct="1">
              <a:buSzTx/>
              <a:buFont typeface="Wingdings" pitchFamily="2" charset="2"/>
              <a:buNone/>
              <a:tabLst>
                <a:tab pos="540000" algn="l"/>
                <a:tab pos="2160000" algn="l"/>
                <a:tab pos="3960000" algn="l"/>
                <a:tab pos="5760000" algn="l"/>
              </a:tabLst>
              <a:defRPr/>
            </a:pPr>
            <a:r>
              <a:rPr lang="en-US" sz="2800" i="1" kern="1200" dirty="0" smtClean="0">
                <a:solidFill>
                  <a:srgbClr val="000000"/>
                </a:solidFill>
              </a:rPr>
              <a:t>		Borriana variety</a:t>
            </a:r>
          </a:p>
          <a:p>
            <a:pPr marL="571500" indent="-571500" eaLnBrk="1" hangingPunct="1">
              <a:buSzTx/>
              <a:buFont typeface="Wingdings" pitchFamily="2" charset="2"/>
              <a:buNone/>
              <a:tabLst>
                <a:tab pos="540000" algn="l"/>
                <a:tab pos="2160000" algn="l"/>
                <a:tab pos="3960000" algn="l"/>
                <a:tab pos="5760000" algn="l"/>
              </a:tabLst>
              <a:defRPr/>
            </a:pPr>
            <a:r>
              <a:rPr lang="en-US" sz="2800" kern="1200" dirty="0" smtClean="0">
                <a:solidFill>
                  <a:srgbClr val="000000"/>
                </a:solidFill>
              </a:rPr>
              <a:t>		/á/+/a/: 	</a:t>
            </a:r>
            <a:r>
              <a:rPr lang="en-US" sz="2800" dirty="0" err="1" smtClean="0"/>
              <a:t>sala</a:t>
            </a:r>
            <a:r>
              <a:rPr lang="en-US" sz="2800" dirty="0" smtClean="0"/>
              <a:t>	[</a:t>
            </a:r>
            <a:r>
              <a:rPr lang="en-US" sz="2800" dirty="0" err="1" smtClean="0"/>
              <a:t>sál</a:t>
            </a:r>
            <a:r>
              <a:rPr lang="en-US" sz="2800" b="1" dirty="0" err="1" smtClean="0">
                <a:solidFill>
                  <a:srgbClr val="669999"/>
                </a:solidFill>
              </a:rPr>
              <a:t>a</a:t>
            </a:r>
            <a:r>
              <a:rPr lang="en-US" sz="2800" dirty="0" smtClean="0"/>
              <a:t>]	‘room’</a:t>
            </a:r>
          </a:p>
          <a:p>
            <a:pPr marL="571500" indent="-571500" eaLnBrk="1" hangingPunct="1">
              <a:buSzTx/>
              <a:buFont typeface="Wingdings" pitchFamily="2" charset="2"/>
              <a:buNone/>
              <a:tabLst>
                <a:tab pos="540000" algn="l"/>
                <a:tab pos="2160000" algn="l"/>
                <a:tab pos="3960000" algn="l"/>
                <a:tab pos="5760000" algn="l"/>
              </a:tabLst>
              <a:defRPr/>
            </a:pPr>
            <a:r>
              <a:rPr lang="en-US" sz="2800" kern="1200" dirty="0" smtClean="0">
                <a:solidFill>
                  <a:srgbClr val="000000"/>
                </a:solidFill>
              </a:rPr>
              <a:t>		/ó/+/a/: 	</a:t>
            </a:r>
            <a:r>
              <a:rPr lang="en-US" sz="2800" dirty="0" err="1" smtClean="0"/>
              <a:t>directora</a:t>
            </a:r>
            <a:r>
              <a:rPr lang="en-US" sz="2800" i="1" dirty="0" smtClean="0"/>
              <a:t>	</a:t>
            </a:r>
            <a:r>
              <a:rPr lang="en-US" sz="2800" dirty="0" smtClean="0"/>
              <a:t>[</a:t>
            </a:r>
            <a:r>
              <a:rPr lang="en-US" sz="2800" dirty="0" err="1" smtClean="0"/>
              <a:t>diɾektóɾ</a:t>
            </a:r>
            <a:r>
              <a:rPr lang="en-US" sz="2800" b="1" dirty="0" err="1" smtClean="0">
                <a:solidFill>
                  <a:srgbClr val="669999"/>
                </a:solidFill>
              </a:rPr>
              <a:t>a</a:t>
            </a:r>
            <a:r>
              <a:rPr lang="en-US" sz="2800" dirty="0" smtClean="0"/>
              <a:t>]	‘director (</a:t>
            </a:r>
            <a:r>
              <a:rPr lang="en-US" sz="2800" cap="small" dirty="0" smtClean="0"/>
              <a:t>fem)</a:t>
            </a:r>
            <a:r>
              <a:rPr lang="en-US" sz="2800" dirty="0" smtClean="0"/>
              <a:t>’</a:t>
            </a:r>
            <a:endParaRPr lang="en-US" sz="2800" dirty="0" smtClean="0">
              <a:cs typeface="Times New Roman"/>
            </a:endParaRPr>
          </a:p>
          <a:p>
            <a:pPr marL="571500" indent="-571500" eaLnBrk="1" hangingPunct="1">
              <a:buSzTx/>
              <a:buFont typeface="Wingdings" pitchFamily="2" charset="2"/>
              <a:buNone/>
              <a:tabLst>
                <a:tab pos="540000" algn="l"/>
                <a:tab pos="2160000" algn="l"/>
                <a:tab pos="3960000" algn="l"/>
                <a:tab pos="5760000" algn="l"/>
              </a:tabLst>
              <a:defRPr/>
            </a:pPr>
            <a:r>
              <a:rPr lang="en-US" sz="2800" kern="1200" dirty="0" smtClean="0">
                <a:solidFill>
                  <a:srgbClr val="000000"/>
                </a:solidFill>
              </a:rPr>
              <a:t>		/é/+/a/: 	</a:t>
            </a:r>
            <a:r>
              <a:rPr lang="en-US" sz="2800" dirty="0" err="1" smtClean="0"/>
              <a:t>cera</a:t>
            </a:r>
            <a:r>
              <a:rPr lang="en-US" sz="2800" dirty="0" smtClean="0"/>
              <a:t>	[</a:t>
            </a:r>
            <a:r>
              <a:rPr lang="en-US" sz="2800" dirty="0" err="1" smtClean="0"/>
              <a:t>séɾ</a:t>
            </a:r>
            <a:r>
              <a:rPr lang="en-US" sz="2800" b="1" dirty="0" err="1" smtClean="0">
                <a:solidFill>
                  <a:srgbClr val="669999"/>
                </a:solidFill>
              </a:rPr>
              <a:t>a</a:t>
            </a:r>
            <a:r>
              <a:rPr lang="en-US" sz="2800" dirty="0" smtClean="0"/>
              <a:t>]	‘wax’</a:t>
            </a:r>
            <a:endParaRPr lang="en-US" sz="2800" kern="1200" dirty="0" smtClean="0">
              <a:solidFill>
                <a:srgbClr val="000000"/>
              </a:solidFill>
            </a:endParaRPr>
          </a:p>
        </p:txBody>
      </p:sp>
      <p:sp>
        <p:nvSpPr>
          <p:cNvPr id="6148" name="Rectangle 4"/>
          <p:cNvSpPr>
            <a:spLocks noGrp="1" noChangeArrowheads="1"/>
          </p:cNvSpPr>
          <p:nvPr>
            <p:ph type="title"/>
          </p:nvPr>
        </p:nvSpPr>
        <p:spPr>
          <a:xfrm>
            <a:off x="468313" y="188913"/>
            <a:ext cx="7543800" cy="1295400"/>
          </a:xfrm>
        </p:spPr>
        <p:txBody>
          <a:bodyPr/>
          <a:lstStyle/>
          <a:p>
            <a:pPr eaLnBrk="1" hangingPunct="1"/>
            <a:r>
              <a:rPr lang="en-US" sz="3200" dirty="0" smtClean="0"/>
              <a:t>Background</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12"/>
          </p:nvPr>
        </p:nvSpPr>
        <p:spPr>
          <a:noFill/>
        </p:spPr>
        <p:txBody>
          <a:bodyPr/>
          <a:lstStyle/>
          <a:p>
            <a:fld id="{B6CA3291-0113-41A0-88F9-BC39D60C1347}" type="slidenum">
              <a:rPr lang="es-ES" altLang="en-US" smtClean="0"/>
              <a:pPr/>
              <a:t>50</a:t>
            </a:fld>
            <a:endParaRPr lang="es-ES" altLang="en-US" smtClean="0"/>
          </a:p>
        </p:txBody>
      </p:sp>
      <p:sp>
        <p:nvSpPr>
          <p:cNvPr id="39939" name="Rectangle 2"/>
          <p:cNvSpPr>
            <a:spLocks noGrp="1" noChangeArrowheads="1"/>
          </p:cNvSpPr>
          <p:nvPr>
            <p:ph type="title"/>
          </p:nvPr>
        </p:nvSpPr>
        <p:spPr>
          <a:xfrm>
            <a:off x="457200" y="404813"/>
            <a:ext cx="7543800" cy="868362"/>
          </a:xfrm>
        </p:spPr>
        <p:txBody>
          <a:bodyPr/>
          <a:lstStyle/>
          <a:p>
            <a:pPr eaLnBrk="1" hangingPunct="1"/>
            <a:r>
              <a:rPr lang="en-US" sz="3200" dirty="0" smtClean="0"/>
              <a:t>III.2. The preharmonic stage: Nules</a:t>
            </a:r>
            <a:endParaRPr lang="en-US" sz="3200" b="0" dirty="0" smtClean="0"/>
          </a:p>
        </p:txBody>
      </p:sp>
      <p:sp>
        <p:nvSpPr>
          <p:cNvPr id="39940" name="Rectangle 3"/>
          <p:cNvSpPr>
            <a:spLocks noGrp="1" noChangeArrowheads="1"/>
          </p:cNvSpPr>
          <p:nvPr>
            <p:ph type="body" idx="1"/>
          </p:nvPr>
        </p:nvSpPr>
        <p:spPr>
          <a:xfrm>
            <a:off x="457200" y="1484313"/>
            <a:ext cx="8229600" cy="4968875"/>
          </a:xfrm>
        </p:spPr>
        <p:txBody>
          <a:bodyPr/>
          <a:lstStyle/>
          <a:p>
            <a:pPr marL="342900" lvl="2" indent="-342900">
              <a:buClr>
                <a:schemeClr val="tx2"/>
              </a:buClr>
              <a:buNone/>
              <a:tabLst>
                <a:tab pos="384175" algn="l"/>
                <a:tab pos="1808163" algn="l"/>
                <a:tab pos="6099175" algn="l"/>
              </a:tabLst>
              <a:defRPr/>
            </a:pPr>
            <a:endParaRPr lang="en-US" sz="2800" dirty="0" smtClean="0"/>
          </a:p>
        </p:txBody>
      </p:sp>
      <p:pic>
        <p:nvPicPr>
          <p:cNvPr id="2050" name="Picture 2"/>
          <p:cNvPicPr>
            <a:picLocks noChangeAspect="1" noChangeArrowheads="1"/>
          </p:cNvPicPr>
          <p:nvPr/>
        </p:nvPicPr>
        <p:blipFill>
          <a:blip r:embed="rId2" cstate="print"/>
          <a:srcRect/>
          <a:stretch>
            <a:fillRect/>
          </a:stretch>
        </p:blipFill>
        <p:spPr bwMode="auto">
          <a:xfrm>
            <a:off x="467544" y="1484784"/>
            <a:ext cx="7488832" cy="4968552"/>
          </a:xfrm>
          <a:prstGeom prst="rect">
            <a:avLst/>
          </a:prstGeom>
          <a:noFill/>
          <a:ln w="9525">
            <a:noFill/>
            <a:miter lim="800000"/>
            <a:headEnd/>
            <a:tailEnd/>
          </a:ln>
          <a:effectLst/>
        </p:spPr>
      </p:pic>
      <p:sp>
        <p:nvSpPr>
          <p:cNvPr id="8" name="7 Rectángulo"/>
          <p:cNvSpPr/>
          <p:nvPr/>
        </p:nvSpPr>
        <p:spPr>
          <a:xfrm>
            <a:off x="3203848" y="2852936"/>
            <a:ext cx="3024336" cy="2736304"/>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51</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III.2. The preharmonic stage: Nules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None/>
              <a:tabLst>
                <a:tab pos="1079500" algn="l"/>
                <a:tab pos="1701800" algn="l"/>
                <a:tab pos="2781300" algn="l"/>
                <a:tab pos="4483100" algn="l"/>
              </a:tabLst>
            </a:pPr>
            <a:r>
              <a:rPr lang="en-US" sz="2800" b="1" dirty="0" smtClean="0">
                <a:solidFill>
                  <a:schemeClr val="accent2"/>
                </a:solidFill>
              </a:rPr>
              <a:t>2. Perceptually asymmetrical contexts</a:t>
            </a:r>
            <a:endParaRPr lang="en-US" sz="2800" dirty="0" smtClean="0"/>
          </a:p>
          <a:p>
            <a:pPr marL="342900" lvl="2" indent="-342900">
              <a:buClr>
                <a:schemeClr val="tx2"/>
              </a:buClr>
              <a:tabLst>
                <a:tab pos="384175" algn="l"/>
                <a:tab pos="1808163" algn="l"/>
                <a:tab pos="6099175" algn="l"/>
              </a:tabLst>
              <a:defRPr/>
            </a:pPr>
            <a:r>
              <a:rPr lang="en-US" sz="2800" dirty="0" smtClean="0"/>
              <a:t>Word-final /a/ is protected from total assimilation by its relative prominence (on the status of final vowels, see Barnes 2006, Walker 2011). </a:t>
            </a:r>
          </a:p>
          <a:p>
            <a:pPr marL="342900" lvl="2" indent="-342900">
              <a:buClr>
                <a:schemeClr val="tx2"/>
              </a:buClr>
              <a:tabLst>
                <a:tab pos="384175" algn="l"/>
                <a:tab pos="1808163" algn="l"/>
                <a:tab pos="6099175" algn="l"/>
              </a:tabLst>
              <a:defRPr/>
            </a:pPr>
            <a:r>
              <a:rPr lang="en-US" sz="2800" dirty="0" smtClean="0"/>
              <a:t>By comparison, post-tonic internal syllables are regarded as prosodically weaker. What happens in that position, i.e. in a less prominent site? </a:t>
            </a:r>
            <a:endParaRPr lang="en-US" sz="2200" dirty="0" smtClean="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52</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III.2. The preharmonic stage: Nules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None/>
              <a:tabLst>
                <a:tab pos="1079500" algn="l"/>
                <a:tab pos="1701800" algn="l"/>
                <a:tab pos="2781300" algn="l"/>
                <a:tab pos="4483100" algn="l"/>
              </a:tabLst>
            </a:pPr>
            <a:r>
              <a:rPr lang="en-US" sz="2800" b="1" dirty="0" smtClean="0">
                <a:solidFill>
                  <a:schemeClr val="accent2"/>
                </a:solidFill>
              </a:rPr>
              <a:t>2. Perceptually asymmetrical contexts</a:t>
            </a:r>
            <a:endParaRPr lang="en-US" sz="2800" dirty="0" smtClean="0"/>
          </a:p>
          <a:p>
            <a:pPr marL="342900" lvl="2" indent="-342900">
              <a:buClr>
                <a:schemeClr val="tx2"/>
              </a:buClr>
              <a:tabLst>
                <a:tab pos="384175" algn="l"/>
                <a:tab pos="1808163" algn="l"/>
                <a:tab pos="6099175" algn="l"/>
              </a:tabLst>
              <a:defRPr/>
            </a:pPr>
            <a:r>
              <a:rPr lang="en-US" sz="2800" dirty="0" smtClean="0"/>
              <a:t>Difficulties in describing the behavior of /a/ in this environment:</a:t>
            </a:r>
            <a:endParaRPr lang="en-US" sz="1800" dirty="0" smtClean="0"/>
          </a:p>
          <a:p>
            <a:pPr marL="636588" lvl="3" indent="-342900">
              <a:spcBef>
                <a:spcPts val="1800"/>
              </a:spcBef>
              <a:tabLst>
                <a:tab pos="384175" algn="l"/>
                <a:tab pos="1808163" algn="l"/>
                <a:tab pos="6099175" algn="l"/>
              </a:tabLst>
              <a:defRPr/>
            </a:pPr>
            <a:r>
              <a:rPr lang="en-US" sz="2200" dirty="0" err="1" smtClean="0"/>
              <a:t>Proparoxytones</a:t>
            </a:r>
            <a:r>
              <a:rPr lang="en-US" sz="2200" dirty="0" smtClean="0"/>
              <a:t> are not frequent in Romance languages.</a:t>
            </a:r>
          </a:p>
          <a:p>
            <a:pPr marL="636588" lvl="3" indent="-342900">
              <a:spcBef>
                <a:spcPts val="1800"/>
              </a:spcBef>
              <a:tabLst>
                <a:tab pos="384175" algn="l"/>
                <a:tab pos="1808163" algn="l"/>
                <a:tab pos="6099175" algn="l"/>
              </a:tabLst>
              <a:defRPr/>
            </a:pPr>
            <a:r>
              <a:rPr lang="en-US" sz="2200" dirty="0" smtClean="0"/>
              <a:t>Post-tonic internal /a/ in traditional Catalan words were raised to [e]: </a:t>
            </a:r>
            <a:r>
              <a:rPr lang="en-US" sz="2200" cap="small" dirty="0" err="1" smtClean="0"/>
              <a:t>orph</a:t>
            </a:r>
            <a:r>
              <a:rPr lang="vi-VN" sz="2200" cap="small" dirty="0" smtClean="0"/>
              <a:t>ă</a:t>
            </a:r>
            <a:r>
              <a:rPr lang="en-US" sz="2200" cap="small" dirty="0" smtClean="0"/>
              <a:t>nu</a:t>
            </a:r>
            <a:r>
              <a:rPr lang="en-US" sz="2200" dirty="0" smtClean="0"/>
              <a:t> &gt; </a:t>
            </a:r>
            <a:r>
              <a:rPr lang="en-US" sz="2200" i="1" dirty="0" err="1" smtClean="0"/>
              <a:t>orfe</a:t>
            </a:r>
            <a:r>
              <a:rPr lang="en-US" sz="2200" dirty="0" smtClean="0"/>
              <a:t> (</a:t>
            </a:r>
            <a:r>
              <a:rPr lang="en-US" sz="2200" cap="small" dirty="0" smtClean="0"/>
              <a:t>fem</a:t>
            </a:r>
            <a:r>
              <a:rPr lang="en-US" sz="2200" dirty="0" smtClean="0"/>
              <a:t>: </a:t>
            </a:r>
            <a:r>
              <a:rPr lang="en-US" sz="2200" i="1" dirty="0" err="1" smtClean="0"/>
              <a:t>òrfena</a:t>
            </a:r>
            <a:r>
              <a:rPr lang="en-US" sz="2200" dirty="0" smtClean="0"/>
              <a:t>), </a:t>
            </a:r>
            <a:r>
              <a:rPr lang="en-US" sz="2200" cap="small" dirty="0" smtClean="0"/>
              <a:t>org</a:t>
            </a:r>
            <a:r>
              <a:rPr lang="vi-VN" sz="2200" cap="small" dirty="0" smtClean="0"/>
              <a:t>ă</a:t>
            </a:r>
            <a:r>
              <a:rPr lang="en-US" sz="2200" cap="small" dirty="0" smtClean="0"/>
              <a:t>nu</a:t>
            </a:r>
            <a:r>
              <a:rPr lang="en-US" sz="2200" dirty="0" smtClean="0"/>
              <a:t> &gt; </a:t>
            </a:r>
            <a:r>
              <a:rPr lang="en-US" sz="2200" i="1" dirty="0" err="1" smtClean="0"/>
              <a:t>orgue</a:t>
            </a:r>
            <a:r>
              <a:rPr lang="en-US" sz="2200" dirty="0" smtClean="0"/>
              <a:t>. </a:t>
            </a:r>
          </a:p>
          <a:p>
            <a:pPr marL="636588" lvl="3" indent="-342900">
              <a:spcBef>
                <a:spcPts val="1800"/>
              </a:spcBef>
              <a:tabLst>
                <a:tab pos="384175" algn="l"/>
                <a:tab pos="1808163" algn="l"/>
                <a:tab pos="6099175" algn="l"/>
              </a:tabLst>
              <a:defRPr/>
            </a:pPr>
            <a:r>
              <a:rPr lang="en-US" sz="2200" dirty="0" smtClean="0"/>
              <a:t>Additionally, </a:t>
            </a:r>
            <a:r>
              <a:rPr lang="en-US" sz="2200" dirty="0" err="1" smtClean="0"/>
              <a:t>proparoxytones</a:t>
            </a:r>
            <a:r>
              <a:rPr lang="en-US" sz="2200" dirty="0" smtClean="0"/>
              <a:t> with internal /a/ tend to be learned words (</a:t>
            </a:r>
            <a:r>
              <a:rPr lang="en-US" sz="2200" i="1" dirty="0" err="1" smtClean="0"/>
              <a:t>apòstata</a:t>
            </a:r>
            <a:r>
              <a:rPr lang="en-US" sz="2200" dirty="0" smtClean="0"/>
              <a:t> ‘apostate’, </a:t>
            </a:r>
            <a:r>
              <a:rPr lang="en-US" sz="2200" i="1" dirty="0" err="1" smtClean="0"/>
              <a:t>pròstata</a:t>
            </a:r>
            <a:r>
              <a:rPr lang="en-US" sz="2200" dirty="0" smtClean="0"/>
              <a:t> ‘prostate’), usually taken directly from Spanish sources, without [−ATR] mid vowels.</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53</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III.2. The preharmonic stage: Nules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lvl="0" indent="-400050" defTabSz="990600" eaLnBrk="1" hangingPunct="1">
              <a:lnSpc>
                <a:spcPct val="90000"/>
              </a:lnSpc>
              <a:buClr>
                <a:srgbClr val="330066"/>
              </a:buClr>
              <a:buNone/>
              <a:tabLst>
                <a:tab pos="1079500" algn="l"/>
                <a:tab pos="1701800" algn="l"/>
                <a:tab pos="2781300" algn="l"/>
                <a:tab pos="4483100" algn="l"/>
              </a:tabLst>
            </a:pPr>
            <a:r>
              <a:rPr lang="en-US" sz="2800" b="1" dirty="0" smtClean="0">
                <a:solidFill>
                  <a:srgbClr val="669999"/>
                </a:solidFill>
              </a:rPr>
              <a:t>2. Perceptually asymmetrical contexts</a:t>
            </a:r>
            <a:endParaRPr lang="en-US" sz="2800" dirty="0" smtClean="0"/>
          </a:p>
          <a:p>
            <a:pPr marL="342900" lvl="2" indent="-342900">
              <a:buClr>
                <a:schemeClr val="tx2"/>
              </a:buClr>
              <a:tabLst>
                <a:tab pos="384175" algn="l"/>
                <a:tab pos="1808163" algn="l"/>
                <a:tab pos="6099175" algn="l"/>
              </a:tabLst>
              <a:defRPr/>
            </a:pPr>
            <a:r>
              <a:rPr lang="en-US" sz="2800" dirty="0" smtClean="0"/>
              <a:t>As a result, speaker’s intuitions for these words are uncertain.</a:t>
            </a:r>
          </a:p>
          <a:p>
            <a:pPr marL="342900" lvl="2" indent="-342900">
              <a:buClr>
                <a:schemeClr val="tx2"/>
              </a:buClr>
              <a:tabLst>
                <a:tab pos="384175" algn="l"/>
                <a:tab pos="1808163" algn="l"/>
                <a:tab pos="6099175" algn="l"/>
              </a:tabLst>
              <a:defRPr/>
            </a:pPr>
            <a:r>
              <a:rPr lang="en-US" sz="2800" dirty="0" smtClean="0"/>
              <a:t>Alternative: Verbal forms ending in /a/ with penultimate stress  followed by a syllabic clitic (for instance, the feminine clitic </a:t>
            </a:r>
            <a:r>
              <a:rPr lang="en-US" sz="2800" i="1" dirty="0" smtClean="0"/>
              <a:t>la</a:t>
            </a:r>
            <a:r>
              <a:rPr lang="en-US" sz="2800" dirty="0" smtClean="0"/>
              <a:t>):</a:t>
            </a:r>
          </a:p>
          <a:p>
            <a:pPr marL="342900" lvl="2" indent="-342900">
              <a:buClr>
                <a:schemeClr val="tx2"/>
              </a:buClr>
              <a:buNone/>
              <a:tabLst>
                <a:tab pos="384175" algn="l"/>
                <a:tab pos="1808163" algn="l"/>
                <a:tab pos="6099175" algn="l"/>
              </a:tabLst>
              <a:defRPr/>
            </a:pPr>
            <a:endParaRPr lang="en-US" sz="2800" dirty="0" smtClean="0"/>
          </a:p>
          <a:p>
            <a:pPr marL="636588" lvl="3" indent="-342900">
              <a:tabLst>
                <a:tab pos="385200" algn="l"/>
                <a:tab pos="1440000" algn="l"/>
                <a:tab pos="2520000" algn="l"/>
              </a:tabLst>
              <a:defRPr/>
            </a:pPr>
            <a:r>
              <a:rPr lang="en-US" sz="2500" dirty="0" err="1" smtClean="0"/>
              <a:t>toca</a:t>
            </a:r>
            <a:r>
              <a:rPr lang="en-US" sz="2500" dirty="0" smtClean="0"/>
              <a:t>-la	/</a:t>
            </a:r>
            <a:r>
              <a:rPr lang="en-US" sz="2500" dirty="0" err="1" smtClean="0"/>
              <a:t>t</a:t>
            </a:r>
            <a:r>
              <a:rPr lang="en-US" sz="2400" dirty="0" err="1" smtClean="0"/>
              <a:t>ɔ́</a:t>
            </a:r>
            <a:r>
              <a:rPr lang="en-US" sz="2500" dirty="0" err="1" smtClean="0"/>
              <a:t>k</a:t>
            </a:r>
            <a:r>
              <a:rPr lang="en-US" sz="2500" b="1" dirty="0" err="1" smtClean="0">
                <a:solidFill>
                  <a:srgbClr val="669999"/>
                </a:solidFill>
              </a:rPr>
              <a:t>a</a:t>
            </a:r>
            <a:r>
              <a:rPr lang="en-US" sz="2500" dirty="0" err="1" smtClean="0"/>
              <a:t>#la</a:t>
            </a:r>
            <a:r>
              <a:rPr lang="en-US" sz="2500" dirty="0" smtClean="0"/>
              <a:t>/	‘touch it </a:t>
            </a:r>
            <a:r>
              <a:rPr lang="en-US" sz="2400" kern="1200" dirty="0" smtClean="0">
                <a:solidFill>
                  <a:srgbClr val="000000"/>
                </a:solidFill>
              </a:rPr>
              <a:t>(</a:t>
            </a:r>
            <a:r>
              <a:rPr lang="en-US" sz="2400" kern="1200" cap="small" dirty="0" smtClean="0">
                <a:solidFill>
                  <a:srgbClr val="000000"/>
                </a:solidFill>
              </a:rPr>
              <a:t>fem</a:t>
            </a:r>
            <a:r>
              <a:rPr lang="en-US" sz="2400" kern="1200" dirty="0" smtClean="0">
                <a:solidFill>
                  <a:srgbClr val="000000"/>
                </a:solidFill>
              </a:rPr>
              <a:t>)</a:t>
            </a:r>
            <a:r>
              <a:rPr lang="en-US" sz="2500" dirty="0" smtClean="0"/>
              <a:t>’</a:t>
            </a:r>
          </a:p>
          <a:p>
            <a:pPr marL="636588" lvl="3" indent="-342900">
              <a:tabLst>
                <a:tab pos="385200" algn="l"/>
                <a:tab pos="1440000" algn="l"/>
                <a:tab pos="2520000" algn="l"/>
              </a:tabLst>
              <a:defRPr/>
            </a:pPr>
            <a:r>
              <a:rPr lang="en-US" sz="2500" dirty="0" err="1" smtClean="0"/>
              <a:t>assola</a:t>
            </a:r>
            <a:r>
              <a:rPr lang="en-US" sz="2500" dirty="0" smtClean="0"/>
              <a:t>-la	/</a:t>
            </a:r>
            <a:r>
              <a:rPr lang="en-US" sz="2500" dirty="0" err="1" smtClean="0"/>
              <a:t>as</a:t>
            </a:r>
            <a:r>
              <a:rPr lang="en-US" sz="2400" dirty="0" err="1" smtClean="0"/>
              <a:t>ɔ́</a:t>
            </a:r>
            <a:r>
              <a:rPr lang="en-US" sz="2500" dirty="0" err="1" smtClean="0"/>
              <a:t>l</a:t>
            </a:r>
            <a:r>
              <a:rPr lang="en-US" sz="2500" b="1" dirty="0" err="1" smtClean="0">
                <a:solidFill>
                  <a:srgbClr val="669999"/>
                </a:solidFill>
              </a:rPr>
              <a:t>a</a:t>
            </a:r>
            <a:r>
              <a:rPr lang="en-US" sz="2500" dirty="0" err="1" smtClean="0"/>
              <a:t>#la</a:t>
            </a:r>
            <a:r>
              <a:rPr lang="en-US" sz="2500" dirty="0" smtClean="0"/>
              <a:t>/	‘devastate it </a:t>
            </a:r>
            <a:r>
              <a:rPr lang="en-US" sz="2400" kern="1200" dirty="0" smtClean="0">
                <a:solidFill>
                  <a:srgbClr val="000000"/>
                </a:solidFill>
              </a:rPr>
              <a:t>(</a:t>
            </a:r>
            <a:r>
              <a:rPr lang="en-US" sz="2400" kern="1200" cap="small" dirty="0" smtClean="0">
                <a:solidFill>
                  <a:srgbClr val="000000"/>
                </a:solidFill>
              </a:rPr>
              <a:t>fem</a:t>
            </a:r>
            <a:r>
              <a:rPr lang="en-US" sz="2400" kern="1200" dirty="0" smtClean="0">
                <a:solidFill>
                  <a:srgbClr val="000000"/>
                </a:solidFill>
              </a:rPr>
              <a:t>)</a:t>
            </a:r>
            <a:r>
              <a:rPr lang="en-US" sz="2500" dirty="0" smtClean="0"/>
              <a:t>’</a:t>
            </a:r>
          </a:p>
          <a:p>
            <a:pPr marL="636588" lvl="3" indent="-342900">
              <a:buNone/>
              <a:tabLst>
                <a:tab pos="385200" algn="l"/>
                <a:tab pos="1440000" algn="l"/>
                <a:tab pos="2520000" algn="l"/>
              </a:tabLst>
              <a:defRPr/>
            </a:pPr>
            <a:endParaRPr lang="en-US" sz="2500" dirty="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54</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III.2. The preharmonic stage: Nules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lvl="0" indent="-400050" defTabSz="990600" eaLnBrk="1" hangingPunct="1">
              <a:lnSpc>
                <a:spcPct val="90000"/>
              </a:lnSpc>
              <a:buClr>
                <a:srgbClr val="330066"/>
              </a:buClr>
              <a:buNone/>
              <a:tabLst>
                <a:tab pos="1079500" algn="l"/>
                <a:tab pos="1701800" algn="l"/>
                <a:tab pos="2781300" algn="l"/>
                <a:tab pos="4483100" algn="l"/>
              </a:tabLst>
            </a:pPr>
            <a:r>
              <a:rPr lang="en-US" sz="2800" b="1" dirty="0" smtClean="0">
                <a:solidFill>
                  <a:srgbClr val="669999"/>
                </a:solidFill>
              </a:rPr>
              <a:t>2. Perceptually asymmetrical contexts</a:t>
            </a:r>
            <a:endParaRPr lang="en-US" sz="2800" dirty="0" smtClean="0"/>
          </a:p>
          <a:p>
            <a:pPr marL="342900" lvl="2" indent="-342900">
              <a:buClr>
                <a:schemeClr val="tx2"/>
              </a:buClr>
              <a:tabLst>
                <a:tab pos="384175" algn="l"/>
                <a:tab pos="1808163" algn="l"/>
                <a:tab pos="6099175" algn="l"/>
              </a:tabLst>
              <a:defRPr/>
            </a:pPr>
            <a:r>
              <a:rPr lang="en-US" sz="2800" dirty="0" smtClean="0"/>
              <a:t>In these cases, the clitic forms a prosodic unit with the host (either a recursive phonological word or a clitic group):</a:t>
            </a:r>
          </a:p>
          <a:p>
            <a:pPr marL="342900" lvl="2" indent="-342900">
              <a:buClr>
                <a:schemeClr val="tx2"/>
              </a:buClr>
              <a:buNone/>
              <a:tabLst>
                <a:tab pos="384175" algn="l"/>
                <a:tab pos="1808163" algn="l"/>
                <a:tab pos="6099175" algn="l"/>
              </a:tabLst>
              <a:defRPr/>
            </a:pPr>
            <a:endParaRPr lang="en-US" sz="2800" dirty="0" smtClean="0"/>
          </a:p>
          <a:p>
            <a:pPr marL="636588" lvl="3" indent="-342900">
              <a:buNone/>
              <a:tabLst>
                <a:tab pos="385200" algn="l"/>
                <a:tab pos="1440000" algn="l"/>
                <a:tab pos="2520000" algn="l"/>
              </a:tabLst>
              <a:defRPr/>
            </a:pPr>
            <a:r>
              <a:rPr lang="en-US" sz="2500" dirty="0" smtClean="0"/>
              <a:t>				</a:t>
            </a:r>
            <a:r>
              <a:rPr lang="en-US" sz="2500" dirty="0" err="1" smtClean="0"/>
              <a:t>PWd</a:t>
            </a:r>
            <a:r>
              <a:rPr lang="en-US" sz="2500" dirty="0" smtClean="0"/>
              <a:t> (</a:t>
            </a:r>
            <a:r>
              <a:rPr lang="en-US" sz="2500" dirty="0" err="1" smtClean="0"/>
              <a:t>ClGr</a:t>
            </a:r>
            <a:r>
              <a:rPr lang="en-US" sz="2500" dirty="0" smtClean="0"/>
              <a:t>)</a:t>
            </a:r>
          </a:p>
          <a:p>
            <a:pPr marL="636588" lvl="3" indent="-342900">
              <a:buNone/>
              <a:tabLst>
                <a:tab pos="385200" algn="l"/>
                <a:tab pos="1440000" algn="l"/>
                <a:tab pos="2520000" algn="l"/>
              </a:tabLst>
              <a:defRPr/>
            </a:pPr>
            <a:r>
              <a:rPr lang="en-US" sz="2500" dirty="0" smtClean="0"/>
              <a:t>		</a:t>
            </a:r>
          </a:p>
          <a:p>
            <a:pPr marL="636588" lvl="3" indent="-342900">
              <a:buNone/>
              <a:tabLst>
                <a:tab pos="385200" algn="l"/>
                <a:tab pos="1440000" algn="l"/>
                <a:tab pos="2520000" algn="l"/>
              </a:tabLst>
              <a:defRPr/>
            </a:pPr>
            <a:r>
              <a:rPr lang="en-US" sz="2500" dirty="0" smtClean="0"/>
              <a:t>				</a:t>
            </a:r>
            <a:r>
              <a:rPr lang="en-US" sz="2500" dirty="0" err="1" smtClean="0"/>
              <a:t>PWd</a:t>
            </a:r>
            <a:endParaRPr lang="en-US" sz="2500" dirty="0" smtClean="0"/>
          </a:p>
          <a:p>
            <a:pPr marL="636588" lvl="3" indent="-342900">
              <a:buNone/>
              <a:tabLst>
                <a:tab pos="385200" algn="l"/>
                <a:tab pos="1440000" algn="l"/>
                <a:tab pos="2520000" algn="l"/>
              </a:tabLst>
              <a:defRPr/>
            </a:pPr>
            <a:endParaRPr lang="en-US" sz="2500" dirty="0" smtClean="0"/>
          </a:p>
          <a:p>
            <a:pPr marL="636588" lvl="3" indent="-342900">
              <a:buNone/>
              <a:tabLst>
                <a:tab pos="385200" algn="l"/>
                <a:tab pos="1440000" algn="l"/>
                <a:tab pos="2520000" algn="l"/>
              </a:tabLst>
              <a:defRPr/>
            </a:pPr>
            <a:r>
              <a:rPr lang="en-US" sz="2500" dirty="0" smtClean="0"/>
              <a:t>				[[</a:t>
            </a:r>
            <a:r>
              <a:rPr lang="en-US" sz="2500" dirty="0" err="1" smtClean="0"/>
              <a:t>t</a:t>
            </a:r>
            <a:r>
              <a:rPr lang="en-US" sz="2400" dirty="0" err="1" smtClean="0"/>
              <a:t>ɔ́</a:t>
            </a:r>
            <a:r>
              <a:rPr lang="en-US" sz="2500" dirty="0" err="1" smtClean="0"/>
              <a:t>k+a</a:t>
            </a:r>
            <a:r>
              <a:rPr lang="en-US" sz="2500" dirty="0" smtClean="0"/>
              <a:t>]    </a:t>
            </a:r>
            <a:r>
              <a:rPr lang="en-US" sz="2500" b="1" dirty="0" smtClean="0">
                <a:solidFill>
                  <a:srgbClr val="669999"/>
                </a:solidFill>
              </a:rPr>
              <a:t>#la</a:t>
            </a:r>
            <a:r>
              <a:rPr lang="en-US" sz="2500" dirty="0" smtClean="0"/>
              <a:t>]</a:t>
            </a:r>
          </a:p>
        </p:txBody>
      </p:sp>
      <p:cxnSp>
        <p:nvCxnSpPr>
          <p:cNvPr id="6" name="5 Conector recto"/>
          <p:cNvCxnSpPr/>
          <p:nvPr/>
        </p:nvCxnSpPr>
        <p:spPr>
          <a:xfrm>
            <a:off x="3419872" y="4293096"/>
            <a:ext cx="0" cy="4320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6 Conector recto"/>
          <p:cNvCxnSpPr/>
          <p:nvPr/>
        </p:nvCxnSpPr>
        <p:spPr>
          <a:xfrm>
            <a:off x="3419872" y="5229200"/>
            <a:ext cx="0" cy="4320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7 Conector recto"/>
          <p:cNvCxnSpPr/>
          <p:nvPr/>
        </p:nvCxnSpPr>
        <p:spPr>
          <a:xfrm>
            <a:off x="3419872" y="4293096"/>
            <a:ext cx="1296144" cy="136815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55</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III.2. The preharmonic stage: Nules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342900" lvl="2" indent="-342900">
              <a:buClr>
                <a:schemeClr val="tx2"/>
              </a:buClr>
              <a:buNone/>
              <a:tabLst>
                <a:tab pos="384175" algn="l"/>
                <a:tab pos="1808163" algn="l"/>
                <a:tab pos="6099175" algn="l"/>
              </a:tabLst>
              <a:defRPr/>
            </a:pPr>
            <a:r>
              <a:rPr lang="en-US" sz="2800" b="1" dirty="0" smtClean="0">
                <a:solidFill>
                  <a:schemeClr val="accent2"/>
                </a:solidFill>
              </a:rPr>
              <a:t>2. Perceptually asymmetrical contexts</a:t>
            </a:r>
            <a:endParaRPr lang="en-US" sz="2800" dirty="0" smtClean="0"/>
          </a:p>
          <a:p>
            <a:pPr marL="342900" lvl="2" indent="-342900">
              <a:buClr>
                <a:schemeClr val="tx2"/>
              </a:buClr>
              <a:tabLst>
                <a:tab pos="384175" algn="l"/>
                <a:tab pos="1808163" algn="l"/>
                <a:tab pos="6099175" algn="l"/>
              </a:tabLst>
              <a:defRPr/>
            </a:pPr>
            <a:r>
              <a:rPr lang="en-US" sz="2800" dirty="0" smtClean="0"/>
              <a:t>In the context /</a:t>
            </a:r>
            <a:r>
              <a:rPr lang="en-US" sz="2800" dirty="0" err="1" smtClean="0"/>
              <a:t>tɔ́ka#la</a:t>
            </a:r>
            <a:r>
              <a:rPr lang="en-US" sz="2800" dirty="0" smtClean="0"/>
              <a:t>/, the intensity of the stressed vowel and the two post-tonic ones is not significantly different.</a:t>
            </a:r>
          </a:p>
          <a:p>
            <a:pPr marL="342900" lvl="2" indent="-342900">
              <a:buClr>
                <a:schemeClr val="tx2"/>
              </a:buClr>
              <a:tabLst>
                <a:tab pos="384175" algn="l"/>
                <a:tab pos="1808163" algn="l"/>
                <a:tab pos="6099175" algn="l"/>
              </a:tabLst>
              <a:defRPr/>
            </a:pPr>
            <a:r>
              <a:rPr lang="en-US" sz="2800" dirty="0" smtClean="0"/>
              <a:t>But their length is distinctly different, with the length of the post-tonic internal vowel at the bottom; i.e. the internal vowel can be considered weaker. </a:t>
            </a:r>
          </a:p>
          <a:p>
            <a:pPr marL="636588" lvl="3" indent="-342900">
              <a:tabLst>
                <a:tab pos="384175" algn="l"/>
                <a:tab pos="1808163" algn="l"/>
                <a:tab pos="6099175" algn="l"/>
              </a:tabLst>
              <a:defRPr/>
            </a:pPr>
            <a:r>
              <a:rPr lang="en-US" sz="2500" dirty="0" smtClean="0"/>
              <a:t>The shortening is especially pronounced in the sequence </a:t>
            </a:r>
            <a:r>
              <a:rPr lang="en-US" sz="2500" i="1" dirty="0" err="1" smtClean="0"/>
              <a:t>toca</a:t>
            </a:r>
            <a:r>
              <a:rPr lang="en-US" sz="2500" i="1" dirty="0" smtClean="0"/>
              <a:t>-la</a:t>
            </a:r>
            <a:r>
              <a:rPr lang="en-US" sz="2500" dirty="0" smtClean="0"/>
              <a:t>, the most common one.</a:t>
            </a:r>
          </a:p>
          <a:p>
            <a:pPr marL="342900" lvl="2" indent="-342900">
              <a:buClr>
                <a:schemeClr val="tx2"/>
              </a:buClr>
              <a:tabLst>
                <a:tab pos="384175" algn="l"/>
                <a:tab pos="1808163" algn="l"/>
                <a:tab pos="6099175" algn="l"/>
              </a:tabLst>
              <a:defRPr/>
            </a:pPr>
            <a:endParaRPr lang="en-US" sz="2800" dirty="0" smtClean="0"/>
          </a:p>
          <a:p>
            <a:pPr marL="636588" lvl="3" indent="-342900">
              <a:buNone/>
              <a:tabLst>
                <a:tab pos="385200" algn="l"/>
                <a:tab pos="1440000" algn="l"/>
                <a:tab pos="2520000" algn="l"/>
              </a:tabLst>
              <a:defRPr/>
            </a:pPr>
            <a:endParaRPr lang="en-US" sz="2500" dirty="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56</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III.2. The preharmonic stage: Nules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636588" lvl="3" indent="-342900">
              <a:buNone/>
              <a:tabLst>
                <a:tab pos="385200" algn="l"/>
                <a:tab pos="1440000" algn="l"/>
                <a:tab pos="2520000" algn="l"/>
              </a:tabLst>
              <a:defRPr/>
            </a:pPr>
            <a:endParaRPr lang="en-US" sz="2500" dirty="0" smtClean="0"/>
          </a:p>
        </p:txBody>
      </p:sp>
      <p:pic>
        <p:nvPicPr>
          <p:cNvPr id="2050" name="Picture 2"/>
          <p:cNvPicPr>
            <a:picLocks noChangeAspect="1" noChangeArrowheads="1"/>
          </p:cNvPicPr>
          <p:nvPr/>
        </p:nvPicPr>
        <p:blipFill>
          <a:blip r:embed="rId2" cstate="print"/>
          <a:srcRect/>
          <a:stretch>
            <a:fillRect/>
          </a:stretch>
        </p:blipFill>
        <p:spPr bwMode="auto">
          <a:xfrm>
            <a:off x="467544" y="1484784"/>
            <a:ext cx="7488832" cy="4968552"/>
          </a:xfrm>
          <a:prstGeom prst="rect">
            <a:avLst/>
          </a:prstGeom>
          <a:noFill/>
          <a:ln w="9525">
            <a:noFill/>
            <a:miter lim="800000"/>
            <a:headEnd/>
            <a:tailEnd/>
          </a:ln>
          <a:effectLst/>
        </p:spPr>
      </p:pic>
      <p:sp>
        <p:nvSpPr>
          <p:cNvPr id="6" name="5 Elipse"/>
          <p:cNvSpPr/>
          <p:nvPr/>
        </p:nvSpPr>
        <p:spPr>
          <a:xfrm flipH="1">
            <a:off x="3995936" y="3717032"/>
            <a:ext cx="1584176" cy="1800200"/>
          </a:xfrm>
          <a:prstGeom prst="ellipse">
            <a:avLst/>
          </a:prstGeom>
          <a:noFill/>
          <a:ln>
            <a:solidFill>
              <a:srgbClr val="CCCC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57</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III.2. The preharmonic stage: Nules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342900" lvl="2" indent="-342900">
              <a:buClr>
                <a:schemeClr val="tx2"/>
              </a:buClr>
              <a:buNone/>
              <a:tabLst>
                <a:tab pos="384175" algn="l"/>
                <a:tab pos="1808163" algn="l"/>
                <a:tab pos="6099175" algn="l"/>
              </a:tabLst>
              <a:defRPr/>
            </a:pPr>
            <a:r>
              <a:rPr lang="en-US" sz="2800" b="1" dirty="0" smtClean="0">
                <a:solidFill>
                  <a:schemeClr val="accent2"/>
                </a:solidFill>
              </a:rPr>
              <a:t>2. Perceptually asymmetrical contexts</a:t>
            </a:r>
            <a:endParaRPr lang="en-US" sz="2800" dirty="0" smtClean="0"/>
          </a:p>
          <a:p>
            <a:pPr marL="342900" lvl="2" indent="-342900">
              <a:buClr>
                <a:schemeClr val="tx2"/>
              </a:buClr>
              <a:tabLst>
                <a:tab pos="384175" algn="l"/>
                <a:tab pos="1808163" algn="l"/>
                <a:tab pos="6099175" algn="l"/>
              </a:tabLst>
              <a:defRPr/>
            </a:pPr>
            <a:r>
              <a:rPr lang="en-US" sz="2800" dirty="0" smtClean="0"/>
              <a:t>Outcome: Post-tonic internal /a/ undergoes total assimilation with the stressed vowel /ɔ́/ in the verbal form.</a:t>
            </a:r>
          </a:p>
          <a:p>
            <a:pPr marL="342900" lvl="2" indent="-342900">
              <a:buClr>
                <a:schemeClr val="tx2"/>
              </a:buClr>
              <a:tabLst>
                <a:tab pos="384175" algn="l"/>
                <a:tab pos="1808163" algn="l"/>
                <a:tab pos="6099175" algn="l"/>
              </a:tabLst>
              <a:defRPr/>
            </a:pPr>
            <a:r>
              <a:rPr lang="en-US" sz="2800" dirty="0" smtClean="0"/>
              <a:t>Vowel harmony does not continue to the following pronoun. The clitic vowel shows intermediate F2 values between the </a:t>
            </a:r>
            <a:r>
              <a:rPr lang="en-US" sz="2800" dirty="0" err="1" smtClean="0"/>
              <a:t>coarticulated</a:t>
            </a:r>
            <a:r>
              <a:rPr lang="en-US" sz="2800" dirty="0" smtClean="0"/>
              <a:t> /a/ in the context </a:t>
            </a:r>
            <a:r>
              <a:rPr lang="en-US" sz="2800" i="1" dirty="0" err="1" smtClean="0"/>
              <a:t>pistola</a:t>
            </a:r>
            <a:r>
              <a:rPr lang="en-US" sz="2800" dirty="0" smtClean="0"/>
              <a:t> and neutral [a] in the context </a:t>
            </a:r>
            <a:r>
              <a:rPr lang="en-US" sz="2800" i="1" dirty="0" err="1" smtClean="0"/>
              <a:t>sala</a:t>
            </a:r>
            <a:r>
              <a:rPr lang="en-US" sz="2800" dirty="0" smtClean="0"/>
              <a:t>. Hence, there is coarticulation with the preceding unstressed vowel, but less intense.</a:t>
            </a:r>
          </a:p>
          <a:p>
            <a:pPr marL="636588" lvl="3" indent="-342900">
              <a:buNone/>
              <a:tabLst>
                <a:tab pos="385200" algn="l"/>
                <a:tab pos="1440000" algn="l"/>
                <a:tab pos="2520000" algn="l"/>
              </a:tabLst>
              <a:defRPr/>
            </a:pPr>
            <a:endParaRPr lang="en-US" sz="2500" dirty="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58</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III.2. The preharmonic stage: Nules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342900" lvl="2" indent="-342900">
              <a:buClr>
                <a:schemeClr val="tx2"/>
              </a:buClr>
              <a:buNone/>
              <a:tabLst>
                <a:tab pos="384175" algn="l"/>
                <a:tab pos="1808163" algn="l"/>
                <a:tab pos="6099175" algn="l"/>
              </a:tabLst>
              <a:defRPr/>
            </a:pPr>
            <a:endParaRPr lang="en-US" sz="2800" dirty="0" smtClean="0"/>
          </a:p>
        </p:txBody>
      </p:sp>
      <p:pic>
        <p:nvPicPr>
          <p:cNvPr id="1027" name="Picture 3"/>
          <p:cNvPicPr>
            <a:picLocks noChangeAspect="1" noChangeArrowheads="1"/>
          </p:cNvPicPr>
          <p:nvPr/>
        </p:nvPicPr>
        <p:blipFill>
          <a:blip r:embed="rId4" cstate="print"/>
          <a:srcRect/>
          <a:stretch>
            <a:fillRect/>
          </a:stretch>
        </p:blipFill>
        <p:spPr bwMode="auto">
          <a:xfrm>
            <a:off x="467544" y="1484784"/>
            <a:ext cx="7488832" cy="4968552"/>
          </a:xfrm>
          <a:prstGeom prst="rect">
            <a:avLst/>
          </a:prstGeom>
          <a:noFill/>
          <a:ln w="9525">
            <a:noFill/>
            <a:miter lim="800000"/>
            <a:headEnd/>
            <a:tailEnd/>
          </a:ln>
          <a:effectLst/>
        </p:spPr>
      </p:pic>
      <p:pic>
        <p:nvPicPr>
          <p:cNvPr id="10" name="toca#la_N.wav">
            <a:hlinkClick r:id="" action="ppaction://media"/>
          </p:cNvPr>
          <p:cNvPicPr>
            <a:picLocks noRot="1" noChangeAspect="1"/>
          </p:cNvPicPr>
          <p:nvPr>
            <a:wavAudioFile r:embed="rId1" name="toca#la_N.wav"/>
          </p:nvPr>
        </p:nvPicPr>
        <p:blipFill>
          <a:blip r:embed="rId5" cstate="print"/>
          <a:stretch>
            <a:fillRect/>
          </a:stretch>
        </p:blipFill>
        <p:spPr>
          <a:xfrm>
            <a:off x="8100392" y="2564904"/>
            <a:ext cx="379413" cy="379413"/>
          </a:xfrm>
          <a:prstGeom prst="rect">
            <a:avLst/>
          </a:prstGeom>
        </p:spPr>
      </p:pic>
      <p:pic>
        <p:nvPicPr>
          <p:cNvPr id="11" name="to-ca-la_N.wav">
            <a:hlinkClick r:id="" action="ppaction://media"/>
          </p:cNvPr>
          <p:cNvPicPr>
            <a:picLocks noRot="1" noChangeAspect="1"/>
          </p:cNvPicPr>
          <p:nvPr>
            <a:audioFile r:link="rId2"/>
          </p:nvPr>
        </p:nvPicPr>
        <p:blipFill>
          <a:blip r:embed="rId5" cstate="print"/>
          <a:stretch>
            <a:fillRect/>
          </a:stretch>
        </p:blipFill>
        <p:spPr>
          <a:xfrm>
            <a:off x="8100392" y="3429000"/>
            <a:ext cx="379413" cy="379413"/>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0"/>
                                        </p:tgtEl>
                                      </p:cBhvr>
                                    </p:cmd>
                                  </p:childTnLst>
                                </p:cTn>
                              </p:par>
                            </p:childTnLst>
                          </p:cTn>
                        </p:par>
                      </p:childTnLst>
                    </p:cTn>
                  </p:par>
                </p:childTnLst>
              </p:cTn>
              <p:nextCondLst>
                <p:cond evt="onClick" delay="0">
                  <p:tgtEl>
                    <p:spTgt spid="10"/>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0"/>
                </p:tgtEl>
              </p:cMediaNode>
            </p:audio>
            <p:seq concurrent="1" nextAc="seek">
              <p:cTn id="8" restart="whenNotActive" fill="hold" evtFilter="cancelBubble" nodeType="interactiveSeq">
                <p:stCondLst>
                  <p:cond evt="onClick" delay="0">
                    <p:tgtEl>
                      <p:spTgt spid="11"/>
                    </p:tgtEl>
                  </p:cond>
                </p:stCondLst>
                <p:endSync evt="end" delay="0">
                  <p:rtn val="all"/>
                </p:endSync>
                <p:childTnLst>
                  <p:par>
                    <p:cTn id="9" fill="hold">
                      <p:stCondLst>
                        <p:cond delay="0"/>
                      </p:stCondLst>
                      <p:childTnLst>
                        <p:par>
                          <p:cTn id="10" fill="hold">
                            <p:stCondLst>
                              <p:cond delay="0"/>
                            </p:stCondLst>
                            <p:childTnLst>
                              <p:par>
                                <p:cTn id="11" presetID="1" presetClass="mediacall" presetSubtype="0" fill="hold" nodeType="clickEffect">
                                  <p:stCondLst>
                                    <p:cond delay="0"/>
                                  </p:stCondLst>
                                  <p:childTnLst>
                                    <p:cmd type="call" cmd="playFrom(0.0)">
                                      <p:cBhvr>
                                        <p:cTn id="12" dur="1280" fill="hold"/>
                                        <p:tgtEl>
                                          <p:spTgt spid="11"/>
                                        </p:tgtEl>
                                      </p:cBhvr>
                                    </p:cmd>
                                  </p:childTnLst>
                                </p:cTn>
                              </p:par>
                            </p:childTnLst>
                          </p:cTn>
                        </p:par>
                      </p:childTnLst>
                    </p:cTn>
                  </p:par>
                </p:childTnLst>
              </p:cTn>
              <p:nextCondLst>
                <p:cond evt="onClick" delay="0">
                  <p:tgtEl>
                    <p:spTgt spid="11"/>
                  </p:tgtEl>
                </p:cond>
              </p:nextCondLst>
            </p:seq>
            <p:audio>
              <p:cMediaNode>
                <p:cTn id="13" fill="hold" display="0">
                  <p:stCondLst>
                    <p:cond delay="indefinite"/>
                  </p:stCondLst>
                  <p:endCondLst>
                    <p:cond evt="onNext" delay="0">
                      <p:tgtEl>
                        <p:sldTgt/>
                      </p:tgtEl>
                    </p:cond>
                    <p:cond evt="onPrev" delay="0">
                      <p:tgtEl>
                        <p:sldTgt/>
                      </p:tgtEl>
                    </p:cond>
                    <p:cond evt="onStopAudio" delay="0">
                      <p:tgtEl>
                        <p:sldTgt/>
                      </p:tgtEl>
                    </p:cond>
                  </p:endCondLst>
                </p:cTn>
                <p:tgtEl>
                  <p:spTgt spid="11"/>
                </p:tgtEl>
              </p:cMediaNode>
            </p:audio>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59</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III.2. The preharmonic stage: Nules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lvl="0" indent="-400050" defTabSz="990600" eaLnBrk="1" hangingPunct="1">
              <a:lnSpc>
                <a:spcPct val="90000"/>
              </a:lnSpc>
              <a:buClr>
                <a:srgbClr val="330066"/>
              </a:buClr>
              <a:buNone/>
              <a:tabLst>
                <a:tab pos="1079500" algn="l"/>
                <a:tab pos="1701800" algn="l"/>
                <a:tab pos="2781300" algn="l"/>
                <a:tab pos="4483100" algn="l"/>
              </a:tabLst>
            </a:pPr>
            <a:r>
              <a:rPr lang="en-US" sz="2800" b="1" dirty="0" smtClean="0">
                <a:solidFill>
                  <a:srgbClr val="669999"/>
                </a:solidFill>
              </a:rPr>
              <a:t>2. Perceptually asymmetrical contexts</a:t>
            </a:r>
            <a:endParaRPr lang="en-US" sz="2800" dirty="0" smtClean="0">
              <a:solidFill>
                <a:srgbClr val="000000"/>
              </a:solidFill>
            </a:endParaRPr>
          </a:p>
          <a:p>
            <a:pPr marL="342900" lvl="2" indent="-342900">
              <a:buClr>
                <a:schemeClr val="tx2"/>
              </a:buClr>
              <a:tabLst>
                <a:tab pos="384175" algn="l"/>
                <a:tab pos="1808163" algn="l"/>
                <a:tab pos="6099175" algn="l"/>
              </a:tabLst>
              <a:defRPr/>
            </a:pPr>
            <a:r>
              <a:rPr lang="en-US" sz="2800" dirty="0" smtClean="0"/>
              <a:t>By contrast, although the same variation in vowel length exists, there are no similar assimilatory effects related to the front vowel </a:t>
            </a:r>
            <a:r>
              <a:rPr lang="en-US" sz="2800" kern="1200" dirty="0" smtClean="0">
                <a:solidFill>
                  <a:srgbClr val="000000"/>
                </a:solidFill>
              </a:rPr>
              <a:t>/ɛ́/ in the parallel context /ɛ́/#/a/##/la/: </a:t>
            </a:r>
            <a:r>
              <a:rPr lang="en-US" sz="2800" i="1" kern="1200" dirty="0" err="1" smtClean="0">
                <a:solidFill>
                  <a:srgbClr val="000000"/>
                </a:solidFill>
              </a:rPr>
              <a:t>serra</a:t>
            </a:r>
            <a:r>
              <a:rPr lang="en-US" sz="2800" i="1" kern="1200" dirty="0" smtClean="0">
                <a:solidFill>
                  <a:srgbClr val="000000"/>
                </a:solidFill>
              </a:rPr>
              <a:t>-la</a:t>
            </a:r>
            <a:r>
              <a:rPr lang="en-US" sz="2800" kern="1200" dirty="0" smtClean="0">
                <a:solidFill>
                  <a:srgbClr val="000000"/>
                </a:solidFill>
              </a:rPr>
              <a:t> ‘saw it (</a:t>
            </a:r>
            <a:r>
              <a:rPr lang="en-US" sz="2800" kern="1200" cap="small" dirty="0" smtClean="0">
                <a:solidFill>
                  <a:srgbClr val="000000"/>
                </a:solidFill>
              </a:rPr>
              <a:t>fem</a:t>
            </a:r>
            <a:r>
              <a:rPr lang="en-US" sz="2800" kern="1200" dirty="0" smtClean="0">
                <a:solidFill>
                  <a:srgbClr val="000000"/>
                </a:solidFill>
              </a:rPr>
              <a:t>)’. </a:t>
            </a:r>
            <a:endParaRPr lang="en-US" sz="2800" dirty="0" smtClean="0"/>
          </a:p>
          <a:p>
            <a:pPr marL="636588" lvl="3" indent="-342900">
              <a:buNone/>
              <a:tabLst>
                <a:tab pos="385200" algn="l"/>
                <a:tab pos="1440000" algn="l"/>
                <a:tab pos="2520000" algn="l"/>
              </a:tabLst>
              <a:defRPr/>
            </a:pPr>
            <a:endParaRPr lang="en-US" sz="25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12"/>
          </p:nvPr>
        </p:nvSpPr>
        <p:spPr>
          <a:noFill/>
        </p:spPr>
        <p:txBody>
          <a:bodyPr/>
          <a:lstStyle/>
          <a:p>
            <a:fld id="{D07C8496-7045-4263-8045-7320DC498143}" type="slidenum">
              <a:rPr lang="es-ES" altLang="en-US" smtClean="0"/>
              <a:pPr/>
              <a:t>6</a:t>
            </a:fld>
            <a:endParaRPr lang="es-ES" altLang="en-US" smtClean="0"/>
          </a:p>
        </p:txBody>
      </p:sp>
      <p:sp>
        <p:nvSpPr>
          <p:cNvPr id="4099" name="Rectangle 3"/>
          <p:cNvSpPr>
            <a:spLocks noGrp="1" noChangeArrowheads="1"/>
          </p:cNvSpPr>
          <p:nvPr>
            <p:ph type="body" idx="1"/>
          </p:nvPr>
        </p:nvSpPr>
        <p:spPr>
          <a:xfrm>
            <a:off x="468313" y="1681163"/>
            <a:ext cx="8229600" cy="4411662"/>
          </a:xfrm>
        </p:spPr>
        <p:txBody>
          <a:bodyPr/>
          <a:lstStyle/>
          <a:p>
            <a:pPr marL="571500" indent="-571500" eaLnBrk="1" hangingPunct="1">
              <a:buSzTx/>
              <a:defRPr/>
            </a:pPr>
            <a:r>
              <a:rPr lang="en-US" sz="2800" dirty="0" smtClean="0">
                <a:latin typeface="+mj-lt"/>
              </a:rPr>
              <a:t>Vowel harmony is quite common in the southern Valencian dialect. </a:t>
            </a:r>
          </a:p>
          <a:p>
            <a:pPr marL="571500" indent="-571500" eaLnBrk="1" hangingPunct="1">
              <a:buSzTx/>
              <a:defRPr/>
            </a:pPr>
            <a:r>
              <a:rPr lang="en-US" sz="2800" dirty="0" smtClean="0">
                <a:latin typeface="+mj-lt"/>
              </a:rPr>
              <a:t>The distribution of the three different patterns of vowel harmony (only </a:t>
            </a:r>
            <a:r>
              <a:rPr lang="en-US" sz="2800" dirty="0" smtClean="0"/>
              <a:t>with /</a:t>
            </a:r>
            <a:r>
              <a:rPr lang="en-US" sz="2800" kern="1200" dirty="0" smtClean="0">
                <a:solidFill>
                  <a:srgbClr val="000000"/>
                </a:solidFill>
              </a:rPr>
              <a:t>ɔ́/, only with /ɛ́/ or </a:t>
            </a:r>
            <a:r>
              <a:rPr lang="en-US" sz="2800" dirty="0" smtClean="0">
                <a:latin typeface="+mj-lt"/>
              </a:rPr>
              <a:t>with both [−ATR] vowels</a:t>
            </a:r>
            <a:r>
              <a:rPr lang="en-US" sz="2800" kern="1200" dirty="0" smtClean="0">
                <a:solidFill>
                  <a:srgbClr val="000000"/>
                </a:solidFill>
              </a:rPr>
              <a:t>) is extremely irregular (cf. </a:t>
            </a:r>
            <a:r>
              <a:rPr lang="en-US" sz="2800" kern="1200" dirty="0" err="1" smtClean="0">
                <a:solidFill>
                  <a:srgbClr val="000000"/>
                </a:solidFill>
              </a:rPr>
              <a:t>Jiménez</a:t>
            </a:r>
            <a:r>
              <a:rPr lang="en-US" sz="2800" kern="1200" dirty="0" smtClean="0">
                <a:solidFill>
                  <a:srgbClr val="000000"/>
                </a:solidFill>
              </a:rPr>
              <a:t> 2001: </a:t>
            </a:r>
            <a:r>
              <a:rPr lang="en-US" sz="2800" kern="1200" dirty="0" smtClean="0"/>
              <a:t>225-227;</a:t>
            </a:r>
            <a:r>
              <a:rPr lang="en-US" sz="2800" kern="1200" dirty="0" smtClean="0">
                <a:solidFill>
                  <a:srgbClr val="000000"/>
                </a:solidFill>
              </a:rPr>
              <a:t> </a:t>
            </a:r>
            <a:r>
              <a:rPr lang="en-US" sz="2800" kern="1200" dirty="0" err="1" smtClean="0">
                <a:solidFill>
                  <a:srgbClr val="000000"/>
                </a:solidFill>
              </a:rPr>
              <a:t>Saborit</a:t>
            </a:r>
            <a:r>
              <a:rPr lang="en-US" sz="2800" kern="1200" dirty="0" smtClean="0">
                <a:solidFill>
                  <a:srgbClr val="000000"/>
                </a:solidFill>
              </a:rPr>
              <a:t> 2010: 252).</a:t>
            </a:r>
          </a:p>
          <a:p>
            <a:pPr marL="571500" indent="-571500" eaLnBrk="1" hangingPunct="1">
              <a:buSzTx/>
              <a:defRPr/>
            </a:pPr>
            <a:endParaRPr lang="en-US" sz="2100" kern="1200" dirty="0" smtClean="0">
              <a:solidFill>
                <a:srgbClr val="000000"/>
              </a:solidFill>
            </a:endParaRPr>
          </a:p>
          <a:p>
            <a:pPr marL="0" lvl="2" indent="0" algn="r" eaLnBrk="1" hangingPunct="1">
              <a:buSzTx/>
              <a:buNone/>
              <a:defRPr/>
            </a:pPr>
            <a:r>
              <a:rPr lang="en-US" sz="2100" kern="1200" dirty="0" smtClean="0">
                <a:solidFill>
                  <a:srgbClr val="000000"/>
                </a:solidFill>
              </a:rPr>
              <a:t>(</a:t>
            </a:r>
            <a:r>
              <a:rPr lang="en-US" sz="2100" i="1" kern="1200" dirty="0" smtClean="0">
                <a:solidFill>
                  <a:srgbClr val="000000"/>
                </a:solidFill>
              </a:rPr>
              <a:t>Map source</a:t>
            </a:r>
            <a:r>
              <a:rPr lang="en-US" sz="2100" kern="1200" dirty="0" smtClean="0">
                <a:solidFill>
                  <a:srgbClr val="000000"/>
                </a:solidFill>
              </a:rPr>
              <a:t>: J. </a:t>
            </a:r>
            <a:r>
              <a:rPr lang="en-US" sz="2100" kern="1200" dirty="0" err="1" smtClean="0">
                <a:solidFill>
                  <a:srgbClr val="000000"/>
                </a:solidFill>
              </a:rPr>
              <a:t>Saborit’s</a:t>
            </a:r>
            <a:r>
              <a:rPr lang="en-US" sz="2100" kern="1200" dirty="0" smtClean="0">
                <a:solidFill>
                  <a:srgbClr val="000000"/>
                </a:solidFill>
              </a:rPr>
              <a:t> blog, “La /-a/ final </a:t>
            </a:r>
            <a:r>
              <a:rPr lang="en-US" sz="2100" kern="1200" dirty="0" err="1" smtClean="0">
                <a:solidFill>
                  <a:srgbClr val="000000"/>
                </a:solidFill>
              </a:rPr>
              <a:t>i</a:t>
            </a:r>
            <a:r>
              <a:rPr lang="en-US" sz="2100" kern="1200" dirty="0" smtClean="0">
                <a:solidFill>
                  <a:srgbClr val="000000"/>
                </a:solidFill>
              </a:rPr>
              <a:t> les harmonies </a:t>
            </a:r>
            <a:r>
              <a:rPr lang="en-US" sz="2100" kern="1200" dirty="0" err="1" smtClean="0">
                <a:solidFill>
                  <a:srgbClr val="000000"/>
                </a:solidFill>
              </a:rPr>
              <a:t>vocàliques</a:t>
            </a:r>
            <a:r>
              <a:rPr lang="en-US" sz="2100" kern="1200" dirty="0" smtClean="0">
                <a:solidFill>
                  <a:srgbClr val="000000"/>
                </a:solidFill>
              </a:rPr>
              <a:t>”, http://reocities.com/SoHo/cafe/9308/alvhv.jpg)</a:t>
            </a:r>
            <a:r>
              <a:rPr lang="en-US" kern="1200" dirty="0" smtClean="0">
                <a:solidFill>
                  <a:srgbClr val="000000"/>
                </a:solidFill>
              </a:rPr>
              <a:t>  </a:t>
            </a:r>
          </a:p>
          <a:p>
            <a:pPr marL="571500" indent="-571500" eaLnBrk="1" hangingPunct="1">
              <a:buSzTx/>
              <a:buFont typeface="Wingdings" pitchFamily="2" charset="2"/>
              <a:buNone/>
              <a:defRPr/>
            </a:pPr>
            <a:r>
              <a:rPr lang="en-US" kern="1200" dirty="0" smtClean="0">
                <a:solidFill>
                  <a:srgbClr val="000000"/>
                </a:solidFill>
              </a:rPr>
              <a:t>	</a:t>
            </a:r>
            <a:endParaRPr lang="en-US" dirty="0" smtClean="0">
              <a:latin typeface="+mj-lt"/>
              <a:cs typeface="Times New Roman"/>
            </a:endParaRPr>
          </a:p>
        </p:txBody>
      </p:sp>
      <p:sp>
        <p:nvSpPr>
          <p:cNvPr id="9220" name="Rectangle 4"/>
          <p:cNvSpPr>
            <a:spLocks noGrp="1" noChangeArrowheads="1"/>
          </p:cNvSpPr>
          <p:nvPr>
            <p:ph type="title"/>
          </p:nvPr>
        </p:nvSpPr>
        <p:spPr>
          <a:xfrm>
            <a:off x="468313" y="188913"/>
            <a:ext cx="7543800" cy="1295400"/>
          </a:xfrm>
        </p:spPr>
        <p:txBody>
          <a:bodyPr/>
          <a:lstStyle/>
          <a:p>
            <a:pPr eaLnBrk="1" hangingPunct="1"/>
            <a:r>
              <a:rPr lang="en-US" sz="3200" dirty="0" smtClean="0"/>
              <a:t>Background</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60</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III.2. The preharmonic stage: Nules</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636588" lvl="3" indent="-342900">
              <a:buNone/>
              <a:tabLst>
                <a:tab pos="385200" algn="l"/>
                <a:tab pos="1440000" algn="l"/>
                <a:tab pos="2520000" algn="l"/>
              </a:tabLst>
              <a:defRPr/>
            </a:pPr>
            <a:endParaRPr lang="en-US" sz="2500" dirty="0" smtClean="0"/>
          </a:p>
        </p:txBody>
      </p:sp>
      <p:pic>
        <p:nvPicPr>
          <p:cNvPr id="4098" name="Picture 2"/>
          <p:cNvPicPr>
            <a:picLocks noChangeAspect="1" noChangeArrowheads="1"/>
          </p:cNvPicPr>
          <p:nvPr/>
        </p:nvPicPr>
        <p:blipFill>
          <a:blip r:embed="rId2" cstate="print"/>
          <a:srcRect/>
          <a:stretch>
            <a:fillRect/>
          </a:stretch>
        </p:blipFill>
        <p:spPr bwMode="auto">
          <a:xfrm>
            <a:off x="467544" y="1484784"/>
            <a:ext cx="7488832" cy="496855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61</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III.3. The harmonic stage: Borriana</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lvl="0" indent="-400050" defTabSz="990600" eaLnBrk="1" hangingPunct="1">
              <a:lnSpc>
                <a:spcPct val="90000"/>
              </a:lnSpc>
              <a:buClr>
                <a:srgbClr val="330066"/>
              </a:buClr>
              <a:buNone/>
              <a:tabLst>
                <a:tab pos="1079500" algn="l"/>
                <a:tab pos="1701800" algn="l"/>
                <a:tab pos="2781300" algn="l"/>
                <a:tab pos="4483100" algn="l"/>
              </a:tabLst>
            </a:pPr>
            <a:r>
              <a:rPr lang="en-US" sz="2800" b="1" dirty="0" smtClean="0">
                <a:solidFill>
                  <a:srgbClr val="669999"/>
                </a:solidFill>
              </a:rPr>
              <a:t>1. General pattern</a:t>
            </a:r>
            <a:endParaRPr lang="en-US" sz="1800" dirty="0" smtClean="0"/>
          </a:p>
          <a:p>
            <a:pPr marL="342900" lvl="2" indent="-342900">
              <a:buClr>
                <a:srgbClr val="330066"/>
              </a:buClr>
              <a:tabLst>
                <a:tab pos="384175" algn="l"/>
                <a:tab pos="1808163" algn="l"/>
                <a:tab pos="6099175" algn="l"/>
              </a:tabLst>
              <a:defRPr/>
            </a:pPr>
            <a:r>
              <a:rPr lang="en-US" sz="2800" dirty="0" smtClean="0">
                <a:solidFill>
                  <a:srgbClr val="000000"/>
                </a:solidFill>
              </a:rPr>
              <a:t>As expected, in this variety /a/ in the context /ɔ́/+/a/ (</a:t>
            </a:r>
            <a:r>
              <a:rPr lang="en-US" sz="2800" i="1" dirty="0" err="1" smtClean="0">
                <a:solidFill>
                  <a:srgbClr val="000000"/>
                </a:solidFill>
              </a:rPr>
              <a:t>pistola</a:t>
            </a:r>
            <a:r>
              <a:rPr lang="en-US" sz="2800" dirty="0" smtClean="0">
                <a:solidFill>
                  <a:srgbClr val="000000"/>
                </a:solidFill>
              </a:rPr>
              <a:t>) displays total assimilation to the stressed vowel: </a:t>
            </a:r>
            <a:r>
              <a:rPr lang="en-US" sz="2800" dirty="0" smtClean="0"/>
              <a:t>[</a:t>
            </a:r>
            <a:r>
              <a:rPr lang="en-US" sz="2800" dirty="0" err="1" smtClean="0"/>
              <a:t>pistɔ́l</a:t>
            </a:r>
            <a:r>
              <a:rPr lang="en-US" sz="2800" b="1" dirty="0" err="1" smtClean="0">
                <a:solidFill>
                  <a:srgbClr val="669999"/>
                </a:solidFill>
              </a:rPr>
              <a:t>ɔ</a:t>
            </a:r>
            <a:r>
              <a:rPr lang="en-US" sz="2800" dirty="0" smtClean="0"/>
              <a:t>]</a:t>
            </a:r>
            <a:r>
              <a:rPr lang="en-US" sz="2800" dirty="0" smtClean="0">
                <a:solidFill>
                  <a:srgbClr val="000000"/>
                </a:solidFill>
              </a:rPr>
              <a:t>.</a:t>
            </a:r>
          </a:p>
          <a:p>
            <a:pPr marL="342900" lvl="2" indent="-342900">
              <a:buClr>
                <a:srgbClr val="330066"/>
              </a:buClr>
              <a:tabLst>
                <a:tab pos="384175" algn="l"/>
                <a:tab pos="1808163" algn="l"/>
                <a:tab pos="6099175" algn="l"/>
              </a:tabLst>
              <a:defRPr/>
            </a:pPr>
            <a:r>
              <a:rPr lang="en-US" sz="2800" dirty="0" smtClean="0">
                <a:solidFill>
                  <a:srgbClr val="000000"/>
                </a:solidFill>
              </a:rPr>
              <a:t>The process likewise affects the final vowel in the context /ɔ́/#/a/, with a clitic boundary (</a:t>
            </a:r>
            <a:r>
              <a:rPr lang="en-US" sz="2800" i="1" dirty="0" err="1" smtClean="0">
                <a:solidFill>
                  <a:srgbClr val="000000"/>
                </a:solidFill>
              </a:rPr>
              <a:t>dissol</a:t>
            </a:r>
            <a:r>
              <a:rPr lang="en-US" sz="2800" i="1" dirty="0" smtClean="0">
                <a:solidFill>
                  <a:srgbClr val="000000"/>
                </a:solidFill>
              </a:rPr>
              <a:t>-l</a:t>
            </a:r>
            <a:r>
              <a:rPr lang="en-US" sz="2800" b="1" i="1" dirty="0" smtClean="0">
                <a:solidFill>
                  <a:srgbClr val="669999"/>
                </a:solidFill>
              </a:rPr>
              <a:t>a</a:t>
            </a:r>
            <a:r>
              <a:rPr lang="en-US" sz="2800" dirty="0" smtClean="0">
                <a:solidFill>
                  <a:srgbClr val="000000"/>
                </a:solidFill>
              </a:rPr>
              <a:t>).</a:t>
            </a:r>
          </a:p>
          <a:p>
            <a:pPr marL="636588" lvl="3" indent="-342900">
              <a:buClr>
                <a:srgbClr val="330066"/>
              </a:buClr>
              <a:tabLst>
                <a:tab pos="384175" algn="l"/>
                <a:tab pos="1808163" algn="l"/>
                <a:tab pos="6099175" algn="l"/>
              </a:tabLst>
              <a:defRPr/>
            </a:pPr>
            <a:r>
              <a:rPr lang="en-US" sz="2500" dirty="0" smtClean="0">
                <a:solidFill>
                  <a:srgbClr val="000000"/>
                </a:solidFill>
              </a:rPr>
              <a:t>In a previous set of data, with subjects above 65 years-old, this context showed some variation between total and partial assimilation (</a:t>
            </a:r>
            <a:r>
              <a:rPr lang="en-US" sz="2500" dirty="0" err="1" smtClean="0">
                <a:solidFill>
                  <a:srgbClr val="000000"/>
                </a:solidFill>
              </a:rPr>
              <a:t>Herrero</a:t>
            </a:r>
            <a:r>
              <a:rPr lang="en-US" sz="2500" dirty="0" smtClean="0">
                <a:solidFill>
                  <a:srgbClr val="000000"/>
                </a:solidFill>
              </a:rPr>
              <a:t> &amp; </a:t>
            </a:r>
            <a:r>
              <a:rPr lang="en-US" sz="2500" dirty="0" err="1" smtClean="0">
                <a:solidFill>
                  <a:srgbClr val="000000"/>
                </a:solidFill>
              </a:rPr>
              <a:t>Jiménez</a:t>
            </a:r>
            <a:r>
              <a:rPr lang="en-US" sz="2500" dirty="0" smtClean="0">
                <a:solidFill>
                  <a:srgbClr val="000000"/>
                </a:solidFill>
              </a:rPr>
              <a:t> 2011a,b).</a:t>
            </a:r>
          </a:p>
          <a:p>
            <a:pPr marL="400050" indent="-400050" defTabSz="990600" eaLnBrk="1" hangingPunct="1">
              <a:lnSpc>
                <a:spcPct val="90000"/>
              </a:lnSpc>
              <a:buFont typeface="Wingdings" pitchFamily="2" charset="2"/>
              <a:buNone/>
              <a:tabLst>
                <a:tab pos="1079500" algn="l"/>
                <a:tab pos="1701800" algn="l"/>
                <a:tab pos="2781300" algn="l"/>
                <a:tab pos="4483100" algn="l"/>
              </a:tabLst>
            </a:pPr>
            <a:endParaRPr lang="en-US" sz="1800" dirty="0" smtClean="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62</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III.3. The harmonic stage: Borriana</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2" charset="2"/>
              <a:buNone/>
              <a:tabLst>
                <a:tab pos="1079500" algn="l"/>
                <a:tab pos="1701800" algn="l"/>
                <a:tab pos="2781300" algn="l"/>
                <a:tab pos="4483100" algn="l"/>
              </a:tabLst>
            </a:pPr>
            <a:endParaRPr lang="en-US" sz="1800" dirty="0" smtClean="0"/>
          </a:p>
        </p:txBody>
      </p:sp>
      <p:pic>
        <p:nvPicPr>
          <p:cNvPr id="1026" name="Picture 2"/>
          <p:cNvPicPr>
            <a:picLocks noChangeAspect="1" noChangeArrowheads="1"/>
          </p:cNvPicPr>
          <p:nvPr/>
        </p:nvPicPr>
        <p:blipFill>
          <a:blip r:embed="rId2" cstate="print"/>
          <a:srcRect/>
          <a:stretch>
            <a:fillRect/>
          </a:stretch>
        </p:blipFill>
        <p:spPr bwMode="auto">
          <a:xfrm>
            <a:off x="467544" y="1484784"/>
            <a:ext cx="7488832" cy="4968552"/>
          </a:xfrm>
          <a:prstGeom prst="rect">
            <a:avLst/>
          </a:prstGeom>
          <a:noFill/>
          <a:ln w="9525">
            <a:noFill/>
            <a:miter lim="800000"/>
            <a:headEnd/>
            <a:tailEnd/>
          </a:ln>
          <a:effectLst/>
        </p:spPr>
      </p:pic>
      <p:sp>
        <p:nvSpPr>
          <p:cNvPr id="8" name="7 Rectángulo"/>
          <p:cNvSpPr/>
          <p:nvPr/>
        </p:nvSpPr>
        <p:spPr>
          <a:xfrm>
            <a:off x="3203848" y="3429000"/>
            <a:ext cx="1872208" cy="2016224"/>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63</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III.3. The harmonic stage: Borriana</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lvl="0" indent="-400050" defTabSz="990600" eaLnBrk="1" hangingPunct="1">
              <a:lnSpc>
                <a:spcPct val="90000"/>
              </a:lnSpc>
              <a:buClr>
                <a:srgbClr val="330066"/>
              </a:buClr>
              <a:buNone/>
              <a:tabLst>
                <a:tab pos="1079500" algn="l"/>
                <a:tab pos="1701800" algn="l"/>
                <a:tab pos="2781300" algn="l"/>
                <a:tab pos="4483100" algn="l"/>
              </a:tabLst>
            </a:pPr>
            <a:r>
              <a:rPr lang="en-US" sz="2800" b="1" dirty="0" smtClean="0">
                <a:solidFill>
                  <a:srgbClr val="669999"/>
                </a:solidFill>
              </a:rPr>
              <a:t>1. General pattern</a:t>
            </a:r>
            <a:endParaRPr lang="en-US" sz="1800" dirty="0" smtClean="0"/>
          </a:p>
          <a:p>
            <a:pPr marL="342900" lvl="2" indent="-342900">
              <a:buClr>
                <a:srgbClr val="330066"/>
              </a:buClr>
              <a:tabLst>
                <a:tab pos="384175" algn="l"/>
                <a:tab pos="1808163" algn="l"/>
                <a:tab pos="6099175" algn="l"/>
              </a:tabLst>
              <a:defRPr/>
            </a:pPr>
            <a:r>
              <a:rPr lang="en-US" sz="2800" dirty="0" smtClean="0"/>
              <a:t>The assimilation, though, is sensitive to major morphological boundaries: across words (as in </a:t>
            </a:r>
            <a:r>
              <a:rPr lang="en-US" sz="2800" i="1" dirty="0" err="1" smtClean="0"/>
              <a:t>dissol</a:t>
            </a:r>
            <a:r>
              <a:rPr lang="en-US" sz="2800" i="1" dirty="0" smtClean="0"/>
              <a:t> la farina</a:t>
            </a:r>
            <a:r>
              <a:rPr lang="en-US" sz="2800" dirty="0" smtClean="0"/>
              <a:t>) </a:t>
            </a:r>
            <a:r>
              <a:rPr lang="en-US" sz="2800" dirty="0" smtClean="0">
                <a:solidFill>
                  <a:srgbClr val="000000"/>
                </a:solidFill>
              </a:rPr>
              <a:t>the vowel of the article is not totally assimilated. Its realization is at an intermediate point between the harmonized /a/ in </a:t>
            </a:r>
            <a:r>
              <a:rPr lang="en-US" sz="2800" i="1" dirty="0" err="1" smtClean="0">
                <a:solidFill>
                  <a:srgbClr val="000000"/>
                </a:solidFill>
              </a:rPr>
              <a:t>pistola</a:t>
            </a:r>
            <a:r>
              <a:rPr lang="en-US" sz="2800" dirty="0" smtClean="0">
                <a:solidFill>
                  <a:srgbClr val="000000"/>
                </a:solidFill>
              </a:rPr>
              <a:t> and the neutral /a/ in the context </a:t>
            </a:r>
            <a:r>
              <a:rPr lang="en-US" sz="2800" i="1" dirty="0" err="1" smtClean="0">
                <a:solidFill>
                  <a:srgbClr val="000000"/>
                </a:solidFill>
              </a:rPr>
              <a:t>sala</a:t>
            </a:r>
            <a:r>
              <a:rPr lang="en-US" sz="2800" dirty="0" smtClean="0"/>
              <a:t>.</a:t>
            </a:r>
          </a:p>
          <a:p>
            <a:pPr marL="342900" lvl="2" indent="-342900">
              <a:buClr>
                <a:srgbClr val="330066"/>
              </a:buClr>
              <a:tabLst>
                <a:tab pos="384175" algn="l"/>
                <a:tab pos="1808163" algn="l"/>
                <a:tab pos="6099175" algn="l"/>
              </a:tabLst>
              <a:defRPr/>
            </a:pPr>
            <a:r>
              <a:rPr lang="en-US" sz="2800" dirty="0" smtClean="0"/>
              <a:t>Therefore, there is coarticulation, as in Nules, but not vowel harmony. </a:t>
            </a:r>
          </a:p>
          <a:p>
            <a:pPr marL="400050" indent="-400050" defTabSz="990600" eaLnBrk="1" hangingPunct="1">
              <a:lnSpc>
                <a:spcPct val="90000"/>
              </a:lnSpc>
              <a:buFont typeface="Wingdings" pitchFamily="2" charset="2"/>
              <a:buNone/>
              <a:tabLst>
                <a:tab pos="1079500" algn="l"/>
                <a:tab pos="1701800" algn="l"/>
                <a:tab pos="2781300" algn="l"/>
                <a:tab pos="4483100" algn="l"/>
              </a:tabLst>
            </a:pPr>
            <a:endParaRPr lang="en-US" sz="1800" dirty="0" smtClean="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64</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III.3. The harmonic stage: Borriana</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2" charset="2"/>
              <a:buNone/>
              <a:tabLst>
                <a:tab pos="1079500" algn="l"/>
                <a:tab pos="1701800" algn="l"/>
                <a:tab pos="2781300" algn="l"/>
                <a:tab pos="4483100" algn="l"/>
              </a:tabLst>
            </a:pPr>
            <a:endParaRPr lang="en-US" sz="1800" dirty="0" smtClean="0"/>
          </a:p>
        </p:txBody>
      </p:sp>
      <p:pic>
        <p:nvPicPr>
          <p:cNvPr id="7" name="Picture 2"/>
          <p:cNvPicPr>
            <a:picLocks noChangeAspect="1" noChangeArrowheads="1"/>
          </p:cNvPicPr>
          <p:nvPr/>
        </p:nvPicPr>
        <p:blipFill>
          <a:blip r:embed="rId2" cstate="print"/>
          <a:srcRect/>
          <a:stretch>
            <a:fillRect/>
          </a:stretch>
        </p:blipFill>
        <p:spPr bwMode="auto">
          <a:xfrm>
            <a:off x="467544" y="1484784"/>
            <a:ext cx="7488832" cy="4968552"/>
          </a:xfrm>
          <a:prstGeom prst="rect">
            <a:avLst/>
          </a:prstGeom>
          <a:noFill/>
          <a:ln w="9525">
            <a:noFill/>
            <a:miter lim="800000"/>
            <a:headEnd/>
            <a:tailEnd/>
          </a:ln>
          <a:effectLst/>
        </p:spPr>
      </p:pic>
      <p:sp>
        <p:nvSpPr>
          <p:cNvPr id="8" name="7 Elipse"/>
          <p:cNvSpPr/>
          <p:nvPr/>
        </p:nvSpPr>
        <p:spPr>
          <a:xfrm>
            <a:off x="5292080" y="3140968"/>
            <a:ext cx="1080120" cy="1152000"/>
          </a:xfrm>
          <a:prstGeom prst="ellipse">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65</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III.3. The harmonic stage: Borriana</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None/>
              <a:tabLst>
                <a:tab pos="1079500" algn="l"/>
                <a:tab pos="1701800" algn="l"/>
                <a:tab pos="2781300" algn="l"/>
                <a:tab pos="4483100" algn="l"/>
              </a:tabLst>
            </a:pPr>
            <a:r>
              <a:rPr lang="en-US" sz="2800" b="1" dirty="0" smtClean="0">
                <a:solidFill>
                  <a:schemeClr val="accent2"/>
                </a:solidFill>
              </a:rPr>
              <a:t>2. Perceptually asymmetrical contexts</a:t>
            </a:r>
            <a:endParaRPr lang="en-US" sz="2800" dirty="0" smtClean="0"/>
          </a:p>
          <a:p>
            <a:pPr marL="342900" lvl="2" indent="-342900">
              <a:buClr>
                <a:srgbClr val="330066"/>
              </a:buClr>
              <a:tabLst>
                <a:tab pos="384175" algn="l"/>
                <a:tab pos="1808163" algn="l"/>
                <a:tab pos="6099175" algn="l"/>
              </a:tabLst>
              <a:defRPr/>
            </a:pPr>
            <a:r>
              <a:rPr lang="en-US" sz="2800" dirty="0" smtClean="0">
                <a:solidFill>
                  <a:srgbClr val="000000"/>
                </a:solidFill>
              </a:rPr>
              <a:t>As in Nules </a:t>
            </a:r>
            <a:r>
              <a:rPr lang="en-US" sz="2800" i="1" dirty="0" err="1" smtClean="0">
                <a:solidFill>
                  <a:srgbClr val="000000"/>
                </a:solidFill>
              </a:rPr>
              <a:t>toca</a:t>
            </a:r>
            <a:r>
              <a:rPr lang="en-US" sz="2800" i="1" dirty="0" smtClean="0">
                <a:solidFill>
                  <a:srgbClr val="000000"/>
                </a:solidFill>
              </a:rPr>
              <a:t>-la, </a:t>
            </a:r>
            <a:r>
              <a:rPr lang="en-US" sz="2800" dirty="0" smtClean="0">
                <a:solidFill>
                  <a:srgbClr val="000000"/>
                </a:solidFill>
              </a:rPr>
              <a:t>round vowel harmony affects post-tonic internal vowels.</a:t>
            </a:r>
          </a:p>
          <a:p>
            <a:pPr marL="342900" lvl="2" indent="-342900">
              <a:buClr>
                <a:srgbClr val="330066"/>
              </a:buClr>
              <a:tabLst>
                <a:tab pos="384175" algn="l"/>
                <a:tab pos="1808163" algn="l"/>
                <a:tab pos="6099175" algn="l"/>
              </a:tabLst>
              <a:defRPr/>
            </a:pPr>
            <a:r>
              <a:rPr lang="en-US" sz="2800" dirty="0" smtClean="0">
                <a:solidFill>
                  <a:srgbClr val="000000"/>
                </a:solidFill>
              </a:rPr>
              <a:t>The assimilation is again not recursive: the /a/ in the pronoun is only realized with slight changes in F2, like the /a/ belonging to a different word (</a:t>
            </a:r>
            <a:r>
              <a:rPr lang="en-US" sz="2800" dirty="0" smtClean="0"/>
              <a:t>context /ɔ́/##/a/, </a:t>
            </a:r>
            <a:r>
              <a:rPr lang="en-US" sz="2800" i="1" dirty="0" err="1" smtClean="0"/>
              <a:t>dissol</a:t>
            </a:r>
            <a:r>
              <a:rPr lang="en-US" sz="2800" i="1" dirty="0" smtClean="0"/>
              <a:t> la farina</a:t>
            </a:r>
            <a:r>
              <a:rPr lang="en-US" sz="2800" dirty="0" smtClean="0"/>
              <a:t>)</a:t>
            </a:r>
            <a:r>
              <a:rPr lang="en-US" sz="2800" dirty="0" smtClean="0">
                <a:solidFill>
                  <a:srgbClr val="000000"/>
                </a:solidFill>
              </a:rPr>
              <a:t>. </a:t>
            </a:r>
          </a:p>
          <a:p>
            <a:pPr marL="400050" indent="-400050" defTabSz="990600" eaLnBrk="1" hangingPunct="1">
              <a:lnSpc>
                <a:spcPct val="90000"/>
              </a:lnSpc>
              <a:buFont typeface="Wingdings" pitchFamily="2" charset="2"/>
              <a:buNone/>
              <a:tabLst>
                <a:tab pos="1079500" algn="l"/>
                <a:tab pos="1701800" algn="l"/>
                <a:tab pos="2781300" algn="l"/>
                <a:tab pos="4483100" algn="l"/>
              </a:tabLst>
            </a:pPr>
            <a:endParaRPr lang="en-US" sz="1800" dirty="0" smtClean="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66</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III.3. The harmonic stage: Borriana</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Font typeface="Wingdings" pitchFamily="2" charset="2"/>
              <a:buNone/>
              <a:tabLst>
                <a:tab pos="1079500" algn="l"/>
                <a:tab pos="1701800" algn="l"/>
                <a:tab pos="2781300" algn="l"/>
                <a:tab pos="4483100" algn="l"/>
              </a:tabLst>
            </a:pPr>
            <a:endParaRPr lang="en-US" sz="1800" dirty="0" smtClean="0"/>
          </a:p>
        </p:txBody>
      </p:sp>
      <p:pic>
        <p:nvPicPr>
          <p:cNvPr id="3074" name="Picture 2"/>
          <p:cNvPicPr>
            <a:picLocks noChangeAspect="1" noChangeArrowheads="1"/>
          </p:cNvPicPr>
          <p:nvPr/>
        </p:nvPicPr>
        <p:blipFill>
          <a:blip r:embed="rId2" cstate="print"/>
          <a:srcRect/>
          <a:stretch>
            <a:fillRect/>
          </a:stretch>
        </p:blipFill>
        <p:spPr bwMode="auto">
          <a:xfrm>
            <a:off x="467544" y="1484783"/>
            <a:ext cx="7488832" cy="496855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12"/>
          </p:nvPr>
        </p:nvSpPr>
        <p:spPr>
          <a:noFill/>
        </p:spPr>
        <p:txBody>
          <a:bodyPr/>
          <a:lstStyle/>
          <a:p>
            <a:fld id="{23BC5568-5797-4450-97A6-8050DE834DE2}" type="slidenum">
              <a:rPr lang="es-ES" altLang="en-US" smtClean="0"/>
              <a:pPr/>
              <a:t>67</a:t>
            </a:fld>
            <a:endParaRPr lang="es-ES" altLang="en-US" smtClean="0"/>
          </a:p>
        </p:txBody>
      </p:sp>
      <p:sp>
        <p:nvSpPr>
          <p:cNvPr id="32771" name="Rectangle 2"/>
          <p:cNvSpPr>
            <a:spLocks noGrp="1" noChangeArrowheads="1"/>
          </p:cNvSpPr>
          <p:nvPr>
            <p:ph type="title"/>
          </p:nvPr>
        </p:nvSpPr>
        <p:spPr>
          <a:xfrm>
            <a:off x="457200" y="404813"/>
            <a:ext cx="7543800" cy="868362"/>
          </a:xfrm>
        </p:spPr>
        <p:txBody>
          <a:bodyPr/>
          <a:lstStyle/>
          <a:p>
            <a:pPr eaLnBrk="1" hangingPunct="1"/>
            <a:r>
              <a:rPr lang="en-US" sz="3200" dirty="0" smtClean="0"/>
              <a:t>III.3. The harmonic stage: Borriana</a:t>
            </a:r>
            <a:endParaRPr lang="en-US" sz="3200" b="0" dirty="0" smtClean="0"/>
          </a:p>
        </p:txBody>
      </p:sp>
      <p:sp>
        <p:nvSpPr>
          <p:cNvPr id="32772" name="Rectangle 3"/>
          <p:cNvSpPr>
            <a:spLocks noGrp="1" noChangeArrowheads="1"/>
          </p:cNvSpPr>
          <p:nvPr>
            <p:ph type="body" idx="1"/>
          </p:nvPr>
        </p:nvSpPr>
        <p:spPr>
          <a:xfrm>
            <a:off x="457200" y="1484313"/>
            <a:ext cx="8229600" cy="4968875"/>
          </a:xfrm>
        </p:spPr>
        <p:txBody>
          <a:bodyPr/>
          <a:lstStyle/>
          <a:p>
            <a:pPr marL="400050" indent="-400050" defTabSz="990600" eaLnBrk="1" hangingPunct="1">
              <a:lnSpc>
                <a:spcPct val="90000"/>
              </a:lnSpc>
              <a:buNone/>
              <a:tabLst>
                <a:tab pos="1079500" algn="l"/>
                <a:tab pos="1701800" algn="l"/>
                <a:tab pos="2781300" algn="l"/>
                <a:tab pos="4483100" algn="l"/>
              </a:tabLst>
            </a:pPr>
            <a:r>
              <a:rPr lang="en-US" sz="2800" b="1" dirty="0" smtClean="0">
                <a:solidFill>
                  <a:schemeClr val="accent2"/>
                </a:solidFill>
              </a:rPr>
              <a:t>2. Perceptually asymmetrical contexts</a:t>
            </a:r>
            <a:endParaRPr lang="en-US" sz="2800" dirty="0" smtClean="0"/>
          </a:p>
          <a:p>
            <a:pPr marL="342900" lvl="2" indent="-342900">
              <a:buClr>
                <a:srgbClr val="330066"/>
              </a:buClr>
              <a:tabLst>
                <a:tab pos="384175" algn="l"/>
                <a:tab pos="1808163" algn="l"/>
                <a:tab pos="6099175" algn="l"/>
              </a:tabLst>
              <a:defRPr/>
            </a:pPr>
            <a:r>
              <a:rPr lang="en-US" sz="2800" dirty="0" smtClean="0">
                <a:solidFill>
                  <a:srgbClr val="000000"/>
                </a:solidFill>
              </a:rPr>
              <a:t>Replicating again the Nules pattern, mid-open front vowels do not trigger assimilation </a:t>
            </a:r>
            <a:r>
              <a:rPr lang="en-US" sz="2800" kern="1200" dirty="0" smtClean="0">
                <a:solidFill>
                  <a:srgbClr val="000000"/>
                </a:solidFill>
              </a:rPr>
              <a:t>in the parallel context /ɛ́/#/a/##/la/: </a:t>
            </a:r>
            <a:r>
              <a:rPr lang="en-US" sz="2800" i="1" kern="1200" dirty="0" err="1" smtClean="0">
                <a:solidFill>
                  <a:srgbClr val="000000"/>
                </a:solidFill>
              </a:rPr>
              <a:t>serra</a:t>
            </a:r>
            <a:r>
              <a:rPr lang="en-US" sz="2800" i="1" kern="1200" dirty="0" smtClean="0">
                <a:solidFill>
                  <a:srgbClr val="000000"/>
                </a:solidFill>
              </a:rPr>
              <a:t>-la</a:t>
            </a:r>
            <a:r>
              <a:rPr lang="en-US" sz="2800" kern="1200" dirty="0" smtClean="0">
                <a:solidFill>
                  <a:srgbClr val="000000"/>
                </a:solidFill>
              </a:rPr>
              <a:t>. </a:t>
            </a:r>
            <a:endParaRPr lang="en-US" sz="2800" dirty="0" smtClean="0">
              <a:solidFill>
                <a:srgbClr val="000000"/>
              </a:solidFill>
            </a:endParaRPr>
          </a:p>
          <a:p>
            <a:pPr marL="400050" indent="-400050" defTabSz="990600" eaLnBrk="1" hangingPunct="1">
              <a:lnSpc>
                <a:spcPct val="90000"/>
              </a:lnSpc>
              <a:buFont typeface="Wingdings" pitchFamily="2" charset="2"/>
              <a:buNone/>
              <a:tabLst>
                <a:tab pos="1079500" algn="l"/>
                <a:tab pos="1701800" algn="l"/>
                <a:tab pos="2781300" algn="l"/>
                <a:tab pos="4483100" algn="l"/>
              </a:tabLst>
            </a:pPr>
            <a:endParaRPr lang="en-US" sz="1800" dirty="0"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12"/>
          </p:nvPr>
        </p:nvSpPr>
        <p:spPr>
          <a:noFill/>
        </p:spPr>
        <p:txBody>
          <a:bodyPr/>
          <a:lstStyle/>
          <a:p>
            <a:fld id="{B6CA3291-0113-41A0-88F9-BC39D60C1347}" type="slidenum">
              <a:rPr lang="es-ES" altLang="en-US" smtClean="0"/>
              <a:pPr/>
              <a:t>68</a:t>
            </a:fld>
            <a:endParaRPr lang="es-ES" altLang="en-US" smtClean="0"/>
          </a:p>
        </p:txBody>
      </p:sp>
      <p:sp>
        <p:nvSpPr>
          <p:cNvPr id="39939" name="Rectangle 2"/>
          <p:cNvSpPr>
            <a:spLocks noGrp="1" noChangeArrowheads="1"/>
          </p:cNvSpPr>
          <p:nvPr>
            <p:ph type="title"/>
          </p:nvPr>
        </p:nvSpPr>
        <p:spPr>
          <a:xfrm>
            <a:off x="457200" y="404813"/>
            <a:ext cx="7543800" cy="868362"/>
          </a:xfrm>
        </p:spPr>
        <p:txBody>
          <a:bodyPr/>
          <a:lstStyle/>
          <a:p>
            <a:pPr eaLnBrk="1" hangingPunct="1"/>
            <a:r>
              <a:rPr lang="en-US" sz="3200" dirty="0" smtClean="0"/>
              <a:t>IV. </a:t>
            </a:r>
            <a:r>
              <a:rPr lang="en-US" sz="3200" dirty="0" smtClean="0">
                <a:solidFill>
                  <a:srgbClr val="330066"/>
                </a:solidFill>
              </a:rPr>
              <a:t>Concluding remarks</a:t>
            </a:r>
            <a:endParaRPr lang="en-US" sz="3200" b="0" dirty="0" smtClean="0"/>
          </a:p>
        </p:txBody>
      </p:sp>
      <p:sp>
        <p:nvSpPr>
          <p:cNvPr id="39940" name="Rectangle 3"/>
          <p:cNvSpPr>
            <a:spLocks noGrp="1" noChangeArrowheads="1"/>
          </p:cNvSpPr>
          <p:nvPr>
            <p:ph type="body" idx="1"/>
          </p:nvPr>
        </p:nvSpPr>
        <p:spPr>
          <a:xfrm>
            <a:off x="457200" y="1484313"/>
            <a:ext cx="8229600" cy="4968875"/>
          </a:xfrm>
        </p:spPr>
        <p:txBody>
          <a:bodyPr/>
          <a:lstStyle/>
          <a:p>
            <a:pPr marL="482600" indent="-482600">
              <a:buNone/>
            </a:pPr>
            <a:r>
              <a:rPr lang="en-US" sz="2800" b="1" dirty="0" smtClean="0">
                <a:solidFill>
                  <a:schemeClr val="accent2"/>
                </a:solidFill>
              </a:rPr>
              <a:t>1. Summary</a:t>
            </a:r>
          </a:p>
          <a:p>
            <a:pPr marL="482600" indent="-482600">
              <a:buNone/>
            </a:pPr>
            <a:endParaRPr lang="en-US" sz="2800" dirty="0" smtClean="0"/>
          </a:p>
        </p:txBody>
      </p:sp>
      <p:graphicFrame>
        <p:nvGraphicFramePr>
          <p:cNvPr id="5" name="4 Tabla"/>
          <p:cNvGraphicFramePr>
            <a:graphicFrameLocks noGrp="1"/>
          </p:cNvGraphicFramePr>
          <p:nvPr/>
        </p:nvGraphicFramePr>
        <p:xfrm>
          <a:off x="611560" y="2060848"/>
          <a:ext cx="7740000" cy="4311015"/>
        </p:xfrm>
        <a:graphic>
          <a:graphicData uri="http://schemas.openxmlformats.org/drawingml/2006/table">
            <a:tbl>
              <a:tblPr firstRow="1" bandRow="1">
                <a:tableStyleId>{F5AB1C69-6EDB-4FF4-983F-18BD219EF322}</a:tableStyleId>
              </a:tblPr>
              <a:tblGrid>
                <a:gridCol w="4500000"/>
                <a:gridCol w="1620000"/>
                <a:gridCol w="1620000"/>
              </a:tblGrid>
              <a:tr h="473821">
                <a:tc>
                  <a:txBody>
                    <a:bodyPr/>
                    <a:lstStyle/>
                    <a:p>
                      <a:pPr>
                        <a:lnSpc>
                          <a:spcPct val="150000"/>
                        </a:lnSpc>
                        <a:tabLst>
                          <a:tab pos="1260000" algn="l"/>
                        </a:tabLst>
                      </a:pPr>
                      <a:r>
                        <a:rPr lang="es-ES" dirty="0" err="1" smtClean="0">
                          <a:solidFill>
                            <a:srgbClr val="669999"/>
                          </a:solidFill>
                        </a:rPr>
                        <a:t>Changes</a:t>
                      </a:r>
                      <a:r>
                        <a:rPr lang="es-ES" baseline="0" dirty="0" smtClean="0">
                          <a:solidFill>
                            <a:srgbClr val="669999"/>
                          </a:solidFill>
                        </a:rPr>
                        <a:t> in F2 </a:t>
                      </a:r>
                      <a:r>
                        <a:rPr lang="es-ES" baseline="0" dirty="0" err="1" smtClean="0">
                          <a:solidFill>
                            <a:srgbClr val="669999"/>
                          </a:solidFill>
                        </a:rPr>
                        <a:t>value</a:t>
                      </a:r>
                      <a:endParaRPr lang="es-ES" dirty="0">
                        <a:solidFill>
                          <a:srgbClr val="669999"/>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lang="es-ES" dirty="0" smtClean="0">
                          <a:solidFill>
                            <a:srgbClr val="669999"/>
                          </a:solidFill>
                        </a:rPr>
                        <a:t>Nules</a:t>
                      </a:r>
                      <a:endParaRPr lang="es-ES" dirty="0">
                        <a:solidFill>
                          <a:srgbClr val="669999"/>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lang="es-ES" dirty="0" smtClean="0">
                          <a:solidFill>
                            <a:srgbClr val="669999"/>
                          </a:solidFill>
                        </a:rPr>
                        <a:t>Borriana</a:t>
                      </a:r>
                      <a:endParaRPr lang="es-ES" dirty="0">
                        <a:solidFill>
                          <a:srgbClr val="669999"/>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34291">
                <a:tc>
                  <a:txBody>
                    <a:bodyPr/>
                    <a:lstStyle/>
                    <a:p>
                      <a:pPr marL="342900" marR="0" indent="-342900" algn="l" defTabSz="914400" rtl="0" eaLnBrk="1" fontAlgn="auto" latinLnBrk="0" hangingPunct="1">
                        <a:lnSpc>
                          <a:spcPct val="150000"/>
                        </a:lnSpc>
                        <a:spcBef>
                          <a:spcPts val="0"/>
                        </a:spcBef>
                        <a:spcAft>
                          <a:spcPts val="0"/>
                        </a:spcAft>
                        <a:buClrTx/>
                        <a:buSzTx/>
                        <a:buFont typeface="+mj-lt"/>
                        <a:buAutoNum type="arabicPeriod"/>
                        <a:tabLst>
                          <a:tab pos="1260000" algn="l"/>
                        </a:tabLst>
                        <a:defRPr/>
                      </a:pPr>
                      <a:r>
                        <a:rPr lang="en-US" sz="1800" dirty="0" smtClean="0"/>
                        <a:t>/</a:t>
                      </a:r>
                      <a:r>
                        <a:rPr lang="en-US" sz="1800" dirty="0" err="1" smtClean="0"/>
                        <a:t>s</a:t>
                      </a:r>
                      <a:r>
                        <a:rPr lang="en-US" sz="1800" kern="1200" dirty="0" err="1" smtClean="0"/>
                        <a:t>ál</a:t>
                      </a:r>
                      <a:r>
                        <a:rPr lang="en-US" sz="1800" dirty="0" err="1" smtClean="0"/>
                        <a:t>+</a:t>
                      </a:r>
                      <a:r>
                        <a:rPr lang="en-US" sz="1800" b="1" kern="1200" dirty="0" err="1" smtClean="0">
                          <a:solidFill>
                            <a:srgbClr val="669999"/>
                          </a:solidFill>
                        </a:rPr>
                        <a:t>a</a:t>
                      </a:r>
                      <a:r>
                        <a:rPr lang="en-US" sz="1800" dirty="0" smtClean="0"/>
                        <a:t>/ ‘room’</a:t>
                      </a:r>
                      <a:endParaRPr lang="es-ES"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lang="es-ES" dirty="0" smtClean="0"/>
                        <a:t>X</a:t>
                      </a: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50000"/>
                        </a:lnSpc>
                      </a:pPr>
                      <a:r>
                        <a:rPr lang="es-ES" dirty="0" smtClean="0"/>
                        <a:t>X</a:t>
                      </a: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73821">
                <a:tc>
                  <a:txBody>
                    <a:bodyPr/>
                    <a:lstStyle/>
                    <a:p>
                      <a:pPr marL="342900" marR="0" indent="-342900" algn="l" defTabSz="914400" rtl="0" eaLnBrk="1" fontAlgn="auto" latinLnBrk="0" hangingPunct="1">
                        <a:lnSpc>
                          <a:spcPct val="150000"/>
                        </a:lnSpc>
                        <a:spcBef>
                          <a:spcPts val="0"/>
                        </a:spcBef>
                        <a:spcAft>
                          <a:spcPts val="0"/>
                        </a:spcAft>
                        <a:buClrTx/>
                        <a:buSzTx/>
                        <a:buFont typeface="+mj-lt"/>
                        <a:buAutoNum type="arabicPeriod" startAt="2"/>
                        <a:tabLst>
                          <a:tab pos="1260000" algn="l"/>
                        </a:tabLst>
                        <a:defRPr/>
                      </a:pPr>
                      <a:r>
                        <a:rPr lang="en-US" sz="1800" dirty="0" smtClean="0"/>
                        <a:t>/</a:t>
                      </a:r>
                      <a:r>
                        <a:rPr lang="en-US" sz="1800" dirty="0" err="1" smtClean="0"/>
                        <a:t>t</a:t>
                      </a:r>
                      <a:r>
                        <a:rPr lang="en-US" sz="1800" kern="1200" dirty="0" err="1" smtClean="0"/>
                        <a:t>ɛ́l</a:t>
                      </a:r>
                      <a:r>
                        <a:rPr lang="en-US" sz="1800" dirty="0" err="1" smtClean="0"/>
                        <a:t>+</a:t>
                      </a:r>
                      <a:r>
                        <a:rPr lang="en-US" sz="1800" b="1" kern="1200" dirty="0" err="1" smtClean="0">
                          <a:solidFill>
                            <a:srgbClr val="669999"/>
                          </a:solidFill>
                        </a:rPr>
                        <a:t>a</a:t>
                      </a:r>
                      <a:r>
                        <a:rPr lang="en-US" sz="1800" dirty="0" smtClean="0"/>
                        <a:t>/ ‘cloth’</a:t>
                      </a:r>
                      <a:endParaRPr lang="es-ES"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lang="es-ES" dirty="0" smtClean="0"/>
                        <a:t>No</a:t>
                      </a: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pPr algn="ctr">
                        <a:lnSpc>
                          <a:spcPct val="150000"/>
                        </a:lnSpc>
                      </a:pPr>
                      <a:r>
                        <a:rPr lang="es-ES" dirty="0" smtClean="0"/>
                        <a:t>No</a:t>
                      </a: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r>
              <a:tr h="566991">
                <a:tc>
                  <a:txBody>
                    <a:bodyPr/>
                    <a:lstStyle/>
                    <a:p>
                      <a:pPr marL="342900" marR="0" indent="-342900" algn="l" defTabSz="914400" rtl="0" eaLnBrk="1" fontAlgn="auto" latinLnBrk="0" hangingPunct="1">
                        <a:lnSpc>
                          <a:spcPct val="150000"/>
                        </a:lnSpc>
                        <a:spcBef>
                          <a:spcPts val="0"/>
                        </a:spcBef>
                        <a:spcAft>
                          <a:spcPts val="0"/>
                        </a:spcAft>
                        <a:buClrTx/>
                        <a:buSzTx/>
                        <a:buFont typeface="+mj-lt"/>
                        <a:buAutoNum type="arabicPeriod" startAt="3"/>
                        <a:tabLst>
                          <a:tab pos="1260000" algn="l"/>
                        </a:tabLst>
                        <a:defRPr/>
                      </a:pPr>
                      <a:r>
                        <a:rPr lang="en-US" sz="1800" dirty="0" smtClean="0"/>
                        <a:t>[</a:t>
                      </a:r>
                      <a:r>
                        <a:rPr lang="en-US" sz="1800" dirty="0" err="1" smtClean="0"/>
                        <a:t>t</a:t>
                      </a:r>
                      <a:r>
                        <a:rPr lang="en-US" sz="1800" kern="1200" dirty="0" err="1" smtClean="0"/>
                        <a:t>ɔ́kɔ</a:t>
                      </a:r>
                      <a:r>
                        <a:rPr lang="en-US" sz="1800" kern="1200" dirty="0" smtClean="0"/>
                        <a:t>] # /l</a:t>
                      </a:r>
                      <a:r>
                        <a:rPr lang="en-US" sz="1800" b="1" kern="1200" dirty="0" smtClean="0">
                          <a:solidFill>
                            <a:srgbClr val="669999"/>
                          </a:solidFill>
                        </a:rPr>
                        <a:t>a</a:t>
                      </a:r>
                      <a:r>
                        <a:rPr lang="en-US" sz="1800" kern="1200" baseline="0" dirty="0" smtClean="0"/>
                        <a:t>/ ‘touch it (</a:t>
                      </a:r>
                      <a:r>
                        <a:rPr lang="en-US" sz="1800" kern="1200" cap="small" baseline="0" dirty="0" smtClean="0"/>
                        <a:t>fem</a:t>
                      </a:r>
                      <a:r>
                        <a:rPr lang="en-US" sz="1800" kern="1200" baseline="0" dirty="0" smtClean="0"/>
                        <a:t>)’</a:t>
                      </a:r>
                      <a:endParaRPr lang="es-ES"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lang="es-ES" dirty="0" smtClean="0"/>
                        <a:t>Coarticulation</a:t>
                      </a: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00"/>
                    </a:solidFill>
                  </a:tcPr>
                </a:tc>
                <a:tc>
                  <a:txBody>
                    <a:bodyPr/>
                    <a:lstStyle/>
                    <a:p>
                      <a:pPr algn="ctr">
                        <a:lnSpc>
                          <a:spcPct val="150000"/>
                        </a:lnSpc>
                      </a:pPr>
                      <a:r>
                        <a:rPr lang="es-ES" dirty="0" smtClean="0"/>
                        <a:t>Coarticulation</a:t>
                      </a: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00"/>
                    </a:solidFill>
                  </a:tcPr>
                </a:tc>
              </a:tr>
              <a:tr h="566991">
                <a:tc>
                  <a:txBody>
                    <a:bodyPr/>
                    <a:lstStyle/>
                    <a:p>
                      <a:pPr marL="342900" marR="0" indent="-342900" algn="l" defTabSz="914400" rtl="0" eaLnBrk="1" fontAlgn="auto" latinLnBrk="0" hangingPunct="1">
                        <a:lnSpc>
                          <a:spcPct val="150000"/>
                        </a:lnSpc>
                        <a:spcBef>
                          <a:spcPts val="0"/>
                        </a:spcBef>
                        <a:spcAft>
                          <a:spcPts val="0"/>
                        </a:spcAft>
                        <a:buClrTx/>
                        <a:buSzTx/>
                        <a:buFont typeface="+mj-lt"/>
                        <a:buAutoNum type="arabicPeriod" startAt="4"/>
                        <a:tabLst>
                          <a:tab pos="1260000" algn="l"/>
                        </a:tabLst>
                        <a:defRPr/>
                      </a:pPr>
                      <a:r>
                        <a:rPr lang="en-US" sz="1800" dirty="0" smtClean="0"/>
                        <a:t>/</a:t>
                      </a:r>
                      <a:r>
                        <a:rPr lang="en-US" sz="1800" dirty="0" err="1" smtClean="0"/>
                        <a:t>dis</a:t>
                      </a:r>
                      <a:r>
                        <a:rPr lang="en-US" sz="1800" kern="1200" dirty="0" err="1" smtClean="0"/>
                        <a:t>ɔ́l</a:t>
                      </a:r>
                      <a:r>
                        <a:rPr lang="en-US" sz="1800" kern="1200" dirty="0" smtClean="0"/>
                        <a:t> ## l</a:t>
                      </a:r>
                      <a:r>
                        <a:rPr lang="en-US" sz="1800" b="1" kern="1200" dirty="0" smtClean="0">
                          <a:solidFill>
                            <a:srgbClr val="669999"/>
                          </a:solidFill>
                        </a:rPr>
                        <a:t>a</a:t>
                      </a:r>
                      <a:r>
                        <a:rPr lang="en-US" sz="1800" kern="1200" baseline="0" dirty="0" smtClean="0"/>
                        <a:t>…/ ‘s/he dissolves the (</a:t>
                      </a:r>
                      <a:r>
                        <a:rPr lang="en-US" sz="1800" kern="1200" cap="small" baseline="0" dirty="0" smtClean="0"/>
                        <a:t>f</a:t>
                      </a:r>
                      <a:r>
                        <a:rPr lang="en-US" sz="1800" kern="1200" baseline="0" dirty="0" smtClean="0"/>
                        <a:t>)…’</a:t>
                      </a:r>
                      <a:endParaRPr lang="es-ES"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lang="es-ES" dirty="0" smtClean="0"/>
                        <a:t>Coarticulation</a:t>
                      </a: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00"/>
                    </a:solidFill>
                  </a:tcPr>
                </a:tc>
                <a:tc>
                  <a:txBody>
                    <a:bodyPr/>
                    <a:lstStyle/>
                    <a:p>
                      <a:pPr algn="ctr">
                        <a:lnSpc>
                          <a:spcPct val="150000"/>
                        </a:lnSpc>
                      </a:pPr>
                      <a:r>
                        <a:rPr lang="es-ES" dirty="0" smtClean="0"/>
                        <a:t>Coarticulation</a:t>
                      </a: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00"/>
                    </a:solidFill>
                  </a:tcPr>
                </a:tc>
              </a:tr>
              <a:tr h="566991">
                <a:tc>
                  <a:txBody>
                    <a:bodyPr/>
                    <a:lstStyle/>
                    <a:p>
                      <a:pPr marL="342900" marR="0" indent="-342900" algn="l" defTabSz="914400" rtl="0" eaLnBrk="1" fontAlgn="auto" latinLnBrk="0" hangingPunct="1">
                        <a:lnSpc>
                          <a:spcPct val="150000"/>
                        </a:lnSpc>
                        <a:spcBef>
                          <a:spcPts val="0"/>
                        </a:spcBef>
                        <a:spcAft>
                          <a:spcPts val="0"/>
                        </a:spcAft>
                        <a:buClrTx/>
                        <a:buSzTx/>
                        <a:buFont typeface="+mj-lt"/>
                        <a:buAutoNum type="arabicPeriod" startAt="5"/>
                        <a:tabLst>
                          <a:tab pos="1260000" algn="l"/>
                        </a:tabLst>
                        <a:defRPr/>
                      </a:pPr>
                      <a:r>
                        <a:rPr lang="en-US" sz="1800" dirty="0" smtClean="0"/>
                        <a:t>/</a:t>
                      </a:r>
                      <a:r>
                        <a:rPr lang="en-US" sz="1800" dirty="0" err="1" smtClean="0"/>
                        <a:t>dis</a:t>
                      </a:r>
                      <a:r>
                        <a:rPr lang="en-US" sz="1800" kern="1200" dirty="0" err="1" smtClean="0"/>
                        <a:t>ɔ́l</a:t>
                      </a:r>
                      <a:r>
                        <a:rPr lang="en-US" sz="1800" kern="1200" dirty="0" smtClean="0"/>
                        <a:t> # l</a:t>
                      </a:r>
                      <a:r>
                        <a:rPr lang="en-US" sz="1800" b="1" kern="1200" dirty="0" smtClean="0">
                          <a:solidFill>
                            <a:srgbClr val="669999"/>
                          </a:solidFill>
                        </a:rPr>
                        <a:t>a</a:t>
                      </a:r>
                      <a:r>
                        <a:rPr lang="en-US" sz="1800" kern="1200" baseline="0" dirty="0" smtClean="0"/>
                        <a:t>/ ‘dissolve it (</a:t>
                      </a:r>
                      <a:r>
                        <a:rPr lang="en-US" sz="1800" kern="1200" cap="small" baseline="0" dirty="0" smtClean="0"/>
                        <a:t>fem</a:t>
                      </a:r>
                      <a:r>
                        <a:rPr lang="en-US" sz="1800" kern="1200" baseline="0" dirty="0" smtClean="0"/>
                        <a:t>)’</a:t>
                      </a:r>
                      <a:endParaRPr lang="es-ES"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lang="es-ES" dirty="0" smtClean="0"/>
                        <a:t>Coarticulation</a:t>
                      </a: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00"/>
                    </a:solidFill>
                  </a:tcPr>
                </a:tc>
                <a:tc>
                  <a:txBody>
                    <a:bodyPr/>
                    <a:lstStyle/>
                    <a:p>
                      <a:pPr algn="ctr">
                        <a:lnSpc>
                          <a:spcPct val="150000"/>
                        </a:lnSpc>
                      </a:pPr>
                      <a:r>
                        <a:rPr lang="es-ES" dirty="0" smtClean="0"/>
                        <a:t>VH</a:t>
                      </a: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99"/>
                    </a:solidFill>
                  </a:tcPr>
                </a:tc>
              </a:tr>
              <a:tr h="566991">
                <a:tc>
                  <a:txBody>
                    <a:bodyPr/>
                    <a:lstStyle/>
                    <a:p>
                      <a:pPr marL="342900" indent="-342900">
                        <a:lnSpc>
                          <a:spcPct val="150000"/>
                        </a:lnSpc>
                        <a:buFont typeface="+mj-lt"/>
                        <a:buAutoNum type="arabicPeriod" startAt="6"/>
                        <a:tabLst>
                          <a:tab pos="1260000" algn="l"/>
                        </a:tabLst>
                      </a:pPr>
                      <a:r>
                        <a:rPr lang="en-US" sz="1800" dirty="0" smtClean="0"/>
                        <a:t>/</a:t>
                      </a:r>
                      <a:r>
                        <a:rPr lang="en-US" sz="1800" dirty="0" err="1" smtClean="0"/>
                        <a:t>pist</a:t>
                      </a:r>
                      <a:r>
                        <a:rPr lang="en-US" sz="1800" kern="1200" dirty="0" err="1" smtClean="0"/>
                        <a:t>ɔ́l+</a:t>
                      </a:r>
                      <a:r>
                        <a:rPr lang="en-US" sz="1800" b="1" kern="1200" dirty="0" err="1" smtClean="0">
                          <a:solidFill>
                            <a:srgbClr val="669999"/>
                          </a:solidFill>
                        </a:rPr>
                        <a:t>a</a:t>
                      </a:r>
                      <a:r>
                        <a:rPr lang="en-US" sz="1800" kern="1200" dirty="0" smtClean="0"/>
                        <a:t>/ ‘gun’</a:t>
                      </a:r>
                      <a:endParaRPr lang="es-E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lang="es-ES" dirty="0" smtClean="0"/>
                        <a:t>Coarticulation</a:t>
                      </a: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00"/>
                    </a:solidFill>
                  </a:tcPr>
                </a:tc>
                <a:tc>
                  <a:txBody>
                    <a:bodyPr/>
                    <a:lstStyle/>
                    <a:p>
                      <a:pPr algn="ctr">
                        <a:lnSpc>
                          <a:spcPct val="150000"/>
                        </a:lnSpc>
                      </a:pPr>
                      <a:r>
                        <a:rPr lang="es-ES" dirty="0" smtClean="0"/>
                        <a:t>VH</a:t>
                      </a: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99"/>
                    </a:solidFill>
                  </a:tcPr>
                </a:tc>
              </a:tr>
              <a:tr h="473821">
                <a:tc>
                  <a:txBody>
                    <a:bodyPr/>
                    <a:lstStyle/>
                    <a:p>
                      <a:pPr marL="342900" marR="0" indent="-342900" algn="l" defTabSz="914400" rtl="0" eaLnBrk="1" fontAlgn="auto" latinLnBrk="0" hangingPunct="1">
                        <a:lnSpc>
                          <a:spcPct val="150000"/>
                        </a:lnSpc>
                        <a:spcBef>
                          <a:spcPts val="0"/>
                        </a:spcBef>
                        <a:spcAft>
                          <a:spcPts val="0"/>
                        </a:spcAft>
                        <a:buClrTx/>
                        <a:buSzTx/>
                        <a:buFont typeface="+mj-lt"/>
                        <a:buAutoNum type="arabicPeriod" startAt="7"/>
                        <a:tabLst>
                          <a:tab pos="1260000" algn="l"/>
                        </a:tabLst>
                        <a:defRPr/>
                      </a:pPr>
                      <a:r>
                        <a:rPr lang="en-US" sz="1800" dirty="0" smtClean="0"/>
                        <a:t>/</a:t>
                      </a:r>
                      <a:r>
                        <a:rPr lang="en-US" sz="1800" dirty="0" err="1" smtClean="0"/>
                        <a:t>t</a:t>
                      </a:r>
                      <a:r>
                        <a:rPr lang="en-US" sz="1800" kern="1200" dirty="0" err="1" smtClean="0"/>
                        <a:t>ɔ́k</a:t>
                      </a:r>
                      <a:r>
                        <a:rPr lang="en-US" sz="1800" b="1" kern="1200" dirty="0" err="1" smtClean="0">
                          <a:solidFill>
                            <a:srgbClr val="669999"/>
                          </a:solidFill>
                        </a:rPr>
                        <a:t>a</a:t>
                      </a:r>
                      <a:r>
                        <a:rPr lang="en-US" sz="1800" kern="1200" dirty="0" smtClean="0"/>
                        <a:t> # la</a:t>
                      </a:r>
                      <a:r>
                        <a:rPr lang="en-US" sz="1800" kern="1200" baseline="0" dirty="0" smtClean="0"/>
                        <a:t>/ ‘touch it (</a:t>
                      </a:r>
                      <a:r>
                        <a:rPr lang="en-US" sz="1800" kern="1200" cap="small" baseline="0" dirty="0" smtClean="0"/>
                        <a:t>fem</a:t>
                      </a:r>
                      <a:r>
                        <a:rPr lang="en-US" sz="1800" kern="1200" baseline="0" dirty="0" smtClean="0"/>
                        <a:t>)’</a:t>
                      </a:r>
                      <a:endParaRPr lang="es-ES"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50000"/>
                        </a:lnSpc>
                      </a:pPr>
                      <a:r>
                        <a:rPr lang="es-ES" dirty="0" smtClean="0"/>
                        <a:t>VH</a:t>
                      </a: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99"/>
                    </a:solidFill>
                  </a:tcPr>
                </a:tc>
                <a:tc>
                  <a:txBody>
                    <a:bodyPr/>
                    <a:lstStyle/>
                    <a:p>
                      <a:pPr algn="ctr">
                        <a:lnSpc>
                          <a:spcPct val="150000"/>
                        </a:lnSpc>
                      </a:pPr>
                      <a:r>
                        <a:rPr lang="es-ES" dirty="0" smtClean="0"/>
                        <a:t>VH</a:t>
                      </a:r>
                      <a:endParaRPr lang="es-E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9999"/>
                    </a:solidFill>
                  </a:tcPr>
                </a:tc>
              </a:tr>
            </a:tbl>
          </a:graphicData>
        </a:graphic>
      </p:graphicFrame>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12"/>
          </p:nvPr>
        </p:nvSpPr>
        <p:spPr>
          <a:noFill/>
        </p:spPr>
        <p:txBody>
          <a:bodyPr/>
          <a:lstStyle/>
          <a:p>
            <a:fld id="{B6CA3291-0113-41A0-88F9-BC39D60C1347}" type="slidenum">
              <a:rPr lang="es-ES" altLang="en-US" smtClean="0"/>
              <a:pPr/>
              <a:t>69</a:t>
            </a:fld>
            <a:endParaRPr lang="es-ES" altLang="en-US" smtClean="0"/>
          </a:p>
        </p:txBody>
      </p:sp>
      <p:sp>
        <p:nvSpPr>
          <p:cNvPr id="39939" name="Rectangle 2"/>
          <p:cNvSpPr>
            <a:spLocks noGrp="1" noChangeArrowheads="1"/>
          </p:cNvSpPr>
          <p:nvPr>
            <p:ph type="title"/>
          </p:nvPr>
        </p:nvSpPr>
        <p:spPr>
          <a:xfrm>
            <a:off x="457200" y="404813"/>
            <a:ext cx="7543800" cy="868362"/>
          </a:xfrm>
        </p:spPr>
        <p:txBody>
          <a:bodyPr/>
          <a:lstStyle/>
          <a:p>
            <a:pPr eaLnBrk="1" hangingPunct="1"/>
            <a:r>
              <a:rPr lang="en-US" sz="3200" dirty="0" smtClean="0"/>
              <a:t>IV. </a:t>
            </a:r>
            <a:r>
              <a:rPr lang="en-US" sz="3200" dirty="0" smtClean="0">
                <a:solidFill>
                  <a:srgbClr val="330066"/>
                </a:solidFill>
              </a:rPr>
              <a:t>Concluding remarks</a:t>
            </a:r>
            <a:endParaRPr lang="en-US" sz="3200" b="0" dirty="0" smtClean="0"/>
          </a:p>
        </p:txBody>
      </p:sp>
      <p:sp>
        <p:nvSpPr>
          <p:cNvPr id="39940" name="Rectangle 3"/>
          <p:cNvSpPr>
            <a:spLocks noGrp="1" noChangeArrowheads="1"/>
          </p:cNvSpPr>
          <p:nvPr>
            <p:ph type="body" idx="1"/>
          </p:nvPr>
        </p:nvSpPr>
        <p:spPr>
          <a:xfrm>
            <a:off x="457200" y="1484313"/>
            <a:ext cx="8229600" cy="4968875"/>
          </a:xfrm>
        </p:spPr>
        <p:txBody>
          <a:bodyPr/>
          <a:lstStyle/>
          <a:p>
            <a:pPr marL="482600" indent="-482600">
              <a:buNone/>
            </a:pPr>
            <a:r>
              <a:rPr lang="en-US" sz="2800" b="1" dirty="0" smtClean="0">
                <a:solidFill>
                  <a:schemeClr val="accent2"/>
                </a:solidFill>
              </a:rPr>
              <a:t>2. Final remarks</a:t>
            </a:r>
          </a:p>
          <a:p>
            <a:pPr marL="342900" lvl="2" indent="-342900">
              <a:buClr>
                <a:srgbClr val="330066"/>
              </a:buClr>
              <a:tabLst>
                <a:tab pos="384175" algn="l"/>
                <a:tab pos="1808163" algn="l"/>
                <a:tab pos="6099175" algn="l"/>
              </a:tabLst>
              <a:defRPr/>
            </a:pPr>
            <a:r>
              <a:rPr lang="en-US" sz="2800" kern="1200" dirty="0" smtClean="0">
                <a:solidFill>
                  <a:srgbClr val="000000"/>
                </a:solidFill>
              </a:rPr>
              <a:t>Generally speaking, differences in height among [−ATR] vowels do not seem to restrict their capability to trigger or experiment assimilation.</a:t>
            </a:r>
          </a:p>
          <a:p>
            <a:pPr marL="342900" lvl="2" indent="-342900">
              <a:buClr>
                <a:srgbClr val="330066"/>
              </a:buClr>
              <a:tabLst>
                <a:tab pos="384175" algn="l"/>
                <a:tab pos="1808163" algn="l"/>
                <a:tab pos="6099175" algn="l"/>
              </a:tabLst>
              <a:defRPr/>
            </a:pPr>
            <a:r>
              <a:rPr lang="en-US" sz="2800" kern="1200" dirty="0" smtClean="0">
                <a:solidFill>
                  <a:srgbClr val="000000"/>
                </a:solidFill>
              </a:rPr>
              <a:t>In neutral contexts (rows 1 &amp; 2), there is not general neutralization of final /a/ to [</a:t>
            </a:r>
            <a:r>
              <a:rPr lang="en-US" sz="2800" kern="1200" dirty="0" smtClean="0">
                <a:solidFill>
                  <a:srgbClr val="000000"/>
                </a:solidFill>
                <a:latin typeface="Arial"/>
                <a:cs typeface="Arial"/>
              </a:rPr>
              <a:t>ɔ</a:t>
            </a:r>
            <a:r>
              <a:rPr lang="en-US" sz="2800" kern="1200" dirty="0" smtClean="0">
                <a:solidFill>
                  <a:srgbClr val="000000"/>
                </a:solidFill>
              </a:rPr>
              <a:t>] in either variety.</a:t>
            </a:r>
          </a:p>
          <a:p>
            <a:pPr marL="342900" lvl="2" indent="-342900">
              <a:buClr>
                <a:srgbClr val="330066"/>
              </a:buClr>
              <a:tabLst>
                <a:tab pos="384175" algn="l"/>
                <a:tab pos="1808163" algn="l"/>
                <a:tab pos="6099175" algn="l"/>
              </a:tabLst>
              <a:defRPr/>
            </a:pPr>
            <a:r>
              <a:rPr lang="en-US" sz="2800" kern="1200" dirty="0" smtClean="0">
                <a:solidFill>
                  <a:srgbClr val="000000"/>
                </a:solidFill>
              </a:rPr>
              <a:t>In the potentially harmonic context </a:t>
            </a:r>
            <a:r>
              <a:rPr lang="en-US" sz="2800" dirty="0" smtClean="0"/>
              <a:t>/</a:t>
            </a:r>
            <a:r>
              <a:rPr lang="en-US" sz="2800" kern="1200" dirty="0" smtClean="0"/>
              <a:t>ɛ́</a:t>
            </a:r>
            <a:r>
              <a:rPr lang="en-US" sz="2800" dirty="0" smtClean="0"/>
              <a:t>/+/</a:t>
            </a:r>
            <a:r>
              <a:rPr lang="en-US" sz="2800" kern="1200" dirty="0" smtClean="0"/>
              <a:t>a</a:t>
            </a:r>
            <a:r>
              <a:rPr lang="en-US" sz="2800" dirty="0" smtClean="0"/>
              <a:t>/ (row 2, </a:t>
            </a:r>
            <a:r>
              <a:rPr lang="en-US" sz="2800" i="1" dirty="0" err="1" smtClean="0"/>
              <a:t>tela</a:t>
            </a:r>
            <a:r>
              <a:rPr lang="en-US" sz="2800" dirty="0" smtClean="0"/>
              <a:t>) the [</a:t>
            </a:r>
            <a:r>
              <a:rPr lang="en-US" sz="2800" kern="1200" dirty="0" smtClean="0">
                <a:solidFill>
                  <a:srgbClr val="000000"/>
                </a:solidFill>
              </a:rPr>
              <a:t>−</a:t>
            </a:r>
            <a:r>
              <a:rPr lang="en-US" sz="2800" dirty="0" smtClean="0"/>
              <a:t>back] feature is wholly realized in the stressed syllable, without coarticulation or vowel harmony to the final low vowel.</a:t>
            </a:r>
          </a:p>
          <a:p>
            <a:pPr marL="342900" lvl="2" indent="-342900">
              <a:buClr>
                <a:srgbClr val="330066"/>
              </a:buClr>
              <a:tabLst>
                <a:tab pos="384175" algn="l"/>
                <a:tab pos="1808163" algn="l"/>
                <a:tab pos="6099175" algn="l"/>
              </a:tabLst>
              <a:defRPr/>
            </a:pPr>
            <a:endParaRPr lang="en-US" sz="2800" kern="1200" dirty="0" smtClean="0">
              <a:solidFill>
                <a:srgbClr val="000000"/>
              </a:solidFill>
            </a:endParaRPr>
          </a:p>
          <a:p>
            <a:pPr marL="514350" indent="-514350" defTabSz="990600" eaLnBrk="1" hangingPunct="1">
              <a:lnSpc>
                <a:spcPct val="90000"/>
              </a:lnSpc>
              <a:buNone/>
              <a:tabLst>
                <a:tab pos="1079500" algn="l"/>
                <a:tab pos="1701800" algn="l"/>
                <a:tab pos="2781300" algn="l"/>
                <a:tab pos="4483100" algn="l"/>
              </a:tabLst>
            </a:pPr>
            <a:endParaRPr lang="en-US" sz="28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12"/>
          </p:nvPr>
        </p:nvSpPr>
        <p:spPr>
          <a:noFill/>
        </p:spPr>
        <p:txBody>
          <a:bodyPr/>
          <a:lstStyle/>
          <a:p>
            <a:fld id="{7C109809-7B2F-4AA7-A73F-AB9D4EC6F4D3}" type="slidenum">
              <a:rPr lang="es-ES" altLang="en-US" smtClean="0"/>
              <a:pPr/>
              <a:t>7</a:t>
            </a:fld>
            <a:endParaRPr lang="es-ES" altLang="en-US" smtClean="0"/>
          </a:p>
        </p:txBody>
      </p:sp>
      <p:sp>
        <p:nvSpPr>
          <p:cNvPr id="4099" name="Rectangle 3"/>
          <p:cNvSpPr>
            <a:spLocks noGrp="1" noChangeArrowheads="1"/>
          </p:cNvSpPr>
          <p:nvPr>
            <p:ph type="body" idx="1"/>
          </p:nvPr>
        </p:nvSpPr>
        <p:spPr>
          <a:xfrm>
            <a:off x="468313" y="1681163"/>
            <a:ext cx="8229600" cy="4411662"/>
          </a:xfrm>
        </p:spPr>
        <p:txBody>
          <a:bodyPr/>
          <a:lstStyle/>
          <a:p>
            <a:pPr marL="571500" indent="-571500" eaLnBrk="1" hangingPunct="1">
              <a:buSzTx/>
              <a:buFont typeface="Wingdings" pitchFamily="2" charset="2"/>
              <a:buNone/>
              <a:defRPr/>
            </a:pPr>
            <a:r>
              <a:rPr lang="en-US" kern="1200" dirty="0" smtClean="0">
                <a:solidFill>
                  <a:srgbClr val="000000"/>
                </a:solidFill>
              </a:rPr>
              <a:t>	</a:t>
            </a:r>
            <a:endParaRPr lang="en-US" dirty="0" smtClean="0">
              <a:latin typeface="+mj-lt"/>
              <a:cs typeface="Times New Roman"/>
            </a:endParaRPr>
          </a:p>
        </p:txBody>
      </p:sp>
      <p:sp>
        <p:nvSpPr>
          <p:cNvPr id="10244" name="Rectangle 4"/>
          <p:cNvSpPr>
            <a:spLocks noGrp="1" noChangeArrowheads="1"/>
          </p:cNvSpPr>
          <p:nvPr>
            <p:ph type="title"/>
          </p:nvPr>
        </p:nvSpPr>
        <p:spPr>
          <a:xfrm>
            <a:off x="468313" y="188913"/>
            <a:ext cx="7543800" cy="1295400"/>
          </a:xfrm>
        </p:spPr>
        <p:txBody>
          <a:bodyPr/>
          <a:lstStyle/>
          <a:p>
            <a:pPr eaLnBrk="1" hangingPunct="1"/>
            <a:endParaRPr lang="en-US" sz="3200" dirty="0" smtClean="0"/>
          </a:p>
        </p:txBody>
      </p:sp>
      <p:pic>
        <p:nvPicPr>
          <p:cNvPr id="9" name="8 Imagen" descr="alvhv.amb etiquetes.jpg"/>
          <p:cNvPicPr>
            <a:picLocks noChangeAspect="1"/>
          </p:cNvPicPr>
          <p:nvPr/>
        </p:nvPicPr>
        <p:blipFill>
          <a:blip r:embed="rId2" cstate="print"/>
          <a:stretch>
            <a:fillRect/>
          </a:stretch>
        </p:blipFill>
        <p:spPr>
          <a:xfrm>
            <a:off x="2600018" y="0"/>
            <a:ext cx="3943963" cy="6858000"/>
          </a:xfrm>
          <a:prstGeom prst="rect">
            <a:avLst/>
          </a:prstGeom>
        </p:spPr>
      </p:pic>
      <p:sp>
        <p:nvSpPr>
          <p:cNvPr id="8" name="7 Elipse"/>
          <p:cNvSpPr/>
          <p:nvPr/>
        </p:nvSpPr>
        <p:spPr>
          <a:xfrm>
            <a:off x="4932040" y="1844824"/>
            <a:ext cx="936104" cy="648072"/>
          </a:xfrm>
          <a:prstGeom prst="ellipse">
            <a:avLst/>
          </a:prstGeom>
          <a:no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10 Elipse"/>
          <p:cNvSpPr/>
          <p:nvPr/>
        </p:nvSpPr>
        <p:spPr>
          <a:xfrm>
            <a:off x="2627784" y="3356992"/>
            <a:ext cx="3888432" cy="3168352"/>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ox(in)">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in)">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12"/>
          </p:nvPr>
        </p:nvSpPr>
        <p:spPr>
          <a:noFill/>
        </p:spPr>
        <p:txBody>
          <a:bodyPr/>
          <a:lstStyle/>
          <a:p>
            <a:fld id="{B6CA3291-0113-41A0-88F9-BC39D60C1347}" type="slidenum">
              <a:rPr lang="es-ES" altLang="en-US" smtClean="0"/>
              <a:pPr/>
              <a:t>70</a:t>
            </a:fld>
            <a:endParaRPr lang="es-ES" altLang="en-US" smtClean="0"/>
          </a:p>
        </p:txBody>
      </p:sp>
      <p:sp>
        <p:nvSpPr>
          <p:cNvPr id="39939" name="Rectangle 2"/>
          <p:cNvSpPr>
            <a:spLocks noGrp="1" noChangeArrowheads="1"/>
          </p:cNvSpPr>
          <p:nvPr>
            <p:ph type="title"/>
          </p:nvPr>
        </p:nvSpPr>
        <p:spPr>
          <a:xfrm>
            <a:off x="457200" y="404813"/>
            <a:ext cx="7543800" cy="868362"/>
          </a:xfrm>
        </p:spPr>
        <p:txBody>
          <a:bodyPr/>
          <a:lstStyle/>
          <a:p>
            <a:pPr eaLnBrk="1" hangingPunct="1"/>
            <a:r>
              <a:rPr lang="en-US" sz="3200" dirty="0" smtClean="0"/>
              <a:t>IV. </a:t>
            </a:r>
            <a:r>
              <a:rPr lang="en-US" sz="3200" dirty="0" smtClean="0">
                <a:solidFill>
                  <a:srgbClr val="330066"/>
                </a:solidFill>
              </a:rPr>
              <a:t>Concluding remarks</a:t>
            </a:r>
            <a:endParaRPr lang="en-US" sz="3200" b="0" dirty="0" smtClean="0"/>
          </a:p>
        </p:txBody>
      </p:sp>
      <p:sp>
        <p:nvSpPr>
          <p:cNvPr id="39940" name="Rectangle 3"/>
          <p:cNvSpPr>
            <a:spLocks noGrp="1" noChangeArrowheads="1"/>
          </p:cNvSpPr>
          <p:nvPr>
            <p:ph type="body" idx="1"/>
          </p:nvPr>
        </p:nvSpPr>
        <p:spPr>
          <a:xfrm>
            <a:off x="457200" y="1484313"/>
            <a:ext cx="8229600" cy="4968875"/>
          </a:xfrm>
        </p:spPr>
        <p:txBody>
          <a:bodyPr/>
          <a:lstStyle/>
          <a:p>
            <a:pPr marL="482600" indent="-482600">
              <a:buNone/>
            </a:pPr>
            <a:r>
              <a:rPr lang="en-US" sz="2800" b="1" dirty="0" smtClean="0">
                <a:solidFill>
                  <a:schemeClr val="accent2"/>
                </a:solidFill>
              </a:rPr>
              <a:t>2. Final remarks</a:t>
            </a:r>
          </a:p>
          <a:p>
            <a:pPr marL="342900" lvl="2" indent="-342900">
              <a:buClr>
                <a:srgbClr val="330066"/>
              </a:buClr>
              <a:tabLst>
                <a:tab pos="384175" algn="l"/>
                <a:tab pos="1808163" algn="l"/>
                <a:tab pos="6099175" algn="l"/>
              </a:tabLst>
              <a:defRPr/>
            </a:pPr>
            <a:r>
              <a:rPr lang="en-US" sz="2800" dirty="0" smtClean="0"/>
              <a:t>In both varieties, total assimilation from stressed [</a:t>
            </a:r>
            <a:r>
              <a:rPr lang="en-US" sz="2800" dirty="0" smtClean="0">
                <a:latin typeface="Arial"/>
                <a:cs typeface="Arial"/>
              </a:rPr>
              <a:t>ɔ] is witnessed.</a:t>
            </a:r>
          </a:p>
          <a:p>
            <a:pPr marL="342900" lvl="2" indent="-342900">
              <a:buClr>
                <a:srgbClr val="330066"/>
              </a:buClr>
              <a:tabLst>
                <a:tab pos="384175" algn="l"/>
                <a:tab pos="1808163" algn="l"/>
                <a:tab pos="6099175" algn="l"/>
              </a:tabLst>
              <a:defRPr/>
            </a:pPr>
            <a:r>
              <a:rPr lang="en-US" sz="2800" dirty="0" smtClean="0"/>
              <a:t>In Nules variety, only the weakest of the post-tonic vowels, i.e. the post-tonic internal vowel, undergoes vowel harmony (row 7). This variety, thus, exhibits evidence of word-final faithfulness.</a:t>
            </a:r>
          </a:p>
          <a:p>
            <a:pPr marL="342900" lvl="2" indent="-342900">
              <a:buClr>
                <a:srgbClr val="330066"/>
              </a:buClr>
              <a:tabLst>
                <a:tab pos="384175" algn="l"/>
                <a:tab pos="1808163" algn="l"/>
                <a:tab pos="6099175" algn="l"/>
              </a:tabLst>
              <a:defRPr/>
            </a:pPr>
            <a:r>
              <a:rPr lang="en-US" sz="2800" dirty="0" smtClean="0"/>
              <a:t>In Borriana, low vowels adjacent to a round vowel and located in more prominent sites (word-final position and clitic-final position; rows 5 &amp; 6) are realized with total assimilation as well.</a:t>
            </a:r>
          </a:p>
          <a:p>
            <a:pPr marL="342900" lvl="2" indent="-342900">
              <a:buClr>
                <a:srgbClr val="330066"/>
              </a:buClr>
              <a:tabLst>
                <a:tab pos="384175" algn="l"/>
                <a:tab pos="1808163" algn="l"/>
                <a:tab pos="6099175" algn="l"/>
              </a:tabLst>
              <a:defRPr/>
            </a:pPr>
            <a:endParaRPr lang="en-US" sz="2800" dirty="0" smtClean="0"/>
          </a:p>
          <a:p>
            <a:pPr marL="342900" lvl="2" indent="-342900">
              <a:buClr>
                <a:srgbClr val="330066"/>
              </a:buClr>
              <a:tabLst>
                <a:tab pos="384175" algn="l"/>
                <a:tab pos="1808163" algn="l"/>
                <a:tab pos="6099175" algn="l"/>
              </a:tabLst>
              <a:defRPr/>
            </a:pPr>
            <a:endParaRPr lang="en-US" sz="2800" kern="1200" dirty="0" smtClean="0">
              <a:solidFill>
                <a:srgbClr val="000000"/>
              </a:solidFill>
            </a:endParaRPr>
          </a:p>
          <a:p>
            <a:pPr marL="514350" indent="-514350" defTabSz="990600" eaLnBrk="1" hangingPunct="1">
              <a:lnSpc>
                <a:spcPct val="90000"/>
              </a:lnSpc>
              <a:buNone/>
              <a:tabLst>
                <a:tab pos="1079500" algn="l"/>
                <a:tab pos="1701800" algn="l"/>
                <a:tab pos="2781300" algn="l"/>
                <a:tab pos="4483100" algn="l"/>
              </a:tabLst>
            </a:pPr>
            <a:endParaRPr lang="en-US" sz="2800" dirty="0" smtClean="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12"/>
          </p:nvPr>
        </p:nvSpPr>
        <p:spPr>
          <a:noFill/>
        </p:spPr>
        <p:txBody>
          <a:bodyPr/>
          <a:lstStyle/>
          <a:p>
            <a:fld id="{B6CA3291-0113-41A0-88F9-BC39D60C1347}" type="slidenum">
              <a:rPr lang="es-ES" altLang="en-US" smtClean="0"/>
              <a:pPr/>
              <a:t>71</a:t>
            </a:fld>
            <a:endParaRPr lang="es-ES" altLang="en-US" smtClean="0"/>
          </a:p>
        </p:txBody>
      </p:sp>
      <p:sp>
        <p:nvSpPr>
          <p:cNvPr id="39939" name="Rectangle 2"/>
          <p:cNvSpPr>
            <a:spLocks noGrp="1" noChangeArrowheads="1"/>
          </p:cNvSpPr>
          <p:nvPr>
            <p:ph type="title"/>
          </p:nvPr>
        </p:nvSpPr>
        <p:spPr>
          <a:xfrm>
            <a:off x="457200" y="404813"/>
            <a:ext cx="7543800" cy="868362"/>
          </a:xfrm>
        </p:spPr>
        <p:txBody>
          <a:bodyPr/>
          <a:lstStyle/>
          <a:p>
            <a:pPr eaLnBrk="1" hangingPunct="1"/>
            <a:r>
              <a:rPr lang="en-US" sz="3200" dirty="0" smtClean="0"/>
              <a:t>IV. </a:t>
            </a:r>
            <a:r>
              <a:rPr lang="en-US" sz="3200" dirty="0" smtClean="0">
                <a:solidFill>
                  <a:srgbClr val="330066"/>
                </a:solidFill>
              </a:rPr>
              <a:t>Concluding remarks</a:t>
            </a:r>
            <a:endParaRPr lang="en-US" sz="3200" b="0" dirty="0" smtClean="0"/>
          </a:p>
        </p:txBody>
      </p:sp>
      <p:sp>
        <p:nvSpPr>
          <p:cNvPr id="39940" name="Rectangle 3"/>
          <p:cNvSpPr>
            <a:spLocks noGrp="1" noChangeArrowheads="1"/>
          </p:cNvSpPr>
          <p:nvPr>
            <p:ph type="body" idx="1"/>
          </p:nvPr>
        </p:nvSpPr>
        <p:spPr>
          <a:xfrm>
            <a:off x="457200" y="1484313"/>
            <a:ext cx="8229600" cy="4968875"/>
          </a:xfrm>
        </p:spPr>
        <p:txBody>
          <a:bodyPr/>
          <a:lstStyle/>
          <a:p>
            <a:pPr marL="482600" indent="-482600">
              <a:buNone/>
            </a:pPr>
            <a:r>
              <a:rPr lang="en-US" sz="2800" b="1" dirty="0" smtClean="0">
                <a:solidFill>
                  <a:schemeClr val="accent2"/>
                </a:solidFill>
              </a:rPr>
              <a:t>2. Final remarks</a:t>
            </a:r>
          </a:p>
          <a:p>
            <a:pPr marL="342900" lvl="2" indent="-342900">
              <a:buClr>
                <a:srgbClr val="330066"/>
              </a:buClr>
              <a:tabLst>
                <a:tab pos="384175" algn="l"/>
                <a:tab pos="1808163" algn="l"/>
                <a:tab pos="6099175" algn="l"/>
              </a:tabLst>
              <a:defRPr/>
            </a:pPr>
            <a:r>
              <a:rPr lang="en-US" sz="2800" dirty="0" smtClean="0"/>
              <a:t>Whereas Borriana vowel harmony is sensitive to major morphological boundaries (context /</a:t>
            </a:r>
            <a:r>
              <a:rPr lang="en-US" sz="2800" dirty="0" err="1" smtClean="0"/>
              <a:t>dis</a:t>
            </a:r>
            <a:r>
              <a:rPr lang="en-US" sz="2800" kern="1200" dirty="0" err="1" smtClean="0"/>
              <a:t>ɔ́l</a:t>
            </a:r>
            <a:r>
              <a:rPr lang="en-US" sz="2800" kern="1200" dirty="0" smtClean="0"/>
              <a:t> ## l</a:t>
            </a:r>
            <a:r>
              <a:rPr lang="en-US" sz="2800" b="1" kern="1200" dirty="0" smtClean="0">
                <a:solidFill>
                  <a:srgbClr val="669999"/>
                </a:solidFill>
              </a:rPr>
              <a:t>a</a:t>
            </a:r>
            <a:r>
              <a:rPr lang="en-US" sz="2800" kern="1200" dirty="0" smtClean="0"/>
              <a:t>…/; row 4)</a:t>
            </a:r>
            <a:r>
              <a:rPr lang="en-US" sz="2800" dirty="0" smtClean="0"/>
              <a:t>, coarticulation operates in both varieties across major and minor morphological boundaries (Nules rows 3-6; Borriana, rows 3 &amp; 4)</a:t>
            </a:r>
            <a:r>
              <a:rPr lang="en-US" sz="2800" kern="1200" dirty="0" smtClean="0"/>
              <a:t>.</a:t>
            </a:r>
          </a:p>
          <a:p>
            <a:pPr marL="342900" lvl="2" indent="-342900">
              <a:buClr>
                <a:srgbClr val="330066"/>
              </a:buClr>
              <a:tabLst>
                <a:tab pos="384175" algn="l"/>
                <a:tab pos="1808163" algn="l"/>
                <a:tab pos="6099175" algn="l"/>
              </a:tabLst>
              <a:defRPr/>
            </a:pPr>
            <a:r>
              <a:rPr lang="en-US" sz="2800" kern="1200" dirty="0" smtClean="0"/>
              <a:t>The last vowel in the context  </a:t>
            </a:r>
            <a:r>
              <a:rPr lang="en-US" sz="2800" dirty="0" smtClean="0"/>
              <a:t>/</a:t>
            </a:r>
            <a:r>
              <a:rPr lang="en-US" sz="2800" dirty="0" err="1" smtClean="0"/>
              <a:t>t</a:t>
            </a:r>
            <a:r>
              <a:rPr lang="en-US" sz="2800" kern="1200" dirty="0" err="1" smtClean="0"/>
              <a:t>ɔ́ka</a:t>
            </a:r>
            <a:r>
              <a:rPr lang="en-US" sz="2800" kern="1200" dirty="0" smtClean="0"/>
              <a:t>/#/l</a:t>
            </a:r>
            <a:r>
              <a:rPr lang="en-US" sz="2800" b="1" kern="1200" dirty="0" smtClean="0">
                <a:solidFill>
                  <a:srgbClr val="669999"/>
                </a:solidFill>
              </a:rPr>
              <a:t>a</a:t>
            </a:r>
            <a:r>
              <a:rPr lang="en-US" sz="2800" kern="1200" dirty="0" smtClean="0"/>
              <a:t>/ (row 3), which could be a target for recursive vowel harmony, only undergoes coarticulation, i.e. partial assimilation.</a:t>
            </a:r>
            <a:endParaRPr lang="en-US" sz="2800" dirty="0" smtClean="0">
              <a:latin typeface="Arial"/>
              <a:cs typeface="Arial"/>
            </a:endParaRPr>
          </a:p>
          <a:p>
            <a:pPr marL="342900" lvl="2" indent="-342900">
              <a:buClr>
                <a:srgbClr val="330066"/>
              </a:buClr>
              <a:tabLst>
                <a:tab pos="384175" algn="l"/>
                <a:tab pos="1808163" algn="l"/>
                <a:tab pos="6099175" algn="l"/>
              </a:tabLst>
              <a:defRPr/>
            </a:pPr>
            <a:endParaRPr lang="en-US" sz="2800" dirty="0" smtClean="0"/>
          </a:p>
          <a:p>
            <a:pPr marL="342900" lvl="2" indent="-342900">
              <a:buClr>
                <a:srgbClr val="330066"/>
              </a:buClr>
              <a:tabLst>
                <a:tab pos="384175" algn="l"/>
                <a:tab pos="1808163" algn="l"/>
                <a:tab pos="6099175" algn="l"/>
              </a:tabLst>
              <a:defRPr/>
            </a:pPr>
            <a:endParaRPr lang="en-US" sz="2800" kern="1200" dirty="0" smtClean="0">
              <a:solidFill>
                <a:srgbClr val="000000"/>
              </a:solidFill>
            </a:endParaRPr>
          </a:p>
          <a:p>
            <a:pPr marL="514350" indent="-514350" defTabSz="990600" eaLnBrk="1" hangingPunct="1">
              <a:lnSpc>
                <a:spcPct val="90000"/>
              </a:lnSpc>
              <a:buNone/>
              <a:tabLst>
                <a:tab pos="1079500" algn="l"/>
                <a:tab pos="1701800" algn="l"/>
                <a:tab pos="2781300" algn="l"/>
                <a:tab pos="4483100" algn="l"/>
              </a:tabLst>
            </a:pPr>
            <a:endParaRPr lang="en-US" sz="2800" dirty="0" smtClean="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12"/>
          </p:nvPr>
        </p:nvSpPr>
        <p:spPr>
          <a:noFill/>
        </p:spPr>
        <p:txBody>
          <a:bodyPr/>
          <a:lstStyle/>
          <a:p>
            <a:fld id="{B6CA3291-0113-41A0-88F9-BC39D60C1347}" type="slidenum">
              <a:rPr lang="es-ES" altLang="en-US" smtClean="0"/>
              <a:pPr/>
              <a:t>72</a:t>
            </a:fld>
            <a:endParaRPr lang="es-ES" altLang="en-US" smtClean="0"/>
          </a:p>
        </p:txBody>
      </p:sp>
      <p:sp>
        <p:nvSpPr>
          <p:cNvPr id="39939" name="Rectangle 2"/>
          <p:cNvSpPr>
            <a:spLocks noGrp="1" noChangeArrowheads="1"/>
          </p:cNvSpPr>
          <p:nvPr>
            <p:ph type="title"/>
          </p:nvPr>
        </p:nvSpPr>
        <p:spPr>
          <a:xfrm>
            <a:off x="457200" y="404813"/>
            <a:ext cx="7543800" cy="868362"/>
          </a:xfrm>
        </p:spPr>
        <p:txBody>
          <a:bodyPr/>
          <a:lstStyle/>
          <a:p>
            <a:pPr eaLnBrk="1" hangingPunct="1"/>
            <a:r>
              <a:rPr lang="en-US" sz="3200" dirty="0" smtClean="0"/>
              <a:t>IV. </a:t>
            </a:r>
            <a:r>
              <a:rPr lang="en-US" sz="3200" dirty="0" smtClean="0">
                <a:solidFill>
                  <a:srgbClr val="330066"/>
                </a:solidFill>
              </a:rPr>
              <a:t>Concluding remarks</a:t>
            </a:r>
            <a:endParaRPr lang="en-US" sz="3200" b="0" dirty="0" smtClean="0"/>
          </a:p>
        </p:txBody>
      </p:sp>
      <p:sp>
        <p:nvSpPr>
          <p:cNvPr id="39940" name="Rectangle 3"/>
          <p:cNvSpPr>
            <a:spLocks noGrp="1" noChangeArrowheads="1"/>
          </p:cNvSpPr>
          <p:nvPr>
            <p:ph type="body" idx="1"/>
          </p:nvPr>
        </p:nvSpPr>
        <p:spPr>
          <a:xfrm>
            <a:off x="457200" y="1484313"/>
            <a:ext cx="8229600" cy="4968875"/>
          </a:xfrm>
        </p:spPr>
        <p:txBody>
          <a:bodyPr/>
          <a:lstStyle/>
          <a:p>
            <a:pPr marL="482600" indent="-482600">
              <a:buNone/>
            </a:pPr>
            <a:r>
              <a:rPr lang="en-US" sz="2800" b="1" dirty="0" smtClean="0">
                <a:solidFill>
                  <a:schemeClr val="accent2"/>
                </a:solidFill>
              </a:rPr>
              <a:t>2. Final remarks</a:t>
            </a:r>
          </a:p>
          <a:p>
            <a:pPr marL="342900" lvl="2" indent="-342900">
              <a:buClr>
                <a:srgbClr val="330066"/>
              </a:buClr>
              <a:tabLst>
                <a:tab pos="384175" algn="l"/>
                <a:tab pos="1808163" algn="l"/>
                <a:tab pos="6099175" algn="l"/>
              </a:tabLst>
              <a:defRPr/>
            </a:pPr>
            <a:r>
              <a:rPr lang="en-US" sz="2800" kern="1200" dirty="0" smtClean="0"/>
              <a:t>Nules and Borriana partial assimilation acts as a typically phonetic process, whereas Borriana total assimilation displays the properties expected in phonological phenomena.</a:t>
            </a:r>
          </a:p>
          <a:p>
            <a:pPr marL="342900" lvl="2" indent="-342900">
              <a:buClr>
                <a:srgbClr val="330066"/>
              </a:buClr>
              <a:tabLst>
                <a:tab pos="384175" algn="l"/>
                <a:tab pos="1808163" algn="l"/>
                <a:tab pos="6099175" algn="l"/>
              </a:tabLst>
              <a:defRPr/>
            </a:pPr>
            <a:endParaRPr lang="en-US" sz="2800" dirty="0" smtClean="0"/>
          </a:p>
          <a:p>
            <a:pPr marL="342900" lvl="2" indent="-342900">
              <a:buClr>
                <a:srgbClr val="330066"/>
              </a:buClr>
              <a:tabLst>
                <a:tab pos="384175" algn="l"/>
                <a:tab pos="1808163" algn="l"/>
                <a:tab pos="6099175" algn="l"/>
              </a:tabLst>
              <a:defRPr/>
            </a:pPr>
            <a:endParaRPr lang="en-US" sz="2800" kern="1200" dirty="0" smtClean="0">
              <a:solidFill>
                <a:srgbClr val="000000"/>
              </a:solidFill>
            </a:endParaRPr>
          </a:p>
          <a:p>
            <a:pPr marL="514350" indent="-514350" defTabSz="990600" eaLnBrk="1" hangingPunct="1">
              <a:lnSpc>
                <a:spcPct val="90000"/>
              </a:lnSpc>
              <a:buNone/>
              <a:tabLst>
                <a:tab pos="1079500" algn="l"/>
                <a:tab pos="1701800" algn="l"/>
                <a:tab pos="2781300" algn="l"/>
                <a:tab pos="4483100" algn="l"/>
              </a:tabLst>
            </a:pPr>
            <a:endParaRPr lang="en-US" sz="2800" dirty="0" smtClean="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12"/>
          </p:nvPr>
        </p:nvSpPr>
        <p:spPr>
          <a:noFill/>
        </p:spPr>
        <p:txBody>
          <a:bodyPr/>
          <a:lstStyle/>
          <a:p>
            <a:fld id="{B6CA3291-0113-41A0-88F9-BC39D60C1347}" type="slidenum">
              <a:rPr lang="es-ES" altLang="en-US" smtClean="0"/>
              <a:pPr/>
              <a:t>73</a:t>
            </a:fld>
            <a:endParaRPr lang="es-ES" altLang="en-US" smtClean="0"/>
          </a:p>
        </p:txBody>
      </p:sp>
      <p:sp>
        <p:nvSpPr>
          <p:cNvPr id="39939" name="Rectangle 2"/>
          <p:cNvSpPr>
            <a:spLocks noGrp="1" noChangeArrowheads="1"/>
          </p:cNvSpPr>
          <p:nvPr>
            <p:ph type="title"/>
          </p:nvPr>
        </p:nvSpPr>
        <p:spPr>
          <a:xfrm>
            <a:off x="457200" y="404813"/>
            <a:ext cx="7543800" cy="868362"/>
          </a:xfrm>
        </p:spPr>
        <p:txBody>
          <a:bodyPr/>
          <a:lstStyle/>
          <a:p>
            <a:pPr eaLnBrk="1" hangingPunct="1"/>
            <a:r>
              <a:rPr lang="en-US" sz="3200" dirty="0" smtClean="0"/>
              <a:t>IV. </a:t>
            </a:r>
            <a:r>
              <a:rPr lang="en-US" sz="3200" dirty="0" smtClean="0">
                <a:solidFill>
                  <a:srgbClr val="330066"/>
                </a:solidFill>
              </a:rPr>
              <a:t>Concluding remarks</a:t>
            </a:r>
            <a:endParaRPr lang="en-US" sz="3200" b="0" dirty="0" smtClean="0"/>
          </a:p>
        </p:txBody>
      </p:sp>
      <p:sp>
        <p:nvSpPr>
          <p:cNvPr id="39940" name="Rectangle 3"/>
          <p:cNvSpPr>
            <a:spLocks noGrp="1" noChangeArrowheads="1"/>
          </p:cNvSpPr>
          <p:nvPr>
            <p:ph type="body" idx="1"/>
          </p:nvPr>
        </p:nvSpPr>
        <p:spPr>
          <a:xfrm>
            <a:off x="457200" y="1484313"/>
            <a:ext cx="8229600" cy="4968875"/>
          </a:xfrm>
        </p:spPr>
        <p:txBody>
          <a:bodyPr/>
          <a:lstStyle/>
          <a:p>
            <a:pPr marL="482600" indent="-482600">
              <a:buNone/>
            </a:pPr>
            <a:r>
              <a:rPr lang="en-US" sz="2800" b="1" dirty="0" smtClean="0">
                <a:solidFill>
                  <a:schemeClr val="accent2"/>
                </a:solidFill>
              </a:rPr>
              <a:t>2. Final remarks</a:t>
            </a:r>
          </a:p>
          <a:p>
            <a:pPr marL="342900" lvl="2" indent="-342900">
              <a:buClr>
                <a:srgbClr val="330066"/>
              </a:buClr>
              <a:tabLst>
                <a:tab pos="384175" algn="l"/>
                <a:tab pos="1808163" algn="l"/>
                <a:tab pos="6099175" algn="l"/>
              </a:tabLst>
              <a:defRPr/>
            </a:pPr>
            <a:r>
              <a:rPr lang="en-US" sz="2800" kern="1200" dirty="0" smtClean="0"/>
              <a:t>The whole picture is thus consistent with an interpretation in which Nules variety presents a first stage in the process of assimilation and Borriana variety displays a generalization of the extension to every strictly post-tonic vowel which is placed inside the clitic group (or the recursive phonological word).</a:t>
            </a:r>
          </a:p>
          <a:p>
            <a:pPr marL="342900" lvl="2" indent="-342900">
              <a:buClr>
                <a:srgbClr val="330066"/>
              </a:buClr>
              <a:tabLst>
                <a:tab pos="384175" algn="l"/>
                <a:tab pos="1808163" algn="l"/>
                <a:tab pos="6099175" algn="l"/>
              </a:tabLst>
              <a:defRPr/>
            </a:pPr>
            <a:endParaRPr lang="en-US" sz="2800" dirty="0" smtClean="0"/>
          </a:p>
          <a:p>
            <a:pPr marL="342900" lvl="2" indent="-342900">
              <a:buClr>
                <a:srgbClr val="330066"/>
              </a:buClr>
              <a:tabLst>
                <a:tab pos="384175" algn="l"/>
                <a:tab pos="1808163" algn="l"/>
                <a:tab pos="6099175" algn="l"/>
              </a:tabLst>
              <a:defRPr/>
            </a:pPr>
            <a:endParaRPr lang="en-US" sz="2800" kern="1200" dirty="0" smtClean="0">
              <a:solidFill>
                <a:srgbClr val="000000"/>
              </a:solidFill>
            </a:endParaRPr>
          </a:p>
          <a:p>
            <a:pPr marL="514350" indent="-514350" defTabSz="990600" eaLnBrk="1" hangingPunct="1">
              <a:lnSpc>
                <a:spcPct val="90000"/>
              </a:lnSpc>
              <a:buNone/>
              <a:tabLst>
                <a:tab pos="1079500" algn="l"/>
                <a:tab pos="1701800" algn="l"/>
                <a:tab pos="2781300" algn="l"/>
                <a:tab pos="4483100" algn="l"/>
              </a:tabLst>
            </a:pPr>
            <a:endParaRPr lang="en-US" sz="2800" dirty="0" smtClean="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12"/>
          </p:nvPr>
        </p:nvSpPr>
        <p:spPr>
          <a:noFill/>
        </p:spPr>
        <p:txBody>
          <a:bodyPr/>
          <a:lstStyle/>
          <a:p>
            <a:fld id="{DC4FFB7E-D0F7-4373-AA33-3E2979E8BB73}" type="slidenum">
              <a:rPr lang="es-ES" altLang="en-US" smtClean="0"/>
              <a:pPr/>
              <a:t>74</a:t>
            </a:fld>
            <a:endParaRPr lang="es-ES" altLang="en-US" smtClean="0"/>
          </a:p>
        </p:txBody>
      </p:sp>
      <p:sp>
        <p:nvSpPr>
          <p:cNvPr id="46083" name="Rectangle 2"/>
          <p:cNvSpPr>
            <a:spLocks noGrp="1" noChangeArrowheads="1"/>
          </p:cNvSpPr>
          <p:nvPr>
            <p:ph type="title"/>
          </p:nvPr>
        </p:nvSpPr>
        <p:spPr>
          <a:xfrm>
            <a:off x="457200" y="404813"/>
            <a:ext cx="7543800" cy="868362"/>
          </a:xfrm>
        </p:spPr>
        <p:txBody>
          <a:bodyPr/>
          <a:lstStyle/>
          <a:p>
            <a:pPr eaLnBrk="1" hangingPunct="1"/>
            <a:r>
              <a:rPr lang="en-US" sz="3200" dirty="0" smtClean="0"/>
              <a:t>V. References</a:t>
            </a:r>
            <a:endParaRPr lang="en-US" sz="3200" b="0" dirty="0" smtClean="0"/>
          </a:p>
        </p:txBody>
      </p:sp>
      <p:sp>
        <p:nvSpPr>
          <p:cNvPr id="11268" name="Rectangle 3"/>
          <p:cNvSpPr>
            <a:spLocks noGrp="1" noChangeArrowheads="1"/>
          </p:cNvSpPr>
          <p:nvPr>
            <p:ph type="body" idx="1"/>
          </p:nvPr>
        </p:nvSpPr>
        <p:spPr>
          <a:xfrm>
            <a:off x="457200" y="1484313"/>
            <a:ext cx="8229600" cy="4968875"/>
          </a:xfrm>
        </p:spPr>
        <p:txBody>
          <a:bodyPr/>
          <a:lstStyle/>
          <a:p>
            <a:pPr>
              <a:buNone/>
              <a:defRPr/>
            </a:pPr>
            <a:r>
              <a:rPr lang="ca-ES" sz="1500" cap="small" dirty="0" err="1" smtClean="0"/>
              <a:t>Barnes</a:t>
            </a:r>
            <a:r>
              <a:rPr lang="ca-ES" sz="1500" dirty="0" smtClean="0"/>
              <a:t>, Jonathan (2006): </a:t>
            </a:r>
            <a:r>
              <a:rPr lang="ca-ES" sz="1500" i="1" dirty="0" err="1" smtClean="0"/>
              <a:t>Strength</a:t>
            </a:r>
            <a:r>
              <a:rPr lang="ca-ES" sz="1500" i="1" dirty="0" smtClean="0"/>
              <a:t> and </a:t>
            </a:r>
            <a:r>
              <a:rPr lang="ca-ES" sz="1500" i="1" dirty="0" err="1" smtClean="0"/>
              <a:t>Weakness</a:t>
            </a:r>
            <a:r>
              <a:rPr lang="ca-ES" sz="1500" i="1" dirty="0" smtClean="0"/>
              <a:t> at </a:t>
            </a:r>
            <a:r>
              <a:rPr lang="ca-ES" sz="1500" i="1" dirty="0" err="1" smtClean="0"/>
              <a:t>the</a:t>
            </a:r>
            <a:r>
              <a:rPr lang="ca-ES" sz="1500" i="1" dirty="0" smtClean="0"/>
              <a:t> </a:t>
            </a:r>
            <a:r>
              <a:rPr lang="ca-ES" sz="1500" i="1" dirty="0" err="1" smtClean="0"/>
              <a:t>Interface</a:t>
            </a:r>
            <a:r>
              <a:rPr lang="ca-ES" sz="1500" dirty="0" smtClean="0"/>
              <a:t>. Berlin / New York: </a:t>
            </a:r>
            <a:r>
              <a:rPr lang="ca-ES" sz="1500" dirty="0" err="1" smtClean="0"/>
              <a:t>Mouton</a:t>
            </a:r>
            <a:r>
              <a:rPr lang="ca-ES" sz="1500" dirty="0" smtClean="0"/>
              <a:t> de </a:t>
            </a:r>
            <a:r>
              <a:rPr lang="ca-ES" sz="1500" dirty="0" err="1" smtClean="0"/>
              <a:t>Gruyter</a:t>
            </a:r>
            <a:r>
              <a:rPr lang="en-US" sz="1500" dirty="0" smtClean="0"/>
              <a:t>.</a:t>
            </a:r>
          </a:p>
          <a:p>
            <a:pPr>
              <a:buNone/>
              <a:defRPr/>
            </a:pPr>
            <a:r>
              <a:rPr lang="ca-ES" sz="1500" cap="small" dirty="0" smtClean="0"/>
              <a:t>Carrera</a:t>
            </a:r>
            <a:r>
              <a:rPr lang="ca-ES" sz="1500" dirty="0" smtClean="0"/>
              <a:t>, Josefina &amp; Anna Maria </a:t>
            </a:r>
            <a:r>
              <a:rPr lang="ca-ES" sz="1500" cap="small" dirty="0" smtClean="0"/>
              <a:t>Fernández</a:t>
            </a:r>
            <a:r>
              <a:rPr lang="ca-ES" sz="1500" dirty="0" smtClean="0"/>
              <a:t> (2005): </a:t>
            </a:r>
            <a:r>
              <a:rPr lang="ca-ES" sz="1500" i="1" dirty="0" smtClean="0"/>
              <a:t>Vocals mitjanes tòniques del català: estudi contrastiu </a:t>
            </a:r>
            <a:r>
              <a:rPr lang="ca-ES" sz="1500" i="1" dirty="0" err="1" smtClean="0"/>
              <a:t>interdialectal</a:t>
            </a:r>
            <a:r>
              <a:rPr lang="ca-ES" sz="1500" dirty="0" smtClean="0"/>
              <a:t>. Barcelona: </a:t>
            </a:r>
            <a:r>
              <a:rPr lang="ca-ES" sz="1500" dirty="0" err="1" smtClean="0"/>
              <a:t>Horsori</a:t>
            </a:r>
            <a:r>
              <a:rPr lang="ca-ES" sz="1500" dirty="0" smtClean="0"/>
              <a:t>.</a:t>
            </a:r>
            <a:endParaRPr lang="es-ES" sz="1500" dirty="0" smtClean="0"/>
          </a:p>
          <a:p>
            <a:pPr>
              <a:buNone/>
              <a:defRPr/>
            </a:pPr>
            <a:r>
              <a:rPr lang="ca-ES" sz="1500" cap="small" dirty="0" err="1" smtClean="0"/>
              <a:t>Herrero</a:t>
            </a:r>
            <a:r>
              <a:rPr lang="ca-ES" sz="1500" dirty="0" smtClean="0"/>
              <a:t>, Ricard (2008): </a:t>
            </a:r>
            <a:r>
              <a:rPr lang="ca-ES" sz="1500" i="1" dirty="0" smtClean="0"/>
              <a:t>Les vocals tòniques de l’harmonia vocàlica del valencià: paràmetres des de la fonètica acústica</a:t>
            </a:r>
            <a:r>
              <a:rPr lang="ca-ES" sz="1500" dirty="0" smtClean="0"/>
              <a:t>. </a:t>
            </a:r>
            <a:r>
              <a:rPr lang="es-ES" sz="1500" dirty="0" err="1" smtClean="0"/>
              <a:t>Master’s</a:t>
            </a:r>
            <a:r>
              <a:rPr lang="es-ES" sz="1500" dirty="0" smtClean="0"/>
              <a:t> </a:t>
            </a:r>
            <a:r>
              <a:rPr lang="es-ES" sz="1500" dirty="0" err="1" smtClean="0"/>
              <a:t>Degree</a:t>
            </a:r>
            <a:r>
              <a:rPr lang="es-ES" sz="1500" dirty="0" smtClean="0"/>
              <a:t> </a:t>
            </a:r>
            <a:r>
              <a:rPr lang="es-ES" sz="1500" dirty="0" err="1" smtClean="0"/>
              <a:t>Dissertation</a:t>
            </a:r>
            <a:r>
              <a:rPr lang="ca-ES" sz="1500" dirty="0" smtClean="0"/>
              <a:t>. València: Universitat de València.</a:t>
            </a:r>
          </a:p>
          <a:p>
            <a:pPr>
              <a:buNone/>
            </a:pPr>
            <a:r>
              <a:rPr lang="es-ES" sz="1500" cap="small" dirty="0" smtClean="0"/>
              <a:t>Herrero</a:t>
            </a:r>
            <a:r>
              <a:rPr lang="es-ES" sz="1500" dirty="0" smtClean="0"/>
              <a:t>, </a:t>
            </a:r>
            <a:r>
              <a:rPr lang="es-ES" sz="1500" dirty="0" err="1" smtClean="0"/>
              <a:t>Ricard</a:t>
            </a:r>
            <a:r>
              <a:rPr lang="es-ES" sz="1500" dirty="0" smtClean="0"/>
              <a:t> (2010a): «</a:t>
            </a:r>
            <a:r>
              <a:rPr lang="es-ES" sz="1500" dirty="0" err="1" smtClean="0"/>
              <a:t>Anàlisi</a:t>
            </a:r>
            <a:r>
              <a:rPr lang="es-ES" sz="1500" dirty="0" smtClean="0"/>
              <a:t> </a:t>
            </a:r>
            <a:r>
              <a:rPr lang="es-ES" sz="1500" dirty="0" err="1" smtClean="0"/>
              <a:t>formàntica</a:t>
            </a:r>
            <a:r>
              <a:rPr lang="es-ES" sz="1500" dirty="0" smtClean="0"/>
              <a:t> de la </a:t>
            </a:r>
            <a:r>
              <a:rPr lang="es-ES" sz="1500" dirty="0" err="1" smtClean="0"/>
              <a:t>coarticulació</a:t>
            </a:r>
            <a:r>
              <a:rPr lang="es-ES" sz="1500" dirty="0" smtClean="0"/>
              <a:t> V-a-V en </a:t>
            </a:r>
            <a:r>
              <a:rPr lang="es-ES" sz="1500" dirty="0" err="1" smtClean="0"/>
              <a:t>valencià</a:t>
            </a:r>
            <a:r>
              <a:rPr lang="es-ES" sz="1500" dirty="0" smtClean="0"/>
              <a:t> septentrional». </a:t>
            </a:r>
            <a:r>
              <a:rPr lang="es-ES" sz="1500" i="1" dirty="0" err="1" smtClean="0"/>
              <a:t>Interlingüística</a:t>
            </a:r>
            <a:r>
              <a:rPr lang="es-ES" sz="1500" dirty="0" smtClean="0"/>
              <a:t>, 20</a:t>
            </a:r>
            <a:r>
              <a:rPr lang="es-ES" sz="1500" i="1" dirty="0" smtClean="0"/>
              <a:t> (Actas del XXIV Encuentro Internacional de la Asociación de Jóvenes Lingüistas, </a:t>
            </a:r>
            <a:r>
              <a:rPr lang="es-ES" sz="1500" i="1" dirty="0" err="1" smtClean="0"/>
              <a:t>Bellaterra</a:t>
            </a:r>
            <a:r>
              <a:rPr lang="es-ES" sz="1500" i="1" dirty="0" smtClean="0"/>
              <a:t> 2009).</a:t>
            </a:r>
            <a:r>
              <a:rPr lang="es-ES" sz="1500" dirty="0" smtClean="0"/>
              <a:t> </a:t>
            </a:r>
          </a:p>
          <a:p>
            <a:pPr>
              <a:buNone/>
            </a:pPr>
            <a:r>
              <a:rPr lang="es-ES" sz="1500" cap="small" dirty="0" smtClean="0"/>
              <a:t>Herrero</a:t>
            </a:r>
            <a:r>
              <a:rPr lang="es-ES" sz="1500" dirty="0" smtClean="0"/>
              <a:t>, </a:t>
            </a:r>
            <a:r>
              <a:rPr lang="es-ES" sz="1500" dirty="0" err="1" smtClean="0"/>
              <a:t>Ricard</a:t>
            </a:r>
            <a:r>
              <a:rPr lang="es-ES" sz="1500" dirty="0" smtClean="0"/>
              <a:t> (2010b): «Análisis instrumental de la reducción vocálica en valenciano». </a:t>
            </a:r>
            <a:r>
              <a:rPr lang="es-ES" sz="1500" i="1" dirty="0" err="1" smtClean="0"/>
              <a:t>Interlingüística</a:t>
            </a:r>
            <a:r>
              <a:rPr lang="es-ES" sz="1500" dirty="0" smtClean="0"/>
              <a:t>, 21</a:t>
            </a:r>
            <a:r>
              <a:rPr lang="es-ES" sz="1500" i="1" dirty="0" smtClean="0"/>
              <a:t> (Actas del XXV Encuentro Internacional de la Asociación de Jóvenes Lingüistas, Valladolid 2010)</a:t>
            </a:r>
            <a:r>
              <a:rPr lang="es-ES" sz="1500" dirty="0" smtClean="0"/>
              <a:t>, pág. 311-321</a:t>
            </a:r>
            <a:r>
              <a:rPr lang="es-ES" sz="1500" i="1" dirty="0" smtClean="0"/>
              <a:t>.</a:t>
            </a:r>
            <a:r>
              <a:rPr lang="es-ES" sz="1500" dirty="0" smtClean="0"/>
              <a:t> </a:t>
            </a:r>
          </a:p>
          <a:p>
            <a:pPr>
              <a:buNone/>
              <a:defRPr/>
            </a:pPr>
            <a:r>
              <a:rPr lang="ca-ES" sz="1500" cap="small" dirty="0" err="1" smtClean="0"/>
              <a:t>Herrero</a:t>
            </a:r>
            <a:r>
              <a:rPr lang="ca-ES" sz="1500" dirty="0" smtClean="0"/>
              <a:t>, Ricard &amp; Jesús </a:t>
            </a:r>
            <a:r>
              <a:rPr lang="ca-ES" sz="1500" cap="small" dirty="0" smtClean="0"/>
              <a:t>Jiménez </a:t>
            </a:r>
            <a:r>
              <a:rPr lang="ca-ES" sz="1500" dirty="0" smtClean="0"/>
              <a:t>(2011a): «Coarticulació i harmonia vocàlica en valencià septentrional». In: </a:t>
            </a:r>
            <a:r>
              <a:rPr lang="ca-ES" sz="1500" cap="small" dirty="0" smtClean="0"/>
              <a:t>Lloret</a:t>
            </a:r>
            <a:r>
              <a:rPr lang="ca-ES" sz="1500" dirty="0" smtClean="0"/>
              <a:t>, </a:t>
            </a:r>
            <a:r>
              <a:rPr lang="ca-ES" sz="1500" dirty="0" err="1" smtClean="0"/>
              <a:t>Maria-Rosa</a:t>
            </a:r>
            <a:r>
              <a:rPr lang="ca-ES" sz="1500" dirty="0" smtClean="0"/>
              <a:t> &amp; Clàudia </a:t>
            </a:r>
            <a:r>
              <a:rPr lang="ca-ES" sz="1500" cap="small" dirty="0" smtClean="0"/>
              <a:t>Pons</a:t>
            </a:r>
            <a:r>
              <a:rPr lang="ca-ES" sz="1500" dirty="0" smtClean="0"/>
              <a:t> (</a:t>
            </a:r>
            <a:r>
              <a:rPr lang="ca-ES" sz="1500" dirty="0" err="1" smtClean="0"/>
              <a:t>eds</a:t>
            </a:r>
            <a:r>
              <a:rPr lang="ca-ES" sz="1500" dirty="0" smtClean="0"/>
              <a:t>), </a:t>
            </a:r>
            <a:r>
              <a:rPr lang="ca-ES" sz="1500" i="1" dirty="0" smtClean="0"/>
              <a:t>Noves aproximacions a la fonologia i la morfologia del català</a:t>
            </a:r>
            <a:r>
              <a:rPr lang="ca-ES" sz="1500" dirty="0" smtClean="0"/>
              <a:t>. </a:t>
            </a:r>
            <a:r>
              <a:rPr lang="ca-ES" sz="1500" i="1" dirty="0" smtClean="0"/>
              <a:t>Volum d’homenatge a Max </a:t>
            </a:r>
            <a:r>
              <a:rPr lang="ca-ES" sz="1500" i="1" dirty="0" err="1" smtClean="0"/>
              <a:t>Wheeler</a:t>
            </a:r>
            <a:r>
              <a:rPr lang="ca-ES" sz="1500" i="1" dirty="0" smtClean="0"/>
              <a:t>. </a:t>
            </a:r>
            <a:r>
              <a:rPr lang="ca-ES" sz="1500" dirty="0" smtClean="0"/>
              <a:t>Col·lecció </a:t>
            </a:r>
            <a:r>
              <a:rPr lang="ca-ES" sz="1500" dirty="0" err="1" smtClean="0"/>
              <a:t>Symposia</a:t>
            </a:r>
            <a:r>
              <a:rPr lang="ca-ES" sz="1500" dirty="0" smtClean="0"/>
              <a:t> </a:t>
            </a:r>
            <a:r>
              <a:rPr lang="ca-ES" sz="1500" dirty="0" err="1" smtClean="0"/>
              <a:t>Philologica</a:t>
            </a:r>
            <a:r>
              <a:rPr lang="ca-ES" sz="1500" dirty="0" smtClean="0"/>
              <a:t>. Alacant: </a:t>
            </a:r>
            <a:r>
              <a:rPr lang="ca-ES" sz="1500" dirty="0" err="1" smtClean="0"/>
              <a:t>IIFV</a:t>
            </a:r>
            <a:r>
              <a:rPr lang="ca-ES" sz="1500" dirty="0" smtClean="0"/>
              <a:t>, p. 243-273.</a:t>
            </a:r>
          </a:p>
          <a:p>
            <a:pPr>
              <a:buNone/>
              <a:defRPr/>
            </a:pPr>
            <a:r>
              <a:rPr lang="ca-ES" sz="1500" cap="small" dirty="0" err="1" smtClean="0"/>
              <a:t>Herrero</a:t>
            </a:r>
            <a:r>
              <a:rPr lang="ca-ES" sz="1500" dirty="0" smtClean="0"/>
              <a:t>, Ricard &amp; Jesús </a:t>
            </a:r>
            <a:r>
              <a:rPr lang="ca-ES" sz="1500" cap="small" dirty="0" smtClean="0"/>
              <a:t>Jiménez </a:t>
            </a:r>
            <a:r>
              <a:rPr lang="ca-ES" sz="1500" dirty="0" smtClean="0"/>
              <a:t>(2011b): «</a:t>
            </a:r>
            <a:r>
              <a:rPr lang="en-US" sz="1500" dirty="0" smtClean="0"/>
              <a:t>Vowel Harmony and Coarticulation in Northern Valencian</a:t>
            </a:r>
            <a:r>
              <a:rPr lang="ca-ES" sz="1500" dirty="0" smtClean="0"/>
              <a:t>». </a:t>
            </a:r>
            <a:r>
              <a:rPr lang="ca-ES" sz="1500" dirty="0" err="1" smtClean="0"/>
              <a:t>Poster</a:t>
            </a:r>
            <a:r>
              <a:rPr lang="ca-ES" sz="1500" dirty="0" smtClean="0"/>
              <a:t> </a:t>
            </a:r>
            <a:r>
              <a:rPr lang="ca-ES" sz="1500" dirty="0" err="1" smtClean="0"/>
              <a:t>presented</a:t>
            </a:r>
            <a:r>
              <a:rPr lang="ca-ES" sz="1500" dirty="0" smtClean="0"/>
              <a:t> at </a:t>
            </a:r>
            <a:r>
              <a:rPr lang="ca-ES" sz="1500" dirty="0" err="1" smtClean="0"/>
              <a:t>Phonetics</a:t>
            </a:r>
            <a:r>
              <a:rPr lang="ca-ES" sz="1500" dirty="0" smtClean="0"/>
              <a:t> and </a:t>
            </a:r>
            <a:r>
              <a:rPr lang="ca-ES" sz="1500" dirty="0" err="1" smtClean="0"/>
              <a:t>Phonology</a:t>
            </a:r>
            <a:r>
              <a:rPr lang="ca-ES" sz="1500" dirty="0" smtClean="0"/>
              <a:t> in Iberia (</a:t>
            </a:r>
            <a:r>
              <a:rPr lang="ca-ES" sz="1500" dirty="0" err="1" smtClean="0"/>
              <a:t>PaPI</a:t>
            </a:r>
            <a:r>
              <a:rPr lang="ca-ES" sz="1500" dirty="0" smtClean="0"/>
              <a:t> 2011). Tarragona.</a:t>
            </a:r>
            <a:endParaRPr lang="es-ES" sz="1500" dirty="0" smtClean="0"/>
          </a:p>
          <a:p>
            <a:pPr>
              <a:buNone/>
              <a:defRPr/>
            </a:pPr>
            <a:endParaRPr lang="ca-ES" sz="1600" cap="small" dirty="0" smtClean="0"/>
          </a:p>
          <a:p>
            <a:pPr>
              <a:buFont typeface="Wingdings" pitchFamily="52" charset="2"/>
              <a:buNone/>
              <a:defRPr/>
            </a:pPr>
            <a:endParaRPr lang="es-ES" sz="1600"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12"/>
          </p:nvPr>
        </p:nvSpPr>
        <p:spPr>
          <a:noFill/>
        </p:spPr>
        <p:txBody>
          <a:bodyPr/>
          <a:lstStyle/>
          <a:p>
            <a:fld id="{0228C13D-F102-48C0-924B-D149489C6A15}" type="slidenum">
              <a:rPr lang="es-ES" altLang="en-US" smtClean="0"/>
              <a:pPr/>
              <a:t>75</a:t>
            </a:fld>
            <a:endParaRPr lang="es-ES" altLang="en-US" smtClean="0"/>
          </a:p>
        </p:txBody>
      </p:sp>
      <p:sp>
        <p:nvSpPr>
          <p:cNvPr id="47107" name="Rectangle 2"/>
          <p:cNvSpPr>
            <a:spLocks noGrp="1" noChangeArrowheads="1"/>
          </p:cNvSpPr>
          <p:nvPr>
            <p:ph type="title"/>
          </p:nvPr>
        </p:nvSpPr>
        <p:spPr>
          <a:xfrm>
            <a:off x="457200" y="404813"/>
            <a:ext cx="7543800" cy="868362"/>
          </a:xfrm>
        </p:spPr>
        <p:txBody>
          <a:bodyPr/>
          <a:lstStyle/>
          <a:p>
            <a:pPr eaLnBrk="1" hangingPunct="1"/>
            <a:r>
              <a:rPr lang="en-US" sz="3200" dirty="0" smtClean="0"/>
              <a:t>V. References</a:t>
            </a:r>
            <a:endParaRPr lang="en-US" sz="3200" b="0" dirty="0" smtClean="0"/>
          </a:p>
        </p:txBody>
      </p:sp>
      <p:sp>
        <p:nvSpPr>
          <p:cNvPr id="11268" name="Rectangle 3"/>
          <p:cNvSpPr>
            <a:spLocks noGrp="1" noChangeArrowheads="1"/>
          </p:cNvSpPr>
          <p:nvPr>
            <p:ph type="body" idx="1"/>
          </p:nvPr>
        </p:nvSpPr>
        <p:spPr>
          <a:xfrm>
            <a:off x="457200" y="1643050"/>
            <a:ext cx="8229600" cy="4929222"/>
          </a:xfrm>
        </p:spPr>
        <p:txBody>
          <a:bodyPr/>
          <a:lstStyle/>
          <a:p>
            <a:pPr>
              <a:buNone/>
              <a:defRPr/>
            </a:pPr>
            <a:r>
              <a:rPr lang="ca-ES" sz="1500" cap="small" dirty="0" smtClean="0"/>
              <a:t>Jiménez</a:t>
            </a:r>
            <a:r>
              <a:rPr lang="ca-ES" sz="1500" dirty="0" smtClean="0"/>
              <a:t>, Jesús (1998): «</a:t>
            </a:r>
            <a:r>
              <a:rPr lang="en-US" sz="1500" dirty="0" err="1" smtClean="0"/>
              <a:t>Valencian</a:t>
            </a:r>
            <a:r>
              <a:rPr lang="en-US" sz="1500" dirty="0" smtClean="0"/>
              <a:t> Vowel Harmony</a:t>
            </a:r>
            <a:r>
              <a:rPr lang="ca-ES" sz="1500" dirty="0" smtClean="0"/>
              <a:t>». </a:t>
            </a:r>
            <a:r>
              <a:rPr lang="ca-ES" sz="1500" i="1" dirty="0" err="1" smtClean="0"/>
              <a:t>Rivista</a:t>
            </a:r>
            <a:r>
              <a:rPr lang="ca-ES" sz="1500" i="1" dirty="0" smtClean="0"/>
              <a:t> di </a:t>
            </a:r>
            <a:r>
              <a:rPr lang="ca-ES" sz="1500" i="1" dirty="0" err="1" smtClean="0"/>
              <a:t>Linguistica</a:t>
            </a:r>
            <a:r>
              <a:rPr lang="ca-ES" sz="1500" dirty="0" smtClean="0"/>
              <a:t>, 10: 137-161.</a:t>
            </a:r>
            <a:endParaRPr lang="es-ES" sz="1500" dirty="0" smtClean="0"/>
          </a:p>
          <a:p>
            <a:pPr>
              <a:buNone/>
              <a:defRPr/>
            </a:pPr>
            <a:r>
              <a:rPr lang="ca-ES" sz="1500" cap="small" dirty="0" smtClean="0"/>
              <a:t>Jiménez</a:t>
            </a:r>
            <a:r>
              <a:rPr lang="ca-ES" sz="1500" dirty="0" smtClean="0"/>
              <a:t>, Jesús (2001): «L’harmonia vocàlica en valencià». In: August </a:t>
            </a:r>
            <a:r>
              <a:rPr lang="ca-ES" sz="1500" cap="small" dirty="0" smtClean="0"/>
              <a:t>Bover i Font</a:t>
            </a:r>
            <a:r>
              <a:rPr lang="ca-ES" sz="1500" dirty="0" smtClean="0"/>
              <a:t>; </a:t>
            </a:r>
            <a:r>
              <a:rPr lang="ca-ES" sz="1500" dirty="0" err="1" smtClean="0"/>
              <a:t>Maria-Rosa</a:t>
            </a:r>
            <a:r>
              <a:rPr lang="ca-ES" sz="1500" dirty="0" smtClean="0"/>
              <a:t> </a:t>
            </a:r>
            <a:r>
              <a:rPr lang="ca-ES" sz="1500" cap="small" dirty="0" smtClean="0"/>
              <a:t>Lloret</a:t>
            </a:r>
            <a:r>
              <a:rPr lang="ca-ES" sz="1500" dirty="0" smtClean="0"/>
              <a:t>; Mercè </a:t>
            </a:r>
            <a:r>
              <a:rPr lang="ca-ES" sz="1500" cap="small" dirty="0" err="1" smtClean="0"/>
              <a:t>Vidal-Tibitts</a:t>
            </a:r>
            <a:r>
              <a:rPr lang="ca-ES" sz="1500" dirty="0" smtClean="0"/>
              <a:t> (</a:t>
            </a:r>
            <a:r>
              <a:rPr lang="ca-ES" sz="1500" dirty="0" err="1" smtClean="0"/>
              <a:t>eds</a:t>
            </a:r>
            <a:r>
              <a:rPr lang="ca-ES" sz="1500" dirty="0" smtClean="0"/>
              <a:t>.) </a:t>
            </a:r>
            <a:r>
              <a:rPr lang="ca-ES" sz="1500" i="1" dirty="0" smtClean="0"/>
              <a:t>Actes del Novè Col·loqui d’Estudis Catalans a </a:t>
            </a:r>
            <a:r>
              <a:rPr lang="ca-ES" sz="1500" i="1" dirty="0" err="1" smtClean="0"/>
              <a:t>Nord-Amèrica</a:t>
            </a:r>
            <a:r>
              <a:rPr lang="ca-ES" sz="1500" i="1" dirty="0" smtClean="0"/>
              <a:t>. </a:t>
            </a:r>
            <a:r>
              <a:rPr lang="en-US" sz="1500" i="1" dirty="0" smtClean="0"/>
              <a:t>(Selected Proceedings</a:t>
            </a:r>
            <a:r>
              <a:rPr lang="ca-ES" sz="1500" i="1" dirty="0" smtClean="0"/>
              <a:t>.) Barcelona, 1998</a:t>
            </a:r>
            <a:r>
              <a:rPr lang="ca-ES" sz="1500" dirty="0" smtClean="0"/>
              <a:t>. Barcelona: Publicacions de l’Abadia de Montserrat, p. 217-244.</a:t>
            </a:r>
            <a:endParaRPr lang="es-ES" sz="1500" dirty="0" smtClean="0"/>
          </a:p>
          <a:p>
            <a:pPr>
              <a:buNone/>
              <a:defRPr/>
            </a:pPr>
            <a:r>
              <a:rPr lang="ca-ES" sz="1500" cap="small" dirty="0" smtClean="0"/>
              <a:t>Jiménez</a:t>
            </a:r>
            <a:r>
              <a:rPr lang="ca-ES" sz="1500" dirty="0" smtClean="0"/>
              <a:t>, Jesús (2002): «Altres fenòmens vocàlics en el mot». In: Joan </a:t>
            </a:r>
            <a:r>
              <a:rPr lang="ca-ES" sz="1500" cap="small" dirty="0" smtClean="0"/>
              <a:t>Solà</a:t>
            </a:r>
            <a:r>
              <a:rPr lang="ca-ES" sz="1500" dirty="0" smtClean="0"/>
              <a:t>; </a:t>
            </a:r>
            <a:r>
              <a:rPr lang="ca-ES" sz="1500" dirty="0" err="1" smtClean="0"/>
              <a:t>Maria-Rosa</a:t>
            </a:r>
            <a:r>
              <a:rPr lang="ca-ES" sz="1500" dirty="0" smtClean="0"/>
              <a:t> </a:t>
            </a:r>
            <a:r>
              <a:rPr lang="ca-ES" sz="1500" cap="small" dirty="0" smtClean="0"/>
              <a:t>Lloret</a:t>
            </a:r>
            <a:r>
              <a:rPr lang="ca-ES" sz="1500" dirty="0" smtClean="0"/>
              <a:t>; Joan </a:t>
            </a:r>
            <a:r>
              <a:rPr lang="ca-ES" sz="1500" cap="small" dirty="0" smtClean="0"/>
              <a:t>Mascaró</a:t>
            </a:r>
            <a:r>
              <a:rPr lang="ca-ES" sz="1500" dirty="0" smtClean="0"/>
              <a:t>; Manuel </a:t>
            </a:r>
            <a:r>
              <a:rPr lang="ca-ES" sz="1500" cap="small" dirty="0" smtClean="0"/>
              <a:t>Pérez </a:t>
            </a:r>
            <a:r>
              <a:rPr lang="ca-ES" sz="1500" cap="small" dirty="0" err="1" smtClean="0"/>
              <a:t>Saldanya</a:t>
            </a:r>
            <a:r>
              <a:rPr lang="ca-ES" sz="1500" dirty="0" smtClean="0"/>
              <a:t> (dir.) </a:t>
            </a:r>
            <a:r>
              <a:rPr lang="ca-ES" sz="1500" i="1" dirty="0" smtClean="0"/>
              <a:t>Gramàtica del català contemporani</a:t>
            </a:r>
            <a:r>
              <a:rPr lang="ca-ES" sz="1500" dirty="0" smtClean="0"/>
              <a:t>. Vol. 1. Barcelona: Empúries, p. 171-194.</a:t>
            </a:r>
          </a:p>
          <a:p>
            <a:pPr>
              <a:buNone/>
              <a:defRPr/>
            </a:pPr>
            <a:r>
              <a:rPr lang="ca-ES" sz="1500" cap="small" dirty="0" smtClean="0"/>
              <a:t>Jiménez</a:t>
            </a:r>
            <a:r>
              <a:rPr lang="ca-ES" sz="1500" dirty="0" smtClean="0"/>
              <a:t>, Jesús; </a:t>
            </a:r>
            <a:r>
              <a:rPr lang="ca-ES" sz="1500" cap="small" dirty="0" smtClean="0"/>
              <a:t>Lloret</a:t>
            </a:r>
            <a:r>
              <a:rPr lang="ca-ES" sz="1500" dirty="0" smtClean="0"/>
              <a:t>, </a:t>
            </a:r>
            <a:r>
              <a:rPr lang="ca-ES" sz="1500" dirty="0" err="1" smtClean="0"/>
              <a:t>Maria-Rosa</a:t>
            </a:r>
            <a:r>
              <a:rPr lang="ca-ES" sz="1500" dirty="0" smtClean="0"/>
              <a:t> (2011): «Harmonia vocàlica: paràmetres i variació». </a:t>
            </a:r>
            <a:r>
              <a:rPr lang="ca-ES" sz="1500" i="1" dirty="0" smtClean="0"/>
              <a:t>Estudis Romànics</a:t>
            </a:r>
            <a:r>
              <a:rPr lang="ca-ES" sz="1500" dirty="0" smtClean="0"/>
              <a:t>, </a:t>
            </a:r>
            <a:r>
              <a:rPr lang="ca-ES" sz="1500" dirty="0" err="1" smtClean="0"/>
              <a:t>XXXIII</a:t>
            </a:r>
            <a:r>
              <a:rPr lang="ca-ES" sz="1500" dirty="0" smtClean="0"/>
              <a:t>: 33-53.</a:t>
            </a:r>
            <a:endParaRPr lang="es-ES" sz="1500" dirty="0" smtClean="0"/>
          </a:p>
          <a:p>
            <a:pPr>
              <a:buNone/>
              <a:defRPr/>
            </a:pPr>
            <a:r>
              <a:rPr lang="ca-ES" sz="1500" cap="small" dirty="0" smtClean="0"/>
              <a:t>Recasens</a:t>
            </a:r>
            <a:r>
              <a:rPr lang="ca-ES" sz="1500" dirty="0" smtClean="0"/>
              <a:t>, Daniel </a:t>
            </a:r>
            <a:r>
              <a:rPr lang="ca-ES" sz="1500" i="1" dirty="0" smtClean="0"/>
              <a:t>(1986): Estudis de fonètica experimental del català oriental central. </a:t>
            </a:r>
            <a:r>
              <a:rPr lang="ca-ES" sz="1500" dirty="0" smtClean="0"/>
              <a:t>Barcelona: Publicacions de l’Abadia de Montserrat.</a:t>
            </a:r>
            <a:endParaRPr lang="es-ES" sz="1500" dirty="0" smtClean="0"/>
          </a:p>
          <a:p>
            <a:pPr>
              <a:buNone/>
              <a:defRPr/>
            </a:pPr>
            <a:r>
              <a:rPr lang="ca-ES" sz="1500" cap="small" dirty="0" smtClean="0"/>
              <a:t>Recasens</a:t>
            </a:r>
            <a:r>
              <a:rPr lang="ca-ES" sz="1500" dirty="0" smtClean="0"/>
              <a:t>, Daniel (1996): </a:t>
            </a:r>
            <a:r>
              <a:rPr lang="ca-ES" sz="1500" i="1" dirty="0" smtClean="0"/>
              <a:t>Fonètica descriptiva del català</a:t>
            </a:r>
            <a:r>
              <a:rPr lang="ca-ES" sz="1500" dirty="0" smtClean="0"/>
              <a:t>. 2nd ed. Barcelona: IEC.</a:t>
            </a:r>
            <a:endParaRPr lang="es-ES" sz="1500" dirty="0" smtClean="0"/>
          </a:p>
          <a:p>
            <a:pPr>
              <a:buNone/>
              <a:defRPr/>
            </a:pPr>
            <a:r>
              <a:rPr lang="ca-ES" sz="1500" cap="small" dirty="0" err="1" smtClean="0"/>
              <a:t>Saborit</a:t>
            </a:r>
            <a:r>
              <a:rPr lang="ca-ES" sz="1500" dirty="0" smtClean="0"/>
              <a:t>, Josep (2009): </a:t>
            </a:r>
            <a:r>
              <a:rPr lang="ca-ES" sz="1500" i="1" dirty="0" smtClean="0"/>
              <a:t>Millorem la pronúncia</a:t>
            </a:r>
            <a:r>
              <a:rPr lang="ca-ES" sz="1500" dirty="0" smtClean="0"/>
              <a:t>. València: AVL</a:t>
            </a:r>
            <a:r>
              <a:rPr lang="en-US" sz="1500" dirty="0" smtClean="0"/>
              <a:t>.</a:t>
            </a:r>
          </a:p>
          <a:p>
            <a:pPr>
              <a:buNone/>
              <a:defRPr/>
            </a:pPr>
            <a:r>
              <a:rPr lang="en-US" sz="1500" cap="small" dirty="0" smtClean="0"/>
              <a:t>Walker</a:t>
            </a:r>
            <a:r>
              <a:rPr lang="en-US" sz="1500" dirty="0" smtClean="0"/>
              <a:t>, Rachel (2005): «Weak Triggers in Vowel Harmony». </a:t>
            </a:r>
            <a:r>
              <a:rPr lang="en-US" sz="1500" i="1" dirty="0" smtClean="0"/>
              <a:t>Natural Language and Linguistic Theory</a:t>
            </a:r>
            <a:r>
              <a:rPr lang="en-US" sz="1500" dirty="0" smtClean="0"/>
              <a:t>, 23: 917-989. (Available at: </a:t>
            </a:r>
            <a:r>
              <a:rPr lang="en-US" sz="1500" dirty="0" smtClean="0">
                <a:hlinkClick r:id="rId2"/>
              </a:rPr>
              <a:t>http://roa.rutgers.edu/</a:t>
            </a:r>
            <a:r>
              <a:rPr lang="en-US" sz="1500" dirty="0" smtClean="0"/>
              <a:t>.)</a:t>
            </a:r>
          </a:p>
          <a:p>
            <a:pPr>
              <a:buNone/>
              <a:defRPr/>
            </a:pPr>
            <a:r>
              <a:rPr lang="en-US" sz="1500" cap="small" dirty="0" smtClean="0"/>
              <a:t>Walker</a:t>
            </a:r>
            <a:r>
              <a:rPr lang="en-US" sz="1500" dirty="0" smtClean="0"/>
              <a:t>, Rachel (2011): </a:t>
            </a:r>
            <a:r>
              <a:rPr lang="en-US" sz="1500" i="1" dirty="0" smtClean="0"/>
              <a:t>Vowel Patterns in Language</a:t>
            </a:r>
            <a:r>
              <a:rPr lang="en-US" sz="1500" dirty="0" smtClean="0"/>
              <a:t>. Cambridge: Cambridge University Press.</a:t>
            </a:r>
          </a:p>
          <a:p>
            <a:pPr>
              <a:buNone/>
              <a:defRPr/>
            </a:pPr>
            <a:r>
              <a:rPr lang="en-US" sz="1500" cap="small" dirty="0" smtClean="0"/>
              <a:t>Wheeler</a:t>
            </a:r>
            <a:r>
              <a:rPr lang="en-US" sz="1500" dirty="0" smtClean="0"/>
              <a:t>, Max (2005): </a:t>
            </a:r>
            <a:r>
              <a:rPr lang="en-US" sz="1500" i="1" dirty="0" smtClean="0"/>
              <a:t>The Phonology of Catalan</a:t>
            </a:r>
            <a:r>
              <a:rPr lang="en-US" sz="1500" dirty="0" smtClean="0"/>
              <a:t>. Oxford: Oxford University Press.</a:t>
            </a:r>
          </a:p>
          <a:p>
            <a:pPr>
              <a:buFont typeface="Wingdings" pitchFamily="52" charset="2"/>
              <a:buChar char="l"/>
              <a:defRPr/>
            </a:pPr>
            <a:endParaRPr lang="ca-ES" sz="1600" dirty="0" smtClean="0"/>
          </a:p>
          <a:p>
            <a:pPr>
              <a:buFont typeface="Wingdings" pitchFamily="52" charset="2"/>
              <a:buNone/>
              <a:defRPr/>
            </a:pPr>
            <a:endParaRPr lang="es-ES" sz="1600"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6553200" y="6248400"/>
            <a:ext cx="2133600" cy="457200"/>
          </a:xfrm>
          <a:prstGeom prst="rect">
            <a:avLst/>
          </a:prstGeom>
          <a:noFill/>
          <a:ln w="9525">
            <a:noFill/>
            <a:miter lim="800000"/>
            <a:headEnd/>
            <a:tailEnd/>
          </a:ln>
        </p:spPr>
        <p:txBody>
          <a:bodyPr/>
          <a:lstStyle/>
          <a:p>
            <a:pPr algn="r"/>
            <a:fld id="{5B25335E-88AF-4F3C-A5DA-C2ADBE0874B5}" type="slidenum">
              <a:rPr lang="es-ES" altLang="en-US" sz="1000"/>
              <a:pPr algn="r"/>
              <a:t>76</a:t>
            </a:fld>
            <a:endParaRPr lang="es-ES" altLang="en-US" sz="1000" dirty="0"/>
          </a:p>
        </p:txBody>
      </p:sp>
      <p:sp>
        <p:nvSpPr>
          <p:cNvPr id="50179" name="Rectangle 5"/>
          <p:cNvSpPr>
            <a:spLocks noGrp="1" noChangeArrowheads="1"/>
          </p:cNvSpPr>
          <p:nvPr>
            <p:ph type="title" idx="4294967295"/>
          </p:nvPr>
        </p:nvSpPr>
        <p:spPr>
          <a:xfrm>
            <a:off x="827088" y="3140968"/>
            <a:ext cx="7543800" cy="576064"/>
          </a:xfrm>
        </p:spPr>
        <p:txBody>
          <a:bodyPr/>
          <a:lstStyle/>
          <a:p>
            <a:pPr algn="ctr" eaLnBrk="1" hangingPunct="1"/>
            <a:r>
              <a:rPr lang="en-US" sz="3200" dirty="0" smtClean="0"/>
              <a:t>Thank you for your attention</a:t>
            </a:r>
          </a:p>
        </p:txBody>
      </p:sp>
      <p:sp>
        <p:nvSpPr>
          <p:cNvPr id="50181" name="4 Rectángulo"/>
          <p:cNvSpPr>
            <a:spLocks noChangeArrowheads="1"/>
          </p:cNvSpPr>
          <p:nvPr/>
        </p:nvSpPr>
        <p:spPr bwMode="auto">
          <a:xfrm rot="10800000" flipV="1">
            <a:off x="898525" y="5797034"/>
            <a:ext cx="7489825" cy="369332"/>
          </a:xfrm>
          <a:prstGeom prst="rect">
            <a:avLst/>
          </a:prstGeom>
          <a:noFill/>
          <a:ln w="9525">
            <a:noFill/>
            <a:miter lim="800000"/>
            <a:headEnd/>
            <a:tailEnd/>
          </a:ln>
        </p:spPr>
        <p:txBody>
          <a:bodyPr>
            <a:spAutoFit/>
          </a:bodyPr>
          <a:lstStyle/>
          <a:p>
            <a:pPr algn="r"/>
            <a:endParaRPr lang="es-ES" sz="1800"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txBox="1">
            <a:spLocks noGrp="1" noChangeArrowheads="1"/>
          </p:cNvSpPr>
          <p:nvPr/>
        </p:nvSpPr>
        <p:spPr bwMode="auto">
          <a:xfrm>
            <a:off x="6553200" y="6248400"/>
            <a:ext cx="2133600" cy="457200"/>
          </a:xfrm>
          <a:prstGeom prst="rect">
            <a:avLst/>
          </a:prstGeom>
          <a:noFill/>
          <a:ln w="9525">
            <a:noFill/>
            <a:miter lim="800000"/>
            <a:headEnd/>
            <a:tailEnd/>
          </a:ln>
        </p:spPr>
        <p:txBody>
          <a:bodyPr/>
          <a:lstStyle/>
          <a:p>
            <a:pPr algn="r"/>
            <a:fld id="{A95F1D79-2078-46DD-83B2-0252036D5067}" type="slidenum">
              <a:rPr lang="es-ES" altLang="en-US" sz="1000"/>
              <a:pPr algn="r"/>
              <a:t>77</a:t>
            </a:fld>
            <a:endParaRPr lang="es-ES" altLang="en-US" sz="1000" dirty="0"/>
          </a:p>
        </p:txBody>
      </p:sp>
      <p:sp>
        <p:nvSpPr>
          <p:cNvPr id="35843" name="Rectangle 5"/>
          <p:cNvSpPr>
            <a:spLocks noGrp="1" noChangeArrowheads="1"/>
          </p:cNvSpPr>
          <p:nvPr>
            <p:ph type="title" idx="4294967295"/>
          </p:nvPr>
        </p:nvSpPr>
        <p:spPr>
          <a:xfrm>
            <a:off x="827088" y="1917700"/>
            <a:ext cx="7543800" cy="1439863"/>
          </a:xfrm>
        </p:spPr>
        <p:txBody>
          <a:bodyPr/>
          <a:lstStyle/>
          <a:p>
            <a:pPr algn="ctr" eaLnBrk="1" hangingPunct="1"/>
            <a:r>
              <a:rPr lang="en-US" sz="2400" smtClean="0"/>
              <a:t>Presentation soon available at: </a:t>
            </a:r>
            <a:r>
              <a:rPr lang="en-US" sz="2400" smtClean="0">
                <a:solidFill>
                  <a:srgbClr val="CCCC00"/>
                </a:solidFill>
              </a:rPr>
              <a:t>http://www.uv.es/foncat</a:t>
            </a:r>
            <a:endParaRPr lang="en-US" sz="2800" smtClean="0"/>
          </a:p>
        </p:txBody>
      </p:sp>
      <p:sp>
        <p:nvSpPr>
          <p:cNvPr id="35844" name="Rectangle 6"/>
          <p:cNvSpPr>
            <a:spLocks noGrp="1" noChangeArrowheads="1"/>
          </p:cNvSpPr>
          <p:nvPr>
            <p:ph type="body" idx="4294967295"/>
          </p:nvPr>
        </p:nvSpPr>
        <p:spPr>
          <a:xfrm>
            <a:off x="468313" y="4437063"/>
            <a:ext cx="7991475" cy="863600"/>
          </a:xfrm>
        </p:spPr>
        <p:txBody>
          <a:bodyPr/>
          <a:lstStyle/>
          <a:p>
            <a:pPr algn="r" eaLnBrk="1" hangingPunct="1">
              <a:buNone/>
            </a:pPr>
            <a:r>
              <a:rPr lang="en-US" sz="2200" dirty="0" smtClean="0">
                <a:solidFill>
                  <a:schemeClr val="accent2"/>
                </a:solidFill>
              </a:rPr>
              <a:t>Jesús </a:t>
            </a:r>
            <a:r>
              <a:rPr lang="en-US" sz="2200" dirty="0" err="1" smtClean="0">
                <a:solidFill>
                  <a:schemeClr val="accent2"/>
                </a:solidFill>
              </a:rPr>
              <a:t>Jiménez</a:t>
            </a:r>
            <a:r>
              <a:rPr lang="en-US" sz="2200" dirty="0" smtClean="0"/>
              <a:t> </a:t>
            </a:r>
            <a:r>
              <a:rPr lang="en-US" sz="2200" dirty="0" smtClean="0">
                <a:solidFill>
                  <a:srgbClr val="CCCC00"/>
                </a:solidFill>
              </a:rPr>
              <a:t>(jesus.jimenez@uv.es)</a:t>
            </a:r>
            <a:endParaRPr lang="en-US" sz="2200" dirty="0" smtClean="0">
              <a:solidFill>
                <a:schemeClr val="accent2"/>
              </a:solidFill>
            </a:endParaRPr>
          </a:p>
          <a:p>
            <a:pPr algn="r" eaLnBrk="1" hangingPunct="1">
              <a:buFont typeface="Wingdings" pitchFamily="2" charset="2"/>
              <a:buNone/>
            </a:pPr>
            <a:r>
              <a:rPr lang="en-US" sz="2200" dirty="0" err="1" smtClean="0">
                <a:solidFill>
                  <a:schemeClr val="accent2"/>
                </a:solidFill>
              </a:rPr>
              <a:t>Ricard</a:t>
            </a:r>
            <a:r>
              <a:rPr lang="en-US" sz="2200" dirty="0" smtClean="0">
                <a:solidFill>
                  <a:schemeClr val="accent2"/>
                </a:solidFill>
              </a:rPr>
              <a:t> </a:t>
            </a:r>
            <a:r>
              <a:rPr lang="en-US" sz="2200" dirty="0" err="1" smtClean="0">
                <a:solidFill>
                  <a:schemeClr val="accent2"/>
                </a:solidFill>
              </a:rPr>
              <a:t>Herrero</a:t>
            </a:r>
            <a:r>
              <a:rPr lang="en-US" sz="2200" dirty="0" smtClean="0">
                <a:solidFill>
                  <a:schemeClr val="accent2"/>
                </a:solidFill>
              </a:rPr>
              <a:t> </a:t>
            </a:r>
            <a:r>
              <a:rPr lang="en-US" sz="2200" dirty="0" smtClean="0">
                <a:solidFill>
                  <a:srgbClr val="CCCC00"/>
                </a:solidFill>
              </a:rPr>
              <a:t>(ricard.herrero@ucv.es)</a:t>
            </a:r>
          </a:p>
        </p:txBody>
      </p:sp>
      <p:sp>
        <p:nvSpPr>
          <p:cNvPr id="35845" name="4 Rectángulo"/>
          <p:cNvSpPr>
            <a:spLocks noChangeArrowheads="1"/>
          </p:cNvSpPr>
          <p:nvPr/>
        </p:nvSpPr>
        <p:spPr bwMode="auto">
          <a:xfrm rot="10800000" flipV="1">
            <a:off x="898525" y="5661025"/>
            <a:ext cx="7489825" cy="641350"/>
          </a:xfrm>
          <a:prstGeom prst="rect">
            <a:avLst/>
          </a:prstGeom>
          <a:noFill/>
          <a:ln w="9525">
            <a:noFill/>
            <a:miter lim="800000"/>
            <a:headEnd/>
            <a:tailEnd/>
          </a:ln>
        </p:spPr>
        <p:txBody>
          <a:bodyPr>
            <a:spAutoFit/>
          </a:bodyPr>
          <a:lstStyle/>
          <a:p>
            <a:pPr algn="r"/>
            <a:r>
              <a:rPr lang="en-US" sz="1800" i="1" dirty="0"/>
              <a:t>Research funded by the Spanish MICINN and the FEDER</a:t>
            </a:r>
          </a:p>
          <a:p>
            <a:pPr algn="r"/>
            <a:r>
              <a:rPr lang="es-ES" sz="1800" i="1" dirty="0"/>
              <a:t>(</a:t>
            </a:r>
            <a:r>
              <a:rPr lang="es-ES" sz="1800" i="1" dirty="0" err="1" smtClean="0"/>
              <a:t>project</a:t>
            </a:r>
            <a:r>
              <a:rPr lang="es-ES" sz="1800" i="1" dirty="0" smtClean="0"/>
              <a:t> FFI2010-22181-C03-02)</a:t>
            </a:r>
            <a:endParaRPr lang="es-ES"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12"/>
          </p:nvPr>
        </p:nvSpPr>
        <p:spPr>
          <a:noFill/>
        </p:spPr>
        <p:txBody>
          <a:bodyPr/>
          <a:lstStyle/>
          <a:p>
            <a:fld id="{A08D0737-24FB-415B-A3A2-77D62ED79F88}" type="slidenum">
              <a:rPr lang="es-ES" altLang="en-US" smtClean="0"/>
              <a:pPr/>
              <a:t>8</a:t>
            </a:fld>
            <a:endParaRPr lang="es-ES" altLang="en-US" smtClean="0"/>
          </a:p>
        </p:txBody>
      </p:sp>
      <p:sp>
        <p:nvSpPr>
          <p:cNvPr id="4099" name="Rectangle 3"/>
          <p:cNvSpPr>
            <a:spLocks noGrp="1" noChangeArrowheads="1"/>
          </p:cNvSpPr>
          <p:nvPr>
            <p:ph type="body" idx="1"/>
          </p:nvPr>
        </p:nvSpPr>
        <p:spPr>
          <a:xfrm>
            <a:off x="468313" y="1681162"/>
            <a:ext cx="8229600" cy="4772173"/>
          </a:xfrm>
        </p:spPr>
        <p:txBody>
          <a:bodyPr/>
          <a:lstStyle/>
          <a:p>
            <a:pPr marL="571500" indent="-571500" eaLnBrk="1" hangingPunct="1">
              <a:buSzTx/>
              <a:defRPr/>
            </a:pPr>
            <a:endParaRPr lang="en-US" dirty="0" smtClean="0">
              <a:latin typeface="+mj-lt"/>
            </a:endParaRPr>
          </a:p>
          <a:p>
            <a:pPr marL="571500" indent="-571500" eaLnBrk="1" hangingPunct="1">
              <a:buSzTx/>
              <a:defRPr/>
            </a:pPr>
            <a:endParaRPr lang="en-US" dirty="0" smtClean="0">
              <a:latin typeface="+mj-lt"/>
            </a:endParaRPr>
          </a:p>
          <a:p>
            <a:pPr marL="571500" indent="-571500" eaLnBrk="1" hangingPunct="1">
              <a:buSzTx/>
              <a:defRPr/>
            </a:pPr>
            <a:endParaRPr lang="en-US" dirty="0" smtClean="0">
              <a:latin typeface="+mj-lt"/>
            </a:endParaRPr>
          </a:p>
          <a:p>
            <a:pPr marL="571500" indent="-571500" eaLnBrk="1" hangingPunct="1">
              <a:buSzTx/>
              <a:defRPr/>
            </a:pPr>
            <a:endParaRPr lang="en-US" dirty="0" smtClean="0">
              <a:latin typeface="+mj-lt"/>
            </a:endParaRPr>
          </a:p>
          <a:p>
            <a:pPr marL="571500" indent="-571500" eaLnBrk="1" hangingPunct="1">
              <a:buSzTx/>
              <a:defRPr/>
            </a:pPr>
            <a:endParaRPr lang="en-US" dirty="0" smtClean="0">
              <a:latin typeface="+mj-lt"/>
            </a:endParaRPr>
          </a:p>
          <a:p>
            <a:pPr marL="571500" indent="-571500" eaLnBrk="1" hangingPunct="1">
              <a:buSzTx/>
              <a:defRPr/>
            </a:pPr>
            <a:r>
              <a:rPr lang="en-US" sz="2800" dirty="0" smtClean="0">
                <a:latin typeface="+mj-lt"/>
              </a:rPr>
              <a:t>In some towns belonging to the northern dialect (among which Borriana and Les Alqueries) </a:t>
            </a:r>
            <a:r>
              <a:rPr lang="en-US" sz="2800" dirty="0" smtClean="0"/>
              <a:t>round vowel harmony has been reported as well</a:t>
            </a:r>
            <a:r>
              <a:rPr lang="en-US" sz="2800" dirty="0" smtClean="0">
                <a:latin typeface="+mj-lt"/>
              </a:rPr>
              <a:t>.</a:t>
            </a:r>
          </a:p>
          <a:p>
            <a:pPr marL="571500" indent="-571500" eaLnBrk="1" hangingPunct="1">
              <a:buSzTx/>
              <a:buNone/>
              <a:defRPr/>
            </a:pPr>
            <a:endParaRPr lang="en-US" dirty="0" smtClean="0">
              <a:latin typeface="+mj-lt"/>
            </a:endParaRPr>
          </a:p>
          <a:p>
            <a:pPr marL="571500" indent="-571500" eaLnBrk="1" hangingPunct="1">
              <a:buSzTx/>
              <a:buFont typeface="Wingdings" pitchFamily="2" charset="2"/>
              <a:buNone/>
              <a:defRPr/>
            </a:pPr>
            <a:r>
              <a:rPr lang="en-US" kern="1200" dirty="0" smtClean="0">
                <a:solidFill>
                  <a:srgbClr val="000000"/>
                </a:solidFill>
              </a:rPr>
              <a:t>		</a:t>
            </a:r>
          </a:p>
        </p:txBody>
      </p:sp>
      <p:sp>
        <p:nvSpPr>
          <p:cNvPr id="11268" name="Rectangle 4"/>
          <p:cNvSpPr>
            <a:spLocks noGrp="1" noChangeArrowheads="1"/>
          </p:cNvSpPr>
          <p:nvPr>
            <p:ph type="title"/>
          </p:nvPr>
        </p:nvSpPr>
        <p:spPr>
          <a:xfrm>
            <a:off x="468313" y="188913"/>
            <a:ext cx="7543800" cy="1295400"/>
          </a:xfrm>
        </p:spPr>
        <p:txBody>
          <a:bodyPr/>
          <a:lstStyle/>
          <a:p>
            <a:pPr eaLnBrk="1" hangingPunct="1"/>
            <a:r>
              <a:rPr lang="en-US" sz="3200" dirty="0" smtClean="0"/>
              <a:t>Background</a:t>
            </a:r>
          </a:p>
        </p:txBody>
      </p:sp>
      <p:pic>
        <p:nvPicPr>
          <p:cNvPr id="6" name="5 Imagen" descr="Northern Harmonic dialects.jpg"/>
          <p:cNvPicPr>
            <a:picLocks noChangeAspect="1"/>
          </p:cNvPicPr>
          <p:nvPr/>
        </p:nvPicPr>
        <p:blipFill>
          <a:blip r:embed="rId2" cstate="print"/>
          <a:stretch>
            <a:fillRect/>
          </a:stretch>
        </p:blipFill>
        <p:spPr>
          <a:xfrm>
            <a:off x="1979712" y="1556792"/>
            <a:ext cx="4680520" cy="2736304"/>
          </a:xfrm>
          <a:prstGeom prst="rect">
            <a:avLst/>
          </a:prstGeom>
        </p:spPr>
      </p:pic>
      <p:sp>
        <p:nvSpPr>
          <p:cNvPr id="8" name="7 Elipse"/>
          <p:cNvSpPr/>
          <p:nvPr/>
        </p:nvSpPr>
        <p:spPr>
          <a:xfrm>
            <a:off x="3275856" y="2348880"/>
            <a:ext cx="3312368" cy="1656184"/>
          </a:xfrm>
          <a:prstGeom prst="ellipse">
            <a:avLst/>
          </a:prstGeom>
          <a:noFill/>
          <a:ln>
            <a:solidFill>
              <a:srgbClr val="CC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12"/>
          </p:nvPr>
        </p:nvSpPr>
        <p:spPr>
          <a:noFill/>
        </p:spPr>
        <p:txBody>
          <a:bodyPr/>
          <a:lstStyle/>
          <a:p>
            <a:fld id="{FE016FED-0904-473B-8A44-DFD4580837E8}" type="slidenum">
              <a:rPr lang="es-ES" altLang="en-US" smtClean="0"/>
              <a:pPr/>
              <a:t>9</a:t>
            </a:fld>
            <a:endParaRPr lang="es-ES" altLang="en-US" smtClean="0"/>
          </a:p>
        </p:txBody>
      </p:sp>
      <p:sp>
        <p:nvSpPr>
          <p:cNvPr id="4099" name="Rectangle 3"/>
          <p:cNvSpPr>
            <a:spLocks noGrp="1" noChangeArrowheads="1"/>
          </p:cNvSpPr>
          <p:nvPr>
            <p:ph type="body" idx="1"/>
          </p:nvPr>
        </p:nvSpPr>
        <p:spPr>
          <a:xfrm>
            <a:off x="468313" y="1681163"/>
            <a:ext cx="8229600" cy="4411662"/>
          </a:xfrm>
        </p:spPr>
        <p:txBody>
          <a:bodyPr/>
          <a:lstStyle/>
          <a:p>
            <a:pPr marL="571500" indent="-571500" eaLnBrk="1" hangingPunct="1">
              <a:buSzTx/>
              <a:defRPr/>
            </a:pPr>
            <a:r>
              <a:rPr lang="en-US" sz="2800" dirty="0" smtClean="0">
                <a:cs typeface="Times New Roman"/>
              </a:rPr>
              <a:t>This study will be devoted to two northern Valencian varieties:</a:t>
            </a:r>
          </a:p>
          <a:p>
            <a:pPr marL="571500" indent="-571500" eaLnBrk="1" hangingPunct="1">
              <a:buSzTx/>
              <a:buNone/>
              <a:defRPr/>
            </a:pPr>
            <a:endParaRPr lang="en-US" dirty="0" smtClean="0">
              <a:cs typeface="Times New Roman"/>
            </a:endParaRPr>
          </a:p>
          <a:p>
            <a:pPr marL="920750" lvl="1" indent="-571500" eaLnBrk="1" hangingPunct="1">
              <a:buSzTx/>
              <a:defRPr/>
            </a:pPr>
            <a:r>
              <a:rPr lang="en-US" dirty="0" smtClean="0">
                <a:cs typeface="Times New Roman"/>
              </a:rPr>
              <a:t>The harmonic variety spoken in Borriana and Les Alqueries (from now on, shortened as ‘Borriana variety’).</a:t>
            </a:r>
          </a:p>
          <a:p>
            <a:pPr marL="920750" lvl="1" indent="-571500" eaLnBrk="1" hangingPunct="1">
              <a:buSzTx/>
              <a:defRPr/>
            </a:pPr>
            <a:r>
              <a:rPr lang="en-US" dirty="0" smtClean="0">
                <a:cs typeface="Times New Roman"/>
              </a:rPr>
              <a:t>The supposedly non-harmonic variety of the nearby town of Nules.</a:t>
            </a:r>
          </a:p>
          <a:p>
            <a:pPr marL="571500" indent="-571500" eaLnBrk="1" hangingPunct="1">
              <a:buSzTx/>
              <a:buFont typeface="Wingdings" pitchFamily="2" charset="2"/>
              <a:buNone/>
              <a:defRPr/>
            </a:pPr>
            <a:r>
              <a:rPr lang="en-US" kern="1200" dirty="0" smtClean="0">
                <a:solidFill>
                  <a:srgbClr val="000000"/>
                </a:solidFill>
              </a:rPr>
              <a:t>		</a:t>
            </a:r>
          </a:p>
        </p:txBody>
      </p:sp>
      <p:sp>
        <p:nvSpPr>
          <p:cNvPr id="12292" name="Rectangle 4"/>
          <p:cNvSpPr>
            <a:spLocks noGrp="1" noChangeArrowheads="1"/>
          </p:cNvSpPr>
          <p:nvPr>
            <p:ph type="title"/>
          </p:nvPr>
        </p:nvSpPr>
        <p:spPr>
          <a:xfrm>
            <a:off x="468313" y="188913"/>
            <a:ext cx="7543800" cy="1295400"/>
          </a:xfrm>
        </p:spPr>
        <p:txBody>
          <a:bodyPr/>
          <a:lstStyle/>
          <a:p>
            <a:pPr eaLnBrk="1" hangingPunct="1"/>
            <a:r>
              <a:rPr lang="en-US" sz="3200" dirty="0" smtClean="0"/>
              <a:t>Background</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Diapositiva 1 - &amp;quot;Valencian Vowel Harmony at the Interface&amp;quot;&quot;/&gt;&lt;property id=&quot;20307&quot; value=&quot;269&quot;/&gt;&lt;/object&gt;&lt;object type=&quot;3&quot; unique_id=&quot;10005&quot;&gt;&lt;property id=&quot;20148&quot; value=&quot;5&quot;/&gt;&lt;property id=&quot;20300&quot; value=&quot;Diapositiva 2 - &amp;quot;Background&amp;quot;&quot;/&gt;&lt;property id=&quot;20307&quot; value=&quot;463&quot;/&gt;&lt;/object&gt;&lt;object type=&quot;3&quot; unique_id=&quot;10006&quot;&gt;&lt;property id=&quot;20148&quot; value=&quot;5&quot;/&gt;&lt;property id=&quot;20300&quot; value=&quot;Diapositiva 3 - &amp;quot;Background&amp;quot;&quot;/&gt;&lt;property id=&quot;20307&quot; value=&quot;485&quot;/&gt;&lt;/object&gt;&lt;object type=&quot;3&quot; unique_id=&quot;10007&quot;&gt;&lt;property id=&quot;20148&quot; value=&quot;5&quot;/&gt;&lt;property id=&quot;20300&quot; value=&quot;Diapositiva 4 - &amp;quot;Background&amp;quot;&quot;/&gt;&lt;property id=&quot;20307&quot; value=&quot;464&quot;/&gt;&lt;/object&gt;&lt;object type=&quot;3&quot; unique_id=&quot;10008&quot;&gt;&lt;property id=&quot;20148&quot; value=&quot;5&quot;/&gt;&lt;property id=&quot;20300&quot; value=&quot;Diapositiva 5 - &amp;quot;Background&amp;quot;&quot;/&gt;&lt;property id=&quot;20307&quot; value=&quot;469&quot;/&gt;&lt;/object&gt;&lt;object type=&quot;3&quot; unique_id=&quot;10009&quot;&gt;&lt;property id=&quot;20148&quot; value=&quot;5&quot;/&gt;&lt;property id=&quot;20300&quot; value=&quot;Diapositiva 6 - &amp;quot;Background&amp;quot;&quot;/&gt;&lt;property id=&quot;20307&quot; value=&quot;466&quot;/&gt;&lt;/object&gt;&lt;object type=&quot;3&quot; unique_id=&quot;10010&quot;&gt;&lt;property id=&quot;20148&quot; value=&quot;5&quot;/&gt;&lt;property id=&quot;20300&quot; value=&quot;Diapositiva 7&quot;/&gt;&lt;property id=&quot;20307&quot; value=&quot;563&quot;/&gt;&lt;/object&gt;&lt;object type=&quot;3&quot; unique_id=&quot;10011&quot;&gt;&lt;property id=&quot;20148&quot; value=&quot;5&quot;/&gt;&lt;property id=&quot;20300&quot; value=&quot;Diapositiva 8&quot;/&gt;&lt;property id=&quot;20307&quot; value=&quot;564&quot;/&gt;&lt;/object&gt;&lt;object type=&quot;3&quot; unique_id=&quot;10012&quot;&gt;&lt;property id=&quot;20148&quot; value=&quot;5&quot;/&gt;&lt;property id=&quot;20300&quot; value=&quot;Diapositiva 9&quot;/&gt;&lt;property id=&quot;20307&quot; value=&quot;568&quot;/&gt;&lt;/object&gt;&lt;object type=&quot;3&quot; unique_id=&quot;10013&quot;&gt;&lt;property id=&quot;20148&quot; value=&quot;5&quot;/&gt;&lt;property id=&quot;20300&quot; value=&quot;Diapositiva 10 - &amp;quot;Background&amp;quot;&quot;/&gt;&lt;property id=&quot;20307&quot; value=&quot;468&quot;/&gt;&lt;/object&gt;&lt;object type=&quot;3&quot; unique_id=&quot;10014&quot;&gt;&lt;property id=&quot;20148&quot; value=&quot;5&quot;/&gt;&lt;property id=&quot;20300&quot; value=&quot;Diapositiva 11 - &amp;quot;Background&amp;quot;&quot;/&gt;&lt;property id=&quot;20307&quot; value=&quot;471&quot;/&gt;&lt;/object&gt;&lt;object type=&quot;3&quot; unique_id=&quot;10015&quot;&gt;&lt;property id=&quot;20148&quot; value=&quot;5&quot;/&gt;&lt;property id=&quot;20300&quot; value=&quot;Diapositiva 12 - &amp;quot;Goals&amp;quot;&quot;/&gt;&lt;property id=&quot;20307&quot; value=&quot;428&quot;/&gt;&lt;/object&gt;&lt;object type=&quot;3&quot; unique_id=&quot;10016&quot;&gt;&lt;property id=&quot;20148&quot; value=&quot;5&quot;/&gt;&lt;property id=&quot;20300&quot; value=&quot;Diapositiva 13 - &amp;quot;Goals&amp;quot;&quot;/&gt;&lt;property id=&quot;20307&quot; value=&quot;429&quot;/&gt;&lt;/object&gt;&lt;object type=&quot;3&quot; unique_id=&quot;10017&quot;&gt;&lt;property id=&quot;20148&quot; value=&quot;5&quot;/&gt;&lt;property id=&quot;20300&quot; value=&quot;Diapositiva 14 - &amp;quot;Goals&amp;quot;&quot;/&gt;&lt;property id=&quot;20307&quot; value=&quot;480&quot;/&gt;&lt;/object&gt;&lt;object type=&quot;3&quot; unique_id=&quot;10018&quot;&gt;&lt;property id=&quot;20148&quot; value=&quot;5&quot;/&gt;&lt;property id=&quot;20300&quot; value=&quot;Diapositiva 15 - &amp;quot;Outline of the presentation&amp;quot;&quot;/&gt;&lt;property id=&quot;20307&quot; value=&quot;259&quot;/&gt;&lt;/object&gt;&lt;object type=&quot;3&quot; unique_id=&quot;10019&quot;&gt;&lt;property id=&quot;20148&quot; value=&quot;5&quot;/&gt;&lt;property id=&quot;20300&quot; value=&quot;Diapositiva 16 - &amp;quot;I. Acoustic study: Methodology&amp;quot;&quot;/&gt;&lt;property id=&quot;20307&quot; value=&quot;487&quot;/&gt;&lt;/object&gt;&lt;object type=&quot;3&quot; unique_id=&quot;10020&quot;&gt;&lt;property id=&quot;20148&quot; value=&quot;5&quot;/&gt;&lt;property id=&quot;20300&quot; value=&quot;Diapositiva 17 - &amp;quot;I. Acoustic study: Methodology&amp;quot;&quot;/&gt;&lt;property id=&quot;20307&quot; value=&quot;543&quot;/&gt;&lt;/object&gt;&lt;object type=&quot;3&quot; unique_id=&quot;10021&quot;&gt;&lt;property id=&quot;20148&quot; value=&quot;5&quot;/&gt;&lt;property id=&quot;20300&quot; value=&quot;Diapositiva 18 - &amp;quot;I. Acoustic study: Methodology&amp;quot;&quot;/&gt;&lt;property id=&quot;20307&quot; value=&quot;407&quot;/&gt;&lt;/object&gt;&lt;object type=&quot;3&quot; unique_id=&quot;10022&quot;&gt;&lt;property id=&quot;20148&quot; value=&quot;5&quot;/&gt;&lt;property id=&quot;20300&quot; value=&quot;Diapositiva 19 - &amp;quot;I. Acoustic study: Methodology&amp;quot;&quot;/&gt;&lt;property id=&quot;20307&quot; value=&quot;483&quot;/&gt;&lt;/object&gt;&lt;object type=&quot;3&quot; unique_id=&quot;10023&quot;&gt;&lt;property id=&quot;20148&quot; value=&quot;5&quot;/&gt;&lt;property id=&quot;20300&quot; value=&quot;Diapositiva 20 - &amp;quot;I. Acoustic study: Methodology&amp;quot;&quot;/&gt;&lt;property id=&quot;20307&quot; value=&quot;482&quot;/&gt;&lt;/object&gt;&lt;object type=&quot;3&quot; unique_id=&quot;10024&quot;&gt;&lt;property id=&quot;20148&quot; value=&quot;5&quot;/&gt;&lt;property id=&quot;20300&quot; value=&quot;Diapositiva 21 - &amp;quot;I. Acoustic study: Methodology&amp;quot;&quot;/&gt;&lt;property id=&quot;20307&quot; value=&quot;542&quot;/&gt;&lt;/object&gt;&lt;object type=&quot;3&quot; unique_id=&quot;10025&quot;&gt;&lt;property id=&quot;20148&quot; value=&quot;5&quot;/&gt;&lt;property id=&quot;20300&quot; value=&quot;Diapositiva 22 - &amp;quot;I. Acoustic study: Methodology&amp;quot;&quot;/&gt;&lt;property id=&quot;20307&quot; value=&quot;569&quot;/&gt;&lt;/object&gt;&lt;object type=&quot;3&quot; unique_id=&quot;10026&quot;&gt;&lt;property id=&quot;20148&quot; value=&quot;5&quot;/&gt;&lt;property id=&quot;20300&quot; value=&quot;Diapositiva 23 - &amp;quot;I. Acoustic study: Methodology&amp;quot;&quot;/&gt;&lt;property id=&quot;20307&quot; value=&quot;473&quot;/&gt;&lt;/object&gt;&lt;object type=&quot;3&quot; unique_id=&quot;10027&quot;&gt;&lt;property id=&quot;20148&quot; value=&quot;5&quot;/&gt;&lt;property id=&quot;20300&quot; value=&quot;Diapositiva 24 - &amp;quot;I. Acoustic study: Methodology&amp;quot;&quot;/&gt;&lt;property id=&quot;20307&quot; value=&quot;474&quot;/&gt;&lt;/object&gt;&lt;object type=&quot;3&quot; unique_id=&quot;10028&quot;&gt;&lt;property id=&quot;20148&quot; value=&quot;5&quot;/&gt;&lt;property id=&quot;20300&quot; value=&quot;Diapositiva 25 - &amp;quot;I. Acoustic study: Methodology&amp;quot;&quot;/&gt;&lt;property id=&quot;20307&quot; value=&quot;544&quot;/&gt;&lt;/object&gt;&lt;object type=&quot;3&quot; unique_id=&quot;10029&quot;&gt;&lt;property id=&quot;20148&quot; value=&quot;5&quot;/&gt;&lt;property id=&quot;20300&quot; value=&quot;Diapositiva 26 - &amp;quot;I. Acoustic study: Methodology&amp;quot;&quot;/&gt;&lt;property id=&quot;20307&quot; value=&quot;478&quot;/&gt;&lt;/object&gt;&lt;object type=&quot;3&quot; unique_id=&quot;10030&quot;&gt;&lt;property id=&quot;20148&quot; value=&quot;5&quot;/&gt;&lt;property id=&quot;20300&quot; value=&quot;Diapositiva 27 - &amp;quot;I. Acoustic study: Methodology&amp;quot;&quot;/&gt;&lt;property id=&quot;20307&quot; value=&quot;477&quot;/&gt;&lt;/object&gt;&lt;object type=&quot;3&quot; unique_id=&quot;10031&quot;&gt;&lt;property id=&quot;20148&quot; value=&quot;5&quot;/&gt;&lt;property id=&quot;20300&quot; value=&quot;Diapositiva 28 - &amp;quot;II. Leveling of F1 in Nules &amp;amp; Borriana&amp;quot;&quot;/&gt;&lt;property id=&quot;20307&quot; value=&quot;570&quot;/&gt;&lt;/object&gt;&lt;object type=&quot;3&quot; unique_id=&quot;10032&quot;&gt;&lt;property id=&quot;20148&quot; value=&quot;5&quot;/&gt;&lt;property id=&quot;20300&quot; value=&quot;Diapositiva 29 - &amp;quot;II. Leveling of F1 in Nules &amp;amp; Borriana&amp;quot;&quot;/&gt;&lt;property id=&quot;20307&quot; value=&quot;536&quot;/&gt;&lt;/object&gt;&lt;object type=&quot;3&quot; unique_id=&quot;10033&quot;&gt;&lt;property id=&quot;20148&quot; value=&quot;5&quot;/&gt;&lt;property id=&quot;20300&quot; value=&quot;Diapositiva 30 - &amp;quot;II. Leveling of F1 in Nules &amp;amp; Borriana&amp;quot;&quot;/&gt;&lt;property id=&quot;20307&quot; value=&quot;430&quot;/&gt;&lt;/object&gt;&lt;object type=&quot;3&quot; unique_id=&quot;10034&quot;&gt;&lt;property id=&quot;20148&quot; value=&quot;5&quot;/&gt;&lt;property id=&quot;20300&quot; value=&quot;Diapositiva 31 - &amp;quot;II. Leveling of F1 in Nules &amp;amp; Borriana&amp;quot;&quot;/&gt;&lt;property id=&quot;20307&quot; value=&quot;599&quot;/&gt;&lt;/object&gt;&lt;object type=&quot;3&quot; unique_id=&quot;10035&quot;&gt;&lt;property id=&quot;20148&quot; value=&quot;5&quot;/&gt;&lt;property id=&quot;20300&quot; value=&quot;Diapositiva 32 - &amp;quot;II. Leveling of F1 in Nules &amp;amp; Borriana&amp;quot;&quot;/&gt;&lt;property id=&quot;20307&quot; value=&quot;609&quot;/&gt;&lt;/object&gt;&lt;object type=&quot;3&quot; unique_id=&quot;10036&quot;&gt;&lt;property id=&quot;20148&quot; value=&quot;5&quot;/&gt;&lt;property id=&quot;20300&quot; value=&quot;Diapositiva 33 - &amp;quot;II. Leveling of F1 in Nules &amp;amp; Borriana&amp;quot;&quot;/&gt;&lt;property id=&quot;20307&quot; value=&quot;598&quot;/&gt;&lt;/object&gt;&lt;object type=&quot;3&quot; unique_id=&quot;10037&quot;&gt;&lt;property id=&quot;20148&quot; value=&quot;5&quot;/&gt;&lt;property id=&quot;20300&quot; value=&quot;Diapositiva 34 - &amp;quot;II. Leveling of F1 in Nules &amp;amp; Borriana&amp;quot;&quot;/&gt;&lt;property id=&quot;20307&quot; value=&quot;534&quot;/&gt;&lt;/object&gt;&lt;object type=&quot;3&quot; unique_id=&quot;10038&quot;&gt;&lt;property id=&quot;20148&quot; value=&quot;5&quot;/&gt;&lt;property id=&quot;20300&quot; value=&quot;Diapositiva 35 - &amp;quot;II. Leveling of F1 in Nules &amp;amp; Borriana&amp;quot;&quot;/&gt;&lt;property id=&quot;20307&quot; value=&quot;572&quot;/&gt;&lt;/object&gt;&lt;object type=&quot;3&quot; unique_id=&quot;10039&quot;&gt;&lt;property id=&quot;20148&quot; value=&quot;5&quot;/&gt;&lt;property id=&quot;20300&quot; value=&quot;Diapositiva 36 - &amp;quot;II. Leveling of F1 in Nules &amp;amp; Borriana&amp;quot;&quot;/&gt;&lt;property id=&quot;20307&quot; value=&quot;602&quot;/&gt;&lt;/object&gt;&lt;object type=&quot;3&quot; unique_id=&quot;10040&quot;&gt;&lt;property id=&quot;20148&quot; value=&quot;5&quot;/&gt;&lt;property id=&quot;20300&quot; value=&quot;Diapositiva 37 - &amp;quot;II. Leveling of F1 in Nules &amp;amp; Borriana&amp;quot;&quot;/&gt;&lt;property id=&quot;20307&quot; value=&quot;604&quot;/&gt;&lt;/object&gt;&lt;object type=&quot;3&quot; unique_id=&quot;10041&quot;&gt;&lt;property id=&quot;20148&quot; value=&quot;5&quot;/&gt;&lt;property id=&quot;20300&quot; value=&quot;Diapositiva 38 - &amp;quot;II. Leveling of F1 in Nules &amp;amp; Borriana&amp;quot;&quot;/&gt;&lt;property id=&quot;20307&quot; value=&quot;600&quot;/&gt;&lt;/object&gt;&lt;object type=&quot;3&quot; unique_id=&quot;10042&quot;&gt;&lt;property id=&quot;20148&quot; value=&quot;5&quot;/&gt;&lt;property id=&quot;20300&quot; value=&quot;Diapositiva 39 - &amp;quot;II. Leveling of F1 in Nules &amp;amp; Borriana&amp;quot;&quot;/&gt;&lt;property id=&quot;20307&quot; value=&quot;608&quot;/&gt;&lt;/object&gt;&lt;object type=&quot;3&quot; unique_id=&quot;10043&quot;&gt;&lt;property id=&quot;20148&quot; value=&quot;5&quot;/&gt;&lt;property id=&quot;20300&quot; value=&quot;Diapositiva 40 - &amp;quot;II. Leveling of F1 in Nules &amp;amp; Borriana&amp;quot;&quot;/&gt;&lt;property id=&quot;20307&quot; value=&quot;576&quot;/&gt;&lt;/object&gt;&lt;object type=&quot;3&quot; unique_id=&quot;10044&quot;&gt;&lt;property id=&quot;20148&quot; value=&quot;5&quot;/&gt;&lt;property id=&quot;20300&quot; value=&quot;Diapositiva 41 - &amp;quot;II. Leveling of F1 in Nules &amp;amp; Borriana&amp;quot;&quot;/&gt;&lt;property id=&quot;20307&quot; value=&quot;494&quot;/&gt;&lt;/object&gt;&lt;object type=&quot;3&quot; unique_id=&quot;10045&quot;&gt;&lt;property id=&quot;20148&quot; value=&quot;5&quot;/&gt;&lt;property id=&quot;20300&quot; value=&quot;Diapositiva 42 - &amp;quot;II. Leveling of F1 in Nules &amp;amp; Borriana&amp;quot;&quot;/&gt;&lt;property id=&quot;20307&quot; value=&quot;578&quot;/&gt;&lt;/object&gt;&lt;object type=&quot;3&quot; unique_id=&quot;10046&quot;&gt;&lt;property id=&quot;20148&quot; value=&quot;5&quot;/&gt;&lt;property id=&quot;20300&quot; value=&quot;Diapositiva 43 - &amp;quot;II. Leveling of F1 in Nules &amp;amp; Borriana&amp;quot;&quot;/&gt;&lt;property id=&quot;20307&quot; value=&quot;496&quot;/&gt;&lt;/object&gt;&lt;object type=&quot;3&quot; unique_id=&quot;10047&quot;&gt;&lt;property id=&quot;20148&quot; value=&quot;5&quot;/&gt;&lt;property id=&quot;20300&quot; value=&quot;Diapositiva 44 - &amp;quot;III. Leveling of F2 in Nules &amp;amp; Borriana&amp;quot;&quot;/&gt;&lt;property id=&quot;20307&quot; value=&quot;437&quot;/&gt;&lt;/object&gt;&lt;object type=&quot;3&quot; unique_id=&quot;10048&quot;&gt;&lt;property id=&quot;20148&quot; value=&quot;5&quot;/&gt;&lt;property id=&quot;20300&quot; value=&quot;Diapositiva 45 - &amp;quot;III.1. The starting point: neutral contexts&amp;quot;&quot;/&gt;&lt;property id=&quot;20307&quot; value=&quot;440&quot;/&gt;&lt;/object&gt;&lt;object type=&quot;3&quot; unique_id=&quot;10049&quot;&gt;&lt;property id=&quot;20148&quot; value=&quot;5&quot;/&gt;&lt;property id=&quot;20300&quot; value=&quot;Diapositiva 46 - &amp;quot;III.1. The starting point: neutral contexts&amp;quot;&quot;/&gt;&lt;property id=&quot;20307&quot; value=&quot;539&quot;/&gt;&lt;/object&gt;&lt;object type=&quot;3&quot; unique_id=&quot;10050&quot;&gt;&lt;property id=&quot;20148&quot; value=&quot;5&quot;/&gt;&lt;property id=&quot;20300&quot; value=&quot;Diapositiva 47 - &amp;quot;III.1. The starting point: neutral contexts&amp;quot;&quot;/&gt;&lt;property id=&quot;20307&quot; value=&quot;540&quot;/&gt;&lt;/object&gt;&lt;object type=&quot;3&quot; unique_id=&quot;10051&quot;&gt;&lt;property id=&quot;20148&quot; value=&quot;5&quot;/&gt;&lt;property id=&quot;20300&quot; value=&quot;Diapositiva 48 - &amp;quot;III.1. The starting point: neutral contexts&amp;quot;&quot;/&gt;&lt;property id=&quot;20307&quot; value=&quot;538&quot;/&gt;&lt;/object&gt;&lt;object type=&quot;3&quot; unique_id=&quot;10052&quot;&gt;&lt;property id=&quot;20148&quot; value=&quot;5&quot;/&gt;&lt;property id=&quot;20300&quot; value=&quot;Diapositiva 49 - &amp;quot;III.1. The starting point: neutral contexts&amp;quot;&quot;/&gt;&lt;property id=&quot;20307&quot; value=&quot;541&quot;/&gt;&lt;/object&gt;&lt;object type=&quot;3&quot; unique_id=&quot;10053&quot;&gt;&lt;property id=&quot;20148&quot; value=&quot;5&quot;/&gt;&lt;property id=&quot;20300&quot; value=&quot;Diapositiva 50 - &amp;quot;III.1. The starting point: neutral contexts&amp;quot;&quot;/&gt;&lt;property id=&quot;20307&quot; value=&quot;499&quot;/&gt;&lt;/object&gt;&lt;object type=&quot;3&quot; unique_id=&quot;10054&quot;&gt;&lt;property id=&quot;20148&quot; value=&quot;5&quot;/&gt;&lt;property id=&quot;20300&quot; value=&quot;Diapositiva 51 - &amp;quot;III.1. The starting point: neutral contexts&amp;quot;&quot;/&gt;&lt;property id=&quot;20307&quot; value=&quot;579&quot;/&gt;&lt;/object&gt;&lt;object type=&quot;3&quot; unique_id=&quot;10055&quot;&gt;&lt;property id=&quot;20148&quot; value=&quot;5&quot;/&gt;&lt;property id=&quot;20300&quot; value=&quot;Diapositiva 52 - &amp;quot;III.2. The preharmonic stage: Nules&amp;quot;&quot;/&gt;&lt;property id=&quot;20307&quot; value=&quot;497&quot;/&gt;&lt;/object&gt;&lt;object type=&quot;3&quot; unique_id=&quot;10056&quot;&gt;&lt;property id=&quot;20148&quot; value=&quot;5&quot;/&gt;&lt;property id=&quot;20300&quot; value=&quot;Diapositiva 53 - &amp;quot;III.2. The preharmonic stage: Nules&amp;quot;&quot;/&gt;&lt;property id=&quot;20307&quot; value=&quot;522&quot;/&gt;&lt;/object&gt;&lt;object type=&quot;3&quot; unique_id=&quot;10057&quot;&gt;&lt;property id=&quot;20148&quot; value=&quot;5&quot;/&gt;&lt;property id=&quot;20300&quot; value=&quot;Diapositiva 54 - &amp;quot;III.2. The preharmonic stage: Nules&amp;quot;&quot;/&gt;&lt;property id=&quot;20307&quot; value=&quot;500&quot;/&gt;&lt;/object&gt;&lt;object type=&quot;3&quot; unique_id=&quot;10058&quot;&gt;&lt;property id=&quot;20148&quot; value=&quot;5&quot;/&gt;&lt;property id=&quot;20300&quot; value=&quot;Diapositiva 55 - &amp;quot;III.2. The preharmonic stage: Nules&amp;quot;&quot;/&gt;&lt;property id=&quot;20307&quot; value=&quot;501&quot;/&gt;&lt;/object&gt;&lt;object type=&quot;3&quot; unique_id=&quot;10059&quot;&gt;&lt;property id=&quot;20148&quot; value=&quot;5&quot;/&gt;&lt;property id=&quot;20300&quot; value=&quot;Diapositiva 56 - &amp;quot;III.2. The preharmonic stage: Nules&amp;quot;&quot;/&gt;&lt;property id=&quot;20307&quot; value=&quot;580&quot;/&gt;&lt;/object&gt;&lt;object type=&quot;3&quot; unique_id=&quot;10060&quot;&gt;&lt;property id=&quot;20148&quot; value=&quot;5&quot;/&gt;&lt;property id=&quot;20300&quot; value=&quot;Diapositiva 57 - &amp;quot;III.2. The preharmonic stage: Nules&amp;quot;&quot;/&gt;&lt;property id=&quot;20307&quot; value=&quot;502&quot;/&gt;&lt;/object&gt;&lt;object type=&quot;3&quot; unique_id=&quot;10061&quot;&gt;&lt;property id=&quot;20148&quot; value=&quot;5&quot;/&gt;&lt;property id=&quot;20300&quot; value=&quot;Diapositiva 58 - &amp;quot;III.2. The preharmonic stage: Nules&amp;quot;&quot;/&gt;&lt;property id=&quot;20307&quot; value=&quot;546&quot;/&gt;&lt;/object&gt;&lt;object type=&quot;3&quot; unique_id=&quot;10062&quot;&gt;&lt;property id=&quot;20148&quot; value=&quot;5&quot;/&gt;&lt;property id=&quot;20300&quot; value=&quot;Diapositiva 59 - &amp;quot;III.2. The preharmonic stage: Nules&amp;quot;&quot;/&gt;&lt;property id=&quot;20307&quot; value=&quot;503&quot;/&gt;&lt;/object&gt;&lt;object type=&quot;3&quot; unique_id=&quot;10063&quot;&gt;&lt;property id=&quot;20148&quot; value=&quot;5&quot;/&gt;&lt;property id=&quot;20300&quot; value=&quot;Diapositiva 60 - &amp;quot;III.2. The preharmonic stage: Nules&amp;quot;&quot;/&gt;&lt;property id=&quot;20307&quot; value=&quot;581&quot;/&gt;&lt;/object&gt;&lt;object type=&quot;3&quot; unique_id=&quot;10064&quot;&gt;&lt;property id=&quot;20148&quot; value=&quot;5&quot;/&gt;&lt;property id=&quot;20300&quot; value=&quot;Diapositiva 61 - &amp;quot;III.2. The preharmonic stage: Nules&amp;quot;&quot;/&gt;&lt;property id=&quot;20307&quot; value=&quot;507&quot;/&gt;&lt;/object&gt;&lt;object type=&quot;3&quot; unique_id=&quot;10065&quot;&gt;&lt;property id=&quot;20148&quot; value=&quot;5&quot;/&gt;&lt;property id=&quot;20300&quot; value=&quot;Diapositiva 62 - &amp;quot;III.2. The preharmonic stage: Nules&amp;quot;&quot;/&gt;&lt;property id=&quot;20307&quot; value=&quot;505&quot;/&gt;&lt;/object&gt;&lt;object type=&quot;3&quot; unique_id=&quot;10066&quot;&gt;&lt;property id=&quot;20148&quot; value=&quot;5&quot;/&gt;&lt;property id=&quot;20300&quot; value=&quot;Diapositiva 63 - &amp;quot;III.2. The preharmonic stage: Nules&amp;quot;&quot;/&gt;&lt;property id=&quot;20307&quot; value=&quot;582&quot;/&gt;&lt;/object&gt;&lt;object type=&quot;3&quot; unique_id=&quot;10067&quot;&gt;&lt;property id=&quot;20148&quot; value=&quot;5&quot;/&gt;&lt;property id=&quot;20300&quot; value=&quot;Diapositiva 64 - &amp;quot;III.2. The preharmonic stage: Nules&amp;quot;&quot;/&gt;&lt;property id=&quot;20307&quot; value=&quot;504&quot;/&gt;&lt;/object&gt;&lt;object type=&quot;3&quot; unique_id=&quot;10068&quot;&gt;&lt;property id=&quot;20148&quot; value=&quot;5&quot;/&gt;&lt;property id=&quot;20300&quot; value=&quot;Diapositiva 65 - &amp;quot;III.2. The preharmonic stage: Nules&amp;quot;&quot;/&gt;&lt;property id=&quot;20307&quot; value=&quot;583&quot;/&gt;&lt;/object&gt;&lt;object type=&quot;3&quot; unique_id=&quot;10069&quot;&gt;&lt;property id=&quot;20148&quot; value=&quot;5&quot;/&gt;&lt;property id=&quot;20300&quot; value=&quot;Diapositiva 66 - &amp;quot;III.2. The preharmonic stage: Nules&amp;quot;&quot;/&gt;&lt;property id=&quot;20307&quot; value=&quot;506&quot;/&gt;&lt;/object&gt;&lt;object type=&quot;3&quot; unique_id=&quot;10070&quot;&gt;&lt;property id=&quot;20148&quot; value=&quot;5&quot;/&gt;&lt;property id=&quot;20300&quot; value=&quot;Diapositiva 67 - &amp;quot;III.2. The preharmonic stage: Nules&amp;quot;&quot;/&gt;&lt;property id=&quot;20307&quot; value=&quot;589&quot;/&gt;&lt;/object&gt;&lt;object type=&quot;3&quot; unique_id=&quot;10071&quot;&gt;&lt;property id=&quot;20148&quot; value=&quot;5&quot;/&gt;&lt;property id=&quot;20300&quot; value=&quot;Diapositiva 68 - &amp;quot;III.3. The harmonic stage: Borriana&amp;quot;&quot;/&gt;&lt;property id=&quot;20307&quot; value=&quot;498&quot;/&gt;&lt;/object&gt;&lt;object type=&quot;3&quot; unique_id=&quot;10072&quot;&gt;&lt;property id=&quot;20148&quot; value=&quot;5&quot;/&gt;&lt;property id=&quot;20300&quot; value=&quot;Diapositiva 69 - &amp;quot;III.3. The harmonic stage: Borriana&amp;quot;&quot;/&gt;&lt;property id=&quot;20307&quot; value=&quot;584&quot;/&gt;&lt;/object&gt;&lt;object type=&quot;3&quot; unique_id=&quot;10073&quot;&gt;&lt;property id=&quot;20148&quot; value=&quot;5&quot;/&gt;&lt;property id=&quot;20300&quot; value=&quot;Diapositiva 70 - &amp;quot;III.3. The harmonic stage: Borriana&amp;quot;&quot;/&gt;&lt;property id=&quot;20307&quot; value=&quot;586&quot;/&gt;&lt;/object&gt;&lt;object type=&quot;3&quot; unique_id=&quot;10074&quot;&gt;&lt;property id=&quot;20148&quot; value=&quot;5&quot;/&gt;&lt;property id=&quot;20300&quot; value=&quot;Diapositiva 71 - &amp;quot;III.3. The harmonic stage: Borriana&amp;quot;&quot;/&gt;&lt;property id=&quot;20307&quot; value=&quot;515&quot;/&gt;&lt;/object&gt;&lt;object type=&quot;3&quot; unique_id=&quot;10075&quot;&gt;&lt;property id=&quot;20148&quot; value=&quot;5&quot;/&gt;&lt;property id=&quot;20300&quot; value=&quot;Diapositiva 72 - &amp;quot;III.3. The harmonic stage: Borriana&amp;quot;&quot;/&gt;&lt;property id=&quot;20307&quot; value=&quot;585&quot;/&gt;&lt;/object&gt;&lt;object type=&quot;3&quot; unique_id=&quot;10076&quot;&gt;&lt;property id=&quot;20148&quot; value=&quot;5&quot;/&gt;&lt;property id=&quot;20300&quot; value=&quot;Diapositiva 73 - &amp;quot;III.3. The harmonic stage: Borriana&amp;quot;&quot;/&gt;&lt;property id=&quot;20307&quot; value=&quot;587&quot;/&gt;&lt;/object&gt;&lt;object type=&quot;3&quot; unique_id=&quot;10077&quot;&gt;&lt;property id=&quot;20148&quot; value=&quot;5&quot;/&gt;&lt;property id=&quot;20300&quot; value=&quot;Diapositiva 74 - &amp;quot;III.3. The harmonic stage: Borriana&amp;quot;&quot;/&gt;&lt;property id=&quot;20307&quot; value=&quot;512&quot;/&gt;&lt;/object&gt;&lt;object type=&quot;3&quot; unique_id=&quot;10078&quot;&gt;&lt;property id=&quot;20148&quot; value=&quot;5&quot;/&gt;&lt;property id=&quot;20300&quot; value=&quot;Diapositiva 75 - &amp;quot;III.3. The harmonic stage: Borriana&amp;quot;&quot;/&gt;&lt;property id=&quot;20307&quot; value=&quot;588&quot;/&gt;&lt;/object&gt;&lt;object type=&quot;3&quot; unique_id=&quot;10079&quot;&gt;&lt;property id=&quot;20148&quot; value=&quot;5&quot;/&gt;&lt;property id=&quot;20300&quot; value=&quot;Diapositiva 76 - &amp;quot;III.3. The harmonic stage: Borriana&amp;quot;&quot;/&gt;&lt;property id=&quot;20307&quot; value=&quot;519&quot;/&gt;&lt;/object&gt;&lt;object type=&quot;3&quot; unique_id=&quot;10080&quot;&gt;&lt;property id=&quot;20148&quot; value=&quot;5&quot;/&gt;&lt;property id=&quot;20300&quot; value=&quot;Diapositiva 77 - &amp;quot;IV. Concluding remarks&amp;quot;&quot;/&gt;&lt;property id=&quot;20307&quot; value=&quot;450&quot;/&gt;&lt;/object&gt;&lt;object type=&quot;3&quot; unique_id=&quot;10081&quot;&gt;&lt;property id=&quot;20148&quot; value=&quot;5&quot;/&gt;&lt;property id=&quot;20300&quot; value=&quot;Diapositiva 78 - &amp;quot;IV. Concluding remarks&amp;quot;&quot;/&gt;&lt;property id=&quot;20307&quot; value=&quot;548&quot;/&gt;&lt;/object&gt;&lt;object type=&quot;3&quot; unique_id=&quot;10082&quot;&gt;&lt;property id=&quot;20148&quot; value=&quot;5&quot;/&gt;&lt;property id=&quot;20300&quot; value=&quot;Diapositiva 79 - &amp;quot;IV. Concluding remarks&amp;quot;&quot;/&gt;&lt;property id=&quot;20307&quot; value=&quot;557&quot;/&gt;&lt;/object&gt;&lt;object type=&quot;3&quot; unique_id=&quot;10083&quot;&gt;&lt;property id=&quot;20148&quot; value=&quot;5&quot;/&gt;&lt;property id=&quot;20300&quot; value=&quot;Diapositiva 80 - &amp;quot;IV. Concluding remarks&amp;quot;&quot;/&gt;&lt;property id=&quot;20307&quot; value=&quot;558&quot;/&gt;&lt;/object&gt;&lt;object type=&quot;3&quot; unique_id=&quot;10084&quot;&gt;&lt;property id=&quot;20148&quot; value=&quot;5&quot;/&gt;&lt;property id=&quot;20300&quot; value=&quot;Diapositiva 81 - &amp;quot;IV. Concluding remarks&amp;quot;&quot;/&gt;&lt;property id=&quot;20307&quot; value=&quot;559&quot;/&gt;&lt;/object&gt;&lt;object type=&quot;3&quot; unique_id=&quot;10085&quot;&gt;&lt;property id=&quot;20148&quot; value=&quot;5&quot;/&gt;&lt;property id=&quot;20300&quot; value=&quot;Diapositiva 82 - &amp;quot;IV. Concluding remarks&amp;quot;&quot;/&gt;&lt;property id=&quot;20307&quot; value=&quot;560&quot;/&gt;&lt;/object&gt;&lt;object type=&quot;3&quot; unique_id=&quot;10086&quot;&gt;&lt;property id=&quot;20148&quot; value=&quot;5&quot;/&gt;&lt;property id=&quot;20300&quot; value=&quot;Diapositiva 83 - &amp;quot;Thank you for your attention&amp;quot;&quot;/&gt;&lt;property id=&quot;20307&quot; value=&quot;561&quot;/&gt;&lt;/object&gt;&lt;object type=&quot;3&quot; unique_id=&quot;10087&quot;&gt;&lt;property id=&quot;20148&quot; value=&quot;5&quot;/&gt;&lt;property id=&quot;20300&quot; value=&quot;Diapositiva 84 - &amp;quot;Presentation soon available at: http://www.uv.es/foncat&amp;quot;&quot;/&gt;&lt;property id=&quot;20307&quot; value=&quot;597&quot;/&gt;&lt;/object&gt;&lt;object type=&quot;3&quot; unique_id=&quot;10088&quot;&gt;&lt;property id=&quot;20148&quot; value=&quot;5&quot;/&gt;&lt;property id=&quot;20300&quot; value=&quot;Diapositiva 85 - &amp;quot;V. References&amp;quot;&quot;/&gt;&lt;property id=&quot;20307&quot; value=&quot;454&quot;/&gt;&lt;/object&gt;&lt;object type=&quot;3&quot; unique_id=&quot;10089&quot;&gt;&lt;property id=&quot;20148&quot; value=&quot;5&quot;/&gt;&lt;property id=&quot;20300&quot; value=&quot;Diapositiva 86 - &amp;quot;V. References&amp;quot;&quot;/&gt;&lt;property id=&quot;20307&quot; value=&quot;456&quot;/&gt;&lt;/object&gt;&lt;object type=&quot;3&quot; unique_id=&quot;10090&quot;&gt;&lt;property id=&quot;20148&quot; value=&quot;5&quot;/&gt;&lt;property id=&quot;20300&quot; value=&quot;Diapositiva 87 - &amp;quot;V. References&amp;quot;&quot;/&gt;&lt;property id=&quot;20307&quot; value=&quot;457&quot;/&gt;&lt;/object&gt;&lt;object type=&quot;3&quot; unique_id=&quot;10091&quot;&gt;&lt;property id=&quot;20148&quot; value=&quot;5&quot;/&gt;&lt;property id=&quot;20300&quot; value=&quot;Diapositiva 88 - &amp;quot;V. References&amp;quot;&quot;/&gt;&lt;property id=&quot;20307&quot; value=&quot;458&quot;/&gt;&lt;/object&gt;&lt;object type=&quot;3&quot; unique_id=&quot;10092&quot;&gt;&lt;property id=&quot;20148&quot; value=&quot;5&quot;/&gt;&lt;property id=&quot;20300&quot; value=&quot;Diapositiva 89 - &amp;quot;Formalism&amp;quot;&quot;/&gt;&lt;property id=&quot;20307&quot; value=&quot;590&quot;/&gt;&lt;/object&gt;&lt;object type=&quot;3&quot; unique_id=&quot;10093&quot;&gt;&lt;property id=&quot;20148&quot; value=&quot;5&quot;/&gt;&lt;property id=&quot;20300&quot; value=&quot;Diapositiva 90 - &amp;quot;Formalism&amp;quot;&quot;/&gt;&lt;property id=&quot;20307&quot; value=&quot;591&quot;/&gt;&lt;/object&gt;&lt;object type=&quot;3&quot; unique_id=&quot;10094&quot;&gt;&lt;property id=&quot;20148&quot; value=&quot;5&quot;/&gt;&lt;property id=&quot;20300&quot; value=&quot;Diapositiva 91 - &amp;quot;Formalism&amp;quot;&quot;/&gt;&lt;property id=&quot;20307&quot; value=&quot;592&quot;/&gt;&lt;/object&gt;&lt;object type=&quot;3&quot; unique_id=&quot;10095&quot;&gt;&lt;property id=&quot;20148&quot; value=&quot;5&quot;/&gt;&lt;property id=&quot;20300&quot; value=&quot;Diapositiva 92 - &amp;quot;Formalism&amp;quot;&quot;/&gt;&lt;property id=&quot;20307&quot; value=&quot;593&quot;/&gt;&lt;/object&gt;&lt;object type=&quot;3&quot; unique_id=&quot;10096&quot;&gt;&lt;property id=&quot;20148&quot; value=&quot;5&quot;/&gt;&lt;property id=&quot;20300&quot; value=&quot;Diapositiva 93 - &amp;quot;Formalism&amp;quot;&quot;/&gt;&lt;property id=&quot;20307&quot; value=&quot;594&quot;/&gt;&lt;/object&gt;&lt;object type=&quot;3&quot; unique_id=&quot;10097&quot;&gt;&lt;property id=&quot;20148&quot; value=&quot;5&quot;/&gt;&lt;property id=&quot;20300&quot; value=&quot;Diapositiva 94 - &amp;quot;Formalism&amp;quot;&quot;/&gt;&lt;property id=&quot;20307&quot; value=&quot;596&quot;/&gt;&lt;/object&gt;&lt;object type=&quot;3&quot; unique_id=&quot;10098&quot;&gt;&lt;property id=&quot;20148&quot; value=&quot;5&quot;/&gt;&lt;property id=&quot;20300&quot; value=&quot;Diapositiva 95 - &amp;quot;II. Leveling of F1 in Nules &amp;amp; Borriana&amp;quot;&quot;/&gt;&lt;property id=&quot;20307&quot; value=&quot;605&quot;/&gt;&lt;/object&gt;&lt;object type=&quot;3&quot; unique_id=&quot;10099&quot;&gt;&lt;property id=&quot;20148&quot; value=&quot;5&quot;/&gt;&lt;property id=&quot;20300&quot; value=&quot;Diapositiva 96 - &amp;quot;II. Leveling of F1 in Nules &amp;amp; Borriana&amp;quot;&quot;/&gt;&lt;property id=&quot;20307&quot; value=&quot;606&quot;/&gt;&lt;/object&gt;&lt;object type=&quot;3&quot; unique_id=&quot;10100&quot;&gt;&lt;property id=&quot;20148&quot; value=&quot;5&quot;/&gt;&lt;property id=&quot;20300&quot; value=&quot;Diapositiva 97 - &amp;quot;Background&amp;quot;&quot;/&gt;&lt;property id=&quot;20307&quot; value=&quot;610&quot;/&gt;&lt;/object&gt;&lt;object type=&quot;3&quot; unique_id=&quot;10101&quot;&gt;&lt;property id=&quot;20148&quot; value=&quot;5&quot;/&gt;&lt;property id=&quot;20300&quot; value=&quot;Diapositiva 98 - &amp;quot;Background&amp;quot;&quot;/&gt;&lt;property id=&quot;20307&quot; value=&quot;611&quot;/&gt;&lt;/object&gt;&lt;/object&gt;&lt;/object&gt;&lt;/database&gt;"/>
  <p:tag name="SECTOMILLISECCONVERTED" val="1"/>
</p:tagLst>
</file>

<file path=ppt/theme/theme1.xml><?xml version="1.0" encoding="utf-8"?>
<a:theme xmlns:a="http://schemas.openxmlformats.org/drawingml/2006/main" name="Red">
  <a:themeElements>
    <a:clrScheme name="Red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Red">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ed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Red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Red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Red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Red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Red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Red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Red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Red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Red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8893</TotalTime>
  <Words>4573</Words>
  <Application>Microsoft Office PowerPoint</Application>
  <PresentationFormat>Presentación en pantalla (4:3)</PresentationFormat>
  <Paragraphs>536</Paragraphs>
  <Slides>77</Slides>
  <Notes>0</Notes>
  <HiddenSlides>0</HiddenSlides>
  <MMClips>4</MMClips>
  <ScaleCrop>false</ScaleCrop>
  <HeadingPairs>
    <vt:vector size="4" baseType="variant">
      <vt:variant>
        <vt:lpstr>Tema</vt:lpstr>
      </vt:variant>
      <vt:variant>
        <vt:i4>1</vt:i4>
      </vt:variant>
      <vt:variant>
        <vt:lpstr>Títulos de diapositiva</vt:lpstr>
      </vt:variant>
      <vt:variant>
        <vt:i4>77</vt:i4>
      </vt:variant>
    </vt:vector>
  </HeadingPairs>
  <TitlesOfParts>
    <vt:vector size="78" baseType="lpstr">
      <vt:lpstr>Red</vt:lpstr>
      <vt:lpstr>Valencian Vowel Harmony at the Interface</vt:lpstr>
      <vt:lpstr>Background</vt:lpstr>
      <vt:lpstr>Background</vt:lpstr>
      <vt:lpstr>Background</vt:lpstr>
      <vt:lpstr>Background</vt:lpstr>
      <vt:lpstr>Background</vt:lpstr>
      <vt:lpstr>Diapositiva 7</vt:lpstr>
      <vt:lpstr>Background</vt:lpstr>
      <vt:lpstr>Background</vt:lpstr>
      <vt:lpstr>Goals</vt:lpstr>
      <vt:lpstr>Goals</vt:lpstr>
      <vt:lpstr>Goals</vt:lpstr>
      <vt:lpstr>Outline of the presentation</vt:lpstr>
      <vt:lpstr>I. Acoustic study: Methodology</vt:lpstr>
      <vt:lpstr>I. Acoustic study: Methodology</vt:lpstr>
      <vt:lpstr>I. Acoustic study: Methodology</vt:lpstr>
      <vt:lpstr>I. Acoustic study: Methodology</vt:lpstr>
      <vt:lpstr>I. Acoustic study: Methodology</vt:lpstr>
      <vt:lpstr>I. Acoustic study: Methodology</vt:lpstr>
      <vt:lpstr>I. Acoustic study: Methodology</vt:lpstr>
      <vt:lpstr>I. Acoustic study: Methodology</vt:lpstr>
      <vt:lpstr>I. Acoustic study: Methodology</vt:lpstr>
      <vt:lpstr>I. Acoustic study: Methodology</vt:lpstr>
      <vt:lpstr>I. Acoustic study: Methodology</vt:lpstr>
      <vt:lpstr>II. Leveling of F1 in Nules &amp; Borriana</vt:lpstr>
      <vt:lpstr>II. Leveling of F1 in Nules &amp; Borriana</vt:lpstr>
      <vt:lpstr>II. Leveling of F1 in Nules &amp; Borriana</vt:lpstr>
      <vt:lpstr>II. Leveling of F1 in Nules &amp; Borriana</vt:lpstr>
      <vt:lpstr>II. Leveling of F1 in Nules &amp; Borriana</vt:lpstr>
      <vt:lpstr>II. Leveling of F1 in Nules &amp; Borriana</vt:lpstr>
      <vt:lpstr>II. Leveling of F1 in Nules &amp; Borriana</vt:lpstr>
      <vt:lpstr>II. Leveling of F1 in Nules &amp; Borriana</vt:lpstr>
      <vt:lpstr>II. Leveling of F1 in Nules &amp; Borriana</vt:lpstr>
      <vt:lpstr>II. Leveling of F1 in Nules &amp; Borriana</vt:lpstr>
      <vt:lpstr>II. Leveling of F1 in Nules &amp; Borriana</vt:lpstr>
      <vt:lpstr>II. Leveling of F1 in Nules &amp; Borriana</vt:lpstr>
      <vt:lpstr>II. Leveling of F1 in Nules &amp; Borriana</vt:lpstr>
      <vt:lpstr>II. Leveling of F1 in Nules &amp; Borriana</vt:lpstr>
      <vt:lpstr>II. Leveling of F1 in Nules &amp; Borriana</vt:lpstr>
      <vt:lpstr>III. Leveling of F2 in Nules &amp; Borriana</vt:lpstr>
      <vt:lpstr>III.1. The starting point: neutral contexts</vt:lpstr>
      <vt:lpstr>III.1. The starting point: neutral contexts</vt:lpstr>
      <vt:lpstr>III.1. The starting point: neutral contexts</vt:lpstr>
      <vt:lpstr>III.1. The starting point: neutral contexts</vt:lpstr>
      <vt:lpstr>III.1. The starting point: neutral contexts</vt:lpstr>
      <vt:lpstr>III.1. The starting point: neutral contexts</vt:lpstr>
      <vt:lpstr>III.2. The preharmonic stage: Nules</vt:lpstr>
      <vt:lpstr>III.2. The preharmonic stage: Nules</vt:lpstr>
      <vt:lpstr>III.2. The preharmonic stage: Nules</vt:lpstr>
      <vt:lpstr>III.2. The preharmonic stage: Nules</vt:lpstr>
      <vt:lpstr>III.2. The preharmonic stage: Nules</vt:lpstr>
      <vt:lpstr>III.2. The preharmonic stage: Nules</vt:lpstr>
      <vt:lpstr>III.2. The preharmonic stage: Nules</vt:lpstr>
      <vt:lpstr>III.2. The preharmonic stage: Nules</vt:lpstr>
      <vt:lpstr>III.2. The preharmonic stage: Nules</vt:lpstr>
      <vt:lpstr>III.2. The preharmonic stage: Nules</vt:lpstr>
      <vt:lpstr>III.2. The preharmonic stage: Nules</vt:lpstr>
      <vt:lpstr>III.2. The preharmonic stage: Nules</vt:lpstr>
      <vt:lpstr>III.2. The preharmonic stage: Nules</vt:lpstr>
      <vt:lpstr>III.2. The preharmonic stage: Nules</vt:lpstr>
      <vt:lpstr>III.3. The harmonic stage: Borriana</vt:lpstr>
      <vt:lpstr>III.3. The harmonic stage: Borriana</vt:lpstr>
      <vt:lpstr>III.3. The harmonic stage: Borriana</vt:lpstr>
      <vt:lpstr>III.3. The harmonic stage: Borriana</vt:lpstr>
      <vt:lpstr>III.3. The harmonic stage: Borriana</vt:lpstr>
      <vt:lpstr>III.3. The harmonic stage: Borriana</vt:lpstr>
      <vt:lpstr>III.3. The harmonic stage: Borriana</vt:lpstr>
      <vt:lpstr>IV. Concluding remarks</vt:lpstr>
      <vt:lpstr>IV. Concluding remarks</vt:lpstr>
      <vt:lpstr>IV. Concluding remarks</vt:lpstr>
      <vt:lpstr>IV. Concluding remarks</vt:lpstr>
      <vt:lpstr>IV. Concluding remarks</vt:lpstr>
      <vt:lpstr>IV. Concluding remarks</vt:lpstr>
      <vt:lpstr>V. References</vt:lpstr>
      <vt:lpstr>V. References</vt:lpstr>
      <vt:lpstr>Thank you for your attention</vt:lpstr>
      <vt:lpstr>Presentation soon available at: http://www.uv.es/foncat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Rara afis, rara avis</dc:title>
  <dc:creator>user</dc:creator>
  <cp:lastModifiedBy>Jesús</cp:lastModifiedBy>
  <cp:revision>776</cp:revision>
  <dcterms:created xsi:type="dcterms:W3CDTF">2012-01-19T14:45:18Z</dcterms:created>
  <dcterms:modified xsi:type="dcterms:W3CDTF">2012-05-02T19:01:49Z</dcterms:modified>
</cp:coreProperties>
</file>