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</p:sldMasterIdLst>
  <p:notesMasterIdLst>
    <p:notesMasterId r:id="rId15"/>
  </p:notesMasterIdLst>
  <p:handoutMasterIdLst>
    <p:handoutMasterId r:id="rId16"/>
  </p:handoutMasterIdLst>
  <p:sldIdLst>
    <p:sldId id="650" r:id="rId2"/>
    <p:sldId id="651" r:id="rId3"/>
    <p:sldId id="652" r:id="rId4"/>
    <p:sldId id="653" r:id="rId5"/>
    <p:sldId id="654" r:id="rId6"/>
    <p:sldId id="655" r:id="rId7"/>
    <p:sldId id="656" r:id="rId8"/>
    <p:sldId id="657" r:id="rId9"/>
    <p:sldId id="658" r:id="rId10"/>
    <p:sldId id="659" r:id="rId11"/>
    <p:sldId id="660" r:id="rId12"/>
    <p:sldId id="661" r:id="rId13"/>
    <p:sldId id="662" r:id="rId14"/>
  </p:sldIdLst>
  <p:sldSz cx="9144000" cy="6858000" type="screen4x3"/>
  <p:notesSz cx="6877050" cy="10001250"/>
  <p:custDataLst>
    <p:tags r:id="rId17"/>
  </p:custDataLst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00"/>
    <a:srgbClr val="669999"/>
    <a:srgbClr val="FFFF99"/>
    <a:srgbClr val="FFCC99"/>
    <a:srgbClr val="008000"/>
    <a:srgbClr val="FF9999"/>
    <a:srgbClr val="FF3300"/>
    <a:srgbClr val="CC6600"/>
  </p:clrMru>
  <p:extLst>
    <p:ext uri="{E76CE94A-603C-4142-B9EB-6D1370010A27}">
      <p14:discardImageEditData xmlns:p14="http://schemas.microsoft.com/office/powerpoint/2010/main" xmlns="" xmlns:mv="urn:schemas-microsoft-com:mac:vml" xmlns:mc="http://schemas.openxmlformats.org/markup-compatibility/2006" val="0"/>
    </p:ext>
    <p:ext uri="{D31A062A-798A-4329-ABDD-BBA856620510}">
      <p14:defaultImageDpi xmlns:p14="http://schemas.microsoft.com/office/powerpoint/2010/main" xmlns="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36" autoAdjust="0"/>
    <p:restoredTop sz="86420" autoAdjust="0"/>
  </p:normalViewPr>
  <p:slideViewPr>
    <p:cSldViewPr>
      <p:cViewPr>
        <p:scale>
          <a:sx n="60" d="100"/>
          <a:sy n="60" d="100"/>
        </p:scale>
        <p:origin x="-1402" y="-1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41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12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afa\Desktop\Jes&#250;s\Dropbox\RH.JJ\Vocals%20de%20Paula,%20Ondar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afa\Desktop\Jes&#250;s\Dropbox\RH.JJ\Vocals%20de%20Paula,%20Ondar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afa\Desktop\Jes&#250;s\Dropbox\RH.JJ\Vocals%20de%20Paula,%20Ondar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afa\Desktop\Jes&#250;s\Dropbox\RH.JJ\Vocals%20de%20Paula,%20Ondar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afa\Desktop\Jes&#250;s\Dropbox\RH.JJ\Vocals%20de%20Paula,%20Ondara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afa\Desktop\Jes&#250;s\Dropbox\RH.JJ\Vocals%20de%20Paula,%20Ondara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afa\Desktop\Jes&#250;s\Dropbox\RH.JJ\Vocals%20de%20Paula,%20Ondara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afa\Desktop\Jes&#250;s\Dropbox\RH.JJ\Vocals%20de%20Paula,%20Ondara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afa\Desktop\Jes&#250;s\Dropbox\RH.JJ\Vocals%20de%20Paula,%20Ondar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plotArea>
      <c:layout>
        <c:manualLayout>
          <c:layoutTarget val="inner"/>
          <c:xMode val="edge"/>
          <c:yMode val="edge"/>
          <c:x val="4.1958092101904772E-2"/>
          <c:y val="0.10670738326119726"/>
          <c:w val="0.59490795640253402"/>
          <c:h val="0.84491285755272494"/>
        </c:manualLayout>
      </c:layout>
      <c:scatterChart>
        <c:scatterStyle val="smoothMarker"/>
        <c:ser>
          <c:idx val="0"/>
          <c:order val="0"/>
          <c:tx>
            <c:v>Vocal i Herrero (2010)</c:v>
          </c:tx>
          <c:spPr>
            <a:ln>
              <a:solidFill>
                <a:srgbClr val="FF0000"/>
              </a:solidFill>
            </a:ln>
          </c:spPr>
          <c:marker>
            <c:spPr>
              <a:ln>
                <a:solidFill>
                  <a:srgbClr val="FF0000"/>
                </a:solidFill>
              </a:ln>
            </c:spPr>
          </c:marker>
          <c:xVal>
            <c:numRef>
              <c:f>Hoja1!$H$9</c:f>
              <c:numCache>
                <c:formatCode>General</c:formatCode>
                <c:ptCount val="1"/>
                <c:pt idx="0">
                  <c:v>2492</c:v>
                </c:pt>
              </c:numCache>
            </c:numRef>
          </c:xVal>
          <c:yVal>
            <c:numRef>
              <c:f>Hoja1!$G$9</c:f>
              <c:numCache>
                <c:formatCode>General</c:formatCode>
                <c:ptCount val="1"/>
                <c:pt idx="0">
                  <c:v>380</c:v>
                </c:pt>
              </c:numCache>
            </c:numRef>
          </c:yVal>
          <c:smooth val="1"/>
        </c:ser>
        <c:ser>
          <c:idx val="3"/>
          <c:order val="1"/>
          <c:tx>
            <c:v>Vocal e Herrero (2010)</c:v>
          </c:tx>
          <c:xVal>
            <c:numRef>
              <c:f>Hoja1!$H$10</c:f>
              <c:numCache>
                <c:formatCode>General</c:formatCode>
                <c:ptCount val="1"/>
                <c:pt idx="0">
                  <c:v>2160</c:v>
                </c:pt>
              </c:numCache>
            </c:numRef>
          </c:xVal>
          <c:yVal>
            <c:numRef>
              <c:f>Hoja1!$G$10</c:f>
              <c:numCache>
                <c:formatCode>General</c:formatCode>
                <c:ptCount val="1"/>
                <c:pt idx="0">
                  <c:v>493</c:v>
                </c:pt>
              </c:numCache>
            </c:numRef>
          </c:yVal>
          <c:smooth val="1"/>
        </c:ser>
        <c:ser>
          <c:idx val="4"/>
          <c:order val="2"/>
          <c:tx>
            <c:v>Vocal E Herrero (2010)</c:v>
          </c:tx>
          <c:spPr>
            <a:ln>
              <a:solidFill>
                <a:srgbClr val="FF0000"/>
              </a:solidFill>
            </a:ln>
          </c:spPr>
          <c:marker>
            <c:spPr>
              <a:ln>
                <a:solidFill>
                  <a:srgbClr val="FF0000"/>
                </a:solidFill>
              </a:ln>
            </c:spPr>
          </c:marker>
          <c:xVal>
            <c:numRef>
              <c:f>Hoja1!$H$11</c:f>
              <c:numCache>
                <c:formatCode>General</c:formatCode>
                <c:ptCount val="1"/>
                <c:pt idx="0">
                  <c:v>1907</c:v>
                </c:pt>
              </c:numCache>
            </c:numRef>
          </c:xVal>
          <c:yVal>
            <c:numRef>
              <c:f>Hoja1!$G$11</c:f>
              <c:numCache>
                <c:formatCode>General</c:formatCode>
                <c:ptCount val="1"/>
                <c:pt idx="0">
                  <c:v>665</c:v>
                </c:pt>
              </c:numCache>
            </c:numRef>
          </c:yVal>
          <c:smooth val="1"/>
        </c:ser>
        <c:ser>
          <c:idx val="5"/>
          <c:order val="3"/>
          <c:tx>
            <c:v>Vocal a Herrero (2010)</c:v>
          </c:tx>
          <c:spPr>
            <a:ln>
              <a:solidFill>
                <a:srgbClr val="FF0000"/>
              </a:solidFill>
            </a:ln>
          </c:spPr>
          <c:marker>
            <c:spPr>
              <a:ln>
                <a:solidFill>
                  <a:srgbClr val="FF0000"/>
                </a:solidFill>
              </a:ln>
            </c:spPr>
          </c:marker>
          <c:xVal>
            <c:numRef>
              <c:f>Hoja1!$H$12</c:f>
              <c:numCache>
                <c:formatCode>General</c:formatCode>
                <c:ptCount val="1"/>
                <c:pt idx="0">
                  <c:v>1611</c:v>
                </c:pt>
              </c:numCache>
            </c:numRef>
          </c:xVal>
          <c:yVal>
            <c:numRef>
              <c:f>Hoja1!$G$12</c:f>
              <c:numCache>
                <c:formatCode>General</c:formatCode>
                <c:ptCount val="1"/>
                <c:pt idx="0">
                  <c:v>752</c:v>
                </c:pt>
              </c:numCache>
            </c:numRef>
          </c:yVal>
          <c:smooth val="1"/>
        </c:ser>
        <c:ser>
          <c:idx val="6"/>
          <c:order val="4"/>
          <c:tx>
            <c:v>Vocal O Herrero (2010)</c:v>
          </c:tx>
          <c:spPr>
            <a:ln>
              <a:solidFill>
                <a:srgbClr val="FF0000"/>
              </a:solidFill>
            </a:ln>
          </c:spPr>
          <c:marker>
            <c:spPr>
              <a:ln>
                <a:solidFill>
                  <a:srgbClr val="FF0000"/>
                </a:solidFill>
              </a:ln>
            </c:spPr>
          </c:marker>
          <c:xVal>
            <c:numRef>
              <c:f>Hoja1!$H$13</c:f>
              <c:numCache>
                <c:formatCode>General</c:formatCode>
                <c:ptCount val="1"/>
                <c:pt idx="0">
                  <c:v>1259</c:v>
                </c:pt>
              </c:numCache>
            </c:numRef>
          </c:xVal>
          <c:yVal>
            <c:numRef>
              <c:f>Hoja1!$G$13</c:f>
              <c:numCache>
                <c:formatCode>General</c:formatCode>
                <c:ptCount val="1"/>
                <c:pt idx="0">
                  <c:v>636</c:v>
                </c:pt>
              </c:numCache>
            </c:numRef>
          </c:yVal>
          <c:smooth val="1"/>
        </c:ser>
        <c:ser>
          <c:idx val="7"/>
          <c:order val="5"/>
          <c:tx>
            <c:v>Vocal o Herrero (2010)</c:v>
          </c:tx>
          <c:spPr>
            <a:ln>
              <a:solidFill>
                <a:srgbClr val="FF0000"/>
              </a:solidFill>
            </a:ln>
          </c:spPr>
          <c:marker>
            <c:spPr>
              <a:ln>
                <a:solidFill>
                  <a:srgbClr val="FF0000"/>
                </a:solidFill>
              </a:ln>
            </c:spPr>
          </c:marker>
          <c:xVal>
            <c:numRef>
              <c:f>Hoja1!$H$14</c:f>
              <c:numCache>
                <c:formatCode>General</c:formatCode>
                <c:ptCount val="1"/>
                <c:pt idx="0">
                  <c:v>1089</c:v>
                </c:pt>
              </c:numCache>
            </c:numRef>
          </c:xVal>
          <c:yVal>
            <c:numRef>
              <c:f>Hoja1!$G$14</c:f>
              <c:numCache>
                <c:formatCode>General</c:formatCode>
                <c:ptCount val="1"/>
                <c:pt idx="0">
                  <c:v>522</c:v>
                </c:pt>
              </c:numCache>
            </c:numRef>
          </c:yVal>
          <c:smooth val="1"/>
        </c:ser>
        <c:ser>
          <c:idx val="8"/>
          <c:order val="6"/>
          <c:tx>
            <c:v>Vocal u Herrero (2010)</c:v>
          </c:tx>
          <c:spPr>
            <a:ln>
              <a:solidFill>
                <a:srgbClr val="FF0000"/>
              </a:solidFill>
            </a:ln>
          </c:spPr>
          <c:marker>
            <c:spPr>
              <a:ln>
                <a:solidFill>
                  <a:srgbClr val="FF0000"/>
                </a:solidFill>
              </a:ln>
            </c:spPr>
          </c:marker>
          <c:xVal>
            <c:numRef>
              <c:f>Hoja1!$H$15</c:f>
              <c:numCache>
                <c:formatCode>General</c:formatCode>
                <c:ptCount val="1"/>
                <c:pt idx="0">
                  <c:v>889</c:v>
                </c:pt>
              </c:numCache>
            </c:numRef>
          </c:xVal>
          <c:yVal>
            <c:numRef>
              <c:f>Hoja1!$G$15</c:f>
              <c:numCache>
                <c:formatCode>General</c:formatCode>
                <c:ptCount val="1"/>
                <c:pt idx="0">
                  <c:v>381</c:v>
                </c:pt>
              </c:numCache>
            </c:numRef>
          </c:yVal>
          <c:smooth val="1"/>
        </c:ser>
        <c:axId val="89314816"/>
        <c:axId val="89321472"/>
      </c:scatterChart>
      <c:valAx>
        <c:axId val="89314816"/>
        <c:scaling>
          <c:orientation val="maxMin"/>
          <c:max val="2800"/>
          <c:min val="600"/>
        </c:scaling>
        <c:axPos val="t"/>
        <c:title>
          <c:tx>
            <c:rich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s-ES" sz="1200">
                    <a:latin typeface="Times New Roman" pitchFamily="18" charset="0"/>
                    <a:cs typeface="Times New Roman" pitchFamily="18" charset="0"/>
                  </a:rPr>
                  <a:t>F2</a:t>
                </a:r>
              </a:p>
            </c:rich>
          </c:tx>
          <c:layout/>
          <c:spPr>
            <a:noFill/>
            <a:ln w="25400">
              <a:noFill/>
            </a:ln>
          </c:spPr>
        </c:title>
        <c:numFmt formatCode="General" sourceLinked="1"/>
        <c:tickLblPos val="nextTo"/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es-ES"/>
          </a:p>
        </c:txPr>
        <c:crossAx val="89321472"/>
        <c:crosses val="autoZero"/>
        <c:crossBetween val="midCat"/>
      </c:valAx>
      <c:valAx>
        <c:axId val="89321472"/>
        <c:scaling>
          <c:orientation val="maxMin"/>
          <c:max val="1000"/>
          <c:min val="200"/>
        </c:scaling>
        <c:axPos val="r"/>
        <c:majorGridlines/>
        <c:numFmt formatCode="General" sourceLinked="1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es-ES"/>
          </a:p>
        </c:txPr>
        <c:crossAx val="89314816"/>
        <c:crosses val="autoZero"/>
        <c:crossBetween val="midCat"/>
      </c:valAx>
    </c:plotArea>
    <c:legend>
      <c:legendPos val="tr"/>
      <c:layout>
        <c:manualLayout>
          <c:xMode val="edge"/>
          <c:yMode val="edge"/>
          <c:x val="0.69585756540295196"/>
          <c:y val="3.4702139965297862E-2"/>
          <c:w val="0.2938508393997929"/>
          <c:h val="0.90969018548794756"/>
        </c:manualLayout>
      </c:layout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es-ES"/>
        </a:p>
      </c:txPr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plotArea>
      <c:layout>
        <c:manualLayout>
          <c:layoutTarget val="inner"/>
          <c:xMode val="edge"/>
          <c:yMode val="edge"/>
          <c:x val="4.1958092101904765E-2"/>
          <c:y val="0.10670738326119726"/>
          <c:w val="0.59490795640253369"/>
          <c:h val="0.84491285755272494"/>
        </c:manualLayout>
      </c:layout>
      <c:scatterChart>
        <c:scatterStyle val="smoothMarker"/>
        <c:ser>
          <c:idx val="1"/>
          <c:order val="0"/>
          <c:tx>
            <c:v>Vocales del hablante 1</c:v>
          </c:tx>
          <c:xVal>
            <c:numRef>
              <c:f>Hoja1!$H$19:$H$25</c:f>
              <c:numCache>
                <c:formatCode>General</c:formatCode>
                <c:ptCount val="7"/>
                <c:pt idx="0">
                  <c:v>2723.8490000000002</c:v>
                </c:pt>
                <c:pt idx="1">
                  <c:v>2286.9530000000022</c:v>
                </c:pt>
                <c:pt idx="2">
                  <c:v>1970.9170000000001</c:v>
                </c:pt>
                <c:pt idx="3">
                  <c:v>1772.6375</c:v>
                </c:pt>
                <c:pt idx="4">
                  <c:v>1351.77</c:v>
                </c:pt>
                <c:pt idx="5">
                  <c:v>1418.165</c:v>
                </c:pt>
                <c:pt idx="6">
                  <c:v>1268.7860000000001</c:v>
                </c:pt>
              </c:numCache>
            </c:numRef>
          </c:xVal>
          <c:yVal>
            <c:numRef>
              <c:f>Hoja1!$G$19:$G$25</c:f>
              <c:numCache>
                <c:formatCode>General</c:formatCode>
                <c:ptCount val="7"/>
                <c:pt idx="0">
                  <c:v>410.95000000000005</c:v>
                </c:pt>
                <c:pt idx="1">
                  <c:v>422.7595</c:v>
                </c:pt>
                <c:pt idx="2">
                  <c:v>798.11450000000002</c:v>
                </c:pt>
                <c:pt idx="3">
                  <c:v>880.8509999999992</c:v>
                </c:pt>
                <c:pt idx="4">
                  <c:v>759.15499999999997</c:v>
                </c:pt>
                <c:pt idx="5">
                  <c:v>528.20650000000001</c:v>
                </c:pt>
                <c:pt idx="6">
                  <c:v>374.96049999999968</c:v>
                </c:pt>
              </c:numCache>
            </c:numRef>
          </c:yVal>
          <c:smooth val="1"/>
        </c:ser>
        <c:ser>
          <c:idx val="0"/>
          <c:order val="1"/>
          <c:tx>
            <c:v>Vocal i Herrero (2010)</c:v>
          </c:tx>
          <c:spPr>
            <a:ln>
              <a:solidFill>
                <a:srgbClr val="FF0000"/>
              </a:solidFill>
            </a:ln>
          </c:spPr>
          <c:marker>
            <c:spPr>
              <a:ln>
                <a:solidFill>
                  <a:srgbClr val="FF0000"/>
                </a:solidFill>
              </a:ln>
            </c:spPr>
          </c:marker>
          <c:xVal>
            <c:numRef>
              <c:f>Hoja1!$H$9</c:f>
              <c:numCache>
                <c:formatCode>General</c:formatCode>
                <c:ptCount val="1"/>
                <c:pt idx="0">
                  <c:v>2492</c:v>
                </c:pt>
              </c:numCache>
            </c:numRef>
          </c:xVal>
          <c:yVal>
            <c:numRef>
              <c:f>Hoja1!$G$9</c:f>
              <c:numCache>
                <c:formatCode>General</c:formatCode>
                <c:ptCount val="1"/>
                <c:pt idx="0">
                  <c:v>380</c:v>
                </c:pt>
              </c:numCache>
            </c:numRef>
          </c:yVal>
          <c:smooth val="1"/>
        </c:ser>
        <c:ser>
          <c:idx val="3"/>
          <c:order val="2"/>
          <c:tx>
            <c:v>Vocal e Herrero (2010)</c:v>
          </c:tx>
          <c:xVal>
            <c:numRef>
              <c:f>Hoja1!$H$10</c:f>
              <c:numCache>
                <c:formatCode>General</c:formatCode>
                <c:ptCount val="1"/>
                <c:pt idx="0">
                  <c:v>2160</c:v>
                </c:pt>
              </c:numCache>
            </c:numRef>
          </c:xVal>
          <c:yVal>
            <c:numRef>
              <c:f>Hoja1!$G$10</c:f>
              <c:numCache>
                <c:formatCode>General</c:formatCode>
                <c:ptCount val="1"/>
                <c:pt idx="0">
                  <c:v>493</c:v>
                </c:pt>
              </c:numCache>
            </c:numRef>
          </c:yVal>
          <c:smooth val="1"/>
        </c:ser>
        <c:ser>
          <c:idx val="4"/>
          <c:order val="3"/>
          <c:tx>
            <c:v>Vocal E Herrero (2010)</c:v>
          </c:tx>
          <c:spPr>
            <a:ln>
              <a:solidFill>
                <a:srgbClr val="FF0000"/>
              </a:solidFill>
            </a:ln>
          </c:spPr>
          <c:marker>
            <c:spPr>
              <a:ln>
                <a:solidFill>
                  <a:srgbClr val="FF0000"/>
                </a:solidFill>
              </a:ln>
            </c:spPr>
          </c:marker>
          <c:xVal>
            <c:numRef>
              <c:f>Hoja1!$H$11</c:f>
              <c:numCache>
                <c:formatCode>General</c:formatCode>
                <c:ptCount val="1"/>
                <c:pt idx="0">
                  <c:v>1907</c:v>
                </c:pt>
              </c:numCache>
            </c:numRef>
          </c:xVal>
          <c:yVal>
            <c:numRef>
              <c:f>Hoja1!$G$11</c:f>
              <c:numCache>
                <c:formatCode>General</c:formatCode>
                <c:ptCount val="1"/>
                <c:pt idx="0">
                  <c:v>665</c:v>
                </c:pt>
              </c:numCache>
            </c:numRef>
          </c:yVal>
          <c:smooth val="1"/>
        </c:ser>
        <c:ser>
          <c:idx val="5"/>
          <c:order val="4"/>
          <c:tx>
            <c:v>Vocal a Herrero (2010)</c:v>
          </c:tx>
          <c:spPr>
            <a:ln>
              <a:solidFill>
                <a:srgbClr val="FF0000"/>
              </a:solidFill>
            </a:ln>
          </c:spPr>
          <c:marker>
            <c:spPr>
              <a:ln>
                <a:solidFill>
                  <a:srgbClr val="FF0000"/>
                </a:solidFill>
              </a:ln>
            </c:spPr>
          </c:marker>
          <c:xVal>
            <c:numRef>
              <c:f>Hoja1!$H$12</c:f>
              <c:numCache>
                <c:formatCode>General</c:formatCode>
                <c:ptCount val="1"/>
                <c:pt idx="0">
                  <c:v>1611</c:v>
                </c:pt>
              </c:numCache>
            </c:numRef>
          </c:xVal>
          <c:yVal>
            <c:numRef>
              <c:f>Hoja1!$G$12</c:f>
              <c:numCache>
                <c:formatCode>General</c:formatCode>
                <c:ptCount val="1"/>
                <c:pt idx="0">
                  <c:v>752</c:v>
                </c:pt>
              </c:numCache>
            </c:numRef>
          </c:yVal>
          <c:smooth val="1"/>
        </c:ser>
        <c:ser>
          <c:idx val="6"/>
          <c:order val="5"/>
          <c:tx>
            <c:v>Vocal O Herrero (2010)</c:v>
          </c:tx>
          <c:spPr>
            <a:ln>
              <a:solidFill>
                <a:srgbClr val="FF0000"/>
              </a:solidFill>
            </a:ln>
          </c:spPr>
          <c:marker>
            <c:spPr>
              <a:ln>
                <a:solidFill>
                  <a:srgbClr val="FF0000"/>
                </a:solidFill>
              </a:ln>
            </c:spPr>
          </c:marker>
          <c:xVal>
            <c:numRef>
              <c:f>Hoja1!$H$13</c:f>
              <c:numCache>
                <c:formatCode>General</c:formatCode>
                <c:ptCount val="1"/>
                <c:pt idx="0">
                  <c:v>1259</c:v>
                </c:pt>
              </c:numCache>
            </c:numRef>
          </c:xVal>
          <c:yVal>
            <c:numRef>
              <c:f>Hoja1!$G$13</c:f>
              <c:numCache>
                <c:formatCode>General</c:formatCode>
                <c:ptCount val="1"/>
                <c:pt idx="0">
                  <c:v>636</c:v>
                </c:pt>
              </c:numCache>
            </c:numRef>
          </c:yVal>
          <c:smooth val="1"/>
        </c:ser>
        <c:ser>
          <c:idx val="7"/>
          <c:order val="6"/>
          <c:tx>
            <c:v>Vocal o Herrero (2010)</c:v>
          </c:tx>
          <c:spPr>
            <a:ln>
              <a:solidFill>
                <a:srgbClr val="FF0000"/>
              </a:solidFill>
            </a:ln>
          </c:spPr>
          <c:marker>
            <c:spPr>
              <a:ln>
                <a:solidFill>
                  <a:srgbClr val="FF0000"/>
                </a:solidFill>
              </a:ln>
            </c:spPr>
          </c:marker>
          <c:xVal>
            <c:numRef>
              <c:f>Hoja1!$H$14</c:f>
              <c:numCache>
                <c:formatCode>General</c:formatCode>
                <c:ptCount val="1"/>
                <c:pt idx="0">
                  <c:v>1089</c:v>
                </c:pt>
              </c:numCache>
            </c:numRef>
          </c:xVal>
          <c:yVal>
            <c:numRef>
              <c:f>Hoja1!$G$14</c:f>
              <c:numCache>
                <c:formatCode>General</c:formatCode>
                <c:ptCount val="1"/>
                <c:pt idx="0">
                  <c:v>522</c:v>
                </c:pt>
              </c:numCache>
            </c:numRef>
          </c:yVal>
          <c:smooth val="1"/>
        </c:ser>
        <c:ser>
          <c:idx val="8"/>
          <c:order val="7"/>
          <c:tx>
            <c:v>Vocal u Herrero (2010)</c:v>
          </c:tx>
          <c:spPr>
            <a:ln>
              <a:solidFill>
                <a:srgbClr val="FF0000"/>
              </a:solidFill>
            </a:ln>
          </c:spPr>
          <c:marker>
            <c:spPr>
              <a:ln>
                <a:solidFill>
                  <a:srgbClr val="FF0000"/>
                </a:solidFill>
              </a:ln>
            </c:spPr>
          </c:marker>
          <c:xVal>
            <c:numRef>
              <c:f>Hoja1!$H$15</c:f>
              <c:numCache>
                <c:formatCode>General</c:formatCode>
                <c:ptCount val="1"/>
                <c:pt idx="0">
                  <c:v>889</c:v>
                </c:pt>
              </c:numCache>
            </c:numRef>
          </c:xVal>
          <c:yVal>
            <c:numRef>
              <c:f>Hoja1!$G$15</c:f>
              <c:numCache>
                <c:formatCode>General</c:formatCode>
                <c:ptCount val="1"/>
                <c:pt idx="0">
                  <c:v>381</c:v>
                </c:pt>
              </c:numCache>
            </c:numRef>
          </c:yVal>
          <c:smooth val="1"/>
        </c:ser>
        <c:axId val="89518848"/>
        <c:axId val="89521152"/>
      </c:scatterChart>
      <c:valAx>
        <c:axId val="89518848"/>
        <c:scaling>
          <c:orientation val="maxMin"/>
          <c:max val="2800"/>
          <c:min val="600"/>
        </c:scaling>
        <c:axPos val="t"/>
        <c:title>
          <c:tx>
            <c:rich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s-ES" sz="1200">
                    <a:latin typeface="Times New Roman" pitchFamily="18" charset="0"/>
                    <a:cs typeface="Times New Roman" pitchFamily="18" charset="0"/>
                  </a:rPr>
                  <a:t>F2</a:t>
                </a:r>
              </a:p>
            </c:rich>
          </c:tx>
          <c:layout/>
          <c:spPr>
            <a:noFill/>
            <a:ln w="25400">
              <a:noFill/>
            </a:ln>
          </c:spPr>
        </c:title>
        <c:numFmt formatCode="General" sourceLinked="1"/>
        <c:tickLblPos val="nextTo"/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es-ES"/>
          </a:p>
        </c:txPr>
        <c:crossAx val="89521152"/>
        <c:crosses val="autoZero"/>
        <c:crossBetween val="midCat"/>
      </c:valAx>
      <c:valAx>
        <c:axId val="89521152"/>
        <c:scaling>
          <c:orientation val="maxMin"/>
          <c:max val="1000"/>
          <c:min val="200"/>
        </c:scaling>
        <c:axPos val="r"/>
        <c:majorGridlines/>
        <c:numFmt formatCode="General" sourceLinked="1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es-ES"/>
          </a:p>
        </c:txPr>
        <c:crossAx val="89518848"/>
        <c:crosses val="autoZero"/>
        <c:crossBetween val="midCat"/>
      </c:valAx>
    </c:plotArea>
    <c:legend>
      <c:legendPos val="tr"/>
      <c:layout>
        <c:manualLayout>
          <c:xMode val="edge"/>
          <c:yMode val="edge"/>
          <c:x val="0.69585756540295129"/>
          <c:y val="3.4702139965297862E-2"/>
          <c:w val="0.29385083939979301"/>
          <c:h val="0.90969018548794756"/>
        </c:manualLayout>
      </c:layout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es-ES"/>
        </a:p>
      </c:txPr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plotArea>
      <c:layout>
        <c:manualLayout>
          <c:layoutTarget val="inner"/>
          <c:xMode val="edge"/>
          <c:yMode val="edge"/>
          <c:x val="4.1958092101904765E-2"/>
          <c:y val="0.10670738326119726"/>
          <c:w val="0.59490795640253369"/>
          <c:h val="0.84491285755272494"/>
        </c:manualLayout>
      </c:layout>
      <c:scatterChart>
        <c:scatterStyle val="smoothMarker"/>
        <c:ser>
          <c:idx val="1"/>
          <c:order val="0"/>
          <c:tx>
            <c:v>Vocales del hablante 1</c:v>
          </c:tx>
          <c:xVal>
            <c:numRef>
              <c:f>Hoja1!$H$19:$H$25</c:f>
              <c:numCache>
                <c:formatCode>General</c:formatCode>
                <c:ptCount val="7"/>
                <c:pt idx="0">
                  <c:v>2723.8490000000002</c:v>
                </c:pt>
                <c:pt idx="1">
                  <c:v>2286.9530000000022</c:v>
                </c:pt>
                <c:pt idx="2">
                  <c:v>1970.9170000000001</c:v>
                </c:pt>
                <c:pt idx="3">
                  <c:v>1772.6375</c:v>
                </c:pt>
                <c:pt idx="4">
                  <c:v>1351.77</c:v>
                </c:pt>
                <c:pt idx="5">
                  <c:v>1418.165</c:v>
                </c:pt>
                <c:pt idx="6">
                  <c:v>1268.7860000000001</c:v>
                </c:pt>
              </c:numCache>
            </c:numRef>
          </c:xVal>
          <c:yVal>
            <c:numRef>
              <c:f>Hoja1!$G$19:$G$25</c:f>
              <c:numCache>
                <c:formatCode>General</c:formatCode>
                <c:ptCount val="7"/>
                <c:pt idx="0">
                  <c:v>410.95000000000005</c:v>
                </c:pt>
                <c:pt idx="1">
                  <c:v>422.7595</c:v>
                </c:pt>
                <c:pt idx="2">
                  <c:v>798.11450000000002</c:v>
                </c:pt>
                <c:pt idx="3">
                  <c:v>880.8509999999992</c:v>
                </c:pt>
                <c:pt idx="4">
                  <c:v>759.15499999999997</c:v>
                </c:pt>
                <c:pt idx="5">
                  <c:v>528.20650000000001</c:v>
                </c:pt>
                <c:pt idx="6">
                  <c:v>374.96049999999968</c:v>
                </c:pt>
              </c:numCache>
            </c:numRef>
          </c:yVal>
          <c:smooth val="1"/>
        </c:ser>
        <c:ser>
          <c:idx val="2"/>
          <c:order val="1"/>
          <c:tx>
            <c:v>Vocales del hablante 2</c:v>
          </c:tx>
          <c:spPr>
            <a:ln>
              <a:solidFill>
                <a:srgbClr val="CCCC00"/>
              </a:solidFill>
            </a:ln>
          </c:spPr>
          <c:marker>
            <c:spPr>
              <a:ln>
                <a:solidFill>
                  <a:srgbClr val="CCCC00"/>
                </a:solidFill>
              </a:ln>
            </c:spPr>
          </c:marker>
          <c:xVal>
            <c:numRef>
              <c:f>Hoja1!$H$28:$H$34</c:f>
              <c:numCache>
                <c:formatCode>General</c:formatCode>
                <c:ptCount val="7"/>
                <c:pt idx="0">
                  <c:v>2302.6770000000001</c:v>
                </c:pt>
                <c:pt idx="1">
                  <c:v>2076.6464999999966</c:v>
                </c:pt>
                <c:pt idx="2">
                  <c:v>1891.04</c:v>
                </c:pt>
                <c:pt idx="3">
                  <c:v>1624.3485000000001</c:v>
                </c:pt>
                <c:pt idx="4">
                  <c:v>1368.7314999999999</c:v>
                </c:pt>
                <c:pt idx="5">
                  <c:v>1398.8135</c:v>
                </c:pt>
                <c:pt idx="6">
                  <c:v>1054.0545</c:v>
                </c:pt>
              </c:numCache>
            </c:numRef>
          </c:xVal>
          <c:yVal>
            <c:numRef>
              <c:f>Hoja1!$G$28:$G$34</c:f>
              <c:numCache>
                <c:formatCode>General</c:formatCode>
                <c:ptCount val="7"/>
                <c:pt idx="0">
                  <c:v>424.27599999999956</c:v>
                </c:pt>
                <c:pt idx="1">
                  <c:v>503.55849999999964</c:v>
                </c:pt>
                <c:pt idx="2">
                  <c:v>805.23749999999939</c:v>
                </c:pt>
                <c:pt idx="3">
                  <c:v>905.83149999999921</c:v>
                </c:pt>
                <c:pt idx="4">
                  <c:v>775.11099999999999</c:v>
                </c:pt>
                <c:pt idx="5">
                  <c:v>660.95350000000008</c:v>
                </c:pt>
                <c:pt idx="6">
                  <c:v>406.22999999999968</c:v>
                </c:pt>
              </c:numCache>
            </c:numRef>
          </c:yVal>
          <c:smooth val="1"/>
        </c:ser>
        <c:ser>
          <c:idx val="0"/>
          <c:order val="2"/>
          <c:tx>
            <c:v>Vocal i Herrero (2010)</c:v>
          </c:tx>
          <c:spPr>
            <a:ln>
              <a:solidFill>
                <a:srgbClr val="FF0000"/>
              </a:solidFill>
            </a:ln>
          </c:spPr>
          <c:marker>
            <c:spPr>
              <a:ln>
                <a:solidFill>
                  <a:srgbClr val="FF0000"/>
                </a:solidFill>
              </a:ln>
            </c:spPr>
          </c:marker>
          <c:xVal>
            <c:numRef>
              <c:f>Hoja1!$H$9</c:f>
              <c:numCache>
                <c:formatCode>General</c:formatCode>
                <c:ptCount val="1"/>
                <c:pt idx="0">
                  <c:v>2492</c:v>
                </c:pt>
              </c:numCache>
            </c:numRef>
          </c:xVal>
          <c:yVal>
            <c:numRef>
              <c:f>Hoja1!$G$9</c:f>
              <c:numCache>
                <c:formatCode>General</c:formatCode>
                <c:ptCount val="1"/>
                <c:pt idx="0">
                  <c:v>380</c:v>
                </c:pt>
              </c:numCache>
            </c:numRef>
          </c:yVal>
          <c:smooth val="1"/>
        </c:ser>
        <c:ser>
          <c:idx val="3"/>
          <c:order val="3"/>
          <c:tx>
            <c:v>Vocal e Herrero (2010)</c:v>
          </c:tx>
          <c:xVal>
            <c:numRef>
              <c:f>Hoja1!$H$10</c:f>
              <c:numCache>
                <c:formatCode>General</c:formatCode>
                <c:ptCount val="1"/>
                <c:pt idx="0">
                  <c:v>2160</c:v>
                </c:pt>
              </c:numCache>
            </c:numRef>
          </c:xVal>
          <c:yVal>
            <c:numRef>
              <c:f>Hoja1!$G$10</c:f>
              <c:numCache>
                <c:formatCode>General</c:formatCode>
                <c:ptCount val="1"/>
                <c:pt idx="0">
                  <c:v>493</c:v>
                </c:pt>
              </c:numCache>
            </c:numRef>
          </c:yVal>
          <c:smooth val="1"/>
        </c:ser>
        <c:ser>
          <c:idx val="4"/>
          <c:order val="4"/>
          <c:tx>
            <c:v>Vocal E Herrero (2010)</c:v>
          </c:tx>
          <c:spPr>
            <a:ln>
              <a:solidFill>
                <a:srgbClr val="FF0000"/>
              </a:solidFill>
            </a:ln>
          </c:spPr>
          <c:marker>
            <c:spPr>
              <a:ln>
                <a:solidFill>
                  <a:srgbClr val="FF0000"/>
                </a:solidFill>
              </a:ln>
            </c:spPr>
          </c:marker>
          <c:xVal>
            <c:numRef>
              <c:f>Hoja1!$H$11</c:f>
              <c:numCache>
                <c:formatCode>General</c:formatCode>
                <c:ptCount val="1"/>
                <c:pt idx="0">
                  <c:v>1907</c:v>
                </c:pt>
              </c:numCache>
            </c:numRef>
          </c:xVal>
          <c:yVal>
            <c:numRef>
              <c:f>Hoja1!$G$11</c:f>
              <c:numCache>
                <c:formatCode>General</c:formatCode>
                <c:ptCount val="1"/>
                <c:pt idx="0">
                  <c:v>665</c:v>
                </c:pt>
              </c:numCache>
            </c:numRef>
          </c:yVal>
          <c:smooth val="1"/>
        </c:ser>
        <c:ser>
          <c:idx val="5"/>
          <c:order val="5"/>
          <c:tx>
            <c:v>Vocal a Herrero (2010)</c:v>
          </c:tx>
          <c:spPr>
            <a:ln>
              <a:solidFill>
                <a:srgbClr val="FF0000"/>
              </a:solidFill>
            </a:ln>
          </c:spPr>
          <c:marker>
            <c:spPr>
              <a:ln>
                <a:solidFill>
                  <a:srgbClr val="FF0000"/>
                </a:solidFill>
              </a:ln>
            </c:spPr>
          </c:marker>
          <c:xVal>
            <c:numRef>
              <c:f>Hoja1!$H$12</c:f>
              <c:numCache>
                <c:formatCode>General</c:formatCode>
                <c:ptCount val="1"/>
                <c:pt idx="0">
                  <c:v>1611</c:v>
                </c:pt>
              </c:numCache>
            </c:numRef>
          </c:xVal>
          <c:yVal>
            <c:numRef>
              <c:f>Hoja1!$G$12</c:f>
              <c:numCache>
                <c:formatCode>General</c:formatCode>
                <c:ptCount val="1"/>
                <c:pt idx="0">
                  <c:v>752</c:v>
                </c:pt>
              </c:numCache>
            </c:numRef>
          </c:yVal>
          <c:smooth val="1"/>
        </c:ser>
        <c:ser>
          <c:idx val="6"/>
          <c:order val="6"/>
          <c:tx>
            <c:v>Vocal O Herrero (2010)</c:v>
          </c:tx>
          <c:spPr>
            <a:ln>
              <a:solidFill>
                <a:srgbClr val="FF0000"/>
              </a:solidFill>
            </a:ln>
          </c:spPr>
          <c:marker>
            <c:spPr>
              <a:ln>
                <a:solidFill>
                  <a:srgbClr val="FF0000"/>
                </a:solidFill>
              </a:ln>
            </c:spPr>
          </c:marker>
          <c:xVal>
            <c:numRef>
              <c:f>Hoja1!$H$13</c:f>
              <c:numCache>
                <c:formatCode>General</c:formatCode>
                <c:ptCount val="1"/>
                <c:pt idx="0">
                  <c:v>1259</c:v>
                </c:pt>
              </c:numCache>
            </c:numRef>
          </c:xVal>
          <c:yVal>
            <c:numRef>
              <c:f>Hoja1!$G$13</c:f>
              <c:numCache>
                <c:formatCode>General</c:formatCode>
                <c:ptCount val="1"/>
                <c:pt idx="0">
                  <c:v>636</c:v>
                </c:pt>
              </c:numCache>
            </c:numRef>
          </c:yVal>
          <c:smooth val="1"/>
        </c:ser>
        <c:ser>
          <c:idx val="7"/>
          <c:order val="7"/>
          <c:tx>
            <c:v>Vocal o Herrero (2010)</c:v>
          </c:tx>
          <c:spPr>
            <a:ln>
              <a:solidFill>
                <a:srgbClr val="FF0000"/>
              </a:solidFill>
            </a:ln>
          </c:spPr>
          <c:marker>
            <c:spPr>
              <a:ln>
                <a:solidFill>
                  <a:srgbClr val="FF0000"/>
                </a:solidFill>
              </a:ln>
            </c:spPr>
          </c:marker>
          <c:xVal>
            <c:numRef>
              <c:f>Hoja1!$H$14</c:f>
              <c:numCache>
                <c:formatCode>General</c:formatCode>
                <c:ptCount val="1"/>
                <c:pt idx="0">
                  <c:v>1089</c:v>
                </c:pt>
              </c:numCache>
            </c:numRef>
          </c:xVal>
          <c:yVal>
            <c:numRef>
              <c:f>Hoja1!$G$14</c:f>
              <c:numCache>
                <c:formatCode>General</c:formatCode>
                <c:ptCount val="1"/>
                <c:pt idx="0">
                  <c:v>522</c:v>
                </c:pt>
              </c:numCache>
            </c:numRef>
          </c:yVal>
          <c:smooth val="1"/>
        </c:ser>
        <c:ser>
          <c:idx val="8"/>
          <c:order val="8"/>
          <c:tx>
            <c:v>Vocal u Herrero (2010)</c:v>
          </c:tx>
          <c:spPr>
            <a:ln>
              <a:solidFill>
                <a:srgbClr val="FF0000"/>
              </a:solidFill>
            </a:ln>
          </c:spPr>
          <c:marker>
            <c:spPr>
              <a:ln>
                <a:solidFill>
                  <a:srgbClr val="FF0000"/>
                </a:solidFill>
              </a:ln>
            </c:spPr>
          </c:marker>
          <c:xVal>
            <c:numRef>
              <c:f>Hoja1!$H$15</c:f>
              <c:numCache>
                <c:formatCode>General</c:formatCode>
                <c:ptCount val="1"/>
                <c:pt idx="0">
                  <c:v>889</c:v>
                </c:pt>
              </c:numCache>
            </c:numRef>
          </c:xVal>
          <c:yVal>
            <c:numRef>
              <c:f>Hoja1!$G$15</c:f>
              <c:numCache>
                <c:formatCode>General</c:formatCode>
                <c:ptCount val="1"/>
                <c:pt idx="0">
                  <c:v>381</c:v>
                </c:pt>
              </c:numCache>
            </c:numRef>
          </c:yVal>
          <c:smooth val="1"/>
        </c:ser>
        <c:axId val="91357952"/>
        <c:axId val="91360256"/>
      </c:scatterChart>
      <c:valAx>
        <c:axId val="91357952"/>
        <c:scaling>
          <c:orientation val="maxMin"/>
          <c:max val="2800"/>
          <c:min val="600"/>
        </c:scaling>
        <c:axPos val="t"/>
        <c:title>
          <c:tx>
            <c:rich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s-ES" sz="1200">
                    <a:latin typeface="Times New Roman" pitchFamily="18" charset="0"/>
                    <a:cs typeface="Times New Roman" pitchFamily="18" charset="0"/>
                  </a:rPr>
                  <a:t>F2</a:t>
                </a:r>
              </a:p>
            </c:rich>
          </c:tx>
          <c:layout/>
          <c:spPr>
            <a:noFill/>
            <a:ln w="25400">
              <a:noFill/>
            </a:ln>
          </c:spPr>
        </c:title>
        <c:numFmt formatCode="General" sourceLinked="1"/>
        <c:tickLblPos val="nextTo"/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es-ES"/>
          </a:p>
        </c:txPr>
        <c:crossAx val="91360256"/>
        <c:crosses val="autoZero"/>
        <c:crossBetween val="midCat"/>
      </c:valAx>
      <c:valAx>
        <c:axId val="91360256"/>
        <c:scaling>
          <c:orientation val="maxMin"/>
          <c:max val="1000"/>
          <c:min val="200"/>
        </c:scaling>
        <c:axPos val="r"/>
        <c:majorGridlines/>
        <c:numFmt formatCode="General" sourceLinked="1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es-ES"/>
          </a:p>
        </c:txPr>
        <c:crossAx val="91357952"/>
        <c:crosses val="autoZero"/>
        <c:crossBetween val="midCat"/>
      </c:valAx>
    </c:plotArea>
    <c:legend>
      <c:legendPos val="tr"/>
      <c:layout>
        <c:manualLayout>
          <c:xMode val="edge"/>
          <c:yMode val="edge"/>
          <c:x val="0.69585756540295129"/>
          <c:y val="3.4702139965297862E-2"/>
          <c:w val="0.29385083939979301"/>
          <c:h val="0.90969018548794756"/>
        </c:manualLayout>
      </c:layout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es-ES"/>
        </a:p>
      </c:txPr>
    </c:legend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plotArea>
      <c:layout>
        <c:manualLayout>
          <c:layoutTarget val="inner"/>
          <c:xMode val="edge"/>
          <c:yMode val="edge"/>
          <c:x val="4.1958092101904765E-2"/>
          <c:y val="0.10670738326119726"/>
          <c:w val="0.59490795640253369"/>
          <c:h val="0.84491285755272494"/>
        </c:manualLayout>
      </c:layout>
      <c:scatterChart>
        <c:scatterStyle val="smoothMarker"/>
        <c:ser>
          <c:idx val="9"/>
          <c:order val="0"/>
          <c:tx>
            <c:v>Valores medios hablantes 1 y 2</c:v>
          </c:tx>
          <c:spPr>
            <a:ln>
              <a:solidFill>
                <a:srgbClr val="7030A0"/>
              </a:solidFill>
            </a:ln>
          </c:spPr>
          <c:marker>
            <c:spPr>
              <a:ln>
                <a:solidFill>
                  <a:srgbClr val="7030A0"/>
                </a:solidFill>
              </a:ln>
            </c:spPr>
          </c:marker>
          <c:xVal>
            <c:numRef>
              <c:f>Hoja1!$M$9:$M$15</c:f>
              <c:numCache>
                <c:formatCode>General</c:formatCode>
                <c:ptCount val="7"/>
                <c:pt idx="0">
                  <c:v>2513.2629999999963</c:v>
                </c:pt>
                <c:pt idx="1">
                  <c:v>2181.7997500000001</c:v>
                </c:pt>
                <c:pt idx="2">
                  <c:v>1930.9784999999999</c:v>
                </c:pt>
                <c:pt idx="3">
                  <c:v>1698.4929999999999</c:v>
                </c:pt>
                <c:pt idx="4">
                  <c:v>1360.2507499999999</c:v>
                </c:pt>
                <c:pt idx="5">
                  <c:v>1408.4892500000001</c:v>
                </c:pt>
                <c:pt idx="6">
                  <c:v>1161.4202500000001</c:v>
                </c:pt>
              </c:numCache>
            </c:numRef>
          </c:xVal>
          <c:yVal>
            <c:numRef>
              <c:f>Hoja1!$L$9:$L$15</c:f>
              <c:numCache>
                <c:formatCode>General</c:formatCode>
                <c:ptCount val="7"/>
                <c:pt idx="0">
                  <c:v>417.613</c:v>
                </c:pt>
                <c:pt idx="1">
                  <c:v>463.15899999999999</c:v>
                </c:pt>
                <c:pt idx="2">
                  <c:v>801.67599999999993</c:v>
                </c:pt>
                <c:pt idx="3">
                  <c:v>893.34124999999869</c:v>
                </c:pt>
                <c:pt idx="4">
                  <c:v>767.13300000000004</c:v>
                </c:pt>
                <c:pt idx="5">
                  <c:v>594.58000000000004</c:v>
                </c:pt>
                <c:pt idx="6">
                  <c:v>390.59524999999962</c:v>
                </c:pt>
              </c:numCache>
            </c:numRef>
          </c:yVal>
          <c:smooth val="1"/>
        </c:ser>
        <c:ser>
          <c:idx val="1"/>
          <c:order val="1"/>
          <c:tx>
            <c:v>Vocales del hablante 1</c:v>
          </c:tx>
          <c:xVal>
            <c:numRef>
              <c:f>Hoja1!$H$19:$H$25</c:f>
              <c:numCache>
                <c:formatCode>General</c:formatCode>
                <c:ptCount val="7"/>
                <c:pt idx="0">
                  <c:v>2723.8490000000002</c:v>
                </c:pt>
                <c:pt idx="1">
                  <c:v>2286.9530000000022</c:v>
                </c:pt>
                <c:pt idx="2">
                  <c:v>1970.9170000000001</c:v>
                </c:pt>
                <c:pt idx="3">
                  <c:v>1772.6375</c:v>
                </c:pt>
                <c:pt idx="4">
                  <c:v>1351.77</c:v>
                </c:pt>
                <c:pt idx="5">
                  <c:v>1418.165</c:v>
                </c:pt>
                <c:pt idx="6">
                  <c:v>1268.7860000000001</c:v>
                </c:pt>
              </c:numCache>
            </c:numRef>
          </c:xVal>
          <c:yVal>
            <c:numRef>
              <c:f>Hoja1!$G$19:$G$25</c:f>
              <c:numCache>
                <c:formatCode>General</c:formatCode>
                <c:ptCount val="7"/>
                <c:pt idx="0">
                  <c:v>410.95000000000005</c:v>
                </c:pt>
                <c:pt idx="1">
                  <c:v>422.7595</c:v>
                </c:pt>
                <c:pt idx="2">
                  <c:v>798.11450000000002</c:v>
                </c:pt>
                <c:pt idx="3">
                  <c:v>880.85099999999909</c:v>
                </c:pt>
                <c:pt idx="4">
                  <c:v>759.15499999999997</c:v>
                </c:pt>
                <c:pt idx="5">
                  <c:v>528.20650000000001</c:v>
                </c:pt>
                <c:pt idx="6">
                  <c:v>374.96049999999963</c:v>
                </c:pt>
              </c:numCache>
            </c:numRef>
          </c:yVal>
          <c:smooth val="1"/>
        </c:ser>
        <c:ser>
          <c:idx val="2"/>
          <c:order val="2"/>
          <c:tx>
            <c:v>Vocales del hablante 2</c:v>
          </c:tx>
          <c:spPr>
            <a:ln>
              <a:solidFill>
                <a:srgbClr val="CCCC00"/>
              </a:solidFill>
            </a:ln>
          </c:spPr>
          <c:marker>
            <c:spPr>
              <a:ln>
                <a:solidFill>
                  <a:srgbClr val="CCCC00"/>
                </a:solidFill>
              </a:ln>
            </c:spPr>
          </c:marker>
          <c:xVal>
            <c:numRef>
              <c:f>Hoja1!$H$28:$H$34</c:f>
              <c:numCache>
                <c:formatCode>General</c:formatCode>
                <c:ptCount val="7"/>
                <c:pt idx="0">
                  <c:v>2302.6770000000001</c:v>
                </c:pt>
                <c:pt idx="1">
                  <c:v>2076.6464999999957</c:v>
                </c:pt>
                <c:pt idx="2">
                  <c:v>1891.04</c:v>
                </c:pt>
                <c:pt idx="3">
                  <c:v>1624.3485000000001</c:v>
                </c:pt>
                <c:pt idx="4">
                  <c:v>1368.7314999999999</c:v>
                </c:pt>
                <c:pt idx="5">
                  <c:v>1398.8135</c:v>
                </c:pt>
                <c:pt idx="6">
                  <c:v>1054.0545</c:v>
                </c:pt>
              </c:numCache>
            </c:numRef>
          </c:xVal>
          <c:yVal>
            <c:numRef>
              <c:f>Hoja1!$G$28:$G$34</c:f>
              <c:numCache>
                <c:formatCode>General</c:formatCode>
                <c:ptCount val="7"/>
                <c:pt idx="0">
                  <c:v>424.2759999999995</c:v>
                </c:pt>
                <c:pt idx="1">
                  <c:v>503.55849999999964</c:v>
                </c:pt>
                <c:pt idx="2">
                  <c:v>805.23749999999939</c:v>
                </c:pt>
                <c:pt idx="3">
                  <c:v>905.8314999999991</c:v>
                </c:pt>
                <c:pt idx="4">
                  <c:v>775.11099999999999</c:v>
                </c:pt>
                <c:pt idx="5">
                  <c:v>660.95350000000008</c:v>
                </c:pt>
                <c:pt idx="6">
                  <c:v>406.22999999999962</c:v>
                </c:pt>
              </c:numCache>
            </c:numRef>
          </c:yVal>
          <c:smooth val="1"/>
        </c:ser>
        <c:ser>
          <c:idx val="0"/>
          <c:order val="3"/>
          <c:tx>
            <c:v>Vocal i Herrero (2010)</c:v>
          </c:tx>
          <c:spPr>
            <a:ln>
              <a:solidFill>
                <a:srgbClr val="FF0000"/>
              </a:solidFill>
            </a:ln>
          </c:spPr>
          <c:marker>
            <c:spPr>
              <a:ln>
                <a:solidFill>
                  <a:srgbClr val="FF0000"/>
                </a:solidFill>
              </a:ln>
            </c:spPr>
          </c:marker>
          <c:xVal>
            <c:numRef>
              <c:f>Hoja1!$H$9</c:f>
              <c:numCache>
                <c:formatCode>General</c:formatCode>
                <c:ptCount val="1"/>
                <c:pt idx="0">
                  <c:v>2492</c:v>
                </c:pt>
              </c:numCache>
            </c:numRef>
          </c:xVal>
          <c:yVal>
            <c:numRef>
              <c:f>Hoja1!$G$9</c:f>
              <c:numCache>
                <c:formatCode>General</c:formatCode>
                <c:ptCount val="1"/>
                <c:pt idx="0">
                  <c:v>380</c:v>
                </c:pt>
              </c:numCache>
            </c:numRef>
          </c:yVal>
          <c:smooth val="1"/>
        </c:ser>
        <c:ser>
          <c:idx val="3"/>
          <c:order val="4"/>
          <c:tx>
            <c:v>Vocal e Herrero (2010)</c:v>
          </c:tx>
          <c:xVal>
            <c:numRef>
              <c:f>Hoja1!$H$10</c:f>
              <c:numCache>
                <c:formatCode>General</c:formatCode>
                <c:ptCount val="1"/>
                <c:pt idx="0">
                  <c:v>2160</c:v>
                </c:pt>
              </c:numCache>
            </c:numRef>
          </c:xVal>
          <c:yVal>
            <c:numRef>
              <c:f>Hoja1!$G$10</c:f>
              <c:numCache>
                <c:formatCode>General</c:formatCode>
                <c:ptCount val="1"/>
                <c:pt idx="0">
                  <c:v>493</c:v>
                </c:pt>
              </c:numCache>
            </c:numRef>
          </c:yVal>
          <c:smooth val="1"/>
        </c:ser>
        <c:ser>
          <c:idx val="4"/>
          <c:order val="5"/>
          <c:tx>
            <c:v>Vocal E Herrero (2010)</c:v>
          </c:tx>
          <c:spPr>
            <a:ln>
              <a:solidFill>
                <a:srgbClr val="FF0000"/>
              </a:solidFill>
            </a:ln>
          </c:spPr>
          <c:marker>
            <c:spPr>
              <a:ln>
                <a:solidFill>
                  <a:srgbClr val="FF0000"/>
                </a:solidFill>
              </a:ln>
            </c:spPr>
          </c:marker>
          <c:xVal>
            <c:numRef>
              <c:f>Hoja1!$H$11</c:f>
              <c:numCache>
                <c:formatCode>General</c:formatCode>
                <c:ptCount val="1"/>
                <c:pt idx="0">
                  <c:v>1907</c:v>
                </c:pt>
              </c:numCache>
            </c:numRef>
          </c:xVal>
          <c:yVal>
            <c:numRef>
              <c:f>Hoja1!$G$11</c:f>
              <c:numCache>
                <c:formatCode>General</c:formatCode>
                <c:ptCount val="1"/>
                <c:pt idx="0">
                  <c:v>665</c:v>
                </c:pt>
              </c:numCache>
            </c:numRef>
          </c:yVal>
          <c:smooth val="1"/>
        </c:ser>
        <c:ser>
          <c:idx val="5"/>
          <c:order val="6"/>
          <c:tx>
            <c:v>Vocal a Herrero (2010)</c:v>
          </c:tx>
          <c:spPr>
            <a:ln>
              <a:solidFill>
                <a:srgbClr val="FF0000"/>
              </a:solidFill>
            </a:ln>
          </c:spPr>
          <c:marker>
            <c:spPr>
              <a:ln>
                <a:solidFill>
                  <a:srgbClr val="FF0000"/>
                </a:solidFill>
              </a:ln>
            </c:spPr>
          </c:marker>
          <c:xVal>
            <c:numRef>
              <c:f>Hoja1!$H$12</c:f>
              <c:numCache>
                <c:formatCode>General</c:formatCode>
                <c:ptCount val="1"/>
                <c:pt idx="0">
                  <c:v>1611</c:v>
                </c:pt>
              </c:numCache>
            </c:numRef>
          </c:xVal>
          <c:yVal>
            <c:numRef>
              <c:f>Hoja1!$G$12</c:f>
              <c:numCache>
                <c:formatCode>General</c:formatCode>
                <c:ptCount val="1"/>
                <c:pt idx="0">
                  <c:v>752</c:v>
                </c:pt>
              </c:numCache>
            </c:numRef>
          </c:yVal>
          <c:smooth val="1"/>
        </c:ser>
        <c:ser>
          <c:idx val="6"/>
          <c:order val="7"/>
          <c:tx>
            <c:v>Vocal O Herrero (2010)</c:v>
          </c:tx>
          <c:spPr>
            <a:ln>
              <a:solidFill>
                <a:srgbClr val="FF0000"/>
              </a:solidFill>
            </a:ln>
          </c:spPr>
          <c:marker>
            <c:spPr>
              <a:ln>
                <a:solidFill>
                  <a:srgbClr val="FF0000"/>
                </a:solidFill>
              </a:ln>
            </c:spPr>
          </c:marker>
          <c:xVal>
            <c:numRef>
              <c:f>Hoja1!$H$13</c:f>
              <c:numCache>
                <c:formatCode>General</c:formatCode>
                <c:ptCount val="1"/>
                <c:pt idx="0">
                  <c:v>1259</c:v>
                </c:pt>
              </c:numCache>
            </c:numRef>
          </c:xVal>
          <c:yVal>
            <c:numRef>
              <c:f>Hoja1!$G$13</c:f>
              <c:numCache>
                <c:formatCode>General</c:formatCode>
                <c:ptCount val="1"/>
                <c:pt idx="0">
                  <c:v>636</c:v>
                </c:pt>
              </c:numCache>
            </c:numRef>
          </c:yVal>
          <c:smooth val="1"/>
        </c:ser>
        <c:ser>
          <c:idx val="7"/>
          <c:order val="8"/>
          <c:tx>
            <c:v>Vocal o Herrero (2010)</c:v>
          </c:tx>
          <c:spPr>
            <a:ln>
              <a:solidFill>
                <a:srgbClr val="FF0000"/>
              </a:solidFill>
            </a:ln>
          </c:spPr>
          <c:marker>
            <c:spPr>
              <a:ln>
                <a:solidFill>
                  <a:srgbClr val="FF0000"/>
                </a:solidFill>
              </a:ln>
            </c:spPr>
          </c:marker>
          <c:xVal>
            <c:numRef>
              <c:f>Hoja1!$H$14</c:f>
              <c:numCache>
                <c:formatCode>General</c:formatCode>
                <c:ptCount val="1"/>
                <c:pt idx="0">
                  <c:v>1089</c:v>
                </c:pt>
              </c:numCache>
            </c:numRef>
          </c:xVal>
          <c:yVal>
            <c:numRef>
              <c:f>Hoja1!$G$14</c:f>
              <c:numCache>
                <c:formatCode>General</c:formatCode>
                <c:ptCount val="1"/>
                <c:pt idx="0">
                  <c:v>522</c:v>
                </c:pt>
              </c:numCache>
            </c:numRef>
          </c:yVal>
          <c:smooth val="1"/>
        </c:ser>
        <c:ser>
          <c:idx val="8"/>
          <c:order val="9"/>
          <c:tx>
            <c:v>Vocal u Herrero (2010)</c:v>
          </c:tx>
          <c:spPr>
            <a:ln>
              <a:solidFill>
                <a:srgbClr val="FF0000"/>
              </a:solidFill>
            </a:ln>
          </c:spPr>
          <c:marker>
            <c:spPr>
              <a:ln>
                <a:solidFill>
                  <a:srgbClr val="FF0000"/>
                </a:solidFill>
              </a:ln>
            </c:spPr>
          </c:marker>
          <c:xVal>
            <c:numRef>
              <c:f>Hoja1!$H$15</c:f>
              <c:numCache>
                <c:formatCode>General</c:formatCode>
                <c:ptCount val="1"/>
                <c:pt idx="0">
                  <c:v>889</c:v>
                </c:pt>
              </c:numCache>
            </c:numRef>
          </c:xVal>
          <c:yVal>
            <c:numRef>
              <c:f>Hoja1!$G$15</c:f>
              <c:numCache>
                <c:formatCode>General</c:formatCode>
                <c:ptCount val="1"/>
                <c:pt idx="0">
                  <c:v>381</c:v>
                </c:pt>
              </c:numCache>
            </c:numRef>
          </c:yVal>
          <c:smooth val="1"/>
        </c:ser>
        <c:axId val="91432448"/>
        <c:axId val="91447296"/>
      </c:scatterChart>
      <c:valAx>
        <c:axId val="91432448"/>
        <c:scaling>
          <c:orientation val="maxMin"/>
          <c:max val="2800"/>
          <c:min val="600"/>
        </c:scaling>
        <c:axPos val="t"/>
        <c:title>
          <c:tx>
            <c:rich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s-ES" sz="1200">
                    <a:latin typeface="Times New Roman" pitchFamily="18" charset="0"/>
                    <a:cs typeface="Times New Roman" pitchFamily="18" charset="0"/>
                  </a:rPr>
                  <a:t>F2</a:t>
                </a:r>
              </a:p>
            </c:rich>
          </c:tx>
          <c:layout/>
          <c:spPr>
            <a:noFill/>
            <a:ln w="25400">
              <a:noFill/>
            </a:ln>
          </c:spPr>
        </c:title>
        <c:numFmt formatCode="General" sourceLinked="1"/>
        <c:tickLblPos val="nextTo"/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es-ES"/>
          </a:p>
        </c:txPr>
        <c:crossAx val="91447296"/>
        <c:crosses val="autoZero"/>
        <c:crossBetween val="midCat"/>
      </c:valAx>
      <c:valAx>
        <c:axId val="91447296"/>
        <c:scaling>
          <c:orientation val="maxMin"/>
          <c:max val="1000"/>
          <c:min val="200"/>
        </c:scaling>
        <c:axPos val="r"/>
        <c:majorGridlines/>
        <c:numFmt formatCode="General" sourceLinked="1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es-ES"/>
          </a:p>
        </c:txPr>
        <c:crossAx val="91432448"/>
        <c:crosses val="autoZero"/>
        <c:crossBetween val="midCat"/>
      </c:valAx>
    </c:plotArea>
    <c:legend>
      <c:legendPos val="tr"/>
      <c:layout>
        <c:manualLayout>
          <c:xMode val="edge"/>
          <c:yMode val="edge"/>
          <c:x val="0.69585756540295118"/>
          <c:y val="3.4702139965297862E-2"/>
          <c:w val="0.29385083939979312"/>
          <c:h val="0.90969018548794756"/>
        </c:manualLayout>
      </c:layout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es-ES"/>
        </a:p>
      </c:txPr>
    </c:legend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plotArea>
      <c:layout>
        <c:manualLayout>
          <c:layoutTarget val="inner"/>
          <c:xMode val="edge"/>
          <c:yMode val="edge"/>
          <c:x val="4.1958092101904765E-2"/>
          <c:y val="0.10670738326119726"/>
          <c:w val="0.59490795640253369"/>
          <c:h val="0.84491285755272494"/>
        </c:manualLayout>
      </c:layout>
      <c:scatterChart>
        <c:scatterStyle val="smoothMarker"/>
        <c:ser>
          <c:idx val="9"/>
          <c:order val="0"/>
          <c:tx>
            <c:v>Valores medios hablantes 1 y 2</c:v>
          </c:tx>
          <c:spPr>
            <a:ln>
              <a:solidFill>
                <a:srgbClr val="7030A0"/>
              </a:solidFill>
            </a:ln>
          </c:spPr>
          <c:marker>
            <c:spPr>
              <a:ln>
                <a:solidFill>
                  <a:srgbClr val="7030A0"/>
                </a:solidFill>
              </a:ln>
            </c:spPr>
          </c:marker>
          <c:xVal>
            <c:numRef>
              <c:f>Hoja1!$M$9:$M$15</c:f>
              <c:numCache>
                <c:formatCode>General</c:formatCode>
                <c:ptCount val="7"/>
                <c:pt idx="0">
                  <c:v>2513.2629999999958</c:v>
                </c:pt>
                <c:pt idx="1">
                  <c:v>2181.7997500000001</c:v>
                </c:pt>
                <c:pt idx="2">
                  <c:v>1930.9784999999999</c:v>
                </c:pt>
                <c:pt idx="3">
                  <c:v>1698.4929999999999</c:v>
                </c:pt>
                <c:pt idx="4">
                  <c:v>1360.2507499999999</c:v>
                </c:pt>
                <c:pt idx="5">
                  <c:v>1408.4892500000001</c:v>
                </c:pt>
                <c:pt idx="6">
                  <c:v>1161.4202500000001</c:v>
                </c:pt>
              </c:numCache>
            </c:numRef>
          </c:xVal>
          <c:yVal>
            <c:numRef>
              <c:f>Hoja1!$L$9:$L$15</c:f>
              <c:numCache>
                <c:formatCode>General</c:formatCode>
                <c:ptCount val="7"/>
                <c:pt idx="0">
                  <c:v>417.613</c:v>
                </c:pt>
                <c:pt idx="1">
                  <c:v>463.15899999999999</c:v>
                </c:pt>
                <c:pt idx="2">
                  <c:v>801.67599999999993</c:v>
                </c:pt>
                <c:pt idx="3">
                  <c:v>893.34124999999847</c:v>
                </c:pt>
                <c:pt idx="4">
                  <c:v>767.13300000000004</c:v>
                </c:pt>
                <c:pt idx="5">
                  <c:v>594.58000000000004</c:v>
                </c:pt>
                <c:pt idx="6">
                  <c:v>390.59524999999957</c:v>
                </c:pt>
              </c:numCache>
            </c:numRef>
          </c:yVal>
          <c:smooth val="1"/>
        </c:ser>
        <c:ser>
          <c:idx val="0"/>
          <c:order val="1"/>
          <c:tx>
            <c:v>Vocal i Herrero (2010)</c:v>
          </c:tx>
          <c:spPr>
            <a:ln>
              <a:solidFill>
                <a:srgbClr val="FF0000"/>
              </a:solidFill>
            </a:ln>
          </c:spPr>
          <c:marker>
            <c:spPr>
              <a:ln>
                <a:solidFill>
                  <a:srgbClr val="FF0000"/>
                </a:solidFill>
              </a:ln>
            </c:spPr>
          </c:marker>
          <c:xVal>
            <c:numRef>
              <c:f>Hoja1!$H$9</c:f>
              <c:numCache>
                <c:formatCode>General</c:formatCode>
                <c:ptCount val="1"/>
                <c:pt idx="0">
                  <c:v>2492</c:v>
                </c:pt>
              </c:numCache>
            </c:numRef>
          </c:xVal>
          <c:yVal>
            <c:numRef>
              <c:f>Hoja1!$G$9</c:f>
              <c:numCache>
                <c:formatCode>General</c:formatCode>
                <c:ptCount val="1"/>
                <c:pt idx="0">
                  <c:v>380</c:v>
                </c:pt>
              </c:numCache>
            </c:numRef>
          </c:yVal>
          <c:smooth val="1"/>
        </c:ser>
        <c:ser>
          <c:idx val="3"/>
          <c:order val="2"/>
          <c:tx>
            <c:v>Vocal e Herrero (2010)</c:v>
          </c:tx>
          <c:xVal>
            <c:numRef>
              <c:f>Hoja1!$H$10</c:f>
              <c:numCache>
                <c:formatCode>General</c:formatCode>
                <c:ptCount val="1"/>
                <c:pt idx="0">
                  <c:v>2160</c:v>
                </c:pt>
              </c:numCache>
            </c:numRef>
          </c:xVal>
          <c:yVal>
            <c:numRef>
              <c:f>Hoja1!$G$10</c:f>
              <c:numCache>
                <c:formatCode>General</c:formatCode>
                <c:ptCount val="1"/>
                <c:pt idx="0">
                  <c:v>493</c:v>
                </c:pt>
              </c:numCache>
            </c:numRef>
          </c:yVal>
          <c:smooth val="1"/>
        </c:ser>
        <c:ser>
          <c:idx val="4"/>
          <c:order val="3"/>
          <c:tx>
            <c:v>Vocal E Herrero (2010)</c:v>
          </c:tx>
          <c:spPr>
            <a:ln>
              <a:solidFill>
                <a:srgbClr val="FF0000"/>
              </a:solidFill>
            </a:ln>
          </c:spPr>
          <c:marker>
            <c:spPr>
              <a:ln>
                <a:solidFill>
                  <a:srgbClr val="FF0000"/>
                </a:solidFill>
              </a:ln>
            </c:spPr>
          </c:marker>
          <c:xVal>
            <c:numRef>
              <c:f>Hoja1!$H$11</c:f>
              <c:numCache>
                <c:formatCode>General</c:formatCode>
                <c:ptCount val="1"/>
                <c:pt idx="0">
                  <c:v>1907</c:v>
                </c:pt>
              </c:numCache>
            </c:numRef>
          </c:xVal>
          <c:yVal>
            <c:numRef>
              <c:f>Hoja1!$G$11</c:f>
              <c:numCache>
                <c:formatCode>General</c:formatCode>
                <c:ptCount val="1"/>
                <c:pt idx="0">
                  <c:v>665</c:v>
                </c:pt>
              </c:numCache>
            </c:numRef>
          </c:yVal>
          <c:smooth val="1"/>
        </c:ser>
        <c:ser>
          <c:idx val="5"/>
          <c:order val="4"/>
          <c:tx>
            <c:v>Vocal a Herrero (2010)</c:v>
          </c:tx>
          <c:spPr>
            <a:ln>
              <a:solidFill>
                <a:srgbClr val="FF0000"/>
              </a:solidFill>
            </a:ln>
          </c:spPr>
          <c:marker>
            <c:spPr>
              <a:ln>
                <a:solidFill>
                  <a:srgbClr val="FF0000"/>
                </a:solidFill>
              </a:ln>
            </c:spPr>
          </c:marker>
          <c:xVal>
            <c:numRef>
              <c:f>Hoja1!$H$12</c:f>
              <c:numCache>
                <c:formatCode>General</c:formatCode>
                <c:ptCount val="1"/>
                <c:pt idx="0">
                  <c:v>1611</c:v>
                </c:pt>
              </c:numCache>
            </c:numRef>
          </c:xVal>
          <c:yVal>
            <c:numRef>
              <c:f>Hoja1!$G$12</c:f>
              <c:numCache>
                <c:formatCode>General</c:formatCode>
                <c:ptCount val="1"/>
                <c:pt idx="0">
                  <c:v>752</c:v>
                </c:pt>
              </c:numCache>
            </c:numRef>
          </c:yVal>
          <c:smooth val="1"/>
        </c:ser>
        <c:ser>
          <c:idx val="6"/>
          <c:order val="5"/>
          <c:tx>
            <c:v>Vocal O Herrero (2010)</c:v>
          </c:tx>
          <c:spPr>
            <a:ln>
              <a:solidFill>
                <a:srgbClr val="FF0000"/>
              </a:solidFill>
            </a:ln>
          </c:spPr>
          <c:marker>
            <c:spPr>
              <a:ln>
                <a:solidFill>
                  <a:srgbClr val="FF0000"/>
                </a:solidFill>
              </a:ln>
            </c:spPr>
          </c:marker>
          <c:xVal>
            <c:numRef>
              <c:f>Hoja1!$H$13</c:f>
              <c:numCache>
                <c:formatCode>General</c:formatCode>
                <c:ptCount val="1"/>
                <c:pt idx="0">
                  <c:v>1259</c:v>
                </c:pt>
              </c:numCache>
            </c:numRef>
          </c:xVal>
          <c:yVal>
            <c:numRef>
              <c:f>Hoja1!$G$13</c:f>
              <c:numCache>
                <c:formatCode>General</c:formatCode>
                <c:ptCount val="1"/>
                <c:pt idx="0">
                  <c:v>636</c:v>
                </c:pt>
              </c:numCache>
            </c:numRef>
          </c:yVal>
          <c:smooth val="1"/>
        </c:ser>
        <c:ser>
          <c:idx val="7"/>
          <c:order val="6"/>
          <c:tx>
            <c:v>Vocal o Herrero (2010)</c:v>
          </c:tx>
          <c:spPr>
            <a:ln>
              <a:solidFill>
                <a:srgbClr val="FF0000"/>
              </a:solidFill>
            </a:ln>
          </c:spPr>
          <c:marker>
            <c:spPr>
              <a:ln>
                <a:solidFill>
                  <a:srgbClr val="FF0000"/>
                </a:solidFill>
              </a:ln>
            </c:spPr>
          </c:marker>
          <c:xVal>
            <c:numRef>
              <c:f>Hoja1!$H$14</c:f>
              <c:numCache>
                <c:formatCode>General</c:formatCode>
                <c:ptCount val="1"/>
                <c:pt idx="0">
                  <c:v>1089</c:v>
                </c:pt>
              </c:numCache>
            </c:numRef>
          </c:xVal>
          <c:yVal>
            <c:numRef>
              <c:f>Hoja1!$G$14</c:f>
              <c:numCache>
                <c:formatCode>General</c:formatCode>
                <c:ptCount val="1"/>
                <c:pt idx="0">
                  <c:v>522</c:v>
                </c:pt>
              </c:numCache>
            </c:numRef>
          </c:yVal>
          <c:smooth val="1"/>
        </c:ser>
        <c:ser>
          <c:idx val="8"/>
          <c:order val="7"/>
          <c:tx>
            <c:v>Vocal u Herrero (2010)</c:v>
          </c:tx>
          <c:spPr>
            <a:ln>
              <a:solidFill>
                <a:srgbClr val="FF0000"/>
              </a:solidFill>
            </a:ln>
          </c:spPr>
          <c:marker>
            <c:spPr>
              <a:ln>
                <a:solidFill>
                  <a:srgbClr val="FF0000"/>
                </a:solidFill>
              </a:ln>
            </c:spPr>
          </c:marker>
          <c:xVal>
            <c:numRef>
              <c:f>Hoja1!$H$15</c:f>
              <c:numCache>
                <c:formatCode>General</c:formatCode>
                <c:ptCount val="1"/>
                <c:pt idx="0">
                  <c:v>889</c:v>
                </c:pt>
              </c:numCache>
            </c:numRef>
          </c:xVal>
          <c:yVal>
            <c:numRef>
              <c:f>Hoja1!$G$15</c:f>
              <c:numCache>
                <c:formatCode>General</c:formatCode>
                <c:ptCount val="1"/>
                <c:pt idx="0">
                  <c:v>381</c:v>
                </c:pt>
              </c:numCache>
            </c:numRef>
          </c:yVal>
          <c:smooth val="1"/>
        </c:ser>
        <c:axId val="91505408"/>
        <c:axId val="91507712"/>
      </c:scatterChart>
      <c:valAx>
        <c:axId val="91505408"/>
        <c:scaling>
          <c:orientation val="maxMin"/>
          <c:max val="2800"/>
          <c:min val="600"/>
        </c:scaling>
        <c:axPos val="t"/>
        <c:title>
          <c:tx>
            <c:rich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s-ES" sz="1200">
                    <a:latin typeface="Times New Roman" pitchFamily="18" charset="0"/>
                    <a:cs typeface="Times New Roman" pitchFamily="18" charset="0"/>
                  </a:rPr>
                  <a:t>F2</a:t>
                </a:r>
              </a:p>
            </c:rich>
          </c:tx>
          <c:layout/>
          <c:spPr>
            <a:noFill/>
            <a:ln w="25400">
              <a:noFill/>
            </a:ln>
          </c:spPr>
        </c:title>
        <c:numFmt formatCode="General" sourceLinked="1"/>
        <c:tickLblPos val="nextTo"/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es-ES"/>
          </a:p>
        </c:txPr>
        <c:crossAx val="91507712"/>
        <c:crosses val="autoZero"/>
        <c:crossBetween val="midCat"/>
      </c:valAx>
      <c:valAx>
        <c:axId val="91507712"/>
        <c:scaling>
          <c:orientation val="maxMin"/>
          <c:max val="1000"/>
          <c:min val="200"/>
        </c:scaling>
        <c:axPos val="r"/>
        <c:majorGridlines/>
        <c:numFmt formatCode="General" sourceLinked="1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es-ES"/>
          </a:p>
        </c:txPr>
        <c:crossAx val="91505408"/>
        <c:crosses val="autoZero"/>
        <c:crossBetween val="midCat"/>
      </c:valAx>
    </c:plotArea>
    <c:legend>
      <c:legendPos val="tr"/>
      <c:layout>
        <c:manualLayout>
          <c:xMode val="edge"/>
          <c:yMode val="edge"/>
          <c:x val="0.69585756540295107"/>
          <c:y val="3.4702139965297862E-2"/>
          <c:w val="0.29385083939979323"/>
          <c:h val="0.90969018548794756"/>
        </c:manualLayout>
      </c:layout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es-ES"/>
        </a:p>
      </c:txPr>
    </c:legend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plotArea>
      <c:layout>
        <c:manualLayout>
          <c:layoutTarget val="inner"/>
          <c:xMode val="edge"/>
          <c:yMode val="edge"/>
          <c:x val="5.5353241077931763E-2"/>
          <c:y val="0.10132333510743698"/>
          <c:w val="0.55082692137163147"/>
          <c:h val="0.8647380206656331"/>
        </c:manualLayout>
      </c:layout>
      <c:scatterChart>
        <c:scatterStyle val="smoothMarker"/>
        <c:ser>
          <c:idx val="1"/>
          <c:order val="0"/>
          <c:tx>
            <c:v>Hablante 1, Norm</c:v>
          </c:tx>
          <c:spPr>
            <a:ln>
              <a:solidFill>
                <a:srgbClr val="CCCC00"/>
              </a:solidFill>
            </a:ln>
          </c:spPr>
          <c:marker>
            <c:spPr>
              <a:ln>
                <a:solidFill>
                  <a:srgbClr val="CCCC00"/>
                </a:solidFill>
              </a:ln>
            </c:spPr>
          </c:marker>
          <c:xVal>
            <c:numRef>
              <c:f>Hoja1!$W$4:$W$10</c:f>
              <c:numCache>
                <c:formatCode>0.00</c:formatCode>
                <c:ptCount val="7"/>
                <c:pt idx="0">
                  <c:v>1.6651355549888429</c:v>
                </c:pt>
                <c:pt idx="1">
                  <c:v>1.3980535458787922</c:v>
                </c:pt>
                <c:pt idx="2">
                  <c:v>1.2048553251784309</c:v>
                </c:pt>
                <c:pt idx="3">
                  <c:v>1.0836436701728078</c:v>
                </c:pt>
                <c:pt idx="4">
                  <c:v>0.82636015769129167</c:v>
                </c:pt>
                <c:pt idx="5">
                  <c:v>0.86694855858043274</c:v>
                </c:pt>
                <c:pt idx="6">
                  <c:v>0.77563061692189106</c:v>
                </c:pt>
              </c:numCache>
            </c:numRef>
          </c:xVal>
          <c:yVal>
            <c:numRef>
              <c:f>Hoja1!$V$4:$V$10</c:f>
              <c:numCache>
                <c:formatCode>0.00</c:formatCode>
                <c:ptCount val="7"/>
                <c:pt idx="0">
                  <c:v>0.72403422461651812</c:v>
                </c:pt>
                <c:pt idx="1">
                  <c:v>0.74484084872068823</c:v>
                </c:pt>
                <c:pt idx="2">
                  <c:v>1.4061618522026984</c:v>
                </c:pt>
                <c:pt idx="3">
                  <c:v>1.5519315507669638</c:v>
                </c:pt>
                <c:pt idx="4">
                  <c:v>1.3375208706381614</c:v>
                </c:pt>
                <c:pt idx="5">
                  <c:v>0.93062315041952748</c:v>
                </c:pt>
                <c:pt idx="6">
                  <c:v>0.66062595176863825</c:v>
                </c:pt>
              </c:numCache>
            </c:numRef>
          </c:yVal>
          <c:smooth val="1"/>
        </c:ser>
        <c:ser>
          <c:idx val="2"/>
          <c:order val="1"/>
          <c:tx>
            <c:v>Hablante 2, Norm</c:v>
          </c:tx>
          <c:spPr>
            <a:ln>
              <a:solidFill>
                <a:srgbClr val="669999"/>
              </a:solidFill>
            </a:ln>
          </c:spPr>
          <c:marker>
            <c:spPr>
              <a:ln>
                <a:solidFill>
                  <a:srgbClr val="669999"/>
                </a:solidFill>
              </a:ln>
            </c:spPr>
          </c:marker>
          <c:xVal>
            <c:numRef>
              <c:f>Hoja1!$W$13:$W$19</c:f>
              <c:numCache>
                <c:formatCode>0.00</c:formatCode>
                <c:ptCount val="7"/>
                <c:pt idx="0">
                  <c:v>1.5875781073777584</c:v>
                </c:pt>
                <c:pt idx="1">
                  <c:v>1.4317416294871768</c:v>
                </c:pt>
                <c:pt idx="2">
                  <c:v>1.3037754336260083</c:v>
                </c:pt>
                <c:pt idx="3">
                  <c:v>1.1199052743185001</c:v>
                </c:pt>
                <c:pt idx="4">
                  <c:v>0.94367041677070695</c:v>
                </c:pt>
                <c:pt idx="5">
                  <c:v>0.96441041835414065</c:v>
                </c:pt>
                <c:pt idx="6">
                  <c:v>0.72671670763333684</c:v>
                </c:pt>
              </c:numCache>
            </c:numRef>
          </c:xVal>
          <c:yVal>
            <c:numRef>
              <c:f>Hoja1!$V$13:$V$19</c:f>
              <c:numCache>
                <c:formatCode>0.00</c:formatCode>
                <c:ptCount val="7"/>
                <c:pt idx="0">
                  <c:v>0.72551297934573555</c:v>
                </c:pt>
                <c:pt idx="1">
                  <c:v>0.86108624482617391</c:v>
                </c:pt>
                <c:pt idx="2">
                  <c:v>1.3769580596260746</c:v>
                </c:pt>
                <c:pt idx="3">
                  <c:v>1.548974041308528</c:v>
                </c:pt>
                <c:pt idx="4">
                  <c:v>1.3254416722455487</c:v>
                </c:pt>
                <c:pt idx="5">
                  <c:v>1.1302320729760635</c:v>
                </c:pt>
                <c:pt idx="6">
                  <c:v>0.69465427598925777</c:v>
                </c:pt>
              </c:numCache>
            </c:numRef>
          </c:yVal>
          <c:smooth val="1"/>
        </c:ser>
        <c:axId val="91528192"/>
        <c:axId val="91551232"/>
      </c:scatterChart>
      <c:valAx>
        <c:axId val="91528192"/>
        <c:scaling>
          <c:orientation val="maxMin"/>
          <c:max val="2"/>
          <c:min val="0.4"/>
        </c:scaling>
        <c:axPos val="t"/>
        <c:title>
          <c:tx>
            <c:rich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s-ES" sz="1200">
                    <a:latin typeface="Times New Roman" pitchFamily="18" charset="0"/>
                    <a:cs typeface="Times New Roman" pitchFamily="18" charset="0"/>
                  </a:rPr>
                  <a:t>F2</a:t>
                </a:r>
              </a:p>
            </c:rich>
          </c:tx>
          <c:layout/>
          <c:spPr>
            <a:noFill/>
            <a:ln w="25400">
              <a:noFill/>
            </a:ln>
          </c:spPr>
        </c:title>
        <c:numFmt formatCode="0.00" sourceLinked="1"/>
        <c:tickLblPos val="nextTo"/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es-ES"/>
          </a:p>
        </c:txPr>
        <c:crossAx val="91551232"/>
        <c:crosses val="autoZero"/>
        <c:crossBetween val="midCat"/>
      </c:valAx>
      <c:valAx>
        <c:axId val="91551232"/>
        <c:scaling>
          <c:orientation val="maxMin"/>
          <c:max val="2"/>
          <c:min val="0.4"/>
        </c:scaling>
        <c:axPos val="r"/>
        <c:majorGridlines/>
        <c:numFmt formatCode="0.00" sourceLinked="1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es-ES"/>
          </a:p>
        </c:txPr>
        <c:crossAx val="91528192"/>
        <c:crosses val="autoZero"/>
        <c:crossBetween val="midCat"/>
      </c:valAx>
    </c:plotArea>
    <c:legend>
      <c:legendPos val="tr"/>
      <c:layout>
        <c:manualLayout>
          <c:xMode val="edge"/>
          <c:yMode val="edge"/>
          <c:x val="0.71527679391382604"/>
          <c:y val="3.0842910016417209E-2"/>
          <c:w val="0.2750148046751178"/>
          <c:h val="0.91647359490711466"/>
        </c:manualLayout>
      </c:layout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es-ES"/>
        </a:p>
      </c:txPr>
    </c:legend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plotArea>
      <c:layout>
        <c:manualLayout>
          <c:layoutTarget val="inner"/>
          <c:xMode val="edge"/>
          <c:yMode val="edge"/>
          <c:x val="5.5353241077931777E-2"/>
          <c:y val="0.10132333510743698"/>
          <c:w val="0.55082692137163147"/>
          <c:h val="0.86473802066563321"/>
        </c:manualLayout>
      </c:layout>
      <c:scatterChart>
        <c:scatterStyle val="smoothMarker"/>
        <c:ser>
          <c:idx val="9"/>
          <c:order val="0"/>
          <c:tx>
            <c:v>Media hablantes 1 y 2, Norm</c:v>
          </c:tx>
          <c:spPr>
            <a:ln>
              <a:solidFill>
                <a:srgbClr val="7030A0"/>
              </a:solidFill>
            </a:ln>
          </c:spPr>
          <c:marker>
            <c:spPr>
              <a:ln>
                <a:solidFill>
                  <a:srgbClr val="7030A0"/>
                </a:solidFill>
              </a:ln>
            </c:spPr>
          </c:marker>
          <c:xVal>
            <c:numRef>
              <c:f>Hoja1!$AC$4:$AC$10</c:f>
              <c:numCache>
                <c:formatCode>0.00</c:formatCode>
                <c:ptCount val="7"/>
                <c:pt idx="0">
                  <c:v>1.6263568311833021</c:v>
                </c:pt>
                <c:pt idx="1">
                  <c:v>1.4148975876829828</c:v>
                </c:pt>
                <c:pt idx="2">
                  <c:v>1.2543153794022206</c:v>
                </c:pt>
                <c:pt idx="3">
                  <c:v>1.1017744722456531</c:v>
                </c:pt>
                <c:pt idx="4">
                  <c:v>0.88501528723099898</c:v>
                </c:pt>
                <c:pt idx="5">
                  <c:v>0.91567948846728664</c:v>
                </c:pt>
                <c:pt idx="6">
                  <c:v>0.75117366227761362</c:v>
                </c:pt>
              </c:numCache>
            </c:numRef>
          </c:xVal>
          <c:yVal>
            <c:numRef>
              <c:f>Hoja1!$AB$4:$AB$10</c:f>
              <c:numCache>
                <c:formatCode>0.00</c:formatCode>
                <c:ptCount val="7"/>
                <c:pt idx="0">
                  <c:v>0.72477360198112684</c:v>
                </c:pt>
                <c:pt idx="1">
                  <c:v>0.80296354677343051</c:v>
                </c:pt>
                <c:pt idx="2">
                  <c:v>1.3915599559143859</c:v>
                </c:pt>
                <c:pt idx="3">
                  <c:v>1.5504527960377463</c:v>
                </c:pt>
                <c:pt idx="4">
                  <c:v>1.331481271441856</c:v>
                </c:pt>
                <c:pt idx="5">
                  <c:v>1.0304276116977948</c:v>
                </c:pt>
                <c:pt idx="6">
                  <c:v>0.67764011387894874</c:v>
                </c:pt>
              </c:numCache>
            </c:numRef>
          </c:yVal>
          <c:smooth val="1"/>
        </c:ser>
        <c:ser>
          <c:idx val="1"/>
          <c:order val="1"/>
          <c:tx>
            <c:v>Hablante 1, Norm</c:v>
          </c:tx>
          <c:spPr>
            <a:ln>
              <a:solidFill>
                <a:srgbClr val="CCCC00"/>
              </a:solidFill>
            </a:ln>
          </c:spPr>
          <c:marker>
            <c:spPr>
              <a:ln>
                <a:solidFill>
                  <a:srgbClr val="CCCC00"/>
                </a:solidFill>
              </a:ln>
            </c:spPr>
          </c:marker>
          <c:xVal>
            <c:numRef>
              <c:f>Hoja1!$W$4:$W$10</c:f>
              <c:numCache>
                <c:formatCode>0.00</c:formatCode>
                <c:ptCount val="7"/>
                <c:pt idx="0">
                  <c:v>1.6651355549888431</c:v>
                </c:pt>
                <c:pt idx="1">
                  <c:v>1.3980535458787926</c:v>
                </c:pt>
                <c:pt idx="2">
                  <c:v>1.2048553251784309</c:v>
                </c:pt>
                <c:pt idx="3">
                  <c:v>1.0836436701728078</c:v>
                </c:pt>
                <c:pt idx="4">
                  <c:v>0.82636015769129167</c:v>
                </c:pt>
                <c:pt idx="5">
                  <c:v>0.86694855858043285</c:v>
                </c:pt>
                <c:pt idx="6">
                  <c:v>0.77563061692189139</c:v>
                </c:pt>
              </c:numCache>
            </c:numRef>
          </c:xVal>
          <c:yVal>
            <c:numRef>
              <c:f>Hoja1!$V$4:$V$10</c:f>
              <c:numCache>
                <c:formatCode>0.00</c:formatCode>
                <c:ptCount val="7"/>
                <c:pt idx="0">
                  <c:v>0.72403422461651823</c:v>
                </c:pt>
                <c:pt idx="1">
                  <c:v>0.74484084872068834</c:v>
                </c:pt>
                <c:pt idx="2">
                  <c:v>1.406161852202698</c:v>
                </c:pt>
                <c:pt idx="3">
                  <c:v>1.5519315507669638</c:v>
                </c:pt>
                <c:pt idx="4">
                  <c:v>1.3375208706381614</c:v>
                </c:pt>
                <c:pt idx="5">
                  <c:v>0.9306231504195277</c:v>
                </c:pt>
                <c:pt idx="6">
                  <c:v>0.66062595176863836</c:v>
                </c:pt>
              </c:numCache>
            </c:numRef>
          </c:yVal>
          <c:smooth val="1"/>
        </c:ser>
        <c:ser>
          <c:idx val="2"/>
          <c:order val="2"/>
          <c:tx>
            <c:v>Hablante 2, Norm</c:v>
          </c:tx>
          <c:spPr>
            <a:ln>
              <a:solidFill>
                <a:srgbClr val="669999"/>
              </a:solidFill>
            </a:ln>
          </c:spPr>
          <c:marker>
            <c:spPr>
              <a:ln>
                <a:solidFill>
                  <a:srgbClr val="669999"/>
                </a:solidFill>
              </a:ln>
            </c:spPr>
          </c:marker>
          <c:xVal>
            <c:numRef>
              <c:f>Hoja1!$W$13:$W$19</c:f>
              <c:numCache>
                <c:formatCode>0.00</c:formatCode>
                <c:ptCount val="7"/>
                <c:pt idx="0">
                  <c:v>1.5875781073777584</c:v>
                </c:pt>
                <c:pt idx="1">
                  <c:v>1.4317416294871765</c:v>
                </c:pt>
                <c:pt idx="2">
                  <c:v>1.3037754336260083</c:v>
                </c:pt>
                <c:pt idx="3">
                  <c:v>1.1199052743185001</c:v>
                </c:pt>
                <c:pt idx="4">
                  <c:v>0.94367041677070707</c:v>
                </c:pt>
                <c:pt idx="5">
                  <c:v>0.96441041835414065</c:v>
                </c:pt>
                <c:pt idx="6">
                  <c:v>0.72671670763333684</c:v>
                </c:pt>
              </c:numCache>
            </c:numRef>
          </c:xVal>
          <c:yVal>
            <c:numRef>
              <c:f>Hoja1!$V$13:$V$19</c:f>
              <c:numCache>
                <c:formatCode>0.00</c:formatCode>
                <c:ptCount val="7"/>
                <c:pt idx="0">
                  <c:v>0.72551297934573544</c:v>
                </c:pt>
                <c:pt idx="1">
                  <c:v>0.86108624482617391</c:v>
                </c:pt>
                <c:pt idx="2">
                  <c:v>1.3769580596260749</c:v>
                </c:pt>
                <c:pt idx="3">
                  <c:v>1.548974041308528</c:v>
                </c:pt>
                <c:pt idx="4">
                  <c:v>1.3254416722455484</c:v>
                </c:pt>
                <c:pt idx="5">
                  <c:v>1.1302320729760638</c:v>
                </c:pt>
                <c:pt idx="6">
                  <c:v>0.69465427598925777</c:v>
                </c:pt>
              </c:numCache>
            </c:numRef>
          </c:yVal>
          <c:smooth val="1"/>
        </c:ser>
        <c:axId val="91638016"/>
        <c:axId val="91648768"/>
      </c:scatterChart>
      <c:valAx>
        <c:axId val="91638016"/>
        <c:scaling>
          <c:orientation val="maxMin"/>
          <c:max val="2"/>
          <c:min val="0.4"/>
        </c:scaling>
        <c:axPos val="t"/>
        <c:title>
          <c:tx>
            <c:rich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s-ES" sz="1200">
                    <a:latin typeface="Times New Roman" pitchFamily="18" charset="0"/>
                    <a:cs typeface="Times New Roman" pitchFamily="18" charset="0"/>
                  </a:rPr>
                  <a:t>F2</a:t>
                </a:r>
              </a:p>
            </c:rich>
          </c:tx>
          <c:layout/>
          <c:spPr>
            <a:noFill/>
            <a:ln w="25400">
              <a:noFill/>
            </a:ln>
          </c:spPr>
        </c:title>
        <c:numFmt formatCode="0.00" sourceLinked="1"/>
        <c:tickLblPos val="nextTo"/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es-ES"/>
          </a:p>
        </c:txPr>
        <c:crossAx val="91648768"/>
        <c:crosses val="autoZero"/>
        <c:crossBetween val="midCat"/>
      </c:valAx>
      <c:valAx>
        <c:axId val="91648768"/>
        <c:scaling>
          <c:orientation val="maxMin"/>
          <c:max val="2"/>
          <c:min val="0.4"/>
        </c:scaling>
        <c:axPos val="r"/>
        <c:majorGridlines/>
        <c:numFmt formatCode="0.00" sourceLinked="1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es-ES"/>
          </a:p>
        </c:txPr>
        <c:crossAx val="91638016"/>
        <c:crosses val="autoZero"/>
        <c:crossBetween val="midCat"/>
      </c:valAx>
    </c:plotArea>
    <c:legend>
      <c:legendPos val="tr"/>
      <c:layout>
        <c:manualLayout>
          <c:xMode val="edge"/>
          <c:yMode val="edge"/>
          <c:x val="0.71527679391382604"/>
          <c:y val="3.0842910016417216E-2"/>
          <c:w val="0.2750148046751178"/>
          <c:h val="0.91647359490711455"/>
        </c:manualLayout>
      </c:layout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es-ES"/>
        </a:p>
      </c:txPr>
    </c:legend>
    <c:plotVisOnly val="1"/>
    <c:dispBlanksAs val="gap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plotArea>
      <c:layout>
        <c:manualLayout>
          <c:layoutTarget val="inner"/>
          <c:xMode val="edge"/>
          <c:yMode val="edge"/>
          <c:x val="5.5353241077931797E-2"/>
          <c:y val="0.10132333510743698"/>
          <c:w val="0.55082692137163147"/>
          <c:h val="0.86473802066563332"/>
        </c:manualLayout>
      </c:layout>
      <c:scatterChart>
        <c:scatterStyle val="smoothMarker"/>
        <c:ser>
          <c:idx val="9"/>
          <c:order val="0"/>
          <c:tx>
            <c:v>Media hablantes 1 y 2, Norm</c:v>
          </c:tx>
          <c:spPr>
            <a:ln>
              <a:solidFill>
                <a:srgbClr val="7030A0"/>
              </a:solidFill>
            </a:ln>
          </c:spPr>
          <c:marker>
            <c:spPr>
              <a:ln>
                <a:solidFill>
                  <a:srgbClr val="7030A0"/>
                </a:solidFill>
              </a:ln>
            </c:spPr>
          </c:marker>
          <c:xVal>
            <c:numRef>
              <c:f>Hoja1!$AC$4:$AC$10</c:f>
              <c:numCache>
                <c:formatCode>0.00</c:formatCode>
                <c:ptCount val="7"/>
                <c:pt idx="0">
                  <c:v>1.6263568311833023</c:v>
                </c:pt>
                <c:pt idx="1">
                  <c:v>1.4148975876829826</c:v>
                </c:pt>
                <c:pt idx="2">
                  <c:v>1.2543153794022208</c:v>
                </c:pt>
                <c:pt idx="3">
                  <c:v>1.1017744722456528</c:v>
                </c:pt>
                <c:pt idx="4">
                  <c:v>0.88501528723099898</c:v>
                </c:pt>
                <c:pt idx="5">
                  <c:v>0.91567948846728664</c:v>
                </c:pt>
                <c:pt idx="6">
                  <c:v>0.75117366227761362</c:v>
                </c:pt>
              </c:numCache>
            </c:numRef>
          </c:xVal>
          <c:yVal>
            <c:numRef>
              <c:f>Hoja1!$AB$4:$AB$10</c:f>
              <c:numCache>
                <c:formatCode>0.00</c:formatCode>
                <c:ptCount val="7"/>
                <c:pt idx="0">
                  <c:v>0.72477360198112684</c:v>
                </c:pt>
                <c:pt idx="1">
                  <c:v>0.80296354677343051</c:v>
                </c:pt>
                <c:pt idx="2">
                  <c:v>1.3915599559143859</c:v>
                </c:pt>
                <c:pt idx="3">
                  <c:v>1.5504527960377463</c:v>
                </c:pt>
                <c:pt idx="4">
                  <c:v>1.331481271441856</c:v>
                </c:pt>
                <c:pt idx="5">
                  <c:v>1.0304276116977948</c:v>
                </c:pt>
                <c:pt idx="6">
                  <c:v>0.67764011387894885</c:v>
                </c:pt>
              </c:numCache>
            </c:numRef>
          </c:yVal>
          <c:smooth val="1"/>
        </c:ser>
        <c:ser>
          <c:idx val="1"/>
          <c:order val="1"/>
          <c:tx>
            <c:v>Hablante 1, Norm</c:v>
          </c:tx>
          <c:spPr>
            <a:ln>
              <a:solidFill>
                <a:srgbClr val="CCCC00"/>
              </a:solidFill>
            </a:ln>
          </c:spPr>
          <c:marker>
            <c:spPr>
              <a:ln>
                <a:solidFill>
                  <a:srgbClr val="CCCC00"/>
                </a:solidFill>
              </a:ln>
            </c:spPr>
          </c:marker>
          <c:xVal>
            <c:numRef>
              <c:f>Hoja1!$W$4:$W$10</c:f>
              <c:numCache>
                <c:formatCode>0.00</c:formatCode>
                <c:ptCount val="7"/>
                <c:pt idx="0">
                  <c:v>1.6651355549888434</c:v>
                </c:pt>
                <c:pt idx="1">
                  <c:v>1.398053545878793</c:v>
                </c:pt>
                <c:pt idx="2">
                  <c:v>1.2048553251784309</c:v>
                </c:pt>
                <c:pt idx="3">
                  <c:v>1.0836436701728078</c:v>
                </c:pt>
                <c:pt idx="4">
                  <c:v>0.82636015769129167</c:v>
                </c:pt>
                <c:pt idx="5">
                  <c:v>0.86694855858043296</c:v>
                </c:pt>
                <c:pt idx="6">
                  <c:v>0.77563061692189172</c:v>
                </c:pt>
              </c:numCache>
            </c:numRef>
          </c:xVal>
          <c:yVal>
            <c:numRef>
              <c:f>Hoja1!$V$4:$V$10</c:f>
              <c:numCache>
                <c:formatCode>0.00</c:formatCode>
                <c:ptCount val="7"/>
                <c:pt idx="0">
                  <c:v>0.72403422461651834</c:v>
                </c:pt>
                <c:pt idx="1">
                  <c:v>0.74484084872068845</c:v>
                </c:pt>
                <c:pt idx="2">
                  <c:v>1.4061618522026975</c:v>
                </c:pt>
                <c:pt idx="3">
                  <c:v>1.5519315507669638</c:v>
                </c:pt>
                <c:pt idx="4">
                  <c:v>1.3375208706381614</c:v>
                </c:pt>
                <c:pt idx="5">
                  <c:v>0.93062315041952781</c:v>
                </c:pt>
                <c:pt idx="6">
                  <c:v>0.66062595176863859</c:v>
                </c:pt>
              </c:numCache>
            </c:numRef>
          </c:yVal>
          <c:smooth val="1"/>
        </c:ser>
        <c:ser>
          <c:idx val="2"/>
          <c:order val="2"/>
          <c:tx>
            <c:v>Hablante 2, Norm</c:v>
          </c:tx>
          <c:spPr>
            <a:ln>
              <a:solidFill>
                <a:srgbClr val="669999"/>
              </a:solidFill>
            </a:ln>
          </c:spPr>
          <c:marker>
            <c:spPr>
              <a:ln>
                <a:solidFill>
                  <a:srgbClr val="669999"/>
                </a:solidFill>
              </a:ln>
            </c:spPr>
          </c:marker>
          <c:xVal>
            <c:numRef>
              <c:f>Hoja1!$W$13:$W$19</c:f>
              <c:numCache>
                <c:formatCode>0.00</c:formatCode>
                <c:ptCount val="7"/>
                <c:pt idx="0">
                  <c:v>1.5875781073777584</c:v>
                </c:pt>
                <c:pt idx="1">
                  <c:v>1.4317416294871761</c:v>
                </c:pt>
                <c:pt idx="2">
                  <c:v>1.3037754336260083</c:v>
                </c:pt>
                <c:pt idx="3">
                  <c:v>1.1199052743185001</c:v>
                </c:pt>
                <c:pt idx="4">
                  <c:v>0.94367041677070729</c:v>
                </c:pt>
                <c:pt idx="5">
                  <c:v>0.96441041835414065</c:v>
                </c:pt>
                <c:pt idx="6">
                  <c:v>0.72671670763333684</c:v>
                </c:pt>
              </c:numCache>
            </c:numRef>
          </c:xVal>
          <c:yVal>
            <c:numRef>
              <c:f>Hoja1!$V$13:$V$19</c:f>
              <c:numCache>
                <c:formatCode>0.00</c:formatCode>
                <c:ptCount val="7"/>
                <c:pt idx="0">
                  <c:v>0.72551297934573533</c:v>
                </c:pt>
                <c:pt idx="1">
                  <c:v>0.86108624482617391</c:v>
                </c:pt>
                <c:pt idx="2">
                  <c:v>1.3769580596260751</c:v>
                </c:pt>
                <c:pt idx="3">
                  <c:v>1.548974041308528</c:v>
                </c:pt>
                <c:pt idx="4">
                  <c:v>1.3254416722455482</c:v>
                </c:pt>
                <c:pt idx="5">
                  <c:v>1.1302320729760642</c:v>
                </c:pt>
                <c:pt idx="6">
                  <c:v>0.69465427598925777</c:v>
                </c:pt>
              </c:numCache>
            </c:numRef>
          </c:yVal>
          <c:smooth val="1"/>
        </c:ser>
        <c:ser>
          <c:idx val="0"/>
          <c:order val="3"/>
          <c:tx>
            <c:v>Vocal i Herrero (2010)</c:v>
          </c:tx>
          <c:spPr>
            <a:ln>
              <a:solidFill>
                <a:srgbClr val="FF33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3300"/>
                </a:solidFill>
              </a:ln>
            </c:spPr>
          </c:marker>
          <c:xVal>
            <c:numRef>
              <c:f>Hoja1!$W$26</c:f>
              <c:numCache>
                <c:formatCode>0.00</c:formatCode>
                <c:ptCount val="1"/>
                <c:pt idx="0">
                  <c:v>1.6676332812848538</c:v>
                </c:pt>
              </c:numCache>
            </c:numRef>
          </c:xVal>
          <c:yVal>
            <c:numRef>
              <c:f>Hoja1!$V$26</c:f>
              <c:numCache>
                <c:formatCode>0.00</c:formatCode>
                <c:ptCount val="1"/>
                <c:pt idx="0">
                  <c:v>0.75396825396825395</c:v>
                </c:pt>
              </c:numCache>
            </c:numRef>
          </c:yVal>
          <c:smooth val="1"/>
        </c:ser>
        <c:ser>
          <c:idx val="3"/>
          <c:order val="4"/>
          <c:tx>
            <c:v>Vocal e Herrero (2010)</c:v>
          </c:tx>
          <c:spPr>
            <a:ln>
              <a:solidFill>
                <a:srgbClr val="FF3300"/>
              </a:solidFill>
            </a:ln>
          </c:spPr>
          <c:marker>
            <c:spPr>
              <a:ln>
                <a:solidFill>
                  <a:srgbClr val="FF3300"/>
                </a:solidFill>
              </a:ln>
            </c:spPr>
          </c:marker>
          <c:xVal>
            <c:numRef>
              <c:f>Hoja1!$W$27</c:f>
              <c:numCache>
                <c:formatCode>0.00</c:formatCode>
                <c:ptCount val="1"/>
                <c:pt idx="0">
                  <c:v>1.4454606290430516</c:v>
                </c:pt>
              </c:numCache>
            </c:numRef>
          </c:xVal>
          <c:yVal>
            <c:numRef>
              <c:f>Hoja1!$V$27</c:f>
              <c:numCache>
                <c:formatCode>0.00</c:formatCode>
                <c:ptCount val="1"/>
                <c:pt idx="0">
                  <c:v>0.97817460317460403</c:v>
                </c:pt>
              </c:numCache>
            </c:numRef>
          </c:yVal>
          <c:smooth val="1"/>
        </c:ser>
        <c:ser>
          <c:idx val="4"/>
          <c:order val="5"/>
          <c:tx>
            <c:v>Vocal E Herrero (2010)</c:v>
          </c:tx>
          <c:spPr>
            <a:ln>
              <a:solidFill>
                <a:srgbClr val="FF3300"/>
              </a:solidFill>
            </a:ln>
          </c:spPr>
          <c:marker>
            <c:spPr>
              <a:ln>
                <a:solidFill>
                  <a:srgbClr val="FF3300"/>
                </a:solidFill>
              </a:ln>
            </c:spPr>
          </c:marker>
          <c:xVal>
            <c:numRef>
              <c:f>Hoja1!$W$28</c:f>
              <c:numCache>
                <c:formatCode>0.00</c:formatCode>
                <c:ptCount val="1"/>
                <c:pt idx="0">
                  <c:v>1.276154360919028</c:v>
                </c:pt>
              </c:numCache>
            </c:numRef>
          </c:xVal>
          <c:yVal>
            <c:numRef>
              <c:f>Hoja1!$V$28</c:f>
              <c:numCache>
                <c:formatCode>0.00</c:formatCode>
                <c:ptCount val="1"/>
                <c:pt idx="0">
                  <c:v>1.3194444444444438</c:v>
                </c:pt>
              </c:numCache>
            </c:numRef>
          </c:yVal>
          <c:smooth val="1"/>
        </c:ser>
        <c:ser>
          <c:idx val="5"/>
          <c:order val="6"/>
          <c:tx>
            <c:v>Vocal a Herrero (2010)</c:v>
          </c:tx>
          <c:spPr>
            <a:ln>
              <a:solidFill>
                <a:srgbClr val="FF33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3300"/>
                </a:solidFill>
              </a:ln>
            </c:spPr>
          </c:marker>
          <c:xVal>
            <c:numRef>
              <c:f>Hoja1!$W$29</c:f>
              <c:numCache>
                <c:formatCode>0.00</c:formatCode>
                <c:ptCount val="1"/>
                <c:pt idx="0">
                  <c:v>1.0780727191612773</c:v>
                </c:pt>
              </c:numCache>
            </c:numRef>
          </c:xVal>
          <c:yVal>
            <c:numRef>
              <c:f>Hoja1!$V$29</c:f>
              <c:numCache>
                <c:formatCode>0.00</c:formatCode>
                <c:ptCount val="1"/>
                <c:pt idx="0">
                  <c:v>1.4920634920634905</c:v>
                </c:pt>
              </c:numCache>
            </c:numRef>
          </c:yVal>
          <c:smooth val="1"/>
        </c:ser>
        <c:ser>
          <c:idx val="6"/>
          <c:order val="7"/>
          <c:tx>
            <c:v>Vocal O Herrero (2010)</c:v>
          </c:tx>
          <c:spPr>
            <a:ln>
              <a:solidFill>
                <a:srgbClr val="FF3300"/>
              </a:solidFill>
            </a:ln>
          </c:spPr>
          <c:marker>
            <c:spPr>
              <a:ln>
                <a:solidFill>
                  <a:srgbClr val="FF3300"/>
                </a:solidFill>
              </a:ln>
            </c:spPr>
          </c:marker>
          <c:xVal>
            <c:numRef>
              <c:f>Hoja1!$W$30</c:f>
              <c:numCache>
                <c:formatCode>0.00</c:formatCode>
                <c:ptCount val="1"/>
                <c:pt idx="0">
                  <c:v>0.84251617220611208</c:v>
                </c:pt>
              </c:numCache>
            </c:numRef>
          </c:xVal>
          <c:yVal>
            <c:numRef>
              <c:f>Hoja1!$V$30</c:f>
              <c:numCache>
                <c:formatCode>0.00</c:formatCode>
                <c:ptCount val="1"/>
                <c:pt idx="0">
                  <c:v>1.2619047619047619</c:v>
                </c:pt>
              </c:numCache>
            </c:numRef>
          </c:yVal>
          <c:smooth val="1"/>
        </c:ser>
        <c:ser>
          <c:idx val="7"/>
          <c:order val="8"/>
          <c:tx>
            <c:v>Vocal o Herrero (2010)</c:v>
          </c:tx>
          <c:spPr>
            <a:ln>
              <a:solidFill>
                <a:srgbClr val="FF33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3300"/>
                </a:solidFill>
              </a:ln>
            </c:spPr>
          </c:marker>
          <c:xVal>
            <c:numRef>
              <c:f>Hoja1!$W$31</c:f>
              <c:numCache>
                <c:formatCode>0.00</c:formatCode>
                <c:ptCount val="1"/>
                <c:pt idx="0">
                  <c:v>0.72875306714253862</c:v>
                </c:pt>
              </c:numCache>
            </c:numRef>
          </c:xVal>
          <c:yVal>
            <c:numRef>
              <c:f>Hoja1!$V$31</c:f>
              <c:numCache>
                <c:formatCode>0.00</c:formatCode>
                <c:ptCount val="1"/>
                <c:pt idx="0">
                  <c:v>1.0357142857142836</c:v>
                </c:pt>
              </c:numCache>
            </c:numRef>
          </c:yVal>
          <c:smooth val="1"/>
        </c:ser>
        <c:ser>
          <c:idx val="8"/>
          <c:order val="9"/>
          <c:tx>
            <c:v>Vocal u Herrero (2010)</c:v>
          </c:tx>
          <c:spPr>
            <a:ln>
              <a:solidFill>
                <a:srgbClr val="FF33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3300"/>
                </a:solidFill>
              </a:ln>
            </c:spPr>
          </c:marker>
          <c:xVal>
            <c:numRef>
              <c:f>Hoja1!$W$32</c:f>
              <c:numCache>
                <c:formatCode>0.00</c:formatCode>
                <c:ptCount val="1"/>
                <c:pt idx="0">
                  <c:v>0.59491412000892185</c:v>
                </c:pt>
              </c:numCache>
            </c:numRef>
          </c:xVal>
          <c:yVal>
            <c:numRef>
              <c:f>Hoja1!$V$32</c:f>
              <c:numCache>
                <c:formatCode>0.00</c:formatCode>
                <c:ptCount val="1"/>
                <c:pt idx="0">
                  <c:v>0.75595238095238049</c:v>
                </c:pt>
              </c:numCache>
            </c:numRef>
          </c:yVal>
          <c:smooth val="1"/>
        </c:ser>
        <c:axId val="47033344"/>
        <c:axId val="47048192"/>
      </c:scatterChart>
      <c:valAx>
        <c:axId val="47033344"/>
        <c:scaling>
          <c:orientation val="maxMin"/>
          <c:max val="2"/>
          <c:min val="0.4"/>
        </c:scaling>
        <c:axPos val="t"/>
        <c:title>
          <c:tx>
            <c:rich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s-ES" sz="1200">
                    <a:latin typeface="Times New Roman" pitchFamily="18" charset="0"/>
                    <a:cs typeface="Times New Roman" pitchFamily="18" charset="0"/>
                  </a:rPr>
                  <a:t>F2</a:t>
                </a:r>
              </a:p>
            </c:rich>
          </c:tx>
          <c:layout/>
          <c:spPr>
            <a:noFill/>
            <a:ln w="25400">
              <a:noFill/>
            </a:ln>
          </c:spPr>
        </c:title>
        <c:numFmt formatCode="0.00" sourceLinked="1"/>
        <c:tickLblPos val="nextTo"/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es-ES"/>
          </a:p>
        </c:txPr>
        <c:crossAx val="47048192"/>
        <c:crosses val="autoZero"/>
        <c:crossBetween val="midCat"/>
      </c:valAx>
      <c:valAx>
        <c:axId val="47048192"/>
        <c:scaling>
          <c:orientation val="maxMin"/>
          <c:max val="2"/>
          <c:min val="0.4"/>
        </c:scaling>
        <c:axPos val="r"/>
        <c:majorGridlines/>
        <c:numFmt formatCode="0.00" sourceLinked="1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es-ES"/>
          </a:p>
        </c:txPr>
        <c:crossAx val="47033344"/>
        <c:crosses val="autoZero"/>
        <c:crossBetween val="midCat"/>
      </c:valAx>
    </c:plotArea>
    <c:legend>
      <c:legendPos val="tr"/>
      <c:layout>
        <c:manualLayout>
          <c:xMode val="edge"/>
          <c:yMode val="edge"/>
          <c:x val="0.71527679391382604"/>
          <c:y val="3.0842910016417219E-2"/>
          <c:w val="0.2750148046751178"/>
          <c:h val="0.91647359490711444"/>
        </c:manualLayout>
      </c:layout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es-ES"/>
        </a:p>
      </c:txPr>
    </c:legend>
    <c:plotVisOnly val="1"/>
    <c:dispBlanksAs val="gap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plotArea>
      <c:layout>
        <c:manualLayout>
          <c:layoutTarget val="inner"/>
          <c:xMode val="edge"/>
          <c:yMode val="edge"/>
          <c:x val="5.5353241077931811E-2"/>
          <c:y val="0.10132333510743698"/>
          <c:w val="0.55082692137163147"/>
          <c:h val="0.86473802066563343"/>
        </c:manualLayout>
      </c:layout>
      <c:scatterChart>
        <c:scatterStyle val="smoothMarker"/>
        <c:ser>
          <c:idx val="9"/>
          <c:order val="0"/>
          <c:tx>
            <c:v>Media hablantes 1 y 2, Norm</c:v>
          </c:tx>
          <c:spPr>
            <a:ln>
              <a:solidFill>
                <a:srgbClr val="7030A0"/>
              </a:solidFill>
            </a:ln>
          </c:spPr>
          <c:marker>
            <c:spPr>
              <a:ln>
                <a:solidFill>
                  <a:srgbClr val="7030A0"/>
                </a:solidFill>
              </a:ln>
            </c:spPr>
          </c:marker>
          <c:xVal>
            <c:numRef>
              <c:f>Hoja1!$AC$4:$AC$10</c:f>
              <c:numCache>
                <c:formatCode>0.00</c:formatCode>
                <c:ptCount val="7"/>
                <c:pt idx="0">
                  <c:v>1.6263568311833025</c:v>
                </c:pt>
                <c:pt idx="1">
                  <c:v>1.4148975876829823</c:v>
                </c:pt>
                <c:pt idx="2">
                  <c:v>1.254315379402221</c:v>
                </c:pt>
                <c:pt idx="3">
                  <c:v>1.1017744722456526</c:v>
                </c:pt>
                <c:pt idx="4">
                  <c:v>0.88501528723099898</c:v>
                </c:pt>
                <c:pt idx="5">
                  <c:v>0.91567948846728664</c:v>
                </c:pt>
                <c:pt idx="6">
                  <c:v>0.75117366227761362</c:v>
                </c:pt>
              </c:numCache>
            </c:numRef>
          </c:xVal>
          <c:yVal>
            <c:numRef>
              <c:f>Hoja1!$AB$4:$AB$10</c:f>
              <c:numCache>
                <c:formatCode>0.00</c:formatCode>
                <c:ptCount val="7"/>
                <c:pt idx="0">
                  <c:v>0.72477360198112684</c:v>
                </c:pt>
                <c:pt idx="1">
                  <c:v>0.80296354677343051</c:v>
                </c:pt>
                <c:pt idx="2">
                  <c:v>1.3915599559143859</c:v>
                </c:pt>
                <c:pt idx="3">
                  <c:v>1.5504527960377463</c:v>
                </c:pt>
                <c:pt idx="4">
                  <c:v>1.331481271441856</c:v>
                </c:pt>
                <c:pt idx="5">
                  <c:v>1.0304276116977948</c:v>
                </c:pt>
                <c:pt idx="6">
                  <c:v>0.67764011387894896</c:v>
                </c:pt>
              </c:numCache>
            </c:numRef>
          </c:yVal>
          <c:smooth val="1"/>
        </c:ser>
        <c:ser>
          <c:idx val="0"/>
          <c:order val="1"/>
          <c:tx>
            <c:v>Vocal i Herrero (2010)</c:v>
          </c:tx>
          <c:spPr>
            <a:ln>
              <a:solidFill>
                <a:srgbClr val="FF33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3300"/>
                </a:solidFill>
              </a:ln>
            </c:spPr>
          </c:marker>
          <c:xVal>
            <c:numRef>
              <c:f>Hoja1!$W$26</c:f>
              <c:numCache>
                <c:formatCode>0.00</c:formatCode>
                <c:ptCount val="1"/>
                <c:pt idx="0">
                  <c:v>1.6676332812848538</c:v>
                </c:pt>
              </c:numCache>
            </c:numRef>
          </c:xVal>
          <c:yVal>
            <c:numRef>
              <c:f>Hoja1!$V$26</c:f>
              <c:numCache>
                <c:formatCode>0.00</c:formatCode>
                <c:ptCount val="1"/>
                <c:pt idx="0">
                  <c:v>0.75396825396825395</c:v>
                </c:pt>
              </c:numCache>
            </c:numRef>
          </c:yVal>
          <c:smooth val="1"/>
        </c:ser>
        <c:ser>
          <c:idx val="3"/>
          <c:order val="2"/>
          <c:tx>
            <c:v>Vocal e Herrero (2010)</c:v>
          </c:tx>
          <c:spPr>
            <a:ln>
              <a:solidFill>
                <a:srgbClr val="FF3300"/>
              </a:solidFill>
            </a:ln>
          </c:spPr>
          <c:marker>
            <c:spPr>
              <a:ln>
                <a:solidFill>
                  <a:srgbClr val="FF3300"/>
                </a:solidFill>
              </a:ln>
            </c:spPr>
          </c:marker>
          <c:xVal>
            <c:numRef>
              <c:f>Hoja1!$W$27</c:f>
              <c:numCache>
                <c:formatCode>0.00</c:formatCode>
                <c:ptCount val="1"/>
                <c:pt idx="0">
                  <c:v>1.4454606290430516</c:v>
                </c:pt>
              </c:numCache>
            </c:numRef>
          </c:xVal>
          <c:yVal>
            <c:numRef>
              <c:f>Hoja1!$V$27</c:f>
              <c:numCache>
                <c:formatCode>0.00</c:formatCode>
                <c:ptCount val="1"/>
                <c:pt idx="0">
                  <c:v>0.97817460317460414</c:v>
                </c:pt>
              </c:numCache>
            </c:numRef>
          </c:yVal>
          <c:smooth val="1"/>
        </c:ser>
        <c:ser>
          <c:idx val="4"/>
          <c:order val="3"/>
          <c:tx>
            <c:v>Vocal E Herrero (2010)</c:v>
          </c:tx>
          <c:spPr>
            <a:ln>
              <a:solidFill>
                <a:srgbClr val="FF3300"/>
              </a:solidFill>
            </a:ln>
          </c:spPr>
          <c:marker>
            <c:spPr>
              <a:ln>
                <a:solidFill>
                  <a:srgbClr val="FF3300"/>
                </a:solidFill>
              </a:ln>
            </c:spPr>
          </c:marker>
          <c:xVal>
            <c:numRef>
              <c:f>Hoja1!$W$28</c:f>
              <c:numCache>
                <c:formatCode>0.00</c:formatCode>
                <c:ptCount val="1"/>
                <c:pt idx="0">
                  <c:v>1.276154360919028</c:v>
                </c:pt>
              </c:numCache>
            </c:numRef>
          </c:xVal>
          <c:yVal>
            <c:numRef>
              <c:f>Hoja1!$V$28</c:f>
              <c:numCache>
                <c:formatCode>0.00</c:formatCode>
                <c:ptCount val="1"/>
                <c:pt idx="0">
                  <c:v>1.3194444444444438</c:v>
                </c:pt>
              </c:numCache>
            </c:numRef>
          </c:yVal>
          <c:smooth val="1"/>
        </c:ser>
        <c:ser>
          <c:idx val="5"/>
          <c:order val="4"/>
          <c:tx>
            <c:v>Vocal a Herrero (2010)</c:v>
          </c:tx>
          <c:spPr>
            <a:ln>
              <a:solidFill>
                <a:srgbClr val="FF33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3300"/>
                </a:solidFill>
              </a:ln>
            </c:spPr>
          </c:marker>
          <c:xVal>
            <c:numRef>
              <c:f>Hoja1!$W$29</c:f>
              <c:numCache>
                <c:formatCode>0.00</c:formatCode>
                <c:ptCount val="1"/>
                <c:pt idx="0">
                  <c:v>1.0780727191612776</c:v>
                </c:pt>
              </c:numCache>
            </c:numRef>
          </c:xVal>
          <c:yVal>
            <c:numRef>
              <c:f>Hoja1!$V$29</c:f>
              <c:numCache>
                <c:formatCode>0.00</c:formatCode>
                <c:ptCount val="1"/>
                <c:pt idx="0">
                  <c:v>1.4920634920634901</c:v>
                </c:pt>
              </c:numCache>
            </c:numRef>
          </c:yVal>
          <c:smooth val="1"/>
        </c:ser>
        <c:ser>
          <c:idx val="6"/>
          <c:order val="5"/>
          <c:tx>
            <c:v>Vocal O Herrero (2010)</c:v>
          </c:tx>
          <c:spPr>
            <a:ln>
              <a:solidFill>
                <a:srgbClr val="FF3300"/>
              </a:solidFill>
            </a:ln>
          </c:spPr>
          <c:marker>
            <c:spPr>
              <a:ln>
                <a:solidFill>
                  <a:srgbClr val="FF3300"/>
                </a:solidFill>
              </a:ln>
            </c:spPr>
          </c:marker>
          <c:xVal>
            <c:numRef>
              <c:f>Hoja1!$W$30</c:f>
              <c:numCache>
                <c:formatCode>0.00</c:formatCode>
                <c:ptCount val="1"/>
                <c:pt idx="0">
                  <c:v>0.84251617220611208</c:v>
                </c:pt>
              </c:numCache>
            </c:numRef>
          </c:xVal>
          <c:yVal>
            <c:numRef>
              <c:f>Hoja1!$V$30</c:f>
              <c:numCache>
                <c:formatCode>0.00</c:formatCode>
                <c:ptCount val="1"/>
                <c:pt idx="0">
                  <c:v>1.2619047619047619</c:v>
                </c:pt>
              </c:numCache>
            </c:numRef>
          </c:yVal>
          <c:smooth val="1"/>
        </c:ser>
        <c:ser>
          <c:idx val="7"/>
          <c:order val="6"/>
          <c:tx>
            <c:v>Vocal o Herrero (2010)</c:v>
          </c:tx>
          <c:spPr>
            <a:ln>
              <a:solidFill>
                <a:srgbClr val="FF33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3300"/>
                </a:solidFill>
              </a:ln>
            </c:spPr>
          </c:marker>
          <c:xVal>
            <c:numRef>
              <c:f>Hoja1!$W$31</c:f>
              <c:numCache>
                <c:formatCode>0.00</c:formatCode>
                <c:ptCount val="1"/>
                <c:pt idx="0">
                  <c:v>0.72875306714253862</c:v>
                </c:pt>
              </c:numCache>
            </c:numRef>
          </c:xVal>
          <c:yVal>
            <c:numRef>
              <c:f>Hoja1!$V$31</c:f>
              <c:numCache>
                <c:formatCode>0.00</c:formatCode>
                <c:ptCount val="1"/>
                <c:pt idx="0">
                  <c:v>1.0357142857142834</c:v>
                </c:pt>
              </c:numCache>
            </c:numRef>
          </c:yVal>
          <c:smooth val="1"/>
        </c:ser>
        <c:ser>
          <c:idx val="8"/>
          <c:order val="7"/>
          <c:tx>
            <c:v>Vocal u Herrero (2010)</c:v>
          </c:tx>
          <c:spPr>
            <a:ln>
              <a:solidFill>
                <a:srgbClr val="FF33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3300"/>
                </a:solidFill>
              </a:ln>
            </c:spPr>
          </c:marker>
          <c:xVal>
            <c:numRef>
              <c:f>Hoja1!$W$32</c:f>
              <c:numCache>
                <c:formatCode>0.00</c:formatCode>
                <c:ptCount val="1"/>
                <c:pt idx="0">
                  <c:v>0.59491412000892163</c:v>
                </c:pt>
              </c:numCache>
            </c:numRef>
          </c:xVal>
          <c:yVal>
            <c:numRef>
              <c:f>Hoja1!$V$32</c:f>
              <c:numCache>
                <c:formatCode>0.00</c:formatCode>
                <c:ptCount val="1"/>
                <c:pt idx="0">
                  <c:v>0.75595238095238049</c:v>
                </c:pt>
              </c:numCache>
            </c:numRef>
          </c:yVal>
          <c:smooth val="1"/>
        </c:ser>
        <c:axId val="47122688"/>
        <c:axId val="47129344"/>
      </c:scatterChart>
      <c:valAx>
        <c:axId val="47122688"/>
        <c:scaling>
          <c:orientation val="maxMin"/>
          <c:max val="2"/>
          <c:min val="0.4"/>
        </c:scaling>
        <c:axPos val="t"/>
        <c:title>
          <c:tx>
            <c:rich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s-ES" sz="1200">
                    <a:latin typeface="Times New Roman" pitchFamily="18" charset="0"/>
                    <a:cs typeface="Times New Roman" pitchFamily="18" charset="0"/>
                  </a:rPr>
                  <a:t>F2</a:t>
                </a:r>
              </a:p>
            </c:rich>
          </c:tx>
          <c:layout/>
          <c:spPr>
            <a:noFill/>
            <a:ln w="25400">
              <a:noFill/>
            </a:ln>
          </c:spPr>
        </c:title>
        <c:numFmt formatCode="0.00" sourceLinked="1"/>
        <c:tickLblPos val="nextTo"/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es-ES"/>
          </a:p>
        </c:txPr>
        <c:crossAx val="47129344"/>
        <c:crosses val="autoZero"/>
        <c:crossBetween val="midCat"/>
      </c:valAx>
      <c:valAx>
        <c:axId val="47129344"/>
        <c:scaling>
          <c:orientation val="maxMin"/>
          <c:max val="2"/>
          <c:min val="0.4"/>
        </c:scaling>
        <c:axPos val="r"/>
        <c:majorGridlines/>
        <c:numFmt formatCode="0.00" sourceLinked="1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es-ES"/>
          </a:p>
        </c:txPr>
        <c:crossAx val="47122688"/>
        <c:crosses val="autoZero"/>
        <c:crossBetween val="midCat"/>
      </c:valAx>
    </c:plotArea>
    <c:legend>
      <c:legendPos val="tr"/>
      <c:layout>
        <c:manualLayout>
          <c:xMode val="edge"/>
          <c:yMode val="edge"/>
          <c:x val="0.71527679391382604"/>
          <c:y val="3.0842910016417226E-2"/>
          <c:w val="0.2750148046751178"/>
          <c:h val="0.91647359490711433"/>
        </c:manualLayout>
      </c:layout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es-ES"/>
        </a:p>
      </c:txPr>
    </c:legend>
    <c:plotVisOnly val="1"/>
    <c:dispBlanksAs val="gap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9738" cy="500063"/>
          </a:xfrm>
          <a:prstGeom prst="rect">
            <a:avLst/>
          </a:prstGeom>
        </p:spPr>
        <p:txBody>
          <a:bodyPr vert="horz" lIns="89009" tIns="44505" rIns="89009" bIns="44505" rtlCol="0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95725" y="2"/>
            <a:ext cx="2979738" cy="500063"/>
          </a:xfrm>
          <a:prstGeom prst="rect">
            <a:avLst/>
          </a:prstGeom>
        </p:spPr>
        <p:txBody>
          <a:bodyPr vert="horz" lIns="89009" tIns="44505" rIns="89009" bIns="44505" rtlCol="0"/>
          <a:lstStyle>
            <a:lvl1pPr algn="r">
              <a:defRPr sz="1200"/>
            </a:lvl1pPr>
          </a:lstStyle>
          <a:p>
            <a:pPr>
              <a:defRPr/>
            </a:pPr>
            <a:fld id="{2F7B77C7-8794-49A6-8984-D596E09B2AA2}" type="datetimeFigureOut">
              <a:rPr lang="es-ES"/>
              <a:pPr>
                <a:defRPr/>
              </a:pPr>
              <a:t>03/05/2012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99602"/>
            <a:ext cx="2979738" cy="500063"/>
          </a:xfrm>
          <a:prstGeom prst="rect">
            <a:avLst/>
          </a:prstGeom>
        </p:spPr>
        <p:txBody>
          <a:bodyPr vert="horz" lIns="89009" tIns="44505" rIns="89009" bIns="4450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95725" y="9499602"/>
            <a:ext cx="2979738" cy="500063"/>
          </a:xfrm>
          <a:prstGeom prst="rect">
            <a:avLst/>
          </a:prstGeom>
        </p:spPr>
        <p:txBody>
          <a:bodyPr vert="horz" lIns="89009" tIns="44505" rIns="89009" bIns="44505" rtlCol="0" anchor="b"/>
          <a:lstStyle>
            <a:lvl1pPr algn="r">
              <a:defRPr sz="1200"/>
            </a:lvl1pPr>
          </a:lstStyle>
          <a:p>
            <a:pPr>
              <a:defRPr/>
            </a:pPr>
            <a:fld id="{1ABEE57E-6865-42E4-818C-0C92D88C1D8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xmlns:mv="urn:schemas-microsoft-com:mac:vml" xmlns:mc="http://schemas.openxmlformats.org/markup-compatibility/2006" val="9029640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79738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414" tIns="48208" rIns="96414" bIns="48208" numCol="1" anchor="t" anchorCtr="0" compatLnSpc="1">
            <a:prstTxWarp prst="textNoShape">
              <a:avLst/>
            </a:prstTxWarp>
          </a:bodyPr>
          <a:lstStyle>
            <a:lvl1pPr defTabSz="964255">
              <a:defRPr sz="13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5725" y="2"/>
            <a:ext cx="2979738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414" tIns="48208" rIns="96414" bIns="48208" numCol="1" anchor="t" anchorCtr="0" compatLnSpc="1">
            <a:prstTxWarp prst="textNoShape">
              <a:avLst/>
            </a:prstTxWarp>
          </a:bodyPr>
          <a:lstStyle>
            <a:lvl1pPr algn="r" defTabSz="964255">
              <a:defRPr sz="13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9800" y="750888"/>
            <a:ext cx="4997450" cy="3749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7388" y="4749802"/>
            <a:ext cx="5502275" cy="450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414" tIns="48208" rIns="96414" bIns="482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99602"/>
            <a:ext cx="2979738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414" tIns="48208" rIns="96414" bIns="48208" numCol="1" anchor="b" anchorCtr="0" compatLnSpc="1">
            <a:prstTxWarp prst="textNoShape">
              <a:avLst/>
            </a:prstTxWarp>
          </a:bodyPr>
          <a:lstStyle>
            <a:lvl1pPr defTabSz="964255">
              <a:defRPr sz="13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5725" y="9499602"/>
            <a:ext cx="2979738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414" tIns="48208" rIns="96414" bIns="48208" numCol="1" anchor="b" anchorCtr="0" compatLnSpc="1">
            <a:prstTxWarp prst="textNoShape">
              <a:avLst/>
            </a:prstTxWarp>
          </a:bodyPr>
          <a:lstStyle>
            <a:lvl1pPr algn="r" defTabSz="964255">
              <a:defRPr sz="1300"/>
            </a:lvl1pPr>
          </a:lstStyle>
          <a:p>
            <a:pPr>
              <a:defRPr/>
            </a:pPr>
            <a:fld id="{72C89327-E444-4DF6-94F6-2495D8DA0C8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xmlns:mv="urn:schemas-microsoft-com:mac:vml" xmlns:mc="http://schemas.openxmlformats.org/markup-compatibility/2006" val="12345963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ES" sz="1800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ES" sz="180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s-ES" altLang="en-US"/>
              <a:t>Haga clic para cambiar el estilo de título	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s-ES" altLang="en-US"/>
              <a:t>Haga clic para modificar el estilo de subtítulo del patrón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89F66-3F53-4C66-AC6A-47171A5B794E}" type="datetime1">
              <a:rPr lang="es-ES"/>
              <a:pPr>
                <a:defRPr/>
              </a:pPr>
              <a:t>03/05/2012</a:t>
            </a:fld>
            <a:endParaRPr lang="es-E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1FD5E-46DE-4BAE-9CF2-78FA2EE180A3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E69E1-3776-4564-A0FA-A0886560FB36}" type="datetime1">
              <a:rPr lang="es-ES"/>
              <a:pPr>
                <a:defRPr/>
              </a:pPr>
              <a:t>03/05/2012</a:t>
            </a:fld>
            <a:endParaRPr lang="es-E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10DD4-EEDA-4AFD-9625-CF43E075AB23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39263-7BB2-4C31-BD72-187063C4BF54}" type="datetime1">
              <a:rPr lang="es-ES"/>
              <a:pPr>
                <a:defRPr/>
              </a:pPr>
              <a:t>03/05/2012</a:t>
            </a:fld>
            <a:endParaRPr lang="es-E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912453-EA52-4BD6-B5D5-ABAA0FD64A6D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es-E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EF14BE-0D91-456E-BD4B-48B5A53C697F}" type="datetime1">
              <a:rPr lang="es-ES"/>
              <a:pPr>
                <a:defRPr/>
              </a:pPr>
              <a:t>03/05/2012</a:t>
            </a:fld>
            <a:endParaRPr lang="es-E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1052C-D210-4327-9E69-48E7936E4BBA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1EB99-78B0-43A1-8327-CDDAD6992D30}" type="datetime1">
              <a:rPr lang="es-ES"/>
              <a:pPr>
                <a:defRPr/>
              </a:pPr>
              <a:t>03/05/2012</a:t>
            </a:fld>
            <a:endParaRPr lang="es-E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10F753-156E-4AC9-8789-3305E281C29B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B4EB28-B46B-494B-9464-F420A879E68D}" type="datetime1">
              <a:rPr lang="es-ES"/>
              <a:pPr>
                <a:defRPr/>
              </a:pPr>
              <a:t>03/05/2012</a:t>
            </a:fld>
            <a:endParaRPr lang="es-E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89DCD2-DE77-4EFA-BBB1-CB72E2E0981D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46719-7C62-49A9-B5D9-5E956FE94F04}" type="datetime1">
              <a:rPr lang="es-ES"/>
              <a:pPr>
                <a:defRPr/>
              </a:pPr>
              <a:t>03/05/2012</a:t>
            </a:fld>
            <a:endParaRPr lang="es-E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15112-2CAF-49DE-A173-50305B837E39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D0A075-D90D-44CA-B568-AF889DFACD6B}" type="datetime1">
              <a:rPr lang="es-ES"/>
              <a:pPr>
                <a:defRPr/>
              </a:pPr>
              <a:t>03/05/2012</a:t>
            </a:fld>
            <a:endParaRPr lang="es-E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A13F52-C715-4C95-8BFA-8E4C7AA086DB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CDC4A-2243-4782-B320-9D857C02623B}" type="datetime1">
              <a:rPr lang="es-ES"/>
              <a:pPr>
                <a:defRPr/>
              </a:pPr>
              <a:t>03/05/2012</a:t>
            </a:fld>
            <a:endParaRPr lang="es-E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37653-567C-4E93-94AE-3B8E88D60396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7E243D-CD17-44D5-8B22-29976950B949}" type="datetime1">
              <a:rPr lang="es-ES"/>
              <a:pPr>
                <a:defRPr/>
              </a:pPr>
              <a:t>03/05/2012</a:t>
            </a:fld>
            <a:endParaRPr lang="es-E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604E2-5018-4880-8C29-1485CDA7FBF8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905DC5-C202-4C9D-B3F8-33FA357C8046}" type="datetime1">
              <a:rPr lang="es-ES"/>
              <a:pPr>
                <a:defRPr/>
              </a:pPr>
              <a:t>03/05/2012</a:t>
            </a:fld>
            <a:endParaRPr lang="es-E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06BF7-1E3E-4132-8C29-8F266D6C76CB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B06E0E-D3F4-41A3-BCEB-8605B1BC9B1A}" type="datetime1">
              <a:rPr lang="es-ES"/>
              <a:pPr>
                <a:defRPr/>
              </a:pPr>
              <a:t>03/05/2012</a:t>
            </a:fld>
            <a:endParaRPr lang="es-E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B45245-4308-4969-BE47-23B7DFF98F18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ES" sz="180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cambiar el estilo de título	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modificar el estilo de texto del patrón</a:t>
            </a:r>
          </a:p>
          <a:p>
            <a:pPr lvl="1"/>
            <a:r>
              <a:rPr lang="es-ES" altLang="en-US" smtClean="0"/>
              <a:t>Segundo nivel</a:t>
            </a:r>
          </a:p>
          <a:p>
            <a:pPr lvl="2"/>
            <a:r>
              <a:rPr lang="es-ES" altLang="en-US" smtClean="0"/>
              <a:t>Tercer nivel</a:t>
            </a:r>
          </a:p>
          <a:p>
            <a:pPr lvl="3"/>
            <a:r>
              <a:rPr lang="es-ES" altLang="en-US" smtClean="0"/>
              <a:t>Cuarto nivel</a:t>
            </a:r>
          </a:p>
          <a:p>
            <a:pPr lvl="4"/>
            <a:r>
              <a:rPr lang="es-ES" altLang="en-US" smtClean="0"/>
              <a:t>Quinto nivel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fld id="{52C5C608-6FE6-45DD-B421-AF2A43A2F1FC}" type="datetime1">
              <a:rPr lang="es-ES"/>
              <a:pPr>
                <a:defRPr/>
              </a:pPr>
              <a:t>03/05/2012</a:t>
            </a:fld>
            <a:endParaRPr lang="es-ES" alt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F6442919-97E3-4833-8490-FD87FA68721D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28681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28682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28683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28684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28685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28686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28687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28688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28689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28690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28691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28692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28693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28694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28695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28696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28697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28698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28699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28700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28701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28702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28703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28704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28705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28706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28707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28708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28709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28710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  <p:sp>
          <p:nvSpPr>
            <p:cNvPr id="28711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18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2" r:id="rId1"/>
    <p:sldLayoutId id="2147484121" r:id="rId2"/>
    <p:sldLayoutId id="2147484122" r:id="rId3"/>
    <p:sldLayoutId id="2147484123" r:id="rId4"/>
    <p:sldLayoutId id="2147484124" r:id="rId5"/>
    <p:sldLayoutId id="2147484125" r:id="rId6"/>
    <p:sldLayoutId id="2147484126" r:id="rId7"/>
    <p:sldLayoutId id="2147484127" r:id="rId8"/>
    <p:sldLayoutId id="2147484128" r:id="rId9"/>
    <p:sldLayoutId id="2147484129" r:id="rId10"/>
    <p:sldLayoutId id="2147484130" r:id="rId11"/>
    <p:sldLayoutId id="2147484131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  <a:cs typeface="+mn-cs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7B63D8-90C9-426D-B40F-9E185C11EBBF}" type="slidenum">
              <a:rPr lang="es-ES" altLang="en-US" smtClean="0"/>
              <a:pPr/>
              <a:t>1</a:t>
            </a:fld>
            <a:endParaRPr lang="es-ES" altLang="en-US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7543800" cy="868362"/>
          </a:xfrm>
        </p:spPr>
        <p:txBody>
          <a:bodyPr/>
          <a:lstStyle/>
          <a:p>
            <a:pPr eaLnBrk="1" hangingPunct="1"/>
            <a:r>
              <a:rPr lang="en-US" sz="3200" dirty="0" smtClean="0"/>
              <a:t>I. Acoustic study: Methodology</a:t>
            </a:r>
            <a:endParaRPr lang="en-US" sz="3200" b="0" dirty="0" smtClean="0"/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968875"/>
          </a:xfrm>
        </p:spPr>
        <p:txBody>
          <a:bodyPr/>
          <a:lstStyle/>
          <a:p>
            <a:pPr marL="514350" indent="-514350" defTabSz="990600"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  <a:tab pos="1701800" algn="l"/>
                <a:tab pos="2781300" algn="l"/>
                <a:tab pos="4483100" algn="l"/>
              </a:tabLst>
            </a:pPr>
            <a:r>
              <a:rPr lang="en-US" sz="2800" b="1" dirty="0" smtClean="0">
                <a:solidFill>
                  <a:srgbClr val="669999"/>
                </a:solidFill>
              </a:rPr>
              <a:t>5. Data labeling and analysis</a:t>
            </a:r>
            <a:endParaRPr lang="en-US" sz="2600" b="1" dirty="0" smtClean="0">
              <a:solidFill>
                <a:srgbClr val="669999"/>
              </a:solidFill>
            </a:endParaRPr>
          </a:p>
          <a:p>
            <a:pPr marL="514350" indent="-514350" defTabSz="990600"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  <a:tab pos="1701800" algn="l"/>
                <a:tab pos="2781300" algn="l"/>
                <a:tab pos="4483100" algn="l"/>
              </a:tabLst>
            </a:pPr>
            <a:endParaRPr lang="en-US" sz="2600" b="1" dirty="0" smtClean="0">
              <a:solidFill>
                <a:schemeClr val="accent2"/>
              </a:solidFill>
            </a:endParaRPr>
          </a:p>
          <a:p>
            <a:pPr marL="514350" indent="-514350" defTabSz="990600" eaLnBrk="1" hangingPunct="1">
              <a:lnSpc>
                <a:spcPct val="90000"/>
              </a:lnSpc>
              <a:tabLst>
                <a:tab pos="1079500" algn="l"/>
                <a:tab pos="1701800" algn="l"/>
                <a:tab pos="2781300" algn="l"/>
                <a:tab pos="4483100" algn="l"/>
              </a:tabLst>
            </a:pPr>
            <a:r>
              <a:rPr lang="en-GB" sz="2800" dirty="0" smtClean="0"/>
              <a:t>Formant values were normalized using Watt &amp; </a:t>
            </a:r>
            <a:r>
              <a:rPr lang="en-GB" sz="2800" dirty="0" err="1" smtClean="0"/>
              <a:t>Fabricius</a:t>
            </a:r>
            <a:r>
              <a:rPr lang="en-GB" sz="2800" dirty="0" smtClean="0"/>
              <a:t> S-</a:t>
            </a:r>
            <a:r>
              <a:rPr lang="en-GB" sz="2800" dirty="0" err="1" smtClean="0"/>
              <a:t>centroid</a:t>
            </a:r>
            <a:r>
              <a:rPr lang="en-GB" sz="2800" dirty="0" smtClean="0"/>
              <a:t> procedure (Watt &amp; </a:t>
            </a:r>
            <a:r>
              <a:rPr lang="en-GB" sz="2800" dirty="0" err="1" smtClean="0"/>
              <a:t>Fabricius</a:t>
            </a:r>
            <a:r>
              <a:rPr lang="en-GB" sz="2800" dirty="0" smtClean="0"/>
              <a:t> 2002).</a:t>
            </a:r>
          </a:p>
          <a:p>
            <a:pPr marL="514350" indent="-514350" defTabSz="990600"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  <a:tab pos="1701800" algn="l"/>
                <a:tab pos="2781300" algn="l"/>
                <a:tab pos="4483100" algn="l"/>
              </a:tabLst>
            </a:pPr>
            <a:endParaRPr lang="en-US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7B63D8-90C9-426D-B40F-9E185C11EBBF}" type="slidenum">
              <a:rPr lang="es-ES" altLang="en-US" smtClean="0"/>
              <a:pPr/>
              <a:t>10</a:t>
            </a:fld>
            <a:endParaRPr lang="es-ES" altLang="en-US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7543800" cy="868362"/>
          </a:xfrm>
        </p:spPr>
        <p:txBody>
          <a:bodyPr/>
          <a:lstStyle/>
          <a:p>
            <a:pPr eaLnBrk="1" hangingPunct="1"/>
            <a:r>
              <a:rPr lang="en-US" sz="3200" dirty="0" smtClean="0"/>
              <a:t>I. Acoustic study: Methodology</a:t>
            </a:r>
            <a:endParaRPr lang="en-US" sz="3200" b="0" dirty="0" smtClean="0"/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968875"/>
          </a:xfrm>
        </p:spPr>
        <p:txBody>
          <a:bodyPr/>
          <a:lstStyle/>
          <a:p>
            <a:pPr marL="514350" indent="-514350" defTabSz="990600"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  <a:tab pos="1701800" algn="l"/>
                <a:tab pos="2781300" algn="l"/>
                <a:tab pos="4483100" algn="l"/>
              </a:tabLst>
            </a:pPr>
            <a:r>
              <a:rPr lang="en-US" sz="2800" b="1" dirty="0" smtClean="0">
                <a:solidFill>
                  <a:srgbClr val="669999"/>
                </a:solidFill>
              </a:rPr>
              <a:t>5.2. Data normalization</a:t>
            </a:r>
            <a:endParaRPr lang="en-US" sz="2600" b="1" dirty="0" smtClean="0">
              <a:solidFill>
                <a:srgbClr val="669999"/>
              </a:solidFill>
            </a:endParaRPr>
          </a:p>
          <a:p>
            <a:pPr marL="514350" indent="-514350" defTabSz="990600"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  <a:tab pos="1701800" algn="l"/>
                <a:tab pos="2781300" algn="l"/>
                <a:tab pos="4483100" algn="l"/>
              </a:tabLst>
            </a:pPr>
            <a:endParaRPr lang="en-US" sz="2600" b="1" dirty="0" smtClean="0">
              <a:solidFill>
                <a:schemeClr val="accent2"/>
              </a:solidFill>
            </a:endParaRPr>
          </a:p>
        </p:txBody>
      </p:sp>
      <p:graphicFrame>
        <p:nvGraphicFramePr>
          <p:cNvPr id="8" name="3 Gráfico"/>
          <p:cNvGraphicFramePr>
            <a:graphicFrameLocks/>
          </p:cNvGraphicFramePr>
          <p:nvPr/>
        </p:nvGraphicFramePr>
        <p:xfrm>
          <a:off x="467544" y="1916832"/>
          <a:ext cx="7848872" cy="4941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7B63D8-90C9-426D-B40F-9E185C11EBBF}" type="slidenum">
              <a:rPr lang="es-ES" altLang="en-US" smtClean="0"/>
              <a:pPr/>
              <a:t>11</a:t>
            </a:fld>
            <a:endParaRPr lang="es-ES" altLang="en-US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7543800" cy="868362"/>
          </a:xfrm>
        </p:spPr>
        <p:txBody>
          <a:bodyPr/>
          <a:lstStyle/>
          <a:p>
            <a:pPr eaLnBrk="1" hangingPunct="1"/>
            <a:r>
              <a:rPr lang="en-US" sz="3200" dirty="0" smtClean="0"/>
              <a:t>I. Acoustic study: Methodology</a:t>
            </a:r>
            <a:endParaRPr lang="en-US" sz="3200" b="0" dirty="0" smtClean="0"/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968875"/>
          </a:xfrm>
        </p:spPr>
        <p:txBody>
          <a:bodyPr/>
          <a:lstStyle/>
          <a:p>
            <a:pPr marL="514350" indent="-514350" defTabSz="990600"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  <a:tab pos="1701800" algn="l"/>
                <a:tab pos="2781300" algn="l"/>
                <a:tab pos="4483100" algn="l"/>
              </a:tabLst>
            </a:pPr>
            <a:r>
              <a:rPr lang="en-US" sz="2800" b="1" dirty="0" smtClean="0">
                <a:solidFill>
                  <a:srgbClr val="669999"/>
                </a:solidFill>
              </a:rPr>
              <a:t>5.2. Data normalization</a:t>
            </a:r>
            <a:endParaRPr lang="en-US" sz="2600" b="1" dirty="0" smtClean="0">
              <a:solidFill>
                <a:srgbClr val="669999"/>
              </a:solidFill>
            </a:endParaRPr>
          </a:p>
          <a:p>
            <a:pPr marL="514350" indent="-514350" defTabSz="990600"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  <a:tab pos="1701800" algn="l"/>
                <a:tab pos="2781300" algn="l"/>
                <a:tab pos="4483100" algn="l"/>
              </a:tabLst>
            </a:pPr>
            <a:endParaRPr lang="en-US" sz="2600" b="1" dirty="0" smtClean="0">
              <a:solidFill>
                <a:schemeClr val="accent2"/>
              </a:solidFill>
            </a:endParaRPr>
          </a:p>
        </p:txBody>
      </p:sp>
      <p:graphicFrame>
        <p:nvGraphicFramePr>
          <p:cNvPr id="8" name="3 Gráfico"/>
          <p:cNvGraphicFramePr>
            <a:graphicFrameLocks/>
          </p:cNvGraphicFramePr>
          <p:nvPr/>
        </p:nvGraphicFramePr>
        <p:xfrm>
          <a:off x="467544" y="1916832"/>
          <a:ext cx="7848872" cy="4941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7B63D8-90C9-426D-B40F-9E185C11EBBF}" type="slidenum">
              <a:rPr lang="es-ES" altLang="en-US" smtClean="0"/>
              <a:pPr/>
              <a:t>12</a:t>
            </a:fld>
            <a:endParaRPr lang="es-ES" altLang="en-US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7543800" cy="868362"/>
          </a:xfrm>
        </p:spPr>
        <p:txBody>
          <a:bodyPr/>
          <a:lstStyle/>
          <a:p>
            <a:pPr eaLnBrk="1" hangingPunct="1"/>
            <a:r>
              <a:rPr lang="en-US" sz="3200" dirty="0" smtClean="0"/>
              <a:t>I. Acoustic study: Methodology</a:t>
            </a:r>
            <a:endParaRPr lang="en-US" sz="3200" b="0" dirty="0" smtClean="0"/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968875"/>
          </a:xfrm>
        </p:spPr>
        <p:txBody>
          <a:bodyPr/>
          <a:lstStyle/>
          <a:p>
            <a:pPr marL="514350" indent="-514350" defTabSz="990600"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  <a:tab pos="1701800" algn="l"/>
                <a:tab pos="2781300" algn="l"/>
                <a:tab pos="4483100" algn="l"/>
              </a:tabLst>
            </a:pPr>
            <a:r>
              <a:rPr lang="en-US" sz="2800" b="1" dirty="0" smtClean="0">
                <a:solidFill>
                  <a:srgbClr val="669999"/>
                </a:solidFill>
              </a:rPr>
              <a:t>5.2. Data normalization</a:t>
            </a:r>
            <a:endParaRPr lang="en-US" sz="2600" b="1" dirty="0" smtClean="0">
              <a:solidFill>
                <a:srgbClr val="669999"/>
              </a:solidFill>
            </a:endParaRPr>
          </a:p>
          <a:p>
            <a:pPr marL="514350" indent="-514350" defTabSz="990600"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  <a:tab pos="1701800" algn="l"/>
                <a:tab pos="2781300" algn="l"/>
                <a:tab pos="4483100" algn="l"/>
              </a:tabLst>
            </a:pPr>
            <a:endParaRPr lang="en-US" sz="2600" b="1" dirty="0" smtClean="0">
              <a:solidFill>
                <a:schemeClr val="accent2"/>
              </a:solidFill>
            </a:endParaRPr>
          </a:p>
        </p:txBody>
      </p:sp>
      <p:graphicFrame>
        <p:nvGraphicFramePr>
          <p:cNvPr id="8" name="3 Gráfico"/>
          <p:cNvGraphicFramePr>
            <a:graphicFrameLocks/>
          </p:cNvGraphicFramePr>
          <p:nvPr/>
        </p:nvGraphicFramePr>
        <p:xfrm>
          <a:off x="467544" y="1916832"/>
          <a:ext cx="7848872" cy="4941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7B63D8-90C9-426D-B40F-9E185C11EBBF}" type="slidenum">
              <a:rPr lang="es-ES" altLang="en-US" smtClean="0"/>
              <a:pPr/>
              <a:t>13</a:t>
            </a:fld>
            <a:endParaRPr lang="es-ES" altLang="en-US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7543800" cy="868362"/>
          </a:xfrm>
        </p:spPr>
        <p:txBody>
          <a:bodyPr/>
          <a:lstStyle/>
          <a:p>
            <a:pPr eaLnBrk="1" hangingPunct="1"/>
            <a:r>
              <a:rPr lang="en-US" sz="3200" dirty="0" smtClean="0"/>
              <a:t>I. Acoustic study: Methodology</a:t>
            </a:r>
            <a:endParaRPr lang="en-US" sz="3200" b="0" dirty="0" smtClean="0"/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968875"/>
          </a:xfrm>
        </p:spPr>
        <p:txBody>
          <a:bodyPr/>
          <a:lstStyle/>
          <a:p>
            <a:pPr marL="514350" indent="-514350" defTabSz="990600"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  <a:tab pos="1701800" algn="l"/>
                <a:tab pos="2781300" algn="l"/>
                <a:tab pos="4483100" algn="l"/>
              </a:tabLst>
            </a:pPr>
            <a:r>
              <a:rPr lang="en-US" sz="2800" b="1" dirty="0" smtClean="0">
                <a:solidFill>
                  <a:srgbClr val="669999"/>
                </a:solidFill>
              </a:rPr>
              <a:t>5.2. Data normalization</a:t>
            </a:r>
            <a:endParaRPr lang="en-US" sz="2600" b="1" dirty="0" smtClean="0">
              <a:solidFill>
                <a:srgbClr val="669999"/>
              </a:solidFill>
            </a:endParaRPr>
          </a:p>
          <a:p>
            <a:pPr marL="514350" indent="-514350" defTabSz="990600"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  <a:tab pos="1701800" algn="l"/>
                <a:tab pos="2781300" algn="l"/>
                <a:tab pos="4483100" algn="l"/>
              </a:tabLst>
            </a:pPr>
            <a:endParaRPr lang="en-US" sz="2600" b="1" dirty="0" smtClean="0">
              <a:solidFill>
                <a:schemeClr val="accent2"/>
              </a:solidFill>
            </a:endParaRPr>
          </a:p>
        </p:txBody>
      </p:sp>
      <p:graphicFrame>
        <p:nvGraphicFramePr>
          <p:cNvPr id="8" name="3 Gráfico"/>
          <p:cNvGraphicFramePr>
            <a:graphicFrameLocks/>
          </p:cNvGraphicFramePr>
          <p:nvPr/>
        </p:nvGraphicFramePr>
        <p:xfrm>
          <a:off x="467544" y="1916832"/>
          <a:ext cx="7848872" cy="4941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7B63D8-90C9-426D-B40F-9E185C11EBBF}" type="slidenum">
              <a:rPr lang="es-ES" altLang="en-US" smtClean="0"/>
              <a:pPr/>
              <a:t>2</a:t>
            </a:fld>
            <a:endParaRPr lang="es-ES" altLang="en-US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7543800" cy="868362"/>
          </a:xfrm>
        </p:spPr>
        <p:txBody>
          <a:bodyPr/>
          <a:lstStyle/>
          <a:p>
            <a:pPr eaLnBrk="1" hangingPunct="1"/>
            <a:r>
              <a:rPr lang="en-US" sz="3200" dirty="0" smtClean="0"/>
              <a:t>I. Acoustic study: Methodology</a:t>
            </a:r>
            <a:endParaRPr lang="en-US" sz="3200" b="0" dirty="0" smtClean="0"/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968875"/>
          </a:xfrm>
        </p:spPr>
        <p:txBody>
          <a:bodyPr/>
          <a:lstStyle/>
          <a:p>
            <a:pPr marL="514350" indent="-514350" defTabSz="990600"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  <a:tab pos="1701800" algn="l"/>
                <a:tab pos="2781300" algn="l"/>
                <a:tab pos="4483100" algn="l"/>
              </a:tabLst>
            </a:pPr>
            <a:r>
              <a:rPr lang="en-US" sz="2800" b="1" dirty="0" smtClean="0">
                <a:solidFill>
                  <a:srgbClr val="669999"/>
                </a:solidFill>
              </a:rPr>
              <a:t>5.1. Raw data</a:t>
            </a:r>
            <a:endParaRPr lang="en-US" sz="2600" b="1" dirty="0" smtClean="0">
              <a:solidFill>
                <a:srgbClr val="669999"/>
              </a:solidFill>
            </a:endParaRPr>
          </a:p>
          <a:p>
            <a:pPr marL="514350" indent="-514350" defTabSz="990600"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  <a:tab pos="1701800" algn="l"/>
                <a:tab pos="2781300" algn="l"/>
                <a:tab pos="4483100" algn="l"/>
              </a:tabLst>
            </a:pPr>
            <a:endParaRPr lang="en-US" sz="2600" b="1" dirty="0" smtClean="0">
              <a:solidFill>
                <a:schemeClr val="accent2"/>
              </a:solidFill>
            </a:endParaRPr>
          </a:p>
        </p:txBody>
      </p:sp>
      <p:graphicFrame>
        <p:nvGraphicFramePr>
          <p:cNvPr id="6" name="3 Gráfico"/>
          <p:cNvGraphicFramePr>
            <a:graphicFrameLocks/>
          </p:cNvGraphicFramePr>
          <p:nvPr/>
        </p:nvGraphicFramePr>
        <p:xfrm>
          <a:off x="395536" y="1988840"/>
          <a:ext cx="7560840" cy="48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7B63D8-90C9-426D-B40F-9E185C11EBBF}" type="slidenum">
              <a:rPr lang="es-ES" altLang="en-US" smtClean="0"/>
              <a:pPr/>
              <a:t>3</a:t>
            </a:fld>
            <a:endParaRPr lang="es-ES" altLang="en-US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7543800" cy="868362"/>
          </a:xfrm>
        </p:spPr>
        <p:txBody>
          <a:bodyPr/>
          <a:lstStyle/>
          <a:p>
            <a:pPr eaLnBrk="1" hangingPunct="1"/>
            <a:r>
              <a:rPr lang="en-US" sz="3200" dirty="0" smtClean="0"/>
              <a:t>I. Acoustic study: Methodology</a:t>
            </a:r>
            <a:endParaRPr lang="en-US" sz="3200" b="0" dirty="0" smtClean="0"/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968875"/>
          </a:xfrm>
        </p:spPr>
        <p:txBody>
          <a:bodyPr/>
          <a:lstStyle/>
          <a:p>
            <a:pPr marL="514350" indent="-514350" defTabSz="990600"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  <a:tab pos="1701800" algn="l"/>
                <a:tab pos="2781300" algn="l"/>
                <a:tab pos="4483100" algn="l"/>
              </a:tabLst>
            </a:pPr>
            <a:r>
              <a:rPr lang="en-US" sz="2800" b="1" dirty="0" smtClean="0">
                <a:solidFill>
                  <a:srgbClr val="669999"/>
                </a:solidFill>
              </a:rPr>
              <a:t>5.1. Raw data</a:t>
            </a:r>
            <a:endParaRPr lang="en-US" sz="2600" b="1" dirty="0" smtClean="0">
              <a:solidFill>
                <a:srgbClr val="669999"/>
              </a:solidFill>
            </a:endParaRPr>
          </a:p>
          <a:p>
            <a:pPr marL="514350" indent="-514350" defTabSz="990600"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  <a:tab pos="1701800" algn="l"/>
                <a:tab pos="2781300" algn="l"/>
                <a:tab pos="4483100" algn="l"/>
              </a:tabLst>
            </a:pPr>
            <a:endParaRPr lang="en-US" sz="2600" b="1" dirty="0" smtClean="0">
              <a:solidFill>
                <a:schemeClr val="accent2"/>
              </a:solidFill>
            </a:endParaRPr>
          </a:p>
        </p:txBody>
      </p:sp>
      <p:graphicFrame>
        <p:nvGraphicFramePr>
          <p:cNvPr id="6" name="3 Gráfico"/>
          <p:cNvGraphicFramePr>
            <a:graphicFrameLocks/>
          </p:cNvGraphicFramePr>
          <p:nvPr/>
        </p:nvGraphicFramePr>
        <p:xfrm>
          <a:off x="395536" y="1988840"/>
          <a:ext cx="7560840" cy="48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7B63D8-90C9-426D-B40F-9E185C11EBBF}" type="slidenum">
              <a:rPr lang="es-ES" altLang="en-US" smtClean="0"/>
              <a:pPr/>
              <a:t>4</a:t>
            </a:fld>
            <a:endParaRPr lang="es-ES" altLang="en-US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7543800" cy="868362"/>
          </a:xfrm>
        </p:spPr>
        <p:txBody>
          <a:bodyPr/>
          <a:lstStyle/>
          <a:p>
            <a:pPr eaLnBrk="1" hangingPunct="1"/>
            <a:r>
              <a:rPr lang="en-US" sz="3200" dirty="0" smtClean="0"/>
              <a:t>I. Acoustic study: Methodology</a:t>
            </a:r>
            <a:endParaRPr lang="en-US" sz="3200" b="0" dirty="0" smtClean="0"/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968875"/>
          </a:xfrm>
        </p:spPr>
        <p:txBody>
          <a:bodyPr/>
          <a:lstStyle/>
          <a:p>
            <a:pPr marL="514350" indent="-514350" defTabSz="990600"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  <a:tab pos="1701800" algn="l"/>
                <a:tab pos="2781300" algn="l"/>
                <a:tab pos="4483100" algn="l"/>
              </a:tabLst>
            </a:pPr>
            <a:r>
              <a:rPr lang="en-US" sz="2800" b="1" dirty="0" smtClean="0">
                <a:solidFill>
                  <a:srgbClr val="669999"/>
                </a:solidFill>
              </a:rPr>
              <a:t>5.1. Raw data</a:t>
            </a:r>
            <a:endParaRPr lang="en-US" sz="2600" b="1" dirty="0" smtClean="0">
              <a:solidFill>
                <a:srgbClr val="669999"/>
              </a:solidFill>
            </a:endParaRPr>
          </a:p>
          <a:p>
            <a:pPr marL="514350" indent="-514350" defTabSz="990600"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  <a:tab pos="1701800" algn="l"/>
                <a:tab pos="2781300" algn="l"/>
                <a:tab pos="4483100" algn="l"/>
              </a:tabLst>
            </a:pPr>
            <a:endParaRPr lang="en-US" sz="2600" b="1" dirty="0" smtClean="0">
              <a:solidFill>
                <a:schemeClr val="accent2"/>
              </a:solidFill>
            </a:endParaRPr>
          </a:p>
        </p:txBody>
      </p:sp>
      <p:graphicFrame>
        <p:nvGraphicFramePr>
          <p:cNvPr id="6" name="3 Gráfico"/>
          <p:cNvGraphicFramePr>
            <a:graphicFrameLocks/>
          </p:cNvGraphicFramePr>
          <p:nvPr/>
        </p:nvGraphicFramePr>
        <p:xfrm>
          <a:off x="395536" y="1988840"/>
          <a:ext cx="7560840" cy="48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7B63D8-90C9-426D-B40F-9E185C11EBBF}" type="slidenum">
              <a:rPr lang="es-ES" altLang="en-US" smtClean="0"/>
              <a:pPr/>
              <a:t>5</a:t>
            </a:fld>
            <a:endParaRPr lang="es-ES" altLang="en-US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7543800" cy="868362"/>
          </a:xfrm>
        </p:spPr>
        <p:txBody>
          <a:bodyPr/>
          <a:lstStyle/>
          <a:p>
            <a:pPr eaLnBrk="1" hangingPunct="1"/>
            <a:r>
              <a:rPr lang="en-US" sz="3200" dirty="0" smtClean="0"/>
              <a:t>I. Acoustic study: Methodology</a:t>
            </a:r>
            <a:endParaRPr lang="en-US" sz="3200" b="0" dirty="0" smtClean="0"/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968875"/>
          </a:xfrm>
        </p:spPr>
        <p:txBody>
          <a:bodyPr/>
          <a:lstStyle/>
          <a:p>
            <a:pPr marL="514350" indent="-514350" defTabSz="990600"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  <a:tab pos="1701800" algn="l"/>
                <a:tab pos="2781300" algn="l"/>
                <a:tab pos="4483100" algn="l"/>
              </a:tabLst>
            </a:pPr>
            <a:r>
              <a:rPr lang="en-US" sz="2800" b="1" dirty="0" smtClean="0">
                <a:solidFill>
                  <a:srgbClr val="669999"/>
                </a:solidFill>
              </a:rPr>
              <a:t>5.1. Raw data</a:t>
            </a:r>
            <a:endParaRPr lang="en-US" sz="2600" b="1" dirty="0" smtClean="0">
              <a:solidFill>
                <a:srgbClr val="669999"/>
              </a:solidFill>
            </a:endParaRPr>
          </a:p>
          <a:p>
            <a:pPr marL="514350" indent="-514350" defTabSz="990600"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  <a:tab pos="1701800" algn="l"/>
                <a:tab pos="2781300" algn="l"/>
                <a:tab pos="4483100" algn="l"/>
              </a:tabLst>
            </a:pPr>
            <a:endParaRPr lang="en-US" sz="2600" b="1" dirty="0" smtClean="0">
              <a:solidFill>
                <a:schemeClr val="accent2"/>
              </a:solidFill>
            </a:endParaRPr>
          </a:p>
        </p:txBody>
      </p:sp>
      <p:graphicFrame>
        <p:nvGraphicFramePr>
          <p:cNvPr id="6" name="3 Gráfico"/>
          <p:cNvGraphicFramePr>
            <a:graphicFrameLocks/>
          </p:cNvGraphicFramePr>
          <p:nvPr/>
        </p:nvGraphicFramePr>
        <p:xfrm>
          <a:off x="395536" y="1988840"/>
          <a:ext cx="7560840" cy="48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7B63D8-90C9-426D-B40F-9E185C11EBBF}" type="slidenum">
              <a:rPr lang="es-ES" altLang="en-US" smtClean="0"/>
              <a:pPr/>
              <a:t>6</a:t>
            </a:fld>
            <a:endParaRPr lang="es-ES" altLang="en-US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7543800" cy="868362"/>
          </a:xfrm>
        </p:spPr>
        <p:txBody>
          <a:bodyPr/>
          <a:lstStyle/>
          <a:p>
            <a:pPr eaLnBrk="1" hangingPunct="1"/>
            <a:r>
              <a:rPr lang="en-US" sz="3200" dirty="0" smtClean="0"/>
              <a:t>I. Acoustic study: Methodology</a:t>
            </a:r>
            <a:endParaRPr lang="en-US" sz="3200" b="0" dirty="0" smtClean="0"/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968875"/>
          </a:xfrm>
        </p:spPr>
        <p:txBody>
          <a:bodyPr/>
          <a:lstStyle/>
          <a:p>
            <a:pPr marL="514350" indent="-514350" defTabSz="990600"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  <a:tab pos="1701800" algn="l"/>
                <a:tab pos="2781300" algn="l"/>
                <a:tab pos="4483100" algn="l"/>
              </a:tabLst>
            </a:pPr>
            <a:r>
              <a:rPr lang="en-US" sz="2800" b="1" dirty="0" smtClean="0">
                <a:solidFill>
                  <a:srgbClr val="669999"/>
                </a:solidFill>
              </a:rPr>
              <a:t>5.1. Raw data</a:t>
            </a:r>
            <a:endParaRPr lang="en-US" sz="2600" b="1" dirty="0" smtClean="0">
              <a:solidFill>
                <a:srgbClr val="669999"/>
              </a:solidFill>
            </a:endParaRPr>
          </a:p>
          <a:p>
            <a:pPr marL="514350" indent="-514350" defTabSz="990600"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  <a:tab pos="1701800" algn="l"/>
                <a:tab pos="2781300" algn="l"/>
                <a:tab pos="4483100" algn="l"/>
              </a:tabLst>
            </a:pPr>
            <a:endParaRPr lang="en-US" sz="2600" b="1" dirty="0" smtClean="0">
              <a:solidFill>
                <a:schemeClr val="accent2"/>
              </a:solidFill>
            </a:endParaRPr>
          </a:p>
        </p:txBody>
      </p:sp>
      <p:graphicFrame>
        <p:nvGraphicFramePr>
          <p:cNvPr id="6" name="3 Gráfico"/>
          <p:cNvGraphicFramePr>
            <a:graphicFrameLocks/>
          </p:cNvGraphicFramePr>
          <p:nvPr/>
        </p:nvGraphicFramePr>
        <p:xfrm>
          <a:off x="395536" y="1988840"/>
          <a:ext cx="7560840" cy="48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7B63D8-90C9-426D-B40F-9E185C11EBBF}" type="slidenum">
              <a:rPr lang="es-ES" altLang="en-US" smtClean="0"/>
              <a:pPr/>
              <a:t>7</a:t>
            </a:fld>
            <a:endParaRPr lang="es-ES" altLang="en-US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7543800" cy="868362"/>
          </a:xfrm>
        </p:spPr>
        <p:txBody>
          <a:bodyPr/>
          <a:lstStyle/>
          <a:p>
            <a:pPr eaLnBrk="1" hangingPunct="1"/>
            <a:r>
              <a:rPr lang="en-US" sz="3200" dirty="0" smtClean="0"/>
              <a:t>I. Acoustic study: Methodology</a:t>
            </a:r>
            <a:endParaRPr lang="en-US" sz="3200" b="0" dirty="0" smtClean="0"/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968875"/>
          </a:xfrm>
        </p:spPr>
        <p:txBody>
          <a:bodyPr/>
          <a:lstStyle/>
          <a:p>
            <a:pPr marL="514350" indent="-514350" defTabSz="990600"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  <a:tab pos="1701800" algn="l"/>
                <a:tab pos="2781300" algn="l"/>
                <a:tab pos="4483100" algn="l"/>
              </a:tabLst>
            </a:pPr>
            <a:r>
              <a:rPr lang="en-US" sz="2800" b="1" dirty="0" smtClean="0">
                <a:solidFill>
                  <a:srgbClr val="669999"/>
                </a:solidFill>
              </a:rPr>
              <a:t>5.2. Data normalization</a:t>
            </a:r>
            <a:endParaRPr lang="en-US" sz="2600" b="1" dirty="0" smtClean="0">
              <a:solidFill>
                <a:srgbClr val="669999"/>
              </a:solidFill>
            </a:endParaRPr>
          </a:p>
          <a:p>
            <a:pPr marL="514350" indent="-514350" defTabSz="990600"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  <a:tab pos="1701800" algn="l"/>
                <a:tab pos="2781300" algn="l"/>
                <a:tab pos="4483100" algn="l"/>
              </a:tabLst>
            </a:pPr>
            <a:r>
              <a:rPr lang="en-US" sz="2800" dirty="0" smtClean="0"/>
              <a:t>For each speaker:</a:t>
            </a:r>
            <a:endParaRPr lang="en-US" sz="2800" dirty="0" smtClean="0"/>
          </a:p>
          <a:p>
            <a:pPr marL="514350" indent="-514350" defTabSz="990600"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  <a:tab pos="1701800" algn="l"/>
                <a:tab pos="2781300" algn="l"/>
                <a:tab pos="4483100" algn="l"/>
              </a:tabLst>
            </a:pPr>
            <a:r>
              <a:rPr lang="en-US" sz="2600" dirty="0" smtClean="0"/>
              <a:t>F1, F2 [</a:t>
            </a:r>
            <a:r>
              <a:rPr lang="en-US" sz="2600" dirty="0" err="1" smtClean="0"/>
              <a:t>i</a:t>
            </a:r>
            <a:r>
              <a:rPr lang="en-US" sz="2600" dirty="0" smtClean="0"/>
              <a:t>]					</a:t>
            </a:r>
            <a:r>
              <a:rPr lang="en-US" sz="2600" b="1" dirty="0" smtClean="0">
                <a:solidFill>
                  <a:srgbClr val="669999"/>
                </a:solidFill>
              </a:rPr>
              <a:t> </a:t>
            </a:r>
          </a:p>
          <a:p>
            <a:pPr marL="514350" indent="-514350" defTabSz="990600"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  <a:tab pos="1701800" algn="l"/>
                <a:tab pos="2781300" algn="l"/>
                <a:tab pos="4483100" algn="l"/>
              </a:tabLst>
            </a:pPr>
            <a:r>
              <a:rPr lang="en-US" sz="2600" b="1" dirty="0" smtClean="0">
                <a:solidFill>
                  <a:srgbClr val="669999"/>
                </a:solidFill>
              </a:rPr>
              <a:t>							 F1, F1 [</a:t>
            </a:r>
            <a:r>
              <a:rPr lang="en-US" sz="2600" b="1" dirty="0" err="1" smtClean="0">
                <a:solidFill>
                  <a:srgbClr val="669999"/>
                </a:solidFill>
              </a:rPr>
              <a:t>i</a:t>
            </a:r>
            <a:r>
              <a:rPr lang="en-US" sz="2600" b="1" dirty="0" smtClean="0">
                <a:solidFill>
                  <a:srgbClr val="669999"/>
                </a:solidFill>
              </a:rPr>
              <a:t>]</a:t>
            </a:r>
            <a:r>
              <a:rPr lang="en-US" sz="2600" dirty="0" smtClean="0"/>
              <a:t>							</a:t>
            </a:r>
          </a:p>
          <a:p>
            <a:pPr marL="514350" indent="-514350" defTabSz="990600" eaLnBrk="1" hangingPunct="1">
              <a:lnSpc>
                <a:spcPct val="90000"/>
              </a:lnSpc>
              <a:buNone/>
              <a:tabLst>
                <a:tab pos="1079500" algn="l"/>
                <a:tab pos="1701800" algn="l"/>
                <a:tab pos="2781300" algn="l"/>
                <a:tab pos="4483100" algn="l"/>
              </a:tabLst>
            </a:pPr>
            <a:r>
              <a:rPr lang="en-US" sz="2600" dirty="0" smtClean="0"/>
              <a:t>				</a:t>
            </a:r>
            <a:r>
              <a:rPr lang="en-US" sz="2600" b="1" dirty="0" smtClean="0">
                <a:solidFill>
                  <a:srgbClr val="669999"/>
                </a:solidFill>
              </a:rPr>
              <a:t>                S (</a:t>
            </a:r>
            <a:r>
              <a:rPr lang="en-US" sz="2600" b="1" dirty="0" smtClean="0">
                <a:solidFill>
                  <a:srgbClr val="669999"/>
                </a:solidFill>
                <a:sym typeface="Symbol"/>
              </a:rPr>
              <a:t></a:t>
            </a:r>
            <a:r>
              <a:rPr lang="en-US" sz="2600" b="1" dirty="0" smtClean="0">
                <a:solidFill>
                  <a:srgbClr val="669999"/>
                </a:solidFill>
              </a:rPr>
              <a:t>F1, </a:t>
            </a:r>
            <a:r>
              <a:rPr lang="en-US" sz="2600" b="1" dirty="0" smtClean="0">
                <a:solidFill>
                  <a:srgbClr val="669999"/>
                </a:solidFill>
                <a:sym typeface="Symbol"/>
              </a:rPr>
              <a:t></a:t>
            </a:r>
            <a:r>
              <a:rPr lang="en-US" sz="2600" b="1" dirty="0" smtClean="0">
                <a:solidFill>
                  <a:srgbClr val="669999"/>
                </a:solidFill>
              </a:rPr>
              <a:t>F2)</a:t>
            </a:r>
          </a:p>
          <a:p>
            <a:pPr marL="514350" indent="-514350" defTabSz="990600"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  <a:tab pos="1701800" algn="l"/>
                <a:tab pos="2781300" algn="l"/>
                <a:tab pos="4483100" algn="l"/>
              </a:tabLst>
            </a:pPr>
            <a:endParaRPr lang="en-US" sz="2600" dirty="0" smtClean="0"/>
          </a:p>
          <a:p>
            <a:pPr marL="514350" indent="-514350" defTabSz="990600"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  <a:tab pos="1701800" algn="l"/>
                <a:tab pos="2781300" algn="l"/>
                <a:tab pos="4483100" algn="l"/>
              </a:tabLst>
            </a:pPr>
            <a:endParaRPr lang="en-US" sz="2600" dirty="0" smtClean="0"/>
          </a:p>
          <a:p>
            <a:pPr marL="514350" indent="-514350" defTabSz="990600"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  <a:tab pos="1701800" algn="l"/>
                <a:tab pos="2781300" algn="l"/>
                <a:tab pos="4483100" algn="l"/>
              </a:tabLst>
            </a:pPr>
            <a:endParaRPr lang="en-US" sz="2600" dirty="0" smtClean="0"/>
          </a:p>
          <a:p>
            <a:pPr marL="514350" indent="-514350" defTabSz="990600"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  <a:tab pos="1701800" algn="l"/>
                <a:tab pos="2781300" algn="l"/>
                <a:tab pos="4483100" algn="l"/>
              </a:tabLst>
            </a:pPr>
            <a:endParaRPr lang="en-US" sz="2600" dirty="0" smtClean="0"/>
          </a:p>
          <a:p>
            <a:pPr marL="514350" indent="-514350" defTabSz="990600"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  <a:tab pos="1701800" algn="l"/>
                <a:tab pos="2781300" algn="l"/>
                <a:tab pos="4483100" algn="l"/>
              </a:tabLst>
            </a:pPr>
            <a:r>
              <a:rPr lang="en-US" sz="2600" dirty="0" smtClean="0"/>
              <a:t>				F1, F2 [a]</a:t>
            </a:r>
          </a:p>
        </p:txBody>
      </p:sp>
      <p:cxnSp>
        <p:nvCxnSpPr>
          <p:cNvPr id="6" name="5 Conector recto"/>
          <p:cNvCxnSpPr/>
          <p:nvPr/>
        </p:nvCxnSpPr>
        <p:spPr>
          <a:xfrm>
            <a:off x="1691680" y="2924944"/>
            <a:ext cx="2304256" cy="2664296"/>
          </a:xfrm>
          <a:prstGeom prst="line">
            <a:avLst/>
          </a:prstGeom>
          <a:ln w="28575">
            <a:solidFill>
              <a:srgbClr val="66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14 Grupo"/>
          <p:cNvGrpSpPr/>
          <p:nvPr/>
        </p:nvGrpSpPr>
        <p:grpSpPr>
          <a:xfrm>
            <a:off x="1691680" y="2924944"/>
            <a:ext cx="4752528" cy="2664296"/>
            <a:chOff x="1691680" y="2924944"/>
            <a:chExt cx="4752528" cy="2664296"/>
          </a:xfrm>
        </p:grpSpPr>
        <p:cxnSp>
          <p:nvCxnSpPr>
            <p:cNvPr id="9" name="8 Conector recto"/>
            <p:cNvCxnSpPr/>
            <p:nvPr/>
          </p:nvCxnSpPr>
          <p:spPr>
            <a:xfrm>
              <a:off x="1691680" y="2924944"/>
              <a:ext cx="4752528" cy="0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 flipH="1">
              <a:off x="3995936" y="2924944"/>
              <a:ext cx="2448272" cy="2664296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31 Grupo"/>
          <p:cNvGrpSpPr/>
          <p:nvPr/>
        </p:nvGrpSpPr>
        <p:grpSpPr>
          <a:xfrm>
            <a:off x="1691680" y="2924944"/>
            <a:ext cx="4752528" cy="2664296"/>
            <a:chOff x="1691680" y="2924944"/>
            <a:chExt cx="4752528" cy="2664296"/>
          </a:xfrm>
        </p:grpSpPr>
        <p:cxnSp>
          <p:nvCxnSpPr>
            <p:cNvPr id="17" name="16 Conector recto"/>
            <p:cNvCxnSpPr/>
            <p:nvPr/>
          </p:nvCxnSpPr>
          <p:spPr>
            <a:xfrm>
              <a:off x="1691680" y="2924944"/>
              <a:ext cx="2304256" cy="1152128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18 Conector recto"/>
            <p:cNvCxnSpPr/>
            <p:nvPr/>
          </p:nvCxnSpPr>
          <p:spPr>
            <a:xfrm flipV="1">
              <a:off x="3995936" y="2924944"/>
              <a:ext cx="2448272" cy="1152128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>
              <a:off x="3995936" y="4077072"/>
              <a:ext cx="0" cy="1512168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45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7B63D8-90C9-426D-B40F-9E185C11EBBF}" type="slidenum">
              <a:rPr lang="es-ES" altLang="en-US" smtClean="0"/>
              <a:pPr/>
              <a:t>8</a:t>
            </a:fld>
            <a:endParaRPr lang="es-ES" altLang="en-US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7543800" cy="868362"/>
          </a:xfrm>
        </p:spPr>
        <p:txBody>
          <a:bodyPr/>
          <a:lstStyle/>
          <a:p>
            <a:pPr eaLnBrk="1" hangingPunct="1"/>
            <a:r>
              <a:rPr lang="en-US" sz="3200" dirty="0" smtClean="0"/>
              <a:t>I. Acoustic study: Methodology</a:t>
            </a:r>
            <a:endParaRPr lang="en-US" sz="3200" b="0" dirty="0" smtClean="0"/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968875"/>
          </a:xfrm>
        </p:spPr>
        <p:txBody>
          <a:bodyPr/>
          <a:lstStyle/>
          <a:p>
            <a:pPr marL="514350" indent="-514350" defTabSz="990600" eaLnBrk="1" hangingPunct="1">
              <a:lnSpc>
                <a:spcPct val="90000"/>
              </a:lnSpc>
              <a:buNone/>
              <a:tabLst>
                <a:tab pos="1079500" algn="l"/>
                <a:tab pos="1701800" algn="l"/>
                <a:tab pos="2781300" algn="l"/>
                <a:tab pos="4483100" algn="l"/>
              </a:tabLst>
            </a:pPr>
            <a:r>
              <a:rPr lang="en-US" sz="2800" b="1" dirty="0" smtClean="0">
                <a:solidFill>
                  <a:srgbClr val="669999"/>
                </a:solidFill>
              </a:rPr>
              <a:t>5.2. Data normalization</a:t>
            </a:r>
            <a:endParaRPr lang="en-US" sz="2600" b="1" dirty="0" smtClean="0">
              <a:solidFill>
                <a:srgbClr val="669999"/>
              </a:solidFill>
            </a:endParaRPr>
          </a:p>
          <a:p>
            <a:pPr marL="514350" lvl="0" indent="-514350" defTabSz="990600" eaLnBrk="1" hangingPunct="1">
              <a:lnSpc>
                <a:spcPct val="90000"/>
              </a:lnSpc>
              <a:buClr>
                <a:srgbClr val="330066"/>
              </a:buClr>
              <a:buNone/>
              <a:tabLst>
                <a:tab pos="1079500" algn="l"/>
                <a:tab pos="1701800" algn="l"/>
                <a:tab pos="2781300" algn="l"/>
                <a:tab pos="4483100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For each speaker: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514350" indent="-514350" defTabSz="990600"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  <a:tab pos="1701800" algn="l"/>
                <a:tab pos="2781300" algn="l"/>
                <a:tab pos="4483100" algn="l"/>
              </a:tabLst>
            </a:pPr>
            <a:endParaRPr lang="en-US" sz="2600" b="1" dirty="0" smtClean="0">
              <a:solidFill>
                <a:schemeClr val="accent2"/>
              </a:solidFill>
            </a:endParaRPr>
          </a:p>
          <a:p>
            <a:pPr marL="514350" indent="-514350" defTabSz="990600" eaLnBrk="1" hangingPunct="1">
              <a:lnSpc>
                <a:spcPct val="90000"/>
              </a:lnSpc>
              <a:tabLst>
                <a:tab pos="1079500" algn="l"/>
                <a:tab pos="1701800" algn="l"/>
                <a:tab pos="2781300" algn="l"/>
                <a:tab pos="4483100" algn="l"/>
              </a:tabLst>
            </a:pPr>
            <a:r>
              <a:rPr lang="en-GB" sz="2800" dirty="0" smtClean="0"/>
              <a:t>Normalized values:</a:t>
            </a:r>
            <a:endParaRPr lang="en-GB" sz="2800" dirty="0" smtClean="0"/>
          </a:p>
          <a:p>
            <a:pPr marL="514350" indent="-514350" defTabSz="990600" eaLnBrk="1" hangingPunct="1">
              <a:lnSpc>
                <a:spcPct val="90000"/>
              </a:lnSpc>
              <a:buNone/>
              <a:tabLst>
                <a:tab pos="1079500" algn="l"/>
                <a:tab pos="1701800" algn="l"/>
                <a:tab pos="2781300" algn="l"/>
                <a:tab pos="4483100" algn="l"/>
              </a:tabLst>
            </a:pPr>
            <a:endParaRPr lang="en-GB" sz="2800" dirty="0" smtClean="0"/>
          </a:p>
          <a:p>
            <a:pPr marL="863600" lvl="1" indent="-514350" defTabSz="990600" eaLnBrk="1" hangingPunct="1">
              <a:lnSpc>
                <a:spcPct val="90000"/>
              </a:lnSpc>
              <a:tabLst>
                <a:tab pos="1079500" algn="l"/>
                <a:tab pos="1701800" algn="l"/>
                <a:tab pos="2781300" algn="l"/>
                <a:tab pos="4483100" algn="l"/>
              </a:tabLst>
            </a:pPr>
            <a:r>
              <a:rPr lang="en-GB" sz="2400" dirty="0" smtClean="0"/>
              <a:t>Normalized_F1_[</a:t>
            </a:r>
            <a:r>
              <a:rPr lang="en-GB" sz="2400" dirty="0" smtClean="0"/>
              <a:t>e] = </a:t>
            </a:r>
            <a:r>
              <a:rPr lang="en-GB" sz="2400" dirty="0" smtClean="0"/>
              <a:t>Observed_F1_[</a:t>
            </a:r>
            <a:r>
              <a:rPr lang="en-GB" sz="2400" dirty="0" smtClean="0"/>
              <a:t>e] </a:t>
            </a:r>
            <a:r>
              <a:rPr lang="en-GB" sz="2400" b="1" dirty="0" smtClean="0"/>
              <a:t>/</a:t>
            </a:r>
            <a:r>
              <a:rPr lang="en-GB" sz="2400" dirty="0" smtClean="0"/>
              <a:t> </a:t>
            </a:r>
            <a:r>
              <a:rPr lang="en-GB" sz="2400" dirty="0" smtClean="0">
                <a:sym typeface="Symbol"/>
              </a:rPr>
              <a:t></a:t>
            </a:r>
            <a:r>
              <a:rPr lang="en-GB" sz="2400" dirty="0" smtClean="0"/>
              <a:t>S1</a:t>
            </a:r>
          </a:p>
          <a:p>
            <a:pPr marL="863600" lvl="1" indent="-514350" defTabSz="990600" eaLnBrk="1" hangingPunct="1">
              <a:lnSpc>
                <a:spcPct val="90000"/>
              </a:lnSpc>
              <a:tabLst>
                <a:tab pos="1079500" algn="l"/>
                <a:tab pos="1701800" algn="l"/>
                <a:tab pos="2781300" algn="l"/>
                <a:tab pos="4483100" algn="l"/>
              </a:tabLst>
            </a:pPr>
            <a:r>
              <a:rPr lang="en-GB" sz="2400" dirty="0" smtClean="0"/>
              <a:t>Normalized_F2_[</a:t>
            </a:r>
            <a:r>
              <a:rPr lang="en-GB" sz="2400" dirty="0" smtClean="0"/>
              <a:t>e] = </a:t>
            </a:r>
            <a:r>
              <a:rPr lang="en-GB" sz="2400" dirty="0" smtClean="0"/>
              <a:t>Observed_F2_[e] </a:t>
            </a:r>
            <a:r>
              <a:rPr lang="en-GB" sz="2400" b="1" dirty="0" smtClean="0"/>
              <a:t>/</a:t>
            </a:r>
            <a:r>
              <a:rPr lang="en-GB" sz="2400" dirty="0" smtClean="0"/>
              <a:t> </a:t>
            </a:r>
            <a:r>
              <a:rPr lang="en-GB" sz="2400" dirty="0" smtClean="0">
                <a:sym typeface="Symbol"/>
              </a:rPr>
              <a:t></a:t>
            </a:r>
            <a:r>
              <a:rPr lang="en-GB" sz="2400" dirty="0" smtClean="0"/>
              <a:t>S2</a:t>
            </a:r>
          </a:p>
          <a:p>
            <a:pPr marL="514350" indent="-514350" defTabSz="990600" eaLnBrk="1" hangingPunct="1">
              <a:lnSpc>
                <a:spcPct val="90000"/>
              </a:lnSpc>
              <a:tabLst>
                <a:tab pos="1079500" algn="l"/>
                <a:tab pos="1701800" algn="l"/>
                <a:tab pos="2781300" algn="l"/>
                <a:tab pos="4483100" algn="l"/>
              </a:tabLst>
            </a:pPr>
            <a:endParaRPr lang="en-GB" sz="2800" dirty="0" smtClean="0"/>
          </a:p>
          <a:p>
            <a:pPr marL="514350" indent="-514350" defTabSz="990600"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  <a:tab pos="1701800" algn="l"/>
                <a:tab pos="2781300" algn="l"/>
                <a:tab pos="4483100" algn="l"/>
              </a:tabLst>
            </a:pPr>
            <a:r>
              <a:rPr lang="en-US" sz="2600" dirty="0" smtClean="0"/>
              <a:t>			</a:t>
            </a:r>
            <a:r>
              <a:rPr lang="en-US" sz="2600" dirty="0" smtClean="0"/>
              <a:t>	Intra-speaker variation is in both 				sides of the division; hence, with 				normalized values, its effects 				are eliminated.</a:t>
            </a:r>
            <a:endParaRPr lang="en-US" sz="2600" dirty="0" smtClean="0"/>
          </a:p>
        </p:txBody>
      </p:sp>
      <p:grpSp>
        <p:nvGrpSpPr>
          <p:cNvPr id="2" name="11 Grupo"/>
          <p:cNvGrpSpPr/>
          <p:nvPr/>
        </p:nvGrpSpPr>
        <p:grpSpPr>
          <a:xfrm>
            <a:off x="4932040" y="4725144"/>
            <a:ext cx="2232248" cy="288032"/>
            <a:chOff x="5004048" y="4149080"/>
            <a:chExt cx="2232248" cy="288032"/>
          </a:xfrm>
        </p:grpSpPr>
        <p:cxnSp>
          <p:nvCxnSpPr>
            <p:cNvPr id="6" name="5 Conector recto de flecha"/>
            <p:cNvCxnSpPr/>
            <p:nvPr/>
          </p:nvCxnSpPr>
          <p:spPr>
            <a:xfrm flipH="1" flipV="1">
              <a:off x="5004048" y="4149080"/>
              <a:ext cx="1152128" cy="288032"/>
            </a:xfrm>
            <a:prstGeom prst="straightConnector1">
              <a:avLst/>
            </a:prstGeom>
            <a:ln w="38100">
              <a:solidFill>
                <a:srgbClr val="CC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9 Conector recto de flecha"/>
            <p:cNvCxnSpPr/>
            <p:nvPr/>
          </p:nvCxnSpPr>
          <p:spPr>
            <a:xfrm flipV="1">
              <a:off x="6156176" y="4149080"/>
              <a:ext cx="1080120" cy="288032"/>
            </a:xfrm>
            <a:prstGeom prst="straightConnector1">
              <a:avLst/>
            </a:prstGeom>
            <a:ln w="38100">
              <a:solidFill>
                <a:srgbClr val="CC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5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7B63D8-90C9-426D-B40F-9E185C11EBBF}" type="slidenum">
              <a:rPr lang="es-ES" altLang="en-US" smtClean="0"/>
              <a:pPr/>
              <a:t>9</a:t>
            </a:fld>
            <a:endParaRPr lang="es-ES" altLang="en-US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7543800" cy="868362"/>
          </a:xfrm>
        </p:spPr>
        <p:txBody>
          <a:bodyPr/>
          <a:lstStyle/>
          <a:p>
            <a:pPr eaLnBrk="1" hangingPunct="1"/>
            <a:r>
              <a:rPr lang="en-US" sz="3200" dirty="0" smtClean="0"/>
              <a:t>I. Acoustic study: Methodology</a:t>
            </a:r>
            <a:endParaRPr lang="en-US" sz="3200" b="0" dirty="0" smtClean="0"/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968875"/>
          </a:xfrm>
          <a:ln>
            <a:solidFill>
              <a:srgbClr val="CCCC00"/>
            </a:solidFill>
          </a:ln>
        </p:spPr>
        <p:txBody>
          <a:bodyPr/>
          <a:lstStyle/>
          <a:p>
            <a:pPr marL="514350" indent="-514350" defTabSz="990600"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  <a:tab pos="1701800" algn="l"/>
                <a:tab pos="2781300" algn="l"/>
                <a:tab pos="4483100" algn="l"/>
              </a:tabLst>
            </a:pPr>
            <a:r>
              <a:rPr lang="en-US" sz="2800" b="1" dirty="0" smtClean="0">
                <a:solidFill>
                  <a:srgbClr val="669999"/>
                </a:solidFill>
              </a:rPr>
              <a:t>5.2. Data normalization</a:t>
            </a:r>
            <a:endParaRPr lang="en-US" sz="2600" b="1" dirty="0" smtClean="0">
              <a:solidFill>
                <a:srgbClr val="669999"/>
              </a:solidFill>
            </a:endParaRPr>
          </a:p>
          <a:p>
            <a:pPr marL="514350" indent="-514350" defTabSz="990600"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  <a:tab pos="1701800" algn="l"/>
                <a:tab pos="2781300" algn="l"/>
                <a:tab pos="4483100" algn="l"/>
              </a:tabLst>
            </a:pPr>
            <a:r>
              <a:rPr lang="en-US" sz="2600" dirty="0" smtClean="0"/>
              <a:t>Ex. from one particular speaker:</a:t>
            </a:r>
            <a:endParaRPr lang="en-US" sz="2600" dirty="0" smtClean="0"/>
          </a:p>
          <a:p>
            <a:pPr marL="514350" indent="-514350" defTabSz="990600"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  <a:tab pos="1701800" algn="l"/>
                <a:tab pos="2781300" algn="l"/>
                <a:tab pos="4483100" algn="l"/>
              </a:tabLst>
            </a:pPr>
            <a:r>
              <a:rPr lang="en-US" sz="2600" b="1" dirty="0" smtClean="0">
                <a:solidFill>
                  <a:srgbClr val="7030A0"/>
                </a:solidFill>
              </a:rPr>
              <a:t>[</a:t>
            </a:r>
            <a:r>
              <a:rPr lang="en-US" sz="2600" b="1" dirty="0" err="1" smtClean="0">
                <a:solidFill>
                  <a:srgbClr val="7030A0"/>
                </a:solidFill>
              </a:rPr>
              <a:t>i</a:t>
            </a:r>
            <a:r>
              <a:rPr lang="en-US" sz="2600" b="1" dirty="0" smtClean="0">
                <a:solidFill>
                  <a:srgbClr val="7030A0"/>
                </a:solidFill>
              </a:rPr>
              <a:t>] = (0,75, 1,67)			[u] = (0,76, 0,59)							</a:t>
            </a:r>
          </a:p>
          <a:p>
            <a:pPr marL="514350" indent="-514350" defTabSz="990600" eaLnBrk="1" hangingPunct="1">
              <a:lnSpc>
                <a:spcPct val="90000"/>
              </a:lnSpc>
              <a:buNone/>
              <a:tabLst>
                <a:tab pos="1079500" algn="l"/>
                <a:tab pos="1701800" algn="l"/>
                <a:tab pos="2781300" algn="l"/>
                <a:tab pos="4483100" algn="l"/>
              </a:tabLst>
            </a:pPr>
            <a:r>
              <a:rPr lang="en-US" sz="2600" b="1" dirty="0" smtClean="0">
                <a:solidFill>
                  <a:srgbClr val="7030A0"/>
                </a:solidFill>
              </a:rPr>
              <a:t>				       </a:t>
            </a:r>
          </a:p>
          <a:p>
            <a:pPr marL="514350" indent="-514350" defTabSz="990600" eaLnBrk="1" hangingPunct="1">
              <a:lnSpc>
                <a:spcPct val="90000"/>
              </a:lnSpc>
              <a:buNone/>
              <a:tabLst>
                <a:tab pos="1079500" algn="l"/>
                <a:tab pos="1701800" algn="l"/>
                <a:tab pos="2781300" algn="l"/>
                <a:tab pos="4483100" algn="l"/>
              </a:tabLst>
            </a:pPr>
            <a:r>
              <a:rPr lang="en-US" sz="2600" b="1" dirty="0" smtClean="0">
                <a:solidFill>
                  <a:srgbClr val="7030A0"/>
                </a:solidFill>
              </a:rPr>
              <a:t>				</a:t>
            </a:r>
          </a:p>
          <a:p>
            <a:pPr marL="514350" indent="-514350" defTabSz="990600"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  <a:tab pos="1701800" algn="l"/>
                <a:tab pos="2781300" algn="l"/>
                <a:tab pos="4483100" algn="l"/>
              </a:tabLst>
            </a:pPr>
            <a:r>
              <a:rPr lang="en-US" sz="2600" b="1" dirty="0" smtClean="0">
                <a:solidFill>
                  <a:srgbClr val="7030A0"/>
                </a:solidFill>
              </a:rPr>
              <a:t>				      </a:t>
            </a:r>
            <a:r>
              <a:rPr lang="en-US" sz="2600" b="1" dirty="0" smtClean="0">
                <a:solidFill>
                  <a:srgbClr val="CCCC00"/>
                </a:solidFill>
              </a:rPr>
              <a:t>S (1, 1)</a:t>
            </a:r>
          </a:p>
          <a:p>
            <a:pPr marL="514350" indent="-514350" defTabSz="990600"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  <a:tab pos="1701800" algn="l"/>
                <a:tab pos="2781300" algn="l"/>
                <a:tab pos="4483100" algn="l"/>
              </a:tabLst>
            </a:pPr>
            <a:endParaRPr lang="en-US" sz="2600" b="1" dirty="0" smtClean="0">
              <a:solidFill>
                <a:srgbClr val="7030A0"/>
              </a:solidFill>
            </a:endParaRPr>
          </a:p>
          <a:p>
            <a:pPr marL="514350" indent="-514350" defTabSz="990600"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  <a:tab pos="1701800" algn="l"/>
                <a:tab pos="2781300" algn="l"/>
                <a:tab pos="4483100" algn="l"/>
              </a:tabLst>
            </a:pPr>
            <a:endParaRPr lang="en-US" sz="2600" b="1" dirty="0" smtClean="0">
              <a:solidFill>
                <a:srgbClr val="7030A0"/>
              </a:solidFill>
            </a:endParaRPr>
          </a:p>
          <a:p>
            <a:pPr marL="514350" indent="-514350" defTabSz="990600"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  <a:tab pos="1701800" algn="l"/>
                <a:tab pos="2781300" algn="l"/>
                <a:tab pos="4483100" algn="l"/>
              </a:tabLst>
            </a:pPr>
            <a:endParaRPr lang="en-US" sz="2600" b="1" dirty="0" smtClean="0">
              <a:solidFill>
                <a:srgbClr val="7030A0"/>
              </a:solidFill>
            </a:endParaRPr>
          </a:p>
          <a:p>
            <a:pPr marL="514350" indent="-514350" defTabSz="990600"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  <a:tab pos="1701800" algn="l"/>
                <a:tab pos="2781300" algn="l"/>
                <a:tab pos="4483100" algn="l"/>
              </a:tabLst>
            </a:pPr>
            <a:r>
              <a:rPr lang="en-US" sz="2600" b="1" dirty="0" smtClean="0">
                <a:solidFill>
                  <a:srgbClr val="7030A0"/>
                </a:solidFill>
              </a:rPr>
              <a:t>				[a] = (1,49, 1,08)</a:t>
            </a:r>
          </a:p>
        </p:txBody>
      </p:sp>
      <p:cxnSp>
        <p:nvCxnSpPr>
          <p:cNvPr id="6" name="5 Conector recto"/>
          <p:cNvCxnSpPr/>
          <p:nvPr/>
        </p:nvCxnSpPr>
        <p:spPr>
          <a:xfrm>
            <a:off x="1691680" y="2924944"/>
            <a:ext cx="2304256" cy="2664296"/>
          </a:xfrm>
          <a:prstGeom prst="line">
            <a:avLst/>
          </a:prstGeom>
          <a:ln w="28575">
            <a:solidFill>
              <a:srgbClr val="66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14 Grupo"/>
          <p:cNvGrpSpPr/>
          <p:nvPr/>
        </p:nvGrpSpPr>
        <p:grpSpPr>
          <a:xfrm>
            <a:off x="1691680" y="2924944"/>
            <a:ext cx="4752528" cy="2664296"/>
            <a:chOff x="1691680" y="2924944"/>
            <a:chExt cx="4752528" cy="2664296"/>
          </a:xfrm>
        </p:grpSpPr>
        <p:cxnSp>
          <p:nvCxnSpPr>
            <p:cNvPr id="9" name="8 Conector recto"/>
            <p:cNvCxnSpPr/>
            <p:nvPr/>
          </p:nvCxnSpPr>
          <p:spPr>
            <a:xfrm>
              <a:off x="1691680" y="2924944"/>
              <a:ext cx="4752528" cy="0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 flipH="1">
              <a:off x="3995936" y="2924944"/>
              <a:ext cx="2448272" cy="2664296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5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45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Diapositiva 1 - &amp;quot;Valencian Vowel Harmony at the Interface&amp;quot;&quot;/&gt;&lt;property id=&quot;20307&quot; value=&quot;269&quot;/&gt;&lt;/object&gt;&lt;object type=&quot;3&quot; unique_id=&quot;10005&quot;&gt;&lt;property id=&quot;20148&quot; value=&quot;5&quot;/&gt;&lt;property id=&quot;20300&quot; value=&quot;Diapositiva 2 - &amp;quot;Background&amp;quot;&quot;/&gt;&lt;property id=&quot;20307&quot; value=&quot;463&quot;/&gt;&lt;/object&gt;&lt;object type=&quot;3&quot; unique_id=&quot;10006&quot;&gt;&lt;property id=&quot;20148&quot; value=&quot;5&quot;/&gt;&lt;property id=&quot;20300&quot; value=&quot;Diapositiva 3 - &amp;quot;Background&amp;quot;&quot;/&gt;&lt;property id=&quot;20307&quot; value=&quot;485&quot;/&gt;&lt;/object&gt;&lt;object type=&quot;3&quot; unique_id=&quot;10007&quot;&gt;&lt;property id=&quot;20148&quot; value=&quot;5&quot;/&gt;&lt;property id=&quot;20300&quot; value=&quot;Diapositiva 4 - &amp;quot;Background&amp;quot;&quot;/&gt;&lt;property id=&quot;20307&quot; value=&quot;464&quot;/&gt;&lt;/object&gt;&lt;object type=&quot;3&quot; unique_id=&quot;10008&quot;&gt;&lt;property id=&quot;20148&quot; value=&quot;5&quot;/&gt;&lt;property id=&quot;20300&quot; value=&quot;Diapositiva 5 - &amp;quot;Background&amp;quot;&quot;/&gt;&lt;property id=&quot;20307&quot; value=&quot;469&quot;/&gt;&lt;/object&gt;&lt;object type=&quot;3&quot; unique_id=&quot;10009&quot;&gt;&lt;property id=&quot;20148&quot; value=&quot;5&quot;/&gt;&lt;property id=&quot;20300&quot; value=&quot;Diapositiva 6 - &amp;quot;Background&amp;quot;&quot;/&gt;&lt;property id=&quot;20307&quot; value=&quot;466&quot;/&gt;&lt;/object&gt;&lt;object type=&quot;3&quot; unique_id=&quot;10010&quot;&gt;&lt;property id=&quot;20148&quot; value=&quot;5&quot;/&gt;&lt;property id=&quot;20300&quot; value=&quot;Diapositiva 7&quot;/&gt;&lt;property id=&quot;20307&quot; value=&quot;563&quot;/&gt;&lt;/object&gt;&lt;object type=&quot;3&quot; unique_id=&quot;10011&quot;&gt;&lt;property id=&quot;20148&quot; value=&quot;5&quot;/&gt;&lt;property id=&quot;20300&quot; value=&quot;Diapositiva 8&quot;/&gt;&lt;property id=&quot;20307&quot; value=&quot;564&quot;/&gt;&lt;/object&gt;&lt;object type=&quot;3&quot; unique_id=&quot;10012&quot;&gt;&lt;property id=&quot;20148&quot; value=&quot;5&quot;/&gt;&lt;property id=&quot;20300&quot; value=&quot;Diapositiva 9&quot;/&gt;&lt;property id=&quot;20307&quot; value=&quot;568&quot;/&gt;&lt;/object&gt;&lt;object type=&quot;3&quot; unique_id=&quot;10013&quot;&gt;&lt;property id=&quot;20148&quot; value=&quot;5&quot;/&gt;&lt;property id=&quot;20300&quot; value=&quot;Diapositiva 10 - &amp;quot;Background&amp;quot;&quot;/&gt;&lt;property id=&quot;20307&quot; value=&quot;468&quot;/&gt;&lt;/object&gt;&lt;object type=&quot;3&quot; unique_id=&quot;10014&quot;&gt;&lt;property id=&quot;20148&quot; value=&quot;5&quot;/&gt;&lt;property id=&quot;20300&quot; value=&quot;Diapositiva 11 - &amp;quot;Background&amp;quot;&quot;/&gt;&lt;property id=&quot;20307&quot; value=&quot;471&quot;/&gt;&lt;/object&gt;&lt;object type=&quot;3&quot; unique_id=&quot;10015&quot;&gt;&lt;property id=&quot;20148&quot; value=&quot;5&quot;/&gt;&lt;property id=&quot;20300&quot; value=&quot;Diapositiva 12 - &amp;quot;Goals&amp;quot;&quot;/&gt;&lt;property id=&quot;20307&quot; value=&quot;428&quot;/&gt;&lt;/object&gt;&lt;object type=&quot;3&quot; unique_id=&quot;10016&quot;&gt;&lt;property id=&quot;20148&quot; value=&quot;5&quot;/&gt;&lt;property id=&quot;20300&quot; value=&quot;Diapositiva 13 - &amp;quot;Goals&amp;quot;&quot;/&gt;&lt;property id=&quot;20307&quot; value=&quot;429&quot;/&gt;&lt;/object&gt;&lt;object type=&quot;3&quot; unique_id=&quot;10017&quot;&gt;&lt;property id=&quot;20148&quot; value=&quot;5&quot;/&gt;&lt;property id=&quot;20300&quot; value=&quot;Diapositiva 14 - &amp;quot;Goals&amp;quot;&quot;/&gt;&lt;property id=&quot;20307&quot; value=&quot;480&quot;/&gt;&lt;/object&gt;&lt;object type=&quot;3&quot; unique_id=&quot;10018&quot;&gt;&lt;property id=&quot;20148&quot; value=&quot;5&quot;/&gt;&lt;property id=&quot;20300&quot; value=&quot;Diapositiva 15 - &amp;quot;Outline of the presentation&amp;quot;&quot;/&gt;&lt;property id=&quot;20307&quot; value=&quot;259&quot;/&gt;&lt;/object&gt;&lt;object type=&quot;3&quot; unique_id=&quot;10019&quot;&gt;&lt;property id=&quot;20148&quot; value=&quot;5&quot;/&gt;&lt;property id=&quot;20300&quot; value=&quot;Diapositiva 16 - &amp;quot;I. Acoustic study: Methodology&amp;quot;&quot;/&gt;&lt;property id=&quot;20307&quot; value=&quot;487&quot;/&gt;&lt;/object&gt;&lt;object type=&quot;3&quot; unique_id=&quot;10020&quot;&gt;&lt;property id=&quot;20148&quot; value=&quot;5&quot;/&gt;&lt;property id=&quot;20300&quot; value=&quot;Diapositiva 17 - &amp;quot;I. Acoustic study: Methodology&amp;quot;&quot;/&gt;&lt;property id=&quot;20307&quot; value=&quot;543&quot;/&gt;&lt;/object&gt;&lt;object type=&quot;3&quot; unique_id=&quot;10021&quot;&gt;&lt;property id=&quot;20148&quot; value=&quot;5&quot;/&gt;&lt;property id=&quot;20300&quot; value=&quot;Diapositiva 18 - &amp;quot;I. Acoustic study: Methodology&amp;quot;&quot;/&gt;&lt;property id=&quot;20307&quot; value=&quot;407&quot;/&gt;&lt;/object&gt;&lt;object type=&quot;3&quot; unique_id=&quot;10022&quot;&gt;&lt;property id=&quot;20148&quot; value=&quot;5&quot;/&gt;&lt;property id=&quot;20300&quot; value=&quot;Diapositiva 19 - &amp;quot;I. Acoustic study: Methodology&amp;quot;&quot;/&gt;&lt;property id=&quot;20307&quot; value=&quot;483&quot;/&gt;&lt;/object&gt;&lt;object type=&quot;3&quot; unique_id=&quot;10023&quot;&gt;&lt;property id=&quot;20148&quot; value=&quot;5&quot;/&gt;&lt;property id=&quot;20300&quot; value=&quot;Diapositiva 20 - &amp;quot;I. Acoustic study: Methodology&amp;quot;&quot;/&gt;&lt;property id=&quot;20307&quot; value=&quot;482&quot;/&gt;&lt;/object&gt;&lt;object type=&quot;3&quot; unique_id=&quot;10024&quot;&gt;&lt;property id=&quot;20148&quot; value=&quot;5&quot;/&gt;&lt;property id=&quot;20300&quot; value=&quot;Diapositiva 21 - &amp;quot;I. Acoustic study: Methodology&amp;quot;&quot;/&gt;&lt;property id=&quot;20307&quot; value=&quot;542&quot;/&gt;&lt;/object&gt;&lt;object type=&quot;3&quot; unique_id=&quot;10025&quot;&gt;&lt;property id=&quot;20148&quot; value=&quot;5&quot;/&gt;&lt;property id=&quot;20300&quot; value=&quot;Diapositiva 22 - &amp;quot;I. Acoustic study: Methodology&amp;quot;&quot;/&gt;&lt;property id=&quot;20307&quot; value=&quot;569&quot;/&gt;&lt;/object&gt;&lt;object type=&quot;3&quot; unique_id=&quot;10026&quot;&gt;&lt;property id=&quot;20148&quot; value=&quot;5&quot;/&gt;&lt;property id=&quot;20300&quot; value=&quot;Diapositiva 23 - &amp;quot;I. Acoustic study: Methodology&amp;quot;&quot;/&gt;&lt;property id=&quot;20307&quot; value=&quot;473&quot;/&gt;&lt;/object&gt;&lt;object type=&quot;3&quot; unique_id=&quot;10027&quot;&gt;&lt;property id=&quot;20148&quot; value=&quot;5&quot;/&gt;&lt;property id=&quot;20300&quot; value=&quot;Diapositiva 24 - &amp;quot;I. Acoustic study: Methodology&amp;quot;&quot;/&gt;&lt;property id=&quot;20307&quot; value=&quot;474&quot;/&gt;&lt;/object&gt;&lt;object type=&quot;3&quot; unique_id=&quot;10028&quot;&gt;&lt;property id=&quot;20148&quot; value=&quot;5&quot;/&gt;&lt;property id=&quot;20300&quot; value=&quot;Diapositiva 25 - &amp;quot;I. Acoustic study: Methodology&amp;quot;&quot;/&gt;&lt;property id=&quot;20307&quot; value=&quot;544&quot;/&gt;&lt;/object&gt;&lt;object type=&quot;3&quot; unique_id=&quot;10029&quot;&gt;&lt;property id=&quot;20148&quot; value=&quot;5&quot;/&gt;&lt;property id=&quot;20300&quot; value=&quot;Diapositiva 26 - &amp;quot;I. Acoustic study: Methodology&amp;quot;&quot;/&gt;&lt;property id=&quot;20307&quot; value=&quot;478&quot;/&gt;&lt;/object&gt;&lt;object type=&quot;3&quot; unique_id=&quot;10030&quot;&gt;&lt;property id=&quot;20148&quot; value=&quot;5&quot;/&gt;&lt;property id=&quot;20300&quot; value=&quot;Diapositiva 27 - &amp;quot;I. Acoustic study: Methodology&amp;quot;&quot;/&gt;&lt;property id=&quot;20307&quot; value=&quot;477&quot;/&gt;&lt;/object&gt;&lt;object type=&quot;3&quot; unique_id=&quot;10031&quot;&gt;&lt;property id=&quot;20148&quot; value=&quot;5&quot;/&gt;&lt;property id=&quot;20300&quot; value=&quot;Diapositiva 28 - &amp;quot;II. Leveling of F1 in Nules &amp;amp; Borriana&amp;quot;&quot;/&gt;&lt;property id=&quot;20307&quot; value=&quot;570&quot;/&gt;&lt;/object&gt;&lt;object type=&quot;3&quot; unique_id=&quot;10032&quot;&gt;&lt;property id=&quot;20148&quot; value=&quot;5&quot;/&gt;&lt;property id=&quot;20300&quot; value=&quot;Diapositiva 29 - &amp;quot;II. Leveling of F1 in Nules &amp;amp; Borriana&amp;quot;&quot;/&gt;&lt;property id=&quot;20307&quot; value=&quot;536&quot;/&gt;&lt;/object&gt;&lt;object type=&quot;3&quot; unique_id=&quot;10033&quot;&gt;&lt;property id=&quot;20148&quot; value=&quot;5&quot;/&gt;&lt;property id=&quot;20300&quot; value=&quot;Diapositiva 30 - &amp;quot;II. Leveling of F1 in Nules &amp;amp; Borriana&amp;quot;&quot;/&gt;&lt;property id=&quot;20307&quot; value=&quot;430&quot;/&gt;&lt;/object&gt;&lt;object type=&quot;3&quot; unique_id=&quot;10034&quot;&gt;&lt;property id=&quot;20148&quot; value=&quot;5&quot;/&gt;&lt;property id=&quot;20300&quot; value=&quot;Diapositiva 31 - &amp;quot;II. Leveling of F1 in Nules &amp;amp; Borriana&amp;quot;&quot;/&gt;&lt;property id=&quot;20307&quot; value=&quot;599&quot;/&gt;&lt;/object&gt;&lt;object type=&quot;3&quot; unique_id=&quot;10035&quot;&gt;&lt;property id=&quot;20148&quot; value=&quot;5&quot;/&gt;&lt;property id=&quot;20300&quot; value=&quot;Diapositiva 32 - &amp;quot;II. Leveling of F1 in Nules &amp;amp; Borriana&amp;quot;&quot;/&gt;&lt;property id=&quot;20307&quot; value=&quot;609&quot;/&gt;&lt;/object&gt;&lt;object type=&quot;3&quot; unique_id=&quot;10036&quot;&gt;&lt;property id=&quot;20148&quot; value=&quot;5&quot;/&gt;&lt;property id=&quot;20300&quot; value=&quot;Diapositiva 33 - &amp;quot;II. Leveling of F1 in Nules &amp;amp; Borriana&amp;quot;&quot;/&gt;&lt;property id=&quot;20307&quot; value=&quot;598&quot;/&gt;&lt;/object&gt;&lt;object type=&quot;3&quot; unique_id=&quot;10037&quot;&gt;&lt;property id=&quot;20148&quot; value=&quot;5&quot;/&gt;&lt;property id=&quot;20300&quot; value=&quot;Diapositiva 34 - &amp;quot;II. Leveling of F1 in Nules &amp;amp; Borriana&amp;quot;&quot;/&gt;&lt;property id=&quot;20307&quot; value=&quot;534&quot;/&gt;&lt;/object&gt;&lt;object type=&quot;3&quot; unique_id=&quot;10038&quot;&gt;&lt;property id=&quot;20148&quot; value=&quot;5&quot;/&gt;&lt;property id=&quot;20300&quot; value=&quot;Diapositiva 35 - &amp;quot;II. Leveling of F1 in Nules &amp;amp; Borriana&amp;quot;&quot;/&gt;&lt;property id=&quot;20307&quot; value=&quot;572&quot;/&gt;&lt;/object&gt;&lt;object type=&quot;3&quot; unique_id=&quot;10039&quot;&gt;&lt;property id=&quot;20148&quot; value=&quot;5&quot;/&gt;&lt;property id=&quot;20300&quot; value=&quot;Diapositiva 36 - &amp;quot;II. Leveling of F1 in Nules &amp;amp; Borriana&amp;quot;&quot;/&gt;&lt;property id=&quot;20307&quot; value=&quot;602&quot;/&gt;&lt;/object&gt;&lt;object type=&quot;3&quot; unique_id=&quot;10040&quot;&gt;&lt;property id=&quot;20148&quot; value=&quot;5&quot;/&gt;&lt;property id=&quot;20300&quot; value=&quot;Diapositiva 37 - &amp;quot;II. Leveling of F1 in Nules &amp;amp; Borriana&amp;quot;&quot;/&gt;&lt;property id=&quot;20307&quot; value=&quot;604&quot;/&gt;&lt;/object&gt;&lt;object type=&quot;3&quot; unique_id=&quot;10041&quot;&gt;&lt;property id=&quot;20148&quot; value=&quot;5&quot;/&gt;&lt;property id=&quot;20300&quot; value=&quot;Diapositiva 38 - &amp;quot;II. Leveling of F1 in Nules &amp;amp; Borriana&amp;quot;&quot;/&gt;&lt;property id=&quot;20307&quot; value=&quot;600&quot;/&gt;&lt;/object&gt;&lt;object type=&quot;3&quot; unique_id=&quot;10042&quot;&gt;&lt;property id=&quot;20148&quot; value=&quot;5&quot;/&gt;&lt;property id=&quot;20300&quot; value=&quot;Diapositiva 39 - &amp;quot;II. Leveling of F1 in Nules &amp;amp; Borriana&amp;quot;&quot;/&gt;&lt;property id=&quot;20307&quot; value=&quot;608&quot;/&gt;&lt;/object&gt;&lt;object type=&quot;3&quot; unique_id=&quot;10043&quot;&gt;&lt;property id=&quot;20148&quot; value=&quot;5&quot;/&gt;&lt;property id=&quot;20300&quot; value=&quot;Diapositiva 40 - &amp;quot;II. Leveling of F1 in Nules &amp;amp; Borriana&amp;quot;&quot;/&gt;&lt;property id=&quot;20307&quot; value=&quot;576&quot;/&gt;&lt;/object&gt;&lt;object type=&quot;3&quot; unique_id=&quot;10044&quot;&gt;&lt;property id=&quot;20148&quot; value=&quot;5&quot;/&gt;&lt;property id=&quot;20300&quot; value=&quot;Diapositiva 41 - &amp;quot;II. Leveling of F1 in Nules &amp;amp; Borriana&amp;quot;&quot;/&gt;&lt;property id=&quot;20307&quot; value=&quot;494&quot;/&gt;&lt;/object&gt;&lt;object type=&quot;3&quot; unique_id=&quot;10045&quot;&gt;&lt;property id=&quot;20148&quot; value=&quot;5&quot;/&gt;&lt;property id=&quot;20300&quot; value=&quot;Diapositiva 42 - &amp;quot;II. Leveling of F1 in Nules &amp;amp; Borriana&amp;quot;&quot;/&gt;&lt;property id=&quot;20307&quot; value=&quot;578&quot;/&gt;&lt;/object&gt;&lt;object type=&quot;3&quot; unique_id=&quot;10046&quot;&gt;&lt;property id=&quot;20148&quot; value=&quot;5&quot;/&gt;&lt;property id=&quot;20300&quot; value=&quot;Diapositiva 43 - &amp;quot;II. Leveling of F1 in Nules &amp;amp; Borriana&amp;quot;&quot;/&gt;&lt;property id=&quot;20307&quot; value=&quot;496&quot;/&gt;&lt;/object&gt;&lt;object type=&quot;3&quot; unique_id=&quot;10047&quot;&gt;&lt;property id=&quot;20148&quot; value=&quot;5&quot;/&gt;&lt;property id=&quot;20300&quot; value=&quot;Diapositiva 44 - &amp;quot;III. Leveling of F2 in Nules &amp;amp; Borriana&amp;quot;&quot;/&gt;&lt;property id=&quot;20307&quot; value=&quot;437&quot;/&gt;&lt;/object&gt;&lt;object type=&quot;3&quot; unique_id=&quot;10048&quot;&gt;&lt;property id=&quot;20148&quot; value=&quot;5&quot;/&gt;&lt;property id=&quot;20300&quot; value=&quot;Diapositiva 45 - &amp;quot;III.1. The starting point: neutral contexts&amp;quot;&quot;/&gt;&lt;property id=&quot;20307&quot; value=&quot;440&quot;/&gt;&lt;/object&gt;&lt;object type=&quot;3&quot; unique_id=&quot;10049&quot;&gt;&lt;property id=&quot;20148&quot; value=&quot;5&quot;/&gt;&lt;property id=&quot;20300&quot; value=&quot;Diapositiva 46 - &amp;quot;III.1. The starting point: neutral contexts&amp;quot;&quot;/&gt;&lt;property id=&quot;20307&quot; value=&quot;539&quot;/&gt;&lt;/object&gt;&lt;object type=&quot;3&quot; unique_id=&quot;10050&quot;&gt;&lt;property id=&quot;20148&quot; value=&quot;5&quot;/&gt;&lt;property id=&quot;20300&quot; value=&quot;Diapositiva 47 - &amp;quot;III.1. The starting point: neutral contexts&amp;quot;&quot;/&gt;&lt;property id=&quot;20307&quot; value=&quot;540&quot;/&gt;&lt;/object&gt;&lt;object type=&quot;3&quot; unique_id=&quot;10051&quot;&gt;&lt;property id=&quot;20148&quot; value=&quot;5&quot;/&gt;&lt;property id=&quot;20300&quot; value=&quot;Diapositiva 48 - &amp;quot;III.1. The starting point: neutral contexts&amp;quot;&quot;/&gt;&lt;property id=&quot;20307&quot; value=&quot;538&quot;/&gt;&lt;/object&gt;&lt;object type=&quot;3&quot; unique_id=&quot;10052&quot;&gt;&lt;property id=&quot;20148&quot; value=&quot;5&quot;/&gt;&lt;property id=&quot;20300&quot; value=&quot;Diapositiva 49 - &amp;quot;III.1. The starting point: neutral contexts&amp;quot;&quot;/&gt;&lt;property id=&quot;20307&quot; value=&quot;541&quot;/&gt;&lt;/object&gt;&lt;object type=&quot;3&quot; unique_id=&quot;10053&quot;&gt;&lt;property id=&quot;20148&quot; value=&quot;5&quot;/&gt;&lt;property id=&quot;20300&quot; value=&quot;Diapositiva 50 - &amp;quot;III.1. The starting point: neutral contexts&amp;quot;&quot;/&gt;&lt;property id=&quot;20307&quot; value=&quot;499&quot;/&gt;&lt;/object&gt;&lt;object type=&quot;3&quot; unique_id=&quot;10054&quot;&gt;&lt;property id=&quot;20148&quot; value=&quot;5&quot;/&gt;&lt;property id=&quot;20300&quot; value=&quot;Diapositiva 51 - &amp;quot;III.1. The starting point: neutral contexts&amp;quot;&quot;/&gt;&lt;property id=&quot;20307&quot; value=&quot;579&quot;/&gt;&lt;/object&gt;&lt;object type=&quot;3&quot; unique_id=&quot;10055&quot;&gt;&lt;property id=&quot;20148&quot; value=&quot;5&quot;/&gt;&lt;property id=&quot;20300&quot; value=&quot;Diapositiva 52 - &amp;quot;III.2. The preharmonic stage: Nules&amp;quot;&quot;/&gt;&lt;property id=&quot;20307&quot; value=&quot;497&quot;/&gt;&lt;/object&gt;&lt;object type=&quot;3&quot; unique_id=&quot;10056&quot;&gt;&lt;property id=&quot;20148&quot; value=&quot;5&quot;/&gt;&lt;property id=&quot;20300&quot; value=&quot;Diapositiva 53 - &amp;quot;III.2. The preharmonic stage: Nules&amp;quot;&quot;/&gt;&lt;property id=&quot;20307&quot; value=&quot;522&quot;/&gt;&lt;/object&gt;&lt;object type=&quot;3&quot; unique_id=&quot;10057&quot;&gt;&lt;property id=&quot;20148&quot; value=&quot;5&quot;/&gt;&lt;property id=&quot;20300&quot; value=&quot;Diapositiva 54 - &amp;quot;III.2. The preharmonic stage: Nules&amp;quot;&quot;/&gt;&lt;property id=&quot;20307&quot; value=&quot;500&quot;/&gt;&lt;/object&gt;&lt;object type=&quot;3&quot; unique_id=&quot;10058&quot;&gt;&lt;property id=&quot;20148&quot; value=&quot;5&quot;/&gt;&lt;property id=&quot;20300&quot; value=&quot;Diapositiva 55 - &amp;quot;III.2. The preharmonic stage: Nules&amp;quot;&quot;/&gt;&lt;property id=&quot;20307&quot; value=&quot;501&quot;/&gt;&lt;/object&gt;&lt;object type=&quot;3&quot; unique_id=&quot;10059&quot;&gt;&lt;property id=&quot;20148&quot; value=&quot;5&quot;/&gt;&lt;property id=&quot;20300&quot; value=&quot;Diapositiva 56 - &amp;quot;III.2. The preharmonic stage: Nules&amp;quot;&quot;/&gt;&lt;property id=&quot;20307&quot; value=&quot;580&quot;/&gt;&lt;/object&gt;&lt;object type=&quot;3&quot; unique_id=&quot;10060&quot;&gt;&lt;property id=&quot;20148&quot; value=&quot;5&quot;/&gt;&lt;property id=&quot;20300&quot; value=&quot;Diapositiva 57 - &amp;quot;III.2. The preharmonic stage: Nules&amp;quot;&quot;/&gt;&lt;property id=&quot;20307&quot; value=&quot;502&quot;/&gt;&lt;/object&gt;&lt;object type=&quot;3&quot; unique_id=&quot;10061&quot;&gt;&lt;property id=&quot;20148&quot; value=&quot;5&quot;/&gt;&lt;property id=&quot;20300&quot; value=&quot;Diapositiva 58 - &amp;quot;III.2. The preharmonic stage: Nules&amp;quot;&quot;/&gt;&lt;property id=&quot;20307&quot; value=&quot;546&quot;/&gt;&lt;/object&gt;&lt;object type=&quot;3&quot; unique_id=&quot;10062&quot;&gt;&lt;property id=&quot;20148&quot; value=&quot;5&quot;/&gt;&lt;property id=&quot;20300&quot; value=&quot;Diapositiva 59 - &amp;quot;III.2. The preharmonic stage: Nules&amp;quot;&quot;/&gt;&lt;property id=&quot;20307&quot; value=&quot;503&quot;/&gt;&lt;/object&gt;&lt;object type=&quot;3&quot; unique_id=&quot;10063&quot;&gt;&lt;property id=&quot;20148&quot; value=&quot;5&quot;/&gt;&lt;property id=&quot;20300&quot; value=&quot;Diapositiva 60 - &amp;quot;III.2. The preharmonic stage: Nules&amp;quot;&quot;/&gt;&lt;property id=&quot;20307&quot; value=&quot;581&quot;/&gt;&lt;/object&gt;&lt;object type=&quot;3&quot; unique_id=&quot;10064&quot;&gt;&lt;property id=&quot;20148&quot; value=&quot;5&quot;/&gt;&lt;property id=&quot;20300&quot; value=&quot;Diapositiva 61 - &amp;quot;III.2. The preharmonic stage: Nules&amp;quot;&quot;/&gt;&lt;property id=&quot;20307&quot; value=&quot;507&quot;/&gt;&lt;/object&gt;&lt;object type=&quot;3&quot; unique_id=&quot;10065&quot;&gt;&lt;property id=&quot;20148&quot; value=&quot;5&quot;/&gt;&lt;property id=&quot;20300&quot; value=&quot;Diapositiva 62 - &amp;quot;III.2. The preharmonic stage: Nules&amp;quot;&quot;/&gt;&lt;property id=&quot;20307&quot; value=&quot;505&quot;/&gt;&lt;/object&gt;&lt;object type=&quot;3&quot; unique_id=&quot;10066&quot;&gt;&lt;property id=&quot;20148&quot; value=&quot;5&quot;/&gt;&lt;property id=&quot;20300&quot; value=&quot;Diapositiva 63 - &amp;quot;III.2. The preharmonic stage: Nules&amp;quot;&quot;/&gt;&lt;property id=&quot;20307&quot; value=&quot;582&quot;/&gt;&lt;/object&gt;&lt;object type=&quot;3&quot; unique_id=&quot;10067&quot;&gt;&lt;property id=&quot;20148&quot; value=&quot;5&quot;/&gt;&lt;property id=&quot;20300&quot; value=&quot;Diapositiva 64 - &amp;quot;III.2. The preharmonic stage: Nules&amp;quot;&quot;/&gt;&lt;property id=&quot;20307&quot; value=&quot;504&quot;/&gt;&lt;/object&gt;&lt;object type=&quot;3&quot; unique_id=&quot;10068&quot;&gt;&lt;property id=&quot;20148&quot; value=&quot;5&quot;/&gt;&lt;property id=&quot;20300&quot; value=&quot;Diapositiva 65 - &amp;quot;III.2. The preharmonic stage: Nules&amp;quot;&quot;/&gt;&lt;property id=&quot;20307&quot; value=&quot;583&quot;/&gt;&lt;/object&gt;&lt;object type=&quot;3&quot; unique_id=&quot;10069&quot;&gt;&lt;property id=&quot;20148&quot; value=&quot;5&quot;/&gt;&lt;property id=&quot;20300&quot; value=&quot;Diapositiva 66 - &amp;quot;III.2. The preharmonic stage: Nules&amp;quot;&quot;/&gt;&lt;property id=&quot;20307&quot; value=&quot;506&quot;/&gt;&lt;/object&gt;&lt;object type=&quot;3&quot; unique_id=&quot;10070&quot;&gt;&lt;property id=&quot;20148&quot; value=&quot;5&quot;/&gt;&lt;property id=&quot;20300&quot; value=&quot;Diapositiva 67 - &amp;quot;III.2. The preharmonic stage: Nules&amp;quot;&quot;/&gt;&lt;property id=&quot;20307&quot; value=&quot;589&quot;/&gt;&lt;/object&gt;&lt;object type=&quot;3&quot; unique_id=&quot;10071&quot;&gt;&lt;property id=&quot;20148&quot; value=&quot;5&quot;/&gt;&lt;property id=&quot;20300&quot; value=&quot;Diapositiva 68 - &amp;quot;III.3. The harmonic stage: Borriana&amp;quot;&quot;/&gt;&lt;property id=&quot;20307&quot; value=&quot;498&quot;/&gt;&lt;/object&gt;&lt;object type=&quot;3&quot; unique_id=&quot;10072&quot;&gt;&lt;property id=&quot;20148&quot; value=&quot;5&quot;/&gt;&lt;property id=&quot;20300&quot; value=&quot;Diapositiva 69 - &amp;quot;III.3. The harmonic stage: Borriana&amp;quot;&quot;/&gt;&lt;property id=&quot;20307&quot; value=&quot;584&quot;/&gt;&lt;/object&gt;&lt;object type=&quot;3&quot; unique_id=&quot;10073&quot;&gt;&lt;property id=&quot;20148&quot; value=&quot;5&quot;/&gt;&lt;property id=&quot;20300&quot; value=&quot;Diapositiva 70 - &amp;quot;III.3. The harmonic stage: Borriana&amp;quot;&quot;/&gt;&lt;property id=&quot;20307&quot; value=&quot;586&quot;/&gt;&lt;/object&gt;&lt;object type=&quot;3&quot; unique_id=&quot;10074&quot;&gt;&lt;property id=&quot;20148&quot; value=&quot;5&quot;/&gt;&lt;property id=&quot;20300&quot; value=&quot;Diapositiva 71 - &amp;quot;III.3. The harmonic stage: Borriana&amp;quot;&quot;/&gt;&lt;property id=&quot;20307&quot; value=&quot;515&quot;/&gt;&lt;/object&gt;&lt;object type=&quot;3&quot; unique_id=&quot;10075&quot;&gt;&lt;property id=&quot;20148&quot; value=&quot;5&quot;/&gt;&lt;property id=&quot;20300&quot; value=&quot;Diapositiva 72 - &amp;quot;III.3. The harmonic stage: Borriana&amp;quot;&quot;/&gt;&lt;property id=&quot;20307&quot; value=&quot;585&quot;/&gt;&lt;/object&gt;&lt;object type=&quot;3&quot; unique_id=&quot;10076&quot;&gt;&lt;property id=&quot;20148&quot; value=&quot;5&quot;/&gt;&lt;property id=&quot;20300&quot; value=&quot;Diapositiva 73 - &amp;quot;III.3. The harmonic stage: Borriana&amp;quot;&quot;/&gt;&lt;property id=&quot;20307&quot; value=&quot;587&quot;/&gt;&lt;/object&gt;&lt;object type=&quot;3&quot; unique_id=&quot;10077&quot;&gt;&lt;property id=&quot;20148&quot; value=&quot;5&quot;/&gt;&lt;property id=&quot;20300&quot; value=&quot;Diapositiva 74 - &amp;quot;III.3. The harmonic stage: Borriana&amp;quot;&quot;/&gt;&lt;property id=&quot;20307&quot; value=&quot;512&quot;/&gt;&lt;/object&gt;&lt;object type=&quot;3&quot; unique_id=&quot;10078&quot;&gt;&lt;property id=&quot;20148&quot; value=&quot;5&quot;/&gt;&lt;property id=&quot;20300&quot; value=&quot;Diapositiva 75 - &amp;quot;III.3. The harmonic stage: Borriana&amp;quot;&quot;/&gt;&lt;property id=&quot;20307&quot; value=&quot;588&quot;/&gt;&lt;/object&gt;&lt;object type=&quot;3&quot; unique_id=&quot;10079&quot;&gt;&lt;property id=&quot;20148&quot; value=&quot;5&quot;/&gt;&lt;property id=&quot;20300&quot; value=&quot;Diapositiva 76 - &amp;quot;III.3. The harmonic stage: Borriana&amp;quot;&quot;/&gt;&lt;property id=&quot;20307&quot; value=&quot;519&quot;/&gt;&lt;/object&gt;&lt;object type=&quot;3&quot; unique_id=&quot;10080&quot;&gt;&lt;property id=&quot;20148&quot; value=&quot;5&quot;/&gt;&lt;property id=&quot;20300&quot; value=&quot;Diapositiva 77 - &amp;quot;IV. Concluding remarks&amp;quot;&quot;/&gt;&lt;property id=&quot;20307&quot; value=&quot;450&quot;/&gt;&lt;/object&gt;&lt;object type=&quot;3&quot; unique_id=&quot;10081&quot;&gt;&lt;property id=&quot;20148&quot; value=&quot;5&quot;/&gt;&lt;property id=&quot;20300&quot; value=&quot;Diapositiva 78 - &amp;quot;IV. Concluding remarks&amp;quot;&quot;/&gt;&lt;property id=&quot;20307&quot; value=&quot;548&quot;/&gt;&lt;/object&gt;&lt;object type=&quot;3&quot; unique_id=&quot;10082&quot;&gt;&lt;property id=&quot;20148&quot; value=&quot;5&quot;/&gt;&lt;property id=&quot;20300&quot; value=&quot;Diapositiva 79 - &amp;quot;IV. Concluding remarks&amp;quot;&quot;/&gt;&lt;property id=&quot;20307&quot; value=&quot;557&quot;/&gt;&lt;/object&gt;&lt;object type=&quot;3&quot; unique_id=&quot;10083&quot;&gt;&lt;property id=&quot;20148&quot; value=&quot;5&quot;/&gt;&lt;property id=&quot;20300&quot; value=&quot;Diapositiva 80 - &amp;quot;IV. Concluding remarks&amp;quot;&quot;/&gt;&lt;property id=&quot;20307&quot; value=&quot;558&quot;/&gt;&lt;/object&gt;&lt;object type=&quot;3&quot; unique_id=&quot;10084&quot;&gt;&lt;property id=&quot;20148&quot; value=&quot;5&quot;/&gt;&lt;property id=&quot;20300&quot; value=&quot;Diapositiva 81 - &amp;quot;IV. Concluding remarks&amp;quot;&quot;/&gt;&lt;property id=&quot;20307&quot; value=&quot;559&quot;/&gt;&lt;/object&gt;&lt;object type=&quot;3&quot; unique_id=&quot;10085&quot;&gt;&lt;property id=&quot;20148&quot; value=&quot;5&quot;/&gt;&lt;property id=&quot;20300&quot; value=&quot;Diapositiva 82 - &amp;quot;IV. Concluding remarks&amp;quot;&quot;/&gt;&lt;property id=&quot;20307&quot; value=&quot;560&quot;/&gt;&lt;/object&gt;&lt;object type=&quot;3&quot; unique_id=&quot;10086&quot;&gt;&lt;property id=&quot;20148&quot; value=&quot;5&quot;/&gt;&lt;property id=&quot;20300&quot; value=&quot;Diapositiva 83 - &amp;quot;Thank you for your attention&amp;quot;&quot;/&gt;&lt;property id=&quot;20307&quot; value=&quot;561&quot;/&gt;&lt;/object&gt;&lt;object type=&quot;3&quot; unique_id=&quot;10087&quot;&gt;&lt;property id=&quot;20148&quot; value=&quot;5&quot;/&gt;&lt;property id=&quot;20300&quot; value=&quot;Diapositiva 84 - &amp;quot;Presentation soon available at: http://www.uv.es/foncat&amp;quot;&quot;/&gt;&lt;property id=&quot;20307&quot; value=&quot;597&quot;/&gt;&lt;/object&gt;&lt;object type=&quot;3&quot; unique_id=&quot;10088&quot;&gt;&lt;property id=&quot;20148&quot; value=&quot;5&quot;/&gt;&lt;property id=&quot;20300&quot; value=&quot;Diapositiva 85 - &amp;quot;V. References&amp;quot;&quot;/&gt;&lt;property id=&quot;20307&quot; value=&quot;454&quot;/&gt;&lt;/object&gt;&lt;object type=&quot;3&quot; unique_id=&quot;10089&quot;&gt;&lt;property id=&quot;20148&quot; value=&quot;5&quot;/&gt;&lt;property id=&quot;20300&quot; value=&quot;Diapositiva 86 - &amp;quot;V. References&amp;quot;&quot;/&gt;&lt;property id=&quot;20307&quot; value=&quot;456&quot;/&gt;&lt;/object&gt;&lt;object type=&quot;3&quot; unique_id=&quot;10090&quot;&gt;&lt;property id=&quot;20148&quot; value=&quot;5&quot;/&gt;&lt;property id=&quot;20300&quot; value=&quot;Diapositiva 87 - &amp;quot;V. References&amp;quot;&quot;/&gt;&lt;property id=&quot;20307&quot; value=&quot;457&quot;/&gt;&lt;/object&gt;&lt;object type=&quot;3&quot; unique_id=&quot;10091&quot;&gt;&lt;property id=&quot;20148&quot; value=&quot;5&quot;/&gt;&lt;property id=&quot;20300&quot; value=&quot;Diapositiva 88 - &amp;quot;V. References&amp;quot;&quot;/&gt;&lt;property id=&quot;20307&quot; value=&quot;458&quot;/&gt;&lt;/object&gt;&lt;object type=&quot;3&quot; unique_id=&quot;10092&quot;&gt;&lt;property id=&quot;20148&quot; value=&quot;5&quot;/&gt;&lt;property id=&quot;20300&quot; value=&quot;Diapositiva 89 - &amp;quot;Formalism&amp;quot;&quot;/&gt;&lt;property id=&quot;20307&quot; value=&quot;590&quot;/&gt;&lt;/object&gt;&lt;object type=&quot;3&quot; unique_id=&quot;10093&quot;&gt;&lt;property id=&quot;20148&quot; value=&quot;5&quot;/&gt;&lt;property id=&quot;20300&quot; value=&quot;Diapositiva 90 - &amp;quot;Formalism&amp;quot;&quot;/&gt;&lt;property id=&quot;20307&quot; value=&quot;591&quot;/&gt;&lt;/object&gt;&lt;object type=&quot;3&quot; unique_id=&quot;10094&quot;&gt;&lt;property id=&quot;20148&quot; value=&quot;5&quot;/&gt;&lt;property id=&quot;20300&quot; value=&quot;Diapositiva 91 - &amp;quot;Formalism&amp;quot;&quot;/&gt;&lt;property id=&quot;20307&quot; value=&quot;592&quot;/&gt;&lt;/object&gt;&lt;object type=&quot;3&quot; unique_id=&quot;10095&quot;&gt;&lt;property id=&quot;20148&quot; value=&quot;5&quot;/&gt;&lt;property id=&quot;20300&quot; value=&quot;Diapositiva 92 - &amp;quot;Formalism&amp;quot;&quot;/&gt;&lt;property id=&quot;20307&quot; value=&quot;593&quot;/&gt;&lt;/object&gt;&lt;object type=&quot;3&quot; unique_id=&quot;10096&quot;&gt;&lt;property id=&quot;20148&quot; value=&quot;5&quot;/&gt;&lt;property id=&quot;20300&quot; value=&quot;Diapositiva 93 - &amp;quot;Formalism&amp;quot;&quot;/&gt;&lt;property id=&quot;20307&quot; value=&quot;594&quot;/&gt;&lt;/object&gt;&lt;object type=&quot;3&quot; unique_id=&quot;10097&quot;&gt;&lt;property id=&quot;20148&quot; value=&quot;5&quot;/&gt;&lt;property id=&quot;20300&quot; value=&quot;Diapositiva 94 - &amp;quot;Formalism&amp;quot;&quot;/&gt;&lt;property id=&quot;20307&quot; value=&quot;596&quot;/&gt;&lt;/object&gt;&lt;object type=&quot;3&quot; unique_id=&quot;10098&quot;&gt;&lt;property id=&quot;20148&quot; value=&quot;5&quot;/&gt;&lt;property id=&quot;20300&quot; value=&quot;Diapositiva 95 - &amp;quot;II. Leveling of F1 in Nules &amp;amp; Borriana&amp;quot;&quot;/&gt;&lt;property id=&quot;20307&quot; value=&quot;605&quot;/&gt;&lt;/object&gt;&lt;object type=&quot;3&quot; unique_id=&quot;10099&quot;&gt;&lt;property id=&quot;20148&quot; value=&quot;5&quot;/&gt;&lt;property id=&quot;20300&quot; value=&quot;Diapositiva 96 - &amp;quot;II. Leveling of F1 in Nules &amp;amp; Borriana&amp;quot;&quot;/&gt;&lt;property id=&quot;20307&quot; value=&quot;606&quot;/&gt;&lt;/object&gt;&lt;object type=&quot;3&quot; unique_id=&quot;10100&quot;&gt;&lt;property id=&quot;20148&quot; value=&quot;5&quot;/&gt;&lt;property id=&quot;20300&quot; value=&quot;Diapositiva 97 - &amp;quot;Background&amp;quot;&quot;/&gt;&lt;property id=&quot;20307&quot; value=&quot;610&quot;/&gt;&lt;/object&gt;&lt;object type=&quot;3&quot; unique_id=&quot;10101&quot;&gt;&lt;property id=&quot;20148&quot; value=&quot;5&quot;/&gt;&lt;property id=&quot;20300&quot; value=&quot;Diapositiva 98 - &amp;quot;Background&amp;quot;&quot;/&gt;&lt;property id=&quot;20307&quot; value=&quot;61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Red">
  <a:themeElements>
    <a:clrScheme name="Red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Red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ed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d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9660</TotalTime>
  <Words>227</Words>
  <Application>Microsoft Office PowerPoint</Application>
  <PresentationFormat>Presentación en pantalla (4:3)</PresentationFormat>
  <Paragraphs>76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Red</vt:lpstr>
      <vt:lpstr>I. Acoustic study: Methodology</vt:lpstr>
      <vt:lpstr>I. Acoustic study: Methodology</vt:lpstr>
      <vt:lpstr>I. Acoustic study: Methodology</vt:lpstr>
      <vt:lpstr>I. Acoustic study: Methodology</vt:lpstr>
      <vt:lpstr>I. Acoustic study: Methodology</vt:lpstr>
      <vt:lpstr>I. Acoustic study: Methodology</vt:lpstr>
      <vt:lpstr>I. Acoustic study: Methodology</vt:lpstr>
      <vt:lpstr>I. Acoustic study: Methodology</vt:lpstr>
      <vt:lpstr>I. Acoustic study: Methodology</vt:lpstr>
      <vt:lpstr>I. Acoustic study: Methodology</vt:lpstr>
      <vt:lpstr>I. Acoustic study: Methodology</vt:lpstr>
      <vt:lpstr>I. Acoustic study: Methodology</vt:lpstr>
      <vt:lpstr>I. Acoustic study: Methodology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Rara afis, rara avis</dc:title>
  <dc:creator>user</dc:creator>
  <cp:lastModifiedBy>Jesús</cp:lastModifiedBy>
  <cp:revision>824</cp:revision>
  <dcterms:created xsi:type="dcterms:W3CDTF">2012-01-19T14:45:18Z</dcterms:created>
  <dcterms:modified xsi:type="dcterms:W3CDTF">2012-05-02T22:37:08Z</dcterms:modified>
</cp:coreProperties>
</file>