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5" r:id="rId3"/>
    <p:sldId id="257" r:id="rId4"/>
    <p:sldId id="263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6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0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88405-F1FF-4614-9885-19E891E6CBC8}" type="datetimeFigureOut">
              <a:rPr lang="es-ES" smtClean="0"/>
              <a:t>17/12/2023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E45F4-A9E6-444D-BCF6-E82F9D003B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283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DDDF-D4E9-421B-A9E8-5E9846F7942B}" type="datetime1">
              <a:rPr lang="es-ES" smtClean="0"/>
              <a:t>17/12/2023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50 años del inicio de los estudios de Psicología en la Universitat de València (1973-2023). Juan Pascual Llobell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CF3F-6289-4F1E-A9FC-DB00F91E8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825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0"/>
    </mc:Choice>
    <mc:Fallback xmlns="">
      <p:transition spd="slow" advTm="1079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F850-529C-4BE5-A8A2-6899BA201BD7}" type="datetime1">
              <a:rPr lang="es-ES" smtClean="0"/>
              <a:t>17/12/2023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50 años del inicio de los estudios de Psicología en la Universitat de València (1973-2023). Juan Pascual Llobell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CF3F-6289-4F1E-A9FC-DB00F91E8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173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0"/>
    </mc:Choice>
    <mc:Fallback xmlns="">
      <p:transition spd="slow" advTm="1079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C0F4-18C8-4938-A420-EE86DEAC4739}" type="datetime1">
              <a:rPr lang="es-ES" smtClean="0"/>
              <a:t>17/12/2023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50 años del inicio de los estudios de Psicología en la Universitat de València (1973-2023). Juan Pascual Llobell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CF3F-6289-4F1E-A9FC-DB00F91E8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68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0"/>
    </mc:Choice>
    <mc:Fallback xmlns="">
      <p:transition spd="slow" advTm="1079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EBBF-EF3D-41F3-A0AF-7933C856240C}" type="datetime1">
              <a:rPr lang="es-ES" smtClean="0"/>
              <a:t>17/12/2023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50 años del inicio de los estudios de Psicología en la Universitat de València (1973-2023). Juan Pascual Llobell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CF3F-6289-4F1E-A9FC-DB00F91E8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801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0"/>
    </mc:Choice>
    <mc:Fallback xmlns="">
      <p:transition spd="slow" advTm="1079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8ABA-4BAE-4C35-8709-21B9CF4A4A4C}" type="datetime1">
              <a:rPr lang="es-ES" smtClean="0"/>
              <a:t>17/12/2023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50 años del inicio de los estudios de Psicología en la Universitat de València (1973-2023). Juan Pascual Llobell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CF3F-6289-4F1E-A9FC-DB00F91E8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87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0"/>
    </mc:Choice>
    <mc:Fallback xmlns="">
      <p:transition spd="slow" advTm="1079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652A-D565-4F96-91CE-4CA8690A8D5E}" type="datetime1">
              <a:rPr lang="es-ES" smtClean="0"/>
              <a:t>17/12/2023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50 años del inicio de los estudios de Psicología en la Universitat de València (1973-2023). Juan Pascual Llobell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CF3F-6289-4F1E-A9FC-DB00F91E8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91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0"/>
    </mc:Choice>
    <mc:Fallback xmlns="">
      <p:transition spd="slow" advTm="1079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2100-6B8F-4A21-9B59-47A20B68B1E8}" type="datetime1">
              <a:rPr lang="es-ES" smtClean="0"/>
              <a:t>17/12/2023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50 años del inicio de los estudios de Psicología en la Universitat de València (1973-2023). Juan Pascual Llobell</a:t>
            </a: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CF3F-6289-4F1E-A9FC-DB00F91E8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02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0"/>
    </mc:Choice>
    <mc:Fallback xmlns="">
      <p:transition spd="slow" advTm="1079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E828-6BBA-4230-B1C3-E000C146DDEF}" type="datetime1">
              <a:rPr lang="es-ES" smtClean="0"/>
              <a:t>17/12/2023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50 años del inicio de los estudios de Psicología en la Universitat de València (1973-2023). Juan Pascual Llobell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CF3F-6289-4F1E-A9FC-DB00F91E8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708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0"/>
    </mc:Choice>
    <mc:Fallback xmlns="">
      <p:transition spd="slow" advTm="1079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D21-8753-468B-A52D-A07D46011CF9}" type="datetime1">
              <a:rPr lang="es-ES" smtClean="0"/>
              <a:t>17/12/2023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50 años del inicio de los estudios de Psicología en la Universitat de València (1973-2023). Juan Pascual Llobell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CF3F-6289-4F1E-A9FC-DB00F91E8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237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0"/>
    </mc:Choice>
    <mc:Fallback xmlns="">
      <p:transition spd="slow" advTm="1079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9D02-759F-46A7-8983-3543DA3A8F01}" type="datetime1">
              <a:rPr lang="es-ES" smtClean="0"/>
              <a:t>17/12/2023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50 años del inicio de los estudios de Psicología en la Universitat de València (1973-2023). Juan Pascual Llobell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CF3F-6289-4F1E-A9FC-DB00F91E8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24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0"/>
    </mc:Choice>
    <mc:Fallback xmlns="">
      <p:transition spd="slow" advTm="1079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9A915-B192-45C9-B529-0AA34BD02218}" type="datetime1">
              <a:rPr lang="es-ES" smtClean="0"/>
              <a:t>17/12/2023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50 años del inicio de los estudios de Psicología en la Universitat de València (1973-2023). Juan Pascual Llobell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CF3F-6289-4F1E-A9FC-DB00F91E8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039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0"/>
    </mc:Choice>
    <mc:Fallback xmlns="">
      <p:transition spd="slow" advTm="1079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9F2B8-B9B2-4122-BB58-7A32FCD449C3}" type="datetime1">
              <a:rPr lang="es-ES" smtClean="0"/>
              <a:t>17/12/2023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50 años del inicio de los estudios de Psicología en la Universitat de València (1973-2023). Juan Pascual Llobell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9CF3F-6289-4F1E-A9FC-DB00F91E8F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925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790"/>
    </mc:Choice>
    <mc:Fallback xmlns="">
      <p:transition spd="slow" advTm="10790"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pie de página 19"/>
          <p:cNvSpPr>
            <a:spLocks noGrp="1"/>
          </p:cNvSpPr>
          <p:nvPr>
            <p:ph type="ftr" sz="quarter" idx="11"/>
          </p:nvPr>
        </p:nvSpPr>
        <p:spPr>
          <a:xfrm>
            <a:off x="334977" y="6417287"/>
            <a:ext cx="6170022" cy="365125"/>
          </a:xfrm>
        </p:spPr>
        <p:txBody>
          <a:bodyPr/>
          <a:lstStyle/>
          <a:p>
            <a:r>
              <a:rPr lang="es-ES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“50 años del inicio de los estudios de Psicología en la Universitat de València (1973-2023)”. Prof. Juan Pascual </a:t>
            </a:r>
            <a:r>
              <a:rPr lang="es-ES" sz="105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Llobell</a:t>
            </a:r>
            <a:endParaRPr lang="es-ES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Marcador de número de diapositiva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-</a:t>
            </a:r>
            <a:fld id="{C2D9CF3F-6289-4F1E-A9FC-DB00F91E8F44}" type="slidenum">
              <a:rPr lang="es-ES" smtClean="0"/>
              <a:t>1</a:t>
            </a:fld>
            <a:r>
              <a:rPr lang="es-ES" dirty="0" smtClean="0"/>
              <a:t>-</a:t>
            </a:r>
            <a:endParaRPr lang="es-ES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8" y="6365393"/>
            <a:ext cx="385410" cy="412299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0" y="0"/>
            <a:ext cx="12192000" cy="682563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311" y="385928"/>
            <a:ext cx="1535723" cy="1062967"/>
          </a:xfrm>
          <a:prstGeom prst="rect">
            <a:avLst/>
          </a:prstGeom>
        </p:spPr>
      </p:pic>
      <p:pic>
        <p:nvPicPr>
          <p:cNvPr id="12" name="Picture 2" descr="Universidad de Valencia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943" y="385928"/>
            <a:ext cx="852154" cy="85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7993" y="385928"/>
            <a:ext cx="1593850" cy="9996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9985" y="385928"/>
            <a:ext cx="4343400" cy="1337614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7" name="CuadroTexto 6"/>
          <p:cNvSpPr txBox="1"/>
          <p:nvPr/>
        </p:nvSpPr>
        <p:spPr>
          <a:xfrm>
            <a:off x="3830786" y="3951249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Juan Pascual </a:t>
            </a:r>
            <a:r>
              <a:rPr lang="es-E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Llobell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01172" y="2688364"/>
            <a:ext cx="11389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“Aportaciones desde las Metodologías de las Ciencias del Comportamiento”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156876" y="5614925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de diciembre, 2023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495034" y="4680555"/>
            <a:ext cx="6789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Catedrático de Metodología de las Ciencias del Comportamiento</a:t>
            </a:r>
          </a:p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Universitat de València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4048369" y="5462954"/>
            <a:ext cx="4275016" cy="39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1078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pie de página 19"/>
          <p:cNvSpPr>
            <a:spLocks noGrp="1"/>
          </p:cNvSpPr>
          <p:nvPr>
            <p:ph type="ftr" sz="quarter" idx="11"/>
          </p:nvPr>
        </p:nvSpPr>
        <p:spPr>
          <a:xfrm>
            <a:off x="334977" y="6417287"/>
            <a:ext cx="6170022" cy="365125"/>
          </a:xfrm>
        </p:spPr>
        <p:txBody>
          <a:bodyPr/>
          <a:lstStyle/>
          <a:p>
            <a:r>
              <a:rPr lang="es-ES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“50 años del inicio de los estudios de Psicología en la Universitat de València (1973-2023)”. Prof. Juan Pascual </a:t>
            </a:r>
            <a:r>
              <a:rPr lang="es-ES" sz="105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Llobell</a:t>
            </a:r>
            <a:endParaRPr lang="es-ES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Marcador de número de diapositiva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-</a:t>
            </a:r>
            <a:fld id="{C2D9CF3F-6289-4F1E-A9FC-DB00F91E8F44}" type="slidenum">
              <a:rPr lang="es-ES" smtClean="0"/>
              <a:t>2</a:t>
            </a:fld>
            <a:r>
              <a:rPr lang="es-ES" dirty="0" smtClean="0"/>
              <a:t>-</a:t>
            </a:r>
            <a:endParaRPr lang="es-ES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8" y="6365393"/>
            <a:ext cx="385410" cy="412299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0" y="0"/>
            <a:ext cx="12192000" cy="682563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242278" y="203842"/>
            <a:ext cx="11777784" cy="6850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rgbClr val="C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Colectivo</a:t>
            </a:r>
            <a:r>
              <a:rPr lang="es-ES" b="1" dirty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b="1" dirty="0" smtClean="0">
                <a:solidFill>
                  <a:srgbClr val="C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Profesorado </a:t>
            </a:r>
            <a:r>
              <a:rPr lang="es-ES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Área de Metodología de las Ciencias del Comportamiento. </a:t>
            </a:r>
            <a:r>
              <a:rPr lang="es-ES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Universitat </a:t>
            </a:r>
            <a:r>
              <a:rPr lang="es-ES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València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603009" y="960046"/>
            <a:ext cx="10985981" cy="5550943"/>
            <a:chOff x="808939" y="1141044"/>
            <a:chExt cx="10985981" cy="5550943"/>
          </a:xfrm>
        </p:grpSpPr>
        <p:sp>
          <p:nvSpPr>
            <p:cNvPr id="25" name="Rectángulo 24"/>
            <p:cNvSpPr/>
            <p:nvPr/>
          </p:nvSpPr>
          <p:spPr>
            <a:xfrm>
              <a:off x="808939" y="1141044"/>
              <a:ext cx="4635056" cy="5332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07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Pascual </a:t>
              </a:r>
              <a:r>
                <a:rPr lang="es-ES" sz="20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Llobell</a:t>
              </a: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Juan</a:t>
              </a:r>
              <a:endPara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07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Chorro </a:t>
              </a:r>
              <a:r>
                <a:rPr lang="es-ES" sz="20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Gascó</a:t>
              </a: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Juan Luis</a:t>
              </a:r>
              <a:endPara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07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s-ES" sz="20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Algarabel</a:t>
              </a: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González, Salvador</a:t>
              </a:r>
              <a:endPara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07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Sanmartín Arce, Jaime</a:t>
              </a:r>
              <a:endPara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07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Pitarque Gracia, Alfonso</a:t>
              </a:r>
              <a:endPara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07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Meliá Navarro, José Luis</a:t>
              </a:r>
              <a:endPara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07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s-ES" sz="20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Estarelles</a:t>
              </a: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Rodríguez, Rosa</a:t>
              </a:r>
              <a:endPara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07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Díaz Esteve, José Vicente</a:t>
              </a:r>
              <a:endPara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07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20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Sancerni</a:t>
              </a:r>
              <a:r>
                <a:rPr lang="en-U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Beitia</a:t>
              </a:r>
              <a:r>
                <a:rPr lang="en-U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Mª Dolores</a:t>
              </a:r>
              <a:endPara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07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20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Monterde-i-Bort</a:t>
              </a:r>
              <a:r>
                <a:rPr lang="en-U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Héctor</a:t>
              </a:r>
              <a:endPara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07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s-ES" sz="2000" b="1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Dasi</a:t>
              </a:r>
              <a:r>
                <a:rPr lang="es-ES" sz="20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Vivó, Carmen</a:t>
              </a:r>
              <a:endPara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07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Ruiz </a:t>
              </a:r>
              <a:r>
                <a:rPr lang="es-ES" sz="20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Ruiz</a:t>
              </a: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Juan </a:t>
              </a:r>
              <a:r>
                <a:rPr lang="es-ES" sz="20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Carlos</a:t>
              </a:r>
            </a:p>
            <a:p>
              <a:pPr marL="342900" indent="-342900">
                <a:lnSpc>
                  <a:spcPct val="107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Perea Lara, Manuel</a:t>
              </a:r>
              <a:endPara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07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20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Hontangas</a:t>
              </a: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Beltrán, </a:t>
              </a:r>
              <a:r>
                <a:rPr lang="es-ES" sz="20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Pedro</a:t>
              </a:r>
              <a:endPara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6320045" y="1141044"/>
              <a:ext cx="5474875" cy="5550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07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20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Valero </a:t>
              </a: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Mora, Pedro</a:t>
              </a:r>
              <a:endPara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07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Frías Navarro, Mª Dolores</a:t>
              </a:r>
              <a:endPara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07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García Pérez, José Fernando</a:t>
              </a:r>
              <a:endPara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07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20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Lloret</a:t>
              </a: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Segura, Susana</a:t>
              </a:r>
              <a:endPara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07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Molina Ibáñez, </a:t>
              </a:r>
              <a:r>
                <a:rPr lang="es-ES" sz="2000" b="1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Gabi</a:t>
              </a:r>
              <a:endPara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07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Tomás Miguel, José Manuel</a:t>
              </a:r>
              <a:endPara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07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Rodrigo Giménez, Mª Florencia</a:t>
              </a:r>
              <a:endPara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07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20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Ferreres</a:t>
              </a: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s-ES" sz="20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Traver</a:t>
              </a: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Doris</a:t>
              </a:r>
              <a:endPara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07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Oliver </a:t>
              </a:r>
              <a:r>
                <a:rPr lang="es-ES" sz="20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Germes</a:t>
              </a: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Amparo</a:t>
              </a:r>
              <a:endPara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07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Tomás Marco, Inés</a:t>
              </a:r>
              <a:endPara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07000"/>
                </a:lnSpc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Espejo </a:t>
              </a:r>
              <a:r>
                <a:rPr lang="es-ES" sz="20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Tort</a:t>
              </a: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Begoña</a:t>
              </a:r>
              <a:endPara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Hernández Baeza, </a:t>
              </a:r>
              <a:r>
                <a:rPr lang="es-ES" sz="20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Ana</a:t>
              </a:r>
            </a:p>
            <a:p>
              <a:pPr marL="342900" indent="-342900">
                <a:lnSpc>
                  <a:spcPct val="107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Galiana </a:t>
              </a:r>
              <a:r>
                <a:rPr lang="es-ES" sz="20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Llinares</a:t>
              </a: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Laura</a:t>
              </a:r>
            </a:p>
            <a:p>
              <a:pPr marL="342900" indent="-342900">
                <a:lnSpc>
                  <a:spcPct val="107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Badenes Ribera, Laura</a:t>
              </a:r>
            </a:p>
            <a:p>
              <a:pPr marL="342900" indent="-342900">
                <a:lnSpc>
                  <a:spcPct val="107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s-ES" sz="2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Fuentes Duran, Mª del </a:t>
              </a:r>
              <a:r>
                <a:rPr lang="es-ES" sz="20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Castillo</a:t>
              </a:r>
              <a:endParaRPr lang="es-E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4367435" y="2765563"/>
            <a:ext cx="181972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7030A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1973 a </a:t>
            </a:r>
            <a:r>
              <a:rPr lang="es-ES" sz="2800" b="1" dirty="0" smtClean="0">
                <a:solidFill>
                  <a:srgbClr val="7030A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lang="es-ES" sz="2800" dirty="0">
              <a:solidFill>
                <a:srgbClr val="7030A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5373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número de diapositiva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-</a:t>
            </a:r>
            <a:fld id="{C2D9CF3F-6289-4F1E-A9FC-DB00F91E8F44}" type="slidenum">
              <a:rPr lang="es-ES" smtClean="0"/>
              <a:t>3</a:t>
            </a:fld>
            <a:r>
              <a:rPr lang="es-ES" dirty="0" smtClean="0"/>
              <a:t>-</a:t>
            </a:r>
            <a:endParaRPr lang="es-ES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8" y="6365393"/>
            <a:ext cx="385410" cy="412299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0" y="0"/>
            <a:ext cx="12192000" cy="682563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148492" y="203842"/>
            <a:ext cx="11816862" cy="388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Colectivo de </a:t>
            </a:r>
            <a:r>
              <a:rPr lang="es-ES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Profesorado </a:t>
            </a:r>
            <a:r>
              <a:rPr lang="es-ES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Área de Metodología de las Ciencias del Comportamiento. </a:t>
            </a:r>
            <a:r>
              <a:rPr lang="es-ES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Universitat </a:t>
            </a:r>
            <a:r>
              <a:rPr lang="es-ES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València</a:t>
            </a:r>
            <a:r>
              <a:rPr lang="es-ES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78210" y="536869"/>
            <a:ext cx="11412314" cy="6345327"/>
            <a:chOff x="386026" y="445080"/>
            <a:chExt cx="11412314" cy="6345327"/>
          </a:xfrm>
        </p:grpSpPr>
        <p:sp>
          <p:nvSpPr>
            <p:cNvPr id="25" name="Rectángulo 24"/>
            <p:cNvSpPr/>
            <p:nvPr/>
          </p:nvSpPr>
          <p:spPr>
            <a:xfrm>
              <a:off x="386026" y="445080"/>
              <a:ext cx="5502031" cy="6345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s-ES" sz="1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Otros </a:t>
              </a:r>
              <a:r>
                <a:rPr lang="es-ES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miembros que fueron docentes en el </a:t>
              </a:r>
              <a:r>
                <a:rPr lang="es-ES" sz="1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Área: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Alcantud Marín, </a:t>
              </a:r>
              <a:r>
                <a:rPr lang="es-ES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Francisco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Aznar Casanova, José Antonio</a:t>
              </a:r>
              <a:endPara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Bernia Pardo, José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Canet</a:t>
              </a:r>
              <a:r>
                <a:rPr lang="es-ES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Centellas, Fernando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Castaño Linares, Mª Dolores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Castro Aguilar, José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Cervera Crespo, Teresa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Diges</a:t>
              </a:r>
              <a:r>
                <a:rPr lang="es-ES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Marga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González </a:t>
              </a:r>
              <a:r>
                <a:rPr lang="es-ES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Romá</a:t>
              </a:r>
              <a:r>
                <a:rPr lang="es-ES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Vicente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Gotor</a:t>
              </a:r>
              <a:r>
                <a:rPr lang="es-ES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Sicilia, Arcadio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Lafuente </a:t>
              </a:r>
              <a:r>
                <a:rPr lang="es-ES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Benaches</a:t>
              </a:r>
              <a:r>
                <a:rPr lang="es-ES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s-ES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Josefa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Martínez Arias, Mª Dolores</a:t>
              </a:r>
              <a:endPara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Martínez </a:t>
              </a:r>
              <a:r>
                <a:rPr lang="es-ES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Benlloch</a:t>
              </a:r>
              <a:r>
                <a:rPr lang="es-ES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s-ES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Maribel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Peris Pascual, Dolores</a:t>
              </a:r>
              <a:endPara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Rechea</a:t>
              </a:r>
              <a:r>
                <a:rPr lang="es-ES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Cristina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Rivas Martínez, Francisco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Rosa Martín, </a:t>
              </a:r>
              <a:r>
                <a:rPr lang="es-ES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Eva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Salvador, Mariano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s-E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6289532" y="482172"/>
              <a:ext cx="5508808" cy="61093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Secadas</a:t>
              </a:r>
              <a:r>
                <a:rPr lang="es-ES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Marcos, Francisco 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Selva </a:t>
              </a:r>
              <a:r>
                <a:rPr lang="es-ES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Bellod</a:t>
              </a:r>
              <a:r>
                <a:rPr lang="es-ES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Juan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Seoane</a:t>
              </a:r>
              <a:r>
                <a:rPr lang="es-ES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Rey, Julio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Sesé</a:t>
              </a:r>
              <a:r>
                <a:rPr lang="es-ES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Abad, Alberto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Subirats</a:t>
              </a:r>
              <a:r>
                <a:rPr lang="es-ES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Ferrer, Monserrat </a:t>
              </a:r>
              <a:endParaRPr lang="es-E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r>
                <a:rPr lang="es-ES" sz="16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Profesorado </a:t>
              </a:r>
              <a:r>
                <a:rPr lang="es-E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Asociado:</a:t>
              </a:r>
            </a:p>
            <a:p>
              <a:pPr marL="342900" lvl="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Boso Seguí, Patricia</a:t>
              </a:r>
            </a:p>
            <a:p>
              <a:pPr marL="342900" lvl="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Colorado </a:t>
              </a:r>
              <a:r>
                <a:rPr lang="es-ES" sz="16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Lluch</a:t>
              </a:r>
              <a:r>
                <a:rPr lang="es-ES" sz="16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Mª Inmaculada</a:t>
              </a:r>
            </a:p>
            <a:p>
              <a:pPr marL="342900" lvl="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García Perales, Joan </a:t>
              </a:r>
              <a:r>
                <a:rPr lang="es-ES" sz="16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Rafael</a:t>
              </a:r>
            </a:p>
            <a:p>
              <a:pPr marL="342900" lvl="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Pascual Soler, Marcos</a:t>
              </a:r>
              <a:endPara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lvl="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Peris del Campo, David</a:t>
              </a:r>
            </a:p>
            <a:p>
              <a:pPr marL="342900" lvl="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Prieto Vicente, Josefa</a:t>
              </a:r>
            </a:p>
            <a:p>
              <a:pPr marL="342900" lvl="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Selva </a:t>
              </a:r>
              <a:r>
                <a:rPr lang="es-ES" sz="16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Bellod</a:t>
              </a:r>
              <a:r>
                <a:rPr lang="es-ES" sz="16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Juan</a:t>
              </a:r>
            </a:p>
            <a:p>
              <a:pPr marL="342900" lvl="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Sospedra</a:t>
              </a:r>
              <a:r>
                <a:rPr lang="es-ES" sz="16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Baeza, María José</a:t>
              </a:r>
            </a:p>
            <a:p>
              <a:r>
                <a:rPr lang="es-E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Profesorado Ayudante (</a:t>
              </a:r>
              <a:r>
                <a:rPr lang="es-ES" sz="1600" b="1" i="1" dirty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actualmente</a:t>
              </a:r>
              <a:r>
                <a:rPr lang="es-E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):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Fernández López, María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Fernández Martínez, </a:t>
              </a:r>
              <a:r>
                <a:rPr lang="es-ES" sz="16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Irene</a:t>
              </a:r>
            </a:p>
            <a:p>
              <a:pPr>
                <a:spcAft>
                  <a:spcPts val="300"/>
                </a:spcAft>
              </a:pPr>
              <a:r>
                <a:rPr lang="es-ES" sz="16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Personal </a:t>
              </a:r>
              <a:r>
                <a:rPr lang="es-ES" sz="1600" b="1" dirty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Investigador en Formación </a:t>
              </a:r>
              <a:r>
                <a:rPr lang="es-ES" sz="16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</a:t>
              </a:r>
              <a:r>
                <a:rPr lang="es-ES" sz="1600" b="1" i="1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actualmente</a:t>
              </a:r>
              <a:r>
                <a:rPr lang="es-ES" sz="16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):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Alcaide</a:t>
              </a:r>
              <a:r>
                <a:rPr lang="es-ES" sz="16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Navarro, Marta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_tradnl" sz="16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Changizi</a:t>
              </a:r>
              <a:r>
                <a:rPr lang="es-ES_tradnl" sz="16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s-ES_tradnl" sz="16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Sarvenaz</a:t>
              </a:r>
              <a:endParaRPr lang="es-ES_tradnl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_tradnl" sz="16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Torres Romero, </a:t>
              </a:r>
              <a:r>
                <a:rPr lang="es-ES_tradnl" sz="16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Zaira</a:t>
              </a:r>
              <a:endParaRPr lang="es-E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4060512" y="2739338"/>
            <a:ext cx="181972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7030A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1973 a </a:t>
            </a:r>
            <a:r>
              <a:rPr lang="es-ES" sz="2800" b="1" dirty="0" smtClean="0">
                <a:solidFill>
                  <a:srgbClr val="7030A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lang="es-ES" sz="2800" dirty="0">
              <a:solidFill>
                <a:srgbClr val="7030A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Marcador de pie de página 19"/>
          <p:cNvSpPr>
            <a:spLocks noGrp="1"/>
          </p:cNvSpPr>
          <p:nvPr>
            <p:ph type="ftr" sz="quarter" idx="11"/>
          </p:nvPr>
        </p:nvSpPr>
        <p:spPr>
          <a:xfrm>
            <a:off x="334977" y="6417287"/>
            <a:ext cx="6170022" cy="365125"/>
          </a:xfrm>
        </p:spPr>
        <p:txBody>
          <a:bodyPr/>
          <a:lstStyle/>
          <a:p>
            <a:r>
              <a:rPr lang="es-ES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“50 años del inicio de los estudios de Psicología en la Universitat de València (1973-2023)”. Prof. Juan Pascual </a:t>
            </a:r>
            <a:r>
              <a:rPr lang="es-ES" sz="105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Llobell</a:t>
            </a:r>
            <a:endParaRPr lang="es-ES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791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número de diapositiva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 smtClean="0"/>
              <a:t>-</a:t>
            </a:r>
            <a:fld id="{C2D9CF3F-6289-4F1E-A9FC-DB00F91E8F44}" type="slidenum">
              <a:rPr lang="es-ES" smtClean="0"/>
              <a:t>4</a:t>
            </a:fld>
            <a:r>
              <a:rPr lang="es-ES" dirty="0" smtClean="0"/>
              <a:t>-</a:t>
            </a:r>
            <a:endParaRPr lang="es-ES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8" y="6365393"/>
            <a:ext cx="385410" cy="412299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0" y="0"/>
            <a:ext cx="12192000" cy="682563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226646" y="139560"/>
            <a:ext cx="1168399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Colectivo de </a:t>
            </a:r>
            <a:r>
              <a:rPr lang="es-ES" b="1" dirty="0" smtClean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Profesorado </a:t>
            </a:r>
            <a:r>
              <a:rPr lang="es-ES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Área de Metodología de las Ciencias del </a:t>
            </a:r>
            <a:r>
              <a:rPr lang="es-ES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Comportamiento. Universitat </a:t>
            </a:r>
            <a:r>
              <a:rPr lang="es-ES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València</a:t>
            </a:r>
            <a:r>
              <a:rPr lang="es-ES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75133" y="532112"/>
            <a:ext cx="9865850" cy="5778185"/>
            <a:chOff x="275133" y="532112"/>
            <a:chExt cx="9865850" cy="5778185"/>
          </a:xfrm>
        </p:grpSpPr>
        <p:sp>
          <p:nvSpPr>
            <p:cNvPr id="2" name="Rectángulo 1"/>
            <p:cNvSpPr/>
            <p:nvPr/>
          </p:nvSpPr>
          <p:spPr>
            <a:xfrm>
              <a:off x="275133" y="532112"/>
              <a:ext cx="3343390" cy="5747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Pascual </a:t>
              </a:r>
              <a:r>
                <a:rPr lang="es-ES" sz="1600" b="1" dirty="0" err="1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Llobell</a:t>
              </a: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Juan</a:t>
              </a:r>
              <a:endParaRPr lang="es-ES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Chorro </a:t>
              </a:r>
              <a:r>
                <a:rPr lang="es-ES" sz="1600" b="1" dirty="0" err="1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Gascó</a:t>
              </a: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Juan Luis</a:t>
              </a:r>
              <a:endParaRPr lang="es-ES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 err="1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Algarabel</a:t>
              </a: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González, Salvador</a:t>
              </a:r>
              <a:endParaRPr lang="es-ES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Sanmartín Arce, Jaime</a:t>
              </a:r>
              <a:endParaRPr lang="es-ES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Pitarque Gracia, Alfonso</a:t>
              </a:r>
              <a:endParaRPr lang="es-ES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Meliá Navarro, José Luis</a:t>
              </a:r>
              <a:endParaRPr lang="es-ES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 err="1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Estarelles</a:t>
              </a: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Rodríguez, Rosa</a:t>
              </a:r>
              <a:endParaRPr lang="es-ES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Díaz Esteve, José Vicente</a:t>
              </a:r>
              <a:endParaRPr lang="es-ES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 err="1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Sancerni</a:t>
              </a:r>
              <a:r>
                <a:rPr lang="en-U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Beitia</a:t>
              </a:r>
              <a:r>
                <a:rPr lang="en-U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Mª Dolores</a:t>
              </a:r>
              <a:endParaRPr lang="es-ES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 err="1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Monterde-i-Bort</a:t>
              </a:r>
              <a:r>
                <a:rPr lang="en-U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b="1" dirty="0" err="1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Héctor</a:t>
              </a:r>
              <a:endParaRPr lang="es-ES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 err="1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Dasi</a:t>
              </a: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Vivó, Carmen</a:t>
              </a:r>
              <a:endParaRPr lang="es-ES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Ruiz </a:t>
              </a:r>
              <a:r>
                <a:rPr lang="es-ES" sz="1600" b="1" dirty="0" err="1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Ruiz</a:t>
              </a: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Juan Carlos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Perea Lara, Manuel</a:t>
              </a:r>
              <a:endParaRPr lang="es-ES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 err="1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Hontangas</a:t>
              </a: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Beltrán, </a:t>
              </a:r>
              <a:r>
                <a:rPr lang="es-ES" sz="1600" b="1" dirty="0" smtClean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Pedro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Valero Mora, Pedro</a:t>
              </a:r>
              <a:endParaRPr lang="es-ES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Frías Navarro, Mª Dolores</a:t>
              </a:r>
              <a:endParaRPr lang="es-ES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García Pérez, José Fernando</a:t>
              </a:r>
              <a:endParaRPr lang="es-ES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 err="1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Lloret</a:t>
              </a: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Segura, </a:t>
              </a:r>
              <a:r>
                <a:rPr lang="es-ES" sz="1600" b="1" dirty="0" smtClean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Susana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Molina Ibáñez, </a:t>
              </a:r>
              <a:r>
                <a:rPr lang="es-ES" sz="1600" b="1" dirty="0" err="1" smtClean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Gabi</a:t>
              </a:r>
              <a:endParaRPr lang="es-ES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300"/>
                </a:spcAft>
              </a:pPr>
              <a:endParaRPr lang="es-ES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3433979" y="532112"/>
              <a:ext cx="3296138" cy="5747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 smtClean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Tomás </a:t>
              </a: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Miguel, José Manuel</a:t>
              </a:r>
              <a:endParaRPr lang="es-ES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Rodrigo Giménez, Mª Florencia</a:t>
              </a:r>
              <a:endParaRPr lang="es-ES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 err="1" smtClean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Ferreres</a:t>
              </a:r>
              <a:r>
                <a:rPr lang="es-ES" sz="1600" b="1" dirty="0" smtClean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s-ES" sz="1600" b="1" dirty="0" err="1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Traver</a:t>
              </a: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Doris</a:t>
              </a:r>
              <a:endParaRPr lang="es-ES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Oliver </a:t>
              </a:r>
              <a:r>
                <a:rPr lang="es-ES" sz="1600" b="1" dirty="0" err="1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Germes</a:t>
              </a: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Amparo</a:t>
              </a:r>
              <a:endParaRPr lang="es-ES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Tomás Marco, Inés</a:t>
              </a:r>
              <a:endParaRPr lang="es-ES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 smtClean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Espejo </a:t>
              </a:r>
              <a:r>
                <a:rPr lang="es-ES" sz="1600" b="1" dirty="0" err="1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Tort</a:t>
              </a: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Begoña</a:t>
              </a:r>
              <a:endParaRPr lang="es-ES" sz="1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Hernández Baeza, Ana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Galiana </a:t>
              </a:r>
              <a:r>
                <a:rPr lang="es-ES" sz="1600" b="1" dirty="0" err="1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Llinares</a:t>
              </a: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Laura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Badenes Ribera, Laura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Fuentes Duran, Mª del </a:t>
              </a:r>
              <a:r>
                <a:rPr lang="es-ES" sz="1600" b="1" dirty="0" smtClean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Castillo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Alcantud Marín, </a:t>
              </a:r>
              <a:r>
                <a:rPr lang="es-ES" sz="1600" b="1" dirty="0" smtClean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Francisco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Aznar Casanova, José Antonio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 smtClean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Bernia </a:t>
              </a: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Pardo, José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 err="1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Canet</a:t>
              </a: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Centellas, Fernando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Castaño Linares, Mª Dolores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Castro Aguilar, José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Cervera Crespo, Teresa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 err="1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Diges</a:t>
              </a: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s-ES" sz="1600" b="1" dirty="0" smtClean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Marga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González </a:t>
              </a:r>
              <a:r>
                <a:rPr lang="es-ES" sz="1600" b="1" dirty="0" err="1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Romá</a:t>
              </a: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s-ES" sz="1600" b="1" dirty="0" smtClean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Vicente</a:t>
              </a:r>
            </a:p>
            <a:p>
              <a:pPr marL="342900" indent="-3429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 err="1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Gotor</a:t>
              </a: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Sicilia, </a:t>
              </a:r>
              <a:r>
                <a:rPr lang="es-ES" sz="1600" b="1" dirty="0" smtClean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Arcadio</a:t>
              </a:r>
              <a:endParaRPr lang="es-ES" sz="16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6434083" y="532112"/>
              <a:ext cx="3706900" cy="5778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07000"/>
                </a:lnSpc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 smtClean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Lafuente </a:t>
              </a:r>
              <a:r>
                <a:rPr lang="es-ES" sz="1600" b="1" dirty="0" err="1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Benaches</a:t>
              </a: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Josefa</a:t>
              </a:r>
            </a:p>
            <a:p>
              <a:pPr marL="342900" indent="-342900">
                <a:lnSpc>
                  <a:spcPct val="107000"/>
                </a:lnSpc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Martínez Arias, Mª Dolores</a:t>
              </a:r>
            </a:p>
            <a:p>
              <a:pPr marL="342900" indent="-342900">
                <a:lnSpc>
                  <a:spcPct val="107000"/>
                </a:lnSpc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Martínez </a:t>
              </a:r>
              <a:r>
                <a:rPr lang="es-ES" sz="1600" b="1" dirty="0" err="1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Benlloch</a:t>
              </a: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s-ES" sz="1600" b="1" dirty="0" smtClean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Maribel</a:t>
              </a:r>
            </a:p>
            <a:p>
              <a:pPr marL="342900" indent="-342900">
                <a:lnSpc>
                  <a:spcPct val="107000"/>
                </a:lnSpc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 smtClean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Peris Pascual, Dolores</a:t>
              </a:r>
              <a:endParaRPr lang="es-ES" sz="16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07000"/>
                </a:lnSpc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 err="1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Rechea</a:t>
              </a: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Cristina</a:t>
              </a:r>
            </a:p>
            <a:p>
              <a:pPr marL="342900" indent="-342900">
                <a:lnSpc>
                  <a:spcPct val="107000"/>
                </a:lnSpc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 smtClean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Rivas </a:t>
              </a: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Martínez, Francisco</a:t>
              </a:r>
            </a:p>
            <a:p>
              <a:pPr marL="342900" indent="-342900">
                <a:lnSpc>
                  <a:spcPct val="107000"/>
                </a:lnSpc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Rosa Martín, Eva</a:t>
              </a:r>
            </a:p>
            <a:p>
              <a:pPr marL="342900" indent="-342900">
                <a:lnSpc>
                  <a:spcPct val="107000"/>
                </a:lnSpc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Salvador, </a:t>
              </a:r>
              <a:r>
                <a:rPr lang="es-ES" sz="1600" b="1" dirty="0" smtClean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Mariano</a:t>
              </a:r>
            </a:p>
            <a:p>
              <a:pPr marL="342900" indent="-342900">
                <a:lnSpc>
                  <a:spcPct val="107000"/>
                </a:lnSpc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Secadas Marcos, Francisco </a:t>
              </a:r>
            </a:p>
            <a:p>
              <a:pPr marL="342900" indent="-342900">
                <a:lnSpc>
                  <a:spcPct val="107000"/>
                </a:lnSpc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Selva </a:t>
              </a:r>
              <a:r>
                <a:rPr lang="es-ES" sz="1600" b="1" dirty="0" err="1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Bellod</a:t>
              </a: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Juan</a:t>
              </a:r>
            </a:p>
            <a:p>
              <a:pPr marL="342900" indent="-342900">
                <a:lnSpc>
                  <a:spcPct val="107000"/>
                </a:lnSpc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 err="1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Seoane</a:t>
              </a: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Rey, Julio</a:t>
              </a:r>
            </a:p>
            <a:p>
              <a:pPr marL="342900" indent="-342900">
                <a:lnSpc>
                  <a:spcPct val="107000"/>
                </a:lnSpc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 err="1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Sesé</a:t>
              </a: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Abad, Alberto</a:t>
              </a:r>
            </a:p>
            <a:p>
              <a:pPr marL="342900" indent="-342900">
                <a:lnSpc>
                  <a:spcPct val="107000"/>
                </a:lnSpc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 err="1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Subirats</a:t>
              </a: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Ferrer, Monserrat </a:t>
              </a:r>
              <a:endParaRPr lang="es-ES" sz="1600" b="1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07000"/>
                </a:lnSpc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Fernández López, María</a:t>
              </a:r>
            </a:p>
            <a:p>
              <a:pPr marL="342900" indent="-342900">
                <a:lnSpc>
                  <a:spcPct val="107000"/>
                </a:lnSpc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 smtClean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Fernández </a:t>
              </a: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Martínez, </a:t>
              </a:r>
              <a:r>
                <a:rPr lang="es-ES" sz="1600" b="1" dirty="0" smtClean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Irene</a:t>
              </a:r>
            </a:p>
            <a:p>
              <a:pPr marL="342900" lvl="0" indent="-342900"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Boso Seguí, Patricia</a:t>
              </a:r>
            </a:p>
            <a:p>
              <a:pPr marL="342900" lvl="0" indent="-342900"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Colorado </a:t>
              </a:r>
              <a:r>
                <a:rPr lang="es-ES" sz="1600" b="1" dirty="0" err="1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Lluch</a:t>
              </a: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Mª Inmaculada</a:t>
              </a:r>
            </a:p>
            <a:p>
              <a:pPr marL="342900" lvl="0" indent="-342900"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García Perales, Joan </a:t>
              </a:r>
              <a:r>
                <a:rPr lang="es-ES" sz="1600" b="1" dirty="0" smtClean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Rafael</a:t>
              </a:r>
            </a:p>
            <a:p>
              <a:pPr marL="342900" indent="-342900"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Pascual Soler, Marcos</a:t>
              </a:r>
            </a:p>
            <a:p>
              <a:pPr marL="342900" lvl="0" indent="-342900"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 smtClean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Peris </a:t>
              </a: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del Campo, David</a:t>
              </a:r>
            </a:p>
            <a:p>
              <a:pPr marL="342900" lvl="0" indent="-342900">
                <a:spcAft>
                  <a:spcPts val="100"/>
                </a:spcAft>
                <a:buFont typeface="Arial" panose="020B0604020202020204" pitchFamily="34" charset="0"/>
                <a:buChar char="•"/>
              </a:pPr>
              <a:r>
                <a:rPr lang="es-ES" sz="1600" b="1" dirty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Prieto Vicente, </a:t>
              </a:r>
              <a:r>
                <a:rPr lang="es-ES" sz="1600" b="1" dirty="0" smtClean="0"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Josefa</a:t>
              </a:r>
              <a:endParaRPr lang="es-ES" sz="16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9137540" y="3144504"/>
            <a:ext cx="2910015" cy="1304093"/>
            <a:chOff x="9000630" y="1737734"/>
            <a:chExt cx="2910015" cy="1304093"/>
          </a:xfrm>
        </p:grpSpPr>
        <p:sp>
          <p:nvSpPr>
            <p:cNvPr id="13" name="CuadroTexto 12"/>
            <p:cNvSpPr txBox="1"/>
            <p:nvPr/>
          </p:nvSpPr>
          <p:spPr>
            <a:xfrm>
              <a:off x="9673011" y="2518607"/>
              <a:ext cx="1819729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ES" sz="2800" b="1" dirty="0">
                  <a:solidFill>
                    <a:srgbClr val="7030A0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1973 a </a:t>
              </a:r>
              <a:r>
                <a:rPr lang="es-ES" sz="2800" b="1" dirty="0" smtClean="0">
                  <a:solidFill>
                    <a:srgbClr val="7030A0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2023</a:t>
              </a:r>
              <a:endParaRPr lang="es-ES" sz="2800" dirty="0">
                <a:solidFill>
                  <a:srgbClr val="7030A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9000630" y="1737734"/>
              <a:ext cx="2910015" cy="7386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200" b="1" cap="none" spc="0" dirty="0" smtClean="0">
                  <a:ln w="12700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COLECTIVO</a:t>
              </a:r>
              <a:endParaRPr lang="es-ES" sz="4200" b="1" cap="none" spc="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</p:grpSp>
      <p:sp>
        <p:nvSpPr>
          <p:cNvPr id="15" name="Marcador de pie de página 19"/>
          <p:cNvSpPr>
            <a:spLocks noGrp="1"/>
          </p:cNvSpPr>
          <p:nvPr>
            <p:ph type="ftr" sz="quarter" idx="11"/>
          </p:nvPr>
        </p:nvSpPr>
        <p:spPr>
          <a:xfrm>
            <a:off x="334977" y="6417287"/>
            <a:ext cx="6170022" cy="365125"/>
          </a:xfrm>
        </p:spPr>
        <p:txBody>
          <a:bodyPr/>
          <a:lstStyle/>
          <a:p>
            <a:r>
              <a:rPr lang="es-ES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“50 años del inicio de los estudios de Psicología en la Universitat de València (1973-2023)”. Prof. Juan Pascual </a:t>
            </a:r>
            <a:r>
              <a:rPr lang="es-ES" sz="105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Llobell</a:t>
            </a:r>
            <a:endParaRPr lang="es-ES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315938" y="581213"/>
            <a:ext cx="3012974" cy="1460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Selva </a:t>
            </a:r>
            <a:r>
              <a:rPr lang="es-ES" sz="1600" b="1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Bellod</a:t>
            </a:r>
            <a:r>
              <a:rPr lang="es-ES" sz="16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Juan</a:t>
            </a:r>
          </a:p>
          <a:p>
            <a:pPr marL="342900" lvl="0" indent="-342900">
              <a:lnSpc>
                <a:spcPct val="107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ES" sz="1600" b="1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Sospedra</a:t>
            </a:r>
            <a:r>
              <a:rPr lang="es-ES" sz="16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Baeza, María José</a:t>
            </a:r>
          </a:p>
          <a:p>
            <a:pPr marL="342900" indent="-342900">
              <a:lnSpc>
                <a:spcPct val="107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Alcaide Navarro, Marta</a:t>
            </a:r>
          </a:p>
          <a:p>
            <a:pPr marL="342900" indent="-342900">
              <a:lnSpc>
                <a:spcPct val="107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ES_tradnl" sz="1600" b="1" dirty="0" err="1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Changizi</a:t>
            </a:r>
            <a:r>
              <a:rPr lang="es-ES_tradnl" sz="16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_tradnl" sz="1600" b="1" dirty="0" err="1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Sarvenaz</a:t>
            </a:r>
            <a:endParaRPr lang="es-ES_tradnl" sz="1600" b="1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ES_tradnl" sz="16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Torres Romero, Zaira</a:t>
            </a:r>
            <a:endParaRPr lang="es-ES" sz="1600" b="1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666625" y="560625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 = 65</a:t>
            </a:r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275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2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768</Words>
  <Application>Microsoft Office PowerPoint</Application>
  <PresentationFormat>Panorámica</PresentationFormat>
  <Paragraphs>155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Tahoma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Dolores Frías-Navarro</dc:creator>
  <cp:lastModifiedBy>Dolores Frías-Navarro</cp:lastModifiedBy>
  <cp:revision>73</cp:revision>
  <dcterms:created xsi:type="dcterms:W3CDTF">2023-12-16T18:29:01Z</dcterms:created>
  <dcterms:modified xsi:type="dcterms:W3CDTF">2023-12-17T21:35:24Z</dcterms:modified>
</cp:coreProperties>
</file>