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301" r:id="rId4"/>
    <p:sldId id="305" r:id="rId5"/>
    <p:sldId id="302" r:id="rId6"/>
    <p:sldId id="303" r:id="rId7"/>
    <p:sldId id="304" r:id="rId8"/>
    <p:sldId id="306" r:id="rId9"/>
    <p:sldId id="307" r:id="rId10"/>
    <p:sldId id="309" r:id="rId11"/>
    <p:sldId id="314" r:id="rId12"/>
    <p:sldId id="310" r:id="rId13"/>
    <p:sldId id="311" r:id="rId14"/>
    <p:sldId id="313" r:id="rId15"/>
    <p:sldId id="308" r:id="rId16"/>
    <p:sldId id="31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9"/>
    <p:restoredTop sz="78584"/>
  </p:normalViewPr>
  <p:slideViewPr>
    <p:cSldViewPr snapToGrid="0" snapToObjects="1">
      <p:cViewPr>
        <p:scale>
          <a:sx n="75" d="100"/>
          <a:sy n="75" d="100"/>
        </p:scale>
        <p:origin x="1600" y="200"/>
      </p:cViewPr>
      <p:guideLst/>
    </p:cSldViewPr>
  </p:slideViewPr>
  <p:outlineViewPr>
    <p:cViewPr>
      <p:scale>
        <a:sx n="33" d="100"/>
        <a:sy n="33" d="100"/>
      </p:scale>
      <p:origin x="0" y="-4424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3A027-7A29-4645-945E-36D249F00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39A1A3-5D56-41BF-AF7C-7928FC868F1E}">
      <dgm:prSet custT="1"/>
      <dgm:spPr/>
      <dgm:t>
        <a:bodyPr/>
        <a:lstStyle/>
        <a:p>
          <a:r>
            <a:rPr lang="es-ES" sz="5400" dirty="0" err="1"/>
            <a:t>Objectius</a:t>
          </a:r>
          <a:endParaRPr lang="es-ES" sz="5400" dirty="0"/>
        </a:p>
      </dgm:t>
    </dgm:pt>
    <dgm:pt modelId="{4BC449EE-741A-45B1-A622-081E757A2D55}" type="parTrans" cxnId="{EEDD1A09-9246-4C81-90F1-512535D2FBC6}">
      <dgm:prSet/>
      <dgm:spPr/>
      <dgm:t>
        <a:bodyPr/>
        <a:lstStyle/>
        <a:p>
          <a:endParaRPr lang="es-ES"/>
        </a:p>
      </dgm:t>
    </dgm:pt>
    <dgm:pt modelId="{8B096050-6DBC-42D0-BD6F-59DC18839E34}" type="sibTrans" cxnId="{EEDD1A09-9246-4C81-90F1-512535D2FBC6}">
      <dgm:prSet/>
      <dgm:spPr/>
      <dgm:t>
        <a:bodyPr/>
        <a:lstStyle/>
        <a:p>
          <a:endParaRPr lang="es-ES"/>
        </a:p>
      </dgm:t>
    </dgm:pt>
    <dgm:pt modelId="{9225B1AA-12A0-4396-ACF6-AD929964D9DF}">
      <dgm:prSet custT="1"/>
      <dgm:spPr/>
      <dgm:t>
        <a:bodyPr/>
        <a:lstStyle/>
        <a:p>
          <a:pPr algn="just"/>
          <a:r>
            <a:rPr lang="es-ES" sz="2400" dirty="0" err="1"/>
            <a:t>Oferir</a:t>
          </a:r>
          <a:r>
            <a:rPr lang="es-ES" sz="2400" dirty="0"/>
            <a:t> un sistema integral de </a:t>
          </a:r>
          <a:r>
            <a:rPr lang="es-ES" sz="2400" dirty="0" err="1"/>
            <a:t>protecció</a:t>
          </a:r>
          <a:r>
            <a:rPr lang="es-ES" sz="2400" dirty="0"/>
            <a:t> i </a:t>
          </a:r>
          <a:r>
            <a:rPr lang="es-ES" sz="2400" dirty="0" err="1"/>
            <a:t>garantia</a:t>
          </a:r>
          <a:r>
            <a:rPr lang="es-ES" sz="2400" dirty="0"/>
            <a:t> de la </a:t>
          </a:r>
          <a:r>
            <a:rPr lang="es-ES" sz="2400" dirty="0" err="1"/>
            <a:t>convivència</a:t>
          </a:r>
          <a:r>
            <a:rPr lang="es-ES" sz="2400" dirty="0"/>
            <a:t> en </a:t>
          </a:r>
          <a:r>
            <a:rPr lang="es-ES" sz="2400" dirty="0" err="1"/>
            <a:t>l’àmbit</a:t>
          </a:r>
          <a:r>
            <a:rPr lang="es-ES" sz="2400" dirty="0"/>
            <a:t> </a:t>
          </a:r>
          <a:r>
            <a:rPr lang="es-ES" sz="2400" dirty="0" err="1"/>
            <a:t>universitari</a:t>
          </a:r>
          <a:r>
            <a:rPr lang="es-ES" sz="2400" dirty="0"/>
            <a:t> </a:t>
          </a:r>
          <a:r>
            <a:rPr lang="es-ES" sz="2400" dirty="0" err="1"/>
            <a:t>adaptat</a:t>
          </a:r>
          <a:r>
            <a:rPr lang="es-ES" sz="2400" dirty="0"/>
            <a:t> </a:t>
          </a:r>
          <a:r>
            <a:rPr lang="es-ES" sz="2400" dirty="0" err="1"/>
            <a:t>als</a:t>
          </a:r>
          <a:r>
            <a:rPr lang="es-ES" sz="2400" dirty="0"/>
            <a:t> </a:t>
          </a:r>
          <a:r>
            <a:rPr lang="es-ES" sz="2400" dirty="0" err="1"/>
            <a:t>valors</a:t>
          </a:r>
          <a:r>
            <a:rPr lang="es-ES" sz="2400" dirty="0"/>
            <a:t> i </a:t>
          </a:r>
          <a:r>
            <a:rPr lang="es-ES" sz="2400" dirty="0" err="1"/>
            <a:t>principis</a:t>
          </a:r>
          <a:r>
            <a:rPr lang="es-ES" sz="2400" dirty="0"/>
            <a:t> </a:t>
          </a:r>
          <a:r>
            <a:rPr lang="es-ES" sz="2400" dirty="0" err="1"/>
            <a:t>democràtics</a:t>
          </a:r>
          <a:r>
            <a:rPr lang="es-ES" sz="2400" dirty="0"/>
            <a:t>.</a:t>
          </a:r>
        </a:p>
      </dgm:t>
    </dgm:pt>
    <dgm:pt modelId="{E0A57E2E-CF3B-4FA5-A10E-F33672FCD35B}" type="parTrans" cxnId="{32DD9E7E-07B2-4A77-B066-434A37F7263D}">
      <dgm:prSet/>
      <dgm:spPr/>
      <dgm:t>
        <a:bodyPr/>
        <a:lstStyle/>
        <a:p>
          <a:endParaRPr lang="es-ES"/>
        </a:p>
      </dgm:t>
    </dgm:pt>
    <dgm:pt modelId="{9BC08B26-EA49-42B3-A8D7-44BB8840F1B5}" type="sibTrans" cxnId="{32DD9E7E-07B2-4A77-B066-434A37F7263D}">
      <dgm:prSet/>
      <dgm:spPr/>
      <dgm:t>
        <a:bodyPr/>
        <a:lstStyle/>
        <a:p>
          <a:endParaRPr lang="es-ES"/>
        </a:p>
      </dgm:t>
    </dgm:pt>
    <dgm:pt modelId="{B7BD158B-3A3D-41DF-BA68-0A252947F823}">
      <dgm:prSet custT="1"/>
      <dgm:spPr/>
      <dgm:t>
        <a:bodyPr/>
        <a:lstStyle/>
        <a:p>
          <a:pPr algn="just"/>
          <a:r>
            <a:rPr lang="es-ES" sz="2400" dirty="0">
              <a:solidFill>
                <a:schemeClr val="tx1"/>
              </a:solidFill>
            </a:rPr>
            <a:t> </a:t>
          </a:r>
          <a:r>
            <a:rPr lang="es-ES" sz="2400" dirty="0"/>
            <a:t>Per </a:t>
          </a:r>
          <a:r>
            <a:rPr lang="es-ES" sz="2400" dirty="0" err="1"/>
            <a:t>l’estudiantat</a:t>
          </a:r>
          <a:r>
            <a:rPr lang="es-ES" sz="2400" dirty="0"/>
            <a:t>, PDI i PAS</a:t>
          </a:r>
        </a:p>
      </dgm:t>
    </dgm:pt>
    <dgm:pt modelId="{881D8DF2-EDDE-4C46-A444-E751A238254D}" type="parTrans" cxnId="{B79CDBCB-56C8-4A9E-96C2-3A0E8FDDE4B3}">
      <dgm:prSet/>
      <dgm:spPr/>
      <dgm:t>
        <a:bodyPr/>
        <a:lstStyle/>
        <a:p>
          <a:endParaRPr lang="es-ES"/>
        </a:p>
      </dgm:t>
    </dgm:pt>
    <dgm:pt modelId="{E68F8E33-4F06-4CA0-B88C-6B248AE75E02}" type="sibTrans" cxnId="{B79CDBCB-56C8-4A9E-96C2-3A0E8FDDE4B3}">
      <dgm:prSet/>
      <dgm:spPr/>
      <dgm:t>
        <a:bodyPr/>
        <a:lstStyle/>
        <a:p>
          <a:endParaRPr lang="es-ES"/>
        </a:p>
      </dgm:t>
    </dgm:pt>
    <dgm:pt modelId="{B12F7F38-859A-4AE5-9599-17524A703D23}">
      <dgm:prSet custT="1"/>
      <dgm:spPr/>
      <dgm:t>
        <a:bodyPr/>
        <a:lstStyle/>
        <a:p>
          <a:pPr algn="just"/>
          <a:r>
            <a:rPr lang="es-ES" sz="2400" dirty="0"/>
            <a:t> </a:t>
          </a:r>
          <a:r>
            <a:rPr lang="es-ES" sz="2400" dirty="0" err="1"/>
            <a:t>Aplicació</a:t>
          </a:r>
          <a:r>
            <a:rPr lang="es-ES" sz="2400" dirty="0"/>
            <a:t> </a:t>
          </a:r>
          <a:r>
            <a:rPr lang="es-ES" sz="2400" dirty="0" err="1"/>
            <a:t>abans</a:t>
          </a:r>
          <a:r>
            <a:rPr lang="es-ES" sz="2400" dirty="0"/>
            <a:t> i </a:t>
          </a:r>
          <a:r>
            <a:rPr lang="es-ES" sz="2400" dirty="0" err="1"/>
            <a:t>durant</a:t>
          </a:r>
          <a:r>
            <a:rPr lang="es-ES" sz="2400" dirty="0"/>
            <a:t> el </a:t>
          </a:r>
          <a:r>
            <a:rPr lang="es-ES" sz="2400" dirty="0" err="1"/>
            <a:t>procediment</a:t>
          </a:r>
          <a:r>
            <a:rPr lang="es-ES" sz="2400" dirty="0"/>
            <a:t> </a:t>
          </a:r>
          <a:r>
            <a:rPr lang="es-ES" sz="2400" dirty="0" err="1"/>
            <a:t>disciplinari</a:t>
          </a:r>
          <a:r>
            <a:rPr lang="es-ES" sz="2400" dirty="0"/>
            <a:t> (</a:t>
          </a:r>
          <a:r>
            <a:rPr lang="es-ES" sz="2400" b="1" dirty="0" err="1"/>
            <a:t>només</a:t>
          </a:r>
          <a:r>
            <a:rPr lang="es-ES" sz="2400" b="1" dirty="0"/>
            <a:t> per </a:t>
          </a:r>
          <a:r>
            <a:rPr lang="es-ES" sz="2400" b="1" dirty="0" err="1"/>
            <a:t>estudiants</a:t>
          </a:r>
          <a:r>
            <a:rPr lang="es-ES" sz="2400" b="1" dirty="0"/>
            <a:t>/es</a:t>
          </a:r>
          <a:r>
            <a:rPr lang="es-ES" sz="2400" dirty="0"/>
            <a:t>). </a:t>
          </a:r>
        </a:p>
      </dgm:t>
    </dgm:pt>
    <dgm:pt modelId="{56FC8A9F-4B57-4735-A715-A83BD81DA00F}" type="sibTrans" cxnId="{CFB2395F-0565-4D74-A08B-C527C501268A}">
      <dgm:prSet/>
      <dgm:spPr/>
      <dgm:t>
        <a:bodyPr/>
        <a:lstStyle/>
        <a:p>
          <a:endParaRPr lang="es-ES"/>
        </a:p>
      </dgm:t>
    </dgm:pt>
    <dgm:pt modelId="{0B9F75FE-423D-4A7E-B1BD-07119C793007}" type="parTrans" cxnId="{CFB2395F-0565-4D74-A08B-C527C501268A}">
      <dgm:prSet/>
      <dgm:spPr/>
      <dgm:t>
        <a:bodyPr/>
        <a:lstStyle/>
        <a:p>
          <a:endParaRPr lang="es-ES"/>
        </a:p>
      </dgm:t>
    </dgm:pt>
    <dgm:pt modelId="{C4CFF5B0-EBFB-3843-9A21-58A51D6EAC05}">
      <dgm:prSet custT="1"/>
      <dgm:spPr/>
      <dgm:t>
        <a:bodyPr/>
        <a:lstStyle/>
        <a:p>
          <a:pPr algn="just"/>
          <a:r>
            <a:rPr lang="es-ES" sz="2400" dirty="0" err="1"/>
            <a:t>Creació</a:t>
          </a:r>
          <a:r>
            <a:rPr lang="es-ES" sz="2400" dirty="0"/>
            <a:t> i </a:t>
          </a:r>
          <a:r>
            <a:rPr lang="es-ES" sz="2400" dirty="0" err="1"/>
            <a:t>protecció</a:t>
          </a:r>
          <a:r>
            <a:rPr lang="es-ES" sz="2400" dirty="0"/>
            <a:t> </a:t>
          </a:r>
          <a:r>
            <a:rPr lang="es-ES" sz="2400" dirty="0" err="1"/>
            <a:t>d’uns</a:t>
          </a:r>
          <a:r>
            <a:rPr lang="es-ES" sz="2400" dirty="0"/>
            <a:t> </a:t>
          </a:r>
          <a:r>
            <a:rPr lang="es-ES" sz="2400" dirty="0" err="1"/>
            <a:t>entorns</a:t>
          </a:r>
          <a:r>
            <a:rPr lang="es-ES" sz="2400" dirty="0"/>
            <a:t> de </a:t>
          </a:r>
          <a:r>
            <a:rPr lang="es-ES" sz="2400" dirty="0" err="1"/>
            <a:t>convivència</a:t>
          </a:r>
          <a:r>
            <a:rPr lang="es-ES" sz="2400" dirty="0"/>
            <a:t> </a:t>
          </a:r>
          <a:r>
            <a:rPr lang="es-ES" sz="2400" dirty="0" err="1"/>
            <a:t>fixats</a:t>
          </a:r>
          <a:r>
            <a:rPr lang="es-ES" sz="2400" dirty="0"/>
            <a:t> </a:t>
          </a:r>
          <a:r>
            <a:rPr lang="es-ES" sz="2400" dirty="0" err="1"/>
            <a:t>democràticament</a:t>
          </a:r>
          <a:r>
            <a:rPr lang="es-ES" sz="2400" dirty="0"/>
            <a:t> </a:t>
          </a:r>
          <a:r>
            <a:rPr lang="es-ES" sz="2400" b="1" dirty="0">
              <a:solidFill>
                <a:srgbClr val="FF0000"/>
              </a:solidFill>
            </a:rPr>
            <a:t>per les propis </a:t>
          </a:r>
          <a:r>
            <a:rPr lang="es-ES" sz="2400" b="1" dirty="0" err="1">
              <a:solidFill>
                <a:srgbClr val="FF0000"/>
              </a:solidFill>
            </a:rPr>
            <a:t>Universitats</a:t>
          </a:r>
          <a:r>
            <a:rPr lang="es-ES" sz="2400" b="1" dirty="0">
              <a:solidFill>
                <a:srgbClr val="FF0000"/>
              </a:solidFill>
            </a:rPr>
            <a:t>: </a:t>
          </a:r>
          <a:r>
            <a:rPr lang="es-ES" sz="2400" b="1" dirty="0">
              <a:solidFill>
                <a:srgbClr val="00B050"/>
              </a:solidFill>
            </a:rPr>
            <a:t>en la </a:t>
          </a:r>
          <a:r>
            <a:rPr lang="es-ES" sz="2400" b="1" dirty="0" err="1">
              <a:solidFill>
                <a:srgbClr val="00B050"/>
              </a:solidFill>
            </a:rPr>
            <a:t>Llei</a:t>
          </a:r>
          <a:r>
            <a:rPr lang="es-ES" sz="2400" b="1" dirty="0">
              <a:solidFill>
                <a:srgbClr val="00B050"/>
              </a:solidFill>
            </a:rPr>
            <a:t> </a:t>
          </a:r>
          <a:r>
            <a:rPr lang="es-ES" sz="2400" b="1" dirty="0" err="1">
              <a:solidFill>
                <a:srgbClr val="00B050"/>
              </a:solidFill>
            </a:rPr>
            <a:t>només</a:t>
          </a:r>
          <a:r>
            <a:rPr lang="es-ES" sz="2400" b="1" dirty="0">
              <a:solidFill>
                <a:srgbClr val="00B050"/>
              </a:solidFill>
            </a:rPr>
            <a:t> </a:t>
          </a:r>
          <a:r>
            <a:rPr lang="es-ES" sz="2400" b="1" dirty="0" err="1">
              <a:solidFill>
                <a:srgbClr val="00B050"/>
              </a:solidFill>
            </a:rPr>
            <a:t>s’estableixen</a:t>
          </a:r>
          <a:r>
            <a:rPr lang="es-ES" sz="2400" b="1" dirty="0">
              <a:solidFill>
                <a:srgbClr val="00B050"/>
              </a:solidFill>
            </a:rPr>
            <a:t> les “bases de la </a:t>
          </a:r>
          <a:r>
            <a:rPr lang="ca-ES" sz="2400" b="1" noProof="0" dirty="0">
              <a:solidFill>
                <a:srgbClr val="00B050"/>
              </a:solidFill>
            </a:rPr>
            <a:t>convivència</a:t>
          </a:r>
          <a:r>
            <a:rPr lang="es-ES" sz="2400" b="1" dirty="0">
              <a:solidFill>
                <a:srgbClr val="00B050"/>
              </a:solidFill>
            </a:rPr>
            <a:t>”</a:t>
          </a:r>
          <a:endParaRPr lang="es-ES" sz="2400" dirty="0"/>
        </a:p>
      </dgm:t>
    </dgm:pt>
    <dgm:pt modelId="{6864A784-78B7-204C-A4C3-52E4A4A9C260}" type="parTrans" cxnId="{1084E92A-88CB-CC47-A4D6-332841BA2653}">
      <dgm:prSet/>
      <dgm:spPr/>
      <dgm:t>
        <a:bodyPr/>
        <a:lstStyle/>
        <a:p>
          <a:endParaRPr lang="es-ES"/>
        </a:p>
      </dgm:t>
    </dgm:pt>
    <dgm:pt modelId="{182E4F0D-D252-C04D-B8DA-51D03270C271}" type="sibTrans" cxnId="{1084E92A-88CB-CC47-A4D6-332841BA2653}">
      <dgm:prSet/>
      <dgm:spPr/>
      <dgm:t>
        <a:bodyPr/>
        <a:lstStyle/>
        <a:p>
          <a:endParaRPr lang="es-ES"/>
        </a:p>
      </dgm:t>
    </dgm:pt>
    <dgm:pt modelId="{02B5F61C-FED9-8A43-91D5-004B42088572}">
      <dgm:prSet custT="1"/>
      <dgm:spPr/>
      <dgm:t>
        <a:bodyPr/>
        <a:lstStyle/>
        <a:p>
          <a:pPr algn="just"/>
          <a:r>
            <a:rPr lang="es-ES" sz="2400" dirty="0"/>
            <a:t>Potenciar </a:t>
          </a:r>
          <a:r>
            <a:rPr lang="es-ES" sz="2400" dirty="0" err="1"/>
            <a:t>l’ús</a:t>
          </a:r>
          <a:r>
            <a:rPr lang="es-ES" sz="2400" dirty="0"/>
            <a:t> </a:t>
          </a:r>
          <a:r>
            <a:rPr lang="es-ES" sz="2400" dirty="0" err="1"/>
            <a:t>dels</a:t>
          </a:r>
          <a:r>
            <a:rPr lang="es-ES" sz="2400" dirty="0"/>
            <a:t> ADR </a:t>
          </a:r>
          <a:r>
            <a:rPr lang="es-ES" sz="2400" b="1" dirty="0" err="1">
              <a:solidFill>
                <a:srgbClr val="FF0000"/>
              </a:solidFill>
            </a:rPr>
            <a:t>com</a:t>
          </a:r>
          <a:r>
            <a:rPr lang="es-ES" sz="2400" b="1" dirty="0">
              <a:solidFill>
                <a:srgbClr val="FF0000"/>
              </a:solidFill>
            </a:rPr>
            <a:t> </a:t>
          </a:r>
          <a:r>
            <a:rPr lang="es-ES" sz="2400" b="1" dirty="0" err="1">
              <a:solidFill>
                <a:srgbClr val="FF0000"/>
              </a:solidFill>
            </a:rPr>
            <a:t>instrument</a:t>
          </a:r>
          <a:r>
            <a:rPr lang="es-ES" sz="2400" b="1" dirty="0">
              <a:solidFill>
                <a:srgbClr val="FF0000"/>
              </a:solidFill>
            </a:rPr>
            <a:t> de </a:t>
          </a:r>
          <a:r>
            <a:rPr lang="es-ES" sz="2400" b="1" dirty="0" err="1">
              <a:solidFill>
                <a:srgbClr val="FF0000"/>
              </a:solidFill>
            </a:rPr>
            <a:t>convivència</a:t>
          </a:r>
          <a:r>
            <a:rPr lang="es-ES" sz="2400" b="1" dirty="0">
              <a:solidFill>
                <a:schemeClr val="tx1"/>
              </a:solidFill>
            </a:rPr>
            <a:t> </a:t>
          </a:r>
          <a:r>
            <a:rPr lang="es-ES" sz="2400" b="0" dirty="0">
              <a:solidFill>
                <a:schemeClr val="tx1"/>
              </a:solidFill>
            </a:rPr>
            <a:t>(</a:t>
          </a:r>
          <a:r>
            <a:rPr lang="es-ES" sz="2400" b="0" dirty="0" err="1">
              <a:solidFill>
                <a:schemeClr val="tx1"/>
              </a:solidFill>
            </a:rPr>
            <a:t>integrat</a:t>
          </a:r>
          <a:r>
            <a:rPr lang="es-ES" sz="2400" b="0" dirty="0">
              <a:solidFill>
                <a:schemeClr val="tx1"/>
              </a:solidFill>
            </a:rPr>
            <a:t>  en les normes de </a:t>
          </a:r>
          <a:r>
            <a:rPr lang="es-ES" sz="2400" b="0" dirty="0" err="1">
              <a:solidFill>
                <a:schemeClr val="tx1"/>
              </a:solidFill>
            </a:rPr>
            <a:t>convivència</a:t>
          </a:r>
          <a:r>
            <a:rPr lang="es-ES" sz="2400" b="0" dirty="0">
              <a:solidFill>
                <a:schemeClr val="tx1"/>
              </a:solidFill>
            </a:rPr>
            <a:t>, art. 5):</a:t>
          </a:r>
          <a:endParaRPr lang="es-ES" sz="2400" dirty="0"/>
        </a:p>
      </dgm:t>
    </dgm:pt>
    <dgm:pt modelId="{38FF8428-0F22-064D-8188-120B20F2137E}" type="parTrans" cxnId="{6274C10C-E9AE-2146-AF9C-90F8392421AC}">
      <dgm:prSet/>
      <dgm:spPr/>
      <dgm:t>
        <a:bodyPr/>
        <a:lstStyle/>
        <a:p>
          <a:endParaRPr lang="es-ES"/>
        </a:p>
      </dgm:t>
    </dgm:pt>
    <dgm:pt modelId="{93FA1D7B-2DB2-AF49-A6E0-B759326DA0F9}" type="sibTrans" cxnId="{6274C10C-E9AE-2146-AF9C-90F8392421AC}">
      <dgm:prSet/>
      <dgm:spPr/>
      <dgm:t>
        <a:bodyPr/>
        <a:lstStyle/>
        <a:p>
          <a:endParaRPr lang="es-ES"/>
        </a:p>
      </dgm:t>
    </dgm:pt>
    <dgm:pt modelId="{26F79465-89B8-4B00-9558-01E82E5414CD}" type="pres">
      <dgm:prSet presAssocID="{BB23A027-7A29-4645-945E-36D249F006C5}" presName="linear" presStyleCnt="0">
        <dgm:presLayoutVars>
          <dgm:animLvl val="lvl"/>
          <dgm:resizeHandles val="exact"/>
        </dgm:presLayoutVars>
      </dgm:prSet>
      <dgm:spPr/>
    </dgm:pt>
    <dgm:pt modelId="{10D21DD2-83C3-43E0-B3EC-27B0398DD383}" type="pres">
      <dgm:prSet presAssocID="{9A39A1A3-5D56-41BF-AF7C-7928FC868F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3E6CB80-5C11-4133-8544-16008A11671D}" type="pres">
      <dgm:prSet presAssocID="{9A39A1A3-5D56-41BF-AF7C-7928FC868F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EDD1A09-9246-4C81-90F1-512535D2FBC6}" srcId="{BB23A027-7A29-4645-945E-36D249F006C5}" destId="{9A39A1A3-5D56-41BF-AF7C-7928FC868F1E}" srcOrd="0" destOrd="0" parTransId="{4BC449EE-741A-45B1-A622-081E757A2D55}" sibTransId="{8B096050-6DBC-42D0-BD6F-59DC18839E34}"/>
    <dgm:cxn modelId="{6274C10C-E9AE-2146-AF9C-90F8392421AC}" srcId="{9A39A1A3-5D56-41BF-AF7C-7928FC868F1E}" destId="{02B5F61C-FED9-8A43-91D5-004B42088572}" srcOrd="2" destOrd="0" parTransId="{38FF8428-0F22-064D-8188-120B20F2137E}" sibTransId="{93FA1D7B-2DB2-AF49-A6E0-B759326DA0F9}"/>
    <dgm:cxn modelId="{D03C5D1B-859E-4980-80C0-A53321C4BAF9}" type="presOf" srcId="{B12F7F38-859A-4AE5-9599-17524A703D23}" destId="{23E6CB80-5C11-4133-8544-16008A11671D}" srcOrd="0" destOrd="4" presId="urn:microsoft.com/office/officeart/2005/8/layout/vList2"/>
    <dgm:cxn modelId="{1084E92A-88CB-CC47-A4D6-332841BA2653}" srcId="{9A39A1A3-5D56-41BF-AF7C-7928FC868F1E}" destId="{C4CFF5B0-EBFB-3843-9A21-58A51D6EAC05}" srcOrd="1" destOrd="0" parTransId="{6864A784-78B7-204C-A4C3-52E4A4A9C260}" sibTransId="{182E4F0D-D252-C04D-B8DA-51D03270C271}"/>
    <dgm:cxn modelId="{CFB2395F-0565-4D74-A08B-C527C501268A}" srcId="{02B5F61C-FED9-8A43-91D5-004B42088572}" destId="{B12F7F38-859A-4AE5-9599-17524A703D23}" srcOrd="1" destOrd="0" parTransId="{0B9F75FE-423D-4A7E-B1BD-07119C793007}" sibTransId="{56FC8A9F-4B57-4735-A715-A83BD81DA00F}"/>
    <dgm:cxn modelId="{235B5063-56D7-4495-90E9-DB903AA29590}" type="presOf" srcId="{9A39A1A3-5D56-41BF-AF7C-7928FC868F1E}" destId="{10D21DD2-83C3-43E0-B3EC-27B0398DD383}" srcOrd="0" destOrd="0" presId="urn:microsoft.com/office/officeart/2005/8/layout/vList2"/>
    <dgm:cxn modelId="{32DD9E7E-07B2-4A77-B066-434A37F7263D}" srcId="{9A39A1A3-5D56-41BF-AF7C-7928FC868F1E}" destId="{9225B1AA-12A0-4396-ACF6-AD929964D9DF}" srcOrd="0" destOrd="0" parTransId="{E0A57E2E-CF3B-4FA5-A10E-F33672FCD35B}" sibTransId="{9BC08B26-EA49-42B3-A8D7-44BB8840F1B5}"/>
    <dgm:cxn modelId="{10A38988-9592-47C3-BC51-8875A936DE8F}" type="presOf" srcId="{9225B1AA-12A0-4396-ACF6-AD929964D9DF}" destId="{23E6CB80-5C11-4133-8544-16008A11671D}" srcOrd="0" destOrd="0" presId="urn:microsoft.com/office/officeart/2005/8/layout/vList2"/>
    <dgm:cxn modelId="{A0709198-CD38-4744-9CC0-735559F35217}" type="presOf" srcId="{BB23A027-7A29-4645-945E-36D249F006C5}" destId="{26F79465-89B8-4B00-9558-01E82E5414CD}" srcOrd="0" destOrd="0" presId="urn:microsoft.com/office/officeart/2005/8/layout/vList2"/>
    <dgm:cxn modelId="{929B9998-80ED-448F-8DF1-094950DB3E09}" type="presOf" srcId="{B7BD158B-3A3D-41DF-BA68-0A252947F823}" destId="{23E6CB80-5C11-4133-8544-16008A11671D}" srcOrd="0" destOrd="3" presId="urn:microsoft.com/office/officeart/2005/8/layout/vList2"/>
    <dgm:cxn modelId="{798D669B-52CA-B54E-A608-0960E7766E1A}" type="presOf" srcId="{C4CFF5B0-EBFB-3843-9A21-58A51D6EAC05}" destId="{23E6CB80-5C11-4133-8544-16008A11671D}" srcOrd="0" destOrd="1" presId="urn:microsoft.com/office/officeart/2005/8/layout/vList2"/>
    <dgm:cxn modelId="{971DC2BC-62F0-A344-9961-8007617E709C}" type="presOf" srcId="{02B5F61C-FED9-8A43-91D5-004B42088572}" destId="{23E6CB80-5C11-4133-8544-16008A11671D}" srcOrd="0" destOrd="2" presId="urn:microsoft.com/office/officeart/2005/8/layout/vList2"/>
    <dgm:cxn modelId="{B79CDBCB-56C8-4A9E-96C2-3A0E8FDDE4B3}" srcId="{02B5F61C-FED9-8A43-91D5-004B42088572}" destId="{B7BD158B-3A3D-41DF-BA68-0A252947F823}" srcOrd="0" destOrd="0" parTransId="{881D8DF2-EDDE-4C46-A444-E751A238254D}" sibTransId="{E68F8E33-4F06-4CA0-B88C-6B248AE75E02}"/>
    <dgm:cxn modelId="{1BA6F533-DA0A-4CF6-BE28-1E310EE07B65}" type="presParOf" srcId="{26F79465-89B8-4B00-9558-01E82E5414CD}" destId="{10D21DD2-83C3-43E0-B3EC-27B0398DD383}" srcOrd="0" destOrd="0" presId="urn:microsoft.com/office/officeart/2005/8/layout/vList2"/>
    <dgm:cxn modelId="{3D905593-5334-4CF5-8785-602075CBC70D}" type="presParOf" srcId="{26F79465-89B8-4B00-9558-01E82E5414CD}" destId="{23E6CB80-5C11-4133-8544-16008A1167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140C5-0FA3-4846-AA16-C9F6ED8821C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026E04-DF86-4625-B349-A05868D44BE6}">
      <dgm:prSet phldrT="[Texto]" custT="1"/>
      <dgm:spPr/>
      <dgm:t>
        <a:bodyPr/>
        <a:lstStyle/>
        <a:p>
          <a:r>
            <a:rPr lang="es-ES" sz="1800" dirty="0"/>
            <a:t>Designación  de l’ instructor/a</a:t>
          </a:r>
        </a:p>
      </dgm:t>
    </dgm:pt>
    <dgm:pt modelId="{9B53850B-B8AD-4E92-9713-0A3B253174B0}" type="parTrans" cxnId="{AD0AFBDA-1E9F-4D22-9779-7D5758937BC7}">
      <dgm:prSet/>
      <dgm:spPr/>
      <dgm:t>
        <a:bodyPr/>
        <a:lstStyle/>
        <a:p>
          <a:endParaRPr lang="es-ES"/>
        </a:p>
      </dgm:t>
    </dgm:pt>
    <dgm:pt modelId="{B54D63FD-6087-4CCB-8F64-5C23EC6AF87C}" type="sibTrans" cxnId="{AD0AFBDA-1E9F-4D22-9779-7D5758937BC7}">
      <dgm:prSet/>
      <dgm:spPr/>
      <dgm:t>
        <a:bodyPr/>
        <a:lstStyle/>
        <a:p>
          <a:endParaRPr lang="es-ES"/>
        </a:p>
      </dgm:t>
    </dgm:pt>
    <dgm:pt modelId="{F010F7D0-30A5-4C94-9DAD-A02F3B5DA878}">
      <dgm:prSet phldrT="[Texto]" custT="1"/>
      <dgm:spPr/>
      <dgm:t>
        <a:bodyPr/>
        <a:lstStyle/>
        <a:p>
          <a:r>
            <a:rPr lang="es-ES" sz="1600" dirty="0"/>
            <a:t>Si no </a:t>
          </a:r>
          <a:r>
            <a:rPr lang="es-ES" sz="1600" dirty="0" err="1"/>
            <a:t>s’aprecia</a:t>
          </a:r>
          <a:r>
            <a:rPr lang="es-ES" sz="1600" dirty="0"/>
            <a:t> </a:t>
          </a:r>
          <a:r>
            <a:rPr lang="es-ES" sz="1600" dirty="0" err="1"/>
            <a:t>infracció</a:t>
          </a:r>
          <a:r>
            <a:rPr lang="es-ES" sz="1600" dirty="0"/>
            <a:t>  o no es  </a:t>
          </a:r>
          <a:r>
            <a:rPr lang="es-ES" sz="1600" dirty="0" err="1"/>
            <a:t>coneix</a:t>
          </a:r>
          <a:r>
            <a:rPr lang="es-ES" sz="1600" dirty="0"/>
            <a:t> l’ autor</a:t>
          </a:r>
        </a:p>
      </dgm:t>
    </dgm:pt>
    <dgm:pt modelId="{44791EC5-5A75-4F2A-9CF2-27CFDBE9684C}" type="parTrans" cxnId="{7705C2A1-06D0-404F-9BC4-0FA230A694AC}">
      <dgm:prSet/>
      <dgm:spPr/>
      <dgm:t>
        <a:bodyPr/>
        <a:lstStyle/>
        <a:p>
          <a:endParaRPr lang="es-ES"/>
        </a:p>
      </dgm:t>
    </dgm:pt>
    <dgm:pt modelId="{FB28831A-8E84-41FB-9DB3-6940E50E75E4}" type="sibTrans" cxnId="{7705C2A1-06D0-404F-9BC4-0FA230A694AC}">
      <dgm:prSet/>
      <dgm:spPr/>
      <dgm:t>
        <a:bodyPr/>
        <a:lstStyle/>
        <a:p>
          <a:endParaRPr lang="es-ES"/>
        </a:p>
      </dgm:t>
    </dgm:pt>
    <dgm:pt modelId="{7829A83C-3191-44C7-8A85-739D6BD46E37}">
      <dgm:prSet phldrT="[Texto]" custT="1"/>
      <dgm:spPr/>
      <dgm:t>
        <a:bodyPr/>
        <a:lstStyle/>
        <a:p>
          <a:r>
            <a:rPr lang="es-ES" sz="1800" b="1" dirty="0">
              <a:solidFill>
                <a:srgbClr val="00B050"/>
              </a:solidFill>
            </a:rPr>
            <a:t>ARCHIU</a:t>
          </a:r>
        </a:p>
      </dgm:t>
    </dgm:pt>
    <dgm:pt modelId="{E598322E-737A-47C1-B532-DC1F9F724554}" type="parTrans" cxnId="{B1BA36C6-60EB-4CF6-9F58-D6AFA7DA8459}">
      <dgm:prSet/>
      <dgm:spPr/>
      <dgm:t>
        <a:bodyPr/>
        <a:lstStyle/>
        <a:p>
          <a:endParaRPr lang="es-ES"/>
        </a:p>
      </dgm:t>
    </dgm:pt>
    <dgm:pt modelId="{87688418-0508-475C-A0A1-88888A402863}" type="sibTrans" cxnId="{B1BA36C6-60EB-4CF6-9F58-D6AFA7DA8459}">
      <dgm:prSet/>
      <dgm:spPr/>
      <dgm:t>
        <a:bodyPr/>
        <a:lstStyle/>
        <a:p>
          <a:endParaRPr lang="es-ES"/>
        </a:p>
      </dgm:t>
    </dgm:pt>
    <dgm:pt modelId="{BF02BCFB-FDC5-4570-84E9-F1801F3A0D4D}">
      <dgm:prSet phldrT="[Texto]" custT="1"/>
      <dgm:spPr/>
      <dgm:t>
        <a:bodyPr/>
        <a:lstStyle/>
        <a:p>
          <a:r>
            <a:rPr lang="es-ES" sz="1800" dirty="0"/>
            <a:t>Si </a:t>
          </a:r>
          <a:r>
            <a:rPr lang="es-ES" sz="1800" dirty="0" err="1"/>
            <a:t>s’aprecia</a:t>
          </a:r>
          <a:r>
            <a:rPr lang="es-ES" sz="1800" dirty="0"/>
            <a:t> </a:t>
          </a:r>
          <a:r>
            <a:rPr lang="es-ES" sz="1800" dirty="0" err="1"/>
            <a:t>infracció</a:t>
          </a:r>
          <a:endParaRPr lang="es-ES" sz="1800" dirty="0"/>
        </a:p>
      </dgm:t>
    </dgm:pt>
    <dgm:pt modelId="{EDF87FC2-052D-4E69-8004-32D12E815D2B}" type="parTrans" cxnId="{E0187121-5A7A-459B-8FA7-F685C0EFE058}">
      <dgm:prSet/>
      <dgm:spPr/>
      <dgm:t>
        <a:bodyPr/>
        <a:lstStyle/>
        <a:p>
          <a:endParaRPr lang="es-ES"/>
        </a:p>
      </dgm:t>
    </dgm:pt>
    <dgm:pt modelId="{394F9EA0-DF0D-4848-B37C-929D961F04A6}" type="sibTrans" cxnId="{E0187121-5A7A-459B-8FA7-F685C0EFE058}">
      <dgm:prSet/>
      <dgm:spPr/>
      <dgm:t>
        <a:bodyPr/>
        <a:lstStyle/>
        <a:p>
          <a:endParaRPr lang="es-ES"/>
        </a:p>
      </dgm:t>
    </dgm:pt>
    <dgm:pt modelId="{10CFCDD2-4DD4-46C6-B9EB-F80980F3D65E}">
      <dgm:prSet custT="1"/>
      <dgm:spPr/>
      <dgm:t>
        <a:bodyPr/>
        <a:lstStyle/>
        <a:p>
          <a:r>
            <a:rPr lang="es-ES" sz="1800" dirty="0" err="1"/>
            <a:t>Incoació</a:t>
          </a:r>
          <a:r>
            <a:rPr lang="es-ES" sz="1800" dirty="0"/>
            <a:t> de </a:t>
          </a:r>
          <a:r>
            <a:rPr lang="es-ES" sz="1800" dirty="0" err="1"/>
            <a:t>l’expedient</a:t>
          </a:r>
          <a:endParaRPr lang="es-ES" sz="1800" dirty="0"/>
        </a:p>
        <a:p>
          <a:r>
            <a:rPr lang="es-ES" sz="1800" dirty="0"/>
            <a:t>(titular del </a:t>
          </a:r>
          <a:r>
            <a:rPr lang="es-ES" sz="1800" dirty="0" err="1"/>
            <a:t>Rectorat</a:t>
          </a:r>
          <a:r>
            <a:rPr lang="es-ES" sz="1800" dirty="0"/>
            <a:t>)</a:t>
          </a:r>
        </a:p>
      </dgm:t>
    </dgm:pt>
    <dgm:pt modelId="{1DD06066-188B-44C2-9BAB-22D369B0A4F1}" type="parTrans" cxnId="{93A6A467-263F-407E-BE1A-DB9296D65ECC}">
      <dgm:prSet/>
      <dgm:spPr/>
      <dgm:t>
        <a:bodyPr/>
        <a:lstStyle/>
        <a:p>
          <a:endParaRPr lang="es-ES"/>
        </a:p>
      </dgm:t>
    </dgm:pt>
    <dgm:pt modelId="{7C7BB0D8-8D0E-4518-A7E9-44BE100DC1CC}" type="sibTrans" cxnId="{93A6A467-263F-407E-BE1A-DB9296D65ECC}">
      <dgm:prSet/>
      <dgm:spPr/>
      <dgm:t>
        <a:bodyPr/>
        <a:lstStyle/>
        <a:p>
          <a:endParaRPr lang="es-ES"/>
        </a:p>
      </dgm:t>
    </dgm:pt>
    <dgm:pt modelId="{D0150517-EB7F-4C23-9084-B10F5D2F5F6A}">
      <dgm:prSet custT="1"/>
      <dgm:spPr/>
      <dgm:t>
        <a:bodyPr/>
        <a:lstStyle/>
        <a:p>
          <a:r>
            <a:rPr lang="es-ES" sz="1400" b="1" dirty="0">
              <a:solidFill>
                <a:srgbClr val="00B050"/>
              </a:solidFill>
            </a:rPr>
            <a:t>PLEC DE CARRECS</a:t>
          </a:r>
        </a:p>
        <a:p>
          <a:r>
            <a:rPr lang="es-ES" sz="1400" b="1" dirty="0">
              <a:solidFill>
                <a:srgbClr val="FF0000"/>
              </a:solidFill>
            </a:rPr>
            <a:t>Si las partes no manifiesten </a:t>
          </a:r>
          <a:r>
            <a:rPr lang="es-ES" sz="1400" b="1" dirty="0" err="1">
              <a:solidFill>
                <a:srgbClr val="FF0000"/>
              </a:solidFill>
            </a:rPr>
            <a:t>voluntat</a:t>
          </a:r>
          <a:r>
            <a:rPr lang="es-ES" sz="1400" b="1" dirty="0">
              <a:solidFill>
                <a:srgbClr val="FF0000"/>
              </a:solidFill>
            </a:rPr>
            <a:t> </a:t>
          </a:r>
          <a:r>
            <a:rPr lang="es-ES" sz="1400" b="1" dirty="0" err="1">
              <a:solidFill>
                <a:srgbClr val="FF0000"/>
              </a:solidFill>
            </a:rPr>
            <a:t>d’acollir</a:t>
          </a:r>
          <a:r>
            <a:rPr lang="es-ES" sz="1400" b="1" dirty="0">
              <a:solidFill>
                <a:srgbClr val="FF0000"/>
              </a:solidFill>
            </a:rPr>
            <a:t>-se a la </a:t>
          </a:r>
          <a:r>
            <a:rPr lang="es-ES" sz="1400" b="1" dirty="0" err="1">
              <a:solidFill>
                <a:srgbClr val="FF0000"/>
              </a:solidFill>
            </a:rPr>
            <a:t>mediació</a:t>
          </a:r>
          <a:endParaRPr lang="es-ES" sz="1400" b="1" dirty="0">
            <a:solidFill>
              <a:srgbClr val="FF0000"/>
            </a:solidFill>
          </a:endParaRPr>
        </a:p>
      </dgm:t>
    </dgm:pt>
    <dgm:pt modelId="{8D741187-4CCC-4873-9140-FC3D74927E8C}" type="parTrans" cxnId="{FCA74DF3-EE5F-4361-B830-6B951B77EDEA}">
      <dgm:prSet/>
      <dgm:spPr/>
      <dgm:t>
        <a:bodyPr/>
        <a:lstStyle/>
        <a:p>
          <a:endParaRPr lang="es-ES"/>
        </a:p>
      </dgm:t>
    </dgm:pt>
    <dgm:pt modelId="{D224E311-5E8F-47DF-AC00-FF9C40C47FAB}" type="sibTrans" cxnId="{FCA74DF3-EE5F-4361-B830-6B951B77EDEA}">
      <dgm:prSet/>
      <dgm:spPr/>
      <dgm:t>
        <a:bodyPr/>
        <a:lstStyle/>
        <a:p>
          <a:endParaRPr lang="es-ES"/>
        </a:p>
      </dgm:t>
    </dgm:pt>
    <dgm:pt modelId="{2560A331-0E4E-4ACA-B325-541CB7AC9AF2}">
      <dgm:prSet custT="1"/>
      <dgm:spPr/>
      <dgm:t>
        <a:bodyPr/>
        <a:lstStyle/>
        <a:p>
          <a:r>
            <a:rPr lang="es-ES" sz="1600" b="1" dirty="0">
              <a:solidFill>
                <a:srgbClr val="00B050"/>
              </a:solidFill>
            </a:rPr>
            <a:t>DERIVAR A LA CC</a:t>
          </a:r>
        </a:p>
        <a:p>
          <a:r>
            <a:rPr lang="es-ES" sz="1600" b="1" dirty="0">
              <a:solidFill>
                <a:srgbClr val="FF0000"/>
              </a:solidFill>
            </a:rPr>
            <a:t>A </a:t>
          </a:r>
          <a:r>
            <a:rPr lang="es-ES" sz="1600" b="1" dirty="0" err="1">
              <a:solidFill>
                <a:srgbClr val="FF0000"/>
              </a:solidFill>
            </a:rPr>
            <a:t>petició</a:t>
          </a:r>
          <a:r>
            <a:rPr lang="es-ES" sz="1600" b="1" dirty="0">
              <a:solidFill>
                <a:srgbClr val="FF0000"/>
              </a:solidFill>
            </a:rPr>
            <a:t> de les </a:t>
          </a:r>
          <a:r>
            <a:rPr lang="es-ES" sz="1600" b="1" dirty="0" err="1">
              <a:solidFill>
                <a:srgbClr val="FF0000"/>
              </a:solidFill>
            </a:rPr>
            <a:t>parts</a:t>
          </a:r>
          <a:endParaRPr lang="es-ES" sz="1600" b="1" dirty="0">
            <a:solidFill>
              <a:srgbClr val="FF0000"/>
            </a:solidFill>
          </a:endParaRPr>
        </a:p>
      </dgm:t>
    </dgm:pt>
    <dgm:pt modelId="{4BFF7A4C-2680-4EC7-96B5-3B24CFACC532}" type="parTrans" cxnId="{31322047-0FF4-4C7F-A523-F32795E3ED9B}">
      <dgm:prSet/>
      <dgm:spPr/>
      <dgm:t>
        <a:bodyPr/>
        <a:lstStyle/>
        <a:p>
          <a:endParaRPr lang="es-ES"/>
        </a:p>
      </dgm:t>
    </dgm:pt>
    <dgm:pt modelId="{5C87A9C0-F618-4F5A-B55D-B35BD774CC24}" type="sibTrans" cxnId="{31322047-0FF4-4C7F-A523-F32795E3ED9B}">
      <dgm:prSet/>
      <dgm:spPr/>
      <dgm:t>
        <a:bodyPr/>
        <a:lstStyle/>
        <a:p>
          <a:endParaRPr lang="es-ES"/>
        </a:p>
      </dgm:t>
    </dgm:pt>
    <dgm:pt modelId="{B45EFEF0-2569-492E-AB31-667E54A7713B}">
      <dgm:prSet custT="1"/>
      <dgm:spPr/>
      <dgm:t>
        <a:bodyPr/>
        <a:lstStyle/>
        <a:p>
          <a:r>
            <a:rPr lang="es-ES" sz="2000" dirty="0"/>
            <a:t>Tornar (</a:t>
          </a:r>
          <a:r>
            <a:rPr lang="es-ES" sz="2000" dirty="0" err="1"/>
            <a:t>plec</a:t>
          </a:r>
          <a:r>
            <a:rPr lang="es-ES" sz="2000" dirty="0"/>
            <a:t> de </a:t>
          </a:r>
          <a:r>
            <a:rPr lang="es-ES" sz="2000" dirty="0" err="1"/>
            <a:t>càrrecs</a:t>
          </a:r>
          <a:r>
            <a:rPr lang="es-ES" sz="2000" dirty="0"/>
            <a:t>)</a:t>
          </a:r>
        </a:p>
      </dgm:t>
    </dgm:pt>
    <dgm:pt modelId="{987BAD5E-F741-4894-8F9C-2539B067AFF2}" type="parTrans" cxnId="{D8274075-C435-423D-B708-A3DE1D8DC0DB}">
      <dgm:prSet/>
      <dgm:spPr/>
      <dgm:t>
        <a:bodyPr/>
        <a:lstStyle/>
        <a:p>
          <a:endParaRPr lang="es-ES"/>
        </a:p>
      </dgm:t>
    </dgm:pt>
    <dgm:pt modelId="{3228FE5E-D2E9-4159-B07D-56933C9CC6A3}" type="sibTrans" cxnId="{D8274075-C435-423D-B708-A3DE1D8DC0DB}">
      <dgm:prSet/>
      <dgm:spPr/>
      <dgm:t>
        <a:bodyPr/>
        <a:lstStyle/>
        <a:p>
          <a:endParaRPr lang="es-ES"/>
        </a:p>
      </dgm:t>
    </dgm:pt>
    <dgm:pt modelId="{68C300EA-DB5D-4637-AA15-02AD4DD91A1A}">
      <dgm:prSet custT="1"/>
      <dgm:spPr/>
      <dgm:t>
        <a:bodyPr/>
        <a:lstStyle/>
        <a:p>
          <a:r>
            <a:rPr lang="es-ES" sz="1800" b="1" dirty="0"/>
            <a:t>MEDIACIÓ</a:t>
          </a:r>
        </a:p>
      </dgm:t>
    </dgm:pt>
    <dgm:pt modelId="{4B58A34D-BBD9-4A4B-8E05-19A8B85D27D8}" type="parTrans" cxnId="{35C32632-6C49-4AA0-8FEE-184EBF4EBAD6}">
      <dgm:prSet/>
      <dgm:spPr/>
      <dgm:t>
        <a:bodyPr/>
        <a:lstStyle/>
        <a:p>
          <a:endParaRPr lang="es-ES"/>
        </a:p>
      </dgm:t>
    </dgm:pt>
    <dgm:pt modelId="{56617925-E41C-46D3-951B-F8F426EB6F7D}" type="sibTrans" cxnId="{35C32632-6C49-4AA0-8FEE-184EBF4EBAD6}">
      <dgm:prSet/>
      <dgm:spPr/>
      <dgm:t>
        <a:bodyPr/>
        <a:lstStyle/>
        <a:p>
          <a:endParaRPr lang="es-ES"/>
        </a:p>
      </dgm:t>
    </dgm:pt>
    <dgm:pt modelId="{B9191BFD-72B2-4834-88D7-6A5A16FDB83E}">
      <dgm:prSet custT="1"/>
      <dgm:spPr/>
      <dgm:t>
        <a:bodyPr/>
        <a:lstStyle/>
        <a:p>
          <a:r>
            <a:rPr lang="es-ES" sz="1400" dirty="0"/>
            <a:t>1. </a:t>
          </a:r>
          <a:r>
            <a:rPr lang="es-ES" sz="1400" dirty="0" err="1"/>
            <a:t>Suspensió</a:t>
          </a:r>
          <a:r>
            <a:rPr lang="es-ES" sz="1400" dirty="0"/>
            <a:t> de </a:t>
          </a:r>
          <a:r>
            <a:rPr lang="es-ES" sz="1400" dirty="0" err="1"/>
            <a:t>l’expedient</a:t>
          </a:r>
          <a:r>
            <a:rPr lang="es-ES" sz="1400" dirty="0"/>
            <a:t> </a:t>
          </a:r>
        </a:p>
        <a:p>
          <a:r>
            <a:rPr lang="es-ES" sz="1400" dirty="0"/>
            <a:t>2. Si </a:t>
          </a:r>
          <a:r>
            <a:rPr lang="es-ES" sz="1400" dirty="0" err="1"/>
            <a:t>acord</a:t>
          </a:r>
          <a:r>
            <a:rPr lang="es-ES" sz="1400" dirty="0"/>
            <a:t>:  </a:t>
          </a:r>
          <a:r>
            <a:rPr lang="es-ES" sz="1400" dirty="0" err="1"/>
            <a:t>archiu</a:t>
          </a:r>
          <a:r>
            <a:rPr lang="es-ES" sz="1400" dirty="0"/>
            <a:t> de </a:t>
          </a:r>
          <a:r>
            <a:rPr lang="es-ES" sz="1400" dirty="0" err="1"/>
            <a:t>l’expedient</a:t>
          </a:r>
          <a:endParaRPr lang="es-ES" sz="1400" dirty="0"/>
        </a:p>
      </dgm:t>
    </dgm:pt>
    <dgm:pt modelId="{AC05C689-2A84-452F-8885-DE4C12032102}" type="parTrans" cxnId="{36251FB8-9907-4A04-AABD-1E338AC2472D}">
      <dgm:prSet/>
      <dgm:spPr/>
      <dgm:t>
        <a:bodyPr/>
        <a:lstStyle/>
        <a:p>
          <a:endParaRPr lang="es-ES"/>
        </a:p>
      </dgm:t>
    </dgm:pt>
    <dgm:pt modelId="{2972453B-DB0A-40AC-BB29-D2CA58E09C3E}" type="sibTrans" cxnId="{36251FB8-9907-4A04-AABD-1E338AC2472D}">
      <dgm:prSet/>
      <dgm:spPr/>
      <dgm:t>
        <a:bodyPr/>
        <a:lstStyle/>
        <a:p>
          <a:endParaRPr lang="es-ES"/>
        </a:p>
      </dgm:t>
    </dgm:pt>
    <dgm:pt modelId="{DB4410E4-990D-4F9E-8971-543FA7BCF412}">
      <dgm:prSet custT="1"/>
      <dgm:spPr/>
      <dgm:t>
        <a:bodyPr/>
        <a:lstStyle/>
        <a:p>
          <a:r>
            <a:rPr lang="es-ES" sz="1600" dirty="0"/>
            <a:t>Si no </a:t>
          </a:r>
          <a:r>
            <a:rPr lang="es-ES" sz="1600" dirty="0" err="1"/>
            <a:t>acord</a:t>
          </a:r>
          <a:r>
            <a:rPr lang="es-ES" sz="1600" dirty="0"/>
            <a:t> o parcial: </a:t>
          </a:r>
          <a:r>
            <a:rPr lang="es-ES" sz="1600" dirty="0" err="1"/>
            <a:t>s’alça</a:t>
          </a:r>
          <a:r>
            <a:rPr lang="es-ES" sz="1600" dirty="0"/>
            <a:t> la </a:t>
          </a:r>
          <a:r>
            <a:rPr lang="es-ES" sz="1600" dirty="0" err="1"/>
            <a:t>suspensió</a:t>
          </a:r>
          <a:r>
            <a:rPr lang="es-ES" sz="1600" dirty="0"/>
            <a:t> i continúa la </a:t>
          </a:r>
          <a:r>
            <a:rPr lang="es-ES" sz="1600" dirty="0" err="1"/>
            <a:t>tramitació</a:t>
          </a:r>
          <a:endParaRPr lang="es-ES" sz="1600" dirty="0"/>
        </a:p>
      </dgm:t>
    </dgm:pt>
    <dgm:pt modelId="{A5A4B67C-B904-4AF6-B1BE-6E5295480120}" type="parTrans" cxnId="{983E93DB-E5FC-416D-9CC6-92BE46013417}">
      <dgm:prSet/>
      <dgm:spPr/>
      <dgm:t>
        <a:bodyPr/>
        <a:lstStyle/>
        <a:p>
          <a:endParaRPr lang="es-ES"/>
        </a:p>
      </dgm:t>
    </dgm:pt>
    <dgm:pt modelId="{CA3FEC6F-51CA-479C-9BF6-72D716C7175E}" type="sibTrans" cxnId="{983E93DB-E5FC-416D-9CC6-92BE46013417}">
      <dgm:prSet/>
      <dgm:spPr/>
      <dgm:t>
        <a:bodyPr/>
        <a:lstStyle/>
        <a:p>
          <a:endParaRPr lang="es-ES"/>
        </a:p>
      </dgm:t>
    </dgm:pt>
    <dgm:pt modelId="{B180792F-7808-4131-A6FE-F544360CC734}" type="pres">
      <dgm:prSet presAssocID="{11A140C5-0FA3-4846-AA16-C9F6ED882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5C0B3E-EE20-48A4-8891-83CFD6E7DC1E}" type="pres">
      <dgm:prSet presAssocID="{10CFCDD2-4DD4-46C6-B9EB-F80980F3D65E}" presName="hierRoot1" presStyleCnt="0"/>
      <dgm:spPr/>
    </dgm:pt>
    <dgm:pt modelId="{9F066191-C21D-4170-A3AE-1790201312A3}" type="pres">
      <dgm:prSet presAssocID="{10CFCDD2-4DD4-46C6-B9EB-F80980F3D65E}" presName="composite" presStyleCnt="0"/>
      <dgm:spPr/>
    </dgm:pt>
    <dgm:pt modelId="{49780FFC-5E72-479A-98FB-6CD178EBBDC7}" type="pres">
      <dgm:prSet presAssocID="{10CFCDD2-4DD4-46C6-B9EB-F80980F3D65E}" presName="background" presStyleLbl="node0" presStyleIdx="0" presStyleCnt="1"/>
      <dgm:spPr/>
    </dgm:pt>
    <dgm:pt modelId="{A5731481-8E3C-449E-B704-903076FE5E2E}" type="pres">
      <dgm:prSet presAssocID="{10CFCDD2-4DD4-46C6-B9EB-F80980F3D65E}" presName="text" presStyleLbl="fgAcc0" presStyleIdx="0" presStyleCnt="1" custScaleX="426681" custLinFactNeighborX="-9296" custLinFactNeighborY="-4880">
        <dgm:presLayoutVars>
          <dgm:chPref val="3"/>
        </dgm:presLayoutVars>
      </dgm:prSet>
      <dgm:spPr/>
    </dgm:pt>
    <dgm:pt modelId="{18630CD6-2DAE-4586-AE87-17B5DAA168DC}" type="pres">
      <dgm:prSet presAssocID="{10CFCDD2-4DD4-46C6-B9EB-F80980F3D65E}" presName="hierChild2" presStyleCnt="0"/>
      <dgm:spPr/>
    </dgm:pt>
    <dgm:pt modelId="{1CB6F3B0-4B7B-429A-80DC-4A78B343EB57}" type="pres">
      <dgm:prSet presAssocID="{9B53850B-B8AD-4E92-9713-0A3B253174B0}" presName="Name10" presStyleLbl="parChTrans1D2" presStyleIdx="0" presStyleCnt="1"/>
      <dgm:spPr/>
    </dgm:pt>
    <dgm:pt modelId="{FD9E5E1F-4AAA-4412-9D73-6C6680B2D341}" type="pres">
      <dgm:prSet presAssocID="{42026E04-DF86-4625-B349-A05868D44BE6}" presName="hierRoot2" presStyleCnt="0"/>
      <dgm:spPr/>
    </dgm:pt>
    <dgm:pt modelId="{8C03AA48-D5AA-4D08-A23B-DFB5F79ED475}" type="pres">
      <dgm:prSet presAssocID="{42026E04-DF86-4625-B349-A05868D44BE6}" presName="composite2" presStyleCnt="0"/>
      <dgm:spPr/>
    </dgm:pt>
    <dgm:pt modelId="{0B831D44-EFFC-4D5C-8B0E-F01C9EE1E200}" type="pres">
      <dgm:prSet presAssocID="{42026E04-DF86-4625-B349-A05868D44BE6}" presName="background2" presStyleLbl="node2" presStyleIdx="0" presStyleCnt="1"/>
      <dgm:spPr/>
    </dgm:pt>
    <dgm:pt modelId="{3EAA7903-D406-48F9-8879-C5B15E5FB384}" type="pres">
      <dgm:prSet presAssocID="{42026E04-DF86-4625-B349-A05868D44BE6}" presName="text2" presStyleLbl="fgAcc2" presStyleIdx="0" presStyleCnt="1" custScaleX="360594">
        <dgm:presLayoutVars>
          <dgm:chPref val="3"/>
        </dgm:presLayoutVars>
      </dgm:prSet>
      <dgm:spPr/>
    </dgm:pt>
    <dgm:pt modelId="{34473EFB-AC71-4E51-A71E-9A516E80D5AB}" type="pres">
      <dgm:prSet presAssocID="{42026E04-DF86-4625-B349-A05868D44BE6}" presName="hierChild3" presStyleCnt="0"/>
      <dgm:spPr/>
    </dgm:pt>
    <dgm:pt modelId="{ED917113-8CE6-45AE-91EC-5E0EDC3F41E5}" type="pres">
      <dgm:prSet presAssocID="{44791EC5-5A75-4F2A-9CF2-27CFDBE9684C}" presName="Name17" presStyleLbl="parChTrans1D3" presStyleIdx="0" presStyleCnt="2"/>
      <dgm:spPr/>
    </dgm:pt>
    <dgm:pt modelId="{A8D65445-8CBE-40E1-BDAB-2B2F7A433109}" type="pres">
      <dgm:prSet presAssocID="{F010F7D0-30A5-4C94-9DAD-A02F3B5DA878}" presName="hierRoot3" presStyleCnt="0"/>
      <dgm:spPr/>
    </dgm:pt>
    <dgm:pt modelId="{F339A042-196B-4223-BD50-B0CC668B9D50}" type="pres">
      <dgm:prSet presAssocID="{F010F7D0-30A5-4C94-9DAD-A02F3B5DA878}" presName="composite3" presStyleCnt="0"/>
      <dgm:spPr/>
    </dgm:pt>
    <dgm:pt modelId="{6638B7A1-2723-47C3-A79A-0F8251D1D799}" type="pres">
      <dgm:prSet presAssocID="{F010F7D0-30A5-4C94-9DAD-A02F3B5DA878}" presName="background3" presStyleLbl="node3" presStyleIdx="0" presStyleCnt="2"/>
      <dgm:spPr/>
    </dgm:pt>
    <dgm:pt modelId="{FF39BA9D-B40F-4D03-B6B7-6486ADE8364B}" type="pres">
      <dgm:prSet presAssocID="{F010F7D0-30A5-4C94-9DAD-A02F3B5DA878}" presName="text3" presStyleLbl="fgAcc3" presStyleIdx="0" presStyleCnt="2" custScaleX="407755" custScaleY="64716">
        <dgm:presLayoutVars>
          <dgm:chPref val="3"/>
        </dgm:presLayoutVars>
      </dgm:prSet>
      <dgm:spPr/>
    </dgm:pt>
    <dgm:pt modelId="{D9A3FF48-94E4-43B5-BC40-03B9A11AFDAC}" type="pres">
      <dgm:prSet presAssocID="{F010F7D0-30A5-4C94-9DAD-A02F3B5DA878}" presName="hierChild4" presStyleCnt="0"/>
      <dgm:spPr/>
    </dgm:pt>
    <dgm:pt modelId="{4CE75E31-228B-47C0-9FE0-178F87B32AAA}" type="pres">
      <dgm:prSet presAssocID="{E598322E-737A-47C1-B532-DC1F9F724554}" presName="Name23" presStyleLbl="parChTrans1D4" presStyleIdx="0" presStyleCnt="7"/>
      <dgm:spPr/>
    </dgm:pt>
    <dgm:pt modelId="{CB1F148B-7181-40C8-A665-ADB2A0D1D984}" type="pres">
      <dgm:prSet presAssocID="{7829A83C-3191-44C7-8A85-739D6BD46E37}" presName="hierRoot4" presStyleCnt="0"/>
      <dgm:spPr/>
    </dgm:pt>
    <dgm:pt modelId="{39351581-86D9-45F7-8F59-620664634A85}" type="pres">
      <dgm:prSet presAssocID="{7829A83C-3191-44C7-8A85-739D6BD46E37}" presName="composite4" presStyleCnt="0"/>
      <dgm:spPr/>
    </dgm:pt>
    <dgm:pt modelId="{53588FD3-8219-4F86-B75D-88BD065DFF94}" type="pres">
      <dgm:prSet presAssocID="{7829A83C-3191-44C7-8A85-739D6BD46E37}" presName="background4" presStyleLbl="node4" presStyleIdx="0" presStyleCnt="7"/>
      <dgm:spPr/>
    </dgm:pt>
    <dgm:pt modelId="{05CCAEFC-4999-4BBA-88CF-CE0CBD453729}" type="pres">
      <dgm:prSet presAssocID="{7829A83C-3191-44C7-8A85-739D6BD46E37}" presName="text4" presStyleLbl="fgAcc4" presStyleIdx="0" presStyleCnt="7" custScaleX="145050" custLinFactX="-26720" custLinFactNeighborX="-100000" custLinFactNeighborY="-4328">
        <dgm:presLayoutVars>
          <dgm:chPref val="3"/>
        </dgm:presLayoutVars>
      </dgm:prSet>
      <dgm:spPr/>
    </dgm:pt>
    <dgm:pt modelId="{07C10DEF-1BB6-4DAD-B771-2EFB821F04ED}" type="pres">
      <dgm:prSet presAssocID="{7829A83C-3191-44C7-8A85-739D6BD46E37}" presName="hierChild5" presStyleCnt="0"/>
      <dgm:spPr/>
    </dgm:pt>
    <dgm:pt modelId="{766119D5-8116-4CD9-A98F-825E49951771}" type="pres">
      <dgm:prSet presAssocID="{EDF87FC2-052D-4E69-8004-32D12E815D2B}" presName="Name17" presStyleLbl="parChTrans1D3" presStyleIdx="1" presStyleCnt="2"/>
      <dgm:spPr/>
    </dgm:pt>
    <dgm:pt modelId="{7A168834-DBC9-47A8-9EBE-91B8856E9AF4}" type="pres">
      <dgm:prSet presAssocID="{BF02BCFB-FDC5-4570-84E9-F1801F3A0D4D}" presName="hierRoot3" presStyleCnt="0"/>
      <dgm:spPr/>
    </dgm:pt>
    <dgm:pt modelId="{F8450063-9F8F-4739-B983-B3722BE23937}" type="pres">
      <dgm:prSet presAssocID="{BF02BCFB-FDC5-4570-84E9-F1801F3A0D4D}" presName="composite3" presStyleCnt="0"/>
      <dgm:spPr/>
    </dgm:pt>
    <dgm:pt modelId="{961F9651-03DE-47A2-AD71-FB1BF159C721}" type="pres">
      <dgm:prSet presAssocID="{BF02BCFB-FDC5-4570-84E9-F1801F3A0D4D}" presName="background3" presStyleLbl="node3" presStyleIdx="1" presStyleCnt="2"/>
      <dgm:spPr/>
    </dgm:pt>
    <dgm:pt modelId="{866987CD-4EDF-4E5A-86BC-1B6C0D6F8839}" type="pres">
      <dgm:prSet presAssocID="{BF02BCFB-FDC5-4570-84E9-F1801F3A0D4D}" presName="text3" presStyleLbl="fgAcc3" presStyleIdx="1" presStyleCnt="2" custScaleX="463240">
        <dgm:presLayoutVars>
          <dgm:chPref val="3"/>
        </dgm:presLayoutVars>
      </dgm:prSet>
      <dgm:spPr/>
    </dgm:pt>
    <dgm:pt modelId="{EFC98662-2D5C-48ED-8B2C-41E172FD8574}" type="pres">
      <dgm:prSet presAssocID="{BF02BCFB-FDC5-4570-84E9-F1801F3A0D4D}" presName="hierChild4" presStyleCnt="0"/>
      <dgm:spPr/>
    </dgm:pt>
    <dgm:pt modelId="{BAE29A4A-069A-4361-B27E-8A0498A1D330}" type="pres">
      <dgm:prSet presAssocID="{4BFF7A4C-2680-4EC7-96B5-3B24CFACC532}" presName="Name23" presStyleLbl="parChTrans1D4" presStyleIdx="1" presStyleCnt="7"/>
      <dgm:spPr/>
    </dgm:pt>
    <dgm:pt modelId="{EFDE1C68-986B-42D1-8788-499E802456E2}" type="pres">
      <dgm:prSet presAssocID="{2560A331-0E4E-4ACA-B325-541CB7AC9AF2}" presName="hierRoot4" presStyleCnt="0"/>
      <dgm:spPr/>
    </dgm:pt>
    <dgm:pt modelId="{1160BA50-D4F8-4516-BAB4-1D5261D2AC36}" type="pres">
      <dgm:prSet presAssocID="{2560A331-0E4E-4ACA-B325-541CB7AC9AF2}" presName="composite4" presStyleCnt="0"/>
      <dgm:spPr/>
    </dgm:pt>
    <dgm:pt modelId="{75C6E541-79C6-4D4B-9D1A-FFDC58594866}" type="pres">
      <dgm:prSet presAssocID="{2560A331-0E4E-4ACA-B325-541CB7AC9AF2}" presName="background4" presStyleLbl="node4" presStyleIdx="1" presStyleCnt="7"/>
      <dgm:spPr/>
    </dgm:pt>
    <dgm:pt modelId="{D08D7917-FDFF-407A-B47E-91E66B92754C}" type="pres">
      <dgm:prSet presAssocID="{2560A331-0E4E-4ACA-B325-541CB7AC9AF2}" presName="text4" presStyleLbl="fgAcc4" presStyleIdx="1" presStyleCnt="7" custScaleX="283270" custLinFactNeighborX="-19495" custLinFactNeighborY="-1223">
        <dgm:presLayoutVars>
          <dgm:chPref val="3"/>
        </dgm:presLayoutVars>
      </dgm:prSet>
      <dgm:spPr/>
    </dgm:pt>
    <dgm:pt modelId="{E5B10FD4-168F-4098-8719-57B93FE26EF8}" type="pres">
      <dgm:prSet presAssocID="{2560A331-0E4E-4ACA-B325-541CB7AC9AF2}" presName="hierChild5" presStyleCnt="0"/>
      <dgm:spPr/>
    </dgm:pt>
    <dgm:pt modelId="{F2904D1F-6D04-424E-B8B7-B10C5B5FB128}" type="pres">
      <dgm:prSet presAssocID="{4B58A34D-BBD9-4A4B-8E05-19A8B85D27D8}" presName="Name23" presStyleLbl="parChTrans1D4" presStyleIdx="2" presStyleCnt="7"/>
      <dgm:spPr/>
    </dgm:pt>
    <dgm:pt modelId="{5CA52C48-E5A2-4E11-9209-5B053B42E49C}" type="pres">
      <dgm:prSet presAssocID="{68C300EA-DB5D-4637-AA15-02AD4DD91A1A}" presName="hierRoot4" presStyleCnt="0"/>
      <dgm:spPr/>
    </dgm:pt>
    <dgm:pt modelId="{A91F2F80-1D27-43EB-919A-C4A86BB7636B}" type="pres">
      <dgm:prSet presAssocID="{68C300EA-DB5D-4637-AA15-02AD4DD91A1A}" presName="composite4" presStyleCnt="0"/>
      <dgm:spPr/>
    </dgm:pt>
    <dgm:pt modelId="{D466BBC3-BFA5-4379-BC19-498B56F74715}" type="pres">
      <dgm:prSet presAssocID="{68C300EA-DB5D-4637-AA15-02AD4DD91A1A}" presName="background4" presStyleLbl="node4" presStyleIdx="2" presStyleCnt="7"/>
      <dgm:spPr/>
    </dgm:pt>
    <dgm:pt modelId="{46C90D56-21A4-404B-B325-F14B725C651F}" type="pres">
      <dgm:prSet presAssocID="{68C300EA-DB5D-4637-AA15-02AD4DD91A1A}" presName="text4" presStyleLbl="fgAcc4" presStyleIdx="2" presStyleCnt="7" custScaleX="287610">
        <dgm:presLayoutVars>
          <dgm:chPref val="3"/>
        </dgm:presLayoutVars>
      </dgm:prSet>
      <dgm:spPr/>
    </dgm:pt>
    <dgm:pt modelId="{E52196AC-A794-4471-82FE-F7052BDA3654}" type="pres">
      <dgm:prSet presAssocID="{68C300EA-DB5D-4637-AA15-02AD4DD91A1A}" presName="hierChild5" presStyleCnt="0"/>
      <dgm:spPr/>
    </dgm:pt>
    <dgm:pt modelId="{969BB7D4-7DD4-4C1A-A062-43924141BA83}" type="pres">
      <dgm:prSet presAssocID="{AC05C689-2A84-452F-8885-DE4C12032102}" presName="Name23" presStyleLbl="parChTrans1D4" presStyleIdx="3" presStyleCnt="7"/>
      <dgm:spPr/>
    </dgm:pt>
    <dgm:pt modelId="{69F63A45-1420-42F2-8597-E676BC8D3CCB}" type="pres">
      <dgm:prSet presAssocID="{B9191BFD-72B2-4834-88D7-6A5A16FDB83E}" presName="hierRoot4" presStyleCnt="0"/>
      <dgm:spPr/>
    </dgm:pt>
    <dgm:pt modelId="{73672173-8AA8-41FB-8F42-1E1421EF1216}" type="pres">
      <dgm:prSet presAssocID="{B9191BFD-72B2-4834-88D7-6A5A16FDB83E}" presName="composite4" presStyleCnt="0"/>
      <dgm:spPr/>
    </dgm:pt>
    <dgm:pt modelId="{4E821CE1-9C0F-42CD-BA73-F7A6AE5523EB}" type="pres">
      <dgm:prSet presAssocID="{B9191BFD-72B2-4834-88D7-6A5A16FDB83E}" presName="background4" presStyleLbl="node4" presStyleIdx="3" presStyleCnt="7"/>
      <dgm:spPr/>
    </dgm:pt>
    <dgm:pt modelId="{7B60AF09-4BEA-48FC-840F-DD58720EB209}" type="pres">
      <dgm:prSet presAssocID="{B9191BFD-72B2-4834-88D7-6A5A16FDB83E}" presName="text4" presStyleLbl="fgAcc4" presStyleIdx="3" presStyleCnt="7" custScaleX="224297" custScaleY="127598" custLinFactNeighborX="-78199" custLinFactNeighborY="27523">
        <dgm:presLayoutVars>
          <dgm:chPref val="3"/>
        </dgm:presLayoutVars>
      </dgm:prSet>
      <dgm:spPr/>
    </dgm:pt>
    <dgm:pt modelId="{A6BEAF77-01BC-4183-8648-E55971EC4104}" type="pres">
      <dgm:prSet presAssocID="{B9191BFD-72B2-4834-88D7-6A5A16FDB83E}" presName="hierChild5" presStyleCnt="0"/>
      <dgm:spPr/>
    </dgm:pt>
    <dgm:pt modelId="{CF29FA74-851B-4291-AF2A-CDAEC7906428}" type="pres">
      <dgm:prSet presAssocID="{A5A4B67C-B904-4AF6-B1BE-6E5295480120}" presName="Name23" presStyleLbl="parChTrans1D4" presStyleIdx="4" presStyleCnt="7"/>
      <dgm:spPr/>
    </dgm:pt>
    <dgm:pt modelId="{A7267A70-721F-4C94-9FC0-9143FE1BE73B}" type="pres">
      <dgm:prSet presAssocID="{DB4410E4-990D-4F9E-8971-543FA7BCF412}" presName="hierRoot4" presStyleCnt="0"/>
      <dgm:spPr/>
    </dgm:pt>
    <dgm:pt modelId="{1945FD27-1CAE-4229-ADB1-D5AE9A2CD0E5}" type="pres">
      <dgm:prSet presAssocID="{DB4410E4-990D-4F9E-8971-543FA7BCF412}" presName="composite4" presStyleCnt="0"/>
      <dgm:spPr/>
    </dgm:pt>
    <dgm:pt modelId="{103E8E71-8A38-4F5A-9211-81730BF01AC3}" type="pres">
      <dgm:prSet presAssocID="{DB4410E4-990D-4F9E-8971-543FA7BCF412}" presName="background4" presStyleLbl="node4" presStyleIdx="4" presStyleCnt="7"/>
      <dgm:spPr/>
    </dgm:pt>
    <dgm:pt modelId="{DF65A9CC-C46E-4985-B4CF-6CB9DD34C97A}" type="pres">
      <dgm:prSet presAssocID="{DB4410E4-990D-4F9E-8971-543FA7BCF412}" presName="text4" presStyleLbl="fgAcc4" presStyleIdx="4" presStyleCnt="7" custScaleX="221793" custLinFactNeighborX="97656" custLinFactNeighborY="44476">
        <dgm:presLayoutVars>
          <dgm:chPref val="3"/>
        </dgm:presLayoutVars>
      </dgm:prSet>
      <dgm:spPr/>
    </dgm:pt>
    <dgm:pt modelId="{20E2B075-6576-4183-8FE3-1D5BA58B39F5}" type="pres">
      <dgm:prSet presAssocID="{DB4410E4-990D-4F9E-8971-543FA7BCF412}" presName="hierChild5" presStyleCnt="0"/>
      <dgm:spPr/>
    </dgm:pt>
    <dgm:pt modelId="{ACD40071-0EBC-4528-B560-A4E7FDC2A15B}" type="pres">
      <dgm:prSet presAssocID="{987BAD5E-F741-4894-8F9C-2539B067AFF2}" presName="Name23" presStyleLbl="parChTrans1D4" presStyleIdx="5" presStyleCnt="7"/>
      <dgm:spPr/>
    </dgm:pt>
    <dgm:pt modelId="{CF4AFA5F-CA82-4E25-8D1B-CB41A4B9242D}" type="pres">
      <dgm:prSet presAssocID="{B45EFEF0-2569-492E-AB31-667E54A7713B}" presName="hierRoot4" presStyleCnt="0"/>
      <dgm:spPr/>
    </dgm:pt>
    <dgm:pt modelId="{D0853A71-C3A4-4708-B328-D3428263E29C}" type="pres">
      <dgm:prSet presAssocID="{B45EFEF0-2569-492E-AB31-667E54A7713B}" presName="composite4" presStyleCnt="0"/>
      <dgm:spPr/>
    </dgm:pt>
    <dgm:pt modelId="{14CB171C-8C80-4AC0-9627-0C1E43B9572B}" type="pres">
      <dgm:prSet presAssocID="{B45EFEF0-2569-492E-AB31-667E54A7713B}" presName="background4" presStyleLbl="node4" presStyleIdx="5" presStyleCnt="7"/>
      <dgm:spPr/>
    </dgm:pt>
    <dgm:pt modelId="{F8D246B9-FA94-4C05-950B-222211D4555E}" type="pres">
      <dgm:prSet presAssocID="{B45EFEF0-2569-492E-AB31-667E54A7713B}" presName="text4" presStyleLbl="fgAcc4" presStyleIdx="5" presStyleCnt="7" custScaleX="344460">
        <dgm:presLayoutVars>
          <dgm:chPref val="3"/>
        </dgm:presLayoutVars>
      </dgm:prSet>
      <dgm:spPr/>
    </dgm:pt>
    <dgm:pt modelId="{9BD5A10A-0E74-4773-A96F-286190FF16B0}" type="pres">
      <dgm:prSet presAssocID="{B45EFEF0-2569-492E-AB31-667E54A7713B}" presName="hierChild5" presStyleCnt="0"/>
      <dgm:spPr/>
    </dgm:pt>
    <dgm:pt modelId="{5609092E-3C5E-4E25-8221-511D4A8B7458}" type="pres">
      <dgm:prSet presAssocID="{8D741187-4CCC-4873-9140-FC3D74927E8C}" presName="Name23" presStyleLbl="parChTrans1D4" presStyleIdx="6" presStyleCnt="7"/>
      <dgm:spPr/>
    </dgm:pt>
    <dgm:pt modelId="{05837C11-9390-42E6-99C7-B7E97408361C}" type="pres">
      <dgm:prSet presAssocID="{D0150517-EB7F-4C23-9084-B10F5D2F5F6A}" presName="hierRoot4" presStyleCnt="0"/>
      <dgm:spPr/>
    </dgm:pt>
    <dgm:pt modelId="{57EF7365-946E-455E-A158-BFFE5256B1BD}" type="pres">
      <dgm:prSet presAssocID="{D0150517-EB7F-4C23-9084-B10F5D2F5F6A}" presName="composite4" presStyleCnt="0"/>
      <dgm:spPr/>
    </dgm:pt>
    <dgm:pt modelId="{55138C9D-80F9-435C-B06A-B9E6ADE075D1}" type="pres">
      <dgm:prSet presAssocID="{D0150517-EB7F-4C23-9084-B10F5D2F5F6A}" presName="background4" presStyleLbl="node4" presStyleIdx="6" presStyleCnt="7"/>
      <dgm:spPr/>
    </dgm:pt>
    <dgm:pt modelId="{577C1077-D180-4DF8-8153-F6F639981CA0}" type="pres">
      <dgm:prSet presAssocID="{D0150517-EB7F-4C23-9084-B10F5D2F5F6A}" presName="text4" presStyleLbl="fgAcc4" presStyleIdx="6" presStyleCnt="7" custScaleX="336951">
        <dgm:presLayoutVars>
          <dgm:chPref val="3"/>
        </dgm:presLayoutVars>
      </dgm:prSet>
      <dgm:spPr/>
    </dgm:pt>
    <dgm:pt modelId="{DDC485C9-951E-4BEF-87F3-28B88B10EE08}" type="pres">
      <dgm:prSet presAssocID="{D0150517-EB7F-4C23-9084-B10F5D2F5F6A}" presName="hierChild5" presStyleCnt="0"/>
      <dgm:spPr/>
    </dgm:pt>
  </dgm:ptLst>
  <dgm:cxnLst>
    <dgm:cxn modelId="{5EAB6A09-CE90-4233-A227-50CDA0B11C9E}" type="presOf" srcId="{4BFF7A4C-2680-4EC7-96B5-3B24CFACC532}" destId="{BAE29A4A-069A-4361-B27E-8A0498A1D330}" srcOrd="0" destOrd="0" presId="urn:microsoft.com/office/officeart/2005/8/layout/hierarchy1"/>
    <dgm:cxn modelId="{36B39B14-524A-40E8-9123-D97F6EFE2996}" type="presOf" srcId="{68C300EA-DB5D-4637-AA15-02AD4DD91A1A}" destId="{46C90D56-21A4-404B-B325-F14B725C651F}" srcOrd="0" destOrd="0" presId="urn:microsoft.com/office/officeart/2005/8/layout/hierarchy1"/>
    <dgm:cxn modelId="{E0187121-5A7A-459B-8FA7-F685C0EFE058}" srcId="{42026E04-DF86-4625-B349-A05868D44BE6}" destId="{BF02BCFB-FDC5-4570-84E9-F1801F3A0D4D}" srcOrd="1" destOrd="0" parTransId="{EDF87FC2-052D-4E69-8004-32D12E815D2B}" sibTransId="{394F9EA0-DF0D-4848-B37C-929D961F04A6}"/>
    <dgm:cxn modelId="{B2189225-7483-4D6D-A258-036F0156EA4A}" type="presOf" srcId="{987BAD5E-F741-4894-8F9C-2539B067AFF2}" destId="{ACD40071-0EBC-4528-B560-A4E7FDC2A15B}" srcOrd="0" destOrd="0" presId="urn:microsoft.com/office/officeart/2005/8/layout/hierarchy1"/>
    <dgm:cxn modelId="{56586326-51ED-4B55-B659-0AF5355DEB2E}" type="presOf" srcId="{B45EFEF0-2569-492E-AB31-667E54A7713B}" destId="{F8D246B9-FA94-4C05-950B-222211D4555E}" srcOrd="0" destOrd="0" presId="urn:microsoft.com/office/officeart/2005/8/layout/hierarchy1"/>
    <dgm:cxn modelId="{35C32632-6C49-4AA0-8FEE-184EBF4EBAD6}" srcId="{2560A331-0E4E-4ACA-B325-541CB7AC9AF2}" destId="{68C300EA-DB5D-4637-AA15-02AD4DD91A1A}" srcOrd="0" destOrd="0" parTransId="{4B58A34D-BBD9-4A4B-8E05-19A8B85D27D8}" sibTransId="{56617925-E41C-46D3-951B-F8F426EB6F7D}"/>
    <dgm:cxn modelId="{274B6A32-5616-4C56-8B19-200DC3862EB9}" type="presOf" srcId="{44791EC5-5A75-4F2A-9CF2-27CFDBE9684C}" destId="{ED917113-8CE6-45AE-91EC-5E0EDC3F41E5}" srcOrd="0" destOrd="0" presId="urn:microsoft.com/office/officeart/2005/8/layout/hierarchy1"/>
    <dgm:cxn modelId="{EAD24837-D7AA-472A-AADF-9939572C2E14}" type="presOf" srcId="{DB4410E4-990D-4F9E-8971-543FA7BCF412}" destId="{DF65A9CC-C46E-4985-B4CF-6CB9DD34C97A}" srcOrd="0" destOrd="0" presId="urn:microsoft.com/office/officeart/2005/8/layout/hierarchy1"/>
    <dgm:cxn modelId="{34F2B638-988E-4E86-965C-AFCB215E13E6}" type="presOf" srcId="{B9191BFD-72B2-4834-88D7-6A5A16FDB83E}" destId="{7B60AF09-4BEA-48FC-840F-DD58720EB209}" srcOrd="0" destOrd="0" presId="urn:microsoft.com/office/officeart/2005/8/layout/hierarchy1"/>
    <dgm:cxn modelId="{3D1F6045-ABE3-4973-93CC-DF26F1087303}" type="presOf" srcId="{8D741187-4CCC-4873-9140-FC3D74927E8C}" destId="{5609092E-3C5E-4E25-8221-511D4A8B7458}" srcOrd="0" destOrd="0" presId="urn:microsoft.com/office/officeart/2005/8/layout/hierarchy1"/>
    <dgm:cxn modelId="{31322047-0FF4-4C7F-A523-F32795E3ED9B}" srcId="{BF02BCFB-FDC5-4570-84E9-F1801F3A0D4D}" destId="{2560A331-0E4E-4ACA-B325-541CB7AC9AF2}" srcOrd="0" destOrd="0" parTransId="{4BFF7A4C-2680-4EC7-96B5-3B24CFACC532}" sibTransId="{5C87A9C0-F618-4F5A-B55D-B35BD774CC24}"/>
    <dgm:cxn modelId="{42B0C64C-2330-4C2B-A08A-A581531D8A0B}" type="presOf" srcId="{11A140C5-0FA3-4846-AA16-C9F6ED8821CA}" destId="{B180792F-7808-4131-A6FE-F544360CC734}" srcOrd="0" destOrd="0" presId="urn:microsoft.com/office/officeart/2005/8/layout/hierarchy1"/>
    <dgm:cxn modelId="{93A6A467-263F-407E-BE1A-DB9296D65ECC}" srcId="{11A140C5-0FA3-4846-AA16-C9F6ED8821CA}" destId="{10CFCDD2-4DD4-46C6-B9EB-F80980F3D65E}" srcOrd="0" destOrd="0" parTransId="{1DD06066-188B-44C2-9BAB-22D369B0A4F1}" sibTransId="{7C7BB0D8-8D0E-4518-A7E9-44BE100DC1CC}"/>
    <dgm:cxn modelId="{4B06F46F-49BC-4E9D-B134-60265B1F0152}" type="presOf" srcId="{A5A4B67C-B904-4AF6-B1BE-6E5295480120}" destId="{CF29FA74-851B-4291-AF2A-CDAEC7906428}" srcOrd="0" destOrd="0" presId="urn:microsoft.com/office/officeart/2005/8/layout/hierarchy1"/>
    <dgm:cxn modelId="{D8274075-C435-423D-B708-A3DE1D8DC0DB}" srcId="{2560A331-0E4E-4ACA-B325-541CB7AC9AF2}" destId="{B45EFEF0-2569-492E-AB31-667E54A7713B}" srcOrd="1" destOrd="0" parTransId="{987BAD5E-F741-4894-8F9C-2539B067AFF2}" sibTransId="{3228FE5E-D2E9-4159-B07D-56933C9CC6A3}"/>
    <dgm:cxn modelId="{895F6E7E-06AA-426D-94F7-127B0FFD38BD}" type="presOf" srcId="{AC05C689-2A84-452F-8885-DE4C12032102}" destId="{969BB7D4-7DD4-4C1A-A062-43924141BA83}" srcOrd="0" destOrd="0" presId="urn:microsoft.com/office/officeart/2005/8/layout/hierarchy1"/>
    <dgm:cxn modelId="{7705C2A1-06D0-404F-9BC4-0FA230A694AC}" srcId="{42026E04-DF86-4625-B349-A05868D44BE6}" destId="{F010F7D0-30A5-4C94-9DAD-A02F3B5DA878}" srcOrd="0" destOrd="0" parTransId="{44791EC5-5A75-4F2A-9CF2-27CFDBE9684C}" sibTransId="{FB28831A-8E84-41FB-9DB3-6940E50E75E4}"/>
    <dgm:cxn modelId="{33A214A2-A6B8-4C0A-A8BF-C50B33C45120}" type="presOf" srcId="{4B58A34D-BBD9-4A4B-8E05-19A8B85D27D8}" destId="{F2904D1F-6D04-424E-B8B7-B10C5B5FB128}" srcOrd="0" destOrd="0" presId="urn:microsoft.com/office/officeart/2005/8/layout/hierarchy1"/>
    <dgm:cxn modelId="{36251FB8-9907-4A04-AABD-1E338AC2472D}" srcId="{68C300EA-DB5D-4637-AA15-02AD4DD91A1A}" destId="{B9191BFD-72B2-4834-88D7-6A5A16FDB83E}" srcOrd="0" destOrd="0" parTransId="{AC05C689-2A84-452F-8885-DE4C12032102}" sibTransId="{2972453B-DB0A-40AC-BB29-D2CA58E09C3E}"/>
    <dgm:cxn modelId="{B1BA36C6-60EB-4CF6-9F58-D6AFA7DA8459}" srcId="{F010F7D0-30A5-4C94-9DAD-A02F3B5DA878}" destId="{7829A83C-3191-44C7-8A85-739D6BD46E37}" srcOrd="0" destOrd="0" parTransId="{E598322E-737A-47C1-B532-DC1F9F724554}" sibTransId="{87688418-0508-475C-A0A1-88888A402863}"/>
    <dgm:cxn modelId="{BB5998C7-B392-4AF9-85B7-488D7F62E4CF}" type="presOf" srcId="{D0150517-EB7F-4C23-9084-B10F5D2F5F6A}" destId="{577C1077-D180-4DF8-8153-F6F639981CA0}" srcOrd="0" destOrd="0" presId="urn:microsoft.com/office/officeart/2005/8/layout/hierarchy1"/>
    <dgm:cxn modelId="{6CB148CE-5DA3-406E-A427-21D268034A27}" type="presOf" srcId="{2560A331-0E4E-4ACA-B325-541CB7AC9AF2}" destId="{D08D7917-FDFF-407A-B47E-91E66B92754C}" srcOrd="0" destOrd="0" presId="urn:microsoft.com/office/officeart/2005/8/layout/hierarchy1"/>
    <dgm:cxn modelId="{BFC96AD0-C2C1-4657-BA0E-3D13AD4A264B}" type="presOf" srcId="{10CFCDD2-4DD4-46C6-B9EB-F80980F3D65E}" destId="{A5731481-8E3C-449E-B704-903076FE5E2E}" srcOrd="0" destOrd="0" presId="urn:microsoft.com/office/officeart/2005/8/layout/hierarchy1"/>
    <dgm:cxn modelId="{80C9A7D2-A0DB-49D5-B6B0-EA90A6EA3B6F}" type="presOf" srcId="{9B53850B-B8AD-4E92-9713-0A3B253174B0}" destId="{1CB6F3B0-4B7B-429A-80DC-4A78B343EB57}" srcOrd="0" destOrd="0" presId="urn:microsoft.com/office/officeart/2005/8/layout/hierarchy1"/>
    <dgm:cxn modelId="{AD0AFBDA-1E9F-4D22-9779-7D5758937BC7}" srcId="{10CFCDD2-4DD4-46C6-B9EB-F80980F3D65E}" destId="{42026E04-DF86-4625-B349-A05868D44BE6}" srcOrd="0" destOrd="0" parTransId="{9B53850B-B8AD-4E92-9713-0A3B253174B0}" sibTransId="{B54D63FD-6087-4CCB-8F64-5C23EC6AF87C}"/>
    <dgm:cxn modelId="{983E93DB-E5FC-416D-9CC6-92BE46013417}" srcId="{68C300EA-DB5D-4637-AA15-02AD4DD91A1A}" destId="{DB4410E4-990D-4F9E-8971-543FA7BCF412}" srcOrd="1" destOrd="0" parTransId="{A5A4B67C-B904-4AF6-B1BE-6E5295480120}" sibTransId="{CA3FEC6F-51CA-479C-9BF6-72D716C7175E}"/>
    <dgm:cxn modelId="{17DE0CE7-1447-4100-84C7-4A0FF4D5BE4D}" type="presOf" srcId="{7829A83C-3191-44C7-8A85-739D6BD46E37}" destId="{05CCAEFC-4999-4BBA-88CF-CE0CBD453729}" srcOrd="0" destOrd="0" presId="urn:microsoft.com/office/officeart/2005/8/layout/hierarchy1"/>
    <dgm:cxn modelId="{13A24DEE-BAEB-4645-ABD7-44C1F50789E2}" type="presOf" srcId="{E598322E-737A-47C1-B532-DC1F9F724554}" destId="{4CE75E31-228B-47C0-9FE0-178F87B32AAA}" srcOrd="0" destOrd="0" presId="urn:microsoft.com/office/officeart/2005/8/layout/hierarchy1"/>
    <dgm:cxn modelId="{D55E91F1-F158-429D-ACE8-C9DE16680B9E}" type="presOf" srcId="{42026E04-DF86-4625-B349-A05868D44BE6}" destId="{3EAA7903-D406-48F9-8879-C5B15E5FB384}" srcOrd="0" destOrd="0" presId="urn:microsoft.com/office/officeart/2005/8/layout/hierarchy1"/>
    <dgm:cxn modelId="{AA25EDF1-41D0-4D7F-B6CC-B6917302D229}" type="presOf" srcId="{F010F7D0-30A5-4C94-9DAD-A02F3B5DA878}" destId="{FF39BA9D-B40F-4D03-B6B7-6486ADE8364B}" srcOrd="0" destOrd="0" presId="urn:microsoft.com/office/officeart/2005/8/layout/hierarchy1"/>
    <dgm:cxn modelId="{FCA74DF3-EE5F-4361-B830-6B951B77EDEA}" srcId="{BF02BCFB-FDC5-4570-84E9-F1801F3A0D4D}" destId="{D0150517-EB7F-4C23-9084-B10F5D2F5F6A}" srcOrd="1" destOrd="0" parTransId="{8D741187-4CCC-4873-9140-FC3D74927E8C}" sibTransId="{D224E311-5E8F-47DF-AC00-FF9C40C47FAB}"/>
    <dgm:cxn modelId="{CAE2A5F4-96D5-4375-8E3B-9174CDF03598}" type="presOf" srcId="{EDF87FC2-052D-4E69-8004-32D12E815D2B}" destId="{766119D5-8116-4CD9-A98F-825E49951771}" srcOrd="0" destOrd="0" presId="urn:microsoft.com/office/officeart/2005/8/layout/hierarchy1"/>
    <dgm:cxn modelId="{A616DDF4-4F07-46D3-A6AC-82E7668E9B5D}" type="presOf" srcId="{BF02BCFB-FDC5-4570-84E9-F1801F3A0D4D}" destId="{866987CD-4EDF-4E5A-86BC-1B6C0D6F8839}" srcOrd="0" destOrd="0" presId="urn:microsoft.com/office/officeart/2005/8/layout/hierarchy1"/>
    <dgm:cxn modelId="{9D2E9037-6C3C-43FE-925D-CAF1EF09367D}" type="presParOf" srcId="{B180792F-7808-4131-A6FE-F544360CC734}" destId="{D35C0B3E-EE20-48A4-8891-83CFD6E7DC1E}" srcOrd="0" destOrd="0" presId="urn:microsoft.com/office/officeart/2005/8/layout/hierarchy1"/>
    <dgm:cxn modelId="{42E5CF10-CF56-4DEB-B5E6-846252ABF450}" type="presParOf" srcId="{D35C0B3E-EE20-48A4-8891-83CFD6E7DC1E}" destId="{9F066191-C21D-4170-A3AE-1790201312A3}" srcOrd="0" destOrd="0" presId="urn:microsoft.com/office/officeart/2005/8/layout/hierarchy1"/>
    <dgm:cxn modelId="{24A7F92D-E3FE-4CB9-A85B-81FB933EDCC1}" type="presParOf" srcId="{9F066191-C21D-4170-A3AE-1790201312A3}" destId="{49780FFC-5E72-479A-98FB-6CD178EBBDC7}" srcOrd="0" destOrd="0" presId="urn:microsoft.com/office/officeart/2005/8/layout/hierarchy1"/>
    <dgm:cxn modelId="{A556615A-CA55-45BA-B428-251CE5F4DEE5}" type="presParOf" srcId="{9F066191-C21D-4170-A3AE-1790201312A3}" destId="{A5731481-8E3C-449E-B704-903076FE5E2E}" srcOrd="1" destOrd="0" presId="urn:microsoft.com/office/officeart/2005/8/layout/hierarchy1"/>
    <dgm:cxn modelId="{B2D2919B-BD3C-4E13-A832-A512F62A4426}" type="presParOf" srcId="{D35C0B3E-EE20-48A4-8891-83CFD6E7DC1E}" destId="{18630CD6-2DAE-4586-AE87-17B5DAA168DC}" srcOrd="1" destOrd="0" presId="urn:microsoft.com/office/officeart/2005/8/layout/hierarchy1"/>
    <dgm:cxn modelId="{4CBA6475-6DB6-4479-98DC-3EE75C267306}" type="presParOf" srcId="{18630CD6-2DAE-4586-AE87-17B5DAA168DC}" destId="{1CB6F3B0-4B7B-429A-80DC-4A78B343EB57}" srcOrd="0" destOrd="0" presId="urn:microsoft.com/office/officeart/2005/8/layout/hierarchy1"/>
    <dgm:cxn modelId="{E144F6A6-29AD-4CC4-A5E5-A7FF8DB40385}" type="presParOf" srcId="{18630CD6-2DAE-4586-AE87-17B5DAA168DC}" destId="{FD9E5E1F-4AAA-4412-9D73-6C6680B2D341}" srcOrd="1" destOrd="0" presId="urn:microsoft.com/office/officeart/2005/8/layout/hierarchy1"/>
    <dgm:cxn modelId="{82894686-89D9-4943-B1FC-39173F0C9869}" type="presParOf" srcId="{FD9E5E1F-4AAA-4412-9D73-6C6680B2D341}" destId="{8C03AA48-D5AA-4D08-A23B-DFB5F79ED475}" srcOrd="0" destOrd="0" presId="urn:microsoft.com/office/officeart/2005/8/layout/hierarchy1"/>
    <dgm:cxn modelId="{D8642C7C-56A8-48DF-A5E2-BE55CDB75355}" type="presParOf" srcId="{8C03AA48-D5AA-4D08-A23B-DFB5F79ED475}" destId="{0B831D44-EFFC-4D5C-8B0E-F01C9EE1E200}" srcOrd="0" destOrd="0" presId="urn:microsoft.com/office/officeart/2005/8/layout/hierarchy1"/>
    <dgm:cxn modelId="{F2B6518D-28EC-4197-A48B-DC0CB83D03C6}" type="presParOf" srcId="{8C03AA48-D5AA-4D08-A23B-DFB5F79ED475}" destId="{3EAA7903-D406-48F9-8879-C5B15E5FB384}" srcOrd="1" destOrd="0" presId="urn:microsoft.com/office/officeart/2005/8/layout/hierarchy1"/>
    <dgm:cxn modelId="{AB2F81DB-B3B0-4D67-AD1B-DA6143306FF9}" type="presParOf" srcId="{FD9E5E1F-4AAA-4412-9D73-6C6680B2D341}" destId="{34473EFB-AC71-4E51-A71E-9A516E80D5AB}" srcOrd="1" destOrd="0" presId="urn:microsoft.com/office/officeart/2005/8/layout/hierarchy1"/>
    <dgm:cxn modelId="{5556DE8B-703B-4E14-ABAA-9EE6C37F08D5}" type="presParOf" srcId="{34473EFB-AC71-4E51-A71E-9A516E80D5AB}" destId="{ED917113-8CE6-45AE-91EC-5E0EDC3F41E5}" srcOrd="0" destOrd="0" presId="urn:microsoft.com/office/officeart/2005/8/layout/hierarchy1"/>
    <dgm:cxn modelId="{E8A87939-3E3C-4E23-8069-40C36E0CEF20}" type="presParOf" srcId="{34473EFB-AC71-4E51-A71E-9A516E80D5AB}" destId="{A8D65445-8CBE-40E1-BDAB-2B2F7A433109}" srcOrd="1" destOrd="0" presId="urn:microsoft.com/office/officeart/2005/8/layout/hierarchy1"/>
    <dgm:cxn modelId="{6867C101-9A2D-4924-BEF9-75A8538001C3}" type="presParOf" srcId="{A8D65445-8CBE-40E1-BDAB-2B2F7A433109}" destId="{F339A042-196B-4223-BD50-B0CC668B9D50}" srcOrd="0" destOrd="0" presId="urn:microsoft.com/office/officeart/2005/8/layout/hierarchy1"/>
    <dgm:cxn modelId="{0F01EA31-BCC4-4606-B8FB-5A3DF06CF995}" type="presParOf" srcId="{F339A042-196B-4223-BD50-B0CC668B9D50}" destId="{6638B7A1-2723-47C3-A79A-0F8251D1D799}" srcOrd="0" destOrd="0" presId="urn:microsoft.com/office/officeart/2005/8/layout/hierarchy1"/>
    <dgm:cxn modelId="{50CDB914-31C3-4855-8ECC-DC7DC33A6646}" type="presParOf" srcId="{F339A042-196B-4223-BD50-B0CC668B9D50}" destId="{FF39BA9D-B40F-4D03-B6B7-6486ADE8364B}" srcOrd="1" destOrd="0" presId="urn:microsoft.com/office/officeart/2005/8/layout/hierarchy1"/>
    <dgm:cxn modelId="{6AF51021-8FCB-4DFF-81D4-A8802A20325B}" type="presParOf" srcId="{A8D65445-8CBE-40E1-BDAB-2B2F7A433109}" destId="{D9A3FF48-94E4-43B5-BC40-03B9A11AFDAC}" srcOrd="1" destOrd="0" presId="urn:microsoft.com/office/officeart/2005/8/layout/hierarchy1"/>
    <dgm:cxn modelId="{7FF89082-A5EA-4107-A51A-CC3FFCCC3D6F}" type="presParOf" srcId="{D9A3FF48-94E4-43B5-BC40-03B9A11AFDAC}" destId="{4CE75E31-228B-47C0-9FE0-178F87B32AAA}" srcOrd="0" destOrd="0" presId="urn:microsoft.com/office/officeart/2005/8/layout/hierarchy1"/>
    <dgm:cxn modelId="{167DFD77-CB0D-49BA-B56D-2361AC7F17D6}" type="presParOf" srcId="{D9A3FF48-94E4-43B5-BC40-03B9A11AFDAC}" destId="{CB1F148B-7181-40C8-A665-ADB2A0D1D984}" srcOrd="1" destOrd="0" presId="urn:microsoft.com/office/officeart/2005/8/layout/hierarchy1"/>
    <dgm:cxn modelId="{6E443A68-BF66-49F4-B9CF-1D296F67C4FE}" type="presParOf" srcId="{CB1F148B-7181-40C8-A665-ADB2A0D1D984}" destId="{39351581-86D9-45F7-8F59-620664634A85}" srcOrd="0" destOrd="0" presId="urn:microsoft.com/office/officeart/2005/8/layout/hierarchy1"/>
    <dgm:cxn modelId="{33D40680-84C8-4B86-9089-2239D167E2AF}" type="presParOf" srcId="{39351581-86D9-45F7-8F59-620664634A85}" destId="{53588FD3-8219-4F86-B75D-88BD065DFF94}" srcOrd="0" destOrd="0" presId="urn:microsoft.com/office/officeart/2005/8/layout/hierarchy1"/>
    <dgm:cxn modelId="{289FD8DB-FE1B-440B-B210-65102A14C80E}" type="presParOf" srcId="{39351581-86D9-45F7-8F59-620664634A85}" destId="{05CCAEFC-4999-4BBA-88CF-CE0CBD453729}" srcOrd="1" destOrd="0" presId="urn:microsoft.com/office/officeart/2005/8/layout/hierarchy1"/>
    <dgm:cxn modelId="{B2381733-E1F5-4E06-9AA5-87D79E3EAE68}" type="presParOf" srcId="{CB1F148B-7181-40C8-A665-ADB2A0D1D984}" destId="{07C10DEF-1BB6-4DAD-B771-2EFB821F04ED}" srcOrd="1" destOrd="0" presId="urn:microsoft.com/office/officeart/2005/8/layout/hierarchy1"/>
    <dgm:cxn modelId="{AB8A5D1C-2047-4842-BE42-AFD5FECF1812}" type="presParOf" srcId="{34473EFB-AC71-4E51-A71E-9A516E80D5AB}" destId="{766119D5-8116-4CD9-A98F-825E49951771}" srcOrd="2" destOrd="0" presId="urn:microsoft.com/office/officeart/2005/8/layout/hierarchy1"/>
    <dgm:cxn modelId="{D069C505-728C-45CA-A8F8-D0BEA43DCF1B}" type="presParOf" srcId="{34473EFB-AC71-4E51-A71E-9A516E80D5AB}" destId="{7A168834-DBC9-47A8-9EBE-91B8856E9AF4}" srcOrd="3" destOrd="0" presId="urn:microsoft.com/office/officeart/2005/8/layout/hierarchy1"/>
    <dgm:cxn modelId="{90D25878-7499-4337-823A-8DFF2751A7C2}" type="presParOf" srcId="{7A168834-DBC9-47A8-9EBE-91B8856E9AF4}" destId="{F8450063-9F8F-4739-B983-B3722BE23937}" srcOrd="0" destOrd="0" presId="urn:microsoft.com/office/officeart/2005/8/layout/hierarchy1"/>
    <dgm:cxn modelId="{75F5727C-92C6-4D58-9863-85FEED5F1634}" type="presParOf" srcId="{F8450063-9F8F-4739-B983-B3722BE23937}" destId="{961F9651-03DE-47A2-AD71-FB1BF159C721}" srcOrd="0" destOrd="0" presId="urn:microsoft.com/office/officeart/2005/8/layout/hierarchy1"/>
    <dgm:cxn modelId="{015377D4-3DC5-44C3-8078-13884971D821}" type="presParOf" srcId="{F8450063-9F8F-4739-B983-B3722BE23937}" destId="{866987CD-4EDF-4E5A-86BC-1B6C0D6F8839}" srcOrd="1" destOrd="0" presId="urn:microsoft.com/office/officeart/2005/8/layout/hierarchy1"/>
    <dgm:cxn modelId="{EAFC6311-D782-43E2-A10F-C8D932C4733F}" type="presParOf" srcId="{7A168834-DBC9-47A8-9EBE-91B8856E9AF4}" destId="{EFC98662-2D5C-48ED-8B2C-41E172FD8574}" srcOrd="1" destOrd="0" presId="urn:microsoft.com/office/officeart/2005/8/layout/hierarchy1"/>
    <dgm:cxn modelId="{72416B8F-4788-4BA3-A0A6-C218F7D01E50}" type="presParOf" srcId="{EFC98662-2D5C-48ED-8B2C-41E172FD8574}" destId="{BAE29A4A-069A-4361-B27E-8A0498A1D330}" srcOrd="0" destOrd="0" presId="urn:microsoft.com/office/officeart/2005/8/layout/hierarchy1"/>
    <dgm:cxn modelId="{755D64EA-1ED0-4BB7-825B-7767F3335168}" type="presParOf" srcId="{EFC98662-2D5C-48ED-8B2C-41E172FD8574}" destId="{EFDE1C68-986B-42D1-8788-499E802456E2}" srcOrd="1" destOrd="0" presId="urn:microsoft.com/office/officeart/2005/8/layout/hierarchy1"/>
    <dgm:cxn modelId="{2600418D-BF25-4C33-B992-CC5B68243FC7}" type="presParOf" srcId="{EFDE1C68-986B-42D1-8788-499E802456E2}" destId="{1160BA50-D4F8-4516-BAB4-1D5261D2AC36}" srcOrd="0" destOrd="0" presId="urn:microsoft.com/office/officeart/2005/8/layout/hierarchy1"/>
    <dgm:cxn modelId="{AE12F291-033C-4ACD-97CA-55F40C9FD890}" type="presParOf" srcId="{1160BA50-D4F8-4516-BAB4-1D5261D2AC36}" destId="{75C6E541-79C6-4D4B-9D1A-FFDC58594866}" srcOrd="0" destOrd="0" presId="urn:microsoft.com/office/officeart/2005/8/layout/hierarchy1"/>
    <dgm:cxn modelId="{69CF1C4F-D45D-47D9-8ED3-8DDCF3A51E7C}" type="presParOf" srcId="{1160BA50-D4F8-4516-BAB4-1D5261D2AC36}" destId="{D08D7917-FDFF-407A-B47E-91E66B92754C}" srcOrd="1" destOrd="0" presId="urn:microsoft.com/office/officeart/2005/8/layout/hierarchy1"/>
    <dgm:cxn modelId="{A0C4FC4C-98C3-4827-AB97-AC2A06E49011}" type="presParOf" srcId="{EFDE1C68-986B-42D1-8788-499E802456E2}" destId="{E5B10FD4-168F-4098-8719-57B93FE26EF8}" srcOrd="1" destOrd="0" presId="urn:microsoft.com/office/officeart/2005/8/layout/hierarchy1"/>
    <dgm:cxn modelId="{78AE2A14-1841-4506-91DB-82DA67B7B110}" type="presParOf" srcId="{E5B10FD4-168F-4098-8719-57B93FE26EF8}" destId="{F2904D1F-6D04-424E-B8B7-B10C5B5FB128}" srcOrd="0" destOrd="0" presId="urn:microsoft.com/office/officeart/2005/8/layout/hierarchy1"/>
    <dgm:cxn modelId="{1C57BFB9-5090-4BD0-900F-157A21A199BE}" type="presParOf" srcId="{E5B10FD4-168F-4098-8719-57B93FE26EF8}" destId="{5CA52C48-E5A2-4E11-9209-5B053B42E49C}" srcOrd="1" destOrd="0" presId="urn:microsoft.com/office/officeart/2005/8/layout/hierarchy1"/>
    <dgm:cxn modelId="{4D84DD98-6F9A-4AE3-8E13-09600B99AF7D}" type="presParOf" srcId="{5CA52C48-E5A2-4E11-9209-5B053B42E49C}" destId="{A91F2F80-1D27-43EB-919A-C4A86BB7636B}" srcOrd="0" destOrd="0" presId="urn:microsoft.com/office/officeart/2005/8/layout/hierarchy1"/>
    <dgm:cxn modelId="{10DCABFF-E1AD-45FA-A1C6-E3045B635CE7}" type="presParOf" srcId="{A91F2F80-1D27-43EB-919A-C4A86BB7636B}" destId="{D466BBC3-BFA5-4379-BC19-498B56F74715}" srcOrd="0" destOrd="0" presId="urn:microsoft.com/office/officeart/2005/8/layout/hierarchy1"/>
    <dgm:cxn modelId="{AA3049F6-C1A5-4011-A177-63A8D1BA656F}" type="presParOf" srcId="{A91F2F80-1D27-43EB-919A-C4A86BB7636B}" destId="{46C90D56-21A4-404B-B325-F14B725C651F}" srcOrd="1" destOrd="0" presId="urn:microsoft.com/office/officeart/2005/8/layout/hierarchy1"/>
    <dgm:cxn modelId="{43A4F7DE-DA35-4E0A-995F-94986BFC8322}" type="presParOf" srcId="{5CA52C48-E5A2-4E11-9209-5B053B42E49C}" destId="{E52196AC-A794-4471-82FE-F7052BDA3654}" srcOrd="1" destOrd="0" presId="urn:microsoft.com/office/officeart/2005/8/layout/hierarchy1"/>
    <dgm:cxn modelId="{521277C9-C7F0-493D-B983-BB62E1DE59AD}" type="presParOf" srcId="{E52196AC-A794-4471-82FE-F7052BDA3654}" destId="{969BB7D4-7DD4-4C1A-A062-43924141BA83}" srcOrd="0" destOrd="0" presId="urn:microsoft.com/office/officeart/2005/8/layout/hierarchy1"/>
    <dgm:cxn modelId="{DBE79FF0-27F3-4055-ACDE-D8725097A79E}" type="presParOf" srcId="{E52196AC-A794-4471-82FE-F7052BDA3654}" destId="{69F63A45-1420-42F2-8597-E676BC8D3CCB}" srcOrd="1" destOrd="0" presId="urn:microsoft.com/office/officeart/2005/8/layout/hierarchy1"/>
    <dgm:cxn modelId="{0B881AFE-0725-4D57-A211-25ADE545D6E0}" type="presParOf" srcId="{69F63A45-1420-42F2-8597-E676BC8D3CCB}" destId="{73672173-8AA8-41FB-8F42-1E1421EF1216}" srcOrd="0" destOrd="0" presId="urn:microsoft.com/office/officeart/2005/8/layout/hierarchy1"/>
    <dgm:cxn modelId="{49E0D067-D905-4DCF-A5CC-66AB7E27C0C7}" type="presParOf" srcId="{73672173-8AA8-41FB-8F42-1E1421EF1216}" destId="{4E821CE1-9C0F-42CD-BA73-F7A6AE5523EB}" srcOrd="0" destOrd="0" presId="urn:microsoft.com/office/officeart/2005/8/layout/hierarchy1"/>
    <dgm:cxn modelId="{AD1F055B-0C3E-4A65-8094-6E3131042003}" type="presParOf" srcId="{73672173-8AA8-41FB-8F42-1E1421EF1216}" destId="{7B60AF09-4BEA-48FC-840F-DD58720EB209}" srcOrd="1" destOrd="0" presId="urn:microsoft.com/office/officeart/2005/8/layout/hierarchy1"/>
    <dgm:cxn modelId="{FB042958-0743-48F1-9819-B2F3BB96561C}" type="presParOf" srcId="{69F63A45-1420-42F2-8597-E676BC8D3CCB}" destId="{A6BEAF77-01BC-4183-8648-E55971EC4104}" srcOrd="1" destOrd="0" presId="urn:microsoft.com/office/officeart/2005/8/layout/hierarchy1"/>
    <dgm:cxn modelId="{30224734-5354-4BE4-9912-9896A28191A3}" type="presParOf" srcId="{E52196AC-A794-4471-82FE-F7052BDA3654}" destId="{CF29FA74-851B-4291-AF2A-CDAEC7906428}" srcOrd="2" destOrd="0" presId="urn:microsoft.com/office/officeart/2005/8/layout/hierarchy1"/>
    <dgm:cxn modelId="{23591DB2-E293-495B-99D2-FE321F6AEBEC}" type="presParOf" srcId="{E52196AC-A794-4471-82FE-F7052BDA3654}" destId="{A7267A70-721F-4C94-9FC0-9143FE1BE73B}" srcOrd="3" destOrd="0" presId="urn:microsoft.com/office/officeart/2005/8/layout/hierarchy1"/>
    <dgm:cxn modelId="{ED6CFE2A-4E93-4130-B833-B4A763CF591E}" type="presParOf" srcId="{A7267A70-721F-4C94-9FC0-9143FE1BE73B}" destId="{1945FD27-1CAE-4229-ADB1-D5AE9A2CD0E5}" srcOrd="0" destOrd="0" presId="urn:microsoft.com/office/officeart/2005/8/layout/hierarchy1"/>
    <dgm:cxn modelId="{770396F7-743C-46E8-BCE9-669EA3C02DBB}" type="presParOf" srcId="{1945FD27-1CAE-4229-ADB1-D5AE9A2CD0E5}" destId="{103E8E71-8A38-4F5A-9211-81730BF01AC3}" srcOrd="0" destOrd="0" presId="urn:microsoft.com/office/officeart/2005/8/layout/hierarchy1"/>
    <dgm:cxn modelId="{5DC052F5-1476-4533-B831-D71F565771CC}" type="presParOf" srcId="{1945FD27-1CAE-4229-ADB1-D5AE9A2CD0E5}" destId="{DF65A9CC-C46E-4985-B4CF-6CB9DD34C97A}" srcOrd="1" destOrd="0" presId="urn:microsoft.com/office/officeart/2005/8/layout/hierarchy1"/>
    <dgm:cxn modelId="{B3D0F415-E835-481D-833A-BD1A1F5C90B9}" type="presParOf" srcId="{A7267A70-721F-4C94-9FC0-9143FE1BE73B}" destId="{20E2B075-6576-4183-8FE3-1D5BA58B39F5}" srcOrd="1" destOrd="0" presId="urn:microsoft.com/office/officeart/2005/8/layout/hierarchy1"/>
    <dgm:cxn modelId="{A329D02A-C320-4115-AB89-0CC54EE88159}" type="presParOf" srcId="{E5B10FD4-168F-4098-8719-57B93FE26EF8}" destId="{ACD40071-0EBC-4528-B560-A4E7FDC2A15B}" srcOrd="2" destOrd="0" presId="urn:microsoft.com/office/officeart/2005/8/layout/hierarchy1"/>
    <dgm:cxn modelId="{070C691D-1BB7-45E9-B9CD-4DAF1CFC06E9}" type="presParOf" srcId="{E5B10FD4-168F-4098-8719-57B93FE26EF8}" destId="{CF4AFA5F-CA82-4E25-8D1B-CB41A4B9242D}" srcOrd="3" destOrd="0" presId="urn:microsoft.com/office/officeart/2005/8/layout/hierarchy1"/>
    <dgm:cxn modelId="{ABF7B4E8-2303-4B35-8AD7-B5134A2383C1}" type="presParOf" srcId="{CF4AFA5F-CA82-4E25-8D1B-CB41A4B9242D}" destId="{D0853A71-C3A4-4708-B328-D3428263E29C}" srcOrd="0" destOrd="0" presId="urn:microsoft.com/office/officeart/2005/8/layout/hierarchy1"/>
    <dgm:cxn modelId="{7592F302-A51C-48E6-8A4A-D1E530C689C7}" type="presParOf" srcId="{D0853A71-C3A4-4708-B328-D3428263E29C}" destId="{14CB171C-8C80-4AC0-9627-0C1E43B9572B}" srcOrd="0" destOrd="0" presId="urn:microsoft.com/office/officeart/2005/8/layout/hierarchy1"/>
    <dgm:cxn modelId="{C9752BA4-0313-413E-972E-1820A4861A59}" type="presParOf" srcId="{D0853A71-C3A4-4708-B328-D3428263E29C}" destId="{F8D246B9-FA94-4C05-950B-222211D4555E}" srcOrd="1" destOrd="0" presId="urn:microsoft.com/office/officeart/2005/8/layout/hierarchy1"/>
    <dgm:cxn modelId="{9977F2B9-0D50-41A2-9E5D-B60B1F825581}" type="presParOf" srcId="{CF4AFA5F-CA82-4E25-8D1B-CB41A4B9242D}" destId="{9BD5A10A-0E74-4773-A96F-286190FF16B0}" srcOrd="1" destOrd="0" presId="urn:microsoft.com/office/officeart/2005/8/layout/hierarchy1"/>
    <dgm:cxn modelId="{5F089B10-A474-49E9-BA35-8A536140F526}" type="presParOf" srcId="{EFC98662-2D5C-48ED-8B2C-41E172FD8574}" destId="{5609092E-3C5E-4E25-8221-511D4A8B7458}" srcOrd="2" destOrd="0" presId="urn:microsoft.com/office/officeart/2005/8/layout/hierarchy1"/>
    <dgm:cxn modelId="{EFF330DB-7A56-48D4-8E14-8D83ACD5323E}" type="presParOf" srcId="{EFC98662-2D5C-48ED-8B2C-41E172FD8574}" destId="{05837C11-9390-42E6-99C7-B7E97408361C}" srcOrd="3" destOrd="0" presId="urn:microsoft.com/office/officeart/2005/8/layout/hierarchy1"/>
    <dgm:cxn modelId="{CD53A729-A735-4E29-A53B-1E2B9A0AE470}" type="presParOf" srcId="{05837C11-9390-42E6-99C7-B7E97408361C}" destId="{57EF7365-946E-455E-A158-BFFE5256B1BD}" srcOrd="0" destOrd="0" presId="urn:microsoft.com/office/officeart/2005/8/layout/hierarchy1"/>
    <dgm:cxn modelId="{D28A7F78-D456-45C1-B835-E00E54A3B586}" type="presParOf" srcId="{57EF7365-946E-455E-A158-BFFE5256B1BD}" destId="{55138C9D-80F9-435C-B06A-B9E6ADE075D1}" srcOrd="0" destOrd="0" presId="urn:microsoft.com/office/officeart/2005/8/layout/hierarchy1"/>
    <dgm:cxn modelId="{45EB5F05-30C0-4111-BA6F-02FC357D982E}" type="presParOf" srcId="{57EF7365-946E-455E-A158-BFFE5256B1BD}" destId="{577C1077-D180-4DF8-8153-F6F639981CA0}" srcOrd="1" destOrd="0" presId="urn:microsoft.com/office/officeart/2005/8/layout/hierarchy1"/>
    <dgm:cxn modelId="{E8322EBE-9398-44C5-BBD3-9FBB2CE7E084}" type="presParOf" srcId="{05837C11-9390-42E6-99C7-B7E97408361C}" destId="{DDC485C9-951E-4BEF-87F3-28B88B10EE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21DD2-83C3-43E0-B3EC-27B0398DD383}">
      <dsp:nvSpPr>
        <dsp:cNvPr id="0" name=""/>
        <dsp:cNvSpPr/>
      </dsp:nvSpPr>
      <dsp:spPr>
        <a:xfrm>
          <a:off x="0" y="69412"/>
          <a:ext cx="10758857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 err="1"/>
            <a:t>Objectius</a:t>
          </a:r>
          <a:endParaRPr lang="es-ES" sz="5400" kern="1200" dirty="0"/>
        </a:p>
      </dsp:txBody>
      <dsp:txXfrm>
        <a:off x="63112" y="132524"/>
        <a:ext cx="10632633" cy="1166626"/>
      </dsp:txXfrm>
    </dsp:sp>
    <dsp:sp modelId="{23E6CB80-5C11-4133-8544-16008A11671D}">
      <dsp:nvSpPr>
        <dsp:cNvPr id="0" name=""/>
        <dsp:cNvSpPr/>
      </dsp:nvSpPr>
      <dsp:spPr>
        <a:xfrm>
          <a:off x="0" y="1362262"/>
          <a:ext cx="10758857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94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Oferir</a:t>
          </a:r>
          <a:r>
            <a:rPr lang="es-ES" sz="2400" kern="1200" dirty="0"/>
            <a:t> un sistema integral de </a:t>
          </a:r>
          <a:r>
            <a:rPr lang="es-ES" sz="2400" kern="1200" dirty="0" err="1"/>
            <a:t>protecció</a:t>
          </a:r>
          <a:r>
            <a:rPr lang="es-ES" sz="2400" kern="1200" dirty="0"/>
            <a:t> i </a:t>
          </a:r>
          <a:r>
            <a:rPr lang="es-ES" sz="2400" kern="1200" dirty="0" err="1"/>
            <a:t>garantia</a:t>
          </a:r>
          <a:r>
            <a:rPr lang="es-ES" sz="2400" kern="1200" dirty="0"/>
            <a:t> de la </a:t>
          </a:r>
          <a:r>
            <a:rPr lang="es-ES" sz="2400" kern="1200" dirty="0" err="1"/>
            <a:t>convivència</a:t>
          </a:r>
          <a:r>
            <a:rPr lang="es-ES" sz="2400" kern="1200" dirty="0"/>
            <a:t> en </a:t>
          </a:r>
          <a:r>
            <a:rPr lang="es-ES" sz="2400" kern="1200" dirty="0" err="1"/>
            <a:t>l’àmbit</a:t>
          </a:r>
          <a:r>
            <a:rPr lang="es-ES" sz="2400" kern="1200" dirty="0"/>
            <a:t> </a:t>
          </a:r>
          <a:r>
            <a:rPr lang="es-ES" sz="2400" kern="1200" dirty="0" err="1"/>
            <a:t>universitari</a:t>
          </a:r>
          <a:r>
            <a:rPr lang="es-ES" sz="2400" kern="1200" dirty="0"/>
            <a:t> </a:t>
          </a:r>
          <a:r>
            <a:rPr lang="es-ES" sz="2400" kern="1200" dirty="0" err="1"/>
            <a:t>adaptat</a:t>
          </a:r>
          <a:r>
            <a:rPr lang="es-ES" sz="2400" kern="1200" dirty="0"/>
            <a:t> </a:t>
          </a:r>
          <a:r>
            <a:rPr lang="es-ES" sz="2400" kern="1200" dirty="0" err="1"/>
            <a:t>als</a:t>
          </a:r>
          <a:r>
            <a:rPr lang="es-ES" sz="2400" kern="1200" dirty="0"/>
            <a:t> </a:t>
          </a:r>
          <a:r>
            <a:rPr lang="es-ES" sz="2400" kern="1200" dirty="0" err="1"/>
            <a:t>valors</a:t>
          </a:r>
          <a:r>
            <a:rPr lang="es-ES" sz="2400" kern="1200" dirty="0"/>
            <a:t> i </a:t>
          </a:r>
          <a:r>
            <a:rPr lang="es-ES" sz="2400" kern="1200" dirty="0" err="1"/>
            <a:t>principis</a:t>
          </a:r>
          <a:r>
            <a:rPr lang="es-ES" sz="2400" kern="1200" dirty="0"/>
            <a:t> </a:t>
          </a:r>
          <a:r>
            <a:rPr lang="es-ES" sz="2400" kern="1200" dirty="0" err="1"/>
            <a:t>democràtics</a:t>
          </a:r>
          <a:r>
            <a:rPr lang="es-ES" sz="2400" kern="1200" dirty="0"/>
            <a:t>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Creació</a:t>
          </a:r>
          <a:r>
            <a:rPr lang="es-ES" sz="2400" kern="1200" dirty="0"/>
            <a:t> i </a:t>
          </a:r>
          <a:r>
            <a:rPr lang="es-ES" sz="2400" kern="1200" dirty="0" err="1"/>
            <a:t>protecció</a:t>
          </a:r>
          <a:r>
            <a:rPr lang="es-ES" sz="2400" kern="1200" dirty="0"/>
            <a:t> </a:t>
          </a:r>
          <a:r>
            <a:rPr lang="es-ES" sz="2400" kern="1200" dirty="0" err="1"/>
            <a:t>d’uns</a:t>
          </a:r>
          <a:r>
            <a:rPr lang="es-ES" sz="2400" kern="1200" dirty="0"/>
            <a:t> </a:t>
          </a:r>
          <a:r>
            <a:rPr lang="es-ES" sz="2400" kern="1200" dirty="0" err="1"/>
            <a:t>entorns</a:t>
          </a:r>
          <a:r>
            <a:rPr lang="es-ES" sz="2400" kern="1200" dirty="0"/>
            <a:t> de </a:t>
          </a:r>
          <a:r>
            <a:rPr lang="es-ES" sz="2400" kern="1200" dirty="0" err="1"/>
            <a:t>convivència</a:t>
          </a:r>
          <a:r>
            <a:rPr lang="es-ES" sz="2400" kern="1200" dirty="0"/>
            <a:t> </a:t>
          </a:r>
          <a:r>
            <a:rPr lang="es-ES" sz="2400" kern="1200" dirty="0" err="1"/>
            <a:t>fixats</a:t>
          </a:r>
          <a:r>
            <a:rPr lang="es-ES" sz="2400" kern="1200" dirty="0"/>
            <a:t> </a:t>
          </a:r>
          <a:r>
            <a:rPr lang="es-ES" sz="2400" kern="1200" dirty="0" err="1"/>
            <a:t>democràticament</a:t>
          </a:r>
          <a:r>
            <a:rPr lang="es-ES" sz="2400" kern="1200" dirty="0"/>
            <a:t> </a:t>
          </a:r>
          <a:r>
            <a:rPr lang="es-ES" sz="2400" b="1" kern="1200" dirty="0">
              <a:solidFill>
                <a:srgbClr val="FF0000"/>
              </a:solidFill>
            </a:rPr>
            <a:t>per les propis </a:t>
          </a:r>
          <a:r>
            <a:rPr lang="es-ES" sz="2400" b="1" kern="1200" dirty="0" err="1">
              <a:solidFill>
                <a:srgbClr val="FF0000"/>
              </a:solidFill>
            </a:rPr>
            <a:t>Universitats</a:t>
          </a:r>
          <a:r>
            <a:rPr lang="es-ES" sz="2400" b="1" kern="1200" dirty="0">
              <a:solidFill>
                <a:srgbClr val="FF0000"/>
              </a:solidFill>
            </a:rPr>
            <a:t>: </a:t>
          </a:r>
          <a:r>
            <a:rPr lang="es-ES" sz="2400" b="1" kern="1200" dirty="0">
              <a:solidFill>
                <a:srgbClr val="00B050"/>
              </a:solidFill>
            </a:rPr>
            <a:t>en la </a:t>
          </a:r>
          <a:r>
            <a:rPr lang="es-ES" sz="2400" b="1" kern="1200" dirty="0" err="1">
              <a:solidFill>
                <a:srgbClr val="00B050"/>
              </a:solidFill>
            </a:rPr>
            <a:t>Llei</a:t>
          </a:r>
          <a:r>
            <a:rPr lang="es-ES" sz="2400" b="1" kern="1200" dirty="0">
              <a:solidFill>
                <a:srgbClr val="00B050"/>
              </a:solidFill>
            </a:rPr>
            <a:t> </a:t>
          </a:r>
          <a:r>
            <a:rPr lang="es-ES" sz="2400" b="1" kern="1200" dirty="0" err="1">
              <a:solidFill>
                <a:srgbClr val="00B050"/>
              </a:solidFill>
            </a:rPr>
            <a:t>només</a:t>
          </a:r>
          <a:r>
            <a:rPr lang="es-ES" sz="2400" b="1" kern="1200" dirty="0">
              <a:solidFill>
                <a:srgbClr val="00B050"/>
              </a:solidFill>
            </a:rPr>
            <a:t> </a:t>
          </a:r>
          <a:r>
            <a:rPr lang="es-ES" sz="2400" b="1" kern="1200" dirty="0" err="1">
              <a:solidFill>
                <a:srgbClr val="00B050"/>
              </a:solidFill>
            </a:rPr>
            <a:t>s’estableixen</a:t>
          </a:r>
          <a:r>
            <a:rPr lang="es-ES" sz="2400" b="1" kern="1200" dirty="0">
              <a:solidFill>
                <a:srgbClr val="00B050"/>
              </a:solidFill>
            </a:rPr>
            <a:t> les “bases de la </a:t>
          </a:r>
          <a:r>
            <a:rPr lang="ca-ES" sz="2400" b="1" kern="1200" noProof="0" dirty="0">
              <a:solidFill>
                <a:srgbClr val="00B050"/>
              </a:solidFill>
            </a:rPr>
            <a:t>convivència</a:t>
          </a:r>
          <a:r>
            <a:rPr lang="es-ES" sz="2400" b="1" kern="1200" dirty="0">
              <a:solidFill>
                <a:srgbClr val="00B050"/>
              </a:solidFill>
            </a:rPr>
            <a:t>”</a:t>
          </a:r>
          <a:endParaRPr lang="es-ES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Potenciar </a:t>
          </a:r>
          <a:r>
            <a:rPr lang="es-ES" sz="2400" kern="1200" dirty="0" err="1"/>
            <a:t>l’ús</a:t>
          </a:r>
          <a:r>
            <a:rPr lang="es-ES" sz="2400" kern="1200" dirty="0"/>
            <a:t> </a:t>
          </a:r>
          <a:r>
            <a:rPr lang="es-ES" sz="2400" kern="1200" dirty="0" err="1"/>
            <a:t>dels</a:t>
          </a:r>
          <a:r>
            <a:rPr lang="es-ES" sz="2400" kern="1200" dirty="0"/>
            <a:t> ADR </a:t>
          </a:r>
          <a:r>
            <a:rPr lang="es-ES" sz="2400" b="1" kern="1200" dirty="0" err="1">
              <a:solidFill>
                <a:srgbClr val="FF0000"/>
              </a:solidFill>
            </a:rPr>
            <a:t>com</a:t>
          </a:r>
          <a:r>
            <a:rPr lang="es-ES" sz="2400" b="1" kern="1200" dirty="0">
              <a:solidFill>
                <a:srgbClr val="FF0000"/>
              </a:solidFill>
            </a:rPr>
            <a:t> </a:t>
          </a:r>
          <a:r>
            <a:rPr lang="es-ES" sz="2400" b="1" kern="1200" dirty="0" err="1">
              <a:solidFill>
                <a:srgbClr val="FF0000"/>
              </a:solidFill>
            </a:rPr>
            <a:t>instrument</a:t>
          </a:r>
          <a:r>
            <a:rPr lang="es-ES" sz="2400" b="1" kern="1200" dirty="0">
              <a:solidFill>
                <a:srgbClr val="FF0000"/>
              </a:solidFill>
            </a:rPr>
            <a:t> de </a:t>
          </a:r>
          <a:r>
            <a:rPr lang="es-ES" sz="2400" b="1" kern="1200" dirty="0" err="1">
              <a:solidFill>
                <a:srgbClr val="FF0000"/>
              </a:solidFill>
            </a:rPr>
            <a:t>convivència</a:t>
          </a:r>
          <a:r>
            <a:rPr lang="es-ES" sz="2400" b="1" kern="1200" dirty="0">
              <a:solidFill>
                <a:schemeClr val="tx1"/>
              </a:solidFill>
            </a:rPr>
            <a:t> </a:t>
          </a:r>
          <a:r>
            <a:rPr lang="es-ES" sz="2400" b="0" kern="1200" dirty="0">
              <a:solidFill>
                <a:schemeClr val="tx1"/>
              </a:solidFill>
            </a:rPr>
            <a:t>(</a:t>
          </a:r>
          <a:r>
            <a:rPr lang="es-ES" sz="2400" b="0" kern="1200" dirty="0" err="1">
              <a:solidFill>
                <a:schemeClr val="tx1"/>
              </a:solidFill>
            </a:rPr>
            <a:t>integrat</a:t>
          </a:r>
          <a:r>
            <a:rPr lang="es-ES" sz="2400" b="0" kern="1200" dirty="0">
              <a:solidFill>
                <a:schemeClr val="tx1"/>
              </a:solidFill>
            </a:rPr>
            <a:t>  en les normes de </a:t>
          </a:r>
          <a:r>
            <a:rPr lang="es-ES" sz="2400" b="0" kern="1200" dirty="0" err="1">
              <a:solidFill>
                <a:schemeClr val="tx1"/>
              </a:solidFill>
            </a:rPr>
            <a:t>convivència</a:t>
          </a:r>
          <a:r>
            <a:rPr lang="es-ES" sz="2400" b="0" kern="1200" dirty="0">
              <a:solidFill>
                <a:schemeClr val="tx1"/>
              </a:solidFill>
            </a:rPr>
            <a:t>, art. 5):</a:t>
          </a:r>
          <a:endParaRPr lang="es-ES" sz="2400" kern="1200" dirty="0"/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solidFill>
                <a:schemeClr val="tx1"/>
              </a:solidFill>
            </a:rPr>
            <a:t> </a:t>
          </a:r>
          <a:r>
            <a:rPr lang="es-ES" sz="2400" kern="1200" dirty="0"/>
            <a:t>Per </a:t>
          </a:r>
          <a:r>
            <a:rPr lang="es-ES" sz="2400" kern="1200" dirty="0" err="1"/>
            <a:t>l’estudiantat</a:t>
          </a:r>
          <a:r>
            <a:rPr lang="es-ES" sz="2400" kern="1200" dirty="0"/>
            <a:t>, PDI i PAS</a:t>
          </a:r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 </a:t>
          </a:r>
          <a:r>
            <a:rPr lang="es-ES" sz="2400" kern="1200" dirty="0" err="1"/>
            <a:t>Aplicació</a:t>
          </a:r>
          <a:r>
            <a:rPr lang="es-ES" sz="2400" kern="1200" dirty="0"/>
            <a:t> </a:t>
          </a:r>
          <a:r>
            <a:rPr lang="es-ES" sz="2400" kern="1200" dirty="0" err="1"/>
            <a:t>abans</a:t>
          </a:r>
          <a:r>
            <a:rPr lang="es-ES" sz="2400" kern="1200" dirty="0"/>
            <a:t> i </a:t>
          </a:r>
          <a:r>
            <a:rPr lang="es-ES" sz="2400" kern="1200" dirty="0" err="1"/>
            <a:t>durant</a:t>
          </a:r>
          <a:r>
            <a:rPr lang="es-ES" sz="2400" kern="1200" dirty="0"/>
            <a:t> el </a:t>
          </a:r>
          <a:r>
            <a:rPr lang="es-ES" sz="2400" kern="1200" dirty="0" err="1"/>
            <a:t>procediment</a:t>
          </a:r>
          <a:r>
            <a:rPr lang="es-ES" sz="2400" kern="1200" dirty="0"/>
            <a:t> </a:t>
          </a:r>
          <a:r>
            <a:rPr lang="es-ES" sz="2400" kern="1200" dirty="0" err="1"/>
            <a:t>disciplinari</a:t>
          </a:r>
          <a:r>
            <a:rPr lang="es-ES" sz="2400" kern="1200" dirty="0"/>
            <a:t> (</a:t>
          </a:r>
          <a:r>
            <a:rPr lang="es-ES" sz="2400" b="1" kern="1200" dirty="0" err="1"/>
            <a:t>només</a:t>
          </a:r>
          <a:r>
            <a:rPr lang="es-ES" sz="2400" b="1" kern="1200" dirty="0"/>
            <a:t> per </a:t>
          </a:r>
          <a:r>
            <a:rPr lang="es-ES" sz="2400" b="1" kern="1200" dirty="0" err="1"/>
            <a:t>estudiants</a:t>
          </a:r>
          <a:r>
            <a:rPr lang="es-ES" sz="2400" b="1" kern="1200" dirty="0"/>
            <a:t>/es</a:t>
          </a:r>
          <a:r>
            <a:rPr lang="es-ES" sz="2400" kern="1200" dirty="0"/>
            <a:t>). </a:t>
          </a:r>
        </a:p>
      </dsp:txBody>
      <dsp:txXfrm>
        <a:off x="0" y="1362262"/>
        <a:ext cx="10758857" cy="3431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9092E-3C5E-4E25-8221-511D4A8B7458}">
      <dsp:nvSpPr>
        <dsp:cNvPr id="0" name=""/>
        <dsp:cNvSpPr/>
      </dsp:nvSpPr>
      <dsp:spPr>
        <a:xfrm>
          <a:off x="7701002" y="2944645"/>
          <a:ext cx="1776827" cy="33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0"/>
              </a:lnTo>
              <a:lnTo>
                <a:pt x="1776827" y="230550"/>
              </a:lnTo>
              <a:lnTo>
                <a:pt x="1776827" y="3383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40071-0EBC-4528-B560-A4E7FDC2A15B}">
      <dsp:nvSpPr>
        <dsp:cNvPr id="0" name=""/>
        <dsp:cNvSpPr/>
      </dsp:nvSpPr>
      <dsp:spPr>
        <a:xfrm>
          <a:off x="5385174" y="4012592"/>
          <a:ext cx="2028847" cy="347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84"/>
              </a:lnTo>
              <a:lnTo>
                <a:pt x="2028847" y="239584"/>
              </a:lnTo>
              <a:lnTo>
                <a:pt x="2028847" y="3473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9FA74-851B-4291-AF2A-CDAEC7906428}">
      <dsp:nvSpPr>
        <dsp:cNvPr id="0" name=""/>
        <dsp:cNvSpPr/>
      </dsp:nvSpPr>
      <dsp:spPr>
        <a:xfrm>
          <a:off x="3479224" y="5098607"/>
          <a:ext cx="2569813" cy="594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424"/>
              </a:lnTo>
              <a:lnTo>
                <a:pt x="2569813" y="486424"/>
              </a:lnTo>
              <a:lnTo>
                <a:pt x="2569813" y="594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BB7D4-7DD4-4C1A-A062-43924141BA83}">
      <dsp:nvSpPr>
        <dsp:cNvPr id="0" name=""/>
        <dsp:cNvSpPr/>
      </dsp:nvSpPr>
      <dsp:spPr>
        <a:xfrm>
          <a:off x="1175323" y="5098607"/>
          <a:ext cx="2303901" cy="390329"/>
        </a:xfrm>
        <a:custGeom>
          <a:avLst/>
          <a:gdLst/>
          <a:ahLst/>
          <a:cxnLst/>
          <a:rect l="0" t="0" r="0" b="0"/>
          <a:pathLst>
            <a:path>
              <a:moveTo>
                <a:pt x="2303901" y="0"/>
              </a:moveTo>
              <a:lnTo>
                <a:pt x="2303901" y="282566"/>
              </a:lnTo>
              <a:lnTo>
                <a:pt x="0" y="282566"/>
              </a:lnTo>
              <a:lnTo>
                <a:pt x="0" y="390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04D1F-6D04-424E-B8B7-B10C5B5FB128}">
      <dsp:nvSpPr>
        <dsp:cNvPr id="0" name=""/>
        <dsp:cNvSpPr/>
      </dsp:nvSpPr>
      <dsp:spPr>
        <a:xfrm>
          <a:off x="3479224" y="4012592"/>
          <a:ext cx="1905949" cy="347347"/>
        </a:xfrm>
        <a:custGeom>
          <a:avLst/>
          <a:gdLst/>
          <a:ahLst/>
          <a:cxnLst/>
          <a:rect l="0" t="0" r="0" b="0"/>
          <a:pathLst>
            <a:path>
              <a:moveTo>
                <a:pt x="1905949" y="0"/>
              </a:moveTo>
              <a:lnTo>
                <a:pt x="1905949" y="239584"/>
              </a:lnTo>
              <a:lnTo>
                <a:pt x="0" y="239584"/>
              </a:lnTo>
              <a:lnTo>
                <a:pt x="0" y="3473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29A4A-069A-4361-B27E-8A0498A1D330}">
      <dsp:nvSpPr>
        <dsp:cNvPr id="0" name=""/>
        <dsp:cNvSpPr/>
      </dsp:nvSpPr>
      <dsp:spPr>
        <a:xfrm>
          <a:off x="5385174" y="2944645"/>
          <a:ext cx="2315828" cy="329279"/>
        </a:xfrm>
        <a:custGeom>
          <a:avLst/>
          <a:gdLst/>
          <a:ahLst/>
          <a:cxnLst/>
          <a:rect l="0" t="0" r="0" b="0"/>
          <a:pathLst>
            <a:path>
              <a:moveTo>
                <a:pt x="2315828" y="0"/>
              </a:moveTo>
              <a:lnTo>
                <a:pt x="2315828" y="221516"/>
              </a:lnTo>
              <a:lnTo>
                <a:pt x="0" y="221516"/>
              </a:lnTo>
              <a:lnTo>
                <a:pt x="0" y="329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119D5-8116-4CD9-A98F-825E49951771}">
      <dsp:nvSpPr>
        <dsp:cNvPr id="0" name=""/>
        <dsp:cNvSpPr/>
      </dsp:nvSpPr>
      <dsp:spPr>
        <a:xfrm>
          <a:off x="5200135" y="1867664"/>
          <a:ext cx="2500867" cy="33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0"/>
              </a:lnTo>
              <a:lnTo>
                <a:pt x="2500867" y="230550"/>
              </a:lnTo>
              <a:lnTo>
                <a:pt x="2500867" y="3383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75E31-228B-47C0-9FE0-178F87B32AAA}">
      <dsp:nvSpPr>
        <dsp:cNvPr id="0" name=""/>
        <dsp:cNvSpPr/>
      </dsp:nvSpPr>
      <dsp:spPr>
        <a:xfrm>
          <a:off x="902473" y="2684014"/>
          <a:ext cx="1474077" cy="306344"/>
        </a:xfrm>
        <a:custGeom>
          <a:avLst/>
          <a:gdLst/>
          <a:ahLst/>
          <a:cxnLst/>
          <a:rect l="0" t="0" r="0" b="0"/>
          <a:pathLst>
            <a:path>
              <a:moveTo>
                <a:pt x="1474077" y="0"/>
              </a:moveTo>
              <a:lnTo>
                <a:pt x="1474077" y="198581"/>
              </a:lnTo>
              <a:lnTo>
                <a:pt x="0" y="198581"/>
              </a:lnTo>
              <a:lnTo>
                <a:pt x="0" y="3063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17113-8CE6-45AE-91EC-5E0EDC3F41E5}">
      <dsp:nvSpPr>
        <dsp:cNvPr id="0" name=""/>
        <dsp:cNvSpPr/>
      </dsp:nvSpPr>
      <dsp:spPr>
        <a:xfrm>
          <a:off x="2376551" y="1867664"/>
          <a:ext cx="2823583" cy="338313"/>
        </a:xfrm>
        <a:custGeom>
          <a:avLst/>
          <a:gdLst/>
          <a:ahLst/>
          <a:cxnLst/>
          <a:rect l="0" t="0" r="0" b="0"/>
          <a:pathLst>
            <a:path>
              <a:moveTo>
                <a:pt x="2823583" y="0"/>
              </a:moveTo>
              <a:lnTo>
                <a:pt x="2823583" y="230550"/>
              </a:lnTo>
              <a:lnTo>
                <a:pt x="0" y="230550"/>
              </a:lnTo>
              <a:lnTo>
                <a:pt x="0" y="3383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6F3B0-4B7B-429A-80DC-4A78B343EB57}">
      <dsp:nvSpPr>
        <dsp:cNvPr id="0" name=""/>
        <dsp:cNvSpPr/>
      </dsp:nvSpPr>
      <dsp:spPr>
        <a:xfrm>
          <a:off x="5091998" y="754636"/>
          <a:ext cx="108136" cy="374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97"/>
              </a:lnTo>
              <a:lnTo>
                <a:pt x="108136" y="266597"/>
              </a:lnTo>
              <a:lnTo>
                <a:pt x="108136" y="3743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80FFC-5E72-479A-98FB-6CD178EBBDC7}">
      <dsp:nvSpPr>
        <dsp:cNvPr id="0" name=""/>
        <dsp:cNvSpPr/>
      </dsp:nvSpPr>
      <dsp:spPr>
        <a:xfrm>
          <a:off x="2610303" y="15969"/>
          <a:ext cx="4963391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31481-8E3C-449E-B704-903076FE5E2E}">
      <dsp:nvSpPr>
        <dsp:cNvPr id="0" name=""/>
        <dsp:cNvSpPr/>
      </dsp:nvSpPr>
      <dsp:spPr>
        <a:xfrm>
          <a:off x="2739553" y="138757"/>
          <a:ext cx="4963391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Incoació</a:t>
          </a:r>
          <a:r>
            <a:rPr lang="es-ES" sz="1800" kern="1200" dirty="0"/>
            <a:t> de </a:t>
          </a:r>
          <a:r>
            <a:rPr lang="es-ES" sz="1800" kern="1200" dirty="0" err="1"/>
            <a:t>l’expedient</a:t>
          </a: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(titular del </a:t>
          </a:r>
          <a:r>
            <a:rPr lang="es-ES" sz="1800" kern="1200" dirty="0" err="1"/>
            <a:t>Rectorat</a:t>
          </a:r>
          <a:r>
            <a:rPr lang="es-ES" sz="1800" kern="1200" dirty="0"/>
            <a:t>)</a:t>
          </a:r>
        </a:p>
      </dsp:txBody>
      <dsp:txXfrm>
        <a:off x="2761188" y="160392"/>
        <a:ext cx="4920121" cy="695397"/>
      </dsp:txXfrm>
    </dsp:sp>
    <dsp:sp modelId="{0B831D44-EFFC-4D5C-8B0E-F01C9EE1E200}">
      <dsp:nvSpPr>
        <dsp:cNvPr id="0" name=""/>
        <dsp:cNvSpPr/>
      </dsp:nvSpPr>
      <dsp:spPr>
        <a:xfrm>
          <a:off x="3102819" y="1128997"/>
          <a:ext cx="4194630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AA7903-D406-48F9-8879-C5B15E5FB384}">
      <dsp:nvSpPr>
        <dsp:cNvPr id="0" name=""/>
        <dsp:cNvSpPr/>
      </dsp:nvSpPr>
      <dsp:spPr>
        <a:xfrm>
          <a:off x="3232070" y="1251785"/>
          <a:ext cx="4194630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Designación  de l’ instructor/a</a:t>
          </a:r>
        </a:p>
      </dsp:txBody>
      <dsp:txXfrm>
        <a:off x="3253705" y="1273420"/>
        <a:ext cx="4151360" cy="695397"/>
      </dsp:txXfrm>
    </dsp:sp>
    <dsp:sp modelId="{6638B7A1-2723-47C3-A79A-0F8251D1D799}">
      <dsp:nvSpPr>
        <dsp:cNvPr id="0" name=""/>
        <dsp:cNvSpPr/>
      </dsp:nvSpPr>
      <dsp:spPr>
        <a:xfrm>
          <a:off x="4934" y="2205978"/>
          <a:ext cx="4743233" cy="478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9BA9D-B40F-4D03-B6B7-6486ADE8364B}">
      <dsp:nvSpPr>
        <dsp:cNvPr id="0" name=""/>
        <dsp:cNvSpPr/>
      </dsp:nvSpPr>
      <dsp:spPr>
        <a:xfrm>
          <a:off x="134185" y="2328766"/>
          <a:ext cx="4743233" cy="478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 no </a:t>
          </a:r>
          <a:r>
            <a:rPr lang="es-ES" sz="1600" kern="1200" dirty="0" err="1"/>
            <a:t>s’aprecia</a:t>
          </a:r>
          <a:r>
            <a:rPr lang="es-ES" sz="1600" kern="1200" dirty="0"/>
            <a:t> </a:t>
          </a:r>
          <a:r>
            <a:rPr lang="es-ES" sz="1600" kern="1200" dirty="0" err="1"/>
            <a:t>infracció</a:t>
          </a:r>
          <a:r>
            <a:rPr lang="es-ES" sz="1600" kern="1200" dirty="0"/>
            <a:t>  o no es  </a:t>
          </a:r>
          <a:r>
            <a:rPr lang="es-ES" sz="1600" kern="1200" dirty="0" err="1"/>
            <a:t>coneix</a:t>
          </a:r>
          <a:r>
            <a:rPr lang="es-ES" sz="1600" kern="1200" dirty="0"/>
            <a:t> l’ autor</a:t>
          </a:r>
        </a:p>
      </dsp:txBody>
      <dsp:txXfrm>
        <a:off x="148186" y="2342767"/>
        <a:ext cx="4715231" cy="450034"/>
      </dsp:txXfrm>
    </dsp:sp>
    <dsp:sp modelId="{53588FD3-8219-4F86-B75D-88BD065DFF94}">
      <dsp:nvSpPr>
        <dsp:cNvPr id="0" name=""/>
        <dsp:cNvSpPr/>
      </dsp:nvSpPr>
      <dsp:spPr>
        <a:xfrm>
          <a:off x="58822" y="2990358"/>
          <a:ext cx="1687302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CCAEFC-4999-4BBA-88CF-CE0CBD453729}">
      <dsp:nvSpPr>
        <dsp:cNvPr id="0" name=""/>
        <dsp:cNvSpPr/>
      </dsp:nvSpPr>
      <dsp:spPr>
        <a:xfrm>
          <a:off x="188073" y="3113146"/>
          <a:ext cx="1687302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B050"/>
              </a:solidFill>
            </a:rPr>
            <a:t>ARCHIU</a:t>
          </a:r>
        </a:p>
      </dsp:txBody>
      <dsp:txXfrm>
        <a:off x="209708" y="3134781"/>
        <a:ext cx="1644032" cy="695397"/>
      </dsp:txXfrm>
    </dsp:sp>
    <dsp:sp modelId="{961F9651-03DE-47A2-AD71-FB1BF159C721}">
      <dsp:nvSpPr>
        <dsp:cNvPr id="0" name=""/>
        <dsp:cNvSpPr/>
      </dsp:nvSpPr>
      <dsp:spPr>
        <a:xfrm>
          <a:off x="5006669" y="2205978"/>
          <a:ext cx="5388666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6987CD-4EDF-4E5A-86BC-1B6C0D6F8839}">
      <dsp:nvSpPr>
        <dsp:cNvPr id="0" name=""/>
        <dsp:cNvSpPr/>
      </dsp:nvSpPr>
      <dsp:spPr>
        <a:xfrm>
          <a:off x="5135920" y="2328766"/>
          <a:ext cx="5388666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 </a:t>
          </a:r>
          <a:r>
            <a:rPr lang="es-ES" sz="1800" kern="1200" dirty="0" err="1"/>
            <a:t>s’aprecia</a:t>
          </a:r>
          <a:r>
            <a:rPr lang="es-ES" sz="1800" kern="1200" dirty="0"/>
            <a:t> </a:t>
          </a:r>
          <a:r>
            <a:rPr lang="es-ES" sz="1800" kern="1200" dirty="0" err="1"/>
            <a:t>infracció</a:t>
          </a:r>
          <a:endParaRPr lang="es-ES" sz="1800" kern="1200" dirty="0"/>
        </a:p>
      </dsp:txBody>
      <dsp:txXfrm>
        <a:off x="5157555" y="2350401"/>
        <a:ext cx="5345396" cy="695397"/>
      </dsp:txXfrm>
    </dsp:sp>
    <dsp:sp modelId="{75C6E541-79C6-4D4B-9D1A-FFDC58594866}">
      <dsp:nvSpPr>
        <dsp:cNvPr id="0" name=""/>
        <dsp:cNvSpPr/>
      </dsp:nvSpPr>
      <dsp:spPr>
        <a:xfrm>
          <a:off x="3737597" y="3273925"/>
          <a:ext cx="3295154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D7917-FDFF-407A-B47E-91E66B92754C}">
      <dsp:nvSpPr>
        <dsp:cNvPr id="0" name=""/>
        <dsp:cNvSpPr/>
      </dsp:nvSpPr>
      <dsp:spPr>
        <a:xfrm>
          <a:off x="3866847" y="3396713"/>
          <a:ext cx="3295154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B050"/>
              </a:solidFill>
            </a:rPr>
            <a:t>DERIVAR A LA CC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</a:rPr>
            <a:t>A </a:t>
          </a:r>
          <a:r>
            <a:rPr lang="es-ES" sz="1600" b="1" kern="1200" dirty="0" err="1">
              <a:solidFill>
                <a:srgbClr val="FF0000"/>
              </a:solidFill>
            </a:rPr>
            <a:t>petició</a:t>
          </a:r>
          <a:r>
            <a:rPr lang="es-ES" sz="1600" b="1" kern="1200" dirty="0">
              <a:solidFill>
                <a:srgbClr val="FF0000"/>
              </a:solidFill>
            </a:rPr>
            <a:t> de les </a:t>
          </a:r>
          <a:r>
            <a:rPr lang="es-ES" sz="1600" b="1" kern="1200" dirty="0" err="1">
              <a:solidFill>
                <a:srgbClr val="FF0000"/>
              </a:solidFill>
            </a:rPr>
            <a:t>parts</a:t>
          </a:r>
          <a:endParaRPr lang="es-ES" sz="1600" b="1" kern="1200" dirty="0">
            <a:solidFill>
              <a:srgbClr val="FF0000"/>
            </a:solidFill>
          </a:endParaRPr>
        </a:p>
      </dsp:txBody>
      <dsp:txXfrm>
        <a:off x="3888482" y="3418348"/>
        <a:ext cx="3251884" cy="695397"/>
      </dsp:txXfrm>
    </dsp:sp>
    <dsp:sp modelId="{D466BBC3-BFA5-4379-BC19-498B56F74715}">
      <dsp:nvSpPr>
        <dsp:cNvPr id="0" name=""/>
        <dsp:cNvSpPr/>
      </dsp:nvSpPr>
      <dsp:spPr>
        <a:xfrm>
          <a:off x="1806405" y="4359939"/>
          <a:ext cx="3345639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C90D56-21A4-404B-B325-F14B725C651F}">
      <dsp:nvSpPr>
        <dsp:cNvPr id="0" name=""/>
        <dsp:cNvSpPr/>
      </dsp:nvSpPr>
      <dsp:spPr>
        <a:xfrm>
          <a:off x="1935655" y="4482728"/>
          <a:ext cx="3345639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MEDIACIÓ</a:t>
          </a:r>
        </a:p>
      </dsp:txBody>
      <dsp:txXfrm>
        <a:off x="1957290" y="4504363"/>
        <a:ext cx="3302369" cy="695397"/>
      </dsp:txXfrm>
    </dsp:sp>
    <dsp:sp modelId="{4E821CE1-9C0F-42CD-BA73-F7A6AE5523EB}">
      <dsp:nvSpPr>
        <dsp:cNvPr id="0" name=""/>
        <dsp:cNvSpPr/>
      </dsp:nvSpPr>
      <dsp:spPr>
        <a:xfrm>
          <a:off x="-129250" y="5488937"/>
          <a:ext cx="2609147" cy="94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60AF09-4BEA-48FC-840F-DD58720EB209}">
      <dsp:nvSpPr>
        <dsp:cNvPr id="0" name=""/>
        <dsp:cNvSpPr/>
      </dsp:nvSpPr>
      <dsp:spPr>
        <a:xfrm>
          <a:off x="0" y="5611725"/>
          <a:ext cx="2609147" cy="942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1. </a:t>
          </a:r>
          <a:r>
            <a:rPr lang="es-ES" sz="1400" kern="1200" dirty="0" err="1"/>
            <a:t>Suspensió</a:t>
          </a:r>
          <a:r>
            <a:rPr lang="es-ES" sz="1400" kern="1200" dirty="0"/>
            <a:t> de </a:t>
          </a:r>
          <a:r>
            <a:rPr lang="es-ES" sz="1400" kern="1200" dirty="0" err="1"/>
            <a:t>l’expedient</a:t>
          </a:r>
          <a:r>
            <a:rPr lang="es-E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2. Si </a:t>
          </a:r>
          <a:r>
            <a:rPr lang="es-ES" sz="1400" kern="1200" dirty="0" err="1"/>
            <a:t>acord</a:t>
          </a:r>
          <a:r>
            <a:rPr lang="es-ES" sz="1400" kern="1200" dirty="0"/>
            <a:t>:  </a:t>
          </a:r>
          <a:r>
            <a:rPr lang="es-ES" sz="1400" kern="1200" dirty="0" err="1"/>
            <a:t>archiu</a:t>
          </a:r>
          <a:r>
            <a:rPr lang="es-ES" sz="1400" kern="1200" dirty="0"/>
            <a:t> de </a:t>
          </a:r>
          <a:r>
            <a:rPr lang="es-ES" sz="1400" kern="1200" dirty="0" err="1"/>
            <a:t>l’expedient</a:t>
          </a:r>
          <a:endParaRPr lang="es-ES" sz="1400" kern="1200" dirty="0"/>
        </a:p>
      </dsp:txBody>
      <dsp:txXfrm>
        <a:off x="27606" y="5639331"/>
        <a:ext cx="2553935" cy="887312"/>
      </dsp:txXfrm>
    </dsp:sp>
    <dsp:sp modelId="{103E8E71-8A38-4F5A-9211-81730BF01AC3}">
      <dsp:nvSpPr>
        <dsp:cNvPr id="0" name=""/>
        <dsp:cNvSpPr/>
      </dsp:nvSpPr>
      <dsp:spPr>
        <a:xfrm>
          <a:off x="4759028" y="5692794"/>
          <a:ext cx="2580019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65A9CC-C46E-4985-B4CF-6CB9DD34C97A}">
      <dsp:nvSpPr>
        <dsp:cNvPr id="0" name=""/>
        <dsp:cNvSpPr/>
      </dsp:nvSpPr>
      <dsp:spPr>
        <a:xfrm>
          <a:off x="4888279" y="5815582"/>
          <a:ext cx="2580019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 no </a:t>
          </a:r>
          <a:r>
            <a:rPr lang="es-ES" sz="1600" kern="1200" dirty="0" err="1"/>
            <a:t>acord</a:t>
          </a:r>
          <a:r>
            <a:rPr lang="es-ES" sz="1600" kern="1200" dirty="0"/>
            <a:t> o parcial: </a:t>
          </a:r>
          <a:r>
            <a:rPr lang="es-ES" sz="1600" kern="1200" dirty="0" err="1"/>
            <a:t>s’alça</a:t>
          </a:r>
          <a:r>
            <a:rPr lang="es-ES" sz="1600" kern="1200" dirty="0"/>
            <a:t> la </a:t>
          </a:r>
          <a:r>
            <a:rPr lang="es-ES" sz="1600" kern="1200" dirty="0" err="1"/>
            <a:t>suspensió</a:t>
          </a:r>
          <a:r>
            <a:rPr lang="es-ES" sz="1600" kern="1200" dirty="0"/>
            <a:t> i continúa la </a:t>
          </a:r>
          <a:r>
            <a:rPr lang="es-ES" sz="1600" kern="1200" dirty="0" err="1"/>
            <a:t>tramitació</a:t>
          </a:r>
          <a:endParaRPr lang="es-ES" sz="1600" kern="1200" dirty="0"/>
        </a:p>
      </dsp:txBody>
      <dsp:txXfrm>
        <a:off x="4909914" y="5837217"/>
        <a:ext cx="2536749" cy="695397"/>
      </dsp:txXfrm>
    </dsp:sp>
    <dsp:sp modelId="{14CB171C-8C80-4AC0-9627-0C1E43B9572B}">
      <dsp:nvSpPr>
        <dsp:cNvPr id="0" name=""/>
        <dsp:cNvSpPr/>
      </dsp:nvSpPr>
      <dsp:spPr>
        <a:xfrm>
          <a:off x="5410546" y="4359939"/>
          <a:ext cx="4006950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D246B9-FA94-4C05-950B-222211D4555E}">
      <dsp:nvSpPr>
        <dsp:cNvPr id="0" name=""/>
        <dsp:cNvSpPr/>
      </dsp:nvSpPr>
      <dsp:spPr>
        <a:xfrm>
          <a:off x="5539796" y="4482728"/>
          <a:ext cx="4006950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Tornar (</a:t>
          </a:r>
          <a:r>
            <a:rPr lang="es-ES" sz="2000" kern="1200" dirty="0" err="1"/>
            <a:t>plec</a:t>
          </a:r>
          <a:r>
            <a:rPr lang="es-ES" sz="2000" kern="1200" dirty="0"/>
            <a:t> de </a:t>
          </a:r>
          <a:r>
            <a:rPr lang="es-ES" sz="2000" kern="1200" dirty="0" err="1"/>
            <a:t>càrrecs</a:t>
          </a:r>
          <a:r>
            <a:rPr lang="es-ES" sz="2000" kern="1200" dirty="0"/>
            <a:t>)</a:t>
          </a:r>
        </a:p>
      </dsp:txBody>
      <dsp:txXfrm>
        <a:off x="5561431" y="4504363"/>
        <a:ext cx="3963680" cy="695397"/>
      </dsp:txXfrm>
    </dsp:sp>
    <dsp:sp modelId="{55138C9D-80F9-435C-B06A-B9E6ADE075D1}">
      <dsp:nvSpPr>
        <dsp:cNvPr id="0" name=""/>
        <dsp:cNvSpPr/>
      </dsp:nvSpPr>
      <dsp:spPr>
        <a:xfrm>
          <a:off x="7518029" y="3282959"/>
          <a:ext cx="3919601" cy="73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7C1077-D180-4DF8-8153-F6F639981CA0}">
      <dsp:nvSpPr>
        <dsp:cNvPr id="0" name=""/>
        <dsp:cNvSpPr/>
      </dsp:nvSpPr>
      <dsp:spPr>
        <a:xfrm>
          <a:off x="7647280" y="3405747"/>
          <a:ext cx="3919601" cy="738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B050"/>
              </a:solidFill>
            </a:rPr>
            <a:t>PLEC DE CARRECS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FF0000"/>
              </a:solidFill>
            </a:rPr>
            <a:t>Si las partes no manifiesten </a:t>
          </a:r>
          <a:r>
            <a:rPr lang="es-ES" sz="1400" b="1" kern="1200" dirty="0" err="1">
              <a:solidFill>
                <a:srgbClr val="FF0000"/>
              </a:solidFill>
            </a:rPr>
            <a:t>voluntat</a:t>
          </a:r>
          <a:r>
            <a:rPr lang="es-ES" sz="1400" b="1" kern="1200" dirty="0">
              <a:solidFill>
                <a:srgbClr val="FF0000"/>
              </a:solidFill>
            </a:rPr>
            <a:t> </a:t>
          </a:r>
          <a:r>
            <a:rPr lang="es-ES" sz="1400" b="1" kern="1200" dirty="0" err="1">
              <a:solidFill>
                <a:srgbClr val="FF0000"/>
              </a:solidFill>
            </a:rPr>
            <a:t>d’acollir</a:t>
          </a:r>
          <a:r>
            <a:rPr lang="es-ES" sz="1400" b="1" kern="1200" dirty="0">
              <a:solidFill>
                <a:srgbClr val="FF0000"/>
              </a:solidFill>
            </a:rPr>
            <a:t>-se a la </a:t>
          </a:r>
          <a:r>
            <a:rPr lang="es-ES" sz="1400" b="1" kern="1200" dirty="0" err="1">
              <a:solidFill>
                <a:srgbClr val="FF0000"/>
              </a:solidFill>
            </a:rPr>
            <a:t>mediació</a:t>
          </a:r>
          <a:endParaRPr lang="es-ES" sz="1400" b="1" kern="1200" dirty="0">
            <a:solidFill>
              <a:srgbClr val="FF0000"/>
            </a:solidFill>
          </a:endParaRPr>
        </a:p>
      </dsp:txBody>
      <dsp:txXfrm>
        <a:off x="7668915" y="3427382"/>
        <a:ext cx="3876331" cy="69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CD55B26-FF22-1F49-BBBB-A51E445F3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B14EF4-16A1-9A4B-A224-FC38ED8E9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CEE4-5E52-F34B-854F-16070E9472AF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0FB32B-15F3-4843-B69C-20B77A075D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41578A-E893-6F41-8F22-4D5F2497D5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64EEC-C66C-B141-99CB-CB0EC56610B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822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87B19-A0D5-A54A-8DCB-DFDBD77476C0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D3D5-1647-1C42-8663-96BD75C9B55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20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058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400" dirty="0"/>
              <a:t>Para PDI y PAS debe seguir el procedimiento previsto en el Protocolo de acoso: Comisión de garantías y comisión especializada</a:t>
            </a:r>
            <a:r>
              <a:rPr lang="es-ES_tradnl" dirty="0"/>
              <a:t>. </a:t>
            </a:r>
          </a:p>
          <a:p>
            <a:r>
              <a:rPr lang="es-ES_tradnl" dirty="0"/>
              <a:t>En U. Sevilla </a:t>
            </a:r>
            <a:r>
              <a:rPr lang="es-ES_tradnl" dirty="0" err="1"/>
              <a:t>és</a:t>
            </a:r>
            <a:r>
              <a:rPr lang="es-ES_tradnl" dirty="0"/>
              <a:t> el Comité </a:t>
            </a:r>
            <a:r>
              <a:rPr lang="es-ES_tradnl" dirty="0" err="1"/>
              <a:t>Tècnic</a:t>
            </a:r>
            <a:r>
              <a:rPr lang="es-ES_tradnl" dirty="0"/>
              <a:t> per a la </a:t>
            </a:r>
            <a:r>
              <a:rPr lang="es-ES_tradnl" dirty="0" err="1"/>
              <a:t>prevenció</a:t>
            </a:r>
            <a:r>
              <a:rPr lang="es-ES_tradnl" dirty="0"/>
              <a:t>, </a:t>
            </a:r>
            <a:r>
              <a:rPr lang="es-ES_tradnl" dirty="0" err="1"/>
              <a:t>evaluació</a:t>
            </a:r>
            <a:r>
              <a:rPr lang="es-ES_tradnl" dirty="0"/>
              <a:t> i </a:t>
            </a:r>
            <a:r>
              <a:rPr lang="es-ES_tradnl" dirty="0" err="1"/>
              <a:t>intervenció</a:t>
            </a:r>
            <a:r>
              <a:rPr lang="es-ES_tradnl" dirty="0"/>
              <a:t> en </a:t>
            </a:r>
            <a:r>
              <a:rPr lang="es-ES_tradnl" dirty="0" err="1"/>
              <a:t>situacions</a:t>
            </a:r>
            <a:r>
              <a:rPr lang="es-ES_tradnl" dirty="0"/>
              <a:t> de </a:t>
            </a:r>
            <a:r>
              <a:rPr lang="es-ES_tradnl" dirty="0" err="1"/>
              <a:t>violència</a:t>
            </a:r>
            <a:r>
              <a:rPr lang="es-ES_tradnl" dirty="0"/>
              <a:t>, </a:t>
            </a:r>
            <a:r>
              <a:rPr lang="es-ES_tradnl" dirty="0" err="1"/>
              <a:t>discriminació</a:t>
            </a:r>
            <a:r>
              <a:rPr lang="es-ES_tradnl" dirty="0"/>
              <a:t> i </a:t>
            </a:r>
            <a:r>
              <a:rPr lang="es-ES_tradnl" dirty="0" err="1"/>
              <a:t>assetjaments</a:t>
            </a:r>
            <a:r>
              <a:rPr lang="es-ES_tradnl" dirty="0"/>
              <a:t> </a:t>
            </a:r>
            <a:r>
              <a:rPr lang="es-ES_tradnl" dirty="0" err="1"/>
              <a:t>l’òrgan</a:t>
            </a:r>
            <a:r>
              <a:rPr lang="es-ES_tradnl" dirty="0"/>
              <a:t> </a:t>
            </a:r>
            <a:r>
              <a:rPr lang="es-ES_tradnl" dirty="0" err="1"/>
              <a:t>competent</a:t>
            </a:r>
            <a:r>
              <a:rPr lang="es-ES_tradnl" dirty="0"/>
              <a:t>, que </a:t>
            </a:r>
            <a:r>
              <a:rPr lang="es-ES_tradnl" dirty="0" err="1"/>
              <a:t>haurà</a:t>
            </a:r>
            <a:r>
              <a:rPr lang="es-ES_tradnl" dirty="0"/>
              <a:t> de presentar a la </a:t>
            </a:r>
            <a:r>
              <a:rPr lang="es-ES_tradnl" dirty="0" err="1"/>
              <a:t>Comissió</a:t>
            </a:r>
            <a:r>
              <a:rPr lang="es-ES_tradnl" dirty="0"/>
              <a:t> de </a:t>
            </a:r>
            <a:r>
              <a:rPr lang="es-ES_tradnl" dirty="0" err="1"/>
              <a:t>Convivència</a:t>
            </a:r>
            <a:r>
              <a:rPr lang="es-ES_tradnl" dirty="0"/>
              <a:t> un informe anual de les </a:t>
            </a:r>
            <a:r>
              <a:rPr lang="es-ES_tradnl" dirty="0" err="1"/>
              <a:t>seues</a:t>
            </a:r>
            <a:r>
              <a:rPr lang="es-ES_tradnl" dirty="0"/>
              <a:t> </a:t>
            </a:r>
            <a:r>
              <a:rPr lang="es-ES_tradnl" dirty="0" err="1"/>
              <a:t>actuacions</a:t>
            </a:r>
            <a:r>
              <a:rPr lang="es-ES_tradnl" dirty="0"/>
              <a:t> </a:t>
            </a:r>
            <a:r>
              <a:rPr lang="es-ES_tradnl" dirty="0" err="1"/>
              <a:t>amb</a:t>
            </a:r>
            <a:r>
              <a:rPr lang="es-ES_tradnl" dirty="0"/>
              <a:t> les </a:t>
            </a:r>
            <a:r>
              <a:rPr lang="es-ES_tradnl" dirty="0" err="1"/>
              <a:t>dades</a:t>
            </a:r>
            <a:r>
              <a:rPr lang="es-ES_tradnl" dirty="0"/>
              <a:t> </a:t>
            </a:r>
            <a:r>
              <a:rPr lang="es-ES_tradnl" dirty="0" err="1"/>
              <a:t>degudament</a:t>
            </a:r>
            <a:r>
              <a:rPr lang="es-ES_tradnl" dirty="0"/>
              <a:t> </a:t>
            </a:r>
            <a:r>
              <a:rPr lang="es-ES_tradnl" dirty="0" err="1"/>
              <a:t>anonimitzades</a:t>
            </a:r>
            <a:r>
              <a:rPr lang="es-ES_tradnl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7683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0B07-91A7-5D4B-AF51-EFD4E830222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16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Si se ejerce violencia menos grave: falta grave? Sí lo hace UC3M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6766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697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aseline="0" dirty="0"/>
              <a:t>La U. Sevilla en el </a:t>
            </a:r>
            <a:r>
              <a:rPr lang="es-ES_tradnl" sz="1200" baseline="0" dirty="0" err="1"/>
              <a:t>seu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Reglament</a:t>
            </a:r>
            <a:r>
              <a:rPr lang="es-ES_tradnl" sz="1200" baseline="0" dirty="0"/>
              <a:t> de </a:t>
            </a:r>
            <a:r>
              <a:rPr lang="es-ES_tradnl" sz="1200" baseline="0" dirty="0" err="1"/>
              <a:t>Règim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Disciplinari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dels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estudiants</a:t>
            </a:r>
            <a:r>
              <a:rPr lang="es-ES_tradnl" sz="1200" baseline="0" dirty="0"/>
              <a:t> ha </a:t>
            </a:r>
            <a:r>
              <a:rPr lang="es-ES_tradnl" sz="1200" baseline="0" dirty="0" err="1"/>
              <a:t>previst</a:t>
            </a:r>
            <a:r>
              <a:rPr lang="es-ES_tradnl" sz="1200" baseline="0" dirty="0"/>
              <a:t> la </a:t>
            </a:r>
            <a:r>
              <a:rPr lang="es-ES_tradnl" sz="1200" baseline="0" dirty="0" err="1"/>
              <a:t>possibilitat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d’acordar</a:t>
            </a:r>
            <a:r>
              <a:rPr lang="es-ES_tradnl" sz="1200" baseline="0" dirty="0"/>
              <a:t> mesures </a:t>
            </a:r>
            <a:r>
              <a:rPr lang="es-ES_tradnl" sz="1200" baseline="0" dirty="0" err="1"/>
              <a:t>sustitutives</a:t>
            </a:r>
            <a:r>
              <a:rPr lang="es-ES_tradnl" sz="1200" baseline="0" dirty="0"/>
              <a:t> (</a:t>
            </a:r>
            <a:r>
              <a:rPr lang="es-ES_tradnl" sz="1200" baseline="0" dirty="0" err="1"/>
              <a:t>participació</a:t>
            </a:r>
            <a:r>
              <a:rPr lang="es-ES_tradnl" sz="1200" baseline="0" dirty="0"/>
              <a:t> i </a:t>
            </a:r>
            <a:r>
              <a:rPr lang="es-ES_tradnl" sz="1200" baseline="0" dirty="0" err="1"/>
              <a:t>col.laboració</a:t>
            </a:r>
            <a:r>
              <a:rPr lang="es-ES_tradnl" sz="1200" baseline="0" dirty="0"/>
              <a:t> en </a:t>
            </a:r>
            <a:r>
              <a:rPr lang="es-ES_tradnl" sz="1200" baseline="0" dirty="0" err="1"/>
              <a:t>activitats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formatives</a:t>
            </a:r>
            <a:r>
              <a:rPr lang="es-ES_tradnl" sz="1200" baseline="0" dirty="0"/>
              <a:t>, </a:t>
            </a:r>
            <a:r>
              <a:rPr lang="es-ES_tradnl" sz="1200" baseline="0" dirty="0" err="1"/>
              <a:t>culturals</a:t>
            </a:r>
            <a:r>
              <a:rPr lang="es-ES_tradnl" sz="1200" baseline="0" dirty="0"/>
              <a:t>, de </a:t>
            </a:r>
            <a:r>
              <a:rPr lang="es-ES_tradnl" sz="1200" baseline="0" dirty="0" err="1"/>
              <a:t>salut</a:t>
            </a:r>
            <a:r>
              <a:rPr lang="es-ES_tradnl" sz="1200" baseline="0" dirty="0"/>
              <a:t> pública, etc.) tan </a:t>
            </a:r>
            <a:r>
              <a:rPr lang="es-ES_tradnl" sz="1200" baseline="0" dirty="0" err="1"/>
              <a:t>sols</a:t>
            </a:r>
            <a:r>
              <a:rPr lang="es-ES_tradnl" sz="1200" baseline="0" dirty="0"/>
              <a:t> en cas de </a:t>
            </a:r>
            <a:r>
              <a:rPr lang="es-ES_tradnl" sz="1200" baseline="0" dirty="0" err="1"/>
              <a:t>infraccions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greus</a:t>
            </a:r>
            <a:r>
              <a:rPr lang="es-ES_tradnl" sz="1200" baseline="0" dirty="0"/>
              <a:t>. </a:t>
            </a:r>
          </a:p>
          <a:p>
            <a:r>
              <a:rPr lang="es-ES_tradnl" sz="1200" baseline="0" dirty="0"/>
              <a:t>La UC3M ni tan </a:t>
            </a:r>
            <a:r>
              <a:rPr lang="es-ES_tradnl" sz="1200" baseline="0" dirty="0" err="1"/>
              <a:t>sols</a:t>
            </a:r>
            <a:r>
              <a:rPr lang="es-ES_tradnl" sz="1200" baseline="0" dirty="0"/>
              <a:t> </a:t>
            </a:r>
            <a:r>
              <a:rPr lang="es-ES_tradnl" sz="1200" baseline="0" dirty="0" err="1"/>
              <a:t>ho</a:t>
            </a:r>
            <a:r>
              <a:rPr lang="es-ES_tradnl" sz="1200" baseline="0" dirty="0"/>
              <a:t> ha </a:t>
            </a:r>
            <a:r>
              <a:rPr lang="es-ES_tradnl" sz="1200" baseline="0" dirty="0" err="1"/>
              <a:t>previst</a:t>
            </a:r>
            <a:r>
              <a:rPr lang="es-ES_tradnl" sz="1200" baseline="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670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86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90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Llei</a:t>
            </a:r>
            <a:r>
              <a:rPr lang="es-ES" dirty="0"/>
              <a:t> ha </a:t>
            </a:r>
            <a:r>
              <a:rPr lang="es-ES" dirty="0" err="1"/>
              <a:t>derogat</a:t>
            </a:r>
            <a:r>
              <a:rPr lang="es-ES" dirty="0"/>
              <a:t> el </a:t>
            </a:r>
            <a:r>
              <a:rPr lang="es-ES" dirty="0" err="1"/>
              <a:t>Reglament</a:t>
            </a:r>
            <a:r>
              <a:rPr lang="es-ES" dirty="0"/>
              <a:t> de Disciplina </a:t>
            </a:r>
            <a:r>
              <a:rPr lang="es-ES" dirty="0" err="1"/>
              <a:t>Acadèmica</a:t>
            </a:r>
            <a:r>
              <a:rPr lang="es-ES" dirty="0"/>
              <a:t> de 1954, preconstitucional, que </a:t>
            </a:r>
            <a:r>
              <a:rPr lang="es-ES" dirty="0" err="1"/>
              <a:t>continuava</a:t>
            </a:r>
            <a:r>
              <a:rPr lang="es-ES" dirty="0"/>
              <a:t> </a:t>
            </a:r>
            <a:r>
              <a:rPr lang="es-ES" dirty="0" err="1"/>
              <a:t>vigent</a:t>
            </a:r>
            <a:r>
              <a:rPr lang="es-ES" dirty="0"/>
              <a:t> al no </a:t>
            </a:r>
            <a:r>
              <a:rPr lang="es-ES" dirty="0" err="1"/>
              <a:t>haver</a:t>
            </a:r>
            <a:r>
              <a:rPr lang="es-ES" dirty="0"/>
              <a:t> </a:t>
            </a:r>
            <a:r>
              <a:rPr lang="es-ES" dirty="0" err="1"/>
              <a:t>sigut</a:t>
            </a:r>
            <a:r>
              <a:rPr lang="es-ES" dirty="0"/>
              <a:t> </a:t>
            </a:r>
            <a:r>
              <a:rPr lang="es-ES" dirty="0" err="1"/>
              <a:t>derogat</a:t>
            </a:r>
            <a:r>
              <a:rPr lang="es-ES" dirty="0"/>
              <a:t> i que </a:t>
            </a:r>
            <a:r>
              <a:rPr lang="es-ES" dirty="0" err="1"/>
              <a:t>plantejava</a:t>
            </a:r>
            <a:r>
              <a:rPr lang="es-ES" dirty="0"/>
              <a:t> </a:t>
            </a:r>
            <a:r>
              <a:rPr lang="es-ES" dirty="0" err="1"/>
              <a:t>problemes</a:t>
            </a:r>
            <a:r>
              <a:rPr lang="es-ES" dirty="0"/>
              <a:t> </a:t>
            </a:r>
            <a:r>
              <a:rPr lang="es-ES" dirty="0" err="1"/>
              <a:t>d’aplicació</a:t>
            </a:r>
            <a:r>
              <a:rPr lang="es-ES" dirty="0"/>
              <a:t> per la </a:t>
            </a:r>
            <a:r>
              <a:rPr lang="es-ES" dirty="0" err="1"/>
              <a:t>generalitat</a:t>
            </a:r>
            <a:r>
              <a:rPr lang="es-ES" dirty="0"/>
              <a:t> i falta de </a:t>
            </a:r>
            <a:r>
              <a:rPr lang="es-ES" dirty="0" err="1"/>
              <a:t>concreció</a:t>
            </a:r>
            <a:r>
              <a:rPr lang="es-ES" dirty="0"/>
              <a:t> de </a:t>
            </a:r>
            <a:r>
              <a:rPr lang="es-ES" dirty="0" err="1"/>
              <a:t>moltes</a:t>
            </a:r>
            <a:r>
              <a:rPr lang="es-ES" dirty="0"/>
              <a:t> de les </a:t>
            </a:r>
            <a:r>
              <a:rPr lang="es-ES" dirty="0" err="1"/>
              <a:t>seues</a:t>
            </a:r>
            <a:r>
              <a:rPr lang="es-ES" dirty="0"/>
              <a:t> </a:t>
            </a:r>
            <a:r>
              <a:rPr lang="es-ES" dirty="0" err="1"/>
              <a:t>sancions</a:t>
            </a:r>
            <a:r>
              <a:rPr lang="es-ES" dirty="0"/>
              <a:t> i de </a:t>
            </a:r>
            <a:r>
              <a:rPr lang="es-ES" dirty="0" err="1"/>
              <a:t>tipificació</a:t>
            </a:r>
            <a:r>
              <a:rPr lang="es-ES" dirty="0"/>
              <a:t> de </a:t>
            </a:r>
            <a:r>
              <a:rPr lang="es-ES" dirty="0" err="1"/>
              <a:t>conductes</a:t>
            </a:r>
            <a:r>
              <a:rPr lang="es-ES" dirty="0"/>
              <a:t>, la </a:t>
            </a:r>
            <a:r>
              <a:rPr lang="es-ES" dirty="0" err="1"/>
              <a:t>qual</a:t>
            </a:r>
            <a:r>
              <a:rPr lang="es-ES" dirty="0"/>
              <a:t> cosa </a:t>
            </a:r>
            <a:r>
              <a:rPr lang="es-ES" dirty="0" err="1"/>
              <a:t>havia</a:t>
            </a:r>
            <a:r>
              <a:rPr lang="es-ES" dirty="0"/>
              <a:t> </a:t>
            </a:r>
            <a:r>
              <a:rPr lang="es-ES" dirty="0" err="1"/>
              <a:t>provocat</a:t>
            </a:r>
            <a:r>
              <a:rPr lang="es-ES" dirty="0"/>
              <a:t> que en una bona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d’Universitats</a:t>
            </a:r>
            <a:r>
              <a:rPr lang="es-ES" dirty="0"/>
              <a:t> no </a:t>
            </a:r>
            <a:r>
              <a:rPr lang="es-ES" dirty="0" err="1"/>
              <a:t>ho</a:t>
            </a:r>
            <a:r>
              <a:rPr lang="es-ES" dirty="0"/>
              <a:t> aplicaren i </a:t>
            </a:r>
            <a:r>
              <a:rPr lang="es-ES" dirty="0" err="1"/>
              <a:t>altres</a:t>
            </a:r>
            <a:r>
              <a:rPr lang="es-ES" dirty="0"/>
              <a:t> dictaren les </a:t>
            </a:r>
            <a:r>
              <a:rPr lang="es-ES" dirty="0" err="1"/>
              <a:t>seues</a:t>
            </a:r>
            <a:r>
              <a:rPr lang="es-ES" dirty="0"/>
              <a:t> </a:t>
            </a:r>
            <a:r>
              <a:rPr lang="es-ES" dirty="0" err="1"/>
              <a:t>pròpies</a:t>
            </a:r>
            <a:r>
              <a:rPr lang="es-ES" dirty="0"/>
              <a:t> normes, </a:t>
            </a:r>
            <a:r>
              <a:rPr lang="es-ES" dirty="0" err="1"/>
              <a:t>malgrat</a:t>
            </a:r>
            <a:r>
              <a:rPr lang="es-ES" dirty="0"/>
              <a:t> que </a:t>
            </a:r>
            <a:r>
              <a:rPr lang="es-ES" dirty="0" err="1"/>
              <a:t>l’art</a:t>
            </a:r>
            <a:r>
              <a:rPr lang="es-ES" dirty="0"/>
              <a:t>. 25 CE </a:t>
            </a:r>
            <a:r>
              <a:rPr lang="es-ES" dirty="0" err="1"/>
              <a:t>preveu</a:t>
            </a:r>
            <a:r>
              <a:rPr lang="es-ES" dirty="0"/>
              <a:t> una reserva de </a:t>
            </a:r>
            <a:r>
              <a:rPr lang="es-ES" dirty="0" err="1"/>
              <a:t>llei</a:t>
            </a:r>
            <a:r>
              <a:rPr lang="es-ES" dirty="0"/>
              <a:t> per les normes </a:t>
            </a:r>
            <a:r>
              <a:rPr lang="es-ES" dirty="0" err="1"/>
              <a:t>penals</a:t>
            </a:r>
            <a:r>
              <a:rPr lang="es-ES" dirty="0"/>
              <a:t> i les </a:t>
            </a:r>
            <a:r>
              <a:rPr lang="es-ES" dirty="0" err="1"/>
              <a:t>administratives</a:t>
            </a:r>
            <a:r>
              <a:rPr lang="es-ES" dirty="0"/>
              <a:t> sancionadores. </a:t>
            </a:r>
            <a:r>
              <a:rPr lang="es-ES" dirty="0" err="1"/>
              <a:t>L’Estatut</a:t>
            </a:r>
            <a:r>
              <a:rPr lang="es-ES" dirty="0"/>
              <a:t> de </a:t>
            </a:r>
            <a:r>
              <a:rPr lang="es-ES" dirty="0" err="1"/>
              <a:t>l’estudiant</a:t>
            </a:r>
            <a:r>
              <a:rPr lang="es-ES" dirty="0"/>
              <a:t> </a:t>
            </a:r>
            <a:r>
              <a:rPr lang="es-ES" dirty="0" err="1"/>
              <a:t>universitari</a:t>
            </a:r>
            <a:r>
              <a:rPr lang="es-ES" dirty="0"/>
              <a:t> de 30.12.2010 </a:t>
            </a:r>
            <a:r>
              <a:rPr lang="es-ES" dirty="0" err="1"/>
              <a:t>contenia</a:t>
            </a:r>
            <a:r>
              <a:rPr lang="es-ES" dirty="0"/>
              <a:t> un </a:t>
            </a:r>
            <a:r>
              <a:rPr lang="es-ES" dirty="0" err="1"/>
              <a:t>mandat</a:t>
            </a:r>
            <a:r>
              <a:rPr lang="es-ES" dirty="0"/>
              <a:t> al </a:t>
            </a:r>
            <a:r>
              <a:rPr lang="es-ES" dirty="0" err="1"/>
              <a:t>Govern</a:t>
            </a:r>
            <a:r>
              <a:rPr lang="es-ES" dirty="0"/>
              <a:t> </a:t>
            </a:r>
            <a:r>
              <a:rPr lang="es-ES" dirty="0" err="1"/>
              <a:t>perquè</a:t>
            </a:r>
            <a:r>
              <a:rPr lang="es-ES" dirty="0"/>
              <a:t> presentara un </a:t>
            </a:r>
            <a:r>
              <a:rPr lang="es-ES" dirty="0" err="1"/>
              <a:t>projecte</a:t>
            </a:r>
            <a:r>
              <a:rPr lang="es-ES" dirty="0"/>
              <a:t> de </a:t>
            </a:r>
            <a:r>
              <a:rPr lang="es-ES" dirty="0" err="1"/>
              <a:t>llei</a:t>
            </a:r>
            <a:r>
              <a:rPr lang="es-ES" dirty="0"/>
              <a:t> de </a:t>
            </a:r>
            <a:r>
              <a:rPr lang="es-ES" dirty="0" err="1"/>
              <a:t>potestat</a:t>
            </a:r>
            <a:r>
              <a:rPr lang="es-ES" dirty="0"/>
              <a:t> </a:t>
            </a:r>
            <a:r>
              <a:rPr lang="es-ES" dirty="0" err="1"/>
              <a:t>disciplinària</a:t>
            </a:r>
            <a:r>
              <a:rPr lang="es-ES" dirty="0"/>
              <a:t> per a </a:t>
            </a:r>
            <a:r>
              <a:rPr lang="es-ES" dirty="0" err="1"/>
              <a:t>estudiants</a:t>
            </a:r>
            <a:r>
              <a:rPr lang="es-ES" dirty="0"/>
              <a:t>, </a:t>
            </a:r>
            <a:r>
              <a:rPr lang="es-ES" dirty="0" err="1"/>
              <a:t>però</a:t>
            </a:r>
            <a:r>
              <a:rPr lang="es-ES" dirty="0"/>
              <a:t> no ha </a:t>
            </a:r>
            <a:r>
              <a:rPr lang="es-ES" dirty="0" err="1"/>
              <a:t>sigut</a:t>
            </a:r>
            <a:r>
              <a:rPr lang="es-ES" dirty="0"/>
              <a:t> </a:t>
            </a:r>
            <a:r>
              <a:rPr lang="es-ES" dirty="0" err="1"/>
              <a:t>fins</a:t>
            </a:r>
            <a:r>
              <a:rPr lang="es-ES" dirty="0"/>
              <a:t> </a:t>
            </a:r>
            <a:r>
              <a:rPr lang="es-ES" dirty="0" err="1"/>
              <a:t>enguany</a:t>
            </a:r>
            <a:r>
              <a:rPr lang="es-ES" dirty="0"/>
              <a:t> </a:t>
            </a:r>
            <a:r>
              <a:rPr lang="es-ES" dirty="0" err="1"/>
              <a:t>quan</a:t>
            </a:r>
            <a:r>
              <a:rPr lang="es-ES" dirty="0"/>
              <a:t> per fi </a:t>
            </a:r>
            <a:r>
              <a:rPr lang="es-ES" dirty="0" err="1"/>
              <a:t>s’aprovat</a:t>
            </a:r>
            <a:r>
              <a:rPr lang="es-ES" dirty="0"/>
              <a:t> la </a:t>
            </a:r>
            <a:r>
              <a:rPr lang="es-ES" dirty="0" err="1"/>
              <a:t>llei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049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800" dirty="0"/>
              <a:t>En UV hi ha una </a:t>
            </a:r>
            <a:r>
              <a:rPr lang="es-ES_tradnl" sz="1800" dirty="0" err="1"/>
              <a:t>comissio</a:t>
            </a:r>
            <a:r>
              <a:rPr lang="es-ES_tradnl" sz="1800" dirty="0"/>
              <a:t> provisional, que </a:t>
            </a:r>
            <a:r>
              <a:rPr lang="es-ES_tradnl" sz="1800" dirty="0" err="1"/>
              <a:t>presideix</a:t>
            </a:r>
            <a:r>
              <a:rPr lang="es-ES_tradnl" sz="1800" dirty="0"/>
              <a:t> la </a:t>
            </a:r>
            <a:r>
              <a:rPr lang="es-ES_tradnl" sz="1800" dirty="0" err="1"/>
              <a:t>Vicerectora</a:t>
            </a:r>
            <a:r>
              <a:rPr lang="es-ES_tradnl" sz="1800" dirty="0"/>
              <a:t> </a:t>
            </a:r>
            <a:r>
              <a:rPr lang="es-ES_tradnl" sz="1800" dirty="0" err="1"/>
              <a:t>d’igualtat</a:t>
            </a:r>
            <a:r>
              <a:rPr lang="es-ES_tradnl" sz="1800" dirty="0"/>
              <a:t>. 2 PAS; 2 PDI i dos </a:t>
            </a:r>
            <a:r>
              <a:rPr lang="es-ES_tradnl" sz="1800" dirty="0" err="1"/>
              <a:t>estudiants</a:t>
            </a:r>
            <a:r>
              <a:rPr lang="es-ES_tradnl" sz="1800" dirty="0"/>
              <a:t>.</a:t>
            </a:r>
          </a:p>
          <a:p>
            <a:r>
              <a:rPr lang="es-ES_tradnl" sz="1800" dirty="0"/>
              <a:t>En UC3M </a:t>
            </a:r>
            <a:r>
              <a:rPr lang="es-ES_tradnl" sz="1800" dirty="0" err="1"/>
              <a:t>sis</a:t>
            </a:r>
            <a:r>
              <a:rPr lang="es-ES_tradnl" sz="1800" dirty="0"/>
              <a:t> </a:t>
            </a:r>
            <a:r>
              <a:rPr lang="es-ES_tradnl" sz="1800" dirty="0" err="1"/>
              <a:t>membres</a:t>
            </a:r>
            <a:r>
              <a:rPr lang="es-ES_tradnl" sz="1800" dirty="0"/>
              <a:t>. En U. Sevilla 9 </a:t>
            </a:r>
            <a:r>
              <a:rPr lang="es-ES_tradnl" sz="1800" dirty="0" err="1"/>
              <a:t>membres</a:t>
            </a:r>
            <a:r>
              <a:rPr lang="es-ES_tradnl" sz="180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No conté </a:t>
            </a:r>
            <a:r>
              <a:rPr lang="es-ES_tradnl" dirty="0" err="1"/>
              <a:t>referència</a:t>
            </a:r>
            <a:r>
              <a:rPr lang="es-ES_tradnl" dirty="0"/>
              <a:t> </a:t>
            </a:r>
            <a:r>
              <a:rPr lang="es-ES_tradnl" dirty="0" err="1"/>
              <a:t>expressa</a:t>
            </a:r>
            <a:r>
              <a:rPr lang="es-ES_tradnl" dirty="0"/>
              <a:t> al personal investigador o de </a:t>
            </a:r>
            <a:r>
              <a:rPr lang="es-ES_tradnl" dirty="0" err="1"/>
              <a:t>suport</a:t>
            </a:r>
            <a:r>
              <a:rPr lang="es-ES_tradnl" dirty="0"/>
              <a:t> a la investigación. Existe el PIND (que incluye el PIF y otro tipo) y el PID </a:t>
            </a:r>
          </a:p>
          <a:p>
            <a:r>
              <a:rPr lang="es-ES_tradnl" dirty="0" err="1"/>
              <a:t>Tampoc</a:t>
            </a:r>
            <a:r>
              <a:rPr lang="es-ES_tradnl" dirty="0"/>
              <a:t> </a:t>
            </a:r>
            <a:r>
              <a:rPr lang="es-ES_tradnl" dirty="0" err="1"/>
              <a:t>als</a:t>
            </a:r>
            <a:r>
              <a:rPr lang="es-ES_tradnl" dirty="0"/>
              <a:t> </a:t>
            </a:r>
            <a:r>
              <a:rPr lang="es-ES_tradnl" dirty="0" err="1"/>
              <a:t>estudiants</a:t>
            </a:r>
            <a:r>
              <a:rPr lang="es-ES_tradnl" dirty="0"/>
              <a:t> de </a:t>
            </a:r>
            <a:r>
              <a:rPr lang="es-ES_tradnl" dirty="0" err="1"/>
              <a:t>mobilitat</a:t>
            </a:r>
            <a:r>
              <a:rPr lang="es-ES_tradnl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/>
              <a:t>En U. Sevilla </a:t>
            </a:r>
            <a:r>
              <a:rPr lang="es-ES_tradnl" dirty="0" err="1"/>
              <a:t>s’aplica</a:t>
            </a:r>
            <a:r>
              <a:rPr lang="es-ES_tradnl" dirty="0"/>
              <a:t> </a:t>
            </a:r>
            <a:r>
              <a:rPr lang="es-ES_tradnl" dirty="0" err="1"/>
              <a:t>als</a:t>
            </a:r>
            <a:r>
              <a:rPr lang="es-ES_tradnl" dirty="0"/>
              <a:t> </a:t>
            </a:r>
            <a:r>
              <a:rPr lang="es-ES_tradnl" dirty="0" err="1"/>
              <a:t>qui</a:t>
            </a:r>
            <a:r>
              <a:rPr lang="es-ES_tradnl" dirty="0"/>
              <a:t> </a:t>
            </a:r>
            <a:r>
              <a:rPr lang="es-ES_tradnl" dirty="0" err="1"/>
              <a:t>sense</a:t>
            </a:r>
            <a:r>
              <a:rPr lang="es-ES_tradnl" dirty="0"/>
              <a:t> </a:t>
            </a:r>
            <a:r>
              <a:rPr lang="es-ES_tradnl" dirty="0" err="1"/>
              <a:t>pertànyer</a:t>
            </a:r>
            <a:r>
              <a:rPr lang="es-ES_tradnl" dirty="0"/>
              <a:t> a la </a:t>
            </a:r>
            <a:r>
              <a:rPr lang="es-ES_tradnl" dirty="0" err="1"/>
              <a:t>comunitat</a:t>
            </a:r>
            <a:r>
              <a:rPr lang="es-ES_tradnl" dirty="0"/>
              <a:t> </a:t>
            </a:r>
            <a:r>
              <a:rPr lang="es-ES_tradnl" dirty="0" err="1"/>
              <a:t>universitària</a:t>
            </a:r>
            <a:r>
              <a:rPr lang="es-ES_tradnl" dirty="0"/>
              <a:t> </a:t>
            </a:r>
            <a:r>
              <a:rPr lang="es-ES_tradnl" dirty="0" err="1"/>
              <a:t>duguen</a:t>
            </a:r>
            <a:r>
              <a:rPr lang="es-ES_tradnl" dirty="0"/>
              <a:t> a </a:t>
            </a:r>
            <a:r>
              <a:rPr lang="es-ES_tradnl" dirty="0" err="1"/>
              <a:t>terme</a:t>
            </a:r>
            <a:r>
              <a:rPr lang="es-ES_tradnl" dirty="0"/>
              <a:t> </a:t>
            </a:r>
            <a:r>
              <a:rPr lang="es-ES_tradnl" dirty="0" err="1"/>
              <a:t>qualsevol</a:t>
            </a:r>
            <a:r>
              <a:rPr lang="es-ES_tradnl" dirty="0"/>
              <a:t> </a:t>
            </a:r>
            <a:r>
              <a:rPr lang="es-ES_tradnl" dirty="0" err="1"/>
              <a:t>activitat</a:t>
            </a:r>
            <a:r>
              <a:rPr lang="es-ES_tradnl" dirty="0"/>
              <a:t> </a:t>
            </a:r>
            <a:r>
              <a:rPr lang="es-ES_tradnl" dirty="0" err="1"/>
              <a:t>acadèmica</a:t>
            </a:r>
            <a:r>
              <a:rPr lang="es-ES_tradnl" dirty="0"/>
              <a:t> o no, </a:t>
            </a:r>
            <a:r>
              <a:rPr lang="es-ES_tradnl" dirty="0" err="1"/>
              <a:t>degudament</a:t>
            </a:r>
            <a:r>
              <a:rPr lang="es-ES_tradnl" dirty="0"/>
              <a:t> </a:t>
            </a:r>
            <a:r>
              <a:rPr lang="es-ES_tradnl" dirty="0" err="1"/>
              <a:t>autoritizada</a:t>
            </a:r>
            <a:r>
              <a:rPr lang="es-ES_tradnl" dirty="0"/>
              <a:t>, </a:t>
            </a:r>
            <a:r>
              <a:rPr lang="es-ES_tradnl" dirty="0" err="1"/>
              <a:t>execute</a:t>
            </a:r>
            <a:r>
              <a:rPr lang="es-ES_tradnl" dirty="0"/>
              <a:t> obres, </a:t>
            </a:r>
            <a:r>
              <a:rPr lang="es-ES_tradnl" dirty="0" err="1"/>
              <a:t>realitze</a:t>
            </a:r>
            <a:r>
              <a:rPr lang="es-ES_tradnl" dirty="0"/>
              <a:t> </a:t>
            </a:r>
            <a:r>
              <a:rPr lang="es-ES_tradnl" dirty="0" err="1"/>
              <a:t>subministraments</a:t>
            </a:r>
            <a:r>
              <a:rPr lang="es-ES_tradnl" dirty="0"/>
              <a:t> o preste </a:t>
            </a:r>
            <a:r>
              <a:rPr lang="es-ES_tradnl" dirty="0" err="1"/>
              <a:t>serveis</a:t>
            </a:r>
            <a:r>
              <a:rPr lang="es-ES_tradnl" dirty="0"/>
              <a:t> </a:t>
            </a:r>
            <a:r>
              <a:rPr lang="es-ES_tradnl" dirty="0" err="1"/>
              <a:t>dins</a:t>
            </a:r>
            <a:r>
              <a:rPr lang="es-ES_tradnl" dirty="0"/>
              <a:t> de les </a:t>
            </a:r>
            <a:r>
              <a:rPr lang="es-ES_tradnl" dirty="0" err="1"/>
              <a:t>instal.lacions</a:t>
            </a:r>
            <a:endParaRPr lang="es-ES_trad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dirty="0"/>
              <a:t>Para PDI y PAS si la la </a:t>
            </a:r>
            <a:r>
              <a:rPr lang="es-ES_tradnl" dirty="0" err="1"/>
              <a:t>conduta</a:t>
            </a:r>
            <a:r>
              <a:rPr lang="es-ES_tradnl" dirty="0"/>
              <a:t> </a:t>
            </a:r>
            <a:r>
              <a:rPr lang="es-ES_tradnl" dirty="0" err="1"/>
              <a:t>constitueix</a:t>
            </a:r>
            <a:r>
              <a:rPr lang="es-ES_tradnl" dirty="0"/>
              <a:t> falta </a:t>
            </a:r>
            <a:r>
              <a:rPr lang="es-ES_tradnl" dirty="0" err="1"/>
              <a:t>s’aplicarà</a:t>
            </a:r>
            <a:r>
              <a:rPr lang="es-ES_tradnl" dirty="0"/>
              <a:t> la normativa </a:t>
            </a:r>
            <a:r>
              <a:rPr lang="es-ES_tradnl" dirty="0" err="1"/>
              <a:t>disciplinària</a:t>
            </a:r>
            <a:r>
              <a:rPr lang="es-ES_tradnl" dirty="0"/>
              <a:t> específica prevista en </a:t>
            </a:r>
            <a:r>
              <a:rPr lang="es-ES_tradnl" dirty="0" err="1"/>
              <a:t>l’art</a:t>
            </a:r>
            <a:r>
              <a:rPr lang="es-ES_tradnl" dirty="0"/>
              <a:t>. 28 RD 33/1986, de 10 de enero, </a:t>
            </a:r>
            <a:r>
              <a:rPr lang="es-ES_tradnl" dirty="0" err="1"/>
              <a:t>pel</a:t>
            </a:r>
            <a:r>
              <a:rPr lang="es-ES_tradnl" dirty="0"/>
              <a:t> que </a:t>
            </a:r>
            <a:r>
              <a:rPr lang="es-ES_tradnl" dirty="0" err="1"/>
              <a:t>s’aprova</a:t>
            </a:r>
            <a:r>
              <a:rPr lang="es-ES_tradnl" dirty="0"/>
              <a:t> el </a:t>
            </a:r>
            <a:r>
              <a:rPr lang="es-ES_tradnl" dirty="0" err="1"/>
              <a:t>Reglament</a:t>
            </a:r>
            <a:r>
              <a:rPr lang="es-ES_tradnl" dirty="0"/>
              <a:t> de </a:t>
            </a:r>
            <a:r>
              <a:rPr lang="es-ES_tradnl" dirty="0" err="1"/>
              <a:t>régim</a:t>
            </a:r>
            <a:r>
              <a:rPr lang="es-ES_tradnl" dirty="0"/>
              <a:t> </a:t>
            </a:r>
            <a:r>
              <a:rPr lang="es-ES_tradnl" dirty="0" err="1"/>
              <a:t>disciplinari</a:t>
            </a:r>
            <a:r>
              <a:rPr lang="es-ES_tradnl" dirty="0"/>
              <a:t> de </a:t>
            </a:r>
            <a:r>
              <a:rPr lang="es-ES_tradnl" dirty="0" err="1"/>
              <a:t>l’Administració</a:t>
            </a:r>
            <a:r>
              <a:rPr lang="es-ES_tradnl" dirty="0"/>
              <a:t> de </a:t>
            </a:r>
            <a:r>
              <a:rPr lang="es-ES_tradnl" dirty="0" err="1"/>
              <a:t>l’Estat</a:t>
            </a:r>
            <a:r>
              <a:rPr lang="es-ES_tradnl" dirty="0"/>
              <a:t>; art. 55 Ley 39/2015, de 1 de octubre, de Procedimiento Administrativo Común de las AAPP.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234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Específicament</a:t>
            </a:r>
            <a:r>
              <a:rPr lang="es-ES_tradnl" dirty="0"/>
              <a:t>, </a:t>
            </a:r>
            <a:r>
              <a:rPr lang="es-ES_tradnl" dirty="0" err="1"/>
              <a:t>examinant</a:t>
            </a:r>
            <a:r>
              <a:rPr lang="es-ES_tradnl" dirty="0"/>
              <a:t> les </a:t>
            </a:r>
            <a:r>
              <a:rPr lang="es-ES_tradnl" dirty="0" err="1"/>
              <a:t>disposicions</a:t>
            </a:r>
            <a:r>
              <a:rPr lang="es-ES_tradnl" dirty="0"/>
              <a:t> de la </a:t>
            </a:r>
            <a:r>
              <a:rPr lang="es-ES_tradnl" dirty="0" err="1"/>
              <a:t>Llei</a:t>
            </a:r>
            <a:r>
              <a:rPr lang="es-ES_tradnl" dirty="0"/>
              <a:t> que </a:t>
            </a:r>
            <a:r>
              <a:rPr lang="es-ES_tradnl" dirty="0" err="1"/>
              <a:t>més</a:t>
            </a:r>
            <a:r>
              <a:rPr lang="es-ES_tradnl" dirty="0"/>
              <a:t> </a:t>
            </a:r>
            <a:r>
              <a:rPr lang="es-ES_tradnl" dirty="0" err="1"/>
              <a:t>puguen</a:t>
            </a:r>
            <a:r>
              <a:rPr lang="es-ES_tradnl" dirty="0"/>
              <a:t> afectar a les </a:t>
            </a:r>
            <a:r>
              <a:rPr lang="es-ES_tradnl" dirty="0" err="1"/>
              <a:t>Unitats</a:t>
            </a:r>
            <a:r>
              <a:rPr lang="es-ES_tradnl" dirty="0"/>
              <a:t> </a:t>
            </a:r>
            <a:r>
              <a:rPr lang="es-ES_tradnl" dirty="0" err="1"/>
              <a:t>d’igualtat</a:t>
            </a:r>
            <a:r>
              <a:rPr lang="es-ES_tradnl" dirty="0"/>
              <a:t>, destaca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497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En </a:t>
            </a:r>
            <a:r>
              <a:rPr lang="es-ES_tradnl" dirty="0" err="1"/>
              <a:t>aquest</a:t>
            </a:r>
            <a:r>
              <a:rPr lang="es-ES_tradnl" dirty="0"/>
              <a:t> </a:t>
            </a:r>
            <a:r>
              <a:rPr lang="es-ES_tradnl" dirty="0" err="1"/>
              <a:t>sentit</a:t>
            </a:r>
            <a:r>
              <a:rPr lang="es-ES_tradnl" dirty="0"/>
              <a:t> la nova </a:t>
            </a:r>
            <a:r>
              <a:rPr lang="es-ES_tradnl" dirty="0" err="1"/>
              <a:t>llei</a:t>
            </a:r>
            <a:r>
              <a:rPr lang="es-ES_tradnl" dirty="0"/>
              <a:t> no presenta </a:t>
            </a:r>
            <a:r>
              <a:rPr lang="es-ES_tradnl" dirty="0" err="1"/>
              <a:t>cap</a:t>
            </a:r>
            <a:r>
              <a:rPr lang="es-ES_tradnl" dirty="0"/>
              <a:t> </a:t>
            </a:r>
            <a:r>
              <a:rPr lang="es-ES_tradnl" dirty="0" err="1"/>
              <a:t>novetat</a:t>
            </a:r>
            <a:r>
              <a:rPr lang="es-ES_tradnl" dirty="0"/>
              <a:t> ja que </a:t>
            </a:r>
            <a:r>
              <a:rPr lang="es-ES_tradnl" dirty="0" err="1"/>
              <a:t>quasi</a:t>
            </a:r>
            <a:r>
              <a:rPr lang="es-ES_tradnl" dirty="0"/>
              <a:t> totes les </a:t>
            </a:r>
            <a:r>
              <a:rPr lang="es-ES_tradnl" dirty="0" err="1"/>
              <a:t>Universitats</a:t>
            </a:r>
            <a:r>
              <a:rPr lang="es-ES_tradnl" dirty="0"/>
              <a:t> de la </a:t>
            </a:r>
            <a:r>
              <a:rPr lang="es-ES_tradnl" dirty="0" err="1"/>
              <a:t>Xarxa</a:t>
            </a:r>
            <a:r>
              <a:rPr lang="es-ES_tradnl" dirty="0"/>
              <a:t> Vives contemplen donar </a:t>
            </a:r>
            <a:r>
              <a:rPr lang="es-ES_tradnl" dirty="0" err="1"/>
              <a:t>suport</a:t>
            </a:r>
            <a:r>
              <a:rPr lang="es-ES_tradnl" dirty="0"/>
              <a:t> i </a:t>
            </a:r>
            <a:r>
              <a:rPr lang="es-ES_tradnl" dirty="0" err="1"/>
              <a:t>assistència</a:t>
            </a:r>
            <a:r>
              <a:rPr lang="es-ES_tradnl" dirty="0"/>
              <a:t> a la persona que presenta una </a:t>
            </a:r>
            <a:r>
              <a:rPr lang="es-ES_tradnl" dirty="0" err="1"/>
              <a:t>queixa</a:t>
            </a:r>
            <a:r>
              <a:rPr lang="es-ES_tradnl" dirty="0"/>
              <a:t> o denuncia (UOC, UPC, UJI; no lo contempla </a:t>
            </a:r>
            <a:r>
              <a:rPr lang="es-ES_tradnl" dirty="0" err="1"/>
              <a:t>expresssament</a:t>
            </a:r>
            <a:r>
              <a:rPr lang="es-ES_tradnl" dirty="0"/>
              <a:t> la UPV, que tan </a:t>
            </a:r>
            <a:r>
              <a:rPr lang="es-ES_tradnl" dirty="0" err="1"/>
              <a:t>sols</a:t>
            </a:r>
            <a:r>
              <a:rPr lang="es-ES_tradnl" dirty="0"/>
              <a:t> </a:t>
            </a:r>
            <a:r>
              <a:rPr lang="es-ES_tradnl" dirty="0" err="1"/>
              <a:t>preveu</a:t>
            </a:r>
            <a:r>
              <a:rPr lang="es-ES_tradnl" dirty="0"/>
              <a:t> un </a:t>
            </a:r>
            <a:r>
              <a:rPr lang="es-ES_tradnl" dirty="0" err="1"/>
              <a:t>acompanyament</a:t>
            </a:r>
            <a:r>
              <a:rPr lang="es-ES_tradnl" dirty="0"/>
              <a:t> per un </a:t>
            </a:r>
            <a:r>
              <a:rPr lang="es-ES_tradnl" dirty="0" err="1"/>
              <a:t>representant</a:t>
            </a:r>
            <a:r>
              <a:rPr lang="es-ES_tradnl" dirty="0"/>
              <a:t> sindical). </a:t>
            </a:r>
          </a:p>
          <a:p>
            <a:r>
              <a:rPr lang="es-ES_tradnl" dirty="0"/>
              <a:t>En </a:t>
            </a:r>
            <a:r>
              <a:rPr lang="es-ES_tradnl" dirty="0" err="1"/>
              <a:t>alguns</a:t>
            </a:r>
            <a:r>
              <a:rPr lang="es-ES_tradnl" dirty="0"/>
              <a:t> </a:t>
            </a:r>
            <a:r>
              <a:rPr lang="es-ES_tradnl" dirty="0" err="1"/>
              <a:t>protocols</a:t>
            </a:r>
            <a:r>
              <a:rPr lang="es-ES_tradnl" dirty="0"/>
              <a:t> o </a:t>
            </a:r>
            <a:r>
              <a:rPr lang="es-ES_tradnl" dirty="0" err="1"/>
              <a:t>normatives</a:t>
            </a:r>
            <a:r>
              <a:rPr lang="es-ES_tradnl" dirty="0"/>
              <a:t> actual es </a:t>
            </a:r>
            <a:r>
              <a:rPr lang="es-ES_tradnl" dirty="0" err="1"/>
              <a:t>preveu</a:t>
            </a:r>
            <a:r>
              <a:rPr lang="es-ES_tradnl" dirty="0"/>
              <a:t> també una </a:t>
            </a:r>
            <a:r>
              <a:rPr lang="es-ES_tradnl" dirty="0" err="1"/>
              <a:t>finestreta</a:t>
            </a:r>
            <a:r>
              <a:rPr lang="es-ES_tradnl" dirty="0"/>
              <a:t> única per </a:t>
            </a:r>
            <a:r>
              <a:rPr lang="es-ES_tradnl" dirty="0" err="1"/>
              <a:t>canalitzar</a:t>
            </a:r>
            <a:r>
              <a:rPr lang="es-ES_tradnl" dirty="0"/>
              <a:t> les </a:t>
            </a:r>
            <a:r>
              <a:rPr lang="es-ES_tradnl" dirty="0" err="1"/>
              <a:t>queixes</a:t>
            </a:r>
            <a:r>
              <a:rPr lang="es-ES_tradnl" dirty="0"/>
              <a:t> o </a:t>
            </a:r>
            <a:r>
              <a:rPr lang="es-ES_tradnl" dirty="0" err="1"/>
              <a:t>denúncies</a:t>
            </a:r>
            <a:r>
              <a:rPr lang="es-ES_tradnl" dirty="0"/>
              <a:t>. </a:t>
            </a:r>
          </a:p>
          <a:p>
            <a:r>
              <a:rPr lang="es-ES_tradnl" dirty="0" err="1"/>
              <a:t>D’áltra</a:t>
            </a:r>
            <a:r>
              <a:rPr lang="es-ES_tradnl" dirty="0"/>
              <a:t> banda, la </a:t>
            </a:r>
            <a:r>
              <a:rPr lang="es-ES_tradnl" dirty="0" err="1"/>
              <a:t>redacció</a:t>
            </a:r>
            <a:r>
              <a:rPr lang="es-ES_tradnl" dirty="0"/>
              <a:t> de </a:t>
            </a:r>
            <a:r>
              <a:rPr lang="es-ES_tradnl" dirty="0" err="1"/>
              <a:t>l’article</a:t>
            </a:r>
            <a:r>
              <a:rPr lang="es-ES_tradnl" dirty="0"/>
              <a:t> 5 </a:t>
            </a:r>
            <a:r>
              <a:rPr lang="es-ES_tradnl" dirty="0" err="1"/>
              <a:t>em</a:t>
            </a:r>
            <a:r>
              <a:rPr lang="es-ES_tradnl" dirty="0"/>
              <a:t> suscita el </a:t>
            </a:r>
            <a:r>
              <a:rPr lang="es-ES_tradnl" dirty="0" err="1"/>
              <a:t>dubte</a:t>
            </a:r>
            <a:r>
              <a:rPr lang="es-ES_tradnl" dirty="0"/>
              <a:t> de si el </a:t>
            </a:r>
            <a:r>
              <a:rPr lang="es-ES_tradnl" dirty="0" err="1"/>
              <a:t>recurs</a:t>
            </a:r>
            <a:r>
              <a:rPr lang="es-ES_tradnl" dirty="0"/>
              <a:t> </a:t>
            </a:r>
            <a:r>
              <a:rPr lang="es-ES_tradnl" dirty="0" err="1"/>
              <a:t>als</a:t>
            </a:r>
            <a:r>
              <a:rPr lang="es-ES_tradnl" dirty="0"/>
              <a:t> </a:t>
            </a:r>
            <a:r>
              <a:rPr lang="es-ES_tradnl" dirty="0" err="1"/>
              <a:t>ADRs</a:t>
            </a:r>
            <a:r>
              <a:rPr lang="es-ES_tradnl" dirty="0"/>
              <a:t> es </a:t>
            </a:r>
            <a:r>
              <a:rPr lang="es-ES_tradnl" dirty="0" err="1"/>
              <a:t>només</a:t>
            </a:r>
            <a:r>
              <a:rPr lang="es-ES_tradnl" dirty="0"/>
              <a:t> per a </a:t>
            </a:r>
            <a:r>
              <a:rPr lang="es-ES_tradnl" dirty="0" err="1"/>
              <a:t>procediments</a:t>
            </a:r>
            <a:r>
              <a:rPr lang="es-ES_tradnl" dirty="0"/>
              <a:t> </a:t>
            </a:r>
            <a:r>
              <a:rPr lang="es-ES_tradnl" dirty="0" err="1"/>
              <a:t>disciplinàries</a:t>
            </a:r>
            <a:r>
              <a:rPr lang="es-ES_tradnl" dirty="0"/>
              <a:t> </a:t>
            </a:r>
            <a:r>
              <a:rPr lang="es-ES_tradnl" dirty="0" err="1"/>
              <a:t>oberts</a:t>
            </a:r>
            <a:r>
              <a:rPr lang="es-ES_tradnl" dirty="0"/>
              <a:t> a </a:t>
            </a:r>
            <a:r>
              <a:rPr lang="es-ES_tradnl" dirty="0" err="1"/>
              <a:t>estudiants</a:t>
            </a:r>
            <a:r>
              <a:rPr lang="es-ES_tradnl" dirty="0"/>
              <a:t> o també per a tota la </a:t>
            </a:r>
            <a:r>
              <a:rPr lang="es-ES_tradnl" dirty="0" err="1"/>
              <a:t>comunitat</a:t>
            </a:r>
            <a:r>
              <a:rPr lang="es-ES_tradnl" dirty="0"/>
              <a:t> </a:t>
            </a:r>
            <a:r>
              <a:rPr lang="es-ES_tradnl" dirty="0" err="1"/>
              <a:t>universitària</a:t>
            </a:r>
            <a:r>
              <a:rPr lang="es-ES_tradnl" dirty="0"/>
              <a:t>, ja que </a:t>
            </a:r>
            <a:r>
              <a:rPr lang="es-ES_tradnl" dirty="0" err="1"/>
              <a:t>aquest</a:t>
            </a:r>
            <a:r>
              <a:rPr lang="es-ES_tradnl" dirty="0"/>
              <a:t> </a:t>
            </a:r>
            <a:r>
              <a:rPr lang="es-ES_tradnl" dirty="0" err="1"/>
              <a:t>article</a:t>
            </a:r>
            <a:r>
              <a:rPr lang="es-ES_tradnl" dirty="0"/>
              <a:t> está </a:t>
            </a:r>
            <a:r>
              <a:rPr lang="es-ES_tradnl" dirty="0" err="1"/>
              <a:t>dins</a:t>
            </a:r>
            <a:r>
              <a:rPr lang="es-ES_tradnl" dirty="0"/>
              <a:t> el </a:t>
            </a:r>
            <a:r>
              <a:rPr lang="es-ES_tradnl" dirty="0" err="1"/>
              <a:t>Títol</a:t>
            </a:r>
            <a:r>
              <a:rPr lang="es-ES_tradnl" dirty="0"/>
              <a:t> I, que </a:t>
            </a:r>
            <a:r>
              <a:rPr lang="es-ES_tradnl" dirty="0" err="1"/>
              <a:t>s’aplica</a:t>
            </a:r>
            <a:r>
              <a:rPr lang="es-ES_tradnl" dirty="0"/>
              <a:t> a </a:t>
            </a:r>
            <a:r>
              <a:rPr lang="es-ES_tradnl" dirty="0" err="1"/>
              <a:t>tots</a:t>
            </a:r>
            <a:r>
              <a:rPr lang="es-ES_tradnl" dirty="0"/>
              <a:t>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collectius</a:t>
            </a:r>
            <a:r>
              <a:rPr lang="es-ES_tradnl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705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Perspectiva </a:t>
            </a:r>
            <a:r>
              <a:rPr lang="es-ES_tradnl" dirty="0" err="1"/>
              <a:t>interseccional</a:t>
            </a:r>
            <a:r>
              <a:rPr lang="es-ES_tradnl" dirty="0"/>
              <a:t> per </a:t>
            </a:r>
            <a:r>
              <a:rPr lang="es-ES_tradnl" dirty="0" err="1"/>
              <a:t>assegurar</a:t>
            </a:r>
            <a:r>
              <a:rPr lang="es-ES_tradnl" dirty="0"/>
              <a:t>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drets</a:t>
            </a:r>
            <a:r>
              <a:rPr lang="es-ES_tradnl" dirty="0"/>
              <a:t> de les persones </a:t>
            </a:r>
            <a:r>
              <a:rPr lang="es-ES_tradnl" dirty="0" err="1"/>
              <a:t>amb</a:t>
            </a:r>
            <a:r>
              <a:rPr lang="es-ES_tradnl" dirty="0"/>
              <a:t> </a:t>
            </a:r>
            <a:r>
              <a:rPr lang="es-ES_tradnl" dirty="0" err="1"/>
              <a:t>discapacitat</a:t>
            </a:r>
            <a:r>
              <a:rPr lang="es-ES_tradnl" dirty="0"/>
              <a:t> o </a:t>
            </a:r>
            <a:r>
              <a:rPr lang="es-ES_tradnl" dirty="0" err="1"/>
              <a:t>qualsevol</a:t>
            </a:r>
            <a:r>
              <a:rPr lang="es-ES_tradnl" dirty="0"/>
              <a:t> </a:t>
            </a:r>
            <a:r>
              <a:rPr lang="es-ES_tradnl" dirty="0" err="1"/>
              <a:t>desigualtat</a:t>
            </a:r>
            <a:r>
              <a:rPr lang="es-ES_tradnl" dirty="0"/>
              <a:t> social. </a:t>
            </a:r>
          </a:p>
          <a:p>
            <a:r>
              <a:rPr lang="es-ES_tradnl" dirty="0" err="1"/>
              <a:t>Com</a:t>
            </a:r>
            <a:r>
              <a:rPr lang="es-ES_tradnl" dirty="0"/>
              <a:t> es </a:t>
            </a:r>
            <a:r>
              <a:rPr lang="es-ES_tradnl" dirty="0" err="1"/>
              <a:t>pot</a:t>
            </a:r>
            <a:r>
              <a:rPr lang="es-ES_tradnl" dirty="0"/>
              <a:t> </a:t>
            </a:r>
            <a:r>
              <a:rPr lang="es-ES_tradnl" dirty="0" err="1"/>
              <a:t>veure</a:t>
            </a:r>
            <a:r>
              <a:rPr lang="es-ES_tradnl" dirty="0"/>
              <a:t>, i encara que la norma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generalitza</a:t>
            </a:r>
            <a:r>
              <a:rPr lang="es-ES_tradnl" dirty="0"/>
              <a:t> per a ser aplicables a </a:t>
            </a:r>
            <a:r>
              <a:rPr lang="es-ES_tradnl" dirty="0" err="1"/>
              <a:t>qualsevol</a:t>
            </a:r>
            <a:r>
              <a:rPr lang="es-ES_tradnl" dirty="0"/>
              <a:t> </a:t>
            </a:r>
            <a:r>
              <a:rPr lang="es-ES_tradnl" dirty="0" err="1"/>
              <a:t>conflicte</a:t>
            </a:r>
            <a:r>
              <a:rPr lang="es-ES_tradnl" dirty="0"/>
              <a:t> de </a:t>
            </a:r>
            <a:r>
              <a:rPr lang="es-ES_tradnl" dirty="0" err="1"/>
              <a:t>convivència</a:t>
            </a:r>
            <a:r>
              <a:rPr lang="es-ES_tradnl" dirty="0"/>
              <a:t>, </a:t>
            </a:r>
            <a:r>
              <a:rPr lang="es-ES_tradnl" dirty="0" err="1"/>
              <a:t>aquests</a:t>
            </a:r>
            <a:r>
              <a:rPr lang="es-ES_tradnl" dirty="0"/>
              <a:t> </a:t>
            </a:r>
            <a:r>
              <a:rPr lang="es-ES_tradnl" dirty="0" err="1"/>
              <a:t>principis</a:t>
            </a:r>
            <a:r>
              <a:rPr lang="es-ES_tradnl" dirty="0"/>
              <a:t> ja es </a:t>
            </a:r>
            <a:r>
              <a:rPr lang="es-ES_tradnl" dirty="0" err="1"/>
              <a:t>troban</a:t>
            </a:r>
            <a:r>
              <a:rPr lang="es-ES_tradnl" dirty="0"/>
              <a:t> </a:t>
            </a:r>
            <a:r>
              <a:rPr lang="es-ES_tradnl" dirty="0" err="1"/>
              <a:t>recollits</a:t>
            </a:r>
            <a:r>
              <a:rPr lang="es-ES_tradnl" dirty="0"/>
              <a:t> en </a:t>
            </a:r>
            <a:r>
              <a:rPr lang="es-ES_tradnl" dirty="0" err="1"/>
              <a:t>els</a:t>
            </a:r>
            <a:r>
              <a:rPr lang="es-ES_tradnl" dirty="0"/>
              <a:t> </a:t>
            </a:r>
            <a:r>
              <a:rPr lang="es-ES_tradnl" dirty="0" err="1"/>
              <a:t>vigents</a:t>
            </a:r>
            <a:r>
              <a:rPr lang="es-ES_tradnl" dirty="0"/>
              <a:t> </a:t>
            </a:r>
            <a:r>
              <a:rPr lang="es-ES_tradnl" dirty="0" err="1"/>
              <a:t>protocols</a:t>
            </a:r>
            <a:r>
              <a:rPr lang="es-ES_tradnl" dirty="0"/>
              <a:t> </a:t>
            </a:r>
            <a:r>
              <a:rPr lang="es-ES_tradnl" dirty="0" err="1"/>
              <a:t>d’assejtament</a:t>
            </a:r>
            <a:r>
              <a:rPr lang="es-ES_tradnl" dirty="0"/>
              <a:t>.</a:t>
            </a:r>
          </a:p>
          <a:p>
            <a:r>
              <a:rPr lang="es-ES_tradnl" dirty="0" err="1"/>
              <a:t>S’insisteix</a:t>
            </a:r>
            <a:r>
              <a:rPr lang="es-ES_tradnl" dirty="0"/>
              <a:t> de </a:t>
            </a:r>
            <a:r>
              <a:rPr lang="es-ES_tradnl" dirty="0" err="1"/>
              <a:t>nou</a:t>
            </a:r>
            <a:r>
              <a:rPr lang="es-ES_tradnl" dirty="0"/>
              <a:t> en </a:t>
            </a:r>
            <a:r>
              <a:rPr lang="es-ES_tradnl" dirty="0" err="1"/>
              <a:t>l’acompanyament</a:t>
            </a:r>
            <a:r>
              <a:rPr lang="es-ES_tradnl" dirty="0"/>
              <a:t> de les victimes per </a:t>
            </a:r>
            <a:r>
              <a:rPr lang="es-ES_tradnl" dirty="0" err="1"/>
              <a:t>qualsevol</a:t>
            </a:r>
            <a:r>
              <a:rPr lang="es-ES_tradnl" dirty="0"/>
              <a:t> persona a la </a:t>
            </a:r>
            <a:r>
              <a:rPr lang="es-ES_tradnl" dirty="0" err="1"/>
              <a:t>seua</a:t>
            </a:r>
            <a:r>
              <a:rPr lang="es-ES_tradnl" dirty="0"/>
              <a:t> </a:t>
            </a:r>
            <a:r>
              <a:rPr lang="es-ES_tradnl" dirty="0" err="1"/>
              <a:t>elecció</a:t>
            </a:r>
            <a:r>
              <a:rPr lang="es-ES_tradnl" dirty="0"/>
              <a:t>. </a:t>
            </a:r>
          </a:p>
          <a:p>
            <a:r>
              <a:rPr lang="es-ES_tradnl" dirty="0"/>
              <a:t>Les persones que intervengan </a:t>
            </a:r>
            <a:r>
              <a:rPr lang="es-ES_tradnl" dirty="0" err="1"/>
              <a:t>tenen</a:t>
            </a:r>
            <a:r>
              <a:rPr lang="es-ES_tradnl" dirty="0"/>
              <a:t> un </a:t>
            </a:r>
            <a:r>
              <a:rPr lang="es-ES_tradnl" dirty="0" err="1"/>
              <a:t>deure</a:t>
            </a:r>
            <a:r>
              <a:rPr lang="es-ES_tradnl" dirty="0"/>
              <a:t> de </a:t>
            </a:r>
            <a:r>
              <a:rPr lang="es-ES_tradnl" dirty="0" err="1"/>
              <a:t>confidencialitat</a:t>
            </a:r>
            <a:r>
              <a:rPr lang="es-ES_tradnl" dirty="0"/>
              <a:t> i reserva respecte de tota la </a:t>
            </a:r>
            <a:r>
              <a:rPr lang="es-ES_tradnl" dirty="0" err="1"/>
              <a:t>informació</a:t>
            </a:r>
            <a:r>
              <a:rPr lang="es-ES_tradnl" dirty="0"/>
              <a:t> sobre </a:t>
            </a:r>
            <a:r>
              <a:rPr lang="es-ES_tradnl" dirty="0" err="1"/>
              <a:t>denúncies</a:t>
            </a:r>
            <a:r>
              <a:rPr lang="es-ES_tradnl" dirty="0"/>
              <a:t> presentadas, </a:t>
            </a:r>
            <a:r>
              <a:rPr lang="es-ES_tradnl" dirty="0" err="1"/>
              <a:t>resoltes</a:t>
            </a:r>
            <a:r>
              <a:rPr lang="es-ES_tradnl" dirty="0"/>
              <a:t> o en </a:t>
            </a:r>
            <a:r>
              <a:rPr lang="es-ES_tradnl" dirty="0" err="1"/>
              <a:t>procés</a:t>
            </a:r>
            <a:r>
              <a:rPr lang="es-ES_tradnl" dirty="0"/>
              <a:t> de investigación.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47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Doncs</a:t>
            </a:r>
            <a:r>
              <a:rPr lang="es-ES" dirty="0"/>
              <a:t> </a:t>
            </a:r>
            <a:r>
              <a:rPr lang="es-ES" dirty="0" err="1"/>
              <a:t>bé</a:t>
            </a:r>
            <a:r>
              <a:rPr lang="es-ES" dirty="0"/>
              <a:t>, a la vista de </a:t>
            </a:r>
            <a:r>
              <a:rPr lang="es-ES" dirty="0" err="1"/>
              <a:t>l’actual</a:t>
            </a:r>
            <a:r>
              <a:rPr lang="es-ES" dirty="0"/>
              <a:t> </a:t>
            </a:r>
            <a:r>
              <a:rPr lang="es-ES" dirty="0" err="1"/>
              <a:t>regulació</a:t>
            </a:r>
            <a:r>
              <a:rPr lang="es-ES" dirty="0"/>
              <a:t> he </a:t>
            </a:r>
            <a:r>
              <a:rPr lang="es-ES" dirty="0" err="1"/>
              <a:t>plantejat</a:t>
            </a:r>
            <a:r>
              <a:rPr lang="es-ES" dirty="0"/>
              <a:t> </a:t>
            </a:r>
            <a:r>
              <a:rPr lang="es-ES" dirty="0" err="1"/>
              <a:t>diverses</a:t>
            </a:r>
            <a:r>
              <a:rPr lang="es-ES" dirty="0"/>
              <a:t> </a:t>
            </a:r>
            <a:r>
              <a:rPr lang="es-ES" dirty="0" err="1"/>
              <a:t>qüestions</a:t>
            </a:r>
            <a:r>
              <a:rPr lang="es-ES" dirty="0"/>
              <a:t>, </a:t>
            </a:r>
            <a:r>
              <a:rPr lang="es-ES" dirty="0" err="1"/>
              <a:t>advertint</a:t>
            </a:r>
            <a:r>
              <a:rPr lang="es-ES" dirty="0"/>
              <a:t> que </a:t>
            </a:r>
            <a:r>
              <a:rPr lang="es-ES" dirty="0" err="1"/>
              <a:t>algunes</a:t>
            </a:r>
            <a:r>
              <a:rPr lang="es-ES" dirty="0"/>
              <a:t> sí que </a:t>
            </a:r>
            <a:r>
              <a:rPr lang="es-ES" dirty="0" err="1"/>
              <a:t>venen</a:t>
            </a:r>
            <a:r>
              <a:rPr lang="es-ES" dirty="0"/>
              <a:t> </a:t>
            </a:r>
            <a:r>
              <a:rPr lang="es-ES" dirty="0" err="1"/>
              <a:t>resoltes</a:t>
            </a:r>
            <a:r>
              <a:rPr lang="es-ES" dirty="0"/>
              <a:t> per la norma si </a:t>
            </a:r>
            <a:r>
              <a:rPr lang="es-ES" dirty="0" err="1"/>
              <a:t>bé</a:t>
            </a:r>
            <a:r>
              <a:rPr lang="es-ES" dirty="0"/>
              <a:t> unes </a:t>
            </a:r>
            <a:r>
              <a:rPr lang="es-ES" dirty="0" err="1"/>
              <a:t>altres</a:t>
            </a:r>
            <a:r>
              <a:rPr lang="es-ES" dirty="0"/>
              <a:t> no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, o al </a:t>
            </a:r>
            <a:r>
              <a:rPr lang="es-ES" dirty="0" err="1"/>
              <a:t>menys</a:t>
            </a:r>
            <a:r>
              <a:rPr lang="es-ES" dirty="0"/>
              <a:t>, poden donar </a:t>
            </a:r>
            <a:r>
              <a:rPr lang="es-ES" dirty="0" err="1"/>
              <a:t>lloc</a:t>
            </a:r>
            <a:r>
              <a:rPr lang="es-ES" dirty="0"/>
              <a:t> a </a:t>
            </a:r>
            <a:r>
              <a:rPr lang="es-ES" dirty="0" err="1"/>
              <a:t>diverses</a:t>
            </a:r>
            <a:r>
              <a:rPr lang="es-ES" dirty="0"/>
              <a:t> </a:t>
            </a:r>
            <a:r>
              <a:rPr lang="es-ES" dirty="0" err="1"/>
              <a:t>interpretacions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17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200" dirty="0"/>
              <a:t>En cuanto a las definiciones de acoso sexual o por razón de sexo se remite al art. 7 LO 3/2007, de 22 de marzo, para la igualdad efectiva de hombres y mujeres.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200" dirty="0"/>
              <a:t>Respecte de la </a:t>
            </a:r>
            <a:r>
              <a:rPr lang="es-ES_tradnl" sz="1200" dirty="0" err="1"/>
              <a:t>Discriminació</a:t>
            </a:r>
            <a:r>
              <a:rPr lang="es-ES_tradnl" sz="1200" dirty="0"/>
              <a:t> per </a:t>
            </a:r>
            <a:r>
              <a:rPr lang="es-ES_tradnl" sz="1200" dirty="0" err="1"/>
              <a:t>racisme</a:t>
            </a:r>
            <a:r>
              <a:rPr lang="es-ES_tradnl" sz="1200" dirty="0"/>
              <a:t>, </a:t>
            </a:r>
            <a:r>
              <a:rPr lang="es-ES_tradnl" sz="1200" dirty="0" err="1"/>
              <a:t>xenofòbia</a:t>
            </a:r>
            <a:r>
              <a:rPr lang="es-ES_tradnl" sz="1200" dirty="0"/>
              <a:t> i </a:t>
            </a:r>
            <a:r>
              <a:rPr lang="es-ES_tradnl" sz="1200" dirty="0" err="1"/>
              <a:t>intolerància</a:t>
            </a:r>
            <a:r>
              <a:rPr lang="es-ES_tradnl" sz="1200" dirty="0"/>
              <a:t> en </a:t>
            </a:r>
            <a:r>
              <a:rPr lang="es-ES_tradnl" sz="1200" dirty="0" err="1"/>
              <a:t>l’esport</a:t>
            </a:r>
            <a:r>
              <a:rPr lang="es-ES_tradnl" sz="1200" dirty="0"/>
              <a:t> </a:t>
            </a:r>
            <a:r>
              <a:rPr lang="es-ES_tradnl" sz="1200" dirty="0" err="1"/>
              <a:t>haurà</a:t>
            </a:r>
            <a:r>
              <a:rPr lang="es-ES_tradnl" sz="1200" dirty="0"/>
              <a:t> de ser interpretada de </a:t>
            </a:r>
            <a:r>
              <a:rPr lang="es-ES_tradnl" sz="1200" dirty="0" err="1"/>
              <a:t>conformitata</a:t>
            </a:r>
            <a:r>
              <a:rPr lang="es-ES_tradnl" sz="1200" dirty="0"/>
              <a:t> al art. 1 ley 19/2007, de 11 de </a:t>
            </a:r>
            <a:r>
              <a:rPr lang="es-ES_tradnl" sz="1200" dirty="0" err="1"/>
              <a:t>juliol</a:t>
            </a:r>
            <a:r>
              <a:rPr lang="es-ES_tradnl" sz="1200" dirty="0"/>
              <a:t>, contra la violencia, el racismo, la xenofobia y la intolerancia y art. 8. j) Ley de Deporte.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200" dirty="0" err="1"/>
              <a:t>Quant</a:t>
            </a:r>
            <a:r>
              <a:rPr lang="es-ES_tradnl" sz="1200" dirty="0"/>
              <a:t> a la </a:t>
            </a:r>
            <a:r>
              <a:rPr lang="es-ES_tradnl" sz="1200" dirty="0" err="1"/>
              <a:t>discriminació</a:t>
            </a:r>
            <a:r>
              <a:rPr lang="es-ES_tradnl" sz="1200" dirty="0"/>
              <a:t> per raó de </a:t>
            </a:r>
            <a:r>
              <a:rPr lang="es-ES_tradnl" sz="1200" dirty="0" err="1"/>
              <a:t>discapacitat</a:t>
            </a:r>
            <a:r>
              <a:rPr lang="es-ES_tradnl" sz="1200" dirty="0"/>
              <a:t> en </a:t>
            </a:r>
            <a:r>
              <a:rPr lang="es-ES_tradnl" sz="1200" dirty="0" err="1"/>
              <a:t>l’esfera</a:t>
            </a:r>
            <a:r>
              <a:rPr lang="es-ES_tradnl" sz="1200" dirty="0"/>
              <a:t> </a:t>
            </a:r>
            <a:r>
              <a:rPr lang="es-ES_tradnl" sz="1200" dirty="0" err="1"/>
              <a:t>universitària</a:t>
            </a:r>
            <a:r>
              <a:rPr lang="es-ES_tradnl" sz="1200" dirty="0"/>
              <a:t>, </a:t>
            </a:r>
            <a:r>
              <a:rPr lang="es-ES_tradnl" sz="1200" dirty="0" err="1"/>
              <a:t>segons</a:t>
            </a:r>
            <a:r>
              <a:rPr lang="es-ES_tradnl" sz="1200" dirty="0"/>
              <a:t> </a:t>
            </a:r>
            <a:r>
              <a:rPr lang="es-ES_tradnl" sz="1200" dirty="0" err="1"/>
              <a:t>els</a:t>
            </a:r>
            <a:r>
              <a:rPr lang="es-ES_tradnl" sz="1200" dirty="0"/>
              <a:t> arts. 2, 7, 63 y ss. </a:t>
            </a:r>
            <a:r>
              <a:rPr lang="es-ES_tradnl" sz="1200" dirty="0" err="1"/>
              <a:t>TRLGDerechos</a:t>
            </a:r>
            <a:r>
              <a:rPr lang="es-ES_tradnl" sz="1200" dirty="0"/>
              <a:t> de Personas con discapacidad y su inclusión de 29 de noviembre de 2013.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/>
              <a:t>Encara que no </a:t>
            </a:r>
            <a:r>
              <a:rPr lang="es-ES" sz="1200" dirty="0" err="1"/>
              <a:t>s'al·ludeix</a:t>
            </a:r>
            <a:r>
              <a:rPr lang="es-ES" sz="1200" dirty="0"/>
              <a:t> a elles </a:t>
            </a:r>
            <a:r>
              <a:rPr lang="es-ES" sz="1200" dirty="0" err="1"/>
              <a:t>expressament</a:t>
            </a:r>
            <a:r>
              <a:rPr lang="es-ES" sz="1200" dirty="0"/>
              <a:t> </a:t>
            </a:r>
            <a:r>
              <a:rPr lang="es-ES" sz="1200" dirty="0" err="1"/>
              <a:t>crec</a:t>
            </a:r>
            <a:r>
              <a:rPr lang="es-ES" sz="1200" dirty="0"/>
              <a:t> que les normes han </a:t>
            </a:r>
            <a:r>
              <a:rPr lang="es-ES" sz="1200" dirty="0" err="1"/>
              <a:t>d'incloure</a:t>
            </a:r>
            <a:r>
              <a:rPr lang="es-ES" sz="1200" dirty="0"/>
              <a:t> una </a:t>
            </a:r>
            <a:r>
              <a:rPr lang="es-ES" sz="1200" dirty="0" err="1"/>
              <a:t>referència</a:t>
            </a:r>
            <a:r>
              <a:rPr lang="es-ES" sz="1200" dirty="0"/>
              <a:t> a les </a:t>
            </a:r>
            <a:r>
              <a:rPr lang="es-ES" sz="1200" dirty="0" err="1"/>
              <a:t>violències</a:t>
            </a:r>
            <a:r>
              <a:rPr lang="es-ES" sz="1200" dirty="0"/>
              <a:t> i </a:t>
            </a:r>
            <a:r>
              <a:rPr lang="es-ES" sz="1200" dirty="0" err="1"/>
              <a:t>discriminacions</a:t>
            </a:r>
            <a:r>
              <a:rPr lang="es-ES" sz="1200" dirty="0"/>
              <a:t> que es </a:t>
            </a:r>
            <a:r>
              <a:rPr lang="es-ES" sz="1200" dirty="0" err="1"/>
              <a:t>duen</a:t>
            </a:r>
            <a:r>
              <a:rPr lang="es-ES" sz="1200" dirty="0"/>
              <a:t> a </a:t>
            </a:r>
            <a:r>
              <a:rPr lang="es-ES" sz="1200" dirty="0" err="1"/>
              <a:t>terme</a:t>
            </a:r>
            <a:r>
              <a:rPr lang="es-ES" sz="1200" dirty="0"/>
              <a:t> en </a:t>
            </a:r>
            <a:r>
              <a:rPr lang="es-ES" sz="1200" dirty="0" err="1"/>
              <a:t>entorn</a:t>
            </a:r>
            <a:r>
              <a:rPr lang="es-ES" sz="1200" dirty="0"/>
              <a:t> digital, per la </a:t>
            </a:r>
            <a:r>
              <a:rPr lang="es-ES" sz="1200" dirty="0" err="1"/>
              <a:t>rellevància</a:t>
            </a:r>
            <a:r>
              <a:rPr lang="es-ES" sz="1200" dirty="0"/>
              <a:t> que han </a:t>
            </a:r>
            <a:r>
              <a:rPr lang="es-ES" sz="1200" dirty="0" err="1"/>
              <a:t>adquirit</a:t>
            </a:r>
            <a:r>
              <a:rPr lang="es-ES" sz="1200" dirty="0"/>
              <a:t>  en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últims</a:t>
            </a:r>
            <a:r>
              <a:rPr lang="es-ES" sz="1200" dirty="0"/>
              <a:t> </a:t>
            </a:r>
            <a:r>
              <a:rPr lang="es-ES" sz="1200" dirty="0" err="1"/>
              <a:t>anys</a:t>
            </a:r>
            <a:r>
              <a:rPr lang="es-ES" sz="1200" dirty="0"/>
              <a:t>. </a:t>
            </a:r>
            <a:r>
              <a:rPr lang="es-ES" sz="1200" dirty="0" err="1"/>
              <a:t>Així</a:t>
            </a:r>
            <a:r>
              <a:rPr lang="es-ES" sz="1200" dirty="0"/>
              <a:t> </a:t>
            </a:r>
            <a:r>
              <a:rPr lang="es-ES" sz="1200" dirty="0" err="1"/>
              <a:t>ho</a:t>
            </a:r>
            <a:r>
              <a:rPr lang="es-ES" sz="1200" dirty="0"/>
              <a:t> ha </a:t>
            </a:r>
            <a:r>
              <a:rPr lang="es-ES" sz="1200" dirty="0" err="1"/>
              <a:t>fet</a:t>
            </a:r>
            <a:r>
              <a:rPr lang="es-ES" sz="1200" dirty="0"/>
              <a:t> la </a:t>
            </a:r>
            <a:r>
              <a:rPr lang="es-ES" sz="1200" dirty="0" err="1"/>
              <a:t>Universitat</a:t>
            </a:r>
            <a:r>
              <a:rPr lang="es-ES_tradnl" sz="1200" dirty="0"/>
              <a:t> de Sevilla, que </a:t>
            </a:r>
            <a:r>
              <a:rPr lang="es-ES_tradnl" sz="1200" dirty="0" err="1"/>
              <a:t>estableix</a:t>
            </a:r>
            <a:r>
              <a:rPr lang="es-ES_tradnl" sz="1200" dirty="0"/>
              <a:t> que les normes de </a:t>
            </a:r>
            <a:r>
              <a:rPr lang="es-ES_tradnl" sz="1200" dirty="0" err="1"/>
              <a:t>convivència</a:t>
            </a:r>
            <a:r>
              <a:rPr lang="es-ES_tradnl" sz="1200" dirty="0"/>
              <a:t> </a:t>
            </a:r>
            <a:r>
              <a:rPr lang="es-ES_tradnl" sz="1200" dirty="0" err="1"/>
              <a:t>s’apliquen</a:t>
            </a:r>
            <a:r>
              <a:rPr lang="es-ES_tradnl" sz="1200" dirty="0"/>
              <a:t> </a:t>
            </a:r>
            <a:r>
              <a:rPr lang="es-ES_tradnl" sz="1200" dirty="0" err="1"/>
              <a:t>tant</a:t>
            </a:r>
            <a:r>
              <a:rPr lang="es-ES_tradnl" sz="1200" dirty="0"/>
              <a:t> en </a:t>
            </a:r>
            <a:r>
              <a:rPr lang="es-ES_tradnl" sz="1200" dirty="0" err="1"/>
              <a:t>els</a:t>
            </a:r>
            <a:r>
              <a:rPr lang="es-ES_tradnl" sz="1200" dirty="0"/>
              <a:t> </a:t>
            </a:r>
            <a:r>
              <a:rPr lang="es-ES_tradnl" sz="1200" dirty="0" err="1"/>
              <a:t>espais</a:t>
            </a:r>
            <a:r>
              <a:rPr lang="es-ES_tradnl" sz="1200" dirty="0"/>
              <a:t> </a:t>
            </a:r>
            <a:r>
              <a:rPr lang="es-ES_tradnl" sz="1200" dirty="0" err="1"/>
              <a:t>físics</a:t>
            </a:r>
            <a:r>
              <a:rPr lang="es-ES_tradnl" sz="1200" dirty="0"/>
              <a:t> </a:t>
            </a:r>
            <a:r>
              <a:rPr lang="es-ES_tradnl" sz="1200" dirty="0" err="1"/>
              <a:t>com</a:t>
            </a:r>
            <a:r>
              <a:rPr lang="es-ES_tradnl" sz="1200" dirty="0"/>
              <a:t> en les </a:t>
            </a:r>
            <a:r>
              <a:rPr lang="es-ES_tradnl" sz="1200" dirty="0" err="1"/>
              <a:t>plataformes</a:t>
            </a:r>
            <a:r>
              <a:rPr lang="es-ES_tradnl" sz="1200" dirty="0"/>
              <a:t> i </a:t>
            </a:r>
            <a:r>
              <a:rPr lang="es-ES_tradnl" sz="1200" dirty="0" err="1"/>
              <a:t>aplicacions</a:t>
            </a:r>
            <a:r>
              <a:rPr lang="es-ES_tradnl" sz="1200" dirty="0"/>
              <a:t> </a:t>
            </a:r>
            <a:r>
              <a:rPr lang="es-ES_tradnl" sz="1200" dirty="0" err="1"/>
              <a:t>electròniques</a:t>
            </a:r>
            <a:r>
              <a:rPr lang="es-ES_tradnl" sz="1200" dirty="0"/>
              <a:t> de la U. Sevilla.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dirty="0" err="1"/>
              <a:t>Contingut</a:t>
            </a:r>
            <a:r>
              <a:rPr lang="es-ES_tradnl" sz="1200" dirty="0"/>
              <a:t> </a:t>
            </a:r>
            <a:r>
              <a:rPr lang="es-ES_tradnl" sz="1200" dirty="0" err="1"/>
              <a:t>mínim</a:t>
            </a:r>
            <a:r>
              <a:rPr lang="es-ES_tradnl" sz="1200" dirty="0"/>
              <a:t> de les Normes; </a:t>
            </a:r>
            <a:r>
              <a:rPr lang="es-ES_tradnl" sz="1200" dirty="0" err="1"/>
              <a:t>principis</a:t>
            </a:r>
            <a:r>
              <a:rPr lang="es-ES_tradnl" sz="1200" dirty="0"/>
              <a:t> aplicables a les </a:t>
            </a:r>
            <a:r>
              <a:rPr lang="es-ES_tradnl" sz="1200" dirty="0" err="1"/>
              <a:t>actuacions</a:t>
            </a:r>
            <a:r>
              <a:rPr lang="es-ES_tradnl" sz="1200" dirty="0"/>
              <a:t> del Comité </a:t>
            </a:r>
            <a:r>
              <a:rPr lang="es-ES_tradnl" sz="1200" dirty="0" err="1"/>
              <a:t>Tècnic</a:t>
            </a:r>
            <a:r>
              <a:rPr lang="es-ES_tradnl" sz="1200" dirty="0"/>
              <a:t>, </a:t>
            </a:r>
            <a:r>
              <a:rPr lang="es-ES_tradnl" sz="1200" dirty="0" err="1"/>
              <a:t>possibilitat</a:t>
            </a:r>
            <a:r>
              <a:rPr lang="es-ES_tradnl" sz="1200" dirty="0"/>
              <a:t> </a:t>
            </a:r>
            <a:r>
              <a:rPr lang="es-ES_tradnl" sz="1200" dirty="0" err="1"/>
              <a:t>d’adoptar</a:t>
            </a:r>
            <a:r>
              <a:rPr lang="es-ES_tradnl" sz="1200" dirty="0"/>
              <a:t> mesures </a:t>
            </a:r>
            <a:r>
              <a:rPr lang="es-ES_tradnl" sz="1200" dirty="0" err="1"/>
              <a:t>provisionals</a:t>
            </a:r>
            <a:r>
              <a:rPr lang="es-ES_tradnl" sz="1200" dirty="0"/>
              <a:t> </a:t>
            </a:r>
            <a:r>
              <a:rPr lang="es-ES_tradnl" sz="1200" dirty="0" err="1"/>
              <a:t>durant</a:t>
            </a:r>
            <a:r>
              <a:rPr lang="es-ES_tradnl" sz="1200" dirty="0"/>
              <a:t> la </a:t>
            </a:r>
            <a:r>
              <a:rPr lang="es-ES_tradnl" sz="1200" dirty="0" err="1"/>
              <a:t>tramitació</a:t>
            </a:r>
            <a:r>
              <a:rPr lang="es-ES_tradnl" sz="1200" dirty="0"/>
              <a:t> del </a:t>
            </a:r>
            <a:r>
              <a:rPr lang="es-ES_tradnl" sz="1200" dirty="0" err="1"/>
              <a:t>procediment</a:t>
            </a:r>
            <a:r>
              <a:rPr lang="es-ES_tradnl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3D3D5-1647-1C42-8663-96BD75C9B55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94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4578D-06C3-5246-9AD7-52ED2E7B9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802E1F-703E-1148-82BE-5C1CD155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CF8537-10DA-C14B-8440-6A9A2D6D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03AB4-8612-ED46-BCA3-447427E1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7FCBF-569C-6543-A34F-831F6AD9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9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ED008-5A3B-F847-A6E8-CB2F939E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FBA3A-4BD1-BE46-A340-96C02060F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72951-CF6E-7941-8AF8-B2D686F0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225BB4-4E75-3D45-BD94-3239E9A0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542EF-C4F1-AE49-AC76-555FB220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87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F82D8-8123-DA44-B9CA-9371929ED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C96AC1-E332-8144-82B1-079FE1426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DB9C2-0EBF-7A4C-887A-B6CCB831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64856-DEE6-744D-A835-7CCDC751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FD4D7-7F88-B54A-A749-27997F20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32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S MENORES +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1877568"/>
            <a:ext cx="9720000" cy="4242432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UV Càtedrès Cultura de la Mediació. Universitat de Valencia</a:t>
            </a: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D5A2E87-E722-4045-A79E-3518AAE72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00" y="1440000"/>
            <a:ext cx="9720000" cy="1440000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2400" b="0">
                <a:solidFill>
                  <a:srgbClr val="B30033"/>
                </a:solidFill>
              </a:defRPr>
            </a:lvl1pPr>
          </a:lstStyle>
          <a:p>
            <a:r>
              <a:rPr lang="es-ES" dirty="0"/>
              <a:t>Títulos insertos (menores)</a:t>
            </a:r>
          </a:p>
        </p:txBody>
      </p:sp>
    </p:spTree>
    <p:extLst>
      <p:ext uri="{BB962C8B-B14F-4D97-AF65-F5344CB8AC3E}">
        <p14:creationId xmlns:p14="http://schemas.microsoft.com/office/powerpoint/2010/main" val="120151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36E5ECC-7E05-B443-ADC4-2D4D7E550E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2000" y="1440000"/>
            <a:ext cx="9720000" cy="4680000"/>
          </a:xfrm>
          <a:prstGeom prst="rect">
            <a:avLst/>
          </a:prstGeom>
        </p:spPr>
        <p:txBody>
          <a:bodyPr lIns="0" tIns="36000" rIns="72000" bIns="36000"/>
          <a:lstStyle>
            <a:lvl1pPr marL="0" indent="0" algn="l">
              <a:buNone/>
              <a:defRPr sz="2400">
                <a:solidFill>
                  <a:srgbClr val="5151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Inicio texto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C5C5D255-26D8-3A42-BDDA-7E994D54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40000" y="6480000"/>
            <a:ext cx="3600000" cy="360000"/>
          </a:xfrm>
          <a:prstGeom prst="rect">
            <a:avLst/>
          </a:prstGeom>
        </p:spPr>
        <p:txBody>
          <a:bodyPr lIns="72000" tIns="36000" rIns="720000" bIns="36000" anchor="ctr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UV Càtedrès Cultura de la Mediació. Universitat de Valencia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597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C89AF-12E6-4341-948D-5D143423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6CE54-FC19-DA44-B3E0-A1D9EF83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D037C-3710-E54A-B4CE-324E33D5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629A3-F162-E742-9481-1A2F5BAC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294FD-0B8C-EB48-AFB3-2926F54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39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097E6-2077-554B-A195-8CA7533B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299B93-1B38-3F42-8034-A9A03DAB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B7909-E245-5C4A-A536-6CE14803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35BB7-E48F-1342-9108-639EE58A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F3EC56-F9F0-C74F-A79B-46C633D2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83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1D796-699B-A641-BE87-672970B0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9B88E-08BA-5F48-8E71-DE0D5AB15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1EA2D6-342D-2945-B55F-8A8EA8056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B6863C-FD20-9043-A41F-F0E03D6E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8399B-771C-A34E-9916-11882F95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D18DA5-9A01-F243-B284-B927BDB0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06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B8CC8-DE79-5046-AE7A-0C75BC3B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2F502-8EEE-CE4D-808F-BE84CE9A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F24BAF-3BB3-514C-9EDD-126B9A0F0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0D5EA-5A6C-9947-B9D9-8C4CFC57E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D0E7D5-9590-1A43-BDAA-7BF82251C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2FA3A1-29F2-2748-BADD-3ED34338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E4AE95-3C2C-6049-8762-F4EADA8F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1B1C3-3A80-A248-8F21-30F42034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4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43474-2690-D145-98A6-FE582F49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E731A1-5603-5645-BB19-8E8FF068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4EC0BA-24C9-764A-A8E1-C2AC9428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B52635-B33B-8342-8895-0C6FECEC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39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0B9D3B-A6E5-FA43-A9AE-46258DA5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25B301-F52A-9446-97A1-ED4487C3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FAFB3-D8C3-3644-AB9B-898A46E9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57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5B6EB-040E-F147-A50F-54BF1C64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16E5C-5E59-184E-9FDE-21AAD9EC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46C16D-FFD5-9640-913F-A1A70C085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7AE5A-A7DE-7D4E-BCB1-A09F39E5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A2B283-697D-BD46-ADED-E052BCFF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CB800C-CE3A-3F42-9CF4-F9B8CD92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31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D03FB-D869-2149-9C57-313054E4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4CD5EA-BA85-AA4A-8963-5DEDB1094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831F7D-D4AA-FF4D-8AE6-DCD855277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2041EC-EFBD-3444-BAA9-75A82E87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1FCF9B-4621-9641-9411-50F6AF26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C4821F-1272-7140-A499-47CEC822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678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C7B7DC-A845-0744-A1CE-4C8E6805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495E2-1371-E344-8FB8-A6452041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3D276-4EA4-B64F-B70A-D0AA48604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9E02-368F-8C4E-B4AC-93A887F93C9E}" type="datetimeFigureOut">
              <a:rPr lang="es-ES_tradnl" smtClean="0"/>
              <a:t>15/12/22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E917E-BAB9-894A-8385-225B69142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53C57-4F57-094D-853E-775D0E5C4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58DB-4F07-A64A-BEED-EDC5564954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85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.serra@uv.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greuges@uv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87108-30F6-BE45-9465-F7744FE3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221"/>
            <a:ext cx="9027886" cy="938666"/>
          </a:xfrm>
        </p:spPr>
        <p:txBody>
          <a:bodyPr>
            <a:normAutofit fontScale="90000"/>
          </a:bodyPr>
          <a:lstStyle/>
          <a:p>
            <a:r>
              <a:rPr lang="es-ES_tradnl" sz="4400" dirty="0">
                <a:solidFill>
                  <a:srgbClr val="7030A0"/>
                </a:solidFill>
                <a:latin typeface="Cambria" panose="02040503050406030204" pitchFamily="18" charset="0"/>
              </a:rPr>
              <a:t>X </a:t>
            </a:r>
            <a:r>
              <a:rPr lang="es-ES_tradnl" sz="4400" dirty="0" err="1">
                <a:solidFill>
                  <a:srgbClr val="7030A0"/>
                </a:solidFill>
                <a:latin typeface="Cambria" panose="02040503050406030204" pitchFamily="18" charset="0"/>
              </a:rPr>
              <a:t>Trobada</a:t>
            </a:r>
            <a:r>
              <a:rPr lang="es-ES_tradnl" sz="44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ES_tradnl" sz="4400" dirty="0" err="1">
                <a:solidFill>
                  <a:srgbClr val="7030A0"/>
                </a:solidFill>
                <a:latin typeface="Cambria" panose="02040503050406030204" pitchFamily="18" charset="0"/>
              </a:rPr>
              <a:t>d’igualtat</a:t>
            </a:r>
            <a:r>
              <a:rPr lang="es-ES_tradnl" sz="4400" dirty="0">
                <a:solidFill>
                  <a:srgbClr val="7030A0"/>
                </a:solidFill>
                <a:latin typeface="Cambria" panose="02040503050406030204" pitchFamily="18" charset="0"/>
              </a:rPr>
              <a:t> de </a:t>
            </a:r>
            <a:r>
              <a:rPr lang="es-ES_tradnl" sz="4400" dirty="0" err="1">
                <a:solidFill>
                  <a:srgbClr val="7030A0"/>
                </a:solidFill>
                <a:latin typeface="Cambria" panose="02040503050406030204" pitchFamily="18" charset="0"/>
              </a:rPr>
              <a:t>gènere</a:t>
            </a:r>
            <a:r>
              <a:rPr lang="es-ES_tradnl" sz="4400" dirty="0">
                <a:solidFill>
                  <a:srgbClr val="7030A0"/>
                </a:solidFill>
                <a:latin typeface="Cambria" panose="02040503050406030204" pitchFamily="18" charset="0"/>
              </a:rPr>
              <a:t> de la </a:t>
            </a:r>
            <a:r>
              <a:rPr lang="es-ES_tradnl" sz="4400" dirty="0" err="1">
                <a:solidFill>
                  <a:srgbClr val="7030A0"/>
                </a:solidFill>
                <a:latin typeface="Cambria" panose="02040503050406030204" pitchFamily="18" charset="0"/>
              </a:rPr>
              <a:t>Xarxa</a:t>
            </a:r>
            <a:r>
              <a:rPr lang="es-ES_tradnl" sz="4400" dirty="0">
                <a:solidFill>
                  <a:srgbClr val="7030A0"/>
                </a:solidFill>
                <a:latin typeface="Cambria" panose="02040503050406030204" pitchFamily="18" charset="0"/>
              </a:rPr>
              <a:t> Vives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CB021-769E-0648-9FC3-40F757FC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656" y="2148114"/>
            <a:ext cx="8984343" cy="3109686"/>
          </a:xfrm>
        </p:spPr>
        <p:txBody>
          <a:bodyPr>
            <a:normAutofit lnSpcReduction="10000"/>
          </a:bodyPr>
          <a:lstStyle/>
          <a:p>
            <a:r>
              <a:rPr lang="es-ES_tradnl" sz="3200" b="1" dirty="0">
                <a:latin typeface="Helvetica" pitchFamily="2" charset="0"/>
              </a:rPr>
              <a:t>LA NOVA LLEI DE CONVIVÈNCIA UNIVERSITÀRIA</a:t>
            </a:r>
          </a:p>
          <a:p>
            <a:endParaRPr lang="es-ES_tradnl" dirty="0">
              <a:latin typeface="Helvetica" pitchFamily="2" charset="0"/>
            </a:endParaRPr>
          </a:p>
          <a:p>
            <a:endParaRPr lang="es-ES_tradnl" dirty="0">
              <a:latin typeface="Helvetica" pitchFamily="2" charset="0"/>
            </a:endParaRPr>
          </a:p>
          <a:p>
            <a:r>
              <a:rPr lang="es-ES_tradnl" dirty="0">
                <a:latin typeface="Helvetica" pitchFamily="2" charset="0"/>
              </a:rPr>
              <a:t>Adela Serra Rodríguez</a:t>
            </a:r>
          </a:p>
          <a:p>
            <a:r>
              <a:rPr lang="es-ES_tradnl" dirty="0">
                <a:latin typeface="Helvetica" pitchFamily="2" charset="0"/>
              </a:rPr>
              <a:t>Síndica de </a:t>
            </a:r>
            <a:r>
              <a:rPr lang="es-ES_tradnl" dirty="0" err="1">
                <a:latin typeface="Helvetica" pitchFamily="2" charset="0"/>
              </a:rPr>
              <a:t>Greuges</a:t>
            </a:r>
            <a:endParaRPr lang="es-ES_tradnl" dirty="0">
              <a:latin typeface="Helvetica" pitchFamily="2" charset="0"/>
            </a:endParaRPr>
          </a:p>
          <a:p>
            <a:r>
              <a:rPr lang="es-ES_tradnl" dirty="0" err="1">
                <a:latin typeface="Helvetica" pitchFamily="2" charset="0"/>
              </a:rPr>
              <a:t>Universitat</a:t>
            </a:r>
            <a:r>
              <a:rPr lang="es-ES_tradnl" dirty="0">
                <a:latin typeface="Helvetica" pitchFamily="2" charset="0"/>
              </a:rPr>
              <a:t> de </a:t>
            </a:r>
            <a:r>
              <a:rPr lang="es-ES_tradnl" dirty="0" err="1">
                <a:latin typeface="Helvetica" pitchFamily="2" charset="0"/>
              </a:rPr>
              <a:t>València</a:t>
            </a:r>
            <a:endParaRPr lang="es-ES_tradnl" dirty="0">
              <a:latin typeface="Helvetica" pitchFamily="2" charset="0"/>
            </a:endParaRPr>
          </a:p>
          <a:p>
            <a:endParaRPr lang="es-ES_tradnl" dirty="0"/>
          </a:p>
        </p:txBody>
      </p:sp>
      <p:pic>
        <p:nvPicPr>
          <p:cNvPr id="4" name="Picture 2" descr="Universitat-de-València">
            <a:extLst>
              <a:ext uri="{FF2B5EF4-FFF2-40B4-BE49-F238E27FC236}">
                <a16:creationId xmlns:a16="http://schemas.microsoft.com/office/drawing/2014/main" id="{2FBA32F9-A420-434D-8184-431B25C6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56" y="5260206"/>
            <a:ext cx="2154173" cy="14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4709" y="206846"/>
            <a:ext cx="10302176" cy="4383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304801" y="856357"/>
            <a:ext cx="9037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err="1"/>
              <a:t>Substitueix</a:t>
            </a:r>
            <a:r>
              <a:rPr lang="es-ES" sz="2400" b="1" dirty="0"/>
              <a:t> la </a:t>
            </a:r>
            <a:r>
              <a:rPr lang="es-ES" sz="2400" b="1" dirty="0" err="1"/>
              <a:t>Comissió</a:t>
            </a:r>
            <a:r>
              <a:rPr lang="es-ES" sz="2400" b="1" dirty="0"/>
              <a:t> de </a:t>
            </a:r>
            <a:r>
              <a:rPr lang="es-ES" sz="2400" b="1" dirty="0" err="1"/>
              <a:t>Convivència</a:t>
            </a:r>
            <a:r>
              <a:rPr lang="es-ES" sz="2400" b="1" dirty="0"/>
              <a:t> a les </a:t>
            </a:r>
            <a:r>
              <a:rPr lang="es-ES" sz="2400" b="1" dirty="0" err="1"/>
              <a:t>Comissiones</a:t>
            </a:r>
            <a:r>
              <a:rPr lang="es-ES" sz="2400" b="1" dirty="0"/>
              <a:t> u </a:t>
            </a:r>
            <a:r>
              <a:rPr lang="es-ES" sz="2400" b="1" dirty="0" err="1"/>
              <a:t>órgans</a:t>
            </a:r>
            <a:r>
              <a:rPr lang="es-ES" sz="2400" b="1" dirty="0"/>
              <a:t> </a:t>
            </a:r>
            <a:r>
              <a:rPr lang="es-ES" sz="2400" b="1" dirty="0" err="1"/>
              <a:t>previstes</a:t>
            </a:r>
            <a:r>
              <a:rPr lang="es-ES" sz="2400" b="1" dirty="0"/>
              <a:t> en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Protocols</a:t>
            </a:r>
            <a:r>
              <a:rPr lang="es-ES" sz="2400" b="1" dirty="0"/>
              <a:t> </a:t>
            </a:r>
            <a:r>
              <a:rPr lang="es-ES" sz="2400" b="1" dirty="0" err="1"/>
              <a:t>d’assetjament</a:t>
            </a:r>
            <a:r>
              <a:rPr lang="es-ES" sz="2400" b="1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/>
              <a:t>Quan</a:t>
            </a:r>
            <a:r>
              <a:rPr lang="es-ES" sz="2400" dirty="0"/>
              <a:t> una conducta </a:t>
            </a:r>
            <a:r>
              <a:rPr lang="es-ES" sz="2400" dirty="0" err="1"/>
              <a:t>està</a:t>
            </a:r>
            <a:r>
              <a:rPr lang="es-ES" sz="2400" dirty="0"/>
              <a:t> tipificada </a:t>
            </a:r>
            <a:r>
              <a:rPr lang="es-ES" sz="2400" dirty="0" err="1"/>
              <a:t>com</a:t>
            </a:r>
            <a:r>
              <a:rPr lang="es-ES" sz="2400" dirty="0"/>
              <a:t> falta </a:t>
            </a:r>
            <a:r>
              <a:rPr lang="es-ES" sz="2400" dirty="0" err="1"/>
              <a:t>s'activa</a:t>
            </a:r>
            <a:r>
              <a:rPr lang="es-ES" sz="2400" dirty="0"/>
              <a:t> el </a:t>
            </a:r>
            <a:r>
              <a:rPr lang="es-ES" sz="2400" dirty="0" err="1"/>
              <a:t>procediment</a:t>
            </a:r>
            <a:r>
              <a:rPr lang="es-ES" sz="2400" dirty="0"/>
              <a:t> </a:t>
            </a:r>
            <a:r>
              <a:rPr lang="es-ES" sz="2400" dirty="0" err="1"/>
              <a:t>disciplinari</a:t>
            </a:r>
            <a:r>
              <a:rPr lang="es-ES" sz="2400" dirty="0"/>
              <a:t> (</a:t>
            </a:r>
            <a:r>
              <a:rPr lang="es-ES" sz="2400" dirty="0" err="1"/>
              <a:t>només</a:t>
            </a:r>
            <a:r>
              <a:rPr lang="es-ES" sz="2400" dirty="0"/>
              <a:t> per a </a:t>
            </a:r>
            <a:r>
              <a:rPr lang="es-ES" sz="2400" dirty="0" err="1"/>
              <a:t>estudiants</a:t>
            </a:r>
            <a:r>
              <a:rPr lang="es-ES" sz="2400" dirty="0"/>
              <a:t>). Arts. 19 y 22.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¿Per a </a:t>
            </a:r>
            <a:r>
              <a:rPr lang="es-ES" sz="2400" dirty="0" err="1"/>
              <a:t>aquelles</a:t>
            </a:r>
            <a:r>
              <a:rPr lang="es-ES" sz="2400" dirty="0"/>
              <a:t> </a:t>
            </a:r>
            <a:r>
              <a:rPr lang="es-ES" sz="2400" dirty="0" err="1"/>
              <a:t>conductes</a:t>
            </a:r>
            <a:r>
              <a:rPr lang="es-ES" sz="2400" dirty="0"/>
              <a:t> </a:t>
            </a:r>
            <a:r>
              <a:rPr lang="es-ES" sz="2400" dirty="0" err="1"/>
              <a:t>d'estudiants</a:t>
            </a:r>
            <a:r>
              <a:rPr lang="es-ES" sz="2400" dirty="0"/>
              <a:t> que no </a:t>
            </a:r>
            <a:r>
              <a:rPr lang="es-ES" sz="2400" dirty="0" err="1"/>
              <a:t>estiguen</a:t>
            </a:r>
            <a:r>
              <a:rPr lang="es-ES" sz="2400" dirty="0"/>
              <a:t> </a:t>
            </a:r>
            <a:r>
              <a:rPr lang="es-ES" sz="2400" dirty="0" err="1"/>
              <a:t>tipificades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faltes i per a </a:t>
            </a:r>
            <a:r>
              <a:rPr lang="es-ES" sz="2400" dirty="0" err="1"/>
              <a:t>tots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comportaments</a:t>
            </a:r>
            <a:r>
              <a:rPr lang="es-ES" sz="2400" dirty="0"/>
              <a:t> de la resta de la </a:t>
            </a:r>
            <a:r>
              <a:rPr lang="es-ES" sz="2400" dirty="0" err="1"/>
              <a:t>comunitat</a:t>
            </a:r>
            <a:r>
              <a:rPr lang="es-ES" sz="2400" dirty="0"/>
              <a:t> </a:t>
            </a:r>
            <a:r>
              <a:rPr lang="es-ES" sz="2400" dirty="0" err="1"/>
              <a:t>universitària</a:t>
            </a:r>
            <a:r>
              <a:rPr lang="es-ES" sz="2400" dirty="0"/>
              <a:t> que siguen </a:t>
            </a:r>
            <a:r>
              <a:rPr lang="es-ES" sz="2400" dirty="0" err="1"/>
              <a:t>constitutius</a:t>
            </a:r>
            <a:r>
              <a:rPr lang="es-ES" sz="2400" dirty="0"/>
              <a:t> </a:t>
            </a:r>
            <a:r>
              <a:rPr lang="es-ES" sz="2400" dirty="0" err="1"/>
              <a:t>d'assetjament</a:t>
            </a:r>
            <a:r>
              <a:rPr lang="es-ES" sz="2400" dirty="0"/>
              <a:t>?: es mantén les normes o </a:t>
            </a:r>
            <a:r>
              <a:rPr lang="es-ES" sz="2400" dirty="0" err="1"/>
              <a:t>protocols</a:t>
            </a:r>
            <a:r>
              <a:rPr lang="es-ES" sz="2400" dirty="0"/>
              <a:t> </a:t>
            </a:r>
            <a:r>
              <a:rPr lang="es-ES" sz="2400" dirty="0" err="1"/>
              <a:t>d'Assetjament</a:t>
            </a:r>
            <a:r>
              <a:rPr lang="es-ES" sz="2400" dirty="0"/>
              <a:t>.</a:t>
            </a:r>
          </a:p>
          <a:p>
            <a:pPr algn="just"/>
            <a:endParaRPr lang="es-ES" sz="2400" b="1" dirty="0"/>
          </a:p>
        </p:txBody>
      </p:sp>
      <p:sp>
        <p:nvSpPr>
          <p:cNvPr id="4" name="AutoShape 2" descr="https://www.uv.es/recursos/fatwirepub/ccurl/336/571/_Slide_Interior,0.jpg">
            <a:extLst>
              <a:ext uri="{FF2B5EF4-FFF2-40B4-BE49-F238E27FC236}">
                <a16:creationId xmlns:a16="http://schemas.microsoft.com/office/drawing/2014/main" id="{07EB79DF-9E20-3F4F-8A2D-6CD4C50E3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www.uv.es/recursos/fatwirepub/ccurl/336/571/_Slide_Interior,0.jpg">
            <a:extLst>
              <a:ext uri="{FF2B5EF4-FFF2-40B4-BE49-F238E27FC236}">
                <a16:creationId xmlns:a16="http://schemas.microsoft.com/office/drawing/2014/main" id="{EE116BF9-78AD-5E4B-A791-AF566BD94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https://www.uv.es/igualtat/webnova2014/Protocolo.jpg">
            <a:extLst>
              <a:ext uri="{FF2B5EF4-FFF2-40B4-BE49-F238E27FC236}">
                <a16:creationId xmlns:a16="http://schemas.microsoft.com/office/drawing/2014/main" id="{E438EF34-41AB-E548-891E-30373F34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4772" y="2643241"/>
            <a:ext cx="2540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83C7BD8-94D7-1A4F-816B-1C4EB832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525" y="989961"/>
            <a:ext cx="2573020" cy="36947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0ED6FFB-B38A-DD42-8C78-A4E0BB13B27A}"/>
              </a:ext>
            </a:extLst>
          </p:cNvPr>
          <p:cNvSpPr txBox="1"/>
          <p:nvPr/>
        </p:nvSpPr>
        <p:spPr>
          <a:xfrm>
            <a:off x="7452058" y="310362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</p:spTree>
    <p:extLst>
      <p:ext uri="{BB962C8B-B14F-4D97-AF65-F5344CB8AC3E}">
        <p14:creationId xmlns:p14="http://schemas.microsoft.com/office/powerpoint/2010/main" val="165424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66DFDA2-AD88-406A-BA88-6FBA67AB2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899833"/>
              </p:ext>
            </p:extLst>
          </p:nvPr>
        </p:nvGraphicFramePr>
        <p:xfrm>
          <a:off x="247650" y="285750"/>
          <a:ext cx="11571817" cy="655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847634-8690-48C9-90A3-4D7416F10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/>
              <a:t>UV Càtedrès Cultura de la Mediació. Universitat de Valencia</a:t>
            </a:r>
            <a:endParaRPr lang="es-ES" dirty="0"/>
          </a:p>
        </p:txBody>
      </p:sp>
      <p:sp>
        <p:nvSpPr>
          <p:cNvPr id="2" name="Flecha: a la izquierda y arriba 1">
            <a:extLst>
              <a:ext uri="{FF2B5EF4-FFF2-40B4-BE49-F238E27FC236}">
                <a16:creationId xmlns:a16="http://schemas.microsoft.com/office/drawing/2014/main" id="{72E22B6A-FC6C-4485-80B0-C740B16887EE}"/>
              </a:ext>
            </a:extLst>
          </p:cNvPr>
          <p:cNvSpPr/>
          <p:nvPr/>
        </p:nvSpPr>
        <p:spPr>
          <a:xfrm>
            <a:off x="9857666" y="4494074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55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58843" y="243052"/>
            <a:ext cx="10307638" cy="1653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264223" y="881424"/>
            <a:ext cx="95825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err="1"/>
              <a:t>Com</a:t>
            </a:r>
            <a:r>
              <a:rPr lang="es-ES" sz="2400" b="1" dirty="0"/>
              <a:t> es tipifiquen en la </a:t>
            </a:r>
            <a:r>
              <a:rPr lang="es-ES" sz="2400" b="1" dirty="0" err="1"/>
              <a:t>Llei</a:t>
            </a:r>
            <a:r>
              <a:rPr lang="es-ES" sz="2400" b="1" dirty="0"/>
              <a:t> les </a:t>
            </a:r>
            <a:r>
              <a:rPr lang="es-ES" sz="2400" b="1" dirty="0" err="1"/>
              <a:t>situacions</a:t>
            </a:r>
            <a:r>
              <a:rPr lang="es-ES" sz="2400" b="1" dirty="0"/>
              <a:t> o </a:t>
            </a:r>
            <a:r>
              <a:rPr lang="es-ES" sz="2400" b="1" dirty="0" err="1"/>
              <a:t>conductes</a:t>
            </a:r>
            <a:r>
              <a:rPr lang="es-ES" sz="2400" b="1" dirty="0"/>
              <a:t> </a:t>
            </a:r>
            <a:r>
              <a:rPr lang="es-ES" sz="2400" b="1" dirty="0" err="1"/>
              <a:t>d’assetjament</a:t>
            </a:r>
            <a:r>
              <a:rPr lang="es-ES" sz="2400" b="1" dirty="0"/>
              <a:t>? 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Art. 11. Faltes </a:t>
            </a:r>
            <a:r>
              <a:rPr lang="es-ES" sz="2400" dirty="0" err="1">
                <a:solidFill>
                  <a:srgbClr val="FF0000"/>
                </a:solidFill>
              </a:rPr>
              <a:t>molt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greus</a:t>
            </a:r>
            <a:r>
              <a:rPr lang="es-ES" sz="2400" dirty="0">
                <a:solidFill>
                  <a:srgbClr val="FF0000"/>
                </a:solidFill>
              </a:rPr>
              <a:t>: 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b) </a:t>
            </a:r>
            <a:r>
              <a:rPr lang="es-ES" sz="2400" dirty="0" err="1">
                <a:solidFill>
                  <a:srgbClr val="FF0000"/>
                </a:solidFill>
              </a:rPr>
              <a:t>Assetjar</a:t>
            </a:r>
            <a:r>
              <a:rPr lang="es-ES" sz="2400" dirty="0">
                <a:solidFill>
                  <a:srgbClr val="FF0000"/>
                </a:solidFill>
              </a:rPr>
              <a:t> o </a:t>
            </a:r>
            <a:r>
              <a:rPr lang="es-ES" sz="2400" dirty="0" err="1">
                <a:solidFill>
                  <a:srgbClr val="FF0000"/>
                </a:solidFill>
              </a:rPr>
              <a:t>exercir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violència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greu</a:t>
            </a:r>
            <a:r>
              <a:rPr lang="es-ES" sz="2400" dirty="0">
                <a:solidFill>
                  <a:srgbClr val="FF0000"/>
                </a:solidFill>
              </a:rPr>
              <a:t> contra </a:t>
            </a:r>
            <a:r>
              <a:rPr lang="es-ES" sz="2400" dirty="0" err="1">
                <a:solidFill>
                  <a:srgbClr val="FF0000"/>
                </a:solidFill>
              </a:rPr>
              <a:t>qualsevol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membre</a:t>
            </a:r>
            <a:r>
              <a:rPr lang="es-ES" sz="2400" dirty="0">
                <a:solidFill>
                  <a:srgbClr val="FF0000"/>
                </a:solidFill>
              </a:rPr>
              <a:t> de la </a:t>
            </a:r>
            <a:r>
              <a:rPr lang="es-ES" sz="2400" dirty="0" err="1">
                <a:solidFill>
                  <a:srgbClr val="FF0000"/>
                </a:solidFill>
              </a:rPr>
              <a:t>comunitat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universitària</a:t>
            </a:r>
            <a:r>
              <a:rPr lang="es-ES" sz="2400" dirty="0">
                <a:solidFill>
                  <a:srgbClr val="FF0000"/>
                </a:solidFill>
              </a:rPr>
              <a:t>.</a:t>
            </a:r>
            <a:br>
              <a:rPr lang="es-ES" sz="2400" dirty="0">
                <a:solidFill>
                  <a:srgbClr val="FF0000"/>
                </a:solidFill>
              </a:rPr>
            </a:br>
            <a:r>
              <a:rPr lang="es-ES" sz="2400" dirty="0">
                <a:solidFill>
                  <a:srgbClr val="FF0000"/>
                </a:solidFill>
              </a:rPr>
              <a:t>c) </a:t>
            </a:r>
            <a:r>
              <a:rPr lang="es-ES" sz="2400" dirty="0" err="1">
                <a:solidFill>
                  <a:srgbClr val="FF0000"/>
                </a:solidFill>
              </a:rPr>
              <a:t>Assetjar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sexualment</a:t>
            </a:r>
            <a:r>
              <a:rPr lang="es-ES" sz="2400" dirty="0">
                <a:solidFill>
                  <a:srgbClr val="FF0000"/>
                </a:solidFill>
              </a:rPr>
              <a:t> o per raó de </a:t>
            </a:r>
            <a:r>
              <a:rPr lang="es-ES" sz="2400" dirty="0" err="1">
                <a:solidFill>
                  <a:srgbClr val="FF0000"/>
                </a:solidFill>
              </a:rPr>
              <a:t>sexe</a:t>
            </a:r>
            <a:r>
              <a:rPr lang="es-ES" sz="2400" dirty="0">
                <a:solidFill>
                  <a:srgbClr val="FF0000"/>
                </a:solidFill>
              </a:rPr>
              <a:t>.</a:t>
            </a:r>
            <a:br>
              <a:rPr lang="es-ES" sz="2400" dirty="0">
                <a:solidFill>
                  <a:srgbClr val="FF0000"/>
                </a:solidFill>
              </a:rPr>
            </a:br>
            <a:endParaRPr lang="es-ES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b="1" dirty="0" err="1"/>
              <a:t>Com</a:t>
            </a:r>
            <a:r>
              <a:rPr lang="es-ES" sz="2400" b="1" dirty="0"/>
              <a:t> se sancionen </a:t>
            </a:r>
            <a:r>
              <a:rPr lang="es-ES" sz="2400" b="1" dirty="0" err="1"/>
              <a:t>aquestes</a:t>
            </a:r>
            <a:r>
              <a:rPr lang="es-ES" sz="2400" b="1" dirty="0"/>
              <a:t> </a:t>
            </a:r>
            <a:r>
              <a:rPr lang="es-ES" sz="2400" b="1" dirty="0" err="1"/>
              <a:t>conductes</a:t>
            </a:r>
            <a:r>
              <a:rPr lang="es-ES" sz="2400" b="1" dirty="0"/>
              <a:t>?</a:t>
            </a:r>
            <a:r>
              <a:rPr lang="es-ES" sz="2400" dirty="0"/>
              <a:t> </a:t>
            </a:r>
          </a:p>
          <a:p>
            <a:pPr algn="just"/>
            <a:r>
              <a:rPr lang="es-ES" sz="2400" dirty="0"/>
              <a:t>a) </a:t>
            </a:r>
            <a:r>
              <a:rPr lang="es-ES" sz="2400" b="1" dirty="0" err="1"/>
              <a:t>Expulsió</a:t>
            </a:r>
            <a:r>
              <a:rPr lang="es-ES" sz="2400" b="1" dirty="0"/>
              <a:t> </a:t>
            </a:r>
            <a:r>
              <a:rPr lang="es-ES" sz="2400" dirty="0"/>
              <a:t>de </a:t>
            </a:r>
            <a:r>
              <a:rPr lang="es-ES" sz="2400" b="1" dirty="0"/>
              <a:t>dos </a:t>
            </a:r>
            <a:r>
              <a:rPr lang="es-ES" sz="2400" b="1" dirty="0" err="1"/>
              <a:t>mesos</a:t>
            </a:r>
            <a:r>
              <a:rPr lang="es-ES" sz="2400" b="1" dirty="0"/>
              <a:t> </a:t>
            </a:r>
            <a:r>
              <a:rPr lang="es-ES" sz="2400" b="1" dirty="0" err="1"/>
              <a:t>fins</a:t>
            </a:r>
            <a:r>
              <a:rPr lang="es-ES" sz="2400" b="1" dirty="0"/>
              <a:t> a tres </a:t>
            </a:r>
            <a:r>
              <a:rPr lang="es-ES" sz="2400" b="1" dirty="0" err="1"/>
              <a:t>anys</a:t>
            </a:r>
            <a:r>
              <a:rPr lang="es-ES" sz="2400" dirty="0"/>
              <a:t>, </a:t>
            </a:r>
            <a:r>
              <a:rPr lang="es-ES" sz="2400" dirty="0" err="1"/>
              <a:t>havent</a:t>
            </a:r>
            <a:r>
              <a:rPr lang="es-ES" sz="2400" dirty="0"/>
              <a:t> de </a:t>
            </a:r>
            <a:r>
              <a:rPr lang="es-ES" sz="2400" dirty="0" err="1"/>
              <a:t>comptar</a:t>
            </a:r>
            <a:r>
              <a:rPr lang="es-ES" sz="2400" dirty="0"/>
              <a:t> en el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expedient</a:t>
            </a:r>
            <a:r>
              <a:rPr lang="es-ES" sz="2400" dirty="0"/>
              <a:t> </a:t>
            </a:r>
            <a:r>
              <a:rPr lang="es-ES" sz="2400" dirty="0" err="1"/>
              <a:t>fins</a:t>
            </a:r>
            <a:r>
              <a:rPr lang="es-ES" sz="2400" dirty="0"/>
              <a:t> al </a:t>
            </a:r>
            <a:r>
              <a:rPr lang="es-ES" sz="2400" dirty="0" err="1"/>
              <a:t>seu</a:t>
            </a:r>
            <a:r>
              <a:rPr lang="es-ES" sz="2400" dirty="0"/>
              <a:t> total </a:t>
            </a:r>
            <a:r>
              <a:rPr lang="es-ES" sz="2400" dirty="0" err="1"/>
              <a:t>compliment</a:t>
            </a:r>
            <a:r>
              <a:rPr lang="es-ES" sz="2400" dirty="0"/>
              <a:t>.</a:t>
            </a:r>
            <a:br>
              <a:rPr lang="es-ES" sz="2400" dirty="0"/>
            </a:br>
            <a:r>
              <a:rPr lang="es-ES" sz="2400" dirty="0"/>
              <a:t>b) </a:t>
            </a:r>
            <a:r>
              <a:rPr lang="es-ES" sz="2400" b="1" dirty="0" err="1"/>
              <a:t>Pèrdua</a:t>
            </a:r>
            <a:r>
              <a:rPr lang="es-ES" sz="2400" b="1" dirty="0"/>
              <a:t> de </a:t>
            </a:r>
            <a:r>
              <a:rPr lang="es-ES" sz="2400" b="1" dirty="0" err="1"/>
              <a:t>drets</a:t>
            </a:r>
            <a:r>
              <a:rPr lang="es-ES" sz="2400" b="1" dirty="0"/>
              <a:t> </a:t>
            </a:r>
            <a:r>
              <a:rPr lang="es-ES" sz="2400" dirty="0"/>
              <a:t>de matrícula parcial, </a:t>
            </a:r>
            <a:r>
              <a:rPr lang="es-ES" sz="2400" dirty="0" err="1"/>
              <a:t>durant</a:t>
            </a:r>
            <a:r>
              <a:rPr lang="es-ES" sz="2400" dirty="0"/>
              <a:t> un </a:t>
            </a:r>
            <a:r>
              <a:rPr lang="es-ES" sz="2400" dirty="0" err="1"/>
              <a:t>curs</a:t>
            </a:r>
            <a:r>
              <a:rPr lang="es-ES" sz="2400" dirty="0"/>
              <a:t> o semestre </a:t>
            </a:r>
            <a:r>
              <a:rPr lang="es-ES" sz="2400" dirty="0" err="1"/>
              <a:t>acadèmic</a:t>
            </a:r>
            <a:r>
              <a:rPr lang="es-ES" sz="2400" dirty="0"/>
              <a:t>.</a:t>
            </a:r>
            <a:endParaRPr lang="es-ES" sz="2400" b="1" dirty="0"/>
          </a:p>
        </p:txBody>
      </p:sp>
      <p:sp>
        <p:nvSpPr>
          <p:cNvPr id="4" name="AutoShape 2" descr="https://www.uv.es/recursos/fatwirepub/ccurl/336/571/_Slide_Interior,0.jpg">
            <a:extLst>
              <a:ext uri="{FF2B5EF4-FFF2-40B4-BE49-F238E27FC236}">
                <a16:creationId xmlns:a16="http://schemas.microsoft.com/office/drawing/2014/main" id="{07EB79DF-9E20-3F4F-8A2D-6CD4C50E3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www.uv.es/recursos/fatwirepub/ccurl/336/571/_Slide_Interior,0.jpg">
            <a:extLst>
              <a:ext uri="{FF2B5EF4-FFF2-40B4-BE49-F238E27FC236}">
                <a16:creationId xmlns:a16="http://schemas.microsoft.com/office/drawing/2014/main" id="{EE116BF9-78AD-5E4B-A791-AF566BD94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https://www.uv.es/igualtat/webnova2014/Protocolo.jpg">
            <a:extLst>
              <a:ext uri="{FF2B5EF4-FFF2-40B4-BE49-F238E27FC236}">
                <a16:creationId xmlns:a16="http://schemas.microsoft.com/office/drawing/2014/main" id="{E438EF34-41AB-E548-891E-30373F34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4772" y="2643241"/>
            <a:ext cx="2540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AD14D9-4208-344A-B672-AF74D143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545" y="5522131"/>
            <a:ext cx="6336954" cy="1074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493FF2-506E-F444-A2F2-AD159241890C}"/>
              </a:ext>
            </a:extLst>
          </p:cNvPr>
          <p:cNvSpPr txBox="1"/>
          <p:nvPr/>
        </p:nvSpPr>
        <p:spPr>
          <a:xfrm>
            <a:off x="7844772" y="177565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</p:spTree>
    <p:extLst>
      <p:ext uri="{BB962C8B-B14F-4D97-AF65-F5344CB8AC3E}">
        <p14:creationId xmlns:p14="http://schemas.microsoft.com/office/powerpoint/2010/main" val="371610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5642" y="127623"/>
            <a:ext cx="10307638" cy="1653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503853" y="821093"/>
            <a:ext cx="85626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sz="2400" b="1" dirty="0">
                <a:solidFill>
                  <a:schemeClr val="accent6"/>
                </a:solidFill>
              </a:rPr>
              <a:t>TIPIFICACIÓ DE CONDUCTES. </a:t>
            </a:r>
            <a:r>
              <a:rPr lang="es-ES" sz="2400" b="1" dirty="0" err="1">
                <a:solidFill>
                  <a:schemeClr val="accent6"/>
                </a:solidFill>
              </a:rPr>
              <a:t>Graduació</a:t>
            </a:r>
            <a:r>
              <a:rPr lang="es-ES" sz="2400" b="1" dirty="0">
                <a:solidFill>
                  <a:schemeClr val="accent6"/>
                </a:solidFill>
              </a:rPr>
              <a:t> de les </a:t>
            </a:r>
            <a:r>
              <a:rPr lang="es-ES" sz="2400" b="1" dirty="0" err="1">
                <a:solidFill>
                  <a:schemeClr val="accent6"/>
                </a:solidFill>
              </a:rPr>
              <a:t>infraccions</a:t>
            </a:r>
            <a:r>
              <a:rPr lang="es-ES" sz="2400" b="1" dirty="0">
                <a:solidFill>
                  <a:schemeClr val="accent6"/>
                </a:solidFill>
              </a:rPr>
              <a:t> i </a:t>
            </a:r>
            <a:r>
              <a:rPr lang="es-ES" sz="2400" b="1" dirty="0" err="1">
                <a:solidFill>
                  <a:schemeClr val="accent6"/>
                </a:solidFill>
              </a:rPr>
              <a:t>principi</a:t>
            </a:r>
            <a:r>
              <a:rPr lang="es-ES" sz="2400" b="1" dirty="0">
                <a:solidFill>
                  <a:schemeClr val="accent6"/>
                </a:solidFill>
              </a:rPr>
              <a:t> de </a:t>
            </a:r>
            <a:r>
              <a:rPr lang="es-ES" sz="2400" b="1" dirty="0" err="1">
                <a:solidFill>
                  <a:schemeClr val="accent6"/>
                </a:solidFill>
              </a:rPr>
              <a:t>legalitat</a:t>
            </a:r>
            <a:endParaRPr lang="es-ES" sz="2400" b="1" dirty="0">
              <a:solidFill>
                <a:schemeClr val="accent6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/>
              <a:t>Poden </a:t>
            </a:r>
            <a:r>
              <a:rPr lang="es-ES" sz="2400" dirty="0" err="1"/>
              <a:t>incloure's</a:t>
            </a:r>
            <a:r>
              <a:rPr lang="es-ES" sz="2400" dirty="0"/>
              <a:t> </a:t>
            </a:r>
            <a:r>
              <a:rPr lang="es-ES" sz="2400" dirty="0" err="1"/>
              <a:t>altres</a:t>
            </a:r>
            <a:r>
              <a:rPr lang="es-ES" sz="2400" dirty="0"/>
              <a:t> </a:t>
            </a:r>
            <a:r>
              <a:rPr lang="es-ES" sz="2400" dirty="0" err="1"/>
              <a:t>conductes</a:t>
            </a:r>
            <a:r>
              <a:rPr lang="es-ES" sz="2400" dirty="0"/>
              <a:t>? 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/>
              <a:t>La </a:t>
            </a:r>
            <a:r>
              <a:rPr lang="es-ES" sz="2400" dirty="0" err="1"/>
              <a:t>Llei</a:t>
            </a:r>
            <a:r>
              <a:rPr lang="es-ES" sz="2400" dirty="0"/>
              <a:t> </a:t>
            </a:r>
            <a:r>
              <a:rPr lang="es-ES" sz="2400" dirty="0" err="1"/>
              <a:t>permet</a:t>
            </a:r>
            <a:r>
              <a:rPr lang="es-ES" sz="2400" dirty="0"/>
              <a:t> que les normes de </a:t>
            </a:r>
            <a:r>
              <a:rPr lang="es-ES" sz="2400" dirty="0" err="1"/>
              <a:t>convivència</a:t>
            </a:r>
            <a:r>
              <a:rPr lang="es-ES" sz="2400" dirty="0"/>
              <a:t> </a:t>
            </a:r>
            <a:r>
              <a:rPr lang="es-ES" sz="2400" dirty="0" err="1"/>
              <a:t>incloguen</a:t>
            </a:r>
            <a:r>
              <a:rPr lang="es-ES" sz="2400" dirty="0"/>
              <a:t> “</a:t>
            </a:r>
            <a:r>
              <a:rPr lang="es-ES" sz="2400" u="sng" dirty="0" err="1"/>
              <a:t>especificacions</a:t>
            </a:r>
            <a:r>
              <a:rPr lang="es-ES" sz="2400" u="sng" dirty="0"/>
              <a:t> o </a:t>
            </a:r>
            <a:r>
              <a:rPr lang="es-ES" sz="2400" u="sng" dirty="0" err="1"/>
              <a:t>graduacions</a:t>
            </a:r>
            <a:r>
              <a:rPr lang="es-ES" sz="2400" u="sng" dirty="0"/>
              <a:t> a les </a:t>
            </a:r>
            <a:r>
              <a:rPr lang="es-ES" sz="2400" u="sng" dirty="0" err="1"/>
              <a:t>infraccions</a:t>
            </a:r>
            <a:r>
              <a:rPr lang="es-ES" sz="2400" u="sng" dirty="0"/>
              <a:t> i </a:t>
            </a:r>
            <a:r>
              <a:rPr lang="es-ES" sz="2400" u="sng" dirty="0" err="1"/>
              <a:t>sancions</a:t>
            </a:r>
            <a:r>
              <a:rPr lang="es-ES" sz="2400" u="sng" dirty="0"/>
              <a:t> </a:t>
            </a:r>
            <a:r>
              <a:rPr lang="es-ES" sz="2400" dirty="0"/>
              <a:t>que… </a:t>
            </a:r>
            <a:r>
              <a:rPr lang="es-ES" sz="2400" b="1" u="sng" dirty="0" err="1"/>
              <a:t>sense</a:t>
            </a:r>
            <a:r>
              <a:rPr lang="es-ES" sz="2400" b="1" u="sng" dirty="0"/>
              <a:t> constituir unes </a:t>
            </a:r>
            <a:r>
              <a:rPr lang="es-ES" sz="2400" b="1" u="sng" dirty="0" err="1"/>
              <a:t>altres</a:t>
            </a:r>
            <a:r>
              <a:rPr lang="es-ES" sz="2400" b="1" u="sng" dirty="0"/>
              <a:t> noves</a:t>
            </a:r>
            <a:r>
              <a:rPr lang="es-ES" sz="2400" dirty="0"/>
              <a:t>… </a:t>
            </a:r>
            <a:r>
              <a:rPr lang="es-ES" sz="2400" dirty="0" err="1"/>
              <a:t>contribuïsquen</a:t>
            </a:r>
            <a:r>
              <a:rPr lang="es-ES" sz="2400" dirty="0"/>
              <a:t> a la </a:t>
            </a:r>
            <a:r>
              <a:rPr lang="es-ES" sz="2400" dirty="0" err="1"/>
              <a:t>més</a:t>
            </a:r>
            <a:r>
              <a:rPr lang="es-ES" sz="2400" dirty="0"/>
              <a:t> correcta </a:t>
            </a:r>
            <a:r>
              <a:rPr lang="es-ES" sz="2400" dirty="0" err="1"/>
              <a:t>identificació</a:t>
            </a:r>
            <a:r>
              <a:rPr lang="es-ES" sz="2400" dirty="0"/>
              <a:t> de </a:t>
            </a:r>
            <a:r>
              <a:rPr lang="es-ES" sz="2400" dirty="0" err="1"/>
              <a:t>conductes</a:t>
            </a:r>
            <a:r>
              <a:rPr lang="es-ES" sz="2400" dirty="0"/>
              <a:t>/</a:t>
            </a:r>
            <a:r>
              <a:rPr lang="es-ES" sz="2400" dirty="0" err="1"/>
              <a:t>sancions</a:t>
            </a:r>
            <a:r>
              <a:rPr lang="es-ES" sz="2400" dirty="0"/>
              <a:t>”.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/>
              <a:t>UC3M: </a:t>
            </a:r>
            <a:r>
              <a:rPr lang="es-ES" sz="2400" dirty="0" err="1"/>
              <a:t>inclou</a:t>
            </a:r>
            <a:r>
              <a:rPr lang="es-ES" sz="2400" dirty="0"/>
              <a:t> entre faltes </a:t>
            </a:r>
            <a:r>
              <a:rPr lang="es-ES" sz="2400" dirty="0" err="1"/>
              <a:t>molt</a:t>
            </a:r>
            <a:r>
              <a:rPr lang="es-ES" sz="2400" dirty="0"/>
              <a:t> </a:t>
            </a:r>
            <a:r>
              <a:rPr lang="es-ES" sz="2400" dirty="0" err="1"/>
              <a:t>greus</a:t>
            </a:r>
            <a:r>
              <a:rPr lang="es-ES" sz="2400" dirty="0"/>
              <a:t> ”discriminar per raó de </a:t>
            </a:r>
            <a:r>
              <a:rPr lang="es-ES" sz="2400" dirty="0" err="1"/>
              <a:t>sexe</a:t>
            </a:r>
            <a:r>
              <a:rPr lang="es-ES" sz="2400" dirty="0"/>
              <a:t>, </a:t>
            </a:r>
            <a:r>
              <a:rPr lang="es-ES" sz="2400" dirty="0" err="1"/>
              <a:t>orientació</a:t>
            </a:r>
            <a:r>
              <a:rPr lang="es-ES" sz="2400" dirty="0"/>
              <a:t> sexual…” i </a:t>
            </a:r>
            <a:r>
              <a:rPr lang="es-ES" sz="2400" dirty="0" err="1"/>
              <a:t>com</a:t>
            </a:r>
            <a:r>
              <a:rPr lang="es-ES" sz="2400" dirty="0"/>
              <a:t> falta </a:t>
            </a:r>
            <a:r>
              <a:rPr lang="es-ES" sz="2400" dirty="0" err="1"/>
              <a:t>greu</a:t>
            </a:r>
            <a:r>
              <a:rPr lang="es-ES" sz="2400" dirty="0"/>
              <a:t> </a:t>
            </a:r>
            <a:r>
              <a:rPr lang="es-ES" sz="2400" dirty="0" err="1"/>
              <a:t>l'exercici</a:t>
            </a:r>
            <a:r>
              <a:rPr lang="es-ES" sz="2400" dirty="0"/>
              <a:t> de </a:t>
            </a:r>
            <a:r>
              <a:rPr lang="es-ES" sz="2400" dirty="0" err="1"/>
              <a:t>violència</a:t>
            </a:r>
            <a:r>
              <a:rPr lang="es-ES" sz="2400" dirty="0"/>
              <a:t> “</a:t>
            </a:r>
            <a:r>
              <a:rPr lang="es-ES" sz="2400" dirty="0" err="1"/>
              <a:t>menys</a:t>
            </a:r>
            <a:r>
              <a:rPr lang="es-ES" sz="2400" dirty="0"/>
              <a:t> </a:t>
            </a:r>
            <a:r>
              <a:rPr lang="es-ES" sz="2400" dirty="0" err="1"/>
              <a:t>greu</a:t>
            </a:r>
            <a:r>
              <a:rPr lang="es-ES" sz="2400" dirty="0"/>
              <a:t>”.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/>
              <a:t>U. Sevilla: </a:t>
            </a:r>
            <a:r>
              <a:rPr lang="es-ES" sz="2400" dirty="0" err="1"/>
              <a:t>Reglament</a:t>
            </a:r>
            <a:r>
              <a:rPr lang="es-ES" sz="2400" dirty="0"/>
              <a:t> de </a:t>
            </a:r>
            <a:r>
              <a:rPr lang="es-ES" sz="2400" dirty="0" err="1"/>
              <a:t>Règim</a:t>
            </a:r>
            <a:r>
              <a:rPr lang="es-ES" sz="2400" dirty="0"/>
              <a:t> </a:t>
            </a:r>
            <a:r>
              <a:rPr lang="es-ES" sz="2400" dirty="0" err="1"/>
              <a:t>Disciplinari</a:t>
            </a:r>
            <a:r>
              <a:rPr lang="es-ES" sz="2400" dirty="0"/>
              <a:t> per a </a:t>
            </a:r>
            <a:r>
              <a:rPr lang="es-ES" sz="2400" dirty="0" err="1"/>
              <a:t>Estudiants</a:t>
            </a:r>
            <a:r>
              <a:rPr lang="es-ES" sz="2400" dirty="0"/>
              <a:t> (11.11.2022): </a:t>
            </a:r>
            <a:r>
              <a:rPr lang="es-ES" sz="2400" dirty="0" err="1"/>
              <a:t>inclou</a:t>
            </a:r>
            <a:r>
              <a:rPr lang="es-ES" sz="2400" dirty="0"/>
              <a:t> entre faltes </a:t>
            </a:r>
            <a:r>
              <a:rPr lang="es-ES" sz="2400" dirty="0" err="1"/>
              <a:t>molt</a:t>
            </a:r>
            <a:r>
              <a:rPr lang="es-ES" sz="2400" dirty="0"/>
              <a:t> </a:t>
            </a:r>
            <a:r>
              <a:rPr lang="es-ES" sz="2400" dirty="0" err="1"/>
              <a:t>greus</a:t>
            </a:r>
            <a:r>
              <a:rPr lang="es-ES" sz="2400" dirty="0"/>
              <a:t> ”discriminar per raó de </a:t>
            </a:r>
            <a:r>
              <a:rPr lang="es-ES" sz="2400" dirty="0" err="1"/>
              <a:t>sexe</a:t>
            </a:r>
            <a:r>
              <a:rPr lang="es-ES" sz="2400" dirty="0"/>
              <a:t>, </a:t>
            </a:r>
            <a:r>
              <a:rPr lang="es-ES" sz="2400" dirty="0" err="1"/>
              <a:t>orientació</a:t>
            </a:r>
            <a:r>
              <a:rPr lang="es-ES" sz="2400" dirty="0"/>
              <a:t> sexual…”.</a:t>
            </a:r>
          </a:p>
        </p:txBody>
      </p:sp>
      <p:sp>
        <p:nvSpPr>
          <p:cNvPr id="4" name="AutoShape 2" descr="https://www.uv.es/recursos/fatwirepub/ccurl/336/571/_Slide_Interior,0.jpg">
            <a:extLst>
              <a:ext uri="{FF2B5EF4-FFF2-40B4-BE49-F238E27FC236}">
                <a16:creationId xmlns:a16="http://schemas.microsoft.com/office/drawing/2014/main" id="{07EB79DF-9E20-3F4F-8A2D-6CD4C50E3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www.uv.es/recursos/fatwirepub/ccurl/336/571/_Slide_Interior,0.jpg">
            <a:extLst>
              <a:ext uri="{FF2B5EF4-FFF2-40B4-BE49-F238E27FC236}">
                <a16:creationId xmlns:a16="http://schemas.microsoft.com/office/drawing/2014/main" id="{EE116BF9-78AD-5E4B-A791-AF566BD94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https://www.uv.es/igualtat/webnova2014/Protocolo.jpg">
            <a:extLst>
              <a:ext uri="{FF2B5EF4-FFF2-40B4-BE49-F238E27FC236}">
                <a16:creationId xmlns:a16="http://schemas.microsoft.com/office/drawing/2014/main" id="{E438EF34-41AB-E548-891E-30373F34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4772" y="2643241"/>
            <a:ext cx="2540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3C943D-AC2C-0C4D-9455-CAC70FD0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364" y="2005093"/>
            <a:ext cx="2535031" cy="39416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FDE644F-049F-6545-B1B9-220EC05D1565}"/>
              </a:ext>
            </a:extLst>
          </p:cNvPr>
          <p:cNvSpPr txBox="1"/>
          <p:nvPr/>
        </p:nvSpPr>
        <p:spPr>
          <a:xfrm>
            <a:off x="7844772" y="177565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</p:spTree>
    <p:extLst>
      <p:ext uri="{BB962C8B-B14F-4D97-AF65-F5344CB8AC3E}">
        <p14:creationId xmlns:p14="http://schemas.microsoft.com/office/powerpoint/2010/main" val="246620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89671" y="248015"/>
            <a:ext cx="10234443" cy="42067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130629" y="821094"/>
            <a:ext cx="96277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>
                <a:solidFill>
                  <a:schemeClr val="accent6"/>
                </a:solidFill>
              </a:rPr>
              <a:t>Caben mesures </a:t>
            </a:r>
            <a:r>
              <a:rPr lang="es-ES" sz="2400" b="1" dirty="0" err="1">
                <a:solidFill>
                  <a:schemeClr val="accent6"/>
                </a:solidFill>
              </a:rPr>
              <a:t>substitutives</a:t>
            </a:r>
            <a:r>
              <a:rPr lang="es-ES" sz="2400" b="1" dirty="0">
                <a:solidFill>
                  <a:schemeClr val="accent6"/>
                </a:solidFill>
              </a:rPr>
              <a:t> de la </a:t>
            </a:r>
            <a:r>
              <a:rPr lang="es-ES" sz="2400" b="1" dirty="0" err="1">
                <a:solidFill>
                  <a:schemeClr val="accent6"/>
                </a:solidFill>
              </a:rPr>
              <a:t>sanció</a:t>
            </a:r>
            <a:r>
              <a:rPr lang="es-ES" sz="2400" dirty="0">
                <a:solidFill>
                  <a:schemeClr val="accent6"/>
                </a:solidFill>
              </a:rPr>
              <a:t>?</a:t>
            </a:r>
            <a:endParaRPr lang="es-ES" sz="3200" dirty="0">
              <a:solidFill>
                <a:schemeClr val="accent6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/>
              <a:t>Les </a:t>
            </a:r>
            <a:r>
              <a:rPr lang="es-ES" sz="2400" dirty="0" err="1"/>
              <a:t>sancions</a:t>
            </a:r>
            <a:r>
              <a:rPr lang="es-ES" sz="2400" dirty="0"/>
              <a:t> per falta </a:t>
            </a:r>
            <a:r>
              <a:rPr lang="es-ES" sz="2400" dirty="0" err="1"/>
              <a:t>greu</a:t>
            </a:r>
            <a:r>
              <a:rPr lang="es-ES" sz="2400" dirty="0"/>
              <a:t> poden </a:t>
            </a:r>
            <a:r>
              <a:rPr lang="es-ES" sz="2400" b="1" dirty="0"/>
              <a:t>substituir-se per una </a:t>
            </a:r>
            <a:r>
              <a:rPr lang="es-ES" sz="2400" b="1" dirty="0" err="1"/>
              <a:t>altra</a:t>
            </a:r>
            <a:r>
              <a:rPr lang="es-ES" sz="2400" b="1" dirty="0"/>
              <a:t> mesura de </a:t>
            </a:r>
            <a:r>
              <a:rPr lang="es-ES" sz="2400" b="1" dirty="0" err="1"/>
              <a:t>caràcter</a:t>
            </a:r>
            <a:r>
              <a:rPr lang="es-ES" sz="2400" b="1" dirty="0"/>
              <a:t> </a:t>
            </a:r>
            <a:r>
              <a:rPr lang="es-ES" sz="2400" b="1" dirty="0" err="1"/>
              <a:t>educatiu</a:t>
            </a:r>
            <a:r>
              <a:rPr lang="es-ES" sz="2400" b="1" dirty="0"/>
              <a:t> o recuperador, </a:t>
            </a:r>
            <a:r>
              <a:rPr lang="es-ES" sz="2400" b="1" dirty="0" err="1"/>
              <a:t>amb</a:t>
            </a:r>
            <a:r>
              <a:rPr lang="es-ES" sz="2400" b="1" dirty="0"/>
              <a:t> </a:t>
            </a:r>
            <a:r>
              <a:rPr lang="es-ES" sz="2400" b="1" dirty="0" err="1"/>
              <a:t>requisits</a:t>
            </a:r>
            <a:r>
              <a:rPr lang="es-ES" sz="2400" b="1" dirty="0"/>
              <a:t> </a:t>
            </a:r>
            <a:r>
              <a:rPr lang="es-ES" sz="2400" dirty="0"/>
              <a:t>de </a:t>
            </a:r>
            <a:r>
              <a:rPr lang="es-ES" sz="2400" dirty="0" err="1"/>
              <a:t>l'art</a:t>
            </a:r>
            <a:r>
              <a:rPr lang="es-ES" sz="2400" dirty="0"/>
              <a:t>. 20 (</a:t>
            </a:r>
            <a:r>
              <a:rPr lang="es-ES" sz="2400" dirty="0" err="1"/>
              <a:t>conformitat</a:t>
            </a:r>
            <a:r>
              <a:rPr lang="es-ES" sz="2400" dirty="0"/>
              <a:t> de la p. afectada, </a:t>
            </a:r>
            <a:r>
              <a:rPr lang="es-ES" sz="2400" dirty="0" err="1"/>
              <a:t>reconeixement</a:t>
            </a:r>
            <a:r>
              <a:rPr lang="es-ES" sz="2400" dirty="0"/>
              <a:t> de </a:t>
            </a:r>
            <a:r>
              <a:rPr lang="es-ES" sz="2400" dirty="0" err="1"/>
              <a:t>responsabilitat</a:t>
            </a:r>
            <a:r>
              <a:rPr lang="es-ES" sz="2400" dirty="0"/>
              <a:t>…). </a:t>
            </a:r>
            <a:endParaRPr lang="es-ES" sz="32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dirty="0" err="1"/>
              <a:t>Segons</a:t>
            </a:r>
            <a:r>
              <a:rPr lang="es-ES" sz="2400" dirty="0"/>
              <a:t> </a:t>
            </a:r>
            <a:r>
              <a:rPr lang="es-ES" sz="2400" dirty="0" err="1"/>
              <a:t>principis</a:t>
            </a:r>
            <a:r>
              <a:rPr lang="es-ES" sz="2400" dirty="0"/>
              <a:t> de justicia reparadora o restaurativa </a:t>
            </a:r>
            <a:r>
              <a:rPr lang="es-ES" sz="2400" dirty="0" err="1"/>
              <a:t>podria</a:t>
            </a:r>
            <a:r>
              <a:rPr lang="es-ES" sz="2400" dirty="0"/>
              <a:t> acordar-se </a:t>
            </a:r>
            <a:r>
              <a:rPr lang="es-ES" sz="2400" dirty="0" err="1"/>
              <a:t>aquesta</a:t>
            </a:r>
            <a:r>
              <a:rPr lang="es-ES" sz="2400" dirty="0"/>
              <a:t> mesura substitutiva en cas de falta </a:t>
            </a:r>
            <a:r>
              <a:rPr lang="es-ES" sz="2400" dirty="0" err="1"/>
              <a:t>molt</a:t>
            </a:r>
            <a:r>
              <a:rPr lang="es-ES" sz="2400" dirty="0"/>
              <a:t> </a:t>
            </a:r>
            <a:r>
              <a:rPr lang="es-ES" sz="2400" dirty="0" err="1"/>
              <a:t>greu</a:t>
            </a:r>
            <a:r>
              <a:rPr lang="es-ES" sz="2400" dirty="0"/>
              <a:t>?</a:t>
            </a:r>
            <a:endParaRPr lang="es-ES" sz="32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b="1" dirty="0" err="1"/>
              <a:t>Principi</a:t>
            </a:r>
            <a:r>
              <a:rPr lang="es-ES" sz="2400" b="1" dirty="0"/>
              <a:t> de </a:t>
            </a:r>
            <a:r>
              <a:rPr lang="es-ES" sz="2400" b="1" dirty="0" err="1"/>
              <a:t>proporcionalitat</a:t>
            </a:r>
            <a:r>
              <a:rPr lang="es-ES" sz="2400" b="1" dirty="0"/>
              <a:t> de </a:t>
            </a:r>
            <a:r>
              <a:rPr lang="es-ES" sz="2400" b="1" dirty="0" err="1"/>
              <a:t>sancions</a:t>
            </a:r>
            <a:r>
              <a:rPr lang="es-ES" sz="2400" b="1" dirty="0"/>
              <a:t> </a:t>
            </a:r>
            <a:r>
              <a:rPr lang="es-ES" sz="2400" dirty="0"/>
              <a:t>(art. 15), </a:t>
            </a:r>
            <a:r>
              <a:rPr lang="es-ES" sz="2400" dirty="0" err="1"/>
              <a:t>ponderant</a:t>
            </a:r>
            <a:r>
              <a:rPr lang="es-ES" sz="2400" dirty="0"/>
              <a:t>:</a:t>
            </a:r>
            <a:endParaRPr lang="es-ES" sz="3200" dirty="0"/>
          </a:p>
          <a:p>
            <a:pPr marL="457200" indent="-457200" algn="just">
              <a:buAutoNum type="alphaLcParenR"/>
            </a:pPr>
            <a:r>
              <a:rPr lang="es-ES" sz="2400" dirty="0"/>
              <a:t>La </a:t>
            </a:r>
            <a:r>
              <a:rPr lang="es-ES" sz="2400" dirty="0" err="1"/>
              <a:t>intencionalitat</a:t>
            </a:r>
            <a:r>
              <a:rPr lang="es-ES" sz="2400" dirty="0"/>
              <a:t> o </a:t>
            </a:r>
            <a:r>
              <a:rPr lang="es-ES" sz="2400" dirty="0" err="1"/>
              <a:t>reiteració</a:t>
            </a:r>
            <a:r>
              <a:rPr lang="es-ES" sz="2400" dirty="0"/>
              <a:t>. </a:t>
            </a:r>
            <a:endParaRPr lang="es-ES" sz="3200" dirty="0"/>
          </a:p>
          <a:p>
            <a:pPr marL="457200" indent="-457200" algn="just">
              <a:buAutoNum type="alphaLcParenR"/>
            </a:pPr>
            <a:r>
              <a:rPr lang="es-ES" sz="2400" dirty="0"/>
              <a:t>La </a:t>
            </a:r>
            <a:r>
              <a:rPr lang="es-ES" sz="2400" dirty="0" err="1"/>
              <a:t>naturalesa</a:t>
            </a:r>
            <a:r>
              <a:rPr lang="es-ES" sz="2400" dirty="0"/>
              <a:t> </a:t>
            </a:r>
            <a:r>
              <a:rPr lang="es-ES" sz="2400" dirty="0" err="1"/>
              <a:t>dels</a:t>
            </a:r>
            <a:r>
              <a:rPr lang="es-ES" sz="2400" dirty="0"/>
              <a:t> </a:t>
            </a:r>
            <a:r>
              <a:rPr lang="es-ES" sz="2400" dirty="0" err="1"/>
              <a:t>perjudicis</a:t>
            </a:r>
            <a:r>
              <a:rPr lang="es-ES" sz="2400" dirty="0"/>
              <a:t>.</a:t>
            </a:r>
            <a:endParaRPr lang="es-ES" sz="3200" dirty="0"/>
          </a:p>
          <a:p>
            <a:pPr algn="just"/>
            <a:r>
              <a:rPr lang="es-ES" sz="2400" dirty="0"/>
              <a:t>d) El </a:t>
            </a:r>
            <a:r>
              <a:rPr lang="es-ES" sz="2400" dirty="0" err="1"/>
              <a:t>reconeixement</a:t>
            </a:r>
            <a:r>
              <a:rPr lang="es-ES" sz="2400" dirty="0"/>
              <a:t> de </a:t>
            </a:r>
            <a:r>
              <a:rPr lang="es-ES" sz="2400" dirty="0" err="1"/>
              <a:t>responsabilitat</a:t>
            </a:r>
            <a:r>
              <a:rPr lang="es-ES" sz="2400" dirty="0"/>
              <a:t>…</a:t>
            </a:r>
            <a:endParaRPr lang="es-ES" sz="3200" dirty="0"/>
          </a:p>
          <a:p>
            <a:pPr algn="just"/>
            <a:r>
              <a:rPr lang="es-ES" sz="2400" dirty="0"/>
              <a:t>e) La </a:t>
            </a:r>
            <a:r>
              <a:rPr lang="es-ES" sz="2400" dirty="0" err="1"/>
              <a:t>reparació</a:t>
            </a:r>
            <a:r>
              <a:rPr lang="es-ES" sz="2400" dirty="0"/>
              <a:t> del mal </a:t>
            </a:r>
            <a:r>
              <a:rPr lang="es-ES" sz="2400" dirty="0" err="1"/>
              <a:t>amb</a:t>
            </a:r>
            <a:r>
              <a:rPr lang="es-ES" sz="2400" dirty="0"/>
              <a:t> </a:t>
            </a:r>
            <a:r>
              <a:rPr lang="es-ES" sz="2400" dirty="0" err="1"/>
              <a:t>caràcter</a:t>
            </a:r>
            <a:r>
              <a:rPr lang="es-ES" sz="2400" dirty="0"/>
              <a:t> </a:t>
            </a:r>
            <a:r>
              <a:rPr lang="es-ES" sz="2400" dirty="0" err="1"/>
              <a:t>previ</a:t>
            </a:r>
            <a:r>
              <a:rPr lang="es-ES" sz="2400" dirty="0"/>
              <a:t>…</a:t>
            </a:r>
            <a:br>
              <a:rPr lang="es-ES" sz="3200" dirty="0"/>
            </a:br>
            <a:r>
              <a:rPr lang="es-ES" sz="2400" dirty="0"/>
              <a:t>g) Grau de </a:t>
            </a:r>
            <a:r>
              <a:rPr lang="es-ES" sz="2400" dirty="0" err="1"/>
              <a:t>participació</a:t>
            </a:r>
            <a:r>
              <a:rPr lang="es-ES" sz="2400" dirty="0"/>
              <a:t> </a:t>
            </a:r>
            <a:r>
              <a:rPr lang="es-ES" sz="2400" dirty="0" err="1"/>
              <a:t>dels</a:t>
            </a:r>
            <a:r>
              <a:rPr lang="es-ES" sz="2400" dirty="0"/>
              <a:t> </a:t>
            </a:r>
            <a:r>
              <a:rPr lang="es-ES" sz="2400" dirty="0" err="1"/>
              <a:t>fets</a:t>
            </a:r>
            <a:r>
              <a:rPr lang="es-ES" sz="2400" dirty="0"/>
              <a:t>.</a:t>
            </a:r>
            <a:br>
              <a:rPr lang="es-ES" sz="3200" dirty="0"/>
            </a:br>
            <a:r>
              <a:rPr lang="es-ES" sz="2400" dirty="0"/>
              <a:t>h) ”</a:t>
            </a:r>
            <a:r>
              <a:rPr lang="es-ES" sz="2400" u="sng" dirty="0" err="1"/>
              <a:t>Realitzar</a:t>
            </a:r>
            <a:r>
              <a:rPr lang="es-ES" sz="2400" u="sng" dirty="0"/>
              <a:t> les </a:t>
            </a:r>
            <a:r>
              <a:rPr lang="es-ES" sz="2400" u="sng" dirty="0" err="1"/>
              <a:t>accions</a:t>
            </a:r>
            <a:r>
              <a:rPr lang="es-ES" sz="2400" u="sng" dirty="0"/>
              <a:t> per </a:t>
            </a:r>
            <a:r>
              <a:rPr lang="es-ES" sz="2400" u="sng" dirty="0" err="1"/>
              <a:t>qualsevol</a:t>
            </a:r>
            <a:r>
              <a:rPr lang="es-ES" sz="2400" u="sng" dirty="0"/>
              <a:t> de les causes de </a:t>
            </a:r>
            <a:r>
              <a:rPr lang="es-ES" sz="2400" u="sng" dirty="0" err="1"/>
              <a:t>violència</a:t>
            </a:r>
            <a:r>
              <a:rPr lang="es-ES" sz="2400" u="sng" dirty="0"/>
              <a:t>, </a:t>
            </a:r>
            <a:r>
              <a:rPr lang="es-ES" sz="2400" u="sng" dirty="0" err="1"/>
              <a:t>discriminació</a:t>
            </a:r>
            <a:r>
              <a:rPr lang="es-ES" sz="2400" u="sng" dirty="0"/>
              <a:t> o </a:t>
            </a:r>
            <a:r>
              <a:rPr lang="es-ES" sz="2400" u="sng" dirty="0" err="1"/>
              <a:t>assetjament</a:t>
            </a:r>
            <a:r>
              <a:rPr lang="es-ES" sz="2400" u="sng" dirty="0"/>
              <a:t> </a:t>
            </a:r>
            <a:r>
              <a:rPr lang="es-ES" sz="2400" u="sng" dirty="0" err="1"/>
              <a:t>referides</a:t>
            </a:r>
            <a:r>
              <a:rPr lang="es-ES" sz="2400" u="sng" dirty="0"/>
              <a:t> en </a:t>
            </a:r>
            <a:r>
              <a:rPr lang="es-ES" sz="2400" u="sng" dirty="0" err="1"/>
              <a:t>l'art</a:t>
            </a:r>
            <a:r>
              <a:rPr lang="es-ES" sz="2400" u="sng" dirty="0"/>
              <a:t>. 3.2 c</a:t>
            </a:r>
            <a:r>
              <a:rPr lang="es-ES" sz="2400" dirty="0"/>
              <a:t>)”.</a:t>
            </a:r>
            <a:endParaRPr lang="es-ES" sz="3200" b="1" dirty="0"/>
          </a:p>
        </p:txBody>
      </p:sp>
      <p:sp>
        <p:nvSpPr>
          <p:cNvPr id="4" name="AutoShape 2" descr="https://www.uv.es/recursos/fatwirepub/ccurl/336/571/_Slide_Interior,0.jpg">
            <a:extLst>
              <a:ext uri="{FF2B5EF4-FFF2-40B4-BE49-F238E27FC236}">
                <a16:creationId xmlns:a16="http://schemas.microsoft.com/office/drawing/2014/main" id="{07EB79DF-9E20-3F4F-8A2D-6CD4C50E30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www.uv.es/recursos/fatwirepub/ccurl/336/571/_Slide_Interior,0.jpg">
            <a:extLst>
              <a:ext uri="{FF2B5EF4-FFF2-40B4-BE49-F238E27FC236}">
                <a16:creationId xmlns:a16="http://schemas.microsoft.com/office/drawing/2014/main" id="{EE116BF9-78AD-5E4B-A791-AF566BD94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https://www.uv.es/igualtat/webnova2014/Protocolo.jpg">
            <a:extLst>
              <a:ext uri="{FF2B5EF4-FFF2-40B4-BE49-F238E27FC236}">
                <a16:creationId xmlns:a16="http://schemas.microsoft.com/office/drawing/2014/main" id="{E438EF34-41AB-E548-891E-30373F34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4772" y="2643241"/>
            <a:ext cx="25400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3C943D-AC2C-0C4D-9455-CAC70FD0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409" y="2916901"/>
            <a:ext cx="2135499" cy="33204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3B04D3B-2BA1-C240-9965-587607517235}"/>
              </a:ext>
            </a:extLst>
          </p:cNvPr>
          <p:cNvSpPr txBox="1"/>
          <p:nvPr/>
        </p:nvSpPr>
        <p:spPr>
          <a:xfrm>
            <a:off x="7730847" y="421177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</p:spTree>
    <p:extLst>
      <p:ext uri="{BB962C8B-B14F-4D97-AF65-F5344CB8AC3E}">
        <p14:creationId xmlns:p14="http://schemas.microsoft.com/office/powerpoint/2010/main" val="217705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72834" y="248012"/>
            <a:ext cx="9703854" cy="5612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br>
              <a:rPr lang="es-ES" sz="2800" b="1" dirty="0"/>
            </a:br>
            <a:endParaRPr lang="es-ES_tradnl" sz="2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501041" y="809242"/>
            <a:ext cx="7966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err="1"/>
              <a:t>És</a:t>
            </a:r>
            <a:r>
              <a:rPr lang="es-ES" sz="2400" b="1" dirty="0"/>
              <a:t> </a:t>
            </a:r>
            <a:r>
              <a:rPr lang="es-ES" sz="2400" b="1" dirty="0" err="1"/>
              <a:t>possible</a:t>
            </a:r>
            <a:r>
              <a:rPr lang="es-ES" sz="2400" b="1" dirty="0"/>
              <a:t> acudir </a:t>
            </a:r>
            <a:r>
              <a:rPr lang="es-ES" sz="2400" b="1" dirty="0" err="1"/>
              <a:t>als</a:t>
            </a:r>
            <a:r>
              <a:rPr lang="es-ES" sz="2400" b="1" dirty="0"/>
              <a:t> </a:t>
            </a:r>
            <a:r>
              <a:rPr lang="es-ES" sz="2400" b="1" dirty="0" err="1"/>
              <a:t>mecanismes</a:t>
            </a:r>
            <a:r>
              <a:rPr lang="es-ES" sz="2400" b="1" dirty="0"/>
              <a:t> </a:t>
            </a:r>
            <a:r>
              <a:rPr lang="es-ES" sz="2400" b="1" dirty="0" err="1"/>
              <a:t>alternatius</a:t>
            </a:r>
            <a:r>
              <a:rPr lang="es-ES" sz="2400" b="1" dirty="0"/>
              <a:t> de </a:t>
            </a:r>
            <a:r>
              <a:rPr lang="es-ES" sz="2400" b="1" dirty="0" err="1"/>
              <a:t>resolució</a:t>
            </a:r>
            <a:r>
              <a:rPr lang="es-ES" sz="2400" b="1" dirty="0"/>
              <a:t> de </a:t>
            </a:r>
            <a:r>
              <a:rPr lang="es-ES" sz="2400" b="1" dirty="0" err="1"/>
              <a:t>conflictes</a:t>
            </a:r>
            <a:r>
              <a:rPr lang="es-ES" sz="2400" b="1" dirty="0"/>
              <a:t> en cas </a:t>
            </a:r>
            <a:r>
              <a:rPr lang="es-ES" sz="2400" b="1" dirty="0" err="1"/>
              <a:t>d'assetjament</a:t>
            </a:r>
            <a:r>
              <a:rPr lang="es-ES" sz="2400" b="1" dirty="0"/>
              <a:t> sexual, per raó de </a:t>
            </a:r>
            <a:r>
              <a:rPr lang="es-ES" sz="2400" b="1" dirty="0" err="1"/>
              <a:t>sexe</a:t>
            </a:r>
            <a:r>
              <a:rPr lang="es-ES" sz="2400" b="1" dirty="0"/>
              <a:t> o </a:t>
            </a:r>
            <a:r>
              <a:rPr lang="es-ES" sz="2400" b="1" dirty="0" err="1"/>
              <a:t>altres</a:t>
            </a:r>
            <a:r>
              <a:rPr lang="es-ES" sz="2400" b="1" dirty="0"/>
              <a:t> </a:t>
            </a:r>
            <a:r>
              <a:rPr lang="es-ES" sz="2400" b="1" dirty="0" err="1"/>
              <a:t>assetjaments</a:t>
            </a:r>
            <a:r>
              <a:rPr lang="es-ES" sz="2400" b="1" dirty="0"/>
              <a:t> </a:t>
            </a:r>
            <a:r>
              <a:rPr lang="es-ES" sz="2400" b="1" dirty="0" err="1"/>
              <a:t>discriminatoris</a:t>
            </a:r>
            <a:r>
              <a:rPr lang="es-ES" sz="2400" b="1" dirty="0"/>
              <a:t>?</a:t>
            </a:r>
            <a:endParaRPr lang="es-ES" sz="3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 la </a:t>
            </a:r>
            <a:r>
              <a:rPr lang="es-ES" sz="2400" dirty="0" err="1"/>
              <a:t>Llei</a:t>
            </a:r>
            <a:r>
              <a:rPr lang="es-ES" sz="2400" dirty="0"/>
              <a:t> no hi ha </a:t>
            </a:r>
            <a:r>
              <a:rPr lang="es-ES" sz="2400" dirty="0" err="1"/>
              <a:t>cap</a:t>
            </a:r>
            <a:r>
              <a:rPr lang="es-ES" sz="2400" dirty="0"/>
              <a:t> </a:t>
            </a:r>
            <a:r>
              <a:rPr lang="es-ES" sz="2400" dirty="0" err="1"/>
              <a:t>matèria</a:t>
            </a:r>
            <a:r>
              <a:rPr lang="es-ES" sz="2400" dirty="0"/>
              <a:t> </a:t>
            </a:r>
            <a:r>
              <a:rPr lang="es-ES" sz="2400" dirty="0" err="1"/>
              <a:t>exclosa</a:t>
            </a:r>
            <a:r>
              <a:rPr lang="es-ES" sz="2400" dirty="0"/>
              <a:t>.</a:t>
            </a:r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U. Sevilla: </a:t>
            </a:r>
            <a:r>
              <a:rPr lang="es-ES" sz="2400" dirty="0" err="1"/>
              <a:t>exclou</a:t>
            </a:r>
            <a:r>
              <a:rPr lang="es-ES" sz="2400" dirty="0"/>
              <a:t> del </a:t>
            </a:r>
            <a:r>
              <a:rPr lang="es-ES" sz="2400" dirty="0" err="1"/>
              <a:t>procediment</a:t>
            </a:r>
            <a:r>
              <a:rPr lang="es-ES" sz="2400" dirty="0"/>
              <a:t> de </a:t>
            </a:r>
            <a:r>
              <a:rPr lang="es-ES" sz="2400" dirty="0" err="1"/>
              <a:t>mediació</a:t>
            </a:r>
            <a:r>
              <a:rPr lang="es-ES" sz="2400" dirty="0"/>
              <a:t> (</a:t>
            </a:r>
            <a:r>
              <a:rPr lang="es-ES" sz="2400" dirty="0" err="1"/>
              <a:t>dins</a:t>
            </a:r>
            <a:r>
              <a:rPr lang="es-ES" sz="2400" dirty="0"/>
              <a:t> del </a:t>
            </a:r>
            <a:r>
              <a:rPr lang="es-ES" sz="2400" dirty="0" err="1"/>
              <a:t>disciplinari</a:t>
            </a:r>
            <a:r>
              <a:rPr lang="es-ES" sz="2400" dirty="0"/>
              <a:t>)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supòsits</a:t>
            </a:r>
            <a:r>
              <a:rPr lang="es-ES" sz="2400" dirty="0"/>
              <a:t> “que </a:t>
            </a:r>
            <a:r>
              <a:rPr lang="es-ES" sz="2400" dirty="0" err="1"/>
              <a:t>pogueren</a:t>
            </a:r>
            <a:r>
              <a:rPr lang="es-ES" sz="2400" dirty="0"/>
              <a:t> involucrar </a:t>
            </a:r>
            <a:r>
              <a:rPr lang="es-ES" sz="2400" dirty="0" err="1"/>
              <a:t>situacions</a:t>
            </a:r>
            <a:r>
              <a:rPr lang="es-ES" sz="2400" dirty="0"/>
              <a:t> de </a:t>
            </a:r>
            <a:r>
              <a:rPr lang="es-ES" sz="2400" dirty="0" err="1"/>
              <a:t>violència</a:t>
            </a:r>
            <a:r>
              <a:rPr lang="es-ES" sz="2400" dirty="0"/>
              <a:t>, </a:t>
            </a:r>
            <a:r>
              <a:rPr lang="es-ES" sz="2400" dirty="0" err="1"/>
              <a:t>discriminació</a:t>
            </a:r>
            <a:r>
              <a:rPr lang="es-ES" sz="2400" dirty="0"/>
              <a:t> o </a:t>
            </a:r>
            <a:r>
              <a:rPr lang="es-ES" sz="2400" dirty="0" err="1"/>
              <a:t>assetjament</a:t>
            </a:r>
            <a:r>
              <a:rPr lang="es-ES" sz="2400" dirty="0"/>
              <a:t>”.</a:t>
            </a:r>
          </a:p>
          <a:p>
            <a:pPr algn="just"/>
            <a:r>
              <a:rPr lang="es-ES" sz="2400" dirty="0"/>
              <a:t>I </a:t>
            </a:r>
            <a:r>
              <a:rPr lang="es-ES" sz="2400" dirty="0" err="1"/>
              <a:t>abans</a:t>
            </a:r>
            <a:r>
              <a:rPr lang="es-ES" sz="2400" dirty="0"/>
              <a:t> del </a:t>
            </a:r>
            <a:r>
              <a:rPr lang="es-ES" sz="2400" dirty="0" err="1"/>
              <a:t>procediment</a:t>
            </a:r>
            <a:r>
              <a:rPr lang="es-ES" sz="2400" dirty="0"/>
              <a:t> </a:t>
            </a:r>
            <a:r>
              <a:rPr lang="es-ES" sz="2400" dirty="0" err="1"/>
              <a:t>disciplinari</a:t>
            </a:r>
            <a:r>
              <a:rPr lang="es-ES" sz="2400" dirty="0"/>
              <a:t>?</a:t>
            </a:r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UC3M: No conté </a:t>
            </a:r>
            <a:r>
              <a:rPr lang="es-ES" sz="2400" dirty="0" err="1"/>
              <a:t>previsió</a:t>
            </a:r>
            <a:r>
              <a:rPr lang="es-ES" sz="2400" dirty="0"/>
              <a:t>.</a:t>
            </a:r>
            <a:endParaRPr lang="es-ES" sz="3200" dirty="0"/>
          </a:p>
        </p:txBody>
      </p:sp>
      <p:pic>
        <p:nvPicPr>
          <p:cNvPr id="10" name="Picture 2" descr="Resultado de imagen de Protecciones De Mediadores">
            <a:extLst>
              <a:ext uri="{FF2B5EF4-FFF2-40B4-BE49-F238E27FC236}">
                <a16:creationId xmlns:a16="http://schemas.microsoft.com/office/drawing/2014/main" id="{629C219C-1F18-D443-A9DE-DF5A972F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20" y="4041159"/>
            <a:ext cx="3521812" cy="21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9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23CD62-A5D3-6B47-8ECB-1460E473E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00" y="1657084"/>
            <a:ext cx="9720000" cy="1440000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3600" dirty="0">
                <a:solidFill>
                  <a:srgbClr val="C00000"/>
                </a:solidFill>
              </a:rPr>
            </a:br>
            <a:r>
              <a:rPr lang="es-ES" sz="3600" b="1" dirty="0" err="1">
                <a:solidFill>
                  <a:srgbClr val="7030A0"/>
                </a:solidFill>
              </a:rPr>
              <a:t>Moltes</a:t>
            </a:r>
            <a:r>
              <a:rPr lang="es-ES" sz="3600" b="1" dirty="0">
                <a:solidFill>
                  <a:srgbClr val="7030A0"/>
                </a:solidFill>
              </a:rPr>
              <a:t> </a:t>
            </a:r>
            <a:r>
              <a:rPr lang="es-ES" sz="3600" b="1" dirty="0" err="1">
                <a:solidFill>
                  <a:srgbClr val="7030A0"/>
                </a:solidFill>
              </a:rPr>
              <a:t>gràcies</a:t>
            </a:r>
            <a:r>
              <a:rPr lang="es-ES" sz="3600" b="1" dirty="0">
                <a:solidFill>
                  <a:srgbClr val="7030A0"/>
                </a:solidFill>
              </a:rPr>
              <a:t> per </a:t>
            </a:r>
            <a:r>
              <a:rPr lang="es-ES" sz="3600" b="1">
                <a:solidFill>
                  <a:srgbClr val="7030A0"/>
                </a:solidFill>
              </a:rPr>
              <a:t>l’atenció</a:t>
            </a:r>
            <a:br>
              <a:rPr lang="es-ES" sz="3600" dirty="0">
                <a:solidFill>
                  <a:srgbClr val="C00000"/>
                </a:solidFill>
              </a:rPr>
            </a:br>
            <a:br>
              <a:rPr lang="es-ES" sz="3600" dirty="0">
                <a:solidFill>
                  <a:srgbClr val="C00000"/>
                </a:solidFill>
              </a:rPr>
            </a:br>
            <a:br>
              <a:rPr lang="es-ES" sz="3600" dirty="0">
                <a:solidFill>
                  <a:srgbClr val="C00000"/>
                </a:solidFill>
              </a:rPr>
            </a:br>
            <a:r>
              <a:rPr lang="es-ES" sz="2700" dirty="0">
                <a:solidFill>
                  <a:schemeClr val="tx1"/>
                </a:solidFill>
                <a:hlinkClick r:id="rId3"/>
              </a:rPr>
              <a:t>adela.serra@uv.es</a:t>
            </a:r>
            <a:br>
              <a:rPr lang="es-ES" sz="2700" dirty="0">
                <a:solidFill>
                  <a:schemeClr val="tx1"/>
                </a:solidFill>
              </a:rPr>
            </a:br>
            <a:r>
              <a:rPr lang="es-ES" sz="2700" dirty="0">
                <a:solidFill>
                  <a:schemeClr val="tx1"/>
                </a:solidFill>
                <a:hlinkClick r:id="rId4"/>
              </a:rPr>
              <a:t>sgreuges@uv.es</a:t>
            </a:r>
            <a:br>
              <a:rPr lang="es-ES" sz="2700" dirty="0">
                <a:solidFill>
                  <a:schemeClr val="tx1"/>
                </a:solidFill>
              </a:rPr>
            </a:br>
            <a:endParaRPr lang="es-E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4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8ECD885-925E-4571-AA20-0BD8CD9B1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580464"/>
              </p:ext>
            </p:extLst>
          </p:nvPr>
        </p:nvGraphicFramePr>
        <p:xfrm>
          <a:off x="653142" y="1257300"/>
          <a:ext cx="10758857" cy="486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F2E26D-6515-4C29-A510-916E588C2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/>
              <a:t>UV Càtedrès Cultura de la Mediació. Universitat de Valencia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A24C77-EA39-440D-9ECF-435A14CE7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729" y="342900"/>
            <a:ext cx="10025271" cy="914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S" sz="3100" b="1" dirty="0" err="1"/>
              <a:t>Llei</a:t>
            </a:r>
            <a:r>
              <a:rPr lang="es-ES" sz="3100" b="1" dirty="0"/>
              <a:t> 3/2022, de 24 de </a:t>
            </a:r>
            <a:r>
              <a:rPr lang="es-ES" sz="3100" b="1" dirty="0" err="1"/>
              <a:t>febrer</a:t>
            </a:r>
            <a:r>
              <a:rPr lang="es-ES" sz="3100" b="1" dirty="0"/>
              <a:t>, DE CONVIVÈNCIA UNIVERSITARIA</a:t>
            </a:r>
            <a:br>
              <a:rPr lang="es-ES" sz="3100" b="1" dirty="0"/>
            </a:br>
            <a:r>
              <a:rPr lang="es-ES" sz="3100" dirty="0"/>
              <a:t>(BOE 25.02.2022)</a:t>
            </a:r>
            <a:br>
              <a:rPr lang="es-ES" sz="3100" dirty="0"/>
            </a:br>
            <a:br>
              <a:rPr lang="es-ES" sz="31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464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0F21750-A4B9-264A-AB15-8E6320B6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75" y="2245469"/>
            <a:ext cx="8058580" cy="29626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Creació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d’una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Comissió</a:t>
            </a:r>
            <a:r>
              <a:rPr lang="es-ES_tradnl" b="1" dirty="0">
                <a:solidFill>
                  <a:srgbClr val="FF0000"/>
                </a:solidFill>
              </a:rPr>
              <a:t> de </a:t>
            </a:r>
            <a:r>
              <a:rPr lang="es-ES_tradnl" b="1" dirty="0" err="1">
                <a:solidFill>
                  <a:srgbClr val="FF0000"/>
                </a:solidFill>
              </a:rPr>
              <a:t>Convivència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(art. 6). </a:t>
            </a:r>
            <a:r>
              <a:rPr lang="es-ES_tradnl" dirty="0" err="1">
                <a:solidFill>
                  <a:schemeClr val="tx1"/>
                </a:solidFill>
              </a:rPr>
              <a:t>Compossició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paritària</a:t>
            </a:r>
            <a:r>
              <a:rPr lang="es-ES_tradnl" dirty="0">
                <a:solidFill>
                  <a:schemeClr val="tx1"/>
                </a:solidFill>
              </a:rPr>
              <a:t> per PDI, PAS i </a:t>
            </a:r>
            <a:r>
              <a:rPr lang="es-ES_tradnl" dirty="0" err="1">
                <a:solidFill>
                  <a:schemeClr val="tx1"/>
                </a:solidFill>
              </a:rPr>
              <a:t>estudiantat</a:t>
            </a:r>
            <a:r>
              <a:rPr lang="es-ES_tradnl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_tradnl" dirty="0">
                <a:solidFill>
                  <a:schemeClr val="tx1"/>
                </a:solidFill>
              </a:rPr>
              <a:t>¿</a:t>
            </a:r>
            <a:r>
              <a:rPr lang="es-ES_tradnl" dirty="0" err="1">
                <a:solidFill>
                  <a:schemeClr val="tx1"/>
                </a:solidFill>
              </a:rPr>
              <a:t>Quines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funcions</a:t>
            </a:r>
            <a:r>
              <a:rPr lang="es-ES_tradnl" dirty="0">
                <a:solidFill>
                  <a:schemeClr val="tx1"/>
                </a:solidFill>
              </a:rPr>
              <a:t> té?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Les </a:t>
            </a:r>
            <a:r>
              <a:rPr lang="es-ES_tradnl" dirty="0" err="1">
                <a:solidFill>
                  <a:schemeClr val="tx1"/>
                </a:solidFill>
              </a:rPr>
              <a:t>Universitats</a:t>
            </a:r>
            <a:r>
              <a:rPr lang="es-ES_tradnl" dirty="0">
                <a:solidFill>
                  <a:schemeClr val="tx1"/>
                </a:solidFill>
              </a:rPr>
              <a:t> han </a:t>
            </a:r>
            <a:r>
              <a:rPr lang="es-ES_tradnl" dirty="0" err="1">
                <a:solidFill>
                  <a:schemeClr val="tx1"/>
                </a:solidFill>
              </a:rPr>
              <a:t>d’aprovar</a:t>
            </a:r>
            <a:r>
              <a:rPr lang="es-ES_tradnl" dirty="0">
                <a:solidFill>
                  <a:schemeClr val="tx1"/>
                </a:solidFill>
              </a:rPr>
              <a:t> les </a:t>
            </a:r>
            <a:r>
              <a:rPr lang="es-ES_tradnl" dirty="0" err="1">
                <a:solidFill>
                  <a:schemeClr val="tx1"/>
                </a:solidFill>
              </a:rPr>
              <a:t>seues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pròpies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b="1" dirty="0">
                <a:solidFill>
                  <a:srgbClr val="FF0000"/>
                </a:solidFill>
              </a:rPr>
              <a:t>normes de </a:t>
            </a:r>
            <a:r>
              <a:rPr lang="es-ES_tradnl" b="1" dirty="0" err="1">
                <a:solidFill>
                  <a:srgbClr val="FF0000"/>
                </a:solidFill>
              </a:rPr>
              <a:t>convivència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en el </a:t>
            </a:r>
            <a:r>
              <a:rPr lang="es-ES_tradnl" dirty="0" err="1">
                <a:solidFill>
                  <a:schemeClr val="tx1"/>
                </a:solidFill>
              </a:rPr>
              <a:t>terminy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d’un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any</a:t>
            </a:r>
            <a:r>
              <a:rPr lang="es-ES_tradnl" dirty="0">
                <a:solidFill>
                  <a:schemeClr val="tx1"/>
                </a:solidFill>
              </a:rPr>
              <a:t> des de </a:t>
            </a:r>
            <a:r>
              <a:rPr lang="es-ES_tradnl" dirty="0" err="1">
                <a:solidFill>
                  <a:schemeClr val="tx1"/>
                </a:solidFill>
              </a:rPr>
              <a:t>l'entrada</a:t>
            </a:r>
            <a:r>
              <a:rPr lang="es-ES_tradnl" dirty="0">
                <a:solidFill>
                  <a:schemeClr val="tx1"/>
                </a:solidFill>
              </a:rPr>
              <a:t> en vigor (26.2.23).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571" y="248013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/>
              <a:t>Llei</a:t>
            </a:r>
            <a:r>
              <a:rPr lang="es-ES" sz="2800" b="1" dirty="0"/>
              <a:t> 3/2022, de 24 de </a:t>
            </a:r>
            <a:r>
              <a:rPr lang="es-ES" sz="2800" b="1" dirty="0" err="1"/>
              <a:t>febrer</a:t>
            </a:r>
            <a:r>
              <a:rPr lang="es-ES" sz="2800" b="1" dirty="0"/>
              <a:t>, DE CONVIVÈNCIA UNIVERSITÀRIA</a:t>
            </a:r>
            <a:endParaRPr lang="es-ES_tradnl" sz="2800" b="1" dirty="0"/>
          </a:p>
        </p:txBody>
      </p:sp>
      <p:pic>
        <p:nvPicPr>
          <p:cNvPr id="4" name="Marcador de posición de imagen 5">
            <a:extLst>
              <a:ext uri="{FF2B5EF4-FFF2-40B4-BE49-F238E27FC236}">
                <a16:creationId xmlns:a16="http://schemas.microsoft.com/office/drawing/2014/main" id="{C2D5C1D9-D70A-284B-92B3-20001D93B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r="8294"/>
          <a:stretch/>
        </p:blipFill>
        <p:spPr>
          <a:xfrm>
            <a:off x="8992230" y="893004"/>
            <a:ext cx="2952491" cy="2952460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32C9E2-09C0-3540-A4A3-936CBE5768B4}"/>
              </a:ext>
            </a:extLst>
          </p:cNvPr>
          <p:cNvSpPr txBox="1"/>
          <p:nvPr/>
        </p:nvSpPr>
        <p:spPr>
          <a:xfrm>
            <a:off x="802875" y="979715"/>
            <a:ext cx="8058580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bg1"/>
                </a:solidFill>
              </a:rPr>
              <a:t>Objectius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2639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571" y="248013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/>
              <a:t>Llei</a:t>
            </a:r>
            <a:r>
              <a:rPr lang="es-ES" sz="2800" b="1" dirty="0"/>
              <a:t> 3/2022, de 24 de </a:t>
            </a:r>
            <a:r>
              <a:rPr lang="es-ES" sz="2800" b="1" dirty="0" err="1"/>
              <a:t>febrer</a:t>
            </a:r>
            <a:r>
              <a:rPr lang="es-ES" sz="2800" b="1" dirty="0"/>
              <a:t>, DE CONVIVÈNCIA UNIVERSITÀRIA</a:t>
            </a:r>
            <a:endParaRPr lang="es-ES_tradnl" sz="2800" b="1" dirty="0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8EFF48F-3434-FB41-8A82-9D04D0B47AB2}"/>
              </a:ext>
            </a:extLst>
          </p:cNvPr>
          <p:cNvSpPr/>
          <p:nvPr/>
        </p:nvSpPr>
        <p:spPr>
          <a:xfrm>
            <a:off x="875571" y="893004"/>
            <a:ext cx="4322071" cy="87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schemeClr val="bg1"/>
                </a:solidFill>
              </a:rPr>
              <a:t>Àmbit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d’aplicació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D71A0C-D0F0-9B4A-9C03-F55BE918382D}"/>
              </a:ext>
            </a:extLst>
          </p:cNvPr>
          <p:cNvSpPr txBox="1"/>
          <p:nvPr/>
        </p:nvSpPr>
        <p:spPr>
          <a:xfrm>
            <a:off x="9442383" y="5534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7FF7B99-2A43-FC45-A41F-5DB086289E99}"/>
              </a:ext>
            </a:extLst>
          </p:cNvPr>
          <p:cNvSpPr/>
          <p:nvPr/>
        </p:nvSpPr>
        <p:spPr>
          <a:xfrm>
            <a:off x="3806790" y="4749109"/>
            <a:ext cx="2579571" cy="8390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err="1">
                <a:solidFill>
                  <a:schemeClr val="tx1"/>
                </a:solidFill>
              </a:rPr>
              <a:t>Només</a:t>
            </a:r>
            <a:r>
              <a:rPr lang="es-ES" sz="2200" b="1" dirty="0">
                <a:solidFill>
                  <a:schemeClr val="tx1"/>
                </a:solidFill>
              </a:rPr>
              <a:t> </a:t>
            </a:r>
            <a:r>
              <a:rPr lang="es-ES" sz="2200" b="1" dirty="0" err="1">
                <a:solidFill>
                  <a:schemeClr val="tx1"/>
                </a:solidFill>
              </a:rPr>
              <a:t>estudiantat</a:t>
            </a:r>
            <a:endParaRPr lang="es-ES" sz="2200" b="1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BE05AE-4AC6-B449-8F45-058510F654A5}"/>
              </a:ext>
            </a:extLst>
          </p:cNvPr>
          <p:cNvSpPr txBox="1"/>
          <p:nvPr/>
        </p:nvSpPr>
        <p:spPr>
          <a:xfrm>
            <a:off x="8951495" y="4244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99B1CCA-94CE-874E-B55B-579F4E8E3F6B}"/>
              </a:ext>
            </a:extLst>
          </p:cNvPr>
          <p:cNvSpPr/>
          <p:nvPr/>
        </p:nvSpPr>
        <p:spPr>
          <a:xfrm>
            <a:off x="3693294" y="1900989"/>
            <a:ext cx="2781701" cy="8758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solidFill>
                  <a:schemeClr val="tx1"/>
                </a:solidFill>
              </a:rPr>
              <a:t>PDI i PAS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FDCB2E-459A-C143-8D2D-F86802FD053F}"/>
              </a:ext>
            </a:extLst>
          </p:cNvPr>
          <p:cNvSpPr txBox="1"/>
          <p:nvPr/>
        </p:nvSpPr>
        <p:spPr>
          <a:xfrm>
            <a:off x="492451" y="4722377"/>
            <a:ext cx="248331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err="1"/>
              <a:t>Títol</a:t>
            </a:r>
            <a:r>
              <a:rPr lang="es-ES" sz="2000" dirty="0"/>
              <a:t> II (arts. 7 a 22)</a:t>
            </a:r>
          </a:p>
          <a:p>
            <a:r>
              <a:rPr lang="es-ES" sz="2000" dirty="0" err="1"/>
              <a:t>Procediment</a:t>
            </a:r>
            <a:r>
              <a:rPr lang="es-ES" sz="2000" dirty="0"/>
              <a:t> </a:t>
            </a:r>
            <a:r>
              <a:rPr lang="es-ES" sz="2000" dirty="0" err="1"/>
              <a:t>disciplinari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831D18-120D-494B-A639-ED673302C931}"/>
              </a:ext>
            </a:extLst>
          </p:cNvPr>
          <p:cNvSpPr txBox="1"/>
          <p:nvPr/>
        </p:nvSpPr>
        <p:spPr>
          <a:xfrm>
            <a:off x="529389" y="2589197"/>
            <a:ext cx="248331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/>
              <a:t>Títol</a:t>
            </a:r>
            <a:r>
              <a:rPr lang="es-ES" sz="2000" dirty="0"/>
              <a:t> Preliminar (arts. 1 a 4) i </a:t>
            </a:r>
            <a:r>
              <a:rPr lang="es-ES" sz="2000" dirty="0" err="1"/>
              <a:t>Títol</a:t>
            </a:r>
            <a:r>
              <a:rPr lang="es-ES" sz="2000" dirty="0"/>
              <a:t> I (arts. 5 y 6)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DC20BF3-51C6-FF48-AD25-6B9EE64DA885}"/>
              </a:ext>
            </a:extLst>
          </p:cNvPr>
          <p:cNvSpPr/>
          <p:nvPr/>
        </p:nvSpPr>
        <p:spPr>
          <a:xfrm>
            <a:off x="3806790" y="3099924"/>
            <a:ext cx="2781701" cy="8758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err="1">
                <a:solidFill>
                  <a:schemeClr val="tx1"/>
                </a:solidFill>
              </a:rPr>
              <a:t>estudiantat</a:t>
            </a:r>
            <a:endParaRPr lang="es-ES" sz="22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9368CA-75B3-114C-895E-6B927635CF93}"/>
              </a:ext>
            </a:extLst>
          </p:cNvPr>
          <p:cNvSpPr txBox="1"/>
          <p:nvPr/>
        </p:nvSpPr>
        <p:spPr>
          <a:xfrm>
            <a:off x="7206310" y="832890"/>
            <a:ext cx="414848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dirty="0" err="1"/>
              <a:t>Qualsevol</a:t>
            </a:r>
            <a:r>
              <a:rPr lang="es-ES" sz="2000" dirty="0"/>
              <a:t> </a:t>
            </a:r>
            <a:r>
              <a:rPr lang="es-ES" sz="2000" dirty="0" err="1"/>
              <a:t>vincle</a:t>
            </a:r>
            <a:r>
              <a:rPr lang="es-ES" sz="2000" dirty="0"/>
              <a:t> </a:t>
            </a:r>
            <a:r>
              <a:rPr lang="es-ES" sz="2000" dirty="0" err="1"/>
              <a:t>jurídic</a:t>
            </a:r>
            <a:endParaRPr lang="es-ES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/>
              <a:t>LLEVAT q. el </a:t>
            </a:r>
            <a:r>
              <a:rPr lang="es-ES" sz="2000" dirty="0" err="1"/>
              <a:t>comportamemt</a:t>
            </a:r>
            <a:r>
              <a:rPr lang="es-ES" sz="2000" dirty="0"/>
              <a:t> siga falta </a:t>
            </a:r>
            <a:r>
              <a:rPr lang="es-ES" sz="2000" dirty="0" err="1"/>
              <a:t>segons</a:t>
            </a:r>
            <a:r>
              <a:rPr lang="es-ES" sz="2000" dirty="0"/>
              <a:t> </a:t>
            </a:r>
            <a:r>
              <a:rPr lang="es-ES" sz="2000" dirty="0" err="1"/>
              <a:t>proced</a:t>
            </a:r>
            <a:r>
              <a:rPr lang="es-ES" sz="2000" dirty="0"/>
              <a:t>. </a:t>
            </a:r>
            <a:r>
              <a:rPr lang="es-ES" sz="2000" dirty="0" err="1"/>
              <a:t>disciplinari</a:t>
            </a:r>
            <a:r>
              <a:rPr lang="es-ES" sz="2000" dirty="0"/>
              <a:t> o </a:t>
            </a:r>
            <a:r>
              <a:rPr lang="es-ES" sz="2000" dirty="0" err="1"/>
              <a:t>constitutiu</a:t>
            </a:r>
            <a:r>
              <a:rPr lang="es-ES" sz="2000" dirty="0"/>
              <a:t> de </a:t>
            </a:r>
            <a:r>
              <a:rPr lang="es-ES" sz="2000" dirty="0" err="1"/>
              <a:t>delicte</a:t>
            </a:r>
            <a:endParaRPr lang="es-ES" sz="2000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76B0BA46-575E-2549-A6E0-D8E3E96A41CF}"/>
              </a:ext>
            </a:extLst>
          </p:cNvPr>
          <p:cNvSpPr/>
          <p:nvPr/>
        </p:nvSpPr>
        <p:spPr>
          <a:xfrm>
            <a:off x="3291840" y="2338939"/>
            <a:ext cx="317634" cy="14786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66079F18-15A7-E04E-B99A-425BC722AF81}"/>
              </a:ext>
            </a:extLst>
          </p:cNvPr>
          <p:cNvSpPr/>
          <p:nvPr/>
        </p:nvSpPr>
        <p:spPr>
          <a:xfrm>
            <a:off x="3012706" y="5002116"/>
            <a:ext cx="734768" cy="3446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440E48-FEF5-1D48-B1E9-EBD54F8A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69" y="4001337"/>
            <a:ext cx="3936157" cy="245774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BF2EE8B-5C63-7448-B460-D29BAA01DF63}"/>
              </a:ext>
            </a:extLst>
          </p:cNvPr>
          <p:cNvSpPr txBox="1"/>
          <p:nvPr/>
        </p:nvSpPr>
        <p:spPr>
          <a:xfrm>
            <a:off x="7566668" y="2398672"/>
            <a:ext cx="411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</a:t>
            </a:r>
            <a:r>
              <a:rPr lang="es-ES" dirty="0" err="1"/>
              <a:t>S’aplica</a:t>
            </a:r>
            <a:r>
              <a:rPr lang="es-ES" dirty="0"/>
              <a:t> al personal </a:t>
            </a:r>
            <a:r>
              <a:rPr lang="es-ES" dirty="0" err="1"/>
              <a:t>extern</a:t>
            </a:r>
            <a:r>
              <a:rPr lang="es-ES" dirty="0"/>
              <a:t> que presta </a:t>
            </a:r>
            <a:r>
              <a:rPr lang="es-ES" dirty="0" err="1"/>
              <a:t>serveis</a:t>
            </a:r>
            <a:endParaRPr lang="es-ES" dirty="0"/>
          </a:p>
          <a:p>
            <a:pPr algn="ctr"/>
            <a:r>
              <a:rPr lang="es-ES" dirty="0"/>
              <a:t>o </a:t>
            </a:r>
            <a:r>
              <a:rPr lang="es-ES" dirty="0" err="1"/>
              <a:t>duga</a:t>
            </a:r>
            <a:r>
              <a:rPr lang="es-ES" dirty="0"/>
              <a:t> a </a:t>
            </a:r>
            <a:r>
              <a:rPr lang="es-ES" dirty="0" err="1"/>
              <a:t>terme</a:t>
            </a:r>
            <a:r>
              <a:rPr lang="es-ES" dirty="0"/>
              <a:t> </a:t>
            </a:r>
            <a:r>
              <a:rPr lang="es-ES" dirty="0" err="1"/>
              <a:t>activitats</a:t>
            </a:r>
            <a:r>
              <a:rPr lang="es-ES" dirty="0"/>
              <a:t> en la </a:t>
            </a:r>
            <a:r>
              <a:rPr lang="es-ES" dirty="0" err="1"/>
              <a:t>Universitat</a:t>
            </a:r>
            <a:r>
              <a:rPr lang="es-ES" dirty="0"/>
              <a:t>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B5D5B0-735C-684B-B200-58ADC879753C}"/>
              </a:ext>
            </a:extLst>
          </p:cNvPr>
          <p:cNvSpPr txBox="1"/>
          <p:nvPr/>
        </p:nvSpPr>
        <p:spPr>
          <a:xfrm>
            <a:off x="3634143" y="5762373"/>
            <a:ext cx="286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La LCU ha </a:t>
            </a:r>
            <a:r>
              <a:rPr lang="es-ES_tradnl" dirty="0" err="1"/>
              <a:t>derogat</a:t>
            </a:r>
            <a:r>
              <a:rPr lang="es-ES_tradnl" dirty="0"/>
              <a:t> el </a:t>
            </a:r>
            <a:r>
              <a:rPr lang="es-ES_tradnl" dirty="0" err="1"/>
              <a:t>Reglament</a:t>
            </a:r>
            <a:r>
              <a:rPr lang="es-ES_tradnl" dirty="0"/>
              <a:t> de Disciplina </a:t>
            </a:r>
            <a:r>
              <a:rPr lang="es-ES_tradnl" dirty="0" err="1"/>
              <a:t>Acadèmica</a:t>
            </a:r>
            <a:r>
              <a:rPr lang="es-ES_tradnl" dirty="0"/>
              <a:t> de 1954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9120535-133C-BC47-8EE6-67B793F406BA}"/>
              </a:ext>
            </a:extLst>
          </p:cNvPr>
          <p:cNvCxnSpPr>
            <a:cxnSpLocks/>
          </p:cNvCxnSpPr>
          <p:nvPr/>
        </p:nvCxnSpPr>
        <p:spPr>
          <a:xfrm flipV="1">
            <a:off x="5842000" y="1270001"/>
            <a:ext cx="1289848" cy="630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5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0F21750-A4B9-264A-AB15-8E6320B6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" y="979714"/>
            <a:ext cx="9854614" cy="460144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Aquestes</a:t>
            </a:r>
            <a:r>
              <a:rPr lang="es-ES_tradnl" dirty="0">
                <a:solidFill>
                  <a:schemeClr val="tx1"/>
                </a:solidFill>
              </a:rPr>
              <a:t> normes </a:t>
            </a:r>
            <a:r>
              <a:rPr lang="es-ES_tradnl" dirty="0" err="1">
                <a:solidFill>
                  <a:srgbClr val="0070C0"/>
                </a:solidFill>
              </a:rPr>
              <a:t>deuren</a:t>
            </a:r>
            <a:r>
              <a:rPr lang="es-ES_tradnl" dirty="0">
                <a:solidFill>
                  <a:srgbClr val="0070C0"/>
                </a:solidFill>
              </a:rPr>
              <a:t> </a:t>
            </a:r>
            <a:r>
              <a:rPr lang="es-ES_tradnl" dirty="0" err="1">
                <a:solidFill>
                  <a:srgbClr val="0070C0"/>
                </a:solidFill>
              </a:rPr>
              <a:t>promoure</a:t>
            </a:r>
            <a:r>
              <a:rPr lang="es-ES_tradnl" dirty="0">
                <a:solidFill>
                  <a:srgbClr val="0070C0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(art. 3.2):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ES_tradnl" dirty="0">
                <a:solidFill>
                  <a:schemeClr val="tx1"/>
                </a:solidFill>
              </a:rPr>
              <a:t>Respecte a la </a:t>
            </a:r>
            <a:r>
              <a:rPr lang="es-ES_tradnl" b="1" dirty="0" err="1">
                <a:solidFill>
                  <a:schemeClr val="tx1"/>
                </a:solidFill>
              </a:rPr>
              <a:t>diversitat</a:t>
            </a:r>
            <a:r>
              <a:rPr lang="es-ES_tradnl" b="1" dirty="0">
                <a:solidFill>
                  <a:schemeClr val="tx1"/>
                </a:solidFill>
              </a:rPr>
              <a:t> i la </a:t>
            </a:r>
            <a:r>
              <a:rPr lang="es-ES_tradnl" b="1" dirty="0" err="1">
                <a:solidFill>
                  <a:schemeClr val="tx1"/>
                </a:solidFill>
              </a:rPr>
              <a:t>tolerància</a:t>
            </a:r>
            <a:r>
              <a:rPr lang="es-ES_tradnl" b="1" dirty="0">
                <a:solidFill>
                  <a:schemeClr val="tx1"/>
                </a:solidFill>
              </a:rPr>
              <a:t>, la igualdad, la </a:t>
            </a:r>
            <a:r>
              <a:rPr lang="es-ES_tradnl" b="1" dirty="0" err="1">
                <a:solidFill>
                  <a:schemeClr val="tx1"/>
                </a:solidFill>
              </a:rPr>
              <a:t>inclusió</a:t>
            </a:r>
            <a:r>
              <a:rPr lang="es-ES_tradnl" b="1" dirty="0">
                <a:solidFill>
                  <a:schemeClr val="tx1"/>
                </a:solidFill>
              </a:rPr>
              <a:t> i </a:t>
            </a:r>
            <a:r>
              <a:rPr lang="es-ES_tradnl" b="1" dirty="0" err="1">
                <a:solidFill>
                  <a:schemeClr val="tx1"/>
                </a:solidFill>
              </a:rPr>
              <a:t>l’adopció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de mesures </a:t>
            </a:r>
            <a:r>
              <a:rPr lang="es-ES_tradnl" dirty="0" err="1">
                <a:solidFill>
                  <a:schemeClr val="tx1"/>
                </a:solidFill>
              </a:rPr>
              <a:t>d’</a:t>
            </a:r>
            <a:r>
              <a:rPr lang="es-ES_tradnl" b="1" dirty="0" err="1">
                <a:solidFill>
                  <a:schemeClr val="tx1"/>
                </a:solidFill>
              </a:rPr>
              <a:t>acció</a:t>
            </a:r>
            <a:r>
              <a:rPr lang="es-ES_tradnl" b="1" dirty="0">
                <a:solidFill>
                  <a:schemeClr val="tx1"/>
                </a:solidFill>
              </a:rPr>
              <a:t> positiva </a:t>
            </a:r>
            <a:r>
              <a:rPr lang="es-ES_tradnl" dirty="0">
                <a:solidFill>
                  <a:schemeClr val="tx1"/>
                </a:solidFill>
              </a:rPr>
              <a:t>en favor de </a:t>
            </a:r>
            <a:r>
              <a:rPr lang="es-ES_tradnl" dirty="0" err="1">
                <a:solidFill>
                  <a:schemeClr val="tx1"/>
                </a:solidFill>
              </a:rPr>
              <a:t>col.lectius</a:t>
            </a:r>
            <a:r>
              <a:rPr lang="es-ES_tradnl" dirty="0">
                <a:solidFill>
                  <a:schemeClr val="tx1"/>
                </a:solidFill>
              </a:rPr>
              <a:t> vulnerables; </a:t>
            </a: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c) </a:t>
            </a:r>
            <a:r>
              <a:rPr lang="es-ES_tradnl" dirty="0" err="1">
                <a:solidFill>
                  <a:schemeClr val="tx1"/>
                </a:solidFill>
              </a:rPr>
              <a:t>L’</a:t>
            </a:r>
            <a:r>
              <a:rPr lang="es-ES_tradnl" b="1" dirty="0" err="1">
                <a:solidFill>
                  <a:schemeClr val="tx1"/>
                </a:solidFill>
              </a:rPr>
              <a:t>eliminació</a:t>
            </a:r>
            <a:r>
              <a:rPr lang="es-ES_tradnl" b="1" dirty="0">
                <a:solidFill>
                  <a:schemeClr val="tx1"/>
                </a:solidFill>
              </a:rPr>
              <a:t> de toda forma de </a:t>
            </a:r>
            <a:r>
              <a:rPr lang="es-ES_tradnl" b="1" dirty="0" err="1">
                <a:solidFill>
                  <a:schemeClr val="tx1"/>
                </a:solidFill>
              </a:rPr>
              <a:t>violència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b="1" dirty="0" err="1">
                <a:solidFill>
                  <a:schemeClr val="tx1"/>
                </a:solidFill>
              </a:rPr>
              <a:t>discriminació</a:t>
            </a:r>
            <a:r>
              <a:rPr lang="es-ES_tradnl" b="1" dirty="0">
                <a:solidFill>
                  <a:schemeClr val="tx1"/>
                </a:solidFill>
              </a:rPr>
              <a:t> o </a:t>
            </a:r>
            <a:r>
              <a:rPr lang="es-ES_tradnl" b="1" dirty="0" err="1">
                <a:solidFill>
                  <a:schemeClr val="tx1"/>
                </a:solidFill>
              </a:rPr>
              <a:t>assetjament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sexual, por raó de </a:t>
            </a:r>
            <a:r>
              <a:rPr lang="es-ES_tradnl" dirty="0" err="1">
                <a:solidFill>
                  <a:schemeClr val="tx1"/>
                </a:solidFill>
              </a:rPr>
              <a:t>sexe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orientació</a:t>
            </a:r>
            <a:r>
              <a:rPr lang="es-ES_tradnl" dirty="0">
                <a:solidFill>
                  <a:schemeClr val="tx1"/>
                </a:solidFill>
              </a:rPr>
              <a:t> sexual, </a:t>
            </a:r>
            <a:r>
              <a:rPr lang="es-ES_tradnl" dirty="0" err="1">
                <a:solidFill>
                  <a:schemeClr val="tx1"/>
                </a:solidFill>
              </a:rPr>
              <a:t>identitat</a:t>
            </a:r>
            <a:r>
              <a:rPr lang="es-ES_tradnl" dirty="0">
                <a:solidFill>
                  <a:schemeClr val="tx1"/>
                </a:solidFill>
              </a:rPr>
              <a:t> o </a:t>
            </a:r>
            <a:r>
              <a:rPr lang="es-ES_tradnl" dirty="0" err="1">
                <a:solidFill>
                  <a:schemeClr val="tx1"/>
                </a:solidFill>
              </a:rPr>
              <a:t>expressió</a:t>
            </a:r>
            <a:r>
              <a:rPr lang="es-ES_tradnl" dirty="0">
                <a:solidFill>
                  <a:schemeClr val="tx1"/>
                </a:solidFill>
              </a:rPr>
              <a:t> de </a:t>
            </a:r>
            <a:r>
              <a:rPr lang="es-ES_tradnl" dirty="0" err="1">
                <a:solidFill>
                  <a:schemeClr val="tx1"/>
                </a:solidFill>
              </a:rPr>
              <a:t>gènere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característiques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sexuals</a:t>
            </a:r>
            <a:r>
              <a:rPr lang="es-ES_tradnl" dirty="0">
                <a:solidFill>
                  <a:schemeClr val="tx1"/>
                </a:solidFill>
              </a:rPr>
              <a:t>, origen nacional, </a:t>
            </a:r>
            <a:r>
              <a:rPr lang="es-ES_tradnl" dirty="0" err="1">
                <a:solidFill>
                  <a:schemeClr val="tx1"/>
                </a:solidFill>
              </a:rPr>
              <a:t>pertinença</a:t>
            </a:r>
            <a:r>
              <a:rPr lang="es-ES_tradnl" dirty="0">
                <a:solidFill>
                  <a:schemeClr val="tx1"/>
                </a:solidFill>
              </a:rPr>
              <a:t> a un </a:t>
            </a:r>
            <a:r>
              <a:rPr lang="es-ES_tradnl" dirty="0" err="1">
                <a:solidFill>
                  <a:schemeClr val="tx1"/>
                </a:solidFill>
              </a:rPr>
              <a:t>grup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étnic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discapacitat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etat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estat</a:t>
            </a:r>
            <a:r>
              <a:rPr lang="es-ES_tradnl" dirty="0">
                <a:solidFill>
                  <a:schemeClr val="tx1"/>
                </a:solidFill>
              </a:rPr>
              <a:t> de salud, </a:t>
            </a:r>
            <a:r>
              <a:rPr lang="es-ES_tradnl" dirty="0" err="1">
                <a:solidFill>
                  <a:schemeClr val="tx1"/>
                </a:solidFill>
              </a:rPr>
              <a:t>classe</a:t>
            </a:r>
            <a:r>
              <a:rPr lang="es-ES_tradnl" dirty="0">
                <a:solidFill>
                  <a:schemeClr val="tx1"/>
                </a:solidFill>
              </a:rPr>
              <a:t> social, religió o </a:t>
            </a:r>
            <a:r>
              <a:rPr lang="es-ES_tradnl" dirty="0" err="1">
                <a:solidFill>
                  <a:schemeClr val="tx1"/>
                </a:solidFill>
              </a:rPr>
              <a:t>conviccions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llengua</a:t>
            </a:r>
            <a:r>
              <a:rPr lang="es-ES_tradnl" dirty="0">
                <a:solidFill>
                  <a:schemeClr val="tx1"/>
                </a:solidFill>
              </a:rPr>
              <a:t>, o </a:t>
            </a:r>
            <a:r>
              <a:rPr lang="es-ES_tradnl" dirty="0" err="1">
                <a:solidFill>
                  <a:schemeClr val="tx1"/>
                </a:solidFill>
              </a:rPr>
              <a:t>qualsevol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altra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condició</a:t>
            </a:r>
            <a:r>
              <a:rPr lang="es-ES_tradnl" dirty="0">
                <a:solidFill>
                  <a:schemeClr val="tx1"/>
                </a:solidFill>
              </a:rPr>
              <a:t> o </a:t>
            </a:r>
            <a:r>
              <a:rPr lang="es-ES_tradnl" dirty="0" err="1">
                <a:solidFill>
                  <a:schemeClr val="tx1"/>
                </a:solidFill>
              </a:rPr>
              <a:t>circumstància</a:t>
            </a:r>
            <a:r>
              <a:rPr lang="es-ES_tradnl" dirty="0">
                <a:solidFill>
                  <a:schemeClr val="tx1"/>
                </a:solidFill>
              </a:rPr>
              <a:t> personal o social.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rgbClr val="0070C0"/>
                </a:solidFill>
              </a:rPr>
              <a:t>Incloiran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dirty="0" err="1">
                <a:solidFill>
                  <a:schemeClr val="tx1"/>
                </a:solidFill>
              </a:rPr>
              <a:t>així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mateix</a:t>
            </a:r>
            <a:r>
              <a:rPr lang="es-ES_tradnl" dirty="0">
                <a:solidFill>
                  <a:schemeClr val="tx1"/>
                </a:solidFill>
              </a:rPr>
              <a:t>, </a:t>
            </a:r>
            <a:r>
              <a:rPr lang="es-ES_tradnl" b="1" dirty="0">
                <a:solidFill>
                  <a:srgbClr val="0070C0"/>
                </a:solidFill>
              </a:rPr>
              <a:t>mesures de </a:t>
            </a:r>
            <a:r>
              <a:rPr lang="es-ES_tradnl" b="1" dirty="0" err="1">
                <a:solidFill>
                  <a:srgbClr val="0070C0"/>
                </a:solidFill>
              </a:rPr>
              <a:t>prevenció</a:t>
            </a:r>
            <a:r>
              <a:rPr lang="es-ES_tradnl" b="1" dirty="0">
                <a:solidFill>
                  <a:srgbClr val="0070C0"/>
                </a:solidFill>
              </a:rPr>
              <a:t> i </a:t>
            </a:r>
            <a:r>
              <a:rPr lang="es-ES_tradnl" b="1" dirty="0" err="1">
                <a:solidFill>
                  <a:srgbClr val="0070C0"/>
                </a:solidFill>
              </a:rPr>
              <a:t>resposta</a:t>
            </a:r>
            <a:r>
              <a:rPr lang="es-ES_tradnl" b="1" dirty="0">
                <a:solidFill>
                  <a:srgbClr val="0070C0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d’acord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amb</a:t>
            </a:r>
            <a:r>
              <a:rPr lang="es-ES_tradnl" dirty="0">
                <a:solidFill>
                  <a:schemeClr val="tx1"/>
                </a:solidFill>
              </a:rPr>
              <a:t> un </a:t>
            </a:r>
            <a:r>
              <a:rPr lang="es-ES_tradnl" dirty="0" err="1">
                <a:solidFill>
                  <a:schemeClr val="tx1"/>
                </a:solidFill>
              </a:rPr>
              <a:t>enfocament</a:t>
            </a:r>
            <a:r>
              <a:rPr lang="es-ES_tradnl" dirty="0">
                <a:solidFill>
                  <a:schemeClr val="tx1"/>
                </a:solidFill>
              </a:rPr>
              <a:t> de </a:t>
            </a:r>
            <a:r>
              <a:rPr lang="es-ES_tradnl" dirty="0" err="1">
                <a:solidFill>
                  <a:schemeClr val="tx1"/>
                </a:solidFill>
              </a:rPr>
              <a:t>protecció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dels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drets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humans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enfront</a:t>
            </a:r>
            <a:r>
              <a:rPr lang="es-ES_tradnl" dirty="0">
                <a:solidFill>
                  <a:schemeClr val="tx1"/>
                </a:solidFill>
              </a:rPr>
              <a:t> de la </a:t>
            </a:r>
            <a:r>
              <a:rPr lang="es-ES_tradnl" b="1" dirty="0" err="1">
                <a:solidFill>
                  <a:schemeClr val="tx1"/>
                </a:solidFill>
              </a:rPr>
              <a:t>violència</a:t>
            </a:r>
            <a:r>
              <a:rPr lang="es-ES_tradnl" b="1" dirty="0">
                <a:solidFill>
                  <a:schemeClr val="tx1"/>
                </a:solidFill>
              </a:rPr>
              <a:t>, la </a:t>
            </a:r>
            <a:r>
              <a:rPr lang="es-ES_tradnl" b="1" dirty="0" err="1">
                <a:solidFill>
                  <a:schemeClr val="tx1"/>
                </a:solidFill>
              </a:rPr>
              <a:t>discriminació</a:t>
            </a:r>
            <a:r>
              <a:rPr lang="es-ES_tradnl" b="1" dirty="0">
                <a:solidFill>
                  <a:schemeClr val="tx1"/>
                </a:solidFill>
              </a:rPr>
              <a:t>, o el </a:t>
            </a:r>
            <a:r>
              <a:rPr lang="es-ES_tradnl" b="1" dirty="0" err="1">
                <a:solidFill>
                  <a:schemeClr val="tx1"/>
                </a:solidFill>
              </a:rPr>
              <a:t>assetjament</a:t>
            </a:r>
            <a:r>
              <a:rPr lang="es-ES_tradnl" dirty="0">
                <a:solidFill>
                  <a:schemeClr val="tx1"/>
                </a:solidFill>
              </a:rPr>
              <a:t> per les causes </a:t>
            </a:r>
            <a:r>
              <a:rPr lang="es-ES_tradnl" dirty="0" err="1">
                <a:solidFill>
                  <a:schemeClr val="tx1"/>
                </a:solidFill>
              </a:rPr>
              <a:t>assenyalades</a:t>
            </a:r>
            <a:r>
              <a:rPr lang="es-ES_tradnl" dirty="0">
                <a:solidFill>
                  <a:schemeClr val="tx1"/>
                </a:solidFill>
              </a:rPr>
              <a:t> en el </a:t>
            </a:r>
            <a:r>
              <a:rPr lang="es-ES_tradnl" dirty="0" err="1">
                <a:solidFill>
                  <a:schemeClr val="tx1"/>
                </a:solidFill>
              </a:rPr>
              <a:t>apartat</a:t>
            </a:r>
            <a:r>
              <a:rPr lang="es-ES_tradnl" dirty="0">
                <a:solidFill>
                  <a:schemeClr val="tx1"/>
                </a:solidFill>
              </a:rPr>
              <a:t> 2. (art. 3.3). 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571" y="248013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04815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0F21750-A4B9-264A-AB15-8E6320B6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902" y="979714"/>
            <a:ext cx="9652826" cy="137401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 err="1">
                <a:solidFill>
                  <a:schemeClr val="tx1"/>
                </a:solidFill>
              </a:rPr>
              <a:t>Aquestes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b="1" dirty="0">
                <a:solidFill>
                  <a:srgbClr val="0070C0"/>
                </a:solidFill>
              </a:rPr>
              <a:t>mesures de </a:t>
            </a:r>
            <a:r>
              <a:rPr lang="es-ES_tradnl" b="1" dirty="0" err="1">
                <a:solidFill>
                  <a:srgbClr val="0070C0"/>
                </a:solidFill>
              </a:rPr>
              <a:t>prevenció</a:t>
            </a:r>
            <a:r>
              <a:rPr lang="es-ES_tradnl" b="1" dirty="0">
                <a:solidFill>
                  <a:srgbClr val="0070C0"/>
                </a:solidFill>
              </a:rPr>
              <a:t> i </a:t>
            </a:r>
            <a:r>
              <a:rPr lang="es-ES_tradnl" b="1" dirty="0" err="1">
                <a:solidFill>
                  <a:srgbClr val="0070C0"/>
                </a:solidFill>
              </a:rPr>
              <a:t>resposta</a:t>
            </a:r>
            <a:r>
              <a:rPr lang="es-ES_tradnl" b="1" dirty="0">
                <a:solidFill>
                  <a:srgbClr val="0070C0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enfront</a:t>
            </a:r>
            <a:r>
              <a:rPr lang="es-ES_tradnl" dirty="0">
                <a:solidFill>
                  <a:schemeClr val="tx1"/>
                </a:solidFill>
              </a:rPr>
              <a:t> de la </a:t>
            </a:r>
            <a:r>
              <a:rPr lang="es-ES_tradnl" b="1" dirty="0" err="1">
                <a:solidFill>
                  <a:schemeClr val="tx1"/>
                </a:solidFill>
              </a:rPr>
              <a:t>violència</a:t>
            </a:r>
            <a:r>
              <a:rPr lang="es-ES_tradnl" b="1" dirty="0">
                <a:solidFill>
                  <a:schemeClr val="tx1"/>
                </a:solidFill>
              </a:rPr>
              <a:t>, la </a:t>
            </a:r>
            <a:r>
              <a:rPr lang="es-ES_tradnl" b="1" dirty="0" err="1">
                <a:solidFill>
                  <a:schemeClr val="tx1"/>
                </a:solidFill>
              </a:rPr>
              <a:t>discriminació</a:t>
            </a:r>
            <a:r>
              <a:rPr lang="es-ES_tradnl" b="1" dirty="0">
                <a:solidFill>
                  <a:schemeClr val="tx1"/>
                </a:solidFill>
              </a:rPr>
              <a:t>, o el </a:t>
            </a:r>
            <a:r>
              <a:rPr lang="es-ES_tradnl" b="1" dirty="0" err="1">
                <a:solidFill>
                  <a:schemeClr val="tx1"/>
                </a:solidFill>
              </a:rPr>
              <a:t>assetjament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seran</a:t>
            </a:r>
            <a:r>
              <a:rPr lang="es-ES_tradnl" dirty="0">
                <a:solidFill>
                  <a:schemeClr val="tx1"/>
                </a:solidFill>
              </a:rPr>
              <a:t> aplicables a </a:t>
            </a:r>
            <a:r>
              <a:rPr lang="es-ES_tradnl" dirty="0" err="1">
                <a:solidFill>
                  <a:schemeClr val="tx1"/>
                </a:solidFill>
              </a:rPr>
              <a:t>l’</a:t>
            </a:r>
            <a:r>
              <a:rPr lang="es-ES_tradnl" b="1" dirty="0" err="1">
                <a:solidFill>
                  <a:schemeClr val="tx1"/>
                </a:solidFill>
              </a:rPr>
              <a:t>estudiantat</a:t>
            </a:r>
            <a:r>
              <a:rPr lang="es-ES_tradnl" b="1" dirty="0">
                <a:solidFill>
                  <a:schemeClr val="tx1"/>
                </a:solidFill>
              </a:rPr>
              <a:t>, al PDI i al PAS, </a:t>
            </a:r>
            <a:r>
              <a:rPr lang="es-ES_tradnl" b="1" dirty="0" err="1">
                <a:solidFill>
                  <a:schemeClr val="tx1"/>
                </a:solidFill>
              </a:rPr>
              <a:t>qualsevol</a:t>
            </a:r>
            <a:r>
              <a:rPr lang="es-ES_tradnl" b="1" dirty="0">
                <a:solidFill>
                  <a:schemeClr val="tx1"/>
                </a:solidFill>
              </a:rPr>
              <a:t> que siga el </a:t>
            </a:r>
            <a:r>
              <a:rPr lang="es-ES_tradnl" b="1" dirty="0" err="1">
                <a:solidFill>
                  <a:schemeClr val="tx1"/>
                </a:solidFill>
              </a:rPr>
              <a:t>instrument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jurídic</a:t>
            </a:r>
            <a:r>
              <a:rPr lang="es-ES_tradnl" b="1" dirty="0">
                <a:solidFill>
                  <a:schemeClr val="tx1"/>
                </a:solidFill>
              </a:rPr>
              <a:t> de </a:t>
            </a:r>
            <a:r>
              <a:rPr lang="es-ES_tradnl" b="1" dirty="0" err="1">
                <a:solidFill>
                  <a:schemeClr val="tx1"/>
                </a:solidFill>
              </a:rPr>
              <a:t>vincle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chemeClr val="tx1"/>
                </a:solidFill>
              </a:rPr>
              <a:t>amb</a:t>
            </a:r>
            <a:r>
              <a:rPr lang="es-ES_tradnl" b="1" dirty="0">
                <a:solidFill>
                  <a:schemeClr val="tx1"/>
                </a:solidFill>
              </a:rPr>
              <a:t> la </a:t>
            </a:r>
            <a:r>
              <a:rPr lang="es-ES_tradnl" b="1" dirty="0" err="1">
                <a:solidFill>
                  <a:schemeClr val="tx1"/>
                </a:solidFill>
              </a:rPr>
              <a:t>Universitat</a:t>
            </a:r>
            <a:r>
              <a:rPr lang="es-ES_tradnl" b="1" dirty="0">
                <a:solidFill>
                  <a:schemeClr val="tx1"/>
                </a:solidFill>
              </a:rPr>
              <a:t> </a:t>
            </a:r>
            <a:r>
              <a:rPr lang="es-ES_tradnl" dirty="0">
                <a:solidFill>
                  <a:schemeClr val="tx1"/>
                </a:solidFill>
              </a:rPr>
              <a:t>(art. 4). Han </a:t>
            </a:r>
            <a:r>
              <a:rPr lang="es-ES_tradnl" dirty="0" err="1">
                <a:solidFill>
                  <a:schemeClr val="tx1"/>
                </a:solidFill>
              </a:rPr>
              <a:t>d’incloure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571" y="248013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BA4E6F-309A-7E44-B010-1D779F60B055}"/>
              </a:ext>
            </a:extLst>
          </p:cNvPr>
          <p:cNvSpPr txBox="1"/>
          <p:nvPr/>
        </p:nvSpPr>
        <p:spPr>
          <a:xfrm>
            <a:off x="2560319" y="2810575"/>
            <a:ext cx="804540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/>
              <a:t>Mesures de </a:t>
            </a:r>
            <a:r>
              <a:rPr lang="es-ES_tradnl" sz="2000" dirty="0" err="1"/>
              <a:t>prevenció</a:t>
            </a:r>
            <a:r>
              <a:rPr lang="es-ES_tradnl" sz="2000" dirty="0"/>
              <a:t> </a:t>
            </a:r>
            <a:r>
              <a:rPr lang="es-ES_tradnl" sz="2000" dirty="0" err="1"/>
              <a:t>primària</a:t>
            </a:r>
            <a:r>
              <a:rPr lang="es-ES_tradnl" sz="2000" dirty="0"/>
              <a:t> (</a:t>
            </a:r>
            <a:r>
              <a:rPr lang="es-ES_tradnl" sz="2000" dirty="0" err="1"/>
              <a:t>sensibilització</a:t>
            </a:r>
            <a:r>
              <a:rPr lang="es-ES_tradnl" sz="2000" dirty="0"/>
              <a:t>, </a:t>
            </a:r>
            <a:r>
              <a:rPr lang="es-ES_tradnl" sz="2000" dirty="0" err="1"/>
              <a:t>concienciació</a:t>
            </a:r>
            <a:r>
              <a:rPr lang="es-ES_tradnl" sz="2000" dirty="0"/>
              <a:t> i </a:t>
            </a:r>
            <a:r>
              <a:rPr lang="es-ES_tradnl" sz="2000" dirty="0" err="1"/>
              <a:t>formació</a:t>
            </a:r>
            <a:r>
              <a:rPr lang="es-ES_tradnl" sz="2000" dirty="0"/>
              <a:t>);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/>
              <a:t>Mesures de </a:t>
            </a:r>
            <a:r>
              <a:rPr lang="es-ES_tradnl" sz="2000" dirty="0" err="1"/>
              <a:t>prevenció</a:t>
            </a:r>
            <a:r>
              <a:rPr lang="es-ES_tradnl" sz="2000" dirty="0"/>
              <a:t> </a:t>
            </a:r>
            <a:r>
              <a:rPr lang="es-ES_tradnl" sz="2000" dirty="0" err="1"/>
              <a:t>secundària</a:t>
            </a:r>
            <a:r>
              <a:rPr lang="es-ES_tradnl" sz="2000" dirty="0"/>
              <a:t> (per actuar sobre contextos, </a:t>
            </a:r>
            <a:r>
              <a:rPr lang="es-ES_tradnl" sz="2000" dirty="0" err="1"/>
              <a:t>circumstàncies</a:t>
            </a:r>
            <a:r>
              <a:rPr lang="es-ES_tradnl" sz="2000" dirty="0"/>
              <a:t> y </a:t>
            </a:r>
            <a:r>
              <a:rPr lang="es-ES_tradnl" sz="2000" dirty="0" err="1"/>
              <a:t>factors</a:t>
            </a:r>
            <a:r>
              <a:rPr lang="es-ES_tradnl" sz="2000" dirty="0"/>
              <a:t> de riscos)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 err="1"/>
              <a:t>Procediments</a:t>
            </a:r>
            <a:r>
              <a:rPr lang="es-ES_tradnl" sz="2000" dirty="0"/>
              <a:t> </a:t>
            </a:r>
            <a:r>
              <a:rPr lang="es-ES_tradnl" sz="2000" dirty="0" err="1"/>
              <a:t>específics</a:t>
            </a:r>
            <a:r>
              <a:rPr lang="es-ES_tradnl" sz="2000" dirty="0"/>
              <a:t> per a </a:t>
            </a:r>
            <a:r>
              <a:rPr lang="es-ES_tradnl" sz="2000" dirty="0" err="1"/>
              <a:t>interposar</a:t>
            </a:r>
            <a:r>
              <a:rPr lang="es-ES_tradnl" sz="2000" dirty="0"/>
              <a:t> </a:t>
            </a:r>
            <a:r>
              <a:rPr lang="es-ES_tradnl" sz="2000" dirty="0" err="1"/>
              <a:t>queixes</a:t>
            </a:r>
            <a:r>
              <a:rPr lang="es-ES_tradnl" sz="2000" dirty="0"/>
              <a:t> o </a:t>
            </a:r>
            <a:r>
              <a:rPr lang="es-ES_tradnl" sz="2000" dirty="0" err="1"/>
              <a:t>denúncies</a:t>
            </a:r>
            <a:r>
              <a:rPr lang="es-ES_tradnl" sz="2000" dirty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 err="1"/>
              <a:t>Afavorir</a:t>
            </a:r>
            <a:r>
              <a:rPr lang="es-ES_tradnl" sz="2000" dirty="0"/>
              <a:t> mesures </a:t>
            </a:r>
            <a:r>
              <a:rPr lang="es-ES_tradnl" sz="2000" dirty="0" err="1"/>
              <a:t>d’acompanyament</a:t>
            </a:r>
            <a:r>
              <a:rPr lang="es-ES_tradnl" sz="2000" dirty="0"/>
              <a:t> a les </a:t>
            </a:r>
            <a:r>
              <a:rPr lang="es-ES_tradnl" sz="2000" dirty="0" err="1"/>
              <a:t>víctimes</a:t>
            </a:r>
            <a:r>
              <a:rPr lang="es-ES_tradnl" sz="20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EA47EA-0E03-C242-9227-6162A6E64AC9}"/>
              </a:ext>
            </a:extLst>
          </p:cNvPr>
          <p:cNvSpPr txBox="1"/>
          <p:nvPr/>
        </p:nvSpPr>
        <p:spPr>
          <a:xfrm>
            <a:off x="952901" y="4841506"/>
            <a:ext cx="965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Han de </a:t>
            </a:r>
            <a:r>
              <a:rPr lang="es-ES" sz="2400" dirty="0" err="1"/>
              <a:t>desenvolupar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mitjans</a:t>
            </a:r>
            <a:r>
              <a:rPr lang="es-ES" sz="2400" dirty="0"/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alternatius</a:t>
            </a:r>
            <a:r>
              <a:rPr lang="es-ES" sz="2400" b="1" dirty="0">
                <a:solidFill>
                  <a:srgbClr val="0070C0"/>
                </a:solidFill>
              </a:rPr>
              <a:t> de </a:t>
            </a:r>
            <a:r>
              <a:rPr lang="es-ES" sz="2400" b="1" dirty="0" err="1">
                <a:solidFill>
                  <a:srgbClr val="0070C0"/>
                </a:solidFill>
              </a:rPr>
              <a:t>solució</a:t>
            </a:r>
            <a:r>
              <a:rPr lang="es-ES" sz="2400" b="1" dirty="0">
                <a:solidFill>
                  <a:srgbClr val="0070C0"/>
                </a:solidFill>
              </a:rPr>
              <a:t> de </a:t>
            </a:r>
            <a:r>
              <a:rPr lang="es-ES" sz="2400" b="1" dirty="0" err="1">
                <a:solidFill>
                  <a:srgbClr val="0070C0"/>
                </a:solidFill>
              </a:rPr>
              <a:t>conflictes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dirty="0"/>
              <a:t>de la </a:t>
            </a:r>
            <a:r>
              <a:rPr lang="es-ES" sz="2400" dirty="0" err="1"/>
              <a:t>convivència</a:t>
            </a:r>
            <a:r>
              <a:rPr lang="es-ES" sz="2400" dirty="0"/>
              <a:t>, per a ser </a:t>
            </a:r>
            <a:r>
              <a:rPr lang="es-ES" sz="2400" dirty="0" err="1"/>
              <a:t>aplicats</a:t>
            </a:r>
            <a:r>
              <a:rPr lang="es-ES" sz="2400" dirty="0"/>
              <a:t> “</a:t>
            </a:r>
            <a:r>
              <a:rPr lang="es-ES" sz="2400" dirty="0" err="1"/>
              <a:t>abans</a:t>
            </a:r>
            <a:r>
              <a:rPr lang="es-ES" sz="2400" dirty="0"/>
              <a:t> i </a:t>
            </a:r>
            <a:r>
              <a:rPr lang="es-ES" sz="2400" dirty="0" err="1"/>
              <a:t>durant</a:t>
            </a:r>
            <a:r>
              <a:rPr lang="es-ES" sz="2400" dirty="0"/>
              <a:t> el </a:t>
            </a:r>
            <a:r>
              <a:rPr lang="es-ES" sz="2400" dirty="0" err="1"/>
              <a:t>procediment</a:t>
            </a:r>
            <a:r>
              <a:rPr lang="es-ES" sz="2400" dirty="0"/>
              <a:t> </a:t>
            </a:r>
            <a:r>
              <a:rPr lang="es-ES" sz="2400" dirty="0" err="1"/>
              <a:t>disciplinari</a:t>
            </a:r>
            <a:r>
              <a:rPr lang="es-ES" sz="2400" dirty="0"/>
              <a:t>” (art. 5).</a:t>
            </a:r>
          </a:p>
        </p:txBody>
      </p:sp>
    </p:spTree>
    <p:extLst>
      <p:ext uri="{BB962C8B-B14F-4D97-AF65-F5344CB8AC3E}">
        <p14:creationId xmlns:p14="http://schemas.microsoft.com/office/powerpoint/2010/main" val="75316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0F21750-A4B9-264A-AB15-8E6320B6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572" y="979715"/>
            <a:ext cx="9730156" cy="89721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En el </a:t>
            </a:r>
            <a:r>
              <a:rPr lang="es-ES_tradnl" dirty="0" err="1">
                <a:solidFill>
                  <a:schemeClr val="tx1"/>
                </a:solidFill>
              </a:rPr>
              <a:t>desenvolupament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d’aquestes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disposicions</a:t>
            </a:r>
            <a:r>
              <a:rPr lang="es-ES_tradnl" dirty="0">
                <a:solidFill>
                  <a:schemeClr val="tx1"/>
                </a:solidFill>
              </a:rPr>
              <a:t> les </a:t>
            </a:r>
            <a:r>
              <a:rPr lang="es-ES_tradnl" dirty="0" err="1">
                <a:solidFill>
                  <a:schemeClr val="tx1"/>
                </a:solidFill>
              </a:rPr>
              <a:t>Universitats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asseguraran</a:t>
            </a:r>
            <a:r>
              <a:rPr lang="es-ES_tradnl" dirty="0">
                <a:solidFill>
                  <a:schemeClr val="tx1"/>
                </a:solidFill>
              </a:rPr>
              <a:t> que </a:t>
            </a:r>
            <a:r>
              <a:rPr lang="es-ES_tradnl" dirty="0" err="1">
                <a:solidFill>
                  <a:schemeClr val="tx1"/>
                </a:solidFill>
              </a:rPr>
              <a:t>qualsevol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actuació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s’ajuste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als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b="1" dirty="0" err="1">
                <a:solidFill>
                  <a:srgbClr val="0070C0"/>
                </a:solidFill>
              </a:rPr>
              <a:t>principis</a:t>
            </a:r>
            <a:r>
              <a:rPr lang="es-ES_tradnl" dirty="0">
                <a:solidFill>
                  <a:srgbClr val="0070C0"/>
                </a:solidFill>
              </a:rPr>
              <a:t>: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endParaRPr lang="es-ES_tradnl" b="1" dirty="0">
              <a:solidFill>
                <a:schemeClr val="tx1"/>
              </a:solidFill>
            </a:endParaRP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571" y="248013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BA4E6F-309A-7E44-B010-1D779F60B055}"/>
              </a:ext>
            </a:extLst>
          </p:cNvPr>
          <p:cNvSpPr txBox="1"/>
          <p:nvPr/>
        </p:nvSpPr>
        <p:spPr>
          <a:xfrm>
            <a:off x="1307724" y="2021303"/>
            <a:ext cx="9298004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 err="1">
                <a:solidFill>
                  <a:srgbClr val="FF0000"/>
                </a:solidFill>
              </a:rPr>
              <a:t>Enfocament</a:t>
            </a:r>
            <a:r>
              <a:rPr lang="es-ES_tradnl" sz="2400" dirty="0">
                <a:solidFill>
                  <a:srgbClr val="FF0000"/>
                </a:solidFill>
              </a:rPr>
              <a:t> de </a:t>
            </a:r>
            <a:r>
              <a:rPr lang="es-ES_tradnl" sz="2400" dirty="0" err="1">
                <a:solidFill>
                  <a:srgbClr val="FF0000"/>
                </a:solidFill>
              </a:rPr>
              <a:t>génere</a:t>
            </a:r>
            <a:r>
              <a:rPr lang="es-ES_tradnl" sz="2400" dirty="0"/>
              <a:t>: incorporar perspectiva </a:t>
            </a:r>
            <a:r>
              <a:rPr lang="es-ES_tradnl" sz="2400" dirty="0" err="1"/>
              <a:t>interseccional</a:t>
            </a:r>
            <a:r>
              <a:rPr lang="es-ES_tradnl" sz="2400" dirty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>
                <a:solidFill>
                  <a:srgbClr val="FF0000"/>
                </a:solidFill>
              </a:rPr>
              <a:t>Respecte i </a:t>
            </a:r>
            <a:r>
              <a:rPr lang="es-ES_tradnl" sz="2400" dirty="0" err="1">
                <a:solidFill>
                  <a:srgbClr val="FF0000"/>
                </a:solidFill>
              </a:rPr>
              <a:t>protecció</a:t>
            </a:r>
            <a:r>
              <a:rPr lang="es-ES_tradnl" sz="2400" dirty="0">
                <a:solidFill>
                  <a:srgbClr val="FF0000"/>
                </a:solidFill>
              </a:rPr>
              <a:t> a les personas</a:t>
            </a:r>
            <a:r>
              <a:rPr lang="es-ES_tradnl" sz="2400" dirty="0"/>
              <a:t>: </a:t>
            </a:r>
            <a:r>
              <a:rPr lang="es-ES_tradnl" sz="2400" dirty="0" err="1"/>
              <a:t>intimitat</a:t>
            </a:r>
            <a:r>
              <a:rPr lang="es-ES_tradnl" sz="2400" dirty="0"/>
              <a:t> i </a:t>
            </a:r>
            <a:r>
              <a:rPr lang="es-ES_tradnl" sz="2400" dirty="0" err="1"/>
              <a:t>dignitat</a:t>
            </a:r>
            <a:r>
              <a:rPr lang="es-ES_tradnl" sz="2400" dirty="0"/>
              <a:t>. </a:t>
            </a:r>
            <a:r>
              <a:rPr lang="es-ES_tradnl" sz="2400" dirty="0" err="1"/>
              <a:t>Acompanyament</a:t>
            </a:r>
            <a:r>
              <a:rPr lang="es-ES_tradnl" sz="2400" dirty="0"/>
              <a:t> </a:t>
            </a:r>
            <a:r>
              <a:rPr lang="es-ES_tradnl" sz="2400" dirty="0" err="1"/>
              <a:t>durant</a:t>
            </a:r>
            <a:r>
              <a:rPr lang="es-ES_tradnl" sz="2400" dirty="0"/>
              <a:t> el </a:t>
            </a:r>
            <a:r>
              <a:rPr lang="es-ES_tradnl" sz="2400" dirty="0" err="1"/>
              <a:t>procediment</a:t>
            </a:r>
            <a:r>
              <a:rPr lang="es-ES_tradnl" sz="2400" dirty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 err="1">
                <a:solidFill>
                  <a:srgbClr val="FF0000"/>
                </a:solidFill>
              </a:rPr>
              <a:t>Confidencialitat</a:t>
            </a:r>
            <a:r>
              <a:rPr lang="es-ES_tradnl" sz="2400" dirty="0"/>
              <a:t>: reserva </a:t>
            </a:r>
            <a:r>
              <a:rPr lang="es-ES_tradnl" sz="2400" dirty="0" err="1"/>
              <a:t>d‘informació</a:t>
            </a:r>
            <a:r>
              <a:rPr lang="es-ES_tradnl" sz="2400" dirty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>
                <a:solidFill>
                  <a:srgbClr val="FF0000"/>
                </a:solidFill>
              </a:rPr>
              <a:t>Diligencia i </a:t>
            </a:r>
            <a:r>
              <a:rPr lang="es-ES_tradnl" sz="2400" dirty="0" err="1">
                <a:solidFill>
                  <a:srgbClr val="FF0000"/>
                </a:solidFill>
              </a:rPr>
              <a:t>celeritat</a:t>
            </a:r>
            <a:r>
              <a:rPr lang="es-ES_tradnl" sz="2400" dirty="0"/>
              <a:t>: “en menor </a:t>
            </a:r>
            <a:r>
              <a:rPr lang="es-ES_tradnl" sz="2400" dirty="0" err="1"/>
              <a:t>temps</a:t>
            </a:r>
            <a:r>
              <a:rPr lang="es-ES_tradnl" sz="2400" dirty="0"/>
              <a:t> </a:t>
            </a:r>
            <a:r>
              <a:rPr lang="es-ES_tradnl" sz="2400" dirty="0" err="1"/>
              <a:t>possible</a:t>
            </a:r>
            <a:r>
              <a:rPr lang="es-ES_tradnl" sz="2400" dirty="0"/>
              <a:t> </a:t>
            </a:r>
            <a:r>
              <a:rPr lang="es-ES_tradnl" sz="2400" dirty="0" err="1"/>
              <a:t>respectant</a:t>
            </a:r>
            <a:r>
              <a:rPr lang="es-ES_tradnl" sz="2400" dirty="0"/>
              <a:t> les </a:t>
            </a:r>
            <a:r>
              <a:rPr lang="es-ES_tradnl" sz="2400" dirty="0" err="1"/>
              <a:t>garanties</a:t>
            </a:r>
            <a:r>
              <a:rPr lang="es-ES_tradnl" sz="2400" dirty="0"/>
              <a:t> </a:t>
            </a:r>
            <a:r>
              <a:rPr lang="es-ES_tradnl" sz="2400" dirty="0" err="1"/>
              <a:t>degudes</a:t>
            </a:r>
            <a:r>
              <a:rPr lang="es-ES_tradnl" sz="2400" dirty="0"/>
              <a:t>”.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 err="1">
                <a:solidFill>
                  <a:srgbClr val="FF0000"/>
                </a:solidFill>
              </a:rPr>
              <a:t>Imparcialitat</a:t>
            </a:r>
            <a:r>
              <a:rPr lang="es-ES_tradnl" sz="2400" dirty="0">
                <a:solidFill>
                  <a:srgbClr val="FF0000"/>
                </a:solidFill>
              </a:rPr>
              <a:t> i </a:t>
            </a:r>
            <a:r>
              <a:rPr lang="es-ES_tradnl" sz="2400" dirty="0" err="1">
                <a:solidFill>
                  <a:srgbClr val="FF0000"/>
                </a:solidFill>
              </a:rPr>
              <a:t>contradicció</a:t>
            </a:r>
            <a:r>
              <a:rPr lang="es-ES_tradnl" sz="2400" dirty="0"/>
              <a:t>: </a:t>
            </a:r>
            <a:r>
              <a:rPr lang="es-ES_tradnl" sz="2400" dirty="0" err="1"/>
              <a:t>audiència</a:t>
            </a:r>
            <a:r>
              <a:rPr lang="es-ES_tradnl" sz="2400" dirty="0"/>
              <a:t> imparcial i </a:t>
            </a:r>
            <a:r>
              <a:rPr lang="es-ES_tradnl" sz="2400" dirty="0" err="1"/>
              <a:t>tractament</a:t>
            </a:r>
            <a:r>
              <a:rPr lang="es-ES_tradnl" sz="2400" dirty="0"/>
              <a:t> </a:t>
            </a:r>
            <a:r>
              <a:rPr lang="es-ES_tradnl" sz="2400" dirty="0" err="1"/>
              <a:t>just</a:t>
            </a:r>
            <a:r>
              <a:rPr lang="es-ES_tradnl" sz="2400" dirty="0"/>
              <a:t>. Bona fe.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400" dirty="0" err="1">
                <a:solidFill>
                  <a:srgbClr val="FF0000"/>
                </a:solidFill>
              </a:rPr>
              <a:t>Prevenció</a:t>
            </a:r>
            <a:r>
              <a:rPr lang="es-ES_tradnl" sz="2400" dirty="0">
                <a:solidFill>
                  <a:srgbClr val="FF0000"/>
                </a:solidFill>
              </a:rPr>
              <a:t> i </a:t>
            </a:r>
            <a:r>
              <a:rPr lang="es-ES_tradnl" sz="2400" dirty="0" err="1">
                <a:solidFill>
                  <a:srgbClr val="FF0000"/>
                </a:solidFill>
              </a:rPr>
              <a:t>prohibició</a:t>
            </a:r>
            <a:r>
              <a:rPr lang="es-ES_tradnl" sz="2400" dirty="0">
                <a:solidFill>
                  <a:srgbClr val="FF0000"/>
                </a:solidFill>
              </a:rPr>
              <a:t> de </a:t>
            </a:r>
            <a:r>
              <a:rPr lang="es-ES_tradnl" sz="2400" dirty="0" err="1">
                <a:solidFill>
                  <a:srgbClr val="FF0000"/>
                </a:solidFill>
              </a:rPr>
              <a:t>repressàlies</a:t>
            </a:r>
            <a:r>
              <a:rPr lang="es-ES_tradn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59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5020" y="212559"/>
            <a:ext cx="9730157" cy="73170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pic>
        <p:nvPicPr>
          <p:cNvPr id="7" name="Picture 2" descr="Tweets with replies by El Interrogante (@ElinterroganteX) / Twitter">
            <a:extLst>
              <a:ext uri="{FF2B5EF4-FFF2-40B4-BE49-F238E27FC236}">
                <a16:creationId xmlns:a16="http://schemas.microsoft.com/office/drawing/2014/main" id="{8E9A083B-278B-F845-A2F7-3454D168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23334" b="1"/>
          <a:stretch/>
        </p:blipFill>
        <p:spPr bwMode="auto">
          <a:xfrm>
            <a:off x="820198" y="809243"/>
            <a:ext cx="2013242" cy="28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BCBD57-18F7-9442-9E8D-AAA5F0A0884C}"/>
              </a:ext>
            </a:extLst>
          </p:cNvPr>
          <p:cNvSpPr txBox="1"/>
          <p:nvPr/>
        </p:nvSpPr>
        <p:spPr>
          <a:xfrm>
            <a:off x="7364143" y="578410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3181611" y="1260880"/>
            <a:ext cx="79665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</a:t>
            </a:r>
            <a:r>
              <a:rPr lang="es-ES" sz="2400" dirty="0" err="1"/>
              <a:t>Defineix</a:t>
            </a:r>
            <a:r>
              <a:rPr lang="es-ES" sz="2400" dirty="0"/>
              <a:t> la </a:t>
            </a:r>
            <a:r>
              <a:rPr lang="es-ES" sz="2400" dirty="0" err="1"/>
              <a:t>Llei</a:t>
            </a:r>
            <a:r>
              <a:rPr lang="es-ES" sz="2400" dirty="0"/>
              <a:t> </a:t>
            </a:r>
            <a:r>
              <a:rPr lang="es-ES" sz="2400" dirty="0" err="1"/>
              <a:t>l’assetjament</a:t>
            </a:r>
            <a:r>
              <a:rPr lang="es-ES" sz="2400" dirty="0"/>
              <a:t> per raó de </a:t>
            </a:r>
            <a:r>
              <a:rPr lang="es-ES" sz="2400" dirty="0" err="1"/>
              <a:t>sexe</a:t>
            </a:r>
            <a:r>
              <a:rPr lang="es-ES" sz="2400" dirty="0"/>
              <a:t> o </a:t>
            </a:r>
            <a:r>
              <a:rPr lang="es-ES" sz="2400" dirty="0" err="1"/>
              <a:t>altres</a:t>
            </a:r>
            <a:r>
              <a:rPr lang="es-ES" sz="2400" dirty="0"/>
              <a:t> </a:t>
            </a:r>
            <a:r>
              <a:rPr lang="es-ES" sz="2400" dirty="0" err="1"/>
              <a:t>assetjaments</a:t>
            </a:r>
            <a:r>
              <a:rPr lang="es-ES" sz="2400" dirty="0"/>
              <a:t> </a:t>
            </a:r>
            <a:r>
              <a:rPr lang="es-ES" sz="2400" dirty="0" err="1"/>
              <a:t>discriminatoris</a:t>
            </a:r>
            <a:r>
              <a:rPr lang="es-ES" sz="2400" dirty="0"/>
              <a:t>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¿Han de integrar les normas de </a:t>
            </a:r>
            <a:r>
              <a:rPr lang="es-ES" sz="2400" dirty="0" err="1"/>
              <a:t>convivència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protocols</a:t>
            </a:r>
            <a:r>
              <a:rPr lang="es-ES" sz="2400" dirty="0"/>
              <a:t> </a:t>
            </a:r>
            <a:r>
              <a:rPr lang="es-ES" sz="2400" dirty="0" err="1"/>
              <a:t>d’assetjament</a:t>
            </a:r>
            <a:r>
              <a:rPr lang="es-ES" sz="2400" dirty="0"/>
              <a:t> </a:t>
            </a:r>
            <a:r>
              <a:rPr lang="es-ES" sz="2400" dirty="0" err="1"/>
              <a:t>existents</a:t>
            </a:r>
            <a:r>
              <a:rPr lang="es-ES" sz="2400" dirty="0"/>
              <a:t> en les </a:t>
            </a:r>
            <a:r>
              <a:rPr lang="es-ES" sz="2400" dirty="0" err="1"/>
              <a:t>Universitats</a:t>
            </a:r>
            <a:r>
              <a:rPr lang="es-ES" sz="2400" dirty="0"/>
              <a:t>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</a:t>
            </a:r>
            <a:r>
              <a:rPr lang="es-ES" sz="2400" dirty="0" err="1"/>
              <a:t>Substitueix</a:t>
            </a:r>
            <a:r>
              <a:rPr lang="es-ES" sz="2400" dirty="0"/>
              <a:t> la </a:t>
            </a:r>
            <a:r>
              <a:rPr lang="es-ES" sz="2400" dirty="0" err="1"/>
              <a:t>Comissió</a:t>
            </a:r>
            <a:r>
              <a:rPr lang="es-ES" sz="2400" dirty="0"/>
              <a:t> de </a:t>
            </a:r>
            <a:r>
              <a:rPr lang="es-ES" sz="2400" dirty="0" err="1"/>
              <a:t>Convivència</a:t>
            </a:r>
            <a:r>
              <a:rPr lang="es-ES" sz="2400" dirty="0"/>
              <a:t> a les </a:t>
            </a:r>
            <a:r>
              <a:rPr lang="es-ES" sz="2400" dirty="0" err="1"/>
              <a:t>Comissiones</a:t>
            </a:r>
            <a:r>
              <a:rPr lang="es-ES" sz="2400" dirty="0"/>
              <a:t> u </a:t>
            </a:r>
            <a:r>
              <a:rPr lang="es-ES" sz="2400" dirty="0" err="1"/>
              <a:t>órgans</a:t>
            </a:r>
            <a:r>
              <a:rPr lang="es-ES" sz="2400" dirty="0"/>
              <a:t> </a:t>
            </a:r>
            <a:r>
              <a:rPr lang="es-ES" sz="2400" dirty="0" err="1"/>
              <a:t>previstes</a:t>
            </a:r>
            <a:r>
              <a:rPr lang="es-ES" sz="2400" dirty="0"/>
              <a:t> en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Protocols</a:t>
            </a:r>
            <a:r>
              <a:rPr lang="es-ES" sz="2400" dirty="0"/>
              <a:t> </a:t>
            </a:r>
            <a:r>
              <a:rPr lang="es-ES" sz="2400" dirty="0" err="1"/>
              <a:t>d’assetjament</a:t>
            </a:r>
            <a:r>
              <a:rPr lang="es-ES" sz="2400" dirty="0"/>
              <a:t>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</a:t>
            </a:r>
            <a:r>
              <a:rPr lang="es-ES" sz="2400" dirty="0" err="1"/>
              <a:t>Quin</a:t>
            </a:r>
            <a:r>
              <a:rPr lang="es-ES" sz="2400" dirty="0"/>
              <a:t> </a:t>
            </a:r>
            <a:r>
              <a:rPr lang="es-ES" sz="2400" dirty="0" err="1"/>
              <a:t>règim</a:t>
            </a:r>
            <a:r>
              <a:rPr lang="es-ES" sz="2400" dirty="0"/>
              <a:t> </a:t>
            </a:r>
            <a:r>
              <a:rPr lang="es-ES" sz="2400" dirty="0" err="1"/>
              <a:t>s’aplica</a:t>
            </a:r>
            <a:r>
              <a:rPr lang="es-ES" sz="2400" dirty="0"/>
              <a:t> al PDI i al PAS </a:t>
            </a:r>
            <a:r>
              <a:rPr lang="es-ES" sz="2400" dirty="0" err="1"/>
              <a:t>davant</a:t>
            </a:r>
            <a:r>
              <a:rPr lang="es-ES" sz="2400" dirty="0"/>
              <a:t> </a:t>
            </a:r>
            <a:r>
              <a:rPr lang="es-ES" sz="2400" dirty="0" err="1"/>
              <a:t>situacions</a:t>
            </a:r>
            <a:r>
              <a:rPr lang="es-ES" sz="2400" dirty="0"/>
              <a:t> </a:t>
            </a:r>
            <a:r>
              <a:rPr lang="es-ES" sz="2400" dirty="0" err="1"/>
              <a:t>d’assetjament</a:t>
            </a:r>
            <a:r>
              <a:rPr lang="es-ES" sz="2400" dirty="0"/>
              <a:t>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</a:t>
            </a:r>
            <a:r>
              <a:rPr lang="es-ES" sz="2400" dirty="0" err="1"/>
              <a:t>És</a:t>
            </a:r>
            <a:r>
              <a:rPr lang="es-ES" sz="2400" dirty="0"/>
              <a:t> </a:t>
            </a:r>
            <a:r>
              <a:rPr lang="es-ES" sz="2400" dirty="0" err="1"/>
              <a:t>possible</a:t>
            </a:r>
            <a:r>
              <a:rPr lang="es-ES" sz="2400" dirty="0"/>
              <a:t> recorrer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dirty="0" err="1"/>
              <a:t>mecanismes</a:t>
            </a:r>
            <a:r>
              <a:rPr lang="es-ES" sz="2400" dirty="0"/>
              <a:t> </a:t>
            </a:r>
            <a:r>
              <a:rPr lang="es-ES" sz="2400" dirty="0" err="1"/>
              <a:t>alternatius</a:t>
            </a:r>
            <a:r>
              <a:rPr lang="es-ES" sz="2400" dirty="0"/>
              <a:t> de </a:t>
            </a:r>
            <a:r>
              <a:rPr lang="es-ES" sz="2400" dirty="0" err="1"/>
              <a:t>resolució</a:t>
            </a:r>
            <a:r>
              <a:rPr lang="es-ES" sz="2400" dirty="0"/>
              <a:t> de </a:t>
            </a:r>
            <a:r>
              <a:rPr lang="es-ES" sz="2400" dirty="0" err="1"/>
              <a:t>conflictes</a:t>
            </a:r>
            <a:r>
              <a:rPr lang="es-ES" sz="2400" dirty="0"/>
              <a:t> en cas de </a:t>
            </a:r>
            <a:r>
              <a:rPr lang="es-ES" sz="2400" dirty="0" err="1"/>
              <a:t>d’assetjament</a:t>
            </a:r>
            <a:r>
              <a:rPr lang="es-ES" sz="2400" dirty="0"/>
              <a:t> sexual, per raó de sex u </a:t>
            </a:r>
            <a:r>
              <a:rPr lang="es-ES" sz="2400" dirty="0" err="1"/>
              <a:t>altres</a:t>
            </a:r>
            <a:r>
              <a:rPr lang="es-ES" sz="2400" dirty="0"/>
              <a:t> </a:t>
            </a:r>
            <a:r>
              <a:rPr lang="es-ES" sz="2400" dirty="0" err="1"/>
              <a:t>assetjaments</a:t>
            </a:r>
            <a:r>
              <a:rPr lang="es-ES" sz="2400" dirty="0"/>
              <a:t> </a:t>
            </a:r>
            <a:r>
              <a:rPr lang="es-ES" sz="2400" dirty="0" err="1"/>
              <a:t>discriminatoris</a:t>
            </a:r>
            <a:r>
              <a:rPr lang="es-ES" sz="2400" dirty="0"/>
              <a:t>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dirty="0"/>
              <a:t>¿</a:t>
            </a:r>
            <a:r>
              <a:rPr lang="es-ES" sz="2400" dirty="0" err="1"/>
              <a:t>Com</a:t>
            </a:r>
            <a:r>
              <a:rPr lang="es-ES" sz="2400" dirty="0"/>
              <a:t> es tipifiquen i sancionen en la </a:t>
            </a:r>
            <a:r>
              <a:rPr lang="es-ES" sz="2400" dirty="0" err="1"/>
              <a:t>Llei</a:t>
            </a:r>
            <a:r>
              <a:rPr lang="es-ES" sz="2400" dirty="0"/>
              <a:t> les </a:t>
            </a:r>
            <a:r>
              <a:rPr lang="es-ES" sz="2400" dirty="0" err="1"/>
              <a:t>situacions</a:t>
            </a:r>
            <a:r>
              <a:rPr lang="es-ES" sz="2400" dirty="0"/>
              <a:t> o </a:t>
            </a:r>
            <a:r>
              <a:rPr lang="es-ES" sz="2400" dirty="0" err="1"/>
              <a:t>conductes</a:t>
            </a:r>
            <a:r>
              <a:rPr lang="es-ES" sz="2400" dirty="0"/>
              <a:t> </a:t>
            </a:r>
            <a:r>
              <a:rPr lang="es-ES" sz="2400" dirty="0" err="1"/>
              <a:t>d’assetjament</a:t>
            </a:r>
            <a:r>
              <a:rPr lang="es-E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755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C745DF-2764-5E48-9DBF-4C4658C9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3642" y="248014"/>
            <a:ext cx="10166709" cy="43275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NORMES DE CONVIVENCIA I IGUALTAT</a:t>
            </a:r>
            <a:endParaRPr lang="es-ES_tradnl" sz="2800" b="1" dirty="0"/>
          </a:p>
        </p:txBody>
      </p:sp>
      <p:pic>
        <p:nvPicPr>
          <p:cNvPr id="7" name="Picture 2" descr="Tweets with replies by El Interrogante (@ElinterroganteX) / Twitter">
            <a:extLst>
              <a:ext uri="{FF2B5EF4-FFF2-40B4-BE49-F238E27FC236}">
                <a16:creationId xmlns:a16="http://schemas.microsoft.com/office/drawing/2014/main" id="{8E9A083B-278B-F845-A2F7-3454D168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23334" b="1"/>
          <a:stretch/>
        </p:blipFill>
        <p:spPr bwMode="auto">
          <a:xfrm>
            <a:off x="820198" y="809243"/>
            <a:ext cx="2013242" cy="28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0D46A6-7175-0F49-AA4E-C5EB0C6F0B07}"/>
              </a:ext>
            </a:extLst>
          </p:cNvPr>
          <p:cNvSpPr txBox="1"/>
          <p:nvPr/>
        </p:nvSpPr>
        <p:spPr>
          <a:xfrm>
            <a:off x="3181611" y="1270908"/>
            <a:ext cx="7966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err="1"/>
              <a:t>Defineix</a:t>
            </a:r>
            <a:r>
              <a:rPr lang="es-ES" sz="2400" b="1" dirty="0"/>
              <a:t> la </a:t>
            </a:r>
            <a:r>
              <a:rPr lang="es-ES" sz="2400" b="1" dirty="0" err="1"/>
              <a:t>Llei</a:t>
            </a:r>
            <a:r>
              <a:rPr lang="es-ES" sz="2400" b="1" dirty="0"/>
              <a:t> </a:t>
            </a:r>
            <a:r>
              <a:rPr lang="es-ES" sz="2400" b="1" dirty="0" err="1"/>
              <a:t>l’assetjament</a:t>
            </a:r>
            <a:r>
              <a:rPr lang="es-ES" sz="2400" b="1" dirty="0"/>
              <a:t> sexual, per raó de </a:t>
            </a:r>
            <a:r>
              <a:rPr lang="es-ES" sz="2400" b="1" dirty="0" err="1"/>
              <a:t>sexe</a:t>
            </a:r>
            <a:r>
              <a:rPr lang="es-ES" sz="2400" b="1" dirty="0"/>
              <a:t> o </a:t>
            </a:r>
            <a:r>
              <a:rPr lang="es-ES" sz="2400" b="1" dirty="0" err="1"/>
              <a:t>altres</a:t>
            </a:r>
            <a:r>
              <a:rPr lang="es-ES" sz="2400" b="1" dirty="0"/>
              <a:t> </a:t>
            </a:r>
            <a:r>
              <a:rPr lang="es-ES" sz="2400" b="1" dirty="0" err="1"/>
              <a:t>assetjaments</a:t>
            </a:r>
            <a:r>
              <a:rPr lang="es-ES" sz="2400" b="1" dirty="0"/>
              <a:t> </a:t>
            </a:r>
            <a:r>
              <a:rPr lang="es-ES" sz="2400" b="1" dirty="0" err="1"/>
              <a:t>discriminatoris</a:t>
            </a:r>
            <a:r>
              <a:rPr lang="es-ES" sz="2400" b="1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dirty="0" err="1"/>
              <a:t>Llei</a:t>
            </a:r>
            <a:r>
              <a:rPr lang="es-ES" sz="2400" dirty="0"/>
              <a:t> es </a:t>
            </a:r>
            <a:r>
              <a:rPr lang="es-ES" sz="2400" dirty="0" err="1"/>
              <a:t>remet</a:t>
            </a:r>
            <a:r>
              <a:rPr lang="es-ES" sz="2400" dirty="0"/>
              <a:t> en </a:t>
            </a:r>
            <a:r>
              <a:rPr lang="es-ES" sz="2400" dirty="0" err="1"/>
              <a:t>quant</a:t>
            </a:r>
            <a:r>
              <a:rPr lang="es-ES" sz="2400" dirty="0"/>
              <a:t> </a:t>
            </a:r>
            <a:r>
              <a:rPr lang="es-ES" sz="2400" dirty="0" err="1"/>
              <a:t>l’assetjament</a:t>
            </a:r>
            <a:r>
              <a:rPr lang="es-ES" sz="2400" dirty="0"/>
              <a:t> sexual o per raó de </a:t>
            </a:r>
            <a:r>
              <a:rPr lang="es-ES" sz="2400" dirty="0" err="1"/>
              <a:t>sexe</a:t>
            </a:r>
            <a:r>
              <a:rPr lang="es-ES" sz="2400" dirty="0"/>
              <a:t> a </a:t>
            </a:r>
            <a:r>
              <a:rPr lang="es-ES" sz="2400" dirty="0" err="1"/>
              <a:t>l’art</a:t>
            </a:r>
            <a:r>
              <a:rPr lang="es-ES" sz="2400" dirty="0"/>
              <a:t>. 7 LO 3/2007.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¿Qué </a:t>
            </a:r>
            <a:r>
              <a:rPr lang="es-ES" sz="2400" dirty="0" err="1"/>
              <a:t>ocorre</a:t>
            </a:r>
            <a:r>
              <a:rPr lang="es-ES" sz="2400" dirty="0"/>
              <a:t> </a:t>
            </a:r>
            <a:r>
              <a:rPr lang="es-ES" sz="2400" dirty="0" err="1"/>
              <a:t>amb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altres</a:t>
            </a:r>
            <a:r>
              <a:rPr lang="es-ES" sz="2400" dirty="0"/>
              <a:t> </a:t>
            </a:r>
            <a:r>
              <a:rPr lang="es-ES" sz="2400" dirty="0" err="1"/>
              <a:t>tipus</a:t>
            </a:r>
            <a:r>
              <a:rPr lang="es-ES" sz="2400" dirty="0"/>
              <a:t> </a:t>
            </a:r>
            <a:r>
              <a:rPr lang="es-ES" sz="2400" dirty="0" err="1"/>
              <a:t>d’assetjaments</a:t>
            </a:r>
            <a:r>
              <a:rPr lang="es-ES" sz="2400" dirty="0"/>
              <a:t>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/>
              <a:t>Violències</a:t>
            </a:r>
            <a:r>
              <a:rPr lang="es-ES" sz="2400" dirty="0"/>
              <a:t> i </a:t>
            </a:r>
            <a:r>
              <a:rPr lang="es-ES" sz="2400" dirty="0" err="1"/>
              <a:t>assetjaments</a:t>
            </a:r>
            <a:r>
              <a:rPr lang="es-ES" sz="2400" dirty="0"/>
              <a:t> </a:t>
            </a:r>
            <a:r>
              <a:rPr lang="es-ES" sz="2400" dirty="0" err="1"/>
              <a:t>digitals</a:t>
            </a:r>
            <a:r>
              <a:rPr lang="es-ES" sz="2400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D31B08-76D7-CC4B-8308-D2551E7C58D5}"/>
              </a:ext>
            </a:extLst>
          </p:cNvPr>
          <p:cNvSpPr txBox="1"/>
          <p:nvPr/>
        </p:nvSpPr>
        <p:spPr>
          <a:xfrm>
            <a:off x="298090" y="3707704"/>
            <a:ext cx="10885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/>
              <a:t>Han </a:t>
            </a:r>
            <a:r>
              <a:rPr lang="es-ES" sz="2400" b="1" dirty="0" err="1"/>
              <a:t>d’integrar</a:t>
            </a:r>
            <a:r>
              <a:rPr lang="es-ES" sz="2400" b="1" dirty="0"/>
              <a:t> les normas de </a:t>
            </a:r>
            <a:r>
              <a:rPr lang="es-ES" sz="2400" b="1" dirty="0" err="1"/>
              <a:t>convivència</a:t>
            </a:r>
            <a:r>
              <a:rPr lang="es-ES" sz="2400" b="1" dirty="0"/>
              <a:t>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protocols</a:t>
            </a:r>
            <a:r>
              <a:rPr lang="es-ES" sz="2400" b="1" dirty="0"/>
              <a:t> </a:t>
            </a:r>
            <a:r>
              <a:rPr lang="es-ES" sz="2400" b="1" dirty="0" err="1"/>
              <a:t>d’assetjament</a:t>
            </a:r>
            <a:r>
              <a:rPr lang="es-ES" sz="2400" b="1" dirty="0"/>
              <a:t> </a:t>
            </a:r>
            <a:r>
              <a:rPr lang="es-ES" sz="2400" b="1" dirty="0" err="1"/>
              <a:t>existents</a:t>
            </a:r>
            <a:r>
              <a:rPr lang="es-ES" sz="2400" b="1" dirty="0"/>
              <a:t> en les </a:t>
            </a:r>
            <a:r>
              <a:rPr lang="es-ES" sz="2400" b="1" dirty="0" err="1"/>
              <a:t>Universitats</a:t>
            </a:r>
            <a:r>
              <a:rPr lang="es-ES" sz="2400" b="1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U. Sevilla: es </a:t>
            </a:r>
            <a:r>
              <a:rPr lang="es-ES" sz="2400" dirty="0" err="1"/>
              <a:t>remet</a:t>
            </a:r>
            <a:r>
              <a:rPr lang="es-ES" sz="2400" dirty="0"/>
              <a:t> a la </a:t>
            </a:r>
            <a:r>
              <a:rPr lang="es-ES" sz="2400" dirty="0" err="1"/>
              <a:t>seua</a:t>
            </a:r>
            <a:r>
              <a:rPr lang="es-ES" sz="2400" dirty="0"/>
              <a:t> Normativa per a la </a:t>
            </a:r>
            <a:r>
              <a:rPr lang="es-ES" sz="2400" dirty="0" err="1"/>
              <a:t>prevenció</a:t>
            </a:r>
            <a:r>
              <a:rPr lang="es-ES" sz="2400" dirty="0"/>
              <a:t>, </a:t>
            </a:r>
            <a:r>
              <a:rPr lang="es-ES" sz="2400" dirty="0" err="1"/>
              <a:t>evaluació</a:t>
            </a:r>
            <a:r>
              <a:rPr lang="es-ES" sz="2400" dirty="0"/>
              <a:t> i </a:t>
            </a:r>
            <a:r>
              <a:rPr lang="es-ES" sz="2400" dirty="0" err="1"/>
              <a:t>intervenció</a:t>
            </a:r>
            <a:r>
              <a:rPr lang="es-ES" sz="2400" dirty="0"/>
              <a:t> en </a:t>
            </a:r>
            <a:r>
              <a:rPr lang="es-ES" sz="2400" dirty="0" err="1"/>
              <a:t>situacions</a:t>
            </a:r>
            <a:r>
              <a:rPr lang="es-ES" sz="2400" dirty="0"/>
              <a:t> de </a:t>
            </a:r>
            <a:r>
              <a:rPr lang="es-ES" sz="2400" dirty="0" err="1"/>
              <a:t>violència</a:t>
            </a:r>
            <a:r>
              <a:rPr lang="es-ES" sz="2400" dirty="0"/>
              <a:t>, </a:t>
            </a:r>
            <a:r>
              <a:rPr lang="es-ES" sz="2400" dirty="0" err="1"/>
              <a:t>discriminació</a:t>
            </a:r>
            <a:r>
              <a:rPr lang="es-ES" sz="2400" dirty="0"/>
              <a:t> i </a:t>
            </a:r>
            <a:r>
              <a:rPr lang="es-ES" sz="2400" dirty="0" err="1"/>
              <a:t>assetjament</a:t>
            </a:r>
            <a:r>
              <a:rPr lang="es-ES" sz="2400" dirty="0"/>
              <a:t>, si </a:t>
            </a:r>
            <a:r>
              <a:rPr lang="es-ES" sz="2400" dirty="0" err="1"/>
              <a:t>bé</a:t>
            </a:r>
            <a:r>
              <a:rPr lang="es-ES" sz="2400" dirty="0"/>
              <a:t> regula </a:t>
            </a:r>
            <a:r>
              <a:rPr lang="es-ES" sz="2400" dirty="0" err="1"/>
              <a:t>determinats</a:t>
            </a:r>
            <a:r>
              <a:rPr lang="es-ES" sz="2400" dirty="0"/>
              <a:t> aspectos. </a:t>
            </a:r>
            <a:r>
              <a:rPr lang="es-ES" sz="2400" dirty="0" err="1"/>
              <a:t>Deixa</a:t>
            </a:r>
            <a:r>
              <a:rPr lang="es-ES" sz="2400" dirty="0"/>
              <a:t> </a:t>
            </a:r>
            <a:r>
              <a:rPr lang="es-ES" sz="2400" dirty="0" err="1"/>
              <a:t>subsistent</a:t>
            </a:r>
            <a:r>
              <a:rPr lang="es-ES" sz="2400" dirty="0"/>
              <a:t> el Comité </a:t>
            </a:r>
            <a:r>
              <a:rPr lang="es-ES" sz="2400" dirty="0" err="1"/>
              <a:t>Tècnic</a:t>
            </a:r>
            <a:r>
              <a:rPr lang="es-ES" sz="2400" dirty="0"/>
              <a:t> per a la </a:t>
            </a:r>
            <a:r>
              <a:rPr lang="es-ES" sz="2400" dirty="0" err="1"/>
              <a:t>Prevenció</a:t>
            </a:r>
            <a:r>
              <a:rPr lang="es-ES" sz="2400" dirty="0"/>
              <a:t>, </a:t>
            </a:r>
            <a:r>
              <a:rPr lang="es-ES" sz="2400" dirty="0" err="1"/>
              <a:t>Evaluació</a:t>
            </a:r>
            <a:r>
              <a:rPr lang="es-ES" sz="2400" dirty="0"/>
              <a:t> i </a:t>
            </a:r>
            <a:r>
              <a:rPr lang="es-ES" sz="2400" dirty="0" err="1"/>
              <a:t>Intervenció</a:t>
            </a:r>
            <a:r>
              <a:rPr lang="es-E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UC3M: No conté </a:t>
            </a:r>
            <a:r>
              <a:rPr lang="es-ES" sz="2400" dirty="0" err="1"/>
              <a:t>cap</a:t>
            </a:r>
            <a:r>
              <a:rPr lang="es-ES" sz="2400" dirty="0"/>
              <a:t> </a:t>
            </a:r>
            <a:r>
              <a:rPr lang="es-ES" sz="2400" dirty="0" err="1"/>
              <a:t>referència</a:t>
            </a:r>
            <a:r>
              <a:rPr lang="es-ES" sz="2400" dirty="0"/>
              <a:t> ni </a:t>
            </a:r>
            <a:r>
              <a:rPr lang="es-ES" sz="2400" dirty="0" err="1"/>
              <a:t>remissió</a:t>
            </a:r>
            <a:r>
              <a:rPr lang="es-ES" sz="2400" dirty="0"/>
              <a:t> al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Protocol</a:t>
            </a:r>
            <a:r>
              <a:rPr lang="es-ES" sz="2400" dirty="0"/>
              <a:t> ni a la </a:t>
            </a:r>
            <a:r>
              <a:rPr lang="es-ES" sz="2400" dirty="0" err="1"/>
              <a:t>seua</a:t>
            </a:r>
            <a:r>
              <a:rPr lang="es-ES" sz="2400" dirty="0"/>
              <a:t> </a:t>
            </a:r>
            <a:r>
              <a:rPr lang="es-ES" sz="2400" dirty="0" err="1"/>
              <a:t>Comissió</a:t>
            </a:r>
            <a:r>
              <a:rPr lang="es-ES" sz="2400" dirty="0"/>
              <a:t> </a:t>
            </a:r>
            <a:r>
              <a:rPr lang="es-ES" sz="2400" dirty="0" err="1"/>
              <a:t>d’assetjament</a:t>
            </a:r>
            <a:r>
              <a:rPr lang="es-ES" sz="24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868478-C156-2D44-BC5A-B41953576DF4}"/>
              </a:ext>
            </a:extLst>
          </p:cNvPr>
          <p:cNvSpPr txBox="1"/>
          <p:nvPr/>
        </p:nvSpPr>
        <p:spPr>
          <a:xfrm>
            <a:off x="7364143" y="578410"/>
            <a:ext cx="468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ALGUNES QÜESTIONS</a:t>
            </a:r>
          </a:p>
        </p:txBody>
      </p:sp>
    </p:spTree>
    <p:extLst>
      <p:ext uri="{BB962C8B-B14F-4D97-AF65-F5344CB8AC3E}">
        <p14:creationId xmlns:p14="http://schemas.microsoft.com/office/powerpoint/2010/main" val="365205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2510</Words>
  <Application>Microsoft Macintosh PowerPoint</Application>
  <PresentationFormat>Panorámica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Helvetica</vt:lpstr>
      <vt:lpstr>Wingdings</vt:lpstr>
      <vt:lpstr>Tema de Office</vt:lpstr>
      <vt:lpstr>X Trobada d’igualtat de gènere de la Xarxa Vives </vt:lpstr>
      <vt:lpstr>Llei 3/2022, de 24 de febrer, DE CONVIVÈNCIA UNIVERSITARIA (BOE 25.02.2022)  </vt:lpstr>
      <vt:lpstr>Llei 3/2022, de 24 de febrer, DE CONVIVÈNCIA UNIVERSITÀRIA</vt:lpstr>
      <vt:lpstr>Llei 3/2022, de 24 de febrer, DE CONVIVÈNCIA UNIVERSITÀRIA</vt:lpstr>
      <vt:lpstr>NORMES DE CONVIVENCIA I IGUALTAT</vt:lpstr>
      <vt:lpstr>NORMES DE CONVIVENCIA I IGUALTAT</vt:lpstr>
      <vt:lpstr>NORMES DE CONVIVENCIA I IGUALTAT</vt:lpstr>
      <vt:lpstr>NORMES DE CONVIVENCIA I IGUALTAT</vt:lpstr>
      <vt:lpstr>NORMES DE CONVIVENCIA I IGUALTAT</vt:lpstr>
      <vt:lpstr>NORMES DE CONVIVENCIA I IGUALTAT</vt:lpstr>
      <vt:lpstr>Presentación de PowerPoint</vt:lpstr>
      <vt:lpstr>NORMES DE CONVIVENCIA I IGUALTAT</vt:lpstr>
      <vt:lpstr>NORMES DE CONVIVENCIA I IGUALTAT</vt:lpstr>
      <vt:lpstr>NORMES DE CONVIVENCIA I IGUALTAT</vt:lpstr>
      <vt:lpstr>NORMES DE CONVIVENCIA I IGUALTAT </vt:lpstr>
      <vt:lpstr> Moltes gràcies per l’atenció   adela.serra@uv.es sgreuges@uv.es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Trobada d’igualtat de gènere de la Xarxa Vives </dc:title>
  <dc:creator>Usuario de Microsoft Office</dc:creator>
  <cp:lastModifiedBy>Usuario de Microsoft Office</cp:lastModifiedBy>
  <cp:revision>92</cp:revision>
  <cp:lastPrinted>2022-12-12T10:44:31Z</cp:lastPrinted>
  <dcterms:created xsi:type="dcterms:W3CDTF">2022-12-01T17:40:50Z</dcterms:created>
  <dcterms:modified xsi:type="dcterms:W3CDTF">2022-12-15T09:16:14Z</dcterms:modified>
</cp:coreProperties>
</file>