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a9NmShweMsam9nh3USQjSE0hi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Calibri"/>
              <a:buNone/>
              <a:defRPr sz="6000">
                <a:solidFill>
                  <a:srgbClr val="2E75B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dt" idx="10"/>
          </p:nvPr>
        </p:nvSpPr>
        <p:spPr>
          <a:xfrm>
            <a:off x="342900" y="6426231"/>
            <a:ext cx="314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ftr" idx="11"/>
          </p:nvPr>
        </p:nvSpPr>
        <p:spPr>
          <a:xfrm>
            <a:off x="4012395" y="6356349"/>
            <a:ext cx="4876800" cy="5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ldNum" idx="12"/>
          </p:nvPr>
        </p:nvSpPr>
        <p:spPr>
          <a:xfrm>
            <a:off x="9215907" y="64460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342900" y="6356349"/>
            <a:ext cx="314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3613150" y="6266655"/>
            <a:ext cx="4876800" cy="5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dt" idx="10"/>
          </p:nvPr>
        </p:nvSpPr>
        <p:spPr>
          <a:xfrm>
            <a:off x="342900" y="6356349"/>
            <a:ext cx="314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ftr" idx="11"/>
          </p:nvPr>
        </p:nvSpPr>
        <p:spPr>
          <a:xfrm>
            <a:off x="3613150" y="6266655"/>
            <a:ext cx="4876800" cy="5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4"/>
          <p:cNvSpPr txBox="1">
            <a:spLocks noGrp="1"/>
          </p:cNvSpPr>
          <p:nvPr>
            <p:ph type="title"/>
          </p:nvPr>
        </p:nvSpPr>
        <p:spPr>
          <a:xfrm>
            <a:off x="838200" y="558800"/>
            <a:ext cx="10147300" cy="419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body" idx="1"/>
          </p:nvPr>
        </p:nvSpPr>
        <p:spPr>
          <a:xfrm rot="5400000">
            <a:off x="3775884" y="-1400953"/>
            <a:ext cx="4640232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dt" idx="10"/>
          </p:nvPr>
        </p:nvSpPr>
        <p:spPr>
          <a:xfrm>
            <a:off x="342900" y="6356349"/>
            <a:ext cx="314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ftr" idx="11"/>
          </p:nvPr>
        </p:nvSpPr>
        <p:spPr>
          <a:xfrm>
            <a:off x="3613150" y="6266655"/>
            <a:ext cx="4876800" cy="5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5"/>
          <p:cNvSpPr txBox="1">
            <a:spLocks noGrp="1"/>
          </p:cNvSpPr>
          <p:nvPr>
            <p:ph type="dt" idx="10"/>
          </p:nvPr>
        </p:nvSpPr>
        <p:spPr>
          <a:xfrm>
            <a:off x="342900" y="6356349"/>
            <a:ext cx="314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5"/>
          <p:cNvSpPr txBox="1">
            <a:spLocks noGrp="1"/>
          </p:cNvSpPr>
          <p:nvPr>
            <p:ph type="ftr" idx="11"/>
          </p:nvPr>
        </p:nvSpPr>
        <p:spPr>
          <a:xfrm>
            <a:off x="3613150" y="6266655"/>
            <a:ext cx="4876800" cy="5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1181100" y="-18425"/>
            <a:ext cx="9017000" cy="1123325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24"/>
          <p:cNvPicPr preferRelativeResize="0"/>
          <p:nvPr/>
        </p:nvPicPr>
        <p:blipFill rotWithShape="1">
          <a:blip r:embed="rId2">
            <a:alphaModFix/>
          </a:blip>
          <a:srcRect t="6951" b="26900"/>
          <a:stretch/>
        </p:blipFill>
        <p:spPr>
          <a:xfrm>
            <a:off x="-1" y="-18425"/>
            <a:ext cx="1181101" cy="112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4"/>
          <p:cNvSpPr txBox="1">
            <a:spLocks noGrp="1"/>
          </p:cNvSpPr>
          <p:nvPr>
            <p:ph type="dt" idx="10"/>
          </p:nvPr>
        </p:nvSpPr>
        <p:spPr>
          <a:xfrm>
            <a:off x="342900" y="6426231"/>
            <a:ext cx="314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ftr" idx="11"/>
          </p:nvPr>
        </p:nvSpPr>
        <p:spPr>
          <a:xfrm>
            <a:off x="4012395" y="6356349"/>
            <a:ext cx="4876800" cy="5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9215907" y="64460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359" y="0"/>
            <a:ext cx="9976576" cy="126746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5"/>
          <p:cNvSpPr txBox="1">
            <a:spLocks noGrp="1"/>
          </p:cNvSpPr>
          <p:nvPr>
            <p:ph type="dt" idx="10"/>
          </p:nvPr>
        </p:nvSpPr>
        <p:spPr>
          <a:xfrm>
            <a:off x="342900" y="6426231"/>
            <a:ext cx="314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ftr" idx="11"/>
          </p:nvPr>
        </p:nvSpPr>
        <p:spPr>
          <a:xfrm>
            <a:off x="4012395" y="6356349"/>
            <a:ext cx="4876800" cy="5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sldNum" idx="12"/>
          </p:nvPr>
        </p:nvSpPr>
        <p:spPr>
          <a:xfrm>
            <a:off x="9215907" y="64460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10185400" cy="1021725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26"/>
          <p:cNvPicPr preferRelativeResize="0"/>
          <p:nvPr/>
        </p:nvPicPr>
        <p:blipFill rotWithShape="1">
          <a:blip r:embed="rId2">
            <a:alphaModFix/>
          </a:blip>
          <a:srcRect t="6951" b="26900"/>
          <a:stretch/>
        </p:blipFill>
        <p:spPr>
          <a:xfrm>
            <a:off x="0" y="0"/>
            <a:ext cx="1193800" cy="10217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342900" y="6426231"/>
            <a:ext cx="314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12395" y="6356349"/>
            <a:ext cx="4876800" cy="5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9215907" y="64460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dt" idx="10"/>
          </p:nvPr>
        </p:nvSpPr>
        <p:spPr>
          <a:xfrm>
            <a:off x="342900" y="6426231"/>
            <a:ext cx="314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ftr" idx="11"/>
          </p:nvPr>
        </p:nvSpPr>
        <p:spPr>
          <a:xfrm>
            <a:off x="4012395" y="6356349"/>
            <a:ext cx="4876800" cy="5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sldNum" idx="12"/>
          </p:nvPr>
        </p:nvSpPr>
        <p:spPr>
          <a:xfrm>
            <a:off x="9215907" y="64460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8"/>
          <p:cNvSpPr txBox="1">
            <a:spLocks noGrp="1"/>
          </p:cNvSpPr>
          <p:nvPr>
            <p:ph type="title"/>
          </p:nvPr>
        </p:nvSpPr>
        <p:spPr>
          <a:xfrm>
            <a:off x="838200" y="558800"/>
            <a:ext cx="10147300" cy="419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342900" y="6356349"/>
            <a:ext cx="314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3613150" y="6266655"/>
            <a:ext cx="4876800" cy="5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dt" idx="10"/>
          </p:nvPr>
        </p:nvSpPr>
        <p:spPr>
          <a:xfrm>
            <a:off x="342900" y="6356349"/>
            <a:ext cx="314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ftr" idx="11"/>
          </p:nvPr>
        </p:nvSpPr>
        <p:spPr>
          <a:xfrm>
            <a:off x="3613150" y="6266655"/>
            <a:ext cx="4876800" cy="5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>
            <a:spLocks noGrp="1"/>
          </p:cNvSpPr>
          <p:nvPr>
            <p:ph type="title"/>
          </p:nvPr>
        </p:nvSpPr>
        <p:spPr>
          <a:xfrm>
            <a:off x="838200" y="558800"/>
            <a:ext cx="10147300" cy="419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dt" idx="10"/>
          </p:nvPr>
        </p:nvSpPr>
        <p:spPr>
          <a:xfrm>
            <a:off x="342900" y="6356349"/>
            <a:ext cx="314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ftr" idx="11"/>
          </p:nvPr>
        </p:nvSpPr>
        <p:spPr>
          <a:xfrm>
            <a:off x="3613150" y="6266655"/>
            <a:ext cx="4876800" cy="5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1"/>
          <p:cNvSpPr txBox="1">
            <a:spLocks noGrp="1"/>
          </p:cNvSpPr>
          <p:nvPr>
            <p:ph type="dt" idx="10"/>
          </p:nvPr>
        </p:nvSpPr>
        <p:spPr>
          <a:xfrm>
            <a:off x="342900" y="6356349"/>
            <a:ext cx="314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ftr" idx="11"/>
          </p:nvPr>
        </p:nvSpPr>
        <p:spPr>
          <a:xfrm>
            <a:off x="3613150" y="6266655"/>
            <a:ext cx="4876800" cy="5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558800"/>
            <a:ext cx="10147300" cy="419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536731"/>
            <a:ext cx="10515600" cy="4640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342900" y="6426231"/>
            <a:ext cx="314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12395" y="6356349"/>
            <a:ext cx="4876800" cy="5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9215907" y="64460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  <p:pic>
        <p:nvPicPr>
          <p:cNvPr id="15" name="Google Shape;15;p2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184028" y="0"/>
            <a:ext cx="2007972" cy="1104900"/>
          </a:xfrm>
          <a:prstGeom prst="rect">
            <a:avLst/>
          </a:prstGeom>
          <a:solidFill>
            <a:srgbClr val="DDEAF6"/>
          </a:solidFill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Calibri"/>
              <a:buNone/>
            </a:pPr>
            <a:r>
              <a:rPr lang="es-ES"/>
              <a:t>LECRIT </a:t>
            </a:r>
            <a:br>
              <a:rPr lang="es-ES"/>
            </a:br>
            <a:r>
              <a:rPr lang="es-ES" sz="4000"/>
              <a:t>(Programa de Lectura Crítica en Internet)</a:t>
            </a:r>
            <a:endParaRPr sz="4000"/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766916" y="3602025"/>
            <a:ext cx="10422194" cy="22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s-ES" sz="4000" dirty="0">
                <a:solidFill>
                  <a:srgbClr val="93C47D"/>
                </a:solidFill>
              </a:rPr>
              <a:t>Capítulo 3: </a:t>
            </a:r>
            <a:r>
              <a:rPr lang="es-ES" sz="4100" b="1" dirty="0">
                <a:solidFill>
                  <a:srgbClr val="93C47D"/>
                </a:solidFill>
              </a:rPr>
              <a:t>¿</a:t>
            </a:r>
            <a:r>
              <a:rPr lang="es-ES" sz="4100" b="1" dirty="0">
                <a:solidFill>
                  <a:schemeClr val="accent2"/>
                </a:solidFill>
              </a:rPr>
              <a:t>Dónde</a:t>
            </a:r>
            <a:r>
              <a:rPr lang="es-ES" sz="4100" b="1" dirty="0">
                <a:solidFill>
                  <a:srgbClr val="FF0000"/>
                </a:solidFill>
              </a:rPr>
              <a:t> </a:t>
            </a:r>
            <a:r>
              <a:rPr lang="es-ES" sz="4100" b="1" dirty="0">
                <a:solidFill>
                  <a:srgbClr val="93C47D"/>
                </a:solidFill>
              </a:rPr>
              <a:t>se encuentra la información en Internet?</a:t>
            </a:r>
            <a:endParaRPr sz="4100" b="1" dirty="0">
              <a:solidFill>
                <a:srgbClr val="00B050"/>
              </a:solidFill>
            </a:endParaRPr>
          </a:p>
        </p:txBody>
      </p:sp>
      <p:sp>
        <p:nvSpPr>
          <p:cNvPr id="103" name="Google Shape;103;p1"/>
          <p:cNvSpPr txBox="1">
            <a:spLocks noGrp="1"/>
          </p:cNvSpPr>
          <p:nvPr>
            <p:ph type="dt" idx="10"/>
          </p:nvPr>
        </p:nvSpPr>
        <p:spPr>
          <a:xfrm>
            <a:off x="342900" y="6356349"/>
            <a:ext cx="314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Autores:  V. Ávila, I. Fajardo, P. Delgado, L. Salmerón.</a:t>
            </a:r>
            <a:endParaRPr/>
          </a:p>
        </p:txBody>
      </p:sp>
      <p:sp>
        <p:nvSpPr>
          <p:cNvPr id="104" name="Google Shape;104;p1"/>
          <p:cNvSpPr txBox="1">
            <a:spLocks noGrp="1"/>
          </p:cNvSpPr>
          <p:nvPr>
            <p:ph type="ftr" idx="11"/>
          </p:nvPr>
        </p:nvSpPr>
        <p:spPr>
          <a:xfrm>
            <a:off x="3613150" y="6266655"/>
            <a:ext cx="4876800" cy="5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LECRIT  (PROGRAMA DE FORMACIÓN EN LECTURA CRÍTICA EN INTERNET) </a:t>
            </a:r>
            <a:endParaRPr/>
          </a:p>
        </p:txBody>
      </p:sp>
      <p:sp>
        <p:nvSpPr>
          <p:cNvPr id="105" name="Google Shape;105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  <p:pic>
        <p:nvPicPr>
          <p:cNvPr id="106" name="Google Shape;10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9887" y="233851"/>
            <a:ext cx="3223325" cy="1777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>
            <a:spLocks noGrp="1"/>
          </p:cNvSpPr>
          <p:nvPr>
            <p:ph type="dt" idx="10"/>
          </p:nvPr>
        </p:nvSpPr>
        <p:spPr>
          <a:xfrm>
            <a:off x="342900" y="6426231"/>
            <a:ext cx="314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Autores:  V. Ávila, I. Fajardo, P. Delgado, L. Salmerón. </a:t>
            </a:r>
            <a:endParaRPr/>
          </a:p>
        </p:txBody>
      </p:sp>
      <p:sp>
        <p:nvSpPr>
          <p:cNvPr id="208" name="Google Shape;208;p10"/>
          <p:cNvSpPr txBox="1">
            <a:spLocks noGrp="1"/>
          </p:cNvSpPr>
          <p:nvPr>
            <p:ph type="ftr" idx="11"/>
          </p:nvPr>
        </p:nvSpPr>
        <p:spPr>
          <a:xfrm>
            <a:off x="4012395" y="6356349"/>
            <a:ext cx="4876800" cy="5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LECRIT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 </a:t>
            </a:r>
            <a:r>
              <a:rPr lang="es-ES"/>
              <a:t>(PROGRAMA DE FORMACIÓN EN LECTURA CRÍTICA EN INTERNET)</a:t>
            </a:r>
            <a:endParaRPr/>
          </a:p>
        </p:txBody>
      </p:sp>
      <p:sp>
        <p:nvSpPr>
          <p:cNvPr id="209" name="Google Shape;209;p10"/>
          <p:cNvSpPr txBox="1">
            <a:spLocks noGrp="1"/>
          </p:cNvSpPr>
          <p:nvPr>
            <p:ph type="sldNum" idx="12"/>
          </p:nvPr>
        </p:nvSpPr>
        <p:spPr>
          <a:xfrm>
            <a:off x="9215907" y="64460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  <p:sp>
        <p:nvSpPr>
          <p:cNvPr id="210" name="Google Shape;210;p10"/>
          <p:cNvSpPr txBox="1"/>
          <p:nvPr/>
        </p:nvSpPr>
        <p:spPr>
          <a:xfrm>
            <a:off x="1681843" y="457200"/>
            <a:ext cx="347798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www.MIGRANBLOG.es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 descr="Imágenes de Estudiantes | Vectores, fotos de stock y PSD ..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2" name="Google Shape;212;p10"/>
          <p:cNvGrpSpPr/>
          <p:nvPr/>
        </p:nvGrpSpPr>
        <p:grpSpPr>
          <a:xfrm>
            <a:off x="155575" y="1282389"/>
            <a:ext cx="11723809" cy="4646231"/>
            <a:chOff x="155575" y="1282389"/>
            <a:chExt cx="11723809" cy="4646231"/>
          </a:xfrm>
        </p:grpSpPr>
        <p:pic>
          <p:nvPicPr>
            <p:cNvPr id="213" name="Google Shape;213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5575" y="1282389"/>
              <a:ext cx="11723809" cy="10952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10"/>
            <p:cNvSpPr txBox="1"/>
            <p:nvPr/>
          </p:nvSpPr>
          <p:spPr>
            <a:xfrm>
              <a:off x="4229100" y="2081413"/>
              <a:ext cx="6959600" cy="38472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 EXPERIENCIA CON LAS PASTILLAS PARA ESTUDIAR.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Hoy voy a hablar de mi experiencia, ya que de eso trata este blog, de que la gente que toma estas pastillas pueda compartir su experiencia con estudiantes que quieren utilizarlas. 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Estas pastillas son nootrópicos o drogas inteligentes y aquí van a encontrar una guía para poder mejorar su capacidad mental con poco esfuerzo y poco dinero.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5" name="Google Shape;215;p10" descr="Pastillas fotos de stock, imágenes de Pastillas sin royalties |  Depositphoto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0628" y="2698370"/>
              <a:ext cx="2990972" cy="224034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 txBox="1">
            <a:spLocks noGrp="1"/>
          </p:cNvSpPr>
          <p:nvPr>
            <p:ph type="dt" idx="10"/>
          </p:nvPr>
        </p:nvSpPr>
        <p:spPr>
          <a:xfrm>
            <a:off x="342900" y="6426231"/>
            <a:ext cx="314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Autores:  V. Ávila, I. Fajardo, P. Delgado, L. Salmerón. </a:t>
            </a:r>
            <a:endParaRPr/>
          </a:p>
        </p:txBody>
      </p:sp>
      <p:sp>
        <p:nvSpPr>
          <p:cNvPr id="221" name="Google Shape;221;p11"/>
          <p:cNvSpPr txBox="1">
            <a:spLocks noGrp="1"/>
          </p:cNvSpPr>
          <p:nvPr>
            <p:ph type="ftr" idx="11"/>
          </p:nvPr>
        </p:nvSpPr>
        <p:spPr>
          <a:xfrm>
            <a:off x="4012395" y="6356349"/>
            <a:ext cx="4876800" cy="5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LECRIT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 </a:t>
            </a:r>
            <a:r>
              <a:rPr lang="es-ES"/>
              <a:t>(PROGRAMA DE FORMACIÓN EN LECTURA CRÍTICA EN INTERNET)</a:t>
            </a:r>
            <a:endParaRPr/>
          </a:p>
        </p:txBody>
      </p:sp>
      <p:sp>
        <p:nvSpPr>
          <p:cNvPr id="222" name="Google Shape;222;p11"/>
          <p:cNvSpPr txBox="1">
            <a:spLocks noGrp="1"/>
          </p:cNvSpPr>
          <p:nvPr>
            <p:ph type="sldNum" idx="12"/>
          </p:nvPr>
        </p:nvSpPr>
        <p:spPr>
          <a:xfrm>
            <a:off x="9215907" y="64460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  <p:sp>
        <p:nvSpPr>
          <p:cNvPr id="223" name="Google Shape;223;p11"/>
          <p:cNvSpPr txBox="1"/>
          <p:nvPr/>
        </p:nvSpPr>
        <p:spPr>
          <a:xfrm>
            <a:off x="1681843" y="457200"/>
            <a:ext cx="347798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www.YOUTUBE.es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1" descr="Imágenes de Estudiantes | Vectores, fotos de stock y PSD ..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5" y="1342773"/>
            <a:ext cx="10045700" cy="501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E7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2"/>
          <p:cNvPicPr preferRelativeResize="0"/>
          <p:nvPr/>
        </p:nvPicPr>
        <p:blipFill rotWithShape="1">
          <a:blip r:embed="rId3">
            <a:alphaModFix/>
          </a:blip>
          <a:srcRect l="3703"/>
          <a:stretch/>
        </p:blipFill>
        <p:spPr>
          <a:xfrm>
            <a:off x="1019117" y="3876255"/>
            <a:ext cx="2025761" cy="201466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2"/>
          <p:cNvSpPr txBox="1">
            <a:spLocks noGrp="1"/>
          </p:cNvSpPr>
          <p:nvPr>
            <p:ph type="title"/>
          </p:nvPr>
        </p:nvSpPr>
        <p:spPr>
          <a:xfrm>
            <a:off x="1181100" y="-18425"/>
            <a:ext cx="9017000" cy="1123325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s-ES" sz="3600" b="1"/>
              <a:t>En BLOGS, FOROS, REDES SOCIALES Y YOUTUBE: </a:t>
            </a:r>
            <a:r>
              <a:rPr lang="es-ES" sz="3600" b="1">
                <a:solidFill>
                  <a:srgbClr val="C00000"/>
                </a:solidFill>
              </a:rPr>
              <a:t>CUALQUIERA ESCRIBE O PUBLICA</a:t>
            </a:r>
            <a:endParaRPr sz="3600" b="1">
              <a:solidFill>
                <a:srgbClr val="C00000"/>
              </a:solidFill>
            </a:endParaRPr>
          </a:p>
        </p:txBody>
      </p:sp>
      <p:sp>
        <p:nvSpPr>
          <p:cNvPr id="232" name="Google Shape;232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Autores:  V. Ávila, I. Fajardo, P. Delgado, L. Salmerón. </a:t>
            </a:r>
            <a:endParaRPr/>
          </a:p>
        </p:txBody>
      </p:sp>
      <p:sp>
        <p:nvSpPr>
          <p:cNvPr id="233" name="Google Shape;233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LECRIT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 </a:t>
            </a:r>
            <a:r>
              <a:rPr lang="es-ES"/>
              <a:t>(PROGRAMA DE FORMACIÓN EN LECTURA CRÍTICA EN INTERNET)</a:t>
            </a:r>
            <a:endParaRPr/>
          </a:p>
        </p:txBody>
      </p:sp>
      <p:sp>
        <p:nvSpPr>
          <p:cNvPr id="234" name="Google Shape;234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  <p:pic>
        <p:nvPicPr>
          <p:cNvPr id="235" name="Google Shape;235;p12"/>
          <p:cNvPicPr preferRelativeResize="0"/>
          <p:nvPr/>
        </p:nvPicPr>
        <p:blipFill rotWithShape="1">
          <a:blip r:embed="rId4">
            <a:alphaModFix/>
          </a:blip>
          <a:srcRect t="6951" b="26900"/>
          <a:stretch/>
        </p:blipFill>
        <p:spPr>
          <a:xfrm>
            <a:off x="0" y="-39351"/>
            <a:ext cx="1170075" cy="114425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2"/>
          <p:cNvSpPr/>
          <p:nvPr/>
        </p:nvSpPr>
        <p:spPr>
          <a:xfrm>
            <a:off x="2220686" y="1442434"/>
            <a:ext cx="6125028" cy="2588215"/>
          </a:xfrm>
          <a:prstGeom prst="wedgeRectCallout">
            <a:avLst>
              <a:gd name="adj1" fmla="val -45579"/>
              <a:gd name="adj2" fmla="val 95451"/>
            </a:avLst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 significa que </a:t>
            </a:r>
            <a:r>
              <a:rPr lang="es-ES" sz="36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cualquier persona</a:t>
            </a:r>
            <a:r>
              <a:rPr lang="es-ES" sz="3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puede contar cosas en esos sitios, y nadie controla si lo que dice es cierto o es falso</a:t>
            </a:r>
            <a:r>
              <a:rPr lang="es-ES" sz="36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2"/>
          <p:cNvPicPr preferRelativeResize="0"/>
          <p:nvPr/>
        </p:nvPicPr>
        <p:blipFill rotWithShape="1">
          <a:blip r:embed="rId5">
            <a:alphaModFix/>
          </a:blip>
          <a:srcRect l="1552" t="12600" r="-1551" b="20201"/>
          <a:stretch/>
        </p:blipFill>
        <p:spPr>
          <a:xfrm>
            <a:off x="9601200" y="4030649"/>
            <a:ext cx="2467870" cy="23424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8" name="Google Shape;238;p12"/>
          <p:cNvGrpSpPr/>
          <p:nvPr/>
        </p:nvGrpSpPr>
        <p:grpSpPr>
          <a:xfrm>
            <a:off x="6505757" y="4270084"/>
            <a:ext cx="3208201" cy="2086267"/>
            <a:chOff x="3285820" y="4373603"/>
            <a:chExt cx="3202758" cy="2304746"/>
          </a:xfrm>
        </p:grpSpPr>
        <p:sp>
          <p:nvSpPr>
            <p:cNvPr id="239" name="Google Shape;239;p12"/>
            <p:cNvSpPr/>
            <p:nvPr/>
          </p:nvSpPr>
          <p:spPr>
            <a:xfrm>
              <a:off x="3285820" y="4459609"/>
              <a:ext cx="2748027" cy="2218740"/>
            </a:xfrm>
            <a:prstGeom prst="wedgeEllipseCallout">
              <a:avLst>
                <a:gd name="adj1" fmla="val 78531"/>
                <a:gd name="adj2" fmla="val -3255"/>
              </a:avLst>
            </a:prstGeom>
            <a:solidFill>
              <a:schemeClr val="lt1"/>
            </a:solidFill>
            <a:ln w="5715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0" name="Google Shape;240;p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721288">
              <a:off x="3739980" y="4511819"/>
              <a:ext cx="1483415" cy="148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12"/>
            <p:cNvSpPr txBox="1"/>
            <p:nvPr/>
          </p:nvSpPr>
          <p:spPr>
            <a:xfrm>
              <a:off x="3940853" y="6047446"/>
              <a:ext cx="2547725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¡CUIDADO!</a:t>
              </a:r>
              <a:endParaRPr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"/>
          <p:cNvSpPr txBox="1">
            <a:spLocks noGrp="1"/>
          </p:cNvSpPr>
          <p:nvPr>
            <p:ph type="title"/>
          </p:nvPr>
        </p:nvSpPr>
        <p:spPr>
          <a:xfrm>
            <a:off x="1181100" y="-18425"/>
            <a:ext cx="9017000" cy="1123325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s-ES" sz="3600" b="1"/>
              <a:t>Ahora que sabemos que </a:t>
            </a:r>
            <a:r>
              <a:rPr lang="es-ES" sz="3600" b="1">
                <a:solidFill>
                  <a:srgbClr val="FF0000"/>
                </a:solidFill>
              </a:rPr>
              <a:t>no </a:t>
            </a:r>
            <a:r>
              <a:rPr lang="es-ES" sz="3600" b="1">
                <a:solidFill>
                  <a:schemeClr val="dk1"/>
                </a:solidFill>
              </a:rPr>
              <a:t>podemos</a:t>
            </a:r>
            <a:r>
              <a:rPr lang="es-ES" sz="3600" b="1">
                <a:solidFill>
                  <a:srgbClr val="FF0000"/>
                </a:solidFill>
              </a:rPr>
              <a:t> confiar </a:t>
            </a:r>
            <a:r>
              <a:rPr lang="es-ES" sz="3600" b="1">
                <a:solidFill>
                  <a:schemeClr val="dk1"/>
                </a:solidFill>
              </a:rPr>
              <a:t>en</a:t>
            </a:r>
            <a:r>
              <a:rPr lang="es-ES" sz="3600" b="1">
                <a:solidFill>
                  <a:srgbClr val="FF0000"/>
                </a:solidFill>
              </a:rPr>
              <a:t> todas </a:t>
            </a:r>
            <a:r>
              <a:rPr lang="es-ES" sz="3600" b="1">
                <a:solidFill>
                  <a:schemeClr val="dk1"/>
                </a:solidFill>
              </a:rPr>
              <a:t>las páginas</a:t>
            </a:r>
            <a:endParaRPr sz="3600" b="1">
              <a:solidFill>
                <a:schemeClr val="dk1"/>
              </a:solidFill>
            </a:endParaRPr>
          </a:p>
        </p:txBody>
      </p:sp>
      <p:sp>
        <p:nvSpPr>
          <p:cNvPr id="247" name="Google Shape;247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Autores:  V. Ávila, I. Fajardo, P. Delgado, L. Salmerón. </a:t>
            </a:r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LECRIT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 </a:t>
            </a:r>
            <a:r>
              <a:rPr lang="es-ES"/>
              <a:t>(PROGRAMA DE FORMACIÓN EN LECTURA CRÍTICA EN INTERNET)</a:t>
            </a:r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  <p:pic>
        <p:nvPicPr>
          <p:cNvPr id="250" name="Google Shape;250;p13"/>
          <p:cNvPicPr preferRelativeResize="0"/>
          <p:nvPr/>
        </p:nvPicPr>
        <p:blipFill rotWithShape="1">
          <a:blip r:embed="rId3">
            <a:alphaModFix/>
          </a:blip>
          <a:srcRect t="6951" b="26900"/>
          <a:stretch/>
        </p:blipFill>
        <p:spPr>
          <a:xfrm>
            <a:off x="0" y="-39351"/>
            <a:ext cx="1170075" cy="114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3"/>
          <p:cNvPicPr preferRelativeResize="0"/>
          <p:nvPr/>
        </p:nvPicPr>
        <p:blipFill rotWithShape="1">
          <a:blip r:embed="rId4">
            <a:alphaModFix/>
          </a:blip>
          <a:srcRect l="1552" t="12600" r="-1551" b="20201"/>
          <a:stretch/>
        </p:blipFill>
        <p:spPr>
          <a:xfrm>
            <a:off x="8926063" y="2857500"/>
            <a:ext cx="2974438" cy="2823298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3"/>
          <p:cNvSpPr/>
          <p:nvPr/>
        </p:nvSpPr>
        <p:spPr>
          <a:xfrm>
            <a:off x="3020786" y="1616529"/>
            <a:ext cx="5192485" cy="3412671"/>
          </a:xfrm>
          <a:prstGeom prst="wedgeEllipseCallout">
            <a:avLst>
              <a:gd name="adj1" fmla="val 79489"/>
              <a:gd name="adj2" fmla="val 35839"/>
            </a:avLst>
          </a:prstGeom>
          <a:solidFill>
            <a:schemeClr val="lt1"/>
          </a:solidFill>
          <a:ln w="5715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b="1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¡¡SIGAMOS  BUSCANDO!!</a:t>
            </a:r>
            <a:endParaRPr sz="4400" b="1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E7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>
            <a:spLocks noGrp="1"/>
          </p:cNvSpPr>
          <p:nvPr>
            <p:ph type="title"/>
          </p:nvPr>
        </p:nvSpPr>
        <p:spPr>
          <a:xfrm>
            <a:off x="1181100" y="-18425"/>
            <a:ext cx="9017000" cy="1123325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s-ES" sz="3600" b="1"/>
              <a:t>Ahora que sabemos que </a:t>
            </a:r>
            <a:r>
              <a:rPr lang="es-ES" sz="3600" b="1">
                <a:solidFill>
                  <a:srgbClr val="C00000"/>
                </a:solidFill>
              </a:rPr>
              <a:t>no</a:t>
            </a:r>
            <a:r>
              <a:rPr lang="es-ES" sz="3600" b="1">
                <a:solidFill>
                  <a:srgbClr val="FF0000"/>
                </a:solidFill>
              </a:rPr>
              <a:t> </a:t>
            </a:r>
            <a:r>
              <a:rPr lang="es-ES" sz="3600" b="1">
                <a:solidFill>
                  <a:schemeClr val="dk1"/>
                </a:solidFill>
              </a:rPr>
              <a:t>podemos</a:t>
            </a:r>
            <a:r>
              <a:rPr lang="es-ES" sz="3600" b="1">
                <a:solidFill>
                  <a:srgbClr val="FF0000"/>
                </a:solidFill>
              </a:rPr>
              <a:t> </a:t>
            </a:r>
            <a:r>
              <a:rPr lang="es-ES" sz="3600" b="1">
                <a:solidFill>
                  <a:srgbClr val="C00000"/>
                </a:solidFill>
              </a:rPr>
              <a:t>confiar</a:t>
            </a:r>
            <a:r>
              <a:rPr lang="es-ES" sz="3600" b="1">
                <a:solidFill>
                  <a:srgbClr val="FF0000"/>
                </a:solidFill>
              </a:rPr>
              <a:t> </a:t>
            </a:r>
            <a:r>
              <a:rPr lang="es-ES" sz="3600" b="1">
                <a:solidFill>
                  <a:schemeClr val="dk1"/>
                </a:solidFill>
              </a:rPr>
              <a:t>en</a:t>
            </a:r>
            <a:r>
              <a:rPr lang="es-ES" sz="3600" b="1">
                <a:solidFill>
                  <a:srgbClr val="FF0000"/>
                </a:solidFill>
              </a:rPr>
              <a:t> </a:t>
            </a:r>
            <a:r>
              <a:rPr lang="es-ES" sz="3600" b="1">
                <a:solidFill>
                  <a:srgbClr val="C00000"/>
                </a:solidFill>
              </a:rPr>
              <a:t>todas</a:t>
            </a:r>
            <a:r>
              <a:rPr lang="es-ES" sz="3600" b="1">
                <a:solidFill>
                  <a:srgbClr val="FF0000"/>
                </a:solidFill>
              </a:rPr>
              <a:t> </a:t>
            </a:r>
            <a:r>
              <a:rPr lang="es-ES" sz="3600" b="1">
                <a:solidFill>
                  <a:schemeClr val="dk1"/>
                </a:solidFill>
              </a:rPr>
              <a:t>las páginas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258" name="Google Shape;258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Autores:  V. Ávila, I. Fajardo, P. Delgado, L. Salmerón. </a:t>
            </a:r>
            <a:endParaRPr/>
          </a:p>
        </p:txBody>
      </p:sp>
      <p:sp>
        <p:nvSpPr>
          <p:cNvPr id="259" name="Google Shape;259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LECRIT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 </a:t>
            </a:r>
            <a:r>
              <a:rPr lang="es-ES"/>
              <a:t>(PROGRAMA DE FORMACIÓN EN LECTURA CRÍTICA EN INTERNET)</a:t>
            </a:r>
            <a:endParaRPr/>
          </a:p>
        </p:txBody>
      </p:sp>
      <p:sp>
        <p:nvSpPr>
          <p:cNvPr id="260" name="Google Shape;260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  <p:pic>
        <p:nvPicPr>
          <p:cNvPr id="261" name="Google Shape;261;p14"/>
          <p:cNvPicPr preferRelativeResize="0"/>
          <p:nvPr/>
        </p:nvPicPr>
        <p:blipFill rotWithShape="1">
          <a:blip r:embed="rId3">
            <a:alphaModFix/>
          </a:blip>
          <a:srcRect t="6951" b="26900"/>
          <a:stretch/>
        </p:blipFill>
        <p:spPr>
          <a:xfrm>
            <a:off x="0" y="-39351"/>
            <a:ext cx="1170075" cy="114425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4"/>
          <p:cNvSpPr/>
          <p:nvPr/>
        </p:nvSpPr>
        <p:spPr>
          <a:xfrm>
            <a:off x="4771748" y="1292743"/>
            <a:ext cx="6050632" cy="2886709"/>
          </a:xfrm>
          <a:prstGeom prst="wedgeRectCallout">
            <a:avLst>
              <a:gd name="adj1" fmla="val -49578"/>
              <a:gd name="adj2" fmla="val 72222"/>
            </a:avLst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¡Mira! Aquí hablan de las pastillas para estudiar. Dice que sí funcionan y no hacen daño</a:t>
            </a:r>
            <a:r>
              <a:rPr lang="es-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14"/>
          <p:cNvPicPr preferRelativeResize="0"/>
          <p:nvPr/>
        </p:nvPicPr>
        <p:blipFill rotWithShape="1">
          <a:blip r:embed="rId4">
            <a:alphaModFix/>
          </a:blip>
          <a:srcRect l="3703"/>
          <a:stretch/>
        </p:blipFill>
        <p:spPr>
          <a:xfrm>
            <a:off x="1790700" y="3281799"/>
            <a:ext cx="2902603" cy="2886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"/>
          <p:cNvSpPr txBox="1">
            <a:spLocks noGrp="1"/>
          </p:cNvSpPr>
          <p:nvPr>
            <p:ph type="dt" idx="10"/>
          </p:nvPr>
        </p:nvSpPr>
        <p:spPr>
          <a:xfrm>
            <a:off x="342900" y="6426231"/>
            <a:ext cx="314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Autores:  V. Ávila, I. Fajardo, P. Delgado, L. Salmerón. </a:t>
            </a:r>
            <a:endParaRPr/>
          </a:p>
        </p:txBody>
      </p:sp>
      <p:sp>
        <p:nvSpPr>
          <p:cNvPr id="269" name="Google Shape;269;p15"/>
          <p:cNvSpPr txBox="1">
            <a:spLocks noGrp="1"/>
          </p:cNvSpPr>
          <p:nvPr>
            <p:ph type="ftr" idx="11"/>
          </p:nvPr>
        </p:nvSpPr>
        <p:spPr>
          <a:xfrm>
            <a:off x="4012395" y="6356349"/>
            <a:ext cx="4876800" cy="5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LECRIT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 </a:t>
            </a:r>
            <a:r>
              <a:rPr lang="es-ES"/>
              <a:t>(PROGRAMA DE FORMACIÓN EN LECTURA CRÍTICA EN INTERNET)</a:t>
            </a:r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ldNum" idx="12"/>
          </p:nvPr>
        </p:nvSpPr>
        <p:spPr>
          <a:xfrm>
            <a:off x="9215907" y="64460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  <p:sp>
        <p:nvSpPr>
          <p:cNvPr id="271" name="Google Shape;271;p15"/>
          <p:cNvSpPr txBox="1"/>
          <p:nvPr/>
        </p:nvSpPr>
        <p:spPr>
          <a:xfrm>
            <a:off x="1681843" y="457200"/>
            <a:ext cx="347798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www.MIGRANFORO.es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 descr="Imágenes de Estudiantes | Vectores, fotos de stock y PSD ..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4" y="1217612"/>
            <a:ext cx="11604625" cy="18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4" name="Google Shape;274;p15"/>
          <p:cNvGrpSpPr/>
          <p:nvPr/>
        </p:nvGrpSpPr>
        <p:grpSpPr>
          <a:xfrm>
            <a:off x="155574" y="3197666"/>
            <a:ext cx="11807826" cy="3068990"/>
            <a:chOff x="155574" y="3197666"/>
            <a:chExt cx="11807826" cy="3068990"/>
          </a:xfrm>
        </p:grpSpPr>
        <p:pic>
          <p:nvPicPr>
            <p:cNvPr id="275" name="Google Shape;275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5574" y="3197666"/>
              <a:ext cx="11807826" cy="30689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p15"/>
            <p:cNvSpPr txBox="1"/>
            <p:nvPr/>
          </p:nvSpPr>
          <p:spPr>
            <a:xfrm>
              <a:off x="889000" y="3835400"/>
              <a:ext cx="107188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 en época de exámenes tomo las pastillas de cafeína. A mí no me gustan, pero son milagrosas y me permiten estudiar durante muchas horas. Aunque no duerma nada, llego a los exámenes en perfecto estado. Además mejoran mucho mi memoria.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5"/>
          <p:cNvSpPr txBox="1"/>
          <p:nvPr/>
        </p:nvSpPr>
        <p:spPr>
          <a:xfrm>
            <a:off x="889000" y="5388172"/>
            <a:ext cx="1071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 gente toma esas pastillas. Pero a mí me va mejor tomar azúcar que estimula el cerebro. No sé si será cierto, pero a mi me va muy bien para controlar los nervios y centrarme. ¡Paso de meterme pastis!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61900" y="3475988"/>
            <a:ext cx="2418284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6"/>
          <p:cNvSpPr txBox="1">
            <a:spLocks noGrp="1"/>
          </p:cNvSpPr>
          <p:nvPr>
            <p:ph type="dt" idx="10"/>
          </p:nvPr>
        </p:nvSpPr>
        <p:spPr>
          <a:xfrm>
            <a:off x="342900" y="6426231"/>
            <a:ext cx="314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Autores:  V. Ávila, I. Fajardo, P. Delgado, L. Salmerón. </a:t>
            </a:r>
            <a:endParaRPr/>
          </a:p>
        </p:txBody>
      </p:sp>
      <p:sp>
        <p:nvSpPr>
          <p:cNvPr id="284" name="Google Shape;284;p16"/>
          <p:cNvSpPr txBox="1">
            <a:spLocks noGrp="1"/>
          </p:cNvSpPr>
          <p:nvPr>
            <p:ph type="ftr" idx="11"/>
          </p:nvPr>
        </p:nvSpPr>
        <p:spPr>
          <a:xfrm>
            <a:off x="4012395" y="6356349"/>
            <a:ext cx="4876800" cy="5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LECRIT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 </a:t>
            </a:r>
            <a:r>
              <a:rPr lang="es-ES"/>
              <a:t>(PROGRAMA DE FORMACIÓN EN LECTURA CRÍTICA EN INTERNET)</a:t>
            </a:r>
            <a:endParaRPr/>
          </a:p>
        </p:txBody>
      </p:sp>
      <p:sp>
        <p:nvSpPr>
          <p:cNvPr id="285" name="Google Shape;285;p16"/>
          <p:cNvSpPr txBox="1">
            <a:spLocks noGrp="1"/>
          </p:cNvSpPr>
          <p:nvPr>
            <p:ph type="sldNum" idx="12"/>
          </p:nvPr>
        </p:nvSpPr>
        <p:spPr>
          <a:xfrm>
            <a:off x="9215907" y="64460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  <p:sp>
        <p:nvSpPr>
          <p:cNvPr id="286" name="Google Shape;286;p16"/>
          <p:cNvSpPr txBox="1">
            <a:spLocks noGrp="1"/>
          </p:cNvSpPr>
          <p:nvPr>
            <p:ph type="title"/>
          </p:nvPr>
        </p:nvSpPr>
        <p:spPr>
          <a:xfrm>
            <a:off x="1170074" y="24774"/>
            <a:ext cx="9015325" cy="10160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s-ES" sz="4000" b="1"/>
              <a:t>Ahora que sabemos que </a:t>
            </a:r>
            <a:r>
              <a:rPr lang="es-ES" sz="4000" b="1">
                <a:solidFill>
                  <a:srgbClr val="C00000"/>
                </a:solidFill>
              </a:rPr>
              <a:t>no</a:t>
            </a:r>
            <a:r>
              <a:rPr lang="es-ES" sz="4000" b="1">
                <a:solidFill>
                  <a:srgbClr val="FF0000"/>
                </a:solidFill>
              </a:rPr>
              <a:t> </a:t>
            </a:r>
            <a:r>
              <a:rPr lang="es-ES" sz="4000" b="1"/>
              <a:t>podemos</a:t>
            </a:r>
            <a:r>
              <a:rPr lang="es-ES" sz="4000" b="1">
                <a:solidFill>
                  <a:srgbClr val="FF0000"/>
                </a:solidFill>
              </a:rPr>
              <a:t> </a:t>
            </a:r>
            <a:r>
              <a:rPr lang="es-ES" sz="4000" b="1">
                <a:solidFill>
                  <a:srgbClr val="C00000"/>
                </a:solidFill>
              </a:rPr>
              <a:t>confiar</a:t>
            </a:r>
            <a:r>
              <a:rPr lang="es-ES" sz="4000" b="1">
                <a:solidFill>
                  <a:srgbClr val="FF0000"/>
                </a:solidFill>
              </a:rPr>
              <a:t> </a:t>
            </a:r>
            <a:r>
              <a:rPr lang="es-ES" sz="4000" b="1"/>
              <a:t>en</a:t>
            </a:r>
            <a:r>
              <a:rPr lang="es-ES" sz="4000" b="1">
                <a:solidFill>
                  <a:srgbClr val="FF0000"/>
                </a:solidFill>
              </a:rPr>
              <a:t> </a:t>
            </a:r>
            <a:r>
              <a:rPr lang="es-ES" sz="4000" b="1">
                <a:solidFill>
                  <a:srgbClr val="C00000"/>
                </a:solidFill>
              </a:rPr>
              <a:t>todas</a:t>
            </a:r>
            <a:r>
              <a:rPr lang="es-ES" sz="4000" b="1">
                <a:solidFill>
                  <a:srgbClr val="FF0000"/>
                </a:solidFill>
              </a:rPr>
              <a:t> </a:t>
            </a:r>
            <a:r>
              <a:rPr lang="es-ES" sz="4000" b="1"/>
              <a:t>las páginas</a:t>
            </a:r>
            <a:endParaRPr sz="4000" b="1">
              <a:solidFill>
                <a:srgbClr val="FF0000"/>
              </a:solidFill>
            </a:endParaRPr>
          </a:p>
        </p:txBody>
      </p:sp>
      <p:pic>
        <p:nvPicPr>
          <p:cNvPr id="287" name="Google Shape;287;p16"/>
          <p:cNvPicPr preferRelativeResize="0"/>
          <p:nvPr/>
        </p:nvPicPr>
        <p:blipFill rotWithShape="1">
          <a:blip r:embed="rId4">
            <a:alphaModFix/>
          </a:blip>
          <a:srcRect t="6951" b="26900"/>
          <a:stretch/>
        </p:blipFill>
        <p:spPr>
          <a:xfrm>
            <a:off x="0" y="24774"/>
            <a:ext cx="1170075" cy="114425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6"/>
          <p:cNvSpPr/>
          <p:nvPr/>
        </p:nvSpPr>
        <p:spPr>
          <a:xfrm>
            <a:off x="2326091" y="1539885"/>
            <a:ext cx="6284509" cy="2465614"/>
          </a:xfrm>
          <a:prstGeom prst="wedgeRectCallout">
            <a:avLst>
              <a:gd name="adj1" fmla="val -49578"/>
              <a:gd name="adj2" fmla="val 72222"/>
            </a:avLst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 Pues mira esta! ¡Aquí dice que pueden ser peligrosas para la salud!.</a:t>
            </a:r>
            <a:endParaRPr sz="4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"/>
          <p:cNvSpPr txBox="1">
            <a:spLocks noGrp="1"/>
          </p:cNvSpPr>
          <p:nvPr>
            <p:ph type="dt" idx="10"/>
          </p:nvPr>
        </p:nvSpPr>
        <p:spPr>
          <a:xfrm>
            <a:off x="342900" y="6426231"/>
            <a:ext cx="314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Autores:  V. Ávila, I. Fajardo, P. Delgado, L. Salmerón. </a:t>
            </a:r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ftr" idx="11"/>
          </p:nvPr>
        </p:nvSpPr>
        <p:spPr>
          <a:xfrm>
            <a:off x="4012395" y="6356349"/>
            <a:ext cx="4876800" cy="5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LECRIT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 </a:t>
            </a:r>
            <a:r>
              <a:rPr lang="es-ES"/>
              <a:t>(PROGRAMA DE FORMACIÓN EN LECTURA CRÍTICA EN INTERNET)</a:t>
            </a:r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ldNum" idx="12"/>
          </p:nvPr>
        </p:nvSpPr>
        <p:spPr>
          <a:xfrm>
            <a:off x="9215907" y="64460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  <p:sp>
        <p:nvSpPr>
          <p:cNvPr id="296" name="Google Shape;296;p17"/>
          <p:cNvSpPr txBox="1"/>
          <p:nvPr/>
        </p:nvSpPr>
        <p:spPr>
          <a:xfrm>
            <a:off x="1681843" y="457200"/>
            <a:ext cx="347798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www.REVISTASDEMEDICOS.es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7" descr="Imágenes de Estudiantes | Vectores, fotos de stock y PSD ..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8" name="Google Shape;298;p17"/>
          <p:cNvGrpSpPr/>
          <p:nvPr/>
        </p:nvGrpSpPr>
        <p:grpSpPr>
          <a:xfrm>
            <a:off x="155575" y="1220525"/>
            <a:ext cx="11409653" cy="5225516"/>
            <a:chOff x="97677" y="1403088"/>
            <a:chExt cx="12652544" cy="5408078"/>
          </a:xfrm>
        </p:grpSpPr>
        <p:pic>
          <p:nvPicPr>
            <p:cNvPr id="299" name="Google Shape;299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677" y="1403088"/>
              <a:ext cx="12652544" cy="54080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" name="Google Shape;300;p17"/>
            <p:cNvSpPr txBox="1"/>
            <p:nvPr/>
          </p:nvSpPr>
          <p:spPr>
            <a:xfrm>
              <a:off x="4015338" y="2232000"/>
              <a:ext cx="5987890" cy="286232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Los expertos alertan del uso de pastillas para estudiar.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Investigadores de diferentes universidades y médicos especialistas afirman que el uso de pastillas para estudiar y mejorar la concentración puede ser muy perjudicial para la salud.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1" name="Google Shape;301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7933" y="2946296"/>
              <a:ext cx="3225217" cy="214960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7FFE7"/>
            </a:gs>
            <a:gs pos="17719">
              <a:srgbClr val="E7FFE7"/>
            </a:gs>
            <a:gs pos="45000">
              <a:srgbClr val="E7FFE7"/>
            </a:gs>
            <a:gs pos="54000">
              <a:srgbClr val="FFE1FF"/>
            </a:gs>
            <a:gs pos="74000">
              <a:srgbClr val="FFE1FF"/>
            </a:gs>
            <a:gs pos="83000">
              <a:srgbClr val="FFE1FF"/>
            </a:gs>
            <a:gs pos="100000">
              <a:srgbClr val="FFE1FF"/>
            </a:gs>
          </a:gsLst>
          <a:lin ang="0" scaled="0"/>
        </a:gra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548198" y="963894"/>
            <a:ext cx="2418284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1181100" y="-18425"/>
            <a:ext cx="9017000" cy="1123325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s-ES" sz="4000" b="1">
                <a:latin typeface="Calibri"/>
                <a:ea typeface="Calibri"/>
                <a:cs typeface="Calibri"/>
                <a:sym typeface="Calibri"/>
              </a:rPr>
              <a:t>Ahora que sabemos que </a:t>
            </a:r>
            <a:r>
              <a:rPr lang="es-ES" sz="4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s-E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4000" b="1"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s-E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4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confiar</a:t>
            </a:r>
            <a:r>
              <a:rPr lang="es-E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4000" b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s-E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4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s-E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4000" b="1">
                <a:latin typeface="Calibri"/>
                <a:ea typeface="Calibri"/>
                <a:cs typeface="Calibri"/>
                <a:sym typeface="Calibri"/>
              </a:rPr>
              <a:t>las páginas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8"/>
          <p:cNvSpPr txBox="1">
            <a:spLocks noGrp="1"/>
          </p:cNvSpPr>
          <p:nvPr>
            <p:ph type="dt" idx="10"/>
          </p:nvPr>
        </p:nvSpPr>
        <p:spPr>
          <a:xfrm>
            <a:off x="159526" y="6356351"/>
            <a:ext cx="32948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Autores:  V. Ávila, I. Fajardo, P. Delgado, L. Salmerón. </a:t>
            </a:r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ftr" idx="11"/>
          </p:nvPr>
        </p:nvSpPr>
        <p:spPr>
          <a:xfrm>
            <a:off x="3052293" y="6356351"/>
            <a:ext cx="55379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LECRIT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 </a:t>
            </a:r>
            <a:r>
              <a:rPr lang="es-ES"/>
              <a:t>(PROGRAMA DE FORMACIÓN EN LECTURA CRÍTICA EN INTERNET)</a:t>
            </a:r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  <p:pic>
        <p:nvPicPr>
          <p:cNvPr id="311" name="Google Shape;311;p18"/>
          <p:cNvPicPr preferRelativeResize="0"/>
          <p:nvPr/>
        </p:nvPicPr>
        <p:blipFill rotWithShape="1">
          <a:blip r:embed="rId4">
            <a:alphaModFix/>
          </a:blip>
          <a:srcRect t="6951" b="26900"/>
          <a:stretch/>
        </p:blipFill>
        <p:spPr>
          <a:xfrm>
            <a:off x="0" y="-39351"/>
            <a:ext cx="1170075" cy="114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8"/>
          <p:cNvPicPr preferRelativeResize="0"/>
          <p:nvPr/>
        </p:nvPicPr>
        <p:blipFill rotWithShape="1">
          <a:blip r:embed="rId5">
            <a:alphaModFix/>
          </a:blip>
          <a:srcRect l="3703"/>
          <a:stretch/>
        </p:blipFill>
        <p:spPr>
          <a:xfrm>
            <a:off x="159525" y="1104900"/>
            <a:ext cx="2210061" cy="219795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8"/>
          <p:cNvSpPr/>
          <p:nvPr/>
        </p:nvSpPr>
        <p:spPr>
          <a:xfrm>
            <a:off x="4165600" y="1985715"/>
            <a:ext cx="4968552" cy="864096"/>
          </a:xfrm>
          <a:prstGeom prst="wedgeRoundRectCallout">
            <a:avLst>
              <a:gd name="adj1" fmla="val 59515"/>
              <a:gd name="adj2" fmla="val 13570"/>
              <a:gd name="adj3" fmla="val 16667"/>
            </a:avLst>
          </a:prstGeom>
          <a:solidFill>
            <a:schemeClr val="lt1"/>
          </a:solidFill>
          <a:ln w="508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8"/>
          <p:cNvSpPr/>
          <p:nvPr/>
        </p:nvSpPr>
        <p:spPr>
          <a:xfrm>
            <a:off x="2783632" y="1985715"/>
            <a:ext cx="6350520" cy="864096"/>
          </a:xfrm>
          <a:prstGeom prst="wedgeRoundRectCallout">
            <a:avLst>
              <a:gd name="adj1" fmla="val -63354"/>
              <a:gd name="adj2" fmla="val 31426"/>
              <a:gd name="adj3" fmla="val 16667"/>
            </a:avLst>
          </a:prstGeom>
          <a:solidFill>
            <a:schemeClr val="lt1"/>
          </a:solidFill>
          <a:ln w="508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¿¿EN QUÉ PÁGINA CONFIAMOS??</a:t>
            </a:r>
            <a:endParaRPr sz="3200" b="1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8465" y="3129178"/>
            <a:ext cx="5210333" cy="309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58892" y="3129178"/>
            <a:ext cx="577215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8"/>
          <p:cNvSpPr/>
          <p:nvPr/>
        </p:nvSpPr>
        <p:spPr>
          <a:xfrm>
            <a:off x="108725" y="2938744"/>
            <a:ext cx="761335" cy="812800"/>
          </a:xfrm>
          <a:prstGeom prst="star10">
            <a:avLst>
              <a:gd name="adj" fmla="val 42533"/>
              <a:gd name="hf" fmla="val 105146"/>
            </a:avLst>
          </a:prstGeom>
          <a:solidFill>
            <a:schemeClr val="lt1"/>
          </a:solidFill>
          <a:ln w="508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8"/>
          <p:cNvSpPr/>
          <p:nvPr/>
        </p:nvSpPr>
        <p:spPr>
          <a:xfrm>
            <a:off x="5689600" y="2863784"/>
            <a:ext cx="761335" cy="812800"/>
          </a:xfrm>
          <a:prstGeom prst="star10">
            <a:avLst>
              <a:gd name="adj" fmla="val 42533"/>
              <a:gd name="hf" fmla="val 105146"/>
            </a:avLst>
          </a:prstGeom>
          <a:solidFill>
            <a:schemeClr val="lt1"/>
          </a:solidFill>
          <a:ln w="508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7FFE7"/>
            </a:gs>
            <a:gs pos="47000">
              <a:srgbClr val="E7FFE7"/>
            </a:gs>
            <a:gs pos="58000">
              <a:srgbClr val="FFE1FF"/>
            </a:gs>
            <a:gs pos="65488">
              <a:srgbClr val="FFE1FF"/>
            </a:gs>
            <a:gs pos="74000">
              <a:srgbClr val="FFE1FF"/>
            </a:gs>
            <a:gs pos="83000">
              <a:srgbClr val="FFE1FF"/>
            </a:gs>
            <a:gs pos="100000">
              <a:srgbClr val="FFE1FF"/>
            </a:gs>
          </a:gsLst>
          <a:lin ang="0" scaled="0"/>
        </a:gra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372336" y="1243428"/>
            <a:ext cx="2418284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9"/>
          <p:cNvSpPr txBox="1">
            <a:spLocks noGrp="1"/>
          </p:cNvSpPr>
          <p:nvPr>
            <p:ph type="title"/>
          </p:nvPr>
        </p:nvSpPr>
        <p:spPr>
          <a:xfrm>
            <a:off x="1181100" y="-18425"/>
            <a:ext cx="9017000" cy="1123325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s-ES" sz="4000" b="1">
                <a:latin typeface="Calibri"/>
                <a:ea typeface="Calibri"/>
                <a:cs typeface="Calibri"/>
                <a:sym typeface="Calibri"/>
              </a:rPr>
              <a:t>Ahora que sabemos que </a:t>
            </a:r>
            <a:r>
              <a:rPr lang="es-ES" sz="4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s-E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4000" b="1"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s-E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4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confiar</a:t>
            </a:r>
            <a:r>
              <a:rPr lang="es-E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4000" b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s-E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4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s-E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4000" b="1">
                <a:latin typeface="Calibri"/>
                <a:ea typeface="Calibri"/>
                <a:cs typeface="Calibri"/>
                <a:sym typeface="Calibri"/>
              </a:rPr>
              <a:t>las páginas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325" name="Google Shape;325;p19"/>
          <p:cNvSpPr txBox="1">
            <a:spLocks noGrp="1"/>
          </p:cNvSpPr>
          <p:nvPr>
            <p:ph type="dt" idx="10"/>
          </p:nvPr>
        </p:nvSpPr>
        <p:spPr>
          <a:xfrm>
            <a:off x="159526" y="6356351"/>
            <a:ext cx="32948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Autores:  V. Ávila, I. Fajardo, P. Delgado, L. Salmerón. </a:t>
            </a:r>
            <a:endParaRPr/>
          </a:p>
        </p:txBody>
      </p:sp>
      <p:sp>
        <p:nvSpPr>
          <p:cNvPr id="326" name="Google Shape;326;p19"/>
          <p:cNvSpPr txBox="1">
            <a:spLocks noGrp="1"/>
          </p:cNvSpPr>
          <p:nvPr>
            <p:ph type="ftr" idx="11"/>
          </p:nvPr>
        </p:nvSpPr>
        <p:spPr>
          <a:xfrm>
            <a:off x="3837904" y="6356351"/>
            <a:ext cx="41884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LECRIT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 </a:t>
            </a:r>
            <a:r>
              <a:rPr lang="es-ES"/>
              <a:t>(PROGRAMA DE FORMACIÓN EN LECTURA CRÍTICA EN INTERNET)</a:t>
            </a:r>
            <a:endParaRPr/>
          </a:p>
        </p:txBody>
      </p:sp>
      <p:sp>
        <p:nvSpPr>
          <p:cNvPr id="327" name="Google Shape;327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  <p:pic>
        <p:nvPicPr>
          <p:cNvPr id="328" name="Google Shape;328;p19"/>
          <p:cNvPicPr preferRelativeResize="0"/>
          <p:nvPr/>
        </p:nvPicPr>
        <p:blipFill rotWithShape="1">
          <a:blip r:embed="rId4">
            <a:alphaModFix/>
          </a:blip>
          <a:srcRect t="6951" b="26900"/>
          <a:stretch/>
        </p:blipFill>
        <p:spPr>
          <a:xfrm>
            <a:off x="0" y="-39351"/>
            <a:ext cx="1170075" cy="114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9"/>
          <p:cNvPicPr preferRelativeResize="0"/>
          <p:nvPr/>
        </p:nvPicPr>
        <p:blipFill rotWithShape="1">
          <a:blip r:embed="rId5">
            <a:alphaModFix/>
          </a:blip>
          <a:srcRect l="3703"/>
          <a:stretch/>
        </p:blipFill>
        <p:spPr>
          <a:xfrm>
            <a:off x="159525" y="1261016"/>
            <a:ext cx="2210061" cy="219795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9"/>
          <p:cNvSpPr/>
          <p:nvPr/>
        </p:nvSpPr>
        <p:spPr>
          <a:xfrm>
            <a:off x="4165600" y="1985715"/>
            <a:ext cx="4968552" cy="864096"/>
          </a:xfrm>
          <a:prstGeom prst="wedgeRoundRectCallout">
            <a:avLst>
              <a:gd name="adj1" fmla="val 59515"/>
              <a:gd name="adj2" fmla="val 13570"/>
              <a:gd name="adj3" fmla="val 16667"/>
            </a:avLst>
          </a:prstGeom>
          <a:solidFill>
            <a:schemeClr val="lt1"/>
          </a:solidFill>
          <a:ln w="508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9"/>
          <p:cNvSpPr/>
          <p:nvPr/>
        </p:nvSpPr>
        <p:spPr>
          <a:xfrm>
            <a:off x="2783632" y="1985715"/>
            <a:ext cx="6350520" cy="864096"/>
          </a:xfrm>
          <a:prstGeom prst="wedgeRoundRectCallout">
            <a:avLst>
              <a:gd name="adj1" fmla="val -63354"/>
              <a:gd name="adj2" fmla="val 31426"/>
              <a:gd name="adj3" fmla="val 16667"/>
            </a:avLst>
          </a:prstGeom>
          <a:solidFill>
            <a:schemeClr val="lt1"/>
          </a:solidFill>
          <a:ln w="508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¿¿EN QUÉ PÁGINA CONFIAMOS??</a:t>
            </a:r>
            <a:endParaRPr sz="3200" b="1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19"/>
          <p:cNvPicPr preferRelativeResize="0"/>
          <p:nvPr/>
        </p:nvPicPr>
        <p:blipFill rotWithShape="1">
          <a:blip r:embed="rId6">
            <a:alphaModFix/>
          </a:blip>
          <a:srcRect l="1552" t="12600" r="8074" b="20201"/>
          <a:stretch/>
        </p:blipFill>
        <p:spPr>
          <a:xfrm flipH="1">
            <a:off x="305979" y="4264767"/>
            <a:ext cx="1728192" cy="1717923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9"/>
          <p:cNvSpPr/>
          <p:nvPr/>
        </p:nvSpPr>
        <p:spPr>
          <a:xfrm>
            <a:off x="2063527" y="3558354"/>
            <a:ext cx="2234811" cy="2218740"/>
          </a:xfrm>
          <a:prstGeom prst="wedgeEllipseCallout">
            <a:avLst>
              <a:gd name="adj1" fmla="val -63656"/>
              <a:gd name="adj2" fmla="val 15007"/>
            </a:avLst>
          </a:prstGeom>
          <a:solidFill>
            <a:schemeClr val="lt1"/>
          </a:solidFill>
          <a:ln w="5715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721288">
            <a:off x="2865290" y="3761070"/>
            <a:ext cx="1275102" cy="1275102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9"/>
          <p:cNvSpPr txBox="1"/>
          <p:nvPr/>
        </p:nvSpPr>
        <p:spPr>
          <a:xfrm>
            <a:off x="2192065" y="3972489"/>
            <a:ext cx="11192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¡FORO!</a:t>
            </a: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9"/>
          <p:cNvSpPr txBox="1"/>
          <p:nvPr/>
        </p:nvSpPr>
        <p:spPr>
          <a:xfrm>
            <a:off x="2436348" y="5108503"/>
            <a:ext cx="2547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¡CUIDADO!</a:t>
            </a: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19"/>
          <p:cNvPicPr preferRelativeResize="0"/>
          <p:nvPr/>
        </p:nvPicPr>
        <p:blipFill rotWithShape="1">
          <a:blip r:embed="rId8">
            <a:alphaModFix/>
          </a:blip>
          <a:srcRect t="6951" b="26900"/>
          <a:stretch/>
        </p:blipFill>
        <p:spPr>
          <a:xfrm>
            <a:off x="9276921" y="4282606"/>
            <a:ext cx="1884802" cy="176107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9"/>
          <p:cNvSpPr/>
          <p:nvPr/>
        </p:nvSpPr>
        <p:spPr>
          <a:xfrm>
            <a:off x="7137525" y="3632367"/>
            <a:ext cx="2234811" cy="2218740"/>
          </a:xfrm>
          <a:prstGeom prst="wedgeEllipseCallout">
            <a:avLst>
              <a:gd name="adj1" fmla="val 64994"/>
              <a:gd name="adj2" fmla="val 12629"/>
            </a:avLst>
          </a:prstGeom>
          <a:solidFill>
            <a:schemeClr val="lt1"/>
          </a:solidFill>
          <a:ln w="5715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19" descr="Resultado de imagen de THUMB UP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14900" y="4736499"/>
            <a:ext cx="934088" cy="930474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9"/>
          <p:cNvSpPr/>
          <p:nvPr/>
        </p:nvSpPr>
        <p:spPr>
          <a:xfrm>
            <a:off x="7266942" y="3985206"/>
            <a:ext cx="193555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¡REVISTA MÉDICA PROFESIONAL!</a:t>
            </a:r>
            <a:endParaRPr sz="18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1181100" y="-18425"/>
            <a:ext cx="9017000" cy="1123325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s-ES" sz="3600" b="1">
                <a:latin typeface="Calibri"/>
                <a:ea typeface="Calibri"/>
                <a:cs typeface="Calibri"/>
                <a:sym typeface="Calibri"/>
              </a:rPr>
              <a:t>Buscamos más sobre pastillas para estudiar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>
            <a:spLocks noGrp="1"/>
          </p:cNvSpPr>
          <p:nvPr>
            <p:ph type="dt" idx="10"/>
          </p:nvPr>
        </p:nvSpPr>
        <p:spPr>
          <a:xfrm>
            <a:off x="342900" y="6426231"/>
            <a:ext cx="314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Autores:  V. Ávila, I. Fajardo, P. Delgado, L. Salmerón. </a:t>
            </a:r>
            <a:endParaRPr/>
          </a:p>
        </p:txBody>
      </p:sp>
      <p:sp>
        <p:nvSpPr>
          <p:cNvPr id="113" name="Google Shape;113;p2"/>
          <p:cNvSpPr txBox="1">
            <a:spLocks noGrp="1"/>
          </p:cNvSpPr>
          <p:nvPr>
            <p:ph type="ftr" idx="11"/>
          </p:nvPr>
        </p:nvSpPr>
        <p:spPr>
          <a:xfrm>
            <a:off x="4012395" y="6356349"/>
            <a:ext cx="4876800" cy="5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LECRIT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 </a:t>
            </a:r>
            <a:r>
              <a:rPr lang="es-ES"/>
              <a:t>(PROGRAMA DE FORMACIÓN EN LECTURA CRÍTICA EN INTERNET)</a:t>
            </a:r>
            <a:endParaRPr/>
          </a:p>
        </p:txBody>
      </p:sp>
      <p:sp>
        <p:nvSpPr>
          <p:cNvPr id="114" name="Google Shape;114;p2"/>
          <p:cNvSpPr txBox="1">
            <a:spLocks noGrp="1"/>
          </p:cNvSpPr>
          <p:nvPr>
            <p:ph type="sldNum" idx="12"/>
          </p:nvPr>
        </p:nvSpPr>
        <p:spPr>
          <a:xfrm>
            <a:off x="9215907" y="64460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2339030" y="1592143"/>
            <a:ext cx="5025155" cy="3118544"/>
          </a:xfrm>
          <a:prstGeom prst="wedgeEllipseCallout">
            <a:avLst>
              <a:gd name="adj1" fmla="val -78760"/>
              <a:gd name="adj2" fmla="val -71394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9439" y="2222781"/>
            <a:ext cx="3024335" cy="18572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2"/>
          <p:cNvGrpSpPr/>
          <p:nvPr/>
        </p:nvGrpSpPr>
        <p:grpSpPr>
          <a:xfrm>
            <a:off x="7788729" y="3151415"/>
            <a:ext cx="3975035" cy="2874066"/>
            <a:chOff x="5150914" y="4442898"/>
            <a:chExt cx="3669558" cy="2226461"/>
          </a:xfrm>
        </p:grpSpPr>
        <p:sp>
          <p:nvSpPr>
            <p:cNvPr id="118" name="Google Shape;118;p2"/>
            <p:cNvSpPr/>
            <p:nvPr/>
          </p:nvSpPr>
          <p:spPr>
            <a:xfrm>
              <a:off x="5150914" y="5805264"/>
              <a:ext cx="3669558" cy="864095"/>
            </a:xfrm>
            <a:prstGeom prst="trapezoid">
              <a:avLst>
                <a:gd name="adj" fmla="val 25000"/>
              </a:avLst>
            </a:prstGeom>
            <a:solidFill>
              <a:srgbClr val="F9CB9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9" name="Google Shape;11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05832" y="4442898"/>
              <a:ext cx="2466566" cy="21480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1FF"/>
            </a:gs>
            <a:gs pos="47000">
              <a:srgbClr val="FFE1FF"/>
            </a:gs>
            <a:gs pos="58000">
              <a:srgbClr val="E7FFE7"/>
            </a:gs>
            <a:gs pos="74000">
              <a:srgbClr val="E7FFE7"/>
            </a:gs>
            <a:gs pos="83000">
              <a:srgbClr val="E7FFE7"/>
            </a:gs>
            <a:gs pos="100000">
              <a:srgbClr val="E7FFE7"/>
            </a:gs>
          </a:gsLst>
          <a:lin ang="0" scaled="0"/>
        </a:gra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0"/>
          <p:cNvSpPr txBox="1">
            <a:spLocks noGrp="1"/>
          </p:cNvSpPr>
          <p:nvPr>
            <p:ph type="title"/>
          </p:nvPr>
        </p:nvSpPr>
        <p:spPr>
          <a:xfrm>
            <a:off x="1181100" y="-18425"/>
            <a:ext cx="9017000" cy="1123325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s-ES" sz="4000" b="1"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s-ES" sz="4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s-ES" sz="4000" b="1">
                <a:latin typeface="Calibri"/>
                <a:ea typeface="Calibri"/>
                <a:cs typeface="Calibri"/>
                <a:sym typeface="Calibri"/>
              </a:rPr>
              <a:t> está escrita la información?</a:t>
            </a:r>
            <a:endParaRPr sz="4000" b="1">
              <a:solidFill>
                <a:srgbClr val="FF0000"/>
              </a:solidFill>
            </a:endParaRPr>
          </a:p>
        </p:txBody>
      </p:sp>
      <p:sp>
        <p:nvSpPr>
          <p:cNvPr id="346" name="Google Shape;346;p20"/>
          <p:cNvSpPr txBox="1">
            <a:spLocks noGrp="1"/>
          </p:cNvSpPr>
          <p:nvPr>
            <p:ph type="dt" idx="10"/>
          </p:nvPr>
        </p:nvSpPr>
        <p:spPr>
          <a:xfrm>
            <a:off x="193184" y="6356351"/>
            <a:ext cx="32612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Autores:  V. Ávila, I. Fajardo, P. Delgado, L. Salmerón. </a:t>
            </a:r>
            <a:endParaRPr/>
          </a:p>
        </p:txBody>
      </p:sp>
      <p:sp>
        <p:nvSpPr>
          <p:cNvPr id="347" name="Google Shape;347;p20"/>
          <p:cNvSpPr txBox="1">
            <a:spLocks noGrp="1"/>
          </p:cNvSpPr>
          <p:nvPr>
            <p:ph type="ftr" idx="11"/>
          </p:nvPr>
        </p:nvSpPr>
        <p:spPr>
          <a:xfrm>
            <a:off x="3454399" y="6356351"/>
            <a:ext cx="48524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LECRIT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 </a:t>
            </a:r>
            <a:r>
              <a:rPr lang="es-ES"/>
              <a:t>(PROGRAMA DE FORMACIÓN EN LECTURA CRÍTICA EN INTERNET)</a:t>
            </a:r>
            <a:endParaRPr/>
          </a:p>
        </p:txBody>
      </p:sp>
      <p:sp>
        <p:nvSpPr>
          <p:cNvPr id="348" name="Google Shape;348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  <p:pic>
        <p:nvPicPr>
          <p:cNvPr id="349" name="Google Shape;349;p20"/>
          <p:cNvPicPr preferRelativeResize="0"/>
          <p:nvPr/>
        </p:nvPicPr>
        <p:blipFill rotWithShape="1">
          <a:blip r:embed="rId3">
            <a:alphaModFix/>
          </a:blip>
          <a:srcRect t="6951" b="26900"/>
          <a:stretch/>
        </p:blipFill>
        <p:spPr>
          <a:xfrm>
            <a:off x="0" y="-39351"/>
            <a:ext cx="1170075" cy="11442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0" name="Google Shape;350;p20"/>
          <p:cNvGrpSpPr/>
          <p:nvPr/>
        </p:nvGrpSpPr>
        <p:grpSpPr>
          <a:xfrm>
            <a:off x="325902" y="1273628"/>
            <a:ext cx="11283575" cy="4802047"/>
            <a:chOff x="325902" y="1273628"/>
            <a:chExt cx="11283575" cy="4802047"/>
          </a:xfrm>
        </p:grpSpPr>
        <p:pic>
          <p:nvPicPr>
            <p:cNvPr id="351" name="Google Shape;351;p20"/>
            <p:cNvPicPr preferRelativeResize="0"/>
            <p:nvPr/>
          </p:nvPicPr>
          <p:blipFill rotWithShape="1">
            <a:blip r:embed="rId4">
              <a:alphaModFix/>
            </a:blip>
            <a:srcRect l="3703"/>
            <a:stretch/>
          </p:blipFill>
          <p:spPr>
            <a:xfrm>
              <a:off x="9399416" y="3590288"/>
              <a:ext cx="2210061" cy="2197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25902" y="3537138"/>
              <a:ext cx="2304257" cy="2304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3" name="Google Shape;353;p20"/>
            <p:cNvSpPr/>
            <p:nvPr/>
          </p:nvSpPr>
          <p:spPr>
            <a:xfrm>
              <a:off x="1623931" y="1273628"/>
              <a:ext cx="6917691" cy="2316659"/>
            </a:xfrm>
            <a:prstGeom prst="wedgeRectCallout">
              <a:avLst>
                <a:gd name="adj1" fmla="val -38503"/>
                <a:gd name="adj2" fmla="val 77056"/>
              </a:avLst>
            </a:prstGeom>
            <a:solidFill>
              <a:schemeClr val="lt1"/>
            </a:solidFill>
            <a:ln w="5715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rPr lang="es-ES" sz="36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una REVISTA profesional sólo pueden escribir los médicos, que son profesionales. </a:t>
              </a:r>
              <a:endParaRPr sz="3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5698671" y="3870963"/>
              <a:ext cx="3820885" cy="2204712"/>
            </a:xfrm>
            <a:prstGeom prst="wedgeRectCallout">
              <a:avLst>
                <a:gd name="adj1" fmla="val -63397"/>
                <a:gd name="adj2" fmla="val 2811"/>
              </a:avLst>
            </a:prstGeom>
            <a:solidFill>
              <a:schemeClr val="lt1"/>
            </a:solidFill>
            <a:ln w="571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Creo que sí. Mejor una revista médica que un FORO.</a:t>
              </a:r>
              <a:endParaRPr sz="3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5" name="Google Shape;355;p20" descr="Resultado de imagen de THUMB UP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737600" y="1855782"/>
              <a:ext cx="934088" cy="9304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1"/>
          <p:cNvSpPr txBox="1">
            <a:spLocks noGrp="1"/>
          </p:cNvSpPr>
          <p:nvPr>
            <p:ph type="title"/>
          </p:nvPr>
        </p:nvSpPr>
        <p:spPr>
          <a:xfrm>
            <a:off x="1181100" y="-18425"/>
            <a:ext cx="9017000" cy="1123325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s-ES" sz="3600" b="1"/>
              <a:t>¿QUÉ HEMOS APRENDIDO EN ESTE CAPÍTULO?</a:t>
            </a:r>
            <a:endParaRPr sz="3600" b="1">
              <a:solidFill>
                <a:schemeClr val="dk1"/>
              </a:solidFill>
            </a:endParaRPr>
          </a:p>
        </p:txBody>
      </p:sp>
      <p:sp>
        <p:nvSpPr>
          <p:cNvPr id="361" name="Google Shape;361;p21"/>
          <p:cNvSpPr txBox="1">
            <a:spLocks noGrp="1"/>
          </p:cNvSpPr>
          <p:nvPr>
            <p:ph type="dt" idx="10"/>
          </p:nvPr>
        </p:nvSpPr>
        <p:spPr>
          <a:xfrm>
            <a:off x="347730" y="6356351"/>
            <a:ext cx="31066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Autores:  V. Ávila, I. Fajardo, P. Delgado, L. Salmerón. </a:t>
            </a:r>
            <a:endParaRPr/>
          </a:p>
        </p:txBody>
      </p:sp>
      <p:sp>
        <p:nvSpPr>
          <p:cNvPr id="362" name="Google Shape;362;p21"/>
          <p:cNvSpPr txBox="1">
            <a:spLocks noGrp="1"/>
          </p:cNvSpPr>
          <p:nvPr>
            <p:ph type="ftr" idx="11"/>
          </p:nvPr>
        </p:nvSpPr>
        <p:spPr>
          <a:xfrm>
            <a:off x="3721993" y="6356351"/>
            <a:ext cx="51129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LECRIT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 </a:t>
            </a:r>
            <a:r>
              <a:rPr lang="es-ES"/>
              <a:t>(PROGRAMA DE FORMACIÓN EN LECTURA CRÍTICA EN INTERNET)</a:t>
            </a:r>
            <a:endParaRPr/>
          </a:p>
        </p:txBody>
      </p:sp>
      <p:sp>
        <p:nvSpPr>
          <p:cNvPr id="363" name="Google Shape;363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  <p:pic>
        <p:nvPicPr>
          <p:cNvPr id="364" name="Google Shape;364;p21"/>
          <p:cNvPicPr preferRelativeResize="0"/>
          <p:nvPr/>
        </p:nvPicPr>
        <p:blipFill rotWithShape="1">
          <a:blip r:embed="rId3">
            <a:alphaModFix/>
          </a:blip>
          <a:srcRect t="6951" b="26900"/>
          <a:stretch/>
        </p:blipFill>
        <p:spPr>
          <a:xfrm>
            <a:off x="0" y="-39351"/>
            <a:ext cx="1170075" cy="114425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1"/>
          <p:cNvSpPr/>
          <p:nvPr/>
        </p:nvSpPr>
        <p:spPr>
          <a:xfrm>
            <a:off x="609600" y="1518558"/>
            <a:ext cx="10853056" cy="4216539"/>
          </a:xfrm>
          <a:prstGeom prst="rect">
            <a:avLst/>
          </a:prstGeom>
          <a:noFill/>
          <a:ln w="508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hacer una </a:t>
            </a:r>
            <a:r>
              <a:rPr lang="es-E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lectura crítica </a:t>
            </a:r>
            <a:r>
              <a:rPr lang="es-E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que decidir en qué información confiar. </a:t>
            </a:r>
            <a:endParaRPr/>
          </a:p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Debemos saber: </a:t>
            </a:r>
            <a:endParaRPr/>
          </a:p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s-ES" sz="4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s-E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dice el texto?</a:t>
            </a:r>
            <a:endParaRPr/>
          </a:p>
          <a:p>
            <a:pPr marL="1746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s-ES" sz="4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s-ES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 publicado?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dt" idx="10"/>
          </p:nvPr>
        </p:nvSpPr>
        <p:spPr>
          <a:xfrm>
            <a:off x="342900" y="6426231"/>
            <a:ext cx="314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Autores:  V. Ávila, I. Fajardo, P. Delgado, L. Salmerón. </a:t>
            </a:r>
            <a:endParaRPr/>
          </a:p>
        </p:txBody>
      </p:sp>
      <p:sp>
        <p:nvSpPr>
          <p:cNvPr id="125" name="Google Shape;125;p3"/>
          <p:cNvSpPr txBox="1">
            <a:spLocks noGrp="1"/>
          </p:cNvSpPr>
          <p:nvPr>
            <p:ph type="ftr" idx="11"/>
          </p:nvPr>
        </p:nvSpPr>
        <p:spPr>
          <a:xfrm>
            <a:off x="4012395" y="6356349"/>
            <a:ext cx="4876800" cy="5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LECRIT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 </a:t>
            </a:r>
            <a:r>
              <a:rPr lang="es-ES"/>
              <a:t>(PROGRAMA DE FORMACIÓN EN LECTURA CRÍTICA EN INTERNET)</a:t>
            </a:r>
            <a:endParaRPr/>
          </a:p>
        </p:txBody>
      </p:sp>
      <p:sp>
        <p:nvSpPr>
          <p:cNvPr id="126" name="Google Shape;126;p3"/>
          <p:cNvSpPr txBox="1">
            <a:spLocks noGrp="1"/>
          </p:cNvSpPr>
          <p:nvPr>
            <p:ph type="sldNum" idx="12"/>
          </p:nvPr>
        </p:nvSpPr>
        <p:spPr>
          <a:xfrm>
            <a:off x="9215907" y="64460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1665515" y="406667"/>
            <a:ext cx="311875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sng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PASTILLAS PARA ESTUDIAR</a:t>
            </a:r>
            <a:endParaRPr sz="1800" b="0" i="0" u="sng" strike="noStrike" cap="non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093" y="879357"/>
            <a:ext cx="3513030" cy="351303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/>
          <p:nvPr/>
        </p:nvSpPr>
        <p:spPr>
          <a:xfrm>
            <a:off x="4179342" y="3964245"/>
            <a:ext cx="3744416" cy="1844823"/>
          </a:xfrm>
          <a:prstGeom prst="wedgeEllipseCallout">
            <a:avLst>
              <a:gd name="adj1" fmla="val 92394"/>
              <a:gd name="adj2" fmla="val -75477"/>
            </a:avLst>
          </a:prstGeom>
          <a:solidFill>
            <a:schemeClr val="lt1"/>
          </a:solidFill>
          <a:ln w="5715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0" i="1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¡¡ NO PUEDO LEER 2 MILLONES DE PÁGINAS!!</a:t>
            </a:r>
            <a:endParaRPr sz="2800" b="0" i="1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593" y="1304856"/>
            <a:ext cx="8866414" cy="202997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/>
          <p:cNvSpPr/>
          <p:nvPr/>
        </p:nvSpPr>
        <p:spPr>
          <a:xfrm>
            <a:off x="189593" y="2856680"/>
            <a:ext cx="5861957" cy="669472"/>
          </a:xfrm>
          <a:prstGeom prst="roundRect">
            <a:avLst>
              <a:gd name="adj" fmla="val 16667"/>
            </a:avLst>
          </a:prstGeom>
          <a:solidFill>
            <a:schemeClr val="lt1">
              <a:alpha val="0"/>
            </a:schemeClr>
          </a:solidFill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>
            <a:spLocks noGrp="1"/>
          </p:cNvSpPr>
          <p:nvPr>
            <p:ph type="dt" idx="10"/>
          </p:nvPr>
        </p:nvSpPr>
        <p:spPr>
          <a:xfrm>
            <a:off x="342900" y="6426231"/>
            <a:ext cx="314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Autores:  V. Ávila, I. Fajardo, P. Delgado, L. Salmerón. </a:t>
            </a:r>
            <a:endParaRPr/>
          </a:p>
        </p:txBody>
      </p:sp>
      <p:sp>
        <p:nvSpPr>
          <p:cNvPr id="137" name="Google Shape;137;p4"/>
          <p:cNvSpPr txBox="1">
            <a:spLocks noGrp="1"/>
          </p:cNvSpPr>
          <p:nvPr>
            <p:ph type="ftr" idx="11"/>
          </p:nvPr>
        </p:nvSpPr>
        <p:spPr>
          <a:xfrm>
            <a:off x="4012395" y="6356349"/>
            <a:ext cx="4876800" cy="5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LECRIT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 </a:t>
            </a:r>
            <a:r>
              <a:rPr lang="es-ES"/>
              <a:t>(PROGRAMA DE FORMACIÓN EN LECTURA CRÍTICA EN INTERNET)</a:t>
            </a:r>
            <a:endParaRPr/>
          </a:p>
        </p:txBody>
      </p:sp>
      <p:sp>
        <p:nvSpPr>
          <p:cNvPr id="138" name="Google Shape;138;p4"/>
          <p:cNvSpPr txBox="1">
            <a:spLocks noGrp="1"/>
          </p:cNvSpPr>
          <p:nvPr>
            <p:ph type="sldNum" idx="12"/>
          </p:nvPr>
        </p:nvSpPr>
        <p:spPr>
          <a:xfrm>
            <a:off x="9215907" y="64460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  <p:grpSp>
        <p:nvGrpSpPr>
          <p:cNvPr id="139" name="Google Shape;139;p4"/>
          <p:cNvGrpSpPr/>
          <p:nvPr/>
        </p:nvGrpSpPr>
        <p:grpSpPr>
          <a:xfrm>
            <a:off x="1659688" y="1700702"/>
            <a:ext cx="8888109" cy="4033157"/>
            <a:chOff x="8169640" y="696761"/>
            <a:chExt cx="4019380" cy="1941508"/>
          </a:xfrm>
        </p:grpSpPr>
        <p:pic>
          <p:nvPicPr>
            <p:cNvPr id="140" name="Google Shape;140;p4"/>
            <p:cNvPicPr preferRelativeResize="0"/>
            <p:nvPr/>
          </p:nvPicPr>
          <p:blipFill rotWithShape="1">
            <a:blip r:embed="rId3">
              <a:alphaModFix/>
            </a:blip>
            <a:srcRect t="9342" b="26901"/>
            <a:stretch/>
          </p:blipFill>
          <p:spPr>
            <a:xfrm>
              <a:off x="10148913" y="807962"/>
              <a:ext cx="2040107" cy="18303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4"/>
            <p:cNvSpPr/>
            <p:nvPr/>
          </p:nvSpPr>
          <p:spPr>
            <a:xfrm>
              <a:off x="8169640" y="696761"/>
              <a:ext cx="2082938" cy="1499755"/>
            </a:xfrm>
            <a:prstGeom prst="wedgeEllipseCallout">
              <a:avLst>
                <a:gd name="adj1" fmla="val 78564"/>
                <a:gd name="adj2" fmla="val 16229"/>
              </a:avLst>
            </a:prstGeom>
            <a:solidFill>
              <a:schemeClr val="l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b="1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CUANDO TENGO ¡¡MUCHA INFORMACIÓN!!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b="1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TENGO QUE HACER UNA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8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LECTURA CRÍTICA </a:t>
              </a:r>
              <a:endParaRPr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>
            <a:spLocks noGrp="1"/>
          </p:cNvSpPr>
          <p:nvPr>
            <p:ph type="title"/>
          </p:nvPr>
        </p:nvSpPr>
        <p:spPr>
          <a:xfrm>
            <a:off x="1181100" y="-18425"/>
            <a:ext cx="9017000" cy="1123325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s-ES" sz="3600" b="1">
                <a:latin typeface="Calibri"/>
                <a:ea typeface="Calibri"/>
                <a:cs typeface="Calibri"/>
                <a:sym typeface="Calibri"/>
              </a:rPr>
              <a:t>En muchas páginas solo pueden escribir </a:t>
            </a:r>
            <a:r>
              <a:rPr lang="es-ES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profesionales</a:t>
            </a:r>
            <a:endParaRPr sz="36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Autores:  V. Ávila, I. Fajardo, P. Delgado, L. Salmerón. </a:t>
            </a:r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LECRIT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 </a:t>
            </a:r>
            <a:r>
              <a:rPr lang="es-ES"/>
              <a:t>(PROGRAMA DE FORMACIÓN EN LECTURA CRÍTICA EN INTERNET)</a:t>
            </a:r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 t="6951" b="26900"/>
          <a:stretch/>
        </p:blipFill>
        <p:spPr>
          <a:xfrm>
            <a:off x="0" y="-39351"/>
            <a:ext cx="1170075" cy="114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911" y="3097705"/>
            <a:ext cx="2834183" cy="283418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/>
          <p:nvPr/>
        </p:nvSpPr>
        <p:spPr>
          <a:xfrm>
            <a:off x="630911" y="1172323"/>
            <a:ext cx="9250716" cy="1992804"/>
          </a:xfrm>
          <a:prstGeom prst="wedgeRectCallout">
            <a:avLst>
              <a:gd name="adj1" fmla="val -25768"/>
              <a:gd name="adj2" fmla="val 60187"/>
            </a:avLst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verdad, mi primo es informático y hace la página de la Universidad. Dice que todo lo que se escribe en esta página está </a:t>
            </a:r>
            <a:r>
              <a:rPr lang="es-ES" sz="2400" b="1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controlado</a:t>
            </a:r>
            <a:r>
              <a:rPr lang="es-E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por los </a:t>
            </a:r>
            <a:r>
              <a:rPr lang="es-ES" sz="2400" b="1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profesores</a:t>
            </a:r>
            <a:r>
              <a:rPr lang="es-E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Universidad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¿Conocéis alguna otra página así?</a:t>
            </a:r>
            <a:endParaRPr sz="24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6269" y="3188490"/>
            <a:ext cx="6012834" cy="3100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>
            <a:spLocks noGrp="1"/>
          </p:cNvSpPr>
          <p:nvPr>
            <p:ph type="dt" idx="10"/>
          </p:nvPr>
        </p:nvSpPr>
        <p:spPr>
          <a:xfrm>
            <a:off x="342900" y="6426231"/>
            <a:ext cx="314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Autores:  V. Ávila, I. Fajardo, P. Delgado, L. Salmerón. </a:t>
            </a:r>
            <a:endParaRPr/>
          </a:p>
        </p:txBody>
      </p:sp>
      <p:sp>
        <p:nvSpPr>
          <p:cNvPr id="159" name="Google Shape;159;p6"/>
          <p:cNvSpPr txBox="1">
            <a:spLocks noGrp="1"/>
          </p:cNvSpPr>
          <p:nvPr>
            <p:ph type="ftr" idx="11"/>
          </p:nvPr>
        </p:nvSpPr>
        <p:spPr>
          <a:xfrm>
            <a:off x="4012395" y="6356349"/>
            <a:ext cx="4876800" cy="5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LECRIT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 </a:t>
            </a:r>
            <a:r>
              <a:rPr lang="es-ES"/>
              <a:t>(PROGRAMA DE FORMACIÓN EN LECTURA CRÍTICA EN INTERNET)</a:t>
            </a:r>
            <a:endParaRPr/>
          </a:p>
        </p:txBody>
      </p:sp>
      <p:sp>
        <p:nvSpPr>
          <p:cNvPr id="160" name="Google Shape;160;p6"/>
          <p:cNvSpPr txBox="1">
            <a:spLocks noGrp="1"/>
          </p:cNvSpPr>
          <p:nvPr>
            <p:ph type="sldNum" idx="12"/>
          </p:nvPr>
        </p:nvSpPr>
        <p:spPr>
          <a:xfrm>
            <a:off x="9215907" y="64460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1681843" y="457200"/>
            <a:ext cx="293914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www.bne.es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" name="Google Shape;162;p6"/>
          <p:cNvGrpSpPr/>
          <p:nvPr/>
        </p:nvGrpSpPr>
        <p:grpSpPr>
          <a:xfrm>
            <a:off x="342900" y="1298149"/>
            <a:ext cx="11332029" cy="5058200"/>
            <a:chOff x="342900" y="1298149"/>
            <a:chExt cx="11332029" cy="5058200"/>
          </a:xfrm>
        </p:grpSpPr>
        <p:pic>
          <p:nvPicPr>
            <p:cNvPr id="163" name="Google Shape;163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2900" y="1298149"/>
              <a:ext cx="11332029" cy="5058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6"/>
            <p:cNvSpPr txBox="1"/>
            <p:nvPr/>
          </p:nvSpPr>
          <p:spPr>
            <a:xfrm>
              <a:off x="3184070" y="2899966"/>
              <a:ext cx="6025243" cy="345638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Arial"/>
                <a:buNone/>
              </a:pPr>
              <a:r>
                <a:rPr lang="es-ES" sz="1600" b="1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Las pastillas para estudiar </a:t>
              </a:r>
              <a:endParaRPr sz="16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Arial"/>
                <a:buNone/>
              </a:pPr>
              <a:r>
                <a:rPr lang="es-ES" sz="1400" b="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Los estudiantes, y sobre todo los de estudios superiores, son capaces de acumular en la memoria datos, fechas e información de todas las materias aunque siendo realistas, no somos máquinas y muchas veces se necesitaría poder tomar una </a:t>
              </a:r>
              <a:r>
                <a:rPr lang="es-ES" sz="1400" b="1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pastilla “mágica</a:t>
              </a:r>
              <a:r>
                <a:rPr lang="es-ES" sz="1400" b="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” que nos permitiera poder retener todo lo que se ha de aprender. Dicha pastilla no existe,  pero la ciencia avanza y hoy en día ya somos capaces de encontrar </a:t>
              </a:r>
              <a:r>
                <a:rPr lang="es-ES" sz="1400" b="1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vitaminas y pastillas</a:t>
              </a:r>
              <a:r>
                <a:rPr lang="es-ES" sz="1400" b="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 para estudiar y memorizar, así que en </a:t>
              </a:r>
              <a:r>
                <a:rPr lang="es-ES" sz="1400" b="1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este artículo</a:t>
              </a:r>
              <a:r>
                <a:rPr lang="es-ES" sz="1400" b="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 os hablamos ahora de ellas y os ofrecemos el nombre y de qué están hechas algunas de las más conocidas.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 txBox="1">
            <a:spLocks noGrp="1"/>
          </p:cNvSpPr>
          <p:nvPr>
            <p:ph type="dt" idx="10"/>
          </p:nvPr>
        </p:nvSpPr>
        <p:spPr>
          <a:xfrm>
            <a:off x="342900" y="6426231"/>
            <a:ext cx="314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Autores:  V. Ávila, I. Fajardo, P. Delgado, L. Salmerón. </a:t>
            </a:r>
            <a:endParaRPr/>
          </a:p>
        </p:txBody>
      </p:sp>
      <p:sp>
        <p:nvSpPr>
          <p:cNvPr id="170" name="Google Shape;170;p7"/>
          <p:cNvSpPr txBox="1">
            <a:spLocks noGrp="1"/>
          </p:cNvSpPr>
          <p:nvPr>
            <p:ph type="ftr" idx="11"/>
          </p:nvPr>
        </p:nvSpPr>
        <p:spPr>
          <a:xfrm>
            <a:off x="4012395" y="6356349"/>
            <a:ext cx="4876800" cy="5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LECRIT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 </a:t>
            </a:r>
            <a:r>
              <a:rPr lang="es-ES"/>
              <a:t>(PROGRAMA DE FORMACIÓN EN LECTURA CRÍTICA EN INTERNET)</a:t>
            </a:r>
            <a:endParaRPr/>
          </a:p>
        </p:txBody>
      </p:sp>
      <p:sp>
        <p:nvSpPr>
          <p:cNvPr id="171" name="Google Shape;171;p7"/>
          <p:cNvSpPr txBox="1">
            <a:spLocks noGrp="1"/>
          </p:cNvSpPr>
          <p:nvPr>
            <p:ph type="sldNum" idx="12"/>
          </p:nvPr>
        </p:nvSpPr>
        <p:spPr>
          <a:xfrm>
            <a:off x="9215907" y="64460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  <p:sp>
        <p:nvSpPr>
          <p:cNvPr id="172" name="Google Shape;172;p7"/>
          <p:cNvSpPr txBox="1"/>
          <p:nvPr/>
        </p:nvSpPr>
        <p:spPr>
          <a:xfrm>
            <a:off x="1681843" y="457200"/>
            <a:ext cx="347798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www.REVISTASDEMEDICOS.es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 descr="Imágenes de Estudiantes | Vectores, fotos de stock y PSD ..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" name="Google Shape;174;p7"/>
          <p:cNvGrpSpPr/>
          <p:nvPr/>
        </p:nvGrpSpPr>
        <p:grpSpPr>
          <a:xfrm>
            <a:off x="155575" y="1204798"/>
            <a:ext cx="9967219" cy="4843166"/>
            <a:chOff x="97677" y="1403088"/>
            <a:chExt cx="12652544" cy="5408078"/>
          </a:xfrm>
        </p:grpSpPr>
        <p:pic>
          <p:nvPicPr>
            <p:cNvPr id="175" name="Google Shape;175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677" y="1403088"/>
              <a:ext cx="12652544" cy="54080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7"/>
            <p:cNvSpPr txBox="1"/>
            <p:nvPr/>
          </p:nvSpPr>
          <p:spPr>
            <a:xfrm>
              <a:off x="4015338" y="2232000"/>
              <a:ext cx="5987890" cy="23083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Los expertos alertan del uso de pastillas para estudiar.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Investigadores de diferentes universidades y médicos especialistas afirman que el uso de pastillas para estudiar y mejorar la concentración puede ser muy perjudicial para la salud.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7" name="Google Shape;177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7933" y="2946296"/>
              <a:ext cx="3225217" cy="214960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E7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>
            <a:spLocks noGrp="1"/>
          </p:cNvSpPr>
          <p:nvPr>
            <p:ph type="title"/>
          </p:nvPr>
        </p:nvSpPr>
        <p:spPr>
          <a:xfrm>
            <a:off x="1181100" y="-18425"/>
            <a:ext cx="9017000" cy="1123325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s-ES" sz="3600" b="1">
                <a:latin typeface="Calibri"/>
                <a:ea typeface="Calibri"/>
                <a:cs typeface="Calibri"/>
                <a:sym typeface="Calibri"/>
              </a:rPr>
              <a:t>Pero en muchas páginas </a:t>
            </a:r>
            <a:r>
              <a:rPr lang="es-ES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todo el mundo </a:t>
            </a:r>
            <a:r>
              <a:rPr lang="es-ES" sz="3600" b="1">
                <a:latin typeface="Calibri"/>
                <a:ea typeface="Calibri"/>
                <a:cs typeface="Calibri"/>
                <a:sym typeface="Calibri"/>
              </a:rPr>
              <a:t>puede escribir lo que quiera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Autores:  V. Ávila, I. Fajardo, P. Delgado, L. Salmerón. </a:t>
            </a:r>
            <a:endParaRPr/>
          </a:p>
        </p:txBody>
      </p:sp>
      <p:sp>
        <p:nvSpPr>
          <p:cNvPr id="184" name="Google Shape;184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LECRIT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 </a:t>
            </a:r>
            <a:r>
              <a:rPr lang="es-ES"/>
              <a:t>(PROGRAMA DE FORMACIÓN EN LECTURA CRÍTICA EN INTERNET)</a:t>
            </a:r>
            <a:endParaRPr/>
          </a:p>
        </p:txBody>
      </p:sp>
      <p:sp>
        <p:nvSpPr>
          <p:cNvPr id="185" name="Google Shape;185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  <p:pic>
        <p:nvPicPr>
          <p:cNvPr id="186" name="Google Shape;186;p8"/>
          <p:cNvPicPr preferRelativeResize="0"/>
          <p:nvPr/>
        </p:nvPicPr>
        <p:blipFill rotWithShape="1">
          <a:blip r:embed="rId3">
            <a:alphaModFix/>
          </a:blip>
          <a:srcRect t="6951" b="26900"/>
          <a:stretch/>
        </p:blipFill>
        <p:spPr>
          <a:xfrm>
            <a:off x="1" y="-39351"/>
            <a:ext cx="1330036" cy="114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/>
          <p:nvPr/>
        </p:nvSpPr>
        <p:spPr>
          <a:xfrm>
            <a:off x="4720232" y="1292743"/>
            <a:ext cx="5820052" cy="2886709"/>
          </a:xfrm>
          <a:prstGeom prst="wedgeRectCallout">
            <a:avLst>
              <a:gd name="adj1" fmla="val -49578"/>
              <a:gd name="adj2" fmla="val 72222"/>
            </a:avLst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9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cierto, yo escribo en Facebook y escribo lo que quiero, también puedo subir videos a YouTube.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¿Sabéis otras páginas donde todo el mundo pueda escribir? </a:t>
            </a:r>
            <a:endParaRPr sz="28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4">
            <a:alphaModFix/>
          </a:blip>
          <a:srcRect l="3703"/>
          <a:stretch/>
        </p:blipFill>
        <p:spPr>
          <a:xfrm>
            <a:off x="1889508" y="3515932"/>
            <a:ext cx="2667181" cy="265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 txBox="1">
            <a:spLocks noGrp="1"/>
          </p:cNvSpPr>
          <p:nvPr>
            <p:ph type="dt" idx="10"/>
          </p:nvPr>
        </p:nvSpPr>
        <p:spPr>
          <a:xfrm>
            <a:off x="342900" y="6426231"/>
            <a:ext cx="314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Autores:  V. Ávila, I. Fajardo, P. Delgado, L. Salmerón. </a:t>
            </a:r>
            <a:endParaRPr/>
          </a:p>
        </p:txBody>
      </p:sp>
      <p:sp>
        <p:nvSpPr>
          <p:cNvPr id="194" name="Google Shape;194;p9"/>
          <p:cNvSpPr txBox="1">
            <a:spLocks noGrp="1"/>
          </p:cNvSpPr>
          <p:nvPr>
            <p:ph type="ftr" idx="11"/>
          </p:nvPr>
        </p:nvSpPr>
        <p:spPr>
          <a:xfrm>
            <a:off x="4012395" y="6356349"/>
            <a:ext cx="4876800" cy="5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LECRIT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 </a:t>
            </a:r>
            <a:r>
              <a:rPr lang="es-ES"/>
              <a:t>(PROGRAMA DE FORMACIÓN EN LECTURA CRÍTICA EN INTERNET)</a:t>
            </a:r>
            <a:endParaRPr/>
          </a:p>
        </p:txBody>
      </p:sp>
      <p:sp>
        <p:nvSpPr>
          <p:cNvPr id="195" name="Google Shape;195;p9"/>
          <p:cNvSpPr txBox="1">
            <a:spLocks noGrp="1"/>
          </p:cNvSpPr>
          <p:nvPr>
            <p:ph type="sldNum" idx="12"/>
          </p:nvPr>
        </p:nvSpPr>
        <p:spPr>
          <a:xfrm>
            <a:off x="9215907" y="64460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Nº Registro: UV-MET-202183R</a:t>
            </a:r>
            <a:endParaRPr/>
          </a:p>
        </p:txBody>
      </p:sp>
      <p:sp>
        <p:nvSpPr>
          <p:cNvPr id="196" name="Google Shape;196;p9"/>
          <p:cNvSpPr txBox="1"/>
          <p:nvPr/>
        </p:nvSpPr>
        <p:spPr>
          <a:xfrm>
            <a:off x="1681843" y="457200"/>
            <a:ext cx="347798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www.MIGRANFORO.es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 descr="Imágenes de Estudiantes | Vectores, fotos de stock y PSD ..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4" y="1217612"/>
            <a:ext cx="11604625" cy="18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9"/>
          <p:cNvGrpSpPr/>
          <p:nvPr/>
        </p:nvGrpSpPr>
        <p:grpSpPr>
          <a:xfrm>
            <a:off x="155574" y="3197666"/>
            <a:ext cx="11807826" cy="3068990"/>
            <a:chOff x="155574" y="3197666"/>
            <a:chExt cx="11807826" cy="3068990"/>
          </a:xfrm>
        </p:grpSpPr>
        <p:pic>
          <p:nvPicPr>
            <p:cNvPr id="200" name="Google Shape;200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5574" y="3197666"/>
              <a:ext cx="11807826" cy="30689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9"/>
            <p:cNvSpPr txBox="1"/>
            <p:nvPr/>
          </p:nvSpPr>
          <p:spPr>
            <a:xfrm>
              <a:off x="889000" y="3835400"/>
              <a:ext cx="107188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 en época de exámenes tomo las pastillas de cafeína. A mí no me gustan, pero son milagrosas y me permiten estudiar durante muchas horas. Aunque no duerma nada, llego a los exámenes en perfecto estado. Además mejoran mucho mi memoria.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9"/>
          <p:cNvSpPr txBox="1"/>
          <p:nvPr/>
        </p:nvSpPr>
        <p:spPr>
          <a:xfrm>
            <a:off x="889000" y="5388172"/>
            <a:ext cx="1071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 gente toma esas pastillas. Pero a mí me va mejor tomar azúcar que estimula el cerebro. No sé si será cierto, pero a mi me va muy bien para controlar los nervios y centrarme. ¡Paso de meterme pastis!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CRI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1563</Words>
  <Application>Microsoft Office PowerPoint</Application>
  <PresentationFormat>Panorámica</PresentationFormat>
  <Paragraphs>147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Arial</vt:lpstr>
      <vt:lpstr>Calibri</vt:lpstr>
      <vt:lpstr>LECRIT</vt:lpstr>
      <vt:lpstr>LECRIT  (Programa de Lectura Crítica en Internet)</vt:lpstr>
      <vt:lpstr>Buscamos más sobre pastillas para estudiar</vt:lpstr>
      <vt:lpstr>Presentación de PowerPoint</vt:lpstr>
      <vt:lpstr>Presentación de PowerPoint</vt:lpstr>
      <vt:lpstr>En muchas páginas solo pueden escribir profesionales</vt:lpstr>
      <vt:lpstr>Presentación de PowerPoint</vt:lpstr>
      <vt:lpstr>Presentación de PowerPoint</vt:lpstr>
      <vt:lpstr>Pero en muchas páginas todo el mundo puede escribir lo que quiera</vt:lpstr>
      <vt:lpstr>Presentación de PowerPoint</vt:lpstr>
      <vt:lpstr>Presentación de PowerPoint</vt:lpstr>
      <vt:lpstr>Presentación de PowerPoint</vt:lpstr>
      <vt:lpstr>En BLOGS, FOROS, REDES SOCIALES Y YOUTUBE: CUALQUIERA ESCRIBE O PUBLICA</vt:lpstr>
      <vt:lpstr>Ahora que sabemos que no podemos confiar en todas las páginas</vt:lpstr>
      <vt:lpstr>Ahora que sabemos que no podemos confiar en todas las páginas</vt:lpstr>
      <vt:lpstr>Presentación de PowerPoint</vt:lpstr>
      <vt:lpstr>Ahora que sabemos que no podemos confiar en todas las páginas</vt:lpstr>
      <vt:lpstr>Presentación de PowerPoint</vt:lpstr>
      <vt:lpstr>Ahora que sabemos que no podemos confiar en todas las páginas</vt:lpstr>
      <vt:lpstr>Ahora que sabemos que no podemos confiar en todas las páginas</vt:lpstr>
      <vt:lpstr>¿DÓNDE está escrita la información?</vt:lpstr>
      <vt:lpstr>¿QUÉ HEMOS APRENDIDO EN ESTE CAPÍTULO?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LECRIT  (Programa de Lectura Crítica en Internet)</dc:title>
  <dc:creator>mompo_sal@ya.com</dc:creator>
  <cp:lastModifiedBy>Marian S.M.</cp:lastModifiedBy>
  <cp:revision>1</cp:revision>
  <dcterms:created xsi:type="dcterms:W3CDTF">2022-10-17T16:38:39Z</dcterms:created>
  <dcterms:modified xsi:type="dcterms:W3CDTF">2023-03-02T09:38:52Z</dcterms:modified>
</cp:coreProperties>
</file>