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embeddedFontLst>
    <p:embeddedFont>
      <p:font typeface="Calibri" panose="020F0502020204030204" pitchFamily="34" charset="0"/>
      <p:regular r:id="rId20"/>
      <p:bold r:id="rId21"/>
      <p:italic r:id="rId22"/>
      <p:boldItalic r:id="rId23"/>
    </p:embeddedFont>
    <p:embeddedFont>
      <p:font typeface="Roboto" panose="02000000000000000000" pitchFamily="2"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8" roundtripDataSignature="AMtx7mgh1suEOP5z9+0+eaMqKmr0bwkIe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1066"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customschemas.google.com/relationships/presentationmetadata" Target="meta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ca-E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2" name="Google Shape;22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6" name="Google Shape;24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0" name="Google Shape;26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9" name="Google Shape;27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8" name="Google Shape;298;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6" name="Google Shape;316;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5" name="Google Shape;335;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 name="Google Shape;11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 name="Google Shape;14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9" name="Google Shape;20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6"/>
        <p:cNvGrpSpPr/>
        <p:nvPr/>
      </p:nvGrpSpPr>
      <p:grpSpPr>
        <a:xfrm>
          <a:off x="0" y="0"/>
          <a:ext cx="0" cy="0"/>
          <a:chOff x="0" y="0"/>
          <a:chExt cx="0" cy="0"/>
        </a:xfrm>
      </p:grpSpPr>
      <p:sp>
        <p:nvSpPr>
          <p:cNvPr id="17" name="Google Shape;17;p1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rgbClr val="2E75B5"/>
              </a:buClr>
              <a:buSzPts val="6000"/>
              <a:buFont typeface="Calibri"/>
              <a:buNone/>
              <a:defRPr sz="6000">
                <a:solidFill>
                  <a:srgbClr val="2E75B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1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 name="Google Shape;19;p19"/>
          <p:cNvSpPr txBox="1">
            <a:spLocks noGrp="1"/>
          </p:cNvSpPr>
          <p:nvPr>
            <p:ph type="dt" idx="10"/>
          </p:nvPr>
        </p:nvSpPr>
        <p:spPr>
          <a:xfrm>
            <a:off x="342900" y="6356349"/>
            <a:ext cx="3149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9"/>
          <p:cNvSpPr txBox="1">
            <a:spLocks noGrp="1"/>
          </p:cNvSpPr>
          <p:nvPr>
            <p:ph type="ftr" idx="11"/>
          </p:nvPr>
        </p:nvSpPr>
        <p:spPr>
          <a:xfrm>
            <a:off x="3613149" y="6266655"/>
            <a:ext cx="5543729" cy="54451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1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9"/>
          <p:cNvSpPr txBox="1">
            <a:spLocks noGrp="1"/>
          </p:cNvSpPr>
          <p:nvPr>
            <p:ph type="sldNum" idx="12"/>
          </p:nvPr>
        </p:nvSpPr>
        <p:spPr>
          <a:xfrm>
            <a:off x="9296400" y="6337656"/>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100" b="0" i="0" u="none" strike="noStrike" cap="none">
                <a:solidFill>
                  <a:srgbClr val="888888"/>
                </a:solidFill>
                <a:latin typeface="Calibri"/>
                <a:ea typeface="Calibri"/>
                <a:cs typeface="Calibri"/>
                <a:sym typeface="Calibri"/>
              </a:defRPr>
            </a:lvl1pPr>
            <a:lvl2pPr marL="0" lvl="1" indent="0" algn="r">
              <a:spcBef>
                <a:spcPts val="0"/>
              </a:spcBef>
              <a:buNone/>
              <a:defRPr sz="1100" b="0" i="0" u="none" strike="noStrike" cap="none">
                <a:solidFill>
                  <a:srgbClr val="888888"/>
                </a:solidFill>
                <a:latin typeface="Calibri"/>
                <a:ea typeface="Calibri"/>
                <a:cs typeface="Calibri"/>
                <a:sym typeface="Calibri"/>
              </a:defRPr>
            </a:lvl2pPr>
            <a:lvl3pPr marL="0" lvl="2" indent="0" algn="r">
              <a:spcBef>
                <a:spcPts val="0"/>
              </a:spcBef>
              <a:buNone/>
              <a:defRPr sz="1100" b="0" i="0" u="none" strike="noStrike" cap="none">
                <a:solidFill>
                  <a:srgbClr val="888888"/>
                </a:solidFill>
                <a:latin typeface="Calibri"/>
                <a:ea typeface="Calibri"/>
                <a:cs typeface="Calibri"/>
                <a:sym typeface="Calibri"/>
              </a:defRPr>
            </a:lvl3pPr>
            <a:lvl4pPr marL="0" lvl="3" indent="0" algn="r">
              <a:spcBef>
                <a:spcPts val="0"/>
              </a:spcBef>
              <a:buNone/>
              <a:defRPr sz="1100" b="0" i="0" u="none" strike="noStrike" cap="none">
                <a:solidFill>
                  <a:srgbClr val="888888"/>
                </a:solidFill>
                <a:latin typeface="Calibri"/>
                <a:ea typeface="Calibri"/>
                <a:cs typeface="Calibri"/>
                <a:sym typeface="Calibri"/>
              </a:defRPr>
            </a:lvl4pPr>
            <a:lvl5pPr marL="0" lvl="4" indent="0" algn="r">
              <a:spcBef>
                <a:spcPts val="0"/>
              </a:spcBef>
              <a:buNone/>
              <a:defRPr sz="1100" b="0" i="0" u="none" strike="noStrike" cap="none">
                <a:solidFill>
                  <a:srgbClr val="888888"/>
                </a:solidFill>
                <a:latin typeface="Calibri"/>
                <a:ea typeface="Calibri"/>
                <a:cs typeface="Calibri"/>
                <a:sym typeface="Calibri"/>
              </a:defRPr>
            </a:lvl5pPr>
            <a:lvl6pPr marL="0" lvl="5" indent="0" algn="r">
              <a:spcBef>
                <a:spcPts val="0"/>
              </a:spcBef>
              <a:buNone/>
              <a:defRPr sz="1100" b="0" i="0" u="none" strike="noStrike" cap="none">
                <a:solidFill>
                  <a:srgbClr val="888888"/>
                </a:solidFill>
                <a:latin typeface="Calibri"/>
                <a:ea typeface="Calibri"/>
                <a:cs typeface="Calibri"/>
                <a:sym typeface="Calibri"/>
              </a:defRPr>
            </a:lvl6pPr>
            <a:lvl7pPr marL="0" lvl="6" indent="0" algn="r">
              <a:spcBef>
                <a:spcPts val="0"/>
              </a:spcBef>
              <a:buNone/>
              <a:defRPr sz="1100" b="0" i="0" u="none" strike="noStrike" cap="none">
                <a:solidFill>
                  <a:srgbClr val="888888"/>
                </a:solidFill>
                <a:latin typeface="Calibri"/>
                <a:ea typeface="Calibri"/>
                <a:cs typeface="Calibri"/>
                <a:sym typeface="Calibri"/>
              </a:defRPr>
            </a:lvl7pPr>
            <a:lvl8pPr marL="0" lvl="7" indent="0" algn="r">
              <a:spcBef>
                <a:spcPts val="0"/>
              </a:spcBef>
              <a:buNone/>
              <a:defRPr sz="1100" b="0" i="0" u="none" strike="noStrike" cap="none">
                <a:solidFill>
                  <a:srgbClr val="888888"/>
                </a:solidFill>
                <a:latin typeface="Calibri"/>
                <a:ea typeface="Calibri"/>
                <a:cs typeface="Calibri"/>
                <a:sym typeface="Calibri"/>
              </a:defRPr>
            </a:lvl8pPr>
            <a:lvl9pPr marL="0" lvl="8" indent="0" algn="r">
              <a:spcBef>
                <a:spcPts val="0"/>
              </a:spcBef>
              <a:buNone/>
              <a:defRPr sz="1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r>
              <a:rPr lang="ca-ES"/>
              <a:t>Nº Registro: UV-MET-202183R</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72"/>
        <p:cNvGrpSpPr/>
        <p:nvPr/>
      </p:nvGrpSpPr>
      <p:grpSpPr>
        <a:xfrm>
          <a:off x="0" y="0"/>
          <a:ext cx="0" cy="0"/>
          <a:chOff x="0" y="0"/>
          <a:chExt cx="0" cy="0"/>
        </a:xfrm>
      </p:grpSpPr>
      <p:sp>
        <p:nvSpPr>
          <p:cNvPr id="73" name="Google Shape;73;p2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8"/>
          <p:cNvSpPr>
            <a:spLocks noGrp="1"/>
          </p:cNvSpPr>
          <p:nvPr>
            <p:ph type="pic" idx="2"/>
          </p:nvPr>
        </p:nvSpPr>
        <p:spPr>
          <a:xfrm>
            <a:off x="5183188" y="987425"/>
            <a:ext cx="6172200" cy="4873625"/>
          </a:xfrm>
          <a:prstGeom prst="rect">
            <a:avLst/>
          </a:prstGeom>
          <a:noFill/>
          <a:ln>
            <a:noFill/>
          </a:ln>
        </p:spPr>
      </p:sp>
      <p:sp>
        <p:nvSpPr>
          <p:cNvPr id="75" name="Google Shape;75;p2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6" name="Google Shape;76;p28"/>
          <p:cNvSpPr txBox="1">
            <a:spLocks noGrp="1"/>
          </p:cNvSpPr>
          <p:nvPr>
            <p:ph type="dt" idx="10"/>
          </p:nvPr>
        </p:nvSpPr>
        <p:spPr>
          <a:xfrm>
            <a:off x="342900" y="6356349"/>
            <a:ext cx="3149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8"/>
          <p:cNvSpPr txBox="1">
            <a:spLocks noGrp="1"/>
          </p:cNvSpPr>
          <p:nvPr>
            <p:ph type="ftr" idx="11"/>
          </p:nvPr>
        </p:nvSpPr>
        <p:spPr>
          <a:xfrm>
            <a:off x="3613150" y="6266655"/>
            <a:ext cx="4876800" cy="54451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r>
              <a:rPr lang="ca-ES"/>
              <a:t>Nº Registro: UV-MET-202183R</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79"/>
        <p:cNvGrpSpPr/>
        <p:nvPr/>
      </p:nvGrpSpPr>
      <p:grpSpPr>
        <a:xfrm>
          <a:off x="0" y="0"/>
          <a:ext cx="0" cy="0"/>
          <a:chOff x="0" y="0"/>
          <a:chExt cx="0" cy="0"/>
        </a:xfrm>
      </p:grpSpPr>
      <p:sp>
        <p:nvSpPr>
          <p:cNvPr id="80" name="Google Shape;80;p29"/>
          <p:cNvSpPr txBox="1">
            <a:spLocks noGrp="1"/>
          </p:cNvSpPr>
          <p:nvPr>
            <p:ph type="title"/>
          </p:nvPr>
        </p:nvSpPr>
        <p:spPr>
          <a:xfrm>
            <a:off x="838200" y="558800"/>
            <a:ext cx="10147300" cy="419131"/>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29"/>
          <p:cNvSpPr txBox="1">
            <a:spLocks noGrp="1"/>
          </p:cNvSpPr>
          <p:nvPr>
            <p:ph type="body" idx="1"/>
          </p:nvPr>
        </p:nvSpPr>
        <p:spPr>
          <a:xfrm rot="5400000">
            <a:off x="3775884" y="-1400953"/>
            <a:ext cx="4640232"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29"/>
          <p:cNvSpPr txBox="1">
            <a:spLocks noGrp="1"/>
          </p:cNvSpPr>
          <p:nvPr>
            <p:ph type="dt" idx="10"/>
          </p:nvPr>
        </p:nvSpPr>
        <p:spPr>
          <a:xfrm>
            <a:off x="342900" y="6356349"/>
            <a:ext cx="3149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9"/>
          <p:cNvSpPr txBox="1">
            <a:spLocks noGrp="1"/>
          </p:cNvSpPr>
          <p:nvPr>
            <p:ph type="ftr" idx="11"/>
          </p:nvPr>
        </p:nvSpPr>
        <p:spPr>
          <a:xfrm>
            <a:off x="3613150" y="6266655"/>
            <a:ext cx="4876800" cy="54451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r>
              <a:rPr lang="ca-ES"/>
              <a:t>Nº Registro: UV-MET-202183R</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85"/>
        <p:cNvGrpSpPr/>
        <p:nvPr/>
      </p:nvGrpSpPr>
      <p:grpSpPr>
        <a:xfrm>
          <a:off x="0" y="0"/>
          <a:ext cx="0" cy="0"/>
          <a:chOff x="0" y="0"/>
          <a:chExt cx="0" cy="0"/>
        </a:xfrm>
      </p:grpSpPr>
      <p:sp>
        <p:nvSpPr>
          <p:cNvPr id="86" name="Google Shape;86;p3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3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30"/>
          <p:cNvSpPr txBox="1">
            <a:spLocks noGrp="1"/>
          </p:cNvSpPr>
          <p:nvPr>
            <p:ph type="dt" idx="10"/>
          </p:nvPr>
        </p:nvSpPr>
        <p:spPr>
          <a:xfrm>
            <a:off x="342900" y="6356349"/>
            <a:ext cx="3149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30"/>
          <p:cNvSpPr txBox="1">
            <a:spLocks noGrp="1"/>
          </p:cNvSpPr>
          <p:nvPr>
            <p:ph type="ftr" idx="11"/>
          </p:nvPr>
        </p:nvSpPr>
        <p:spPr>
          <a:xfrm>
            <a:off x="3613150" y="6266655"/>
            <a:ext cx="4876800" cy="54451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r>
              <a:rPr lang="ca-ES"/>
              <a:t>Nº Registro: UV-MET-202183R</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Diseño personalizado">
  <p:cSld name="Diseño personalizado">
    <p:spTree>
      <p:nvGrpSpPr>
        <p:cNvPr id="1" name="Shape 91"/>
        <p:cNvGrpSpPr/>
        <p:nvPr/>
      </p:nvGrpSpPr>
      <p:grpSpPr>
        <a:xfrm>
          <a:off x="0" y="0"/>
          <a:ext cx="0" cy="0"/>
          <a:chOff x="0" y="0"/>
          <a:chExt cx="0" cy="0"/>
        </a:xfrm>
      </p:grpSpPr>
      <p:sp>
        <p:nvSpPr>
          <p:cNvPr id="92" name="Google Shape;92;p31"/>
          <p:cNvSpPr txBox="1">
            <a:spLocks noGrp="1"/>
          </p:cNvSpPr>
          <p:nvPr>
            <p:ph type="dt" idx="10"/>
          </p:nvPr>
        </p:nvSpPr>
        <p:spPr>
          <a:xfrm>
            <a:off x="342900" y="6356349"/>
            <a:ext cx="3149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31"/>
          <p:cNvSpPr txBox="1">
            <a:spLocks noGrp="1"/>
          </p:cNvSpPr>
          <p:nvPr>
            <p:ph type="ftr" idx="11"/>
          </p:nvPr>
        </p:nvSpPr>
        <p:spPr>
          <a:xfrm>
            <a:off x="3613150" y="6266655"/>
            <a:ext cx="4876800" cy="54451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31"/>
          <p:cNvSpPr txBox="1">
            <a:spLocks noGrp="1"/>
          </p:cNvSpPr>
          <p:nvPr>
            <p:ph type="sldNum" idx="12"/>
          </p:nvPr>
        </p:nvSpPr>
        <p:spPr>
          <a:xfrm>
            <a:off x="9061361" y="633811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r>
              <a:rPr lang="ca-ES"/>
              <a:t>Nº Registro: UV-MET-202183R</a:t>
            </a:r>
            <a:endParaRPr/>
          </a:p>
        </p:txBody>
      </p:sp>
      <p:sp>
        <p:nvSpPr>
          <p:cNvPr id="95" name="Google Shape;95;p31"/>
          <p:cNvSpPr txBox="1">
            <a:spLocks noGrp="1"/>
          </p:cNvSpPr>
          <p:nvPr>
            <p:ph type="title"/>
          </p:nvPr>
        </p:nvSpPr>
        <p:spPr>
          <a:xfrm>
            <a:off x="0" y="0"/>
            <a:ext cx="10185400" cy="1016000"/>
          </a:xfrm>
          <a:prstGeom prst="rect">
            <a:avLst/>
          </a:prstGeom>
          <a:solidFill>
            <a:srgbClr val="BBD6EE"/>
          </a:solid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32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96" name="Google Shape;96;p31"/>
          <p:cNvPicPr preferRelativeResize="0"/>
          <p:nvPr/>
        </p:nvPicPr>
        <p:blipFill rotWithShape="1">
          <a:blip r:embed="rId2">
            <a:alphaModFix/>
          </a:blip>
          <a:srcRect t="6951" b="26900"/>
          <a:stretch/>
        </p:blipFill>
        <p:spPr>
          <a:xfrm>
            <a:off x="0" y="0"/>
            <a:ext cx="1193800" cy="102172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p:cSld name="Título y objetos">
    <p:spTree>
      <p:nvGrpSpPr>
        <p:cNvPr id="1" name="Shape 22"/>
        <p:cNvGrpSpPr/>
        <p:nvPr/>
      </p:nvGrpSpPr>
      <p:grpSpPr>
        <a:xfrm>
          <a:off x="0" y="0"/>
          <a:ext cx="0" cy="0"/>
          <a:chOff x="0" y="0"/>
          <a:chExt cx="0" cy="0"/>
        </a:xfrm>
      </p:grpSpPr>
      <p:sp>
        <p:nvSpPr>
          <p:cNvPr id="23" name="Google Shape;23;p20"/>
          <p:cNvSpPr txBox="1">
            <a:spLocks noGrp="1"/>
          </p:cNvSpPr>
          <p:nvPr>
            <p:ph type="dt" idx="10"/>
          </p:nvPr>
        </p:nvSpPr>
        <p:spPr>
          <a:xfrm>
            <a:off x="342900" y="6356349"/>
            <a:ext cx="3149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0"/>
          <p:cNvSpPr txBox="1">
            <a:spLocks noGrp="1"/>
          </p:cNvSpPr>
          <p:nvPr>
            <p:ph type="ftr" idx="11"/>
          </p:nvPr>
        </p:nvSpPr>
        <p:spPr>
          <a:xfrm>
            <a:off x="3613150" y="6266655"/>
            <a:ext cx="4876800" cy="54451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0"/>
          <p:cNvSpPr txBox="1">
            <a:spLocks noGrp="1"/>
          </p:cNvSpPr>
          <p:nvPr>
            <p:ph type="sldNum" idx="12"/>
          </p:nvPr>
        </p:nvSpPr>
        <p:spPr>
          <a:xfrm>
            <a:off x="9061361" y="633811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r>
              <a:rPr lang="ca-ES"/>
              <a:t>Nº Registro: UV-MET-202183R</a:t>
            </a:r>
            <a:endParaRPr/>
          </a:p>
        </p:txBody>
      </p:sp>
      <p:pic>
        <p:nvPicPr>
          <p:cNvPr id="26" name="Google Shape;26;p20"/>
          <p:cNvPicPr preferRelativeResize="0"/>
          <p:nvPr/>
        </p:nvPicPr>
        <p:blipFill rotWithShape="1">
          <a:blip r:embed="rId2">
            <a:alphaModFix/>
          </a:blip>
          <a:srcRect/>
          <a:stretch/>
        </p:blipFill>
        <p:spPr>
          <a:xfrm>
            <a:off x="110359" y="0"/>
            <a:ext cx="9976576" cy="126746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el und Inhalt" type="obj">
  <p:cSld name="OBJECT">
    <p:spTree>
      <p:nvGrpSpPr>
        <p:cNvPr id="1" name="Shape 27"/>
        <p:cNvGrpSpPr/>
        <p:nvPr/>
      </p:nvGrpSpPr>
      <p:grpSpPr>
        <a:xfrm>
          <a:off x="0" y="0"/>
          <a:ext cx="0" cy="0"/>
          <a:chOff x="0" y="0"/>
          <a:chExt cx="0" cy="0"/>
        </a:xfrm>
      </p:grpSpPr>
      <p:sp>
        <p:nvSpPr>
          <p:cNvPr id="28" name="Google Shape;28;p21"/>
          <p:cNvSpPr txBox="1">
            <a:spLocks noGrp="1"/>
          </p:cNvSpPr>
          <p:nvPr>
            <p:ph type="title"/>
          </p:nvPr>
        </p:nvSpPr>
        <p:spPr>
          <a:xfrm>
            <a:off x="1181100" y="-18425"/>
            <a:ext cx="9017000" cy="1123325"/>
          </a:xfrm>
          <a:prstGeom prst="rect">
            <a:avLst/>
          </a:prstGeom>
          <a:solidFill>
            <a:srgbClr val="9CC2E5"/>
          </a:solid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a:endParaRPr/>
          </a:p>
        </p:txBody>
      </p:sp>
      <p:sp>
        <p:nvSpPr>
          <p:cNvPr id="29" name="Google Shape;29;p21"/>
          <p:cNvSpPr txBox="1">
            <a:spLocks noGrp="1"/>
          </p:cNvSpPr>
          <p:nvPr>
            <p:ph type="body" idx="1"/>
          </p:nvPr>
        </p:nvSpPr>
        <p:spPr>
          <a:xfrm>
            <a:off x="609600" y="1600201"/>
            <a:ext cx="10972800" cy="4525963"/>
          </a:xfrm>
          <a:prstGeom prst="rect">
            <a:avLst/>
          </a:prstGeom>
          <a:noFill/>
          <a:ln>
            <a:noFill/>
          </a:ln>
        </p:spPr>
        <p:txBody>
          <a:bodyPr spcFirstLastPara="1" wrap="square" lIns="91425" tIns="91425" rIns="91425" bIns="91425" anchor="t" anchorCtr="0">
            <a:normAutofit/>
          </a:bodyPr>
          <a:lstStyle>
            <a:lvl1pPr marL="457200" marR="0" lvl="0"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30" name="Google Shape;30;p21"/>
          <p:cNvPicPr preferRelativeResize="0"/>
          <p:nvPr/>
        </p:nvPicPr>
        <p:blipFill rotWithShape="1">
          <a:blip r:embed="rId2">
            <a:alphaModFix/>
          </a:blip>
          <a:srcRect t="6951" b="26900"/>
          <a:stretch/>
        </p:blipFill>
        <p:spPr>
          <a:xfrm>
            <a:off x="-1" y="-18425"/>
            <a:ext cx="1181101" cy="1123325"/>
          </a:xfrm>
          <a:prstGeom prst="rect">
            <a:avLst/>
          </a:prstGeom>
          <a:noFill/>
          <a:ln>
            <a:noFill/>
          </a:ln>
        </p:spPr>
      </p:pic>
      <p:sp>
        <p:nvSpPr>
          <p:cNvPr id="31" name="Google Shape;31;p21"/>
          <p:cNvSpPr txBox="1">
            <a:spLocks noGrp="1"/>
          </p:cNvSpPr>
          <p:nvPr>
            <p:ph type="dt" idx="10"/>
          </p:nvPr>
        </p:nvSpPr>
        <p:spPr>
          <a:xfrm>
            <a:off x="342900" y="6356349"/>
            <a:ext cx="3149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1"/>
          <p:cNvSpPr txBox="1">
            <a:spLocks noGrp="1"/>
          </p:cNvSpPr>
          <p:nvPr>
            <p:ph type="ftr" idx="11"/>
          </p:nvPr>
        </p:nvSpPr>
        <p:spPr>
          <a:xfrm>
            <a:off x="3613150" y="6266655"/>
            <a:ext cx="4876800" cy="54451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21"/>
          <p:cNvSpPr txBox="1">
            <a:spLocks noGrp="1"/>
          </p:cNvSpPr>
          <p:nvPr>
            <p:ph type="sldNum" idx="12"/>
          </p:nvPr>
        </p:nvSpPr>
        <p:spPr>
          <a:xfrm>
            <a:off x="9061361" y="633811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r>
              <a:rPr lang="ca-ES"/>
              <a:t>Nº Registro: UV-MET-202183R</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34"/>
        <p:cNvGrpSpPr/>
        <p:nvPr/>
      </p:nvGrpSpPr>
      <p:grpSpPr>
        <a:xfrm>
          <a:off x="0" y="0"/>
          <a:ext cx="0" cy="0"/>
          <a:chOff x="0" y="0"/>
          <a:chExt cx="0" cy="0"/>
        </a:xfrm>
      </p:grpSpPr>
      <p:sp>
        <p:nvSpPr>
          <p:cNvPr id="35" name="Google Shape;35;p2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2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7" name="Google Shape;37;p22"/>
          <p:cNvSpPr txBox="1">
            <a:spLocks noGrp="1"/>
          </p:cNvSpPr>
          <p:nvPr>
            <p:ph type="dt" idx="10"/>
          </p:nvPr>
        </p:nvSpPr>
        <p:spPr>
          <a:xfrm>
            <a:off x="342900" y="6356349"/>
            <a:ext cx="3149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2"/>
          <p:cNvSpPr txBox="1">
            <a:spLocks noGrp="1"/>
          </p:cNvSpPr>
          <p:nvPr>
            <p:ph type="ftr" idx="11"/>
          </p:nvPr>
        </p:nvSpPr>
        <p:spPr>
          <a:xfrm>
            <a:off x="3613150" y="6266655"/>
            <a:ext cx="4876800" cy="54451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r>
              <a:rPr lang="ca-ES"/>
              <a:t>Nº Registro: UV-MET-202183R</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40"/>
        <p:cNvGrpSpPr/>
        <p:nvPr/>
      </p:nvGrpSpPr>
      <p:grpSpPr>
        <a:xfrm>
          <a:off x="0" y="0"/>
          <a:ext cx="0" cy="0"/>
          <a:chOff x="0" y="0"/>
          <a:chExt cx="0" cy="0"/>
        </a:xfrm>
      </p:grpSpPr>
      <p:sp>
        <p:nvSpPr>
          <p:cNvPr id="41" name="Google Shape;41;p23"/>
          <p:cNvSpPr txBox="1">
            <a:spLocks noGrp="1"/>
          </p:cNvSpPr>
          <p:nvPr>
            <p:ph type="title"/>
          </p:nvPr>
        </p:nvSpPr>
        <p:spPr>
          <a:xfrm>
            <a:off x="838200" y="558800"/>
            <a:ext cx="10147300" cy="419131"/>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2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3"/>
          <p:cNvSpPr txBox="1">
            <a:spLocks noGrp="1"/>
          </p:cNvSpPr>
          <p:nvPr>
            <p:ph type="dt" idx="10"/>
          </p:nvPr>
        </p:nvSpPr>
        <p:spPr>
          <a:xfrm>
            <a:off x="342900" y="6356349"/>
            <a:ext cx="3149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3"/>
          <p:cNvSpPr txBox="1">
            <a:spLocks noGrp="1"/>
          </p:cNvSpPr>
          <p:nvPr>
            <p:ph type="ftr" idx="11"/>
          </p:nvPr>
        </p:nvSpPr>
        <p:spPr>
          <a:xfrm>
            <a:off x="3613150" y="6266655"/>
            <a:ext cx="4876800" cy="54451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r>
              <a:rPr lang="ca-ES"/>
              <a:t>Nº Registro: UV-MET-202183R</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7"/>
        <p:cNvGrpSpPr/>
        <p:nvPr/>
      </p:nvGrpSpPr>
      <p:grpSpPr>
        <a:xfrm>
          <a:off x="0" y="0"/>
          <a:ext cx="0" cy="0"/>
          <a:chOff x="0" y="0"/>
          <a:chExt cx="0" cy="0"/>
        </a:xfrm>
      </p:grpSpPr>
      <p:sp>
        <p:nvSpPr>
          <p:cNvPr id="48" name="Google Shape;48;p2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2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2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2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2" name="Google Shape;52;p2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24"/>
          <p:cNvSpPr txBox="1">
            <a:spLocks noGrp="1"/>
          </p:cNvSpPr>
          <p:nvPr>
            <p:ph type="dt" idx="10"/>
          </p:nvPr>
        </p:nvSpPr>
        <p:spPr>
          <a:xfrm>
            <a:off x="342900" y="6356349"/>
            <a:ext cx="3149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24"/>
          <p:cNvSpPr txBox="1">
            <a:spLocks noGrp="1"/>
          </p:cNvSpPr>
          <p:nvPr>
            <p:ph type="ftr" idx="11"/>
          </p:nvPr>
        </p:nvSpPr>
        <p:spPr>
          <a:xfrm>
            <a:off x="3613150" y="6266655"/>
            <a:ext cx="4876800" cy="54451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r>
              <a:rPr lang="ca-ES"/>
              <a:t>Nº Registro: UV-MET-202183R</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56"/>
        <p:cNvGrpSpPr/>
        <p:nvPr/>
      </p:nvGrpSpPr>
      <p:grpSpPr>
        <a:xfrm>
          <a:off x="0" y="0"/>
          <a:ext cx="0" cy="0"/>
          <a:chOff x="0" y="0"/>
          <a:chExt cx="0" cy="0"/>
        </a:xfrm>
      </p:grpSpPr>
      <p:sp>
        <p:nvSpPr>
          <p:cNvPr id="57" name="Google Shape;57;p25"/>
          <p:cNvSpPr txBox="1">
            <a:spLocks noGrp="1"/>
          </p:cNvSpPr>
          <p:nvPr>
            <p:ph type="title"/>
          </p:nvPr>
        </p:nvSpPr>
        <p:spPr>
          <a:xfrm>
            <a:off x="838200" y="558800"/>
            <a:ext cx="10147300" cy="419131"/>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25"/>
          <p:cNvSpPr txBox="1">
            <a:spLocks noGrp="1"/>
          </p:cNvSpPr>
          <p:nvPr>
            <p:ph type="dt" idx="10"/>
          </p:nvPr>
        </p:nvSpPr>
        <p:spPr>
          <a:xfrm>
            <a:off x="342900" y="6356349"/>
            <a:ext cx="3149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5"/>
          <p:cNvSpPr txBox="1">
            <a:spLocks noGrp="1"/>
          </p:cNvSpPr>
          <p:nvPr>
            <p:ph type="ftr" idx="11"/>
          </p:nvPr>
        </p:nvSpPr>
        <p:spPr>
          <a:xfrm>
            <a:off x="3613150" y="6266655"/>
            <a:ext cx="4876800" cy="54451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r>
              <a:rPr lang="ca-ES"/>
              <a:t>Nº Registro: UV-MET-202183R</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61"/>
        <p:cNvGrpSpPr/>
        <p:nvPr/>
      </p:nvGrpSpPr>
      <p:grpSpPr>
        <a:xfrm>
          <a:off x="0" y="0"/>
          <a:ext cx="0" cy="0"/>
          <a:chOff x="0" y="0"/>
          <a:chExt cx="0" cy="0"/>
        </a:xfrm>
      </p:grpSpPr>
      <p:sp>
        <p:nvSpPr>
          <p:cNvPr id="62" name="Google Shape;62;p26"/>
          <p:cNvSpPr txBox="1">
            <a:spLocks noGrp="1"/>
          </p:cNvSpPr>
          <p:nvPr>
            <p:ph type="dt" idx="10"/>
          </p:nvPr>
        </p:nvSpPr>
        <p:spPr>
          <a:xfrm>
            <a:off x="342900" y="6356349"/>
            <a:ext cx="3149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6"/>
          <p:cNvSpPr txBox="1">
            <a:spLocks noGrp="1"/>
          </p:cNvSpPr>
          <p:nvPr>
            <p:ph type="ftr" idx="11"/>
          </p:nvPr>
        </p:nvSpPr>
        <p:spPr>
          <a:xfrm>
            <a:off x="3613150" y="6266655"/>
            <a:ext cx="4876800" cy="54451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r>
              <a:rPr lang="ca-ES"/>
              <a:t>Nº Registro: UV-MET-202183R</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65"/>
        <p:cNvGrpSpPr/>
        <p:nvPr/>
      </p:nvGrpSpPr>
      <p:grpSpPr>
        <a:xfrm>
          <a:off x="0" y="0"/>
          <a:ext cx="0" cy="0"/>
          <a:chOff x="0" y="0"/>
          <a:chExt cx="0" cy="0"/>
        </a:xfrm>
      </p:grpSpPr>
      <p:sp>
        <p:nvSpPr>
          <p:cNvPr id="66" name="Google Shape;66;p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8" name="Google Shape;68;p2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7"/>
          <p:cNvSpPr txBox="1">
            <a:spLocks noGrp="1"/>
          </p:cNvSpPr>
          <p:nvPr>
            <p:ph type="dt" idx="10"/>
          </p:nvPr>
        </p:nvSpPr>
        <p:spPr>
          <a:xfrm>
            <a:off x="342900" y="6356349"/>
            <a:ext cx="3149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7"/>
          <p:cNvSpPr txBox="1">
            <a:spLocks noGrp="1"/>
          </p:cNvSpPr>
          <p:nvPr>
            <p:ph type="ftr" idx="11"/>
          </p:nvPr>
        </p:nvSpPr>
        <p:spPr>
          <a:xfrm>
            <a:off x="3613150" y="6266655"/>
            <a:ext cx="4876800" cy="54451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r>
              <a:rPr lang="ca-ES"/>
              <a:t>Nº Registro: UV-MET-202183R</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8"/>
          <p:cNvSpPr txBox="1">
            <a:spLocks noGrp="1"/>
          </p:cNvSpPr>
          <p:nvPr>
            <p:ph type="title"/>
          </p:nvPr>
        </p:nvSpPr>
        <p:spPr>
          <a:xfrm>
            <a:off x="838200" y="558800"/>
            <a:ext cx="10147300" cy="419131"/>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8"/>
          <p:cNvSpPr txBox="1">
            <a:spLocks noGrp="1"/>
          </p:cNvSpPr>
          <p:nvPr>
            <p:ph type="body" idx="1"/>
          </p:nvPr>
        </p:nvSpPr>
        <p:spPr>
          <a:xfrm>
            <a:off x="838200" y="1536731"/>
            <a:ext cx="10515600" cy="4640232"/>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8"/>
          <p:cNvSpPr txBox="1">
            <a:spLocks noGrp="1"/>
          </p:cNvSpPr>
          <p:nvPr>
            <p:ph type="dt" idx="10"/>
          </p:nvPr>
        </p:nvSpPr>
        <p:spPr>
          <a:xfrm>
            <a:off x="342900" y="6356349"/>
            <a:ext cx="3149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5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8"/>
          <p:cNvSpPr txBox="1">
            <a:spLocks noGrp="1"/>
          </p:cNvSpPr>
          <p:nvPr>
            <p:ph type="ftr" idx="11"/>
          </p:nvPr>
        </p:nvSpPr>
        <p:spPr>
          <a:xfrm>
            <a:off x="3613150" y="6266655"/>
            <a:ext cx="4876800" cy="544511"/>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05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8"/>
          <p:cNvSpPr txBox="1">
            <a:spLocks noGrp="1"/>
          </p:cNvSpPr>
          <p:nvPr>
            <p:ph type="sldNum" idx="12"/>
          </p:nvPr>
        </p:nvSpPr>
        <p:spPr>
          <a:xfrm>
            <a:off x="9061361" y="6338114"/>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100" b="0" i="0" u="none" strike="noStrike" cap="none">
                <a:solidFill>
                  <a:srgbClr val="888888"/>
                </a:solidFill>
                <a:latin typeface="Calibri"/>
                <a:ea typeface="Calibri"/>
                <a:cs typeface="Calibri"/>
                <a:sym typeface="Calibri"/>
              </a:defRPr>
            </a:lvl1pPr>
            <a:lvl2pPr marL="0" marR="0" lvl="1" indent="0" algn="r" rtl="0">
              <a:spcBef>
                <a:spcPts val="0"/>
              </a:spcBef>
              <a:buNone/>
              <a:defRPr sz="1100" b="0" i="0" u="none" strike="noStrike" cap="none">
                <a:solidFill>
                  <a:srgbClr val="888888"/>
                </a:solidFill>
                <a:latin typeface="Calibri"/>
                <a:ea typeface="Calibri"/>
                <a:cs typeface="Calibri"/>
                <a:sym typeface="Calibri"/>
              </a:defRPr>
            </a:lvl2pPr>
            <a:lvl3pPr marL="0" marR="0" lvl="2" indent="0" algn="r" rtl="0">
              <a:spcBef>
                <a:spcPts val="0"/>
              </a:spcBef>
              <a:buNone/>
              <a:defRPr sz="1100" b="0" i="0" u="none" strike="noStrike" cap="none">
                <a:solidFill>
                  <a:srgbClr val="888888"/>
                </a:solidFill>
                <a:latin typeface="Calibri"/>
                <a:ea typeface="Calibri"/>
                <a:cs typeface="Calibri"/>
                <a:sym typeface="Calibri"/>
              </a:defRPr>
            </a:lvl3pPr>
            <a:lvl4pPr marL="0" marR="0" lvl="3" indent="0" algn="r" rtl="0">
              <a:spcBef>
                <a:spcPts val="0"/>
              </a:spcBef>
              <a:buNone/>
              <a:defRPr sz="1100" b="0" i="0" u="none" strike="noStrike" cap="none">
                <a:solidFill>
                  <a:srgbClr val="888888"/>
                </a:solidFill>
                <a:latin typeface="Calibri"/>
                <a:ea typeface="Calibri"/>
                <a:cs typeface="Calibri"/>
                <a:sym typeface="Calibri"/>
              </a:defRPr>
            </a:lvl4pPr>
            <a:lvl5pPr marL="0" marR="0" lvl="4" indent="0" algn="r" rtl="0">
              <a:spcBef>
                <a:spcPts val="0"/>
              </a:spcBef>
              <a:buNone/>
              <a:defRPr sz="1100" b="0" i="0" u="none" strike="noStrike" cap="none">
                <a:solidFill>
                  <a:srgbClr val="888888"/>
                </a:solidFill>
                <a:latin typeface="Calibri"/>
                <a:ea typeface="Calibri"/>
                <a:cs typeface="Calibri"/>
                <a:sym typeface="Calibri"/>
              </a:defRPr>
            </a:lvl5pPr>
            <a:lvl6pPr marL="0" marR="0" lvl="5" indent="0" algn="r" rtl="0">
              <a:spcBef>
                <a:spcPts val="0"/>
              </a:spcBef>
              <a:buNone/>
              <a:defRPr sz="1100" b="0" i="0" u="none" strike="noStrike" cap="none">
                <a:solidFill>
                  <a:srgbClr val="888888"/>
                </a:solidFill>
                <a:latin typeface="Calibri"/>
                <a:ea typeface="Calibri"/>
                <a:cs typeface="Calibri"/>
                <a:sym typeface="Calibri"/>
              </a:defRPr>
            </a:lvl6pPr>
            <a:lvl7pPr marL="0" marR="0" lvl="6" indent="0" algn="r" rtl="0">
              <a:spcBef>
                <a:spcPts val="0"/>
              </a:spcBef>
              <a:buNone/>
              <a:defRPr sz="1100" b="0" i="0" u="none" strike="noStrike" cap="none">
                <a:solidFill>
                  <a:srgbClr val="888888"/>
                </a:solidFill>
                <a:latin typeface="Calibri"/>
                <a:ea typeface="Calibri"/>
                <a:cs typeface="Calibri"/>
                <a:sym typeface="Calibri"/>
              </a:defRPr>
            </a:lvl7pPr>
            <a:lvl8pPr marL="0" marR="0" lvl="7" indent="0" algn="r" rtl="0">
              <a:spcBef>
                <a:spcPts val="0"/>
              </a:spcBef>
              <a:buNone/>
              <a:defRPr sz="1100" b="0" i="0" u="none" strike="noStrike" cap="none">
                <a:solidFill>
                  <a:srgbClr val="888888"/>
                </a:solidFill>
                <a:latin typeface="Calibri"/>
                <a:ea typeface="Calibri"/>
                <a:cs typeface="Calibri"/>
                <a:sym typeface="Calibri"/>
              </a:defRPr>
            </a:lvl8pPr>
            <a:lvl9pPr marL="0" marR="0" lvl="8" indent="0" algn="r" rtl="0">
              <a:spcBef>
                <a:spcPts val="0"/>
              </a:spcBef>
              <a:buNone/>
              <a:defRPr sz="1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r>
              <a:rPr lang="ca-ES"/>
              <a:t>Nº Registro: UV-MET-202183R</a:t>
            </a:r>
            <a:endParaRPr/>
          </a:p>
        </p:txBody>
      </p:sp>
      <p:pic>
        <p:nvPicPr>
          <p:cNvPr id="15" name="Google Shape;15;p18"/>
          <p:cNvPicPr preferRelativeResize="0"/>
          <p:nvPr/>
        </p:nvPicPr>
        <p:blipFill rotWithShape="1">
          <a:blip r:embed="rId15">
            <a:alphaModFix/>
          </a:blip>
          <a:srcRect/>
          <a:stretch/>
        </p:blipFill>
        <p:spPr>
          <a:xfrm>
            <a:off x="10184028" y="0"/>
            <a:ext cx="2007972" cy="1104900"/>
          </a:xfrm>
          <a:prstGeom prst="rect">
            <a:avLst/>
          </a:prstGeom>
          <a:solidFill>
            <a:srgbClr val="DDEAF6"/>
          </a:solid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8.png"/><Relationship Id="rId7" Type="http://schemas.openxmlformats.org/officeDocument/2006/relationships/image" Target="../media/image6.jp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6.png"/><Relationship Id="rId9"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www.dietas10.net/pina/" TargetMode="External"/><Relationship Id="rId5" Type="http://schemas.openxmlformats.org/officeDocument/2006/relationships/hyperlink" Target="http://www.dietas10.net/" TargetMode="External"/><Relationship Id="rId4" Type="http://schemas.openxmlformats.org/officeDocument/2006/relationships/hyperlink" Target="http://www.adelgazarysalud.com/dietas/dieta-adelgazar-5-kilos-3-dias"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adelgazarysalud.com/dietas/dieta-adelgazar-5-kilos-3-dia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hyperlink" Target="http://www.dietas10.net/pina/" TargetMode="External"/><Relationship Id="rId4" Type="http://schemas.openxmlformats.org/officeDocument/2006/relationships/hyperlink" Target="http://www.dietas10.net/"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hyperlink" Target="http://www.adelgazarysalud.com/dietas/dieta-adelgazar-5-kilos-3-dias"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hyperlink" Target="http://www.dietas10.net/pina/" TargetMode="External"/><Relationship Id="rId4" Type="http://schemas.openxmlformats.org/officeDocument/2006/relationships/hyperlink" Target="http://www.dietas10.ne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2E75B5"/>
              </a:buClr>
              <a:buSzPts val="6000"/>
              <a:buFont typeface="Calibri"/>
              <a:buNone/>
            </a:pPr>
            <a:r>
              <a:rPr lang="ca-ES"/>
              <a:t>LECRIT </a:t>
            </a:r>
            <a:br>
              <a:rPr lang="ca-ES"/>
            </a:br>
            <a:r>
              <a:rPr lang="ca-ES" sz="4000"/>
              <a:t>(Programa de Lectura Crítica en Internet)</a:t>
            </a:r>
            <a:endParaRPr sz="4000" dirty="0"/>
          </a:p>
        </p:txBody>
      </p:sp>
      <p:sp>
        <p:nvSpPr>
          <p:cNvPr id="102" name="Google Shape;102;p1"/>
          <p:cNvSpPr txBox="1">
            <a:spLocks noGrp="1"/>
          </p:cNvSpPr>
          <p:nvPr>
            <p:ph type="subTitle" idx="1"/>
          </p:nvPr>
        </p:nvSpPr>
        <p:spPr>
          <a:xfrm>
            <a:off x="1094015" y="3602037"/>
            <a:ext cx="10744200" cy="2210933"/>
          </a:xfrm>
          <a:prstGeom prst="rect">
            <a:avLst/>
          </a:prstGeom>
          <a:noFill/>
          <a:ln>
            <a:noFill/>
          </a:ln>
        </p:spPr>
        <p:txBody>
          <a:bodyPr spcFirstLastPara="1" wrap="square" lIns="91425" tIns="45700" rIns="91425" bIns="45700" anchor="t" anchorCtr="0">
            <a:normAutofit/>
          </a:bodyPr>
          <a:lstStyle/>
          <a:p>
            <a:pPr marL="0" lvl="0" indent="0" rtl="0">
              <a:lnSpc>
                <a:spcPct val="100000"/>
              </a:lnSpc>
              <a:spcBef>
                <a:spcPts val="0"/>
              </a:spcBef>
              <a:spcAft>
                <a:spcPts val="0"/>
              </a:spcAft>
              <a:buClr>
                <a:schemeClr val="dk1"/>
              </a:buClr>
              <a:buSzPts val="1000"/>
              <a:buNone/>
            </a:pPr>
            <a:r>
              <a:rPr lang="es-ES" sz="4000" dirty="0">
                <a:solidFill>
                  <a:srgbClr val="93C47D"/>
                </a:solidFill>
              </a:rPr>
              <a:t>Capítulo 4: </a:t>
            </a:r>
            <a:r>
              <a:rPr lang="es-ES" sz="4800" b="1" dirty="0">
                <a:solidFill>
                  <a:srgbClr val="93C47D"/>
                </a:solidFill>
              </a:rPr>
              <a:t>¿</a:t>
            </a:r>
            <a:r>
              <a:rPr lang="es-ES" sz="4800" b="1" dirty="0">
                <a:solidFill>
                  <a:srgbClr val="2E75B5"/>
                </a:solidFill>
              </a:rPr>
              <a:t>Quién</a:t>
            </a:r>
            <a:r>
              <a:rPr lang="es-ES" sz="4800" b="1" dirty="0">
                <a:solidFill>
                  <a:srgbClr val="FF0000"/>
                </a:solidFill>
              </a:rPr>
              <a:t> </a:t>
            </a:r>
            <a:r>
              <a:rPr lang="es-ES" sz="4800" b="1" dirty="0">
                <a:solidFill>
                  <a:srgbClr val="93C47D"/>
                </a:solidFill>
              </a:rPr>
              <a:t>da la información en Internet?</a:t>
            </a:r>
            <a:endParaRPr lang="es-ES" sz="4800" b="1" dirty="0">
              <a:solidFill>
                <a:srgbClr val="00B050"/>
              </a:solidFill>
            </a:endParaRPr>
          </a:p>
        </p:txBody>
      </p:sp>
      <p:sp>
        <p:nvSpPr>
          <p:cNvPr id="103" name="Google Shape;103;p1"/>
          <p:cNvSpPr txBox="1">
            <a:spLocks noGrp="1"/>
          </p:cNvSpPr>
          <p:nvPr>
            <p:ph type="dt" idx="10"/>
          </p:nvPr>
        </p:nvSpPr>
        <p:spPr>
          <a:xfrm>
            <a:off x="342900" y="6356349"/>
            <a:ext cx="31496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ca-ES"/>
              <a:t>Autores:  V. Ávila, I. Fajardo, P. Delgado, L. Salmerón.</a:t>
            </a:r>
            <a:endParaRPr/>
          </a:p>
        </p:txBody>
      </p:sp>
      <p:sp>
        <p:nvSpPr>
          <p:cNvPr id="104" name="Google Shape;104;p1"/>
          <p:cNvSpPr txBox="1">
            <a:spLocks noGrp="1"/>
          </p:cNvSpPr>
          <p:nvPr>
            <p:ph type="ftr" idx="11"/>
          </p:nvPr>
        </p:nvSpPr>
        <p:spPr>
          <a:xfrm>
            <a:off x="3613149" y="6266655"/>
            <a:ext cx="5543729" cy="544511"/>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ca-ES" b="1"/>
              <a:t>LECRIT  (PROGRAMA DE FORMACIÓN EN LECTURA CRÍTICA EN INTERNET) </a:t>
            </a:r>
            <a:endParaRPr/>
          </a:p>
        </p:txBody>
      </p:sp>
      <p:sp>
        <p:nvSpPr>
          <p:cNvPr id="105" name="Google Shape;105;p1"/>
          <p:cNvSpPr txBox="1">
            <a:spLocks noGrp="1"/>
          </p:cNvSpPr>
          <p:nvPr>
            <p:ph type="sldNum" idx="12"/>
          </p:nvPr>
        </p:nvSpPr>
        <p:spPr>
          <a:xfrm>
            <a:off x="9296400" y="6337656"/>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ca-ES"/>
              <a:t>Nº Registro: UV-MET-202183R</a:t>
            </a:r>
            <a:endParaRPr/>
          </a:p>
        </p:txBody>
      </p:sp>
      <p:pic>
        <p:nvPicPr>
          <p:cNvPr id="106" name="Google Shape;106;p1"/>
          <p:cNvPicPr preferRelativeResize="0"/>
          <p:nvPr/>
        </p:nvPicPr>
        <p:blipFill rotWithShape="1">
          <a:blip r:embed="rId3">
            <a:alphaModFix/>
          </a:blip>
          <a:srcRect/>
          <a:stretch/>
        </p:blipFill>
        <p:spPr>
          <a:xfrm>
            <a:off x="4439887" y="233851"/>
            <a:ext cx="3223325" cy="177702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10"/>
          <p:cNvSpPr txBox="1">
            <a:spLocks noGrp="1"/>
          </p:cNvSpPr>
          <p:nvPr>
            <p:ph type="title"/>
          </p:nvPr>
        </p:nvSpPr>
        <p:spPr>
          <a:xfrm>
            <a:off x="1181100" y="-18425"/>
            <a:ext cx="9017000" cy="1123325"/>
          </a:xfrm>
          <a:prstGeom prst="rect">
            <a:avLst/>
          </a:prstGeom>
          <a:solidFill>
            <a:srgbClr val="9CC2E5"/>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3600"/>
              <a:buFont typeface="Calibri"/>
              <a:buNone/>
            </a:pPr>
            <a:r>
              <a:rPr lang="ca-ES" sz="3600" b="1"/>
              <a:t>¿Quién es un Experto?</a:t>
            </a:r>
            <a:endParaRPr sz="3600" b="1"/>
          </a:p>
        </p:txBody>
      </p:sp>
      <p:sp>
        <p:nvSpPr>
          <p:cNvPr id="225" name="Google Shape;225;p10"/>
          <p:cNvSpPr txBox="1">
            <a:spLocks noGrp="1"/>
          </p:cNvSpPr>
          <p:nvPr>
            <p:ph type="dt" idx="10"/>
          </p:nvPr>
        </p:nvSpPr>
        <p:spPr>
          <a:xfrm>
            <a:off x="240402" y="6356351"/>
            <a:ext cx="3213996"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ca-ES"/>
              <a:t>Autores:  V. Ávila, I. Fajardo, P. Delgado, L. Salmerón. </a:t>
            </a:r>
            <a:endParaRPr/>
          </a:p>
        </p:txBody>
      </p:sp>
      <p:sp>
        <p:nvSpPr>
          <p:cNvPr id="226" name="Google Shape;226;p10"/>
          <p:cNvSpPr txBox="1">
            <a:spLocks noGrp="1"/>
          </p:cNvSpPr>
          <p:nvPr>
            <p:ph type="ftr" idx="11"/>
          </p:nvPr>
        </p:nvSpPr>
        <p:spPr>
          <a:xfrm>
            <a:off x="4165599" y="6356351"/>
            <a:ext cx="4939763"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ca-ES" b="1"/>
              <a:t>LECRIT</a:t>
            </a:r>
            <a:endParaRPr/>
          </a:p>
          <a:p>
            <a:pPr marL="0" lvl="0" indent="0" algn="ctr" rtl="0">
              <a:spcBef>
                <a:spcPts val="0"/>
              </a:spcBef>
              <a:spcAft>
                <a:spcPts val="0"/>
              </a:spcAft>
              <a:buNone/>
            </a:pPr>
            <a:r>
              <a:rPr lang="ca-ES" b="1"/>
              <a:t> </a:t>
            </a:r>
            <a:r>
              <a:rPr lang="ca-ES"/>
              <a:t>(PROGRAMA DE FORMACIÓN EN LECTURA CRÍTICA EN INTERNET)</a:t>
            </a:r>
            <a:endParaRPr/>
          </a:p>
        </p:txBody>
      </p:sp>
      <p:sp>
        <p:nvSpPr>
          <p:cNvPr id="227" name="Google Shape;227;p10"/>
          <p:cNvSpPr txBox="1">
            <a:spLocks noGrp="1"/>
          </p:cNvSpPr>
          <p:nvPr>
            <p:ph type="sldNum" idx="12"/>
          </p:nvPr>
        </p:nvSpPr>
        <p:spPr>
          <a:xfrm>
            <a:off x="8737600" y="6356351"/>
            <a:ext cx="2844797"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ca-ES"/>
              <a:t>Nº Registro: UV-MET-202183R</a:t>
            </a:r>
            <a:endParaRPr/>
          </a:p>
        </p:txBody>
      </p:sp>
      <p:sp>
        <p:nvSpPr>
          <p:cNvPr id="228" name="Google Shape;228;p10" descr="Signo de interrogación rojo grande | Vector Premium"/>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9" name="Google Shape;229;p10"/>
          <p:cNvSpPr/>
          <p:nvPr/>
        </p:nvSpPr>
        <p:spPr>
          <a:xfrm>
            <a:off x="688480" y="1247260"/>
            <a:ext cx="6243035" cy="5109091"/>
          </a:xfrm>
          <a:prstGeom prst="rect">
            <a:avLst/>
          </a:prstGeom>
          <a:noFill/>
          <a:ln w="50800" cap="flat" cmpd="sng">
            <a:solidFill>
              <a:srgbClr val="2E75B5"/>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ca-ES" sz="3200">
                <a:solidFill>
                  <a:srgbClr val="000000"/>
                </a:solidFill>
                <a:latin typeface="Arial"/>
                <a:ea typeface="Arial"/>
                <a:cs typeface="Arial"/>
                <a:sym typeface="Arial"/>
              </a:rPr>
              <a:t>Un </a:t>
            </a:r>
            <a:r>
              <a:rPr lang="ca-ES" sz="3200" b="1">
                <a:solidFill>
                  <a:srgbClr val="70AD47"/>
                </a:solidFill>
                <a:latin typeface="Arial"/>
                <a:ea typeface="Arial"/>
                <a:cs typeface="Arial"/>
                <a:sym typeface="Arial"/>
              </a:rPr>
              <a:t>experto</a:t>
            </a:r>
            <a:r>
              <a:rPr lang="ca-ES" sz="3200">
                <a:solidFill>
                  <a:srgbClr val="70AD47"/>
                </a:solidFill>
                <a:latin typeface="Arial"/>
                <a:ea typeface="Arial"/>
                <a:cs typeface="Arial"/>
                <a:sym typeface="Arial"/>
              </a:rPr>
              <a:t> </a:t>
            </a:r>
            <a:r>
              <a:rPr lang="ca-ES" sz="3200" i="1">
                <a:solidFill>
                  <a:srgbClr val="000000"/>
                </a:solidFill>
                <a:latin typeface="Arial"/>
                <a:ea typeface="Arial"/>
                <a:cs typeface="Arial"/>
                <a:sym typeface="Arial"/>
              </a:rPr>
              <a:t>tiene experiencia y titulación</a:t>
            </a:r>
            <a:endParaRPr sz="320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ca-ES" sz="3200">
                <a:solidFill>
                  <a:srgbClr val="000000"/>
                </a:solidFill>
                <a:latin typeface="Arial"/>
                <a:ea typeface="Arial"/>
                <a:cs typeface="Arial"/>
                <a:sym typeface="Arial"/>
              </a:rPr>
              <a:t>Un </a:t>
            </a:r>
            <a:r>
              <a:rPr lang="ca-ES" sz="3200" b="1">
                <a:solidFill>
                  <a:srgbClr val="70AD47"/>
                </a:solidFill>
                <a:latin typeface="Arial"/>
                <a:ea typeface="Arial"/>
                <a:cs typeface="Arial"/>
                <a:sym typeface="Arial"/>
              </a:rPr>
              <a:t>experto</a:t>
            </a:r>
            <a:r>
              <a:rPr lang="ca-ES" sz="3200">
                <a:solidFill>
                  <a:srgbClr val="70AD47"/>
                </a:solidFill>
                <a:latin typeface="Arial"/>
                <a:ea typeface="Arial"/>
                <a:cs typeface="Arial"/>
                <a:sym typeface="Arial"/>
              </a:rPr>
              <a:t> </a:t>
            </a:r>
            <a:r>
              <a:rPr lang="ca-ES" sz="3200">
                <a:solidFill>
                  <a:srgbClr val="000000"/>
                </a:solidFill>
                <a:latin typeface="Arial"/>
                <a:ea typeface="Arial"/>
                <a:cs typeface="Arial"/>
                <a:sym typeface="Arial"/>
              </a:rPr>
              <a:t>suele escribir en páginas de:</a:t>
            </a:r>
            <a:endParaRPr sz="320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10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ca-ES" sz="3200">
                <a:solidFill>
                  <a:srgbClr val="5B9BD5"/>
                </a:solidFill>
                <a:latin typeface="Arial"/>
                <a:ea typeface="Arial"/>
                <a:cs typeface="Arial"/>
                <a:sym typeface="Arial"/>
              </a:rPr>
              <a:t>REVISTAS PROFESIONALES</a:t>
            </a:r>
            <a:r>
              <a:rPr lang="ca-ES" sz="3200">
                <a:solidFill>
                  <a:srgbClr val="000000"/>
                </a:solidFill>
                <a:latin typeface="Arial"/>
                <a:ea typeface="Arial"/>
                <a:cs typeface="Arial"/>
                <a:sym typeface="Arial"/>
              </a:rPr>
              <a:t>.</a:t>
            </a:r>
            <a:endParaRPr sz="3200">
              <a:solidFill>
                <a:srgbClr val="000000"/>
              </a:solidFill>
              <a:latin typeface="Arial"/>
              <a:ea typeface="Arial"/>
              <a:cs typeface="Arial"/>
              <a:sym typeface="Arial"/>
            </a:endParaRPr>
          </a:p>
          <a:p>
            <a:pPr marL="0" marR="0" lvl="0" indent="0" algn="l" rtl="0">
              <a:lnSpc>
                <a:spcPct val="100000"/>
              </a:lnSpc>
              <a:spcBef>
                <a:spcPts val="1800"/>
              </a:spcBef>
              <a:spcAft>
                <a:spcPts val="0"/>
              </a:spcAft>
              <a:buNone/>
            </a:pPr>
            <a:r>
              <a:rPr lang="ca-ES" sz="3200">
                <a:solidFill>
                  <a:srgbClr val="FF0000"/>
                </a:solidFill>
                <a:latin typeface="Arial"/>
                <a:ea typeface="Arial"/>
                <a:cs typeface="Arial"/>
                <a:sym typeface="Arial"/>
              </a:rPr>
              <a:t>PERIÓDICOS</a:t>
            </a:r>
            <a:endParaRPr sz="3200">
              <a:solidFill>
                <a:srgbClr val="000000"/>
              </a:solidFill>
              <a:latin typeface="Arial"/>
              <a:ea typeface="Arial"/>
              <a:cs typeface="Arial"/>
              <a:sym typeface="Arial"/>
            </a:endParaRPr>
          </a:p>
          <a:p>
            <a:pPr marL="0" marR="0" lvl="0" indent="0" algn="l" rtl="0">
              <a:lnSpc>
                <a:spcPct val="100000"/>
              </a:lnSpc>
              <a:spcBef>
                <a:spcPts val="1800"/>
              </a:spcBef>
              <a:spcAft>
                <a:spcPts val="0"/>
              </a:spcAft>
              <a:buNone/>
            </a:pPr>
            <a:r>
              <a:rPr lang="ca-ES" sz="3200">
                <a:solidFill>
                  <a:srgbClr val="FFC000"/>
                </a:solidFill>
                <a:latin typeface="Arial"/>
                <a:ea typeface="Arial"/>
                <a:cs typeface="Arial"/>
                <a:sym typeface="Arial"/>
              </a:rPr>
              <a:t>PÁGINAS de AYUNTAMIENTOS</a:t>
            </a:r>
            <a:endParaRPr sz="3200">
              <a:solidFill>
                <a:srgbClr val="000000"/>
              </a:solidFill>
              <a:latin typeface="Arial"/>
              <a:ea typeface="Arial"/>
              <a:cs typeface="Arial"/>
              <a:sym typeface="Arial"/>
            </a:endParaRPr>
          </a:p>
          <a:p>
            <a:pPr marL="0" marR="0" lvl="0" indent="0" algn="l" rtl="0">
              <a:lnSpc>
                <a:spcPct val="100000"/>
              </a:lnSpc>
              <a:spcBef>
                <a:spcPts val="1800"/>
              </a:spcBef>
              <a:spcAft>
                <a:spcPts val="0"/>
              </a:spcAft>
              <a:buNone/>
            </a:pPr>
            <a:r>
              <a:rPr lang="ca-ES" sz="3200">
                <a:solidFill>
                  <a:srgbClr val="7030A0"/>
                </a:solidFill>
                <a:latin typeface="Arial"/>
                <a:ea typeface="Arial"/>
                <a:cs typeface="Arial"/>
                <a:sym typeface="Arial"/>
              </a:rPr>
              <a:t>PÁGINA DEL GOBIERNO.</a:t>
            </a:r>
            <a:endParaRPr sz="3200">
              <a:solidFill>
                <a:srgbClr val="000000"/>
              </a:solidFill>
              <a:latin typeface="Arial"/>
              <a:ea typeface="Arial"/>
              <a:cs typeface="Arial"/>
              <a:sym typeface="Arial"/>
            </a:endParaRPr>
          </a:p>
        </p:txBody>
      </p:sp>
      <p:sp>
        <p:nvSpPr>
          <p:cNvPr id="230" name="Google Shape;230;p10"/>
          <p:cNvSpPr/>
          <p:nvPr/>
        </p:nvSpPr>
        <p:spPr>
          <a:xfrm>
            <a:off x="7379594" y="2207131"/>
            <a:ext cx="4351309" cy="2800767"/>
          </a:xfrm>
          <a:prstGeom prst="rect">
            <a:avLst/>
          </a:prstGeom>
          <a:noFill/>
          <a:ln w="50800"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ca-ES" sz="3200" b="1">
                <a:solidFill>
                  <a:srgbClr val="FF0000"/>
                </a:solidFill>
                <a:latin typeface="Calibri"/>
                <a:ea typeface="Calibri"/>
                <a:cs typeface="Calibri"/>
                <a:sym typeface="Calibri"/>
              </a:rPr>
              <a:t>NO</a:t>
            </a:r>
            <a:r>
              <a:rPr lang="ca-ES" sz="3200" b="1">
                <a:solidFill>
                  <a:schemeClr val="dk1"/>
                </a:solidFill>
                <a:latin typeface="Calibri"/>
                <a:ea typeface="Calibri"/>
                <a:cs typeface="Calibri"/>
                <a:sym typeface="Calibri"/>
              </a:rPr>
              <a:t> es un </a:t>
            </a:r>
            <a:r>
              <a:rPr lang="ca-ES" sz="3200" b="1">
                <a:solidFill>
                  <a:srgbClr val="FF0000"/>
                </a:solidFill>
                <a:latin typeface="Calibri"/>
                <a:ea typeface="Calibri"/>
                <a:cs typeface="Calibri"/>
                <a:sym typeface="Calibri"/>
              </a:rPr>
              <a:t>Experto</a:t>
            </a:r>
            <a:r>
              <a:rPr lang="ca-ES" sz="3200" b="1">
                <a:solidFill>
                  <a:schemeClr val="dk1"/>
                </a:solidFill>
                <a:latin typeface="Calibri"/>
                <a:ea typeface="Calibri"/>
                <a:cs typeface="Calibri"/>
                <a:sym typeface="Calibri"/>
              </a:rPr>
              <a:t>: </a:t>
            </a:r>
            <a:endParaRPr sz="3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ca-ES" sz="2800" i="1">
                <a:solidFill>
                  <a:srgbClr val="000000"/>
                </a:solidFill>
                <a:latin typeface="Arial"/>
                <a:ea typeface="Arial"/>
                <a:cs typeface="Arial"/>
                <a:sym typeface="Arial"/>
              </a:rPr>
              <a:t>Alguien con poca experiencia profesional. </a:t>
            </a:r>
            <a:endParaRPr/>
          </a:p>
          <a:p>
            <a:pPr marL="0" marR="0" lvl="0" indent="0" algn="l" rtl="0">
              <a:lnSpc>
                <a:spcPct val="100000"/>
              </a:lnSpc>
              <a:spcBef>
                <a:spcPts val="0"/>
              </a:spcBef>
              <a:spcAft>
                <a:spcPts val="0"/>
              </a:spcAft>
              <a:buNone/>
            </a:pPr>
            <a:endParaRPr sz="320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ca-ES" sz="2800" i="1">
                <a:solidFill>
                  <a:srgbClr val="000000"/>
                </a:solidFill>
                <a:latin typeface="Arial"/>
                <a:ea typeface="Arial"/>
                <a:cs typeface="Arial"/>
                <a:sym typeface="Arial"/>
              </a:rPr>
              <a:t>Ha estudiado un tema distinto.</a:t>
            </a:r>
            <a:endParaRPr sz="2800" i="1">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7FFE7"/>
        </a:solidFill>
        <a:effectLst/>
      </p:bgPr>
    </p:bg>
    <p:spTree>
      <p:nvGrpSpPr>
        <p:cNvPr id="1" name="Shape 234"/>
        <p:cNvGrpSpPr/>
        <p:nvPr/>
      </p:nvGrpSpPr>
      <p:grpSpPr>
        <a:xfrm>
          <a:off x="0" y="0"/>
          <a:ext cx="0" cy="0"/>
          <a:chOff x="0" y="0"/>
          <a:chExt cx="0" cy="0"/>
        </a:xfrm>
      </p:grpSpPr>
      <p:sp>
        <p:nvSpPr>
          <p:cNvPr id="235" name="Google Shape;235;p11"/>
          <p:cNvSpPr txBox="1">
            <a:spLocks noGrp="1"/>
          </p:cNvSpPr>
          <p:nvPr>
            <p:ph type="title"/>
          </p:nvPr>
        </p:nvSpPr>
        <p:spPr>
          <a:xfrm>
            <a:off x="1181100" y="-18425"/>
            <a:ext cx="9017000" cy="1123325"/>
          </a:xfrm>
          <a:prstGeom prst="rect">
            <a:avLst/>
          </a:prstGeom>
          <a:solidFill>
            <a:srgbClr val="9CC2E5"/>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3600"/>
              <a:buFont typeface="Calibri"/>
              <a:buNone/>
            </a:pPr>
            <a:r>
              <a:rPr lang="ca-ES" sz="3600"/>
              <a:t>Vamos a seguir practicando con Julian.</a:t>
            </a:r>
            <a:endParaRPr sz="3600"/>
          </a:p>
        </p:txBody>
      </p:sp>
      <p:sp>
        <p:nvSpPr>
          <p:cNvPr id="236" name="Google Shape;236;p11"/>
          <p:cNvSpPr txBox="1">
            <a:spLocks noGrp="1"/>
          </p:cNvSpPr>
          <p:nvPr>
            <p:ph type="dt" idx="10"/>
          </p:nvPr>
        </p:nvSpPr>
        <p:spPr>
          <a:xfrm>
            <a:off x="609600" y="6356351"/>
            <a:ext cx="3292699"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ca-ES"/>
              <a:t>Autores:  V. Ávila, I. Fajardo, P. Delgado, L. Salmerón. </a:t>
            </a:r>
            <a:endParaRPr/>
          </a:p>
        </p:txBody>
      </p:sp>
      <p:sp>
        <p:nvSpPr>
          <p:cNvPr id="237" name="Google Shape;237;p1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ca-ES" b="1"/>
              <a:t>LECRIT</a:t>
            </a:r>
            <a:endParaRPr/>
          </a:p>
          <a:p>
            <a:pPr marL="0" lvl="0" indent="0" algn="ctr" rtl="0">
              <a:spcBef>
                <a:spcPts val="0"/>
              </a:spcBef>
              <a:spcAft>
                <a:spcPts val="0"/>
              </a:spcAft>
              <a:buNone/>
            </a:pPr>
            <a:r>
              <a:rPr lang="ca-ES" b="1"/>
              <a:t> </a:t>
            </a:r>
            <a:r>
              <a:rPr lang="ca-ES"/>
              <a:t>(PROGRAMA DE FORMACIÓN EN LECTURA CRÍTICA EN INTERNET)</a:t>
            </a:r>
            <a:endParaRPr/>
          </a:p>
        </p:txBody>
      </p:sp>
      <p:sp>
        <p:nvSpPr>
          <p:cNvPr id="238" name="Google Shape;238;p11"/>
          <p:cNvSpPr txBox="1">
            <a:spLocks noGrp="1"/>
          </p:cNvSpPr>
          <p:nvPr>
            <p:ph type="sldNum" idx="12"/>
          </p:nvPr>
        </p:nvSpPr>
        <p:spPr>
          <a:xfrm>
            <a:off x="8737600" y="6356351"/>
            <a:ext cx="2844797"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ca-ES"/>
              <a:t>Nº Registro: UV-MET-202183R</a:t>
            </a:r>
            <a:endParaRPr/>
          </a:p>
        </p:txBody>
      </p:sp>
      <p:sp>
        <p:nvSpPr>
          <p:cNvPr id="239" name="Google Shape;239;p11" descr="Signo de interrogación rojo grande | Vector Premium"/>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40" name="Google Shape;240;p11"/>
          <p:cNvGrpSpPr/>
          <p:nvPr/>
        </p:nvGrpSpPr>
        <p:grpSpPr>
          <a:xfrm>
            <a:off x="307975" y="1926772"/>
            <a:ext cx="11274422" cy="4294414"/>
            <a:chOff x="307975" y="1926772"/>
            <a:chExt cx="10811783" cy="3967482"/>
          </a:xfrm>
        </p:grpSpPr>
        <p:pic>
          <p:nvPicPr>
            <p:cNvPr id="241" name="Google Shape;241;p11"/>
            <p:cNvPicPr preferRelativeResize="0"/>
            <p:nvPr/>
          </p:nvPicPr>
          <p:blipFill rotWithShape="1">
            <a:blip r:embed="rId3">
              <a:alphaModFix/>
            </a:blip>
            <a:srcRect l="3703" r="16239"/>
            <a:stretch/>
          </p:blipFill>
          <p:spPr>
            <a:xfrm>
              <a:off x="8368847" y="2824843"/>
              <a:ext cx="2750911" cy="3069411"/>
            </a:xfrm>
            <a:prstGeom prst="rect">
              <a:avLst/>
            </a:prstGeom>
            <a:noFill/>
            <a:ln>
              <a:noFill/>
            </a:ln>
          </p:spPr>
        </p:pic>
        <p:sp>
          <p:nvSpPr>
            <p:cNvPr id="242" name="Google Shape;242;p11"/>
            <p:cNvSpPr/>
            <p:nvPr/>
          </p:nvSpPr>
          <p:spPr>
            <a:xfrm>
              <a:off x="307975" y="2002045"/>
              <a:ext cx="7329009" cy="3409743"/>
            </a:xfrm>
            <a:prstGeom prst="wedgeRectCallout">
              <a:avLst>
                <a:gd name="adj1" fmla="val 67939"/>
                <a:gd name="adj2" fmla="val 32522"/>
              </a:avLst>
            </a:prstGeom>
            <a:solidFill>
              <a:schemeClr val="lt1"/>
            </a:solidFill>
            <a:ln w="38150" cap="flat" cmpd="sng">
              <a:solidFill>
                <a:schemeClr val="accent6"/>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1"/>
            <p:cNvSpPr/>
            <p:nvPr/>
          </p:nvSpPr>
          <p:spPr>
            <a:xfrm>
              <a:off x="810952" y="1926772"/>
              <a:ext cx="6709295" cy="325778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r>
                <a:rPr lang="ca-ES" sz="4000" b="0" i="1" strike="noStrike">
                  <a:solidFill>
                    <a:srgbClr val="000000"/>
                  </a:solidFill>
                  <a:latin typeface="Calibri"/>
                  <a:ea typeface="Calibri"/>
                  <a:cs typeface="Calibri"/>
                  <a:sym typeface="Calibri"/>
                </a:rPr>
                <a:t>Vale, yo tengo una duda:  </a:t>
              </a:r>
              <a:endParaRPr/>
            </a:p>
            <a:p>
              <a:pPr marL="0" marR="0" lvl="0" indent="0" algn="l" rtl="0">
                <a:lnSpc>
                  <a:spcPct val="150000"/>
                </a:lnSpc>
                <a:spcBef>
                  <a:spcPts val="0"/>
                </a:spcBef>
                <a:spcAft>
                  <a:spcPts val="0"/>
                </a:spcAft>
                <a:buNone/>
              </a:pPr>
              <a:r>
                <a:rPr lang="ca-ES" sz="4000" b="0" i="1" strike="noStrike">
                  <a:solidFill>
                    <a:srgbClr val="000000"/>
                  </a:solidFill>
                  <a:latin typeface="Calibri"/>
                  <a:ea typeface="Calibri"/>
                  <a:cs typeface="Calibri"/>
                  <a:sym typeface="Calibri"/>
                </a:rPr>
                <a:t>¿Son seguros los móviles?</a:t>
              </a:r>
              <a:endParaRPr/>
            </a:p>
            <a:p>
              <a:pPr marL="0" marR="0" lvl="0" indent="0" algn="l" rtl="0">
                <a:lnSpc>
                  <a:spcPct val="150000"/>
                </a:lnSpc>
                <a:spcBef>
                  <a:spcPts val="0"/>
                </a:spcBef>
                <a:spcAft>
                  <a:spcPts val="0"/>
                </a:spcAft>
                <a:buNone/>
              </a:pPr>
              <a:r>
                <a:rPr lang="ca-ES" sz="4000" i="1">
                  <a:solidFill>
                    <a:srgbClr val="000000"/>
                  </a:solidFill>
                  <a:latin typeface="Calibri"/>
                  <a:ea typeface="Calibri"/>
                  <a:cs typeface="Calibri"/>
                  <a:sym typeface="Calibri"/>
                </a:rPr>
                <a:t>¿Alguien puede robar mis datos personales?</a:t>
              </a:r>
              <a:endParaRPr sz="4000" b="0" i="1" strike="noStrike">
                <a:solidFill>
                  <a:srgbClr val="000000"/>
                </a:solidFill>
                <a:latin typeface="Arial"/>
                <a:ea typeface="Arial"/>
                <a:cs typeface="Arial"/>
                <a:sym typeface="Arial"/>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E1FF"/>
        </a:solidFill>
        <a:effectLst/>
      </p:bgPr>
    </p:bg>
    <p:spTree>
      <p:nvGrpSpPr>
        <p:cNvPr id="1" name="Shape 247"/>
        <p:cNvGrpSpPr/>
        <p:nvPr/>
      </p:nvGrpSpPr>
      <p:grpSpPr>
        <a:xfrm>
          <a:off x="0" y="0"/>
          <a:ext cx="0" cy="0"/>
          <a:chOff x="0" y="0"/>
          <a:chExt cx="0" cy="0"/>
        </a:xfrm>
      </p:grpSpPr>
      <p:sp>
        <p:nvSpPr>
          <p:cNvPr id="248" name="Google Shape;248;p12"/>
          <p:cNvSpPr txBox="1">
            <a:spLocks noGrp="1"/>
          </p:cNvSpPr>
          <p:nvPr>
            <p:ph type="dt" idx="10"/>
          </p:nvPr>
        </p:nvSpPr>
        <p:spPr>
          <a:xfrm>
            <a:off x="342900" y="6356349"/>
            <a:ext cx="31496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ca-ES"/>
              <a:t>Autores:  V. Ávila, I. Fajardo, P. Delgado, L. Salmerón. </a:t>
            </a:r>
            <a:endParaRPr/>
          </a:p>
        </p:txBody>
      </p:sp>
      <p:sp>
        <p:nvSpPr>
          <p:cNvPr id="249" name="Google Shape;249;p12"/>
          <p:cNvSpPr txBox="1">
            <a:spLocks noGrp="1"/>
          </p:cNvSpPr>
          <p:nvPr>
            <p:ph type="ftr" idx="11"/>
          </p:nvPr>
        </p:nvSpPr>
        <p:spPr>
          <a:xfrm>
            <a:off x="3613150" y="6266655"/>
            <a:ext cx="4876800" cy="544511"/>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ca-ES" b="1"/>
              <a:t>LECRIT</a:t>
            </a:r>
            <a:endParaRPr/>
          </a:p>
          <a:p>
            <a:pPr marL="0" lvl="0" indent="0" algn="ctr" rtl="0">
              <a:spcBef>
                <a:spcPts val="0"/>
              </a:spcBef>
              <a:spcAft>
                <a:spcPts val="0"/>
              </a:spcAft>
              <a:buNone/>
            </a:pPr>
            <a:r>
              <a:rPr lang="ca-ES" b="1"/>
              <a:t> </a:t>
            </a:r>
            <a:r>
              <a:rPr lang="ca-ES"/>
              <a:t>(PROGRAMA DE FORMACIÓN EN LECTURA CRÍTICA EN INTERNET)</a:t>
            </a:r>
            <a:endParaRPr/>
          </a:p>
        </p:txBody>
      </p:sp>
      <p:sp>
        <p:nvSpPr>
          <p:cNvPr id="250" name="Google Shape;250;p12"/>
          <p:cNvSpPr txBox="1">
            <a:spLocks noGrp="1"/>
          </p:cNvSpPr>
          <p:nvPr>
            <p:ph type="sldNum" idx="12"/>
          </p:nvPr>
        </p:nvSpPr>
        <p:spPr>
          <a:xfrm>
            <a:off x="9061361" y="6338114"/>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ca-ES"/>
              <a:t>Nº Registro: UV-MET-202183R</a:t>
            </a:r>
            <a:endParaRPr/>
          </a:p>
        </p:txBody>
      </p:sp>
      <p:grpSp>
        <p:nvGrpSpPr>
          <p:cNvPr id="251" name="Google Shape;251;p12"/>
          <p:cNvGrpSpPr/>
          <p:nvPr/>
        </p:nvGrpSpPr>
        <p:grpSpPr>
          <a:xfrm>
            <a:off x="97971" y="419483"/>
            <a:ext cx="12391063" cy="5653076"/>
            <a:chOff x="97971" y="522514"/>
            <a:chExt cx="12391063" cy="5653076"/>
          </a:xfrm>
        </p:grpSpPr>
        <p:grpSp>
          <p:nvGrpSpPr>
            <p:cNvPr id="252" name="Google Shape;252;p12"/>
            <p:cNvGrpSpPr/>
            <p:nvPr/>
          </p:nvGrpSpPr>
          <p:grpSpPr>
            <a:xfrm>
              <a:off x="8904514" y="1237763"/>
              <a:ext cx="3584520" cy="4656653"/>
              <a:chOff x="8773886" y="1237762"/>
              <a:chExt cx="3584520" cy="4656653"/>
            </a:xfrm>
          </p:grpSpPr>
          <p:pic>
            <p:nvPicPr>
              <p:cNvPr id="253" name="Google Shape;253;p12"/>
              <p:cNvPicPr preferRelativeResize="0"/>
              <p:nvPr/>
            </p:nvPicPr>
            <p:blipFill rotWithShape="1">
              <a:blip r:embed="rId3">
                <a:alphaModFix/>
              </a:blip>
              <a:srcRect/>
              <a:stretch/>
            </p:blipFill>
            <p:spPr>
              <a:xfrm>
                <a:off x="8773886" y="2309895"/>
                <a:ext cx="3584520" cy="3584520"/>
              </a:xfrm>
              <a:prstGeom prst="rect">
                <a:avLst/>
              </a:prstGeom>
              <a:noFill/>
              <a:ln>
                <a:noFill/>
              </a:ln>
            </p:spPr>
          </p:pic>
          <p:sp>
            <p:nvSpPr>
              <p:cNvPr id="254" name="Google Shape;254;p12"/>
              <p:cNvSpPr/>
              <p:nvPr/>
            </p:nvSpPr>
            <p:spPr>
              <a:xfrm>
                <a:off x="9470572" y="1237762"/>
                <a:ext cx="2563586" cy="1220396"/>
              </a:xfrm>
              <a:prstGeom prst="wedgeRectCallout">
                <a:avLst>
                  <a:gd name="adj1" fmla="val -33232"/>
                  <a:gd name="adj2" fmla="val 62950"/>
                </a:avLst>
              </a:prstGeom>
              <a:solidFill>
                <a:schemeClr val="lt1"/>
              </a:solidFill>
              <a:ln w="38150" cap="flat" cmpd="sng">
                <a:solidFill>
                  <a:srgbClr val="7030A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ca-ES" sz="2800">
                    <a:solidFill>
                      <a:srgbClr val="000000"/>
                    </a:solidFill>
                    <a:latin typeface="Calibri"/>
                    <a:ea typeface="Calibri"/>
                    <a:cs typeface="Calibri"/>
                    <a:sym typeface="Calibri"/>
                  </a:rPr>
                  <a:t>¡</a:t>
                </a:r>
                <a:r>
                  <a:rPr lang="ca-ES" sz="2800" b="0" strike="noStrike">
                    <a:solidFill>
                      <a:srgbClr val="000000"/>
                    </a:solidFill>
                    <a:latin typeface="Calibri"/>
                    <a:ea typeface="Calibri"/>
                    <a:cs typeface="Calibri"/>
                    <a:sym typeface="Calibri"/>
                  </a:rPr>
                  <a:t>Mira esta </a:t>
                </a:r>
                <a:r>
                  <a:rPr lang="ca-ES" sz="2800">
                    <a:latin typeface="Calibri"/>
                    <a:ea typeface="Calibri"/>
                    <a:cs typeface="Calibri"/>
                    <a:sym typeface="Calibri"/>
                  </a:rPr>
                  <a:t>página</a:t>
                </a:r>
                <a:r>
                  <a:rPr lang="ca-ES" sz="2800" b="0" strike="noStrike">
                    <a:solidFill>
                      <a:srgbClr val="000000"/>
                    </a:solidFill>
                    <a:latin typeface="Calibri"/>
                    <a:ea typeface="Calibri"/>
                    <a:cs typeface="Calibri"/>
                    <a:sym typeface="Calibri"/>
                  </a:rPr>
                  <a:t>!</a:t>
                </a:r>
                <a:endParaRPr sz="2800" b="0" strike="noStrike">
                  <a:solidFill>
                    <a:srgbClr val="000000"/>
                  </a:solidFill>
                  <a:latin typeface="Arial"/>
                  <a:ea typeface="Arial"/>
                  <a:cs typeface="Arial"/>
                  <a:sym typeface="Arial"/>
                </a:endParaRPr>
              </a:p>
            </p:txBody>
          </p:sp>
        </p:grpSp>
        <p:sp>
          <p:nvSpPr>
            <p:cNvPr id="255" name="Google Shape;255;p12"/>
            <p:cNvSpPr txBox="1"/>
            <p:nvPr/>
          </p:nvSpPr>
          <p:spPr>
            <a:xfrm>
              <a:off x="1698171" y="522514"/>
              <a:ext cx="3135086"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a-ES" sz="1800">
                  <a:solidFill>
                    <a:schemeClr val="dk1"/>
                  </a:solidFill>
                  <a:latin typeface="Calibri"/>
                  <a:ea typeface="Calibri"/>
                  <a:cs typeface="Calibri"/>
                  <a:sym typeface="Calibri"/>
                </a:rPr>
                <a:t>www.OFICINAAYUDA.ES</a:t>
              </a:r>
              <a:endParaRPr sz="1800">
                <a:solidFill>
                  <a:schemeClr val="dk1"/>
                </a:solidFill>
                <a:latin typeface="Calibri"/>
                <a:ea typeface="Calibri"/>
                <a:cs typeface="Calibri"/>
                <a:sym typeface="Calibri"/>
              </a:endParaRPr>
            </a:p>
          </p:txBody>
        </p:sp>
        <p:sp>
          <p:nvSpPr>
            <p:cNvPr id="256" name="Google Shape;256;p12"/>
            <p:cNvSpPr/>
            <p:nvPr/>
          </p:nvSpPr>
          <p:spPr>
            <a:xfrm>
              <a:off x="97971" y="2099023"/>
              <a:ext cx="9309652" cy="4076567"/>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ca-ES" sz="2600" b="1" strike="noStrike">
                  <a:solidFill>
                    <a:srgbClr val="000000"/>
                  </a:solidFill>
                  <a:latin typeface="Calibri"/>
                  <a:ea typeface="Calibri"/>
                  <a:cs typeface="Calibri"/>
                  <a:sym typeface="Calibri"/>
                </a:rPr>
                <a:t>Nuestros datos y los smartphones. ¿Qué riesgos existen?</a:t>
              </a:r>
              <a:endParaRPr sz="2600" b="0" strike="noStrike">
                <a:solidFill>
                  <a:srgbClr val="000000"/>
                </a:solidFill>
                <a:latin typeface="Arial"/>
                <a:ea typeface="Arial"/>
                <a:cs typeface="Arial"/>
                <a:sym typeface="Arial"/>
              </a:endParaRPr>
            </a:p>
            <a:p>
              <a:pPr marL="0" marR="0" lvl="0" indent="0" algn="just" rtl="0">
                <a:lnSpc>
                  <a:spcPct val="115000"/>
                </a:lnSpc>
                <a:spcBef>
                  <a:spcPts val="0"/>
                </a:spcBef>
                <a:spcAft>
                  <a:spcPts val="0"/>
                </a:spcAft>
                <a:buNone/>
              </a:pPr>
              <a:r>
                <a:rPr lang="ca-ES" sz="1800" b="0" i="1" strike="noStrike">
                  <a:solidFill>
                    <a:srgbClr val="000000"/>
                  </a:solidFill>
                  <a:latin typeface="Calibri"/>
                  <a:ea typeface="Calibri"/>
                  <a:cs typeface="Calibri"/>
                  <a:sym typeface="Calibri"/>
                </a:rPr>
                <a:t>Silvia Lluch, ingeniera informática</a:t>
              </a:r>
              <a:endParaRPr sz="1800" b="0" strike="noStrike">
                <a:solidFill>
                  <a:srgbClr val="000000"/>
                </a:solidFill>
                <a:latin typeface="Arial"/>
                <a:ea typeface="Arial"/>
                <a:cs typeface="Arial"/>
                <a:sym typeface="Arial"/>
              </a:endParaRPr>
            </a:p>
            <a:p>
              <a:pPr marL="47520" marR="0" lvl="0" indent="0" algn="l" rtl="0">
                <a:spcBef>
                  <a:spcPts val="1001"/>
                </a:spcBef>
                <a:spcAft>
                  <a:spcPts val="0"/>
                </a:spcAft>
                <a:buNone/>
              </a:pPr>
              <a:r>
                <a:rPr lang="ca-ES" sz="2000" b="0" strike="noStrike">
                  <a:solidFill>
                    <a:srgbClr val="000000"/>
                  </a:solidFill>
                  <a:latin typeface="Calibri"/>
                  <a:ea typeface="Calibri"/>
                  <a:cs typeface="Calibri"/>
                  <a:sym typeface="Calibri"/>
                </a:rPr>
                <a:t>Es posible que algunas personas nos roben los datos de nuestro móvil y que hagan un mal uso de nuestros datos. Por ejemplo, pueden publicar nuestras fotos sin permiso, pueden chantajearnos con algún dato que esté en nuestro móvil, pueden hacerse pasar por nosotros y causarnos daño moral o económico…Por eso, es muy importante proteger correctamente nuestro móvil por si lo perdemos, nos lo roban o alguien lo coge prestado sin pedirnos permiso. </a:t>
              </a:r>
              <a:endParaRPr sz="2000" b="0" strike="noStrike">
                <a:solidFill>
                  <a:srgbClr val="000000"/>
                </a:solidFill>
                <a:latin typeface="Arial"/>
                <a:ea typeface="Arial"/>
                <a:cs typeface="Arial"/>
                <a:sym typeface="Arial"/>
              </a:endParaRPr>
            </a:p>
            <a:p>
              <a:pPr marL="47520" marR="0" lvl="0" indent="0" algn="l" rtl="0">
                <a:spcBef>
                  <a:spcPts val="1001"/>
                </a:spcBef>
                <a:spcAft>
                  <a:spcPts val="0"/>
                </a:spcAft>
                <a:buNone/>
              </a:pPr>
              <a:r>
                <a:rPr lang="ca-ES" sz="2000" b="0" strike="noStrike">
                  <a:solidFill>
                    <a:srgbClr val="000000"/>
                  </a:solidFill>
                  <a:latin typeface="Calibri"/>
                  <a:ea typeface="Calibri"/>
                  <a:cs typeface="Calibri"/>
                  <a:sym typeface="Calibri"/>
                </a:rPr>
                <a:t>Hemos de impedir que puedan acceder a nuestra información evitando así problemas. Para aumentar la seguridad de nuestro móvil podemos utilizar un programa antivirus, usar siempre un pin y patrón de desbloqueo, y utilizar aplicaciones para la localización y borrado remoto de la información en caso de pérdida o robo.</a:t>
              </a:r>
              <a:endParaRPr sz="2000" b="0" strike="noStrike">
                <a:solidFill>
                  <a:srgbClr val="000000"/>
                </a:solidFill>
                <a:latin typeface="Arial"/>
                <a:ea typeface="Arial"/>
                <a:cs typeface="Arial"/>
                <a:sym typeface="Arial"/>
              </a:endParaRPr>
            </a:p>
          </p:txBody>
        </p:sp>
      </p:grpSp>
      <p:pic>
        <p:nvPicPr>
          <p:cNvPr id="257" name="Google Shape;257;p12"/>
          <p:cNvPicPr preferRelativeResize="0"/>
          <p:nvPr/>
        </p:nvPicPr>
        <p:blipFill rotWithShape="1">
          <a:blip r:embed="rId4">
            <a:alphaModFix/>
          </a:blip>
          <a:srcRect/>
          <a:stretch/>
        </p:blipFill>
        <p:spPr>
          <a:xfrm>
            <a:off x="142876" y="1213491"/>
            <a:ext cx="9264748" cy="7715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E1FF"/>
        </a:solidFill>
        <a:effectLst/>
      </p:bgPr>
    </p:bg>
    <p:spTree>
      <p:nvGrpSpPr>
        <p:cNvPr id="1" name="Shape 261"/>
        <p:cNvGrpSpPr/>
        <p:nvPr/>
      </p:nvGrpSpPr>
      <p:grpSpPr>
        <a:xfrm>
          <a:off x="0" y="0"/>
          <a:ext cx="0" cy="0"/>
          <a:chOff x="0" y="0"/>
          <a:chExt cx="0" cy="0"/>
        </a:xfrm>
      </p:grpSpPr>
      <p:sp>
        <p:nvSpPr>
          <p:cNvPr id="262" name="Google Shape;262;p13"/>
          <p:cNvSpPr txBox="1">
            <a:spLocks noGrp="1"/>
          </p:cNvSpPr>
          <p:nvPr>
            <p:ph type="dt" idx="10"/>
          </p:nvPr>
        </p:nvSpPr>
        <p:spPr>
          <a:xfrm>
            <a:off x="342900" y="6356349"/>
            <a:ext cx="31496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ca-ES"/>
              <a:t>Autores:  V. Ávila, I. Fajardo, P. Delgado, L. Salmerón. </a:t>
            </a:r>
            <a:endParaRPr/>
          </a:p>
        </p:txBody>
      </p:sp>
      <p:sp>
        <p:nvSpPr>
          <p:cNvPr id="263" name="Google Shape;263;p13"/>
          <p:cNvSpPr txBox="1">
            <a:spLocks noGrp="1"/>
          </p:cNvSpPr>
          <p:nvPr>
            <p:ph type="ftr" idx="11"/>
          </p:nvPr>
        </p:nvSpPr>
        <p:spPr>
          <a:xfrm>
            <a:off x="3613150" y="6266655"/>
            <a:ext cx="4876800" cy="544511"/>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ca-ES" b="1"/>
              <a:t>LECRIT</a:t>
            </a:r>
            <a:endParaRPr/>
          </a:p>
          <a:p>
            <a:pPr marL="0" lvl="0" indent="0" algn="ctr" rtl="0">
              <a:spcBef>
                <a:spcPts val="0"/>
              </a:spcBef>
              <a:spcAft>
                <a:spcPts val="0"/>
              </a:spcAft>
              <a:buNone/>
            </a:pPr>
            <a:r>
              <a:rPr lang="ca-ES" b="1"/>
              <a:t> </a:t>
            </a:r>
            <a:r>
              <a:rPr lang="ca-ES"/>
              <a:t>(PROGRAMA DE FORMACIÓN EN LECTURA CRÍTICA EN INTERNET)</a:t>
            </a:r>
            <a:endParaRPr/>
          </a:p>
        </p:txBody>
      </p:sp>
      <p:sp>
        <p:nvSpPr>
          <p:cNvPr id="264" name="Google Shape;264;p13"/>
          <p:cNvSpPr txBox="1">
            <a:spLocks noGrp="1"/>
          </p:cNvSpPr>
          <p:nvPr>
            <p:ph type="sldNum" idx="12"/>
          </p:nvPr>
        </p:nvSpPr>
        <p:spPr>
          <a:xfrm>
            <a:off x="9061361" y="6338114"/>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ca-ES"/>
              <a:t>Nº Registro: UV-MET-202183R</a:t>
            </a:r>
            <a:endParaRPr/>
          </a:p>
        </p:txBody>
      </p:sp>
      <p:sp>
        <p:nvSpPr>
          <p:cNvPr id="265" name="Google Shape;265;p13"/>
          <p:cNvSpPr/>
          <p:nvPr/>
        </p:nvSpPr>
        <p:spPr>
          <a:xfrm>
            <a:off x="5529036" y="1205106"/>
            <a:ext cx="1045028" cy="444080"/>
          </a:xfrm>
          <a:prstGeom prst="ellipse">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266" name="Google Shape;266;p13"/>
          <p:cNvCxnSpPr/>
          <p:nvPr/>
        </p:nvCxnSpPr>
        <p:spPr>
          <a:xfrm>
            <a:off x="6051550" y="1649186"/>
            <a:ext cx="0" cy="0"/>
          </a:xfrm>
          <a:prstGeom prst="straightConnector1">
            <a:avLst/>
          </a:prstGeom>
          <a:noFill/>
          <a:ln w="9525" cap="flat" cmpd="sng">
            <a:solidFill>
              <a:schemeClr val="accent1"/>
            </a:solidFill>
            <a:prstDash val="solid"/>
            <a:miter lim="800000"/>
            <a:headEnd type="none" w="sm" len="sm"/>
            <a:tailEnd type="triangle" w="med" len="med"/>
          </a:ln>
        </p:spPr>
      </p:cxnSp>
      <p:pic>
        <p:nvPicPr>
          <p:cNvPr id="267" name="Google Shape;267;p13"/>
          <p:cNvPicPr preferRelativeResize="0"/>
          <p:nvPr/>
        </p:nvPicPr>
        <p:blipFill rotWithShape="1">
          <a:blip r:embed="rId3">
            <a:alphaModFix/>
          </a:blip>
          <a:srcRect/>
          <a:stretch/>
        </p:blipFill>
        <p:spPr>
          <a:xfrm>
            <a:off x="91361" y="1205106"/>
            <a:ext cx="9264748" cy="771525"/>
          </a:xfrm>
          <a:prstGeom prst="rect">
            <a:avLst/>
          </a:prstGeom>
          <a:noFill/>
          <a:ln>
            <a:noFill/>
          </a:ln>
        </p:spPr>
      </p:pic>
      <p:grpSp>
        <p:nvGrpSpPr>
          <p:cNvPr id="268" name="Google Shape;268;p13"/>
          <p:cNvGrpSpPr/>
          <p:nvPr/>
        </p:nvGrpSpPr>
        <p:grpSpPr>
          <a:xfrm>
            <a:off x="1453242" y="489857"/>
            <a:ext cx="11035792" cy="5371902"/>
            <a:chOff x="1453242" y="489857"/>
            <a:chExt cx="11035792" cy="5371902"/>
          </a:xfrm>
        </p:grpSpPr>
        <p:grpSp>
          <p:nvGrpSpPr>
            <p:cNvPr id="269" name="Google Shape;269;p13"/>
            <p:cNvGrpSpPr/>
            <p:nvPr/>
          </p:nvGrpSpPr>
          <p:grpSpPr>
            <a:xfrm>
              <a:off x="1453242" y="489857"/>
              <a:ext cx="11035792" cy="5371902"/>
              <a:chOff x="1453242" y="489857"/>
              <a:chExt cx="11035792" cy="5371902"/>
            </a:xfrm>
          </p:grpSpPr>
          <p:grpSp>
            <p:nvGrpSpPr>
              <p:cNvPr id="270" name="Google Shape;270;p13"/>
              <p:cNvGrpSpPr/>
              <p:nvPr/>
            </p:nvGrpSpPr>
            <p:grpSpPr>
              <a:xfrm>
                <a:off x="1453242" y="489857"/>
                <a:ext cx="11035792" cy="5371902"/>
                <a:chOff x="1453242" y="522514"/>
                <a:chExt cx="11035792" cy="5371902"/>
              </a:xfrm>
            </p:grpSpPr>
            <p:grpSp>
              <p:nvGrpSpPr>
                <p:cNvPr id="271" name="Google Shape;271;p13"/>
                <p:cNvGrpSpPr/>
                <p:nvPr/>
              </p:nvGrpSpPr>
              <p:grpSpPr>
                <a:xfrm>
                  <a:off x="1453242" y="2309896"/>
                  <a:ext cx="11035792" cy="3584520"/>
                  <a:chOff x="1322614" y="2309895"/>
                  <a:chExt cx="11035792" cy="3584520"/>
                </a:xfrm>
              </p:grpSpPr>
              <p:pic>
                <p:nvPicPr>
                  <p:cNvPr id="272" name="Google Shape;272;p13"/>
                  <p:cNvPicPr preferRelativeResize="0"/>
                  <p:nvPr/>
                </p:nvPicPr>
                <p:blipFill rotWithShape="1">
                  <a:blip r:embed="rId4">
                    <a:alphaModFix/>
                  </a:blip>
                  <a:srcRect/>
                  <a:stretch/>
                </p:blipFill>
                <p:spPr>
                  <a:xfrm>
                    <a:off x="8773886" y="2309895"/>
                    <a:ext cx="3584520" cy="3584520"/>
                  </a:xfrm>
                  <a:prstGeom prst="rect">
                    <a:avLst/>
                  </a:prstGeom>
                  <a:noFill/>
                  <a:ln>
                    <a:noFill/>
                  </a:ln>
                </p:spPr>
              </p:pic>
              <p:sp>
                <p:nvSpPr>
                  <p:cNvPr id="273" name="Google Shape;273;p13"/>
                  <p:cNvSpPr/>
                  <p:nvPr/>
                </p:nvSpPr>
                <p:spPr>
                  <a:xfrm>
                    <a:off x="1322614" y="2440361"/>
                    <a:ext cx="7036707" cy="3307295"/>
                  </a:xfrm>
                  <a:prstGeom prst="wedgeRectCallout">
                    <a:avLst>
                      <a:gd name="adj1" fmla="val 71621"/>
                      <a:gd name="adj2" fmla="val 18824"/>
                    </a:avLst>
                  </a:prstGeom>
                  <a:solidFill>
                    <a:schemeClr val="lt1"/>
                  </a:solidFill>
                  <a:ln w="38150" cap="flat" cmpd="sng">
                    <a:solidFill>
                      <a:srgbClr val="7030A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ca-ES" sz="2800" i="1">
                        <a:solidFill>
                          <a:srgbClr val="000000"/>
                        </a:solidFill>
                        <a:latin typeface="Calibri"/>
                        <a:ea typeface="Calibri"/>
                        <a:cs typeface="Calibri"/>
                        <a:sym typeface="Calibri"/>
                      </a:rPr>
                      <a:t>En el apartado ¿Quienes somos?</a:t>
                    </a:r>
                    <a:endParaRPr/>
                  </a:p>
                  <a:p>
                    <a:pPr marL="0" marR="0" lvl="0" indent="0" algn="ctr" rtl="0">
                      <a:lnSpc>
                        <a:spcPct val="100000"/>
                      </a:lnSpc>
                      <a:spcBef>
                        <a:spcPts val="0"/>
                      </a:spcBef>
                      <a:spcAft>
                        <a:spcPts val="0"/>
                      </a:spcAft>
                      <a:buNone/>
                    </a:pPr>
                    <a:r>
                      <a:rPr lang="ca-ES" sz="2800" b="0" i="1" strike="noStrike">
                        <a:solidFill>
                          <a:srgbClr val="000000"/>
                        </a:solidFill>
                        <a:latin typeface="Calibri"/>
                        <a:ea typeface="Calibri"/>
                        <a:cs typeface="Calibri"/>
                        <a:sym typeface="Calibri"/>
                      </a:rPr>
                      <a:t>Explica que es una asociación de defensa de los derechos cuando compramos algo. </a:t>
                    </a:r>
                    <a:endParaRPr/>
                  </a:p>
                  <a:p>
                    <a:pPr marL="0" marR="0" lvl="0" indent="0" algn="ctr" rtl="0">
                      <a:lnSpc>
                        <a:spcPct val="100000"/>
                      </a:lnSpc>
                      <a:spcBef>
                        <a:spcPts val="0"/>
                      </a:spcBef>
                      <a:spcAft>
                        <a:spcPts val="0"/>
                      </a:spcAft>
                      <a:buNone/>
                    </a:pPr>
                    <a:r>
                      <a:rPr lang="ca-ES" sz="2800" i="1">
                        <a:solidFill>
                          <a:srgbClr val="000000"/>
                        </a:solidFill>
                        <a:latin typeface="Calibri"/>
                        <a:ea typeface="Calibri"/>
                        <a:cs typeface="Calibri"/>
                        <a:sym typeface="Calibri"/>
                      </a:rPr>
                      <a:t>Pueden asesorarnos y ayudarnos si tenemos </a:t>
                    </a:r>
                    <a:r>
                      <a:rPr lang="ca-ES" sz="2800" i="1">
                        <a:latin typeface="Calibri"/>
                        <a:ea typeface="Calibri"/>
                        <a:cs typeface="Calibri"/>
                        <a:sym typeface="Calibri"/>
                      </a:rPr>
                      <a:t>algún</a:t>
                    </a:r>
                    <a:r>
                      <a:rPr lang="ca-ES" sz="2800" i="1">
                        <a:solidFill>
                          <a:srgbClr val="000000"/>
                        </a:solidFill>
                        <a:latin typeface="Calibri"/>
                        <a:ea typeface="Calibri"/>
                        <a:cs typeface="Calibri"/>
                        <a:sym typeface="Calibri"/>
                      </a:rPr>
                      <a:t> problema cuando compramos un móvil.</a:t>
                    </a:r>
                    <a:endParaRPr sz="2800" b="0" i="1" strike="noStrike">
                      <a:solidFill>
                        <a:srgbClr val="000000"/>
                      </a:solidFill>
                      <a:latin typeface="Arial"/>
                      <a:ea typeface="Arial"/>
                      <a:cs typeface="Arial"/>
                      <a:sym typeface="Arial"/>
                    </a:endParaRPr>
                  </a:p>
                </p:txBody>
              </p:sp>
            </p:grpSp>
            <p:sp>
              <p:nvSpPr>
                <p:cNvPr id="274" name="Google Shape;274;p13"/>
                <p:cNvSpPr txBox="1"/>
                <p:nvPr/>
              </p:nvSpPr>
              <p:spPr>
                <a:xfrm>
                  <a:off x="1698171" y="522514"/>
                  <a:ext cx="3135086"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a-ES" sz="1800">
                      <a:solidFill>
                        <a:schemeClr val="dk1"/>
                      </a:solidFill>
                      <a:latin typeface="Calibri"/>
                      <a:ea typeface="Calibri"/>
                      <a:cs typeface="Calibri"/>
                      <a:sym typeface="Calibri"/>
                    </a:rPr>
                    <a:t>www.OFICINAAYUDA.ES</a:t>
                  </a:r>
                  <a:endParaRPr sz="1800">
                    <a:solidFill>
                      <a:schemeClr val="dk1"/>
                    </a:solidFill>
                    <a:latin typeface="Calibri"/>
                    <a:ea typeface="Calibri"/>
                    <a:cs typeface="Calibri"/>
                    <a:sym typeface="Calibri"/>
                  </a:endParaRPr>
                </a:p>
              </p:txBody>
            </p:sp>
          </p:grpSp>
          <p:cxnSp>
            <p:nvCxnSpPr>
              <p:cNvPr id="275" name="Google Shape;275;p13"/>
              <p:cNvCxnSpPr/>
              <p:nvPr/>
            </p:nvCxnSpPr>
            <p:spPr>
              <a:xfrm rot="10800000" flipH="1">
                <a:off x="5529036" y="1649186"/>
                <a:ext cx="522514" cy="1355271"/>
              </a:xfrm>
              <a:prstGeom prst="straightConnector1">
                <a:avLst/>
              </a:prstGeom>
              <a:noFill/>
              <a:ln w="50800" cap="flat" cmpd="sng">
                <a:solidFill>
                  <a:srgbClr val="FF0000"/>
                </a:solidFill>
                <a:prstDash val="solid"/>
                <a:miter lim="800000"/>
                <a:headEnd type="none" w="sm" len="sm"/>
                <a:tailEnd type="triangle" w="med" len="med"/>
              </a:ln>
            </p:spPr>
          </p:cxnSp>
        </p:grpSp>
        <p:sp>
          <p:nvSpPr>
            <p:cNvPr id="276" name="Google Shape;276;p13"/>
            <p:cNvSpPr/>
            <p:nvPr/>
          </p:nvSpPr>
          <p:spPr>
            <a:xfrm>
              <a:off x="5529036" y="1205106"/>
              <a:ext cx="1045028" cy="444080"/>
            </a:xfrm>
            <a:prstGeom prst="ellipse">
              <a:avLst/>
            </a:prstGeom>
            <a:noFill/>
            <a:ln w="508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7FFE7"/>
        </a:solidFill>
        <a:effectLst/>
      </p:bgPr>
    </p:bg>
    <p:spTree>
      <p:nvGrpSpPr>
        <p:cNvPr id="1" name="Shape 280"/>
        <p:cNvGrpSpPr/>
        <p:nvPr/>
      </p:nvGrpSpPr>
      <p:grpSpPr>
        <a:xfrm>
          <a:off x="0" y="0"/>
          <a:ext cx="0" cy="0"/>
          <a:chOff x="0" y="0"/>
          <a:chExt cx="0" cy="0"/>
        </a:xfrm>
      </p:grpSpPr>
      <p:sp>
        <p:nvSpPr>
          <p:cNvPr id="281" name="Google Shape;281;p14"/>
          <p:cNvSpPr txBox="1">
            <a:spLocks noGrp="1"/>
          </p:cNvSpPr>
          <p:nvPr>
            <p:ph type="dt" idx="10"/>
          </p:nvPr>
        </p:nvSpPr>
        <p:spPr>
          <a:xfrm>
            <a:off x="342900" y="6356349"/>
            <a:ext cx="31496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ca-ES"/>
              <a:t>Autores:  V. Ávila, I. Fajardo, P. Delgado, L. Salmerón. </a:t>
            </a:r>
            <a:endParaRPr/>
          </a:p>
        </p:txBody>
      </p:sp>
      <p:sp>
        <p:nvSpPr>
          <p:cNvPr id="282" name="Google Shape;282;p14"/>
          <p:cNvSpPr txBox="1">
            <a:spLocks noGrp="1"/>
          </p:cNvSpPr>
          <p:nvPr>
            <p:ph type="ftr" idx="11"/>
          </p:nvPr>
        </p:nvSpPr>
        <p:spPr>
          <a:xfrm>
            <a:off x="3613150" y="6266655"/>
            <a:ext cx="4876800" cy="544511"/>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ca-ES" b="1"/>
              <a:t>LECRIT</a:t>
            </a:r>
            <a:endParaRPr/>
          </a:p>
          <a:p>
            <a:pPr marL="0" lvl="0" indent="0" algn="ctr" rtl="0">
              <a:spcBef>
                <a:spcPts val="0"/>
              </a:spcBef>
              <a:spcAft>
                <a:spcPts val="0"/>
              </a:spcAft>
              <a:buNone/>
            </a:pPr>
            <a:r>
              <a:rPr lang="ca-ES" b="1"/>
              <a:t> </a:t>
            </a:r>
            <a:r>
              <a:rPr lang="ca-ES"/>
              <a:t>(PROGRAMA DE FORMACIÓN EN LECTURA CRÍTICA EN INTERNET)</a:t>
            </a:r>
            <a:endParaRPr/>
          </a:p>
        </p:txBody>
      </p:sp>
      <p:sp>
        <p:nvSpPr>
          <p:cNvPr id="283" name="Google Shape;283;p14"/>
          <p:cNvSpPr txBox="1">
            <a:spLocks noGrp="1"/>
          </p:cNvSpPr>
          <p:nvPr>
            <p:ph type="sldNum" idx="12"/>
          </p:nvPr>
        </p:nvSpPr>
        <p:spPr>
          <a:xfrm>
            <a:off x="9061361" y="6338114"/>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ca-ES"/>
              <a:t>Nº Registro: UV-MET-202183R</a:t>
            </a:r>
            <a:endParaRPr/>
          </a:p>
        </p:txBody>
      </p:sp>
      <p:cxnSp>
        <p:nvCxnSpPr>
          <p:cNvPr id="284" name="Google Shape;284;p14"/>
          <p:cNvCxnSpPr/>
          <p:nvPr/>
        </p:nvCxnSpPr>
        <p:spPr>
          <a:xfrm>
            <a:off x="6051550" y="1649186"/>
            <a:ext cx="0" cy="0"/>
          </a:xfrm>
          <a:prstGeom prst="straightConnector1">
            <a:avLst/>
          </a:prstGeom>
          <a:noFill/>
          <a:ln w="9525" cap="flat" cmpd="sng">
            <a:solidFill>
              <a:schemeClr val="accent1"/>
            </a:solidFill>
            <a:prstDash val="solid"/>
            <a:miter lim="800000"/>
            <a:headEnd type="none" w="sm" len="sm"/>
            <a:tailEnd type="triangle" w="med" len="med"/>
          </a:ln>
        </p:spPr>
      </p:cxnSp>
      <p:grpSp>
        <p:nvGrpSpPr>
          <p:cNvPr id="285" name="Google Shape;285;p14"/>
          <p:cNvGrpSpPr/>
          <p:nvPr/>
        </p:nvGrpSpPr>
        <p:grpSpPr>
          <a:xfrm>
            <a:off x="0" y="489857"/>
            <a:ext cx="12159343" cy="5860825"/>
            <a:chOff x="0" y="489857"/>
            <a:chExt cx="12159343" cy="5860825"/>
          </a:xfrm>
        </p:grpSpPr>
        <p:grpSp>
          <p:nvGrpSpPr>
            <p:cNvPr id="286" name="Google Shape;286;p14"/>
            <p:cNvGrpSpPr/>
            <p:nvPr/>
          </p:nvGrpSpPr>
          <p:grpSpPr>
            <a:xfrm>
              <a:off x="0" y="489857"/>
              <a:ext cx="12159343" cy="5860825"/>
              <a:chOff x="0" y="489857"/>
              <a:chExt cx="12159343" cy="5860825"/>
            </a:xfrm>
          </p:grpSpPr>
          <p:sp>
            <p:nvSpPr>
              <p:cNvPr id="287" name="Google Shape;287;p14"/>
              <p:cNvSpPr txBox="1"/>
              <p:nvPr/>
            </p:nvSpPr>
            <p:spPr>
              <a:xfrm>
                <a:off x="1698171" y="489857"/>
                <a:ext cx="3135086"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a-ES" sz="1800">
                    <a:solidFill>
                      <a:schemeClr val="dk1"/>
                    </a:solidFill>
                    <a:latin typeface="Calibri"/>
                    <a:ea typeface="Calibri"/>
                    <a:cs typeface="Calibri"/>
                    <a:sym typeface="Calibri"/>
                  </a:rPr>
                  <a:t>www.mismartfone.ES</a:t>
                </a:r>
                <a:endParaRPr sz="1800">
                  <a:solidFill>
                    <a:schemeClr val="dk1"/>
                  </a:solidFill>
                  <a:latin typeface="Calibri"/>
                  <a:ea typeface="Calibri"/>
                  <a:cs typeface="Calibri"/>
                  <a:sym typeface="Calibri"/>
                </a:endParaRPr>
              </a:p>
            </p:txBody>
          </p:sp>
          <p:grpSp>
            <p:nvGrpSpPr>
              <p:cNvPr id="288" name="Google Shape;288;p14"/>
              <p:cNvGrpSpPr/>
              <p:nvPr/>
            </p:nvGrpSpPr>
            <p:grpSpPr>
              <a:xfrm>
                <a:off x="0" y="1898307"/>
                <a:ext cx="12159343" cy="4452375"/>
                <a:chOff x="0" y="1898307"/>
                <a:chExt cx="12159343" cy="4452375"/>
              </a:xfrm>
            </p:grpSpPr>
            <p:grpSp>
              <p:nvGrpSpPr>
                <p:cNvPr id="289" name="Google Shape;289;p14"/>
                <p:cNvGrpSpPr/>
                <p:nvPr/>
              </p:nvGrpSpPr>
              <p:grpSpPr>
                <a:xfrm>
                  <a:off x="0" y="1903976"/>
                  <a:ext cx="10107386" cy="4362679"/>
                  <a:chOff x="0" y="1903976"/>
                  <a:chExt cx="10107386" cy="4362679"/>
                </a:xfrm>
              </p:grpSpPr>
              <p:sp>
                <p:nvSpPr>
                  <p:cNvPr id="290" name="Google Shape;290;p14"/>
                  <p:cNvSpPr/>
                  <p:nvPr/>
                </p:nvSpPr>
                <p:spPr>
                  <a:xfrm>
                    <a:off x="2179200" y="1988003"/>
                    <a:ext cx="7928186" cy="4278652"/>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ca-ES" sz="2000" b="1" u="sng" strike="noStrike">
                        <a:solidFill>
                          <a:srgbClr val="000000"/>
                        </a:solidFill>
                        <a:latin typeface="Calibri"/>
                        <a:ea typeface="Calibri"/>
                        <a:cs typeface="Calibri"/>
                        <a:sym typeface="Calibri"/>
                      </a:rPr>
                      <a:t>Los problemas de seguridad en el móvil están sobrevalorados</a:t>
                    </a:r>
                    <a:endParaRPr/>
                  </a:p>
                  <a:p>
                    <a:pPr marL="0" marR="0" lvl="0" indent="0" algn="l" rtl="0">
                      <a:spcBef>
                        <a:spcPts val="0"/>
                      </a:spcBef>
                      <a:spcAft>
                        <a:spcPts val="0"/>
                      </a:spcAft>
                      <a:buNone/>
                    </a:pPr>
                    <a:r>
                      <a:rPr lang="ca-ES" sz="1800" b="0" strike="noStrike">
                        <a:solidFill>
                          <a:srgbClr val="000000"/>
                        </a:solidFill>
                        <a:latin typeface="Arial"/>
                        <a:ea typeface="Arial"/>
                        <a:cs typeface="Arial"/>
                        <a:sym typeface="Arial"/>
                      </a:rPr>
                      <a:t>En mi opinión la gente está obsesionada con la seguridad de los móviles. Pero no es para tanto porque es una tecnología muy segura. ¿Alguien ha visto alguna vez estropearse un Smartphone por un virus? ¿O qué al pinchar en un enlace de WhatsApp el móvil se quede bloqueado? Eso no puede pasar, porque las tiendas de aplicaciones como Google Play eliminan cualquier aplicación que incluya virus o sea sospechosa.</a:t>
                    </a:r>
                    <a:endParaRPr sz="1800" b="0" strike="noStrike">
                      <a:solidFill>
                        <a:srgbClr val="000000"/>
                      </a:solidFill>
                      <a:latin typeface="Arial"/>
                      <a:ea typeface="Arial"/>
                      <a:cs typeface="Arial"/>
                      <a:sym typeface="Arial"/>
                    </a:endParaRPr>
                  </a:p>
                  <a:p>
                    <a:pPr marL="0" marR="0" lvl="0" indent="0" algn="l" rtl="0">
                      <a:spcBef>
                        <a:spcPts val="0"/>
                      </a:spcBef>
                      <a:spcAft>
                        <a:spcPts val="0"/>
                      </a:spcAft>
                      <a:buNone/>
                    </a:pPr>
                    <a:r>
                      <a:rPr lang="ca-ES" sz="1800" b="0" strike="noStrike">
                        <a:solidFill>
                          <a:srgbClr val="000000"/>
                        </a:solidFill>
                        <a:latin typeface="Arial"/>
                        <a:ea typeface="Arial"/>
                        <a:cs typeface="Arial"/>
                        <a:sym typeface="Arial"/>
                      </a:rPr>
                      <a:t> </a:t>
                    </a:r>
                    <a:endParaRPr sz="1800" b="0" strike="noStrike">
                      <a:solidFill>
                        <a:srgbClr val="000000"/>
                      </a:solidFill>
                      <a:latin typeface="Arial"/>
                      <a:ea typeface="Arial"/>
                      <a:cs typeface="Arial"/>
                      <a:sym typeface="Arial"/>
                    </a:endParaRPr>
                  </a:p>
                  <a:p>
                    <a:pPr marL="0" marR="0" lvl="0" indent="0" algn="l" rtl="0">
                      <a:spcBef>
                        <a:spcPts val="0"/>
                      </a:spcBef>
                      <a:spcAft>
                        <a:spcPts val="0"/>
                      </a:spcAft>
                      <a:buNone/>
                    </a:pPr>
                    <a:r>
                      <a:rPr lang="ca-ES" sz="1800" b="0" strike="noStrike">
                        <a:solidFill>
                          <a:srgbClr val="000000"/>
                        </a:solidFill>
                        <a:latin typeface="Arial"/>
                        <a:ea typeface="Arial"/>
                        <a:cs typeface="Arial"/>
                        <a:sym typeface="Arial"/>
                      </a:rPr>
                      <a:t>Además, hay quien dice que los virus de los móviles los crean las propias empresas antivirus. ¿Si no cómo es que en cuanto salen los virus inmediatamente estas empresas ya tienen la solución y nos la quieren vender? Es un negocio redondo, ya que pagamos por un problema de seguridad a quien ha producido ese problema. Por tanto, si sólo utilizas aplicaciones fiables como WhatsApp, como la mayoría de la gente, no hay que temer por la seguridad de nuestros móviles.</a:t>
                    </a:r>
                    <a:endParaRPr sz="1800" b="0" strike="noStrike">
                      <a:solidFill>
                        <a:srgbClr val="000000"/>
                      </a:solidFill>
                      <a:latin typeface="Arial"/>
                      <a:ea typeface="Arial"/>
                      <a:cs typeface="Arial"/>
                      <a:sym typeface="Arial"/>
                    </a:endParaRPr>
                  </a:p>
                </p:txBody>
              </p:sp>
              <p:sp>
                <p:nvSpPr>
                  <p:cNvPr id="291" name="Google Shape;291;p14"/>
                  <p:cNvSpPr/>
                  <p:nvPr/>
                </p:nvSpPr>
                <p:spPr>
                  <a:xfrm>
                    <a:off x="42859" y="1988003"/>
                    <a:ext cx="2093483" cy="2648391"/>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endParaRPr sz="2000" b="1" strike="noStrike">
                      <a:solidFill>
                        <a:srgbClr val="000000"/>
                      </a:solidFill>
                      <a:latin typeface="Arial"/>
                      <a:ea typeface="Arial"/>
                      <a:cs typeface="Arial"/>
                      <a:sym typeface="Arial"/>
                    </a:endParaRPr>
                  </a:p>
                  <a:p>
                    <a:pPr marL="0" marR="0" lvl="0" indent="0" algn="l" rtl="0">
                      <a:lnSpc>
                        <a:spcPct val="90000"/>
                      </a:lnSpc>
                      <a:spcBef>
                        <a:spcPts val="0"/>
                      </a:spcBef>
                      <a:spcAft>
                        <a:spcPts val="0"/>
                      </a:spcAft>
                      <a:buNone/>
                    </a:pPr>
                    <a:endParaRPr sz="2000" b="1">
                      <a:solidFill>
                        <a:srgbClr val="000000"/>
                      </a:solidFill>
                      <a:latin typeface="Arial"/>
                      <a:ea typeface="Arial"/>
                      <a:cs typeface="Arial"/>
                      <a:sym typeface="Arial"/>
                    </a:endParaRPr>
                  </a:p>
                  <a:p>
                    <a:pPr marL="0" marR="0" lvl="0" indent="0" algn="l" rtl="0">
                      <a:lnSpc>
                        <a:spcPct val="90000"/>
                      </a:lnSpc>
                      <a:spcBef>
                        <a:spcPts val="0"/>
                      </a:spcBef>
                      <a:spcAft>
                        <a:spcPts val="0"/>
                      </a:spcAft>
                      <a:buNone/>
                    </a:pPr>
                    <a:endParaRPr sz="2000" b="1" strike="noStrike">
                      <a:solidFill>
                        <a:srgbClr val="000000"/>
                      </a:solidFill>
                      <a:latin typeface="Arial"/>
                      <a:ea typeface="Arial"/>
                      <a:cs typeface="Arial"/>
                      <a:sym typeface="Arial"/>
                    </a:endParaRPr>
                  </a:p>
                  <a:p>
                    <a:pPr marL="0" marR="0" lvl="0" indent="0" algn="l" rtl="0">
                      <a:lnSpc>
                        <a:spcPct val="90000"/>
                      </a:lnSpc>
                      <a:spcBef>
                        <a:spcPts val="0"/>
                      </a:spcBef>
                      <a:spcAft>
                        <a:spcPts val="0"/>
                      </a:spcAft>
                      <a:buNone/>
                    </a:pPr>
                    <a:endParaRPr sz="2000" b="1" strike="noStrike">
                      <a:solidFill>
                        <a:srgbClr val="000000"/>
                      </a:solidFill>
                      <a:latin typeface="Arial"/>
                      <a:ea typeface="Arial"/>
                      <a:cs typeface="Arial"/>
                      <a:sym typeface="Arial"/>
                    </a:endParaRPr>
                  </a:p>
                  <a:p>
                    <a:pPr marL="0" marR="0" lvl="0" indent="0" algn="l" rtl="0">
                      <a:lnSpc>
                        <a:spcPct val="90000"/>
                      </a:lnSpc>
                      <a:spcBef>
                        <a:spcPts val="0"/>
                      </a:spcBef>
                      <a:spcAft>
                        <a:spcPts val="0"/>
                      </a:spcAft>
                      <a:buNone/>
                    </a:pPr>
                    <a:r>
                      <a:rPr lang="ca-ES" sz="1800" b="1" strike="noStrike">
                        <a:solidFill>
                          <a:srgbClr val="000000"/>
                        </a:solidFill>
                        <a:latin typeface="Arial"/>
                        <a:ea typeface="Arial"/>
                        <a:cs typeface="Arial"/>
                        <a:sym typeface="Arial"/>
                      </a:rPr>
                      <a:t>Xavier Ferrer</a:t>
                    </a:r>
                    <a:endParaRPr sz="1800" b="0" strike="noStrike">
                      <a:solidFill>
                        <a:srgbClr val="000000"/>
                      </a:solidFill>
                      <a:latin typeface="Arial"/>
                      <a:ea typeface="Arial"/>
                      <a:cs typeface="Arial"/>
                      <a:sym typeface="Arial"/>
                    </a:endParaRPr>
                  </a:p>
                  <a:p>
                    <a:pPr marL="0" marR="0" lvl="0" indent="0" algn="l" rtl="0">
                      <a:lnSpc>
                        <a:spcPct val="90000"/>
                      </a:lnSpc>
                      <a:spcBef>
                        <a:spcPts val="1001"/>
                      </a:spcBef>
                      <a:spcAft>
                        <a:spcPts val="0"/>
                      </a:spcAft>
                      <a:buNone/>
                    </a:pPr>
                    <a:r>
                      <a:rPr lang="ca-ES" sz="1600" b="0" strike="noStrike">
                        <a:solidFill>
                          <a:srgbClr val="000000"/>
                        </a:solidFill>
                        <a:latin typeface="Arial"/>
                        <a:ea typeface="Arial"/>
                        <a:cs typeface="Arial"/>
                        <a:sym typeface="Arial"/>
                      </a:rPr>
                      <a:t>Estudiante de Secundaria</a:t>
                    </a:r>
                    <a:endParaRPr sz="1600" b="0" strike="noStrike">
                      <a:solidFill>
                        <a:srgbClr val="000000"/>
                      </a:solidFill>
                      <a:latin typeface="Arial"/>
                      <a:ea typeface="Arial"/>
                      <a:cs typeface="Arial"/>
                      <a:sym typeface="Arial"/>
                    </a:endParaRPr>
                  </a:p>
                </p:txBody>
              </p:sp>
              <p:pic>
                <p:nvPicPr>
                  <p:cNvPr id="292" name="Google Shape;292;p14"/>
                  <p:cNvPicPr preferRelativeResize="0"/>
                  <p:nvPr/>
                </p:nvPicPr>
                <p:blipFill rotWithShape="1">
                  <a:blip r:embed="rId3">
                    <a:alphaModFix/>
                  </a:blip>
                  <a:srcRect l="8569" t="36284" r="77370" b="52961"/>
                  <a:stretch/>
                </p:blipFill>
                <p:spPr>
                  <a:xfrm>
                    <a:off x="0" y="1903976"/>
                    <a:ext cx="2247480" cy="1074240"/>
                  </a:xfrm>
                  <a:prstGeom prst="rect">
                    <a:avLst/>
                  </a:prstGeom>
                  <a:noFill/>
                  <a:ln>
                    <a:noFill/>
                  </a:ln>
                </p:spPr>
              </p:pic>
            </p:grpSp>
            <p:pic>
              <p:nvPicPr>
                <p:cNvPr id="293" name="Google Shape;293;p14"/>
                <p:cNvPicPr preferRelativeResize="0"/>
                <p:nvPr/>
              </p:nvPicPr>
              <p:blipFill rotWithShape="1">
                <a:blip r:embed="rId4">
                  <a:alphaModFix/>
                </a:blip>
                <a:srcRect l="3703" r="16239"/>
                <a:stretch/>
              </p:blipFill>
              <p:spPr>
                <a:xfrm>
                  <a:off x="10107386" y="3690257"/>
                  <a:ext cx="2051957" cy="2660425"/>
                </a:xfrm>
                <a:prstGeom prst="rect">
                  <a:avLst/>
                </a:prstGeom>
                <a:noFill/>
                <a:ln>
                  <a:noFill/>
                </a:ln>
              </p:spPr>
            </p:pic>
            <p:sp>
              <p:nvSpPr>
                <p:cNvPr id="294" name="Google Shape;294;p14"/>
                <p:cNvSpPr/>
                <p:nvPr/>
              </p:nvSpPr>
              <p:spPr>
                <a:xfrm>
                  <a:off x="10287000" y="1898307"/>
                  <a:ext cx="1872342" cy="1603881"/>
                </a:xfrm>
                <a:prstGeom prst="wedgeRectCallout">
                  <a:avLst>
                    <a:gd name="adj1" fmla="val -8987"/>
                    <a:gd name="adj2" fmla="val 63027"/>
                  </a:avLst>
                </a:prstGeom>
                <a:solidFill>
                  <a:schemeClr val="lt1"/>
                </a:solidFill>
                <a:ln w="38150" cap="flat" cmpd="sng">
                  <a:solidFill>
                    <a:schemeClr val="accent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ca-ES" sz="2000" b="0" strike="noStrike">
                      <a:solidFill>
                        <a:srgbClr val="000000"/>
                      </a:solidFill>
                      <a:latin typeface="Calibri"/>
                      <a:ea typeface="Calibri"/>
                      <a:cs typeface="Calibri"/>
                      <a:sym typeface="Calibri"/>
                    </a:rPr>
                    <a:t>YO HE ENCONTRADO ESTA PÁGINA</a:t>
                  </a:r>
                  <a:endParaRPr sz="2000" b="0" strike="noStrike">
                    <a:solidFill>
                      <a:srgbClr val="000000"/>
                    </a:solidFill>
                    <a:latin typeface="Arial"/>
                    <a:ea typeface="Arial"/>
                    <a:cs typeface="Arial"/>
                    <a:sym typeface="Arial"/>
                  </a:endParaRPr>
                </a:p>
              </p:txBody>
            </p:sp>
          </p:grpSp>
        </p:grpSp>
        <p:pic>
          <p:nvPicPr>
            <p:cNvPr id="295" name="Google Shape;295;p14"/>
            <p:cNvPicPr preferRelativeResize="0"/>
            <p:nvPr/>
          </p:nvPicPr>
          <p:blipFill rotWithShape="1">
            <a:blip r:embed="rId5">
              <a:alphaModFix/>
            </a:blip>
            <a:srcRect/>
            <a:stretch/>
          </p:blipFill>
          <p:spPr>
            <a:xfrm>
              <a:off x="127242" y="1264103"/>
              <a:ext cx="9699337" cy="723900"/>
            </a:xfrm>
            <a:prstGeom prst="rect">
              <a:avLst/>
            </a:prstGeom>
            <a:noFill/>
            <a:ln>
              <a:noFill/>
            </a:ln>
          </p:spPr>
        </p:pic>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7FFE7"/>
        </a:solidFill>
        <a:effectLst/>
      </p:bgPr>
    </p:bg>
    <p:spTree>
      <p:nvGrpSpPr>
        <p:cNvPr id="1" name="Shape 299"/>
        <p:cNvGrpSpPr/>
        <p:nvPr/>
      </p:nvGrpSpPr>
      <p:grpSpPr>
        <a:xfrm>
          <a:off x="0" y="0"/>
          <a:ext cx="0" cy="0"/>
          <a:chOff x="0" y="0"/>
          <a:chExt cx="0" cy="0"/>
        </a:xfrm>
      </p:grpSpPr>
      <p:sp>
        <p:nvSpPr>
          <p:cNvPr id="300" name="Google Shape;300;p15"/>
          <p:cNvSpPr txBox="1">
            <a:spLocks noGrp="1"/>
          </p:cNvSpPr>
          <p:nvPr>
            <p:ph type="dt" idx="10"/>
          </p:nvPr>
        </p:nvSpPr>
        <p:spPr>
          <a:xfrm>
            <a:off x="342900" y="6356349"/>
            <a:ext cx="31496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ca-ES"/>
              <a:t>Autores:  V. Ávila, I. Fajardo, P. Delgado, L. Salmerón. </a:t>
            </a:r>
            <a:endParaRPr/>
          </a:p>
        </p:txBody>
      </p:sp>
      <p:sp>
        <p:nvSpPr>
          <p:cNvPr id="301" name="Google Shape;301;p15"/>
          <p:cNvSpPr txBox="1">
            <a:spLocks noGrp="1"/>
          </p:cNvSpPr>
          <p:nvPr>
            <p:ph type="ftr" idx="11"/>
          </p:nvPr>
        </p:nvSpPr>
        <p:spPr>
          <a:xfrm>
            <a:off x="3613150" y="6266655"/>
            <a:ext cx="4876800" cy="544511"/>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ca-ES" b="1"/>
              <a:t>LECRIT</a:t>
            </a:r>
            <a:endParaRPr/>
          </a:p>
          <a:p>
            <a:pPr marL="0" lvl="0" indent="0" algn="ctr" rtl="0">
              <a:spcBef>
                <a:spcPts val="0"/>
              </a:spcBef>
              <a:spcAft>
                <a:spcPts val="0"/>
              </a:spcAft>
              <a:buNone/>
            </a:pPr>
            <a:r>
              <a:rPr lang="ca-ES" b="1"/>
              <a:t> </a:t>
            </a:r>
            <a:r>
              <a:rPr lang="ca-ES"/>
              <a:t>(PROGRAMA DE FORMACIÓN EN LECTURA CRÍTICA EN INTERNET)</a:t>
            </a:r>
            <a:endParaRPr/>
          </a:p>
        </p:txBody>
      </p:sp>
      <p:sp>
        <p:nvSpPr>
          <p:cNvPr id="302" name="Google Shape;302;p15"/>
          <p:cNvSpPr txBox="1">
            <a:spLocks noGrp="1"/>
          </p:cNvSpPr>
          <p:nvPr>
            <p:ph type="sldNum" idx="12"/>
          </p:nvPr>
        </p:nvSpPr>
        <p:spPr>
          <a:xfrm>
            <a:off x="9061361" y="6338114"/>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ca-ES"/>
              <a:t>Nº Registro: UV-MET-202183R</a:t>
            </a:r>
            <a:endParaRPr/>
          </a:p>
        </p:txBody>
      </p:sp>
      <p:cxnSp>
        <p:nvCxnSpPr>
          <p:cNvPr id="303" name="Google Shape;303;p15"/>
          <p:cNvCxnSpPr/>
          <p:nvPr/>
        </p:nvCxnSpPr>
        <p:spPr>
          <a:xfrm>
            <a:off x="6051550" y="1649186"/>
            <a:ext cx="0" cy="0"/>
          </a:xfrm>
          <a:prstGeom prst="straightConnector1">
            <a:avLst/>
          </a:prstGeom>
          <a:noFill/>
          <a:ln w="9525" cap="flat" cmpd="sng">
            <a:solidFill>
              <a:schemeClr val="accent1"/>
            </a:solidFill>
            <a:prstDash val="solid"/>
            <a:miter lim="800000"/>
            <a:headEnd type="none" w="sm" len="sm"/>
            <a:tailEnd type="triangle" w="med" len="med"/>
          </a:ln>
        </p:spPr>
      </p:cxnSp>
      <p:grpSp>
        <p:nvGrpSpPr>
          <p:cNvPr id="304" name="Google Shape;304;p15"/>
          <p:cNvGrpSpPr/>
          <p:nvPr/>
        </p:nvGrpSpPr>
        <p:grpSpPr>
          <a:xfrm>
            <a:off x="0" y="489857"/>
            <a:ext cx="12159343" cy="5860825"/>
            <a:chOff x="0" y="489857"/>
            <a:chExt cx="12159343" cy="5860825"/>
          </a:xfrm>
        </p:grpSpPr>
        <p:sp>
          <p:nvSpPr>
            <p:cNvPr id="305" name="Google Shape;305;p15"/>
            <p:cNvSpPr txBox="1"/>
            <p:nvPr/>
          </p:nvSpPr>
          <p:spPr>
            <a:xfrm>
              <a:off x="1698171" y="489857"/>
              <a:ext cx="3135086"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a-ES" sz="1800">
                  <a:solidFill>
                    <a:schemeClr val="dk1"/>
                  </a:solidFill>
                  <a:latin typeface="Calibri"/>
                  <a:ea typeface="Calibri"/>
                  <a:cs typeface="Calibri"/>
                  <a:sym typeface="Calibri"/>
                </a:rPr>
                <a:t>www.mismartfone.ES</a:t>
              </a:r>
              <a:endParaRPr sz="1800">
                <a:solidFill>
                  <a:schemeClr val="dk1"/>
                </a:solidFill>
                <a:latin typeface="Calibri"/>
                <a:ea typeface="Calibri"/>
                <a:cs typeface="Calibri"/>
                <a:sym typeface="Calibri"/>
              </a:endParaRPr>
            </a:p>
          </p:txBody>
        </p:sp>
        <p:grpSp>
          <p:nvGrpSpPr>
            <p:cNvPr id="306" name="Google Shape;306;p15"/>
            <p:cNvGrpSpPr/>
            <p:nvPr/>
          </p:nvGrpSpPr>
          <p:grpSpPr>
            <a:xfrm>
              <a:off x="0" y="1245053"/>
              <a:ext cx="12159343" cy="5105629"/>
              <a:chOff x="0" y="1245053"/>
              <a:chExt cx="12159343" cy="5105629"/>
            </a:xfrm>
          </p:grpSpPr>
          <p:grpSp>
            <p:nvGrpSpPr>
              <p:cNvPr id="307" name="Google Shape;307;p15"/>
              <p:cNvGrpSpPr/>
              <p:nvPr/>
            </p:nvGrpSpPr>
            <p:grpSpPr>
              <a:xfrm>
                <a:off x="0" y="1903976"/>
                <a:ext cx="7150742" cy="4362679"/>
                <a:chOff x="0" y="1903976"/>
                <a:chExt cx="7150742" cy="4362679"/>
              </a:xfrm>
            </p:grpSpPr>
            <p:sp>
              <p:nvSpPr>
                <p:cNvPr id="308" name="Google Shape;308;p15"/>
                <p:cNvSpPr/>
                <p:nvPr/>
              </p:nvSpPr>
              <p:spPr>
                <a:xfrm>
                  <a:off x="2179200" y="1988003"/>
                  <a:ext cx="4971542" cy="4278652"/>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ca-ES" sz="1600" b="1" u="sng" strike="noStrike">
                      <a:solidFill>
                        <a:srgbClr val="000000"/>
                      </a:solidFill>
                      <a:latin typeface="Calibri"/>
                      <a:ea typeface="Calibri"/>
                      <a:cs typeface="Calibri"/>
                      <a:sym typeface="Calibri"/>
                    </a:rPr>
                    <a:t>Los problemas de seguridad en el móvil están sobrevalorados</a:t>
                  </a:r>
                  <a:endParaRPr sz="1600" b="1" strike="noStrike">
                    <a:solidFill>
                      <a:srgbClr val="000000"/>
                    </a:solidFill>
                    <a:latin typeface="Arial"/>
                    <a:ea typeface="Arial"/>
                    <a:cs typeface="Arial"/>
                    <a:sym typeface="Arial"/>
                  </a:endParaRPr>
                </a:p>
                <a:p>
                  <a:pPr marL="0" marR="0" lvl="0" indent="0" algn="l" rtl="0">
                    <a:spcBef>
                      <a:spcPts val="0"/>
                    </a:spcBef>
                    <a:spcAft>
                      <a:spcPts val="0"/>
                    </a:spcAft>
                    <a:buNone/>
                  </a:pPr>
                  <a:r>
                    <a:rPr lang="ca-ES" sz="1400" b="0" strike="noStrike">
                      <a:solidFill>
                        <a:srgbClr val="000000"/>
                      </a:solidFill>
                      <a:latin typeface="Arial"/>
                      <a:ea typeface="Arial"/>
                      <a:cs typeface="Arial"/>
                      <a:sym typeface="Arial"/>
                    </a:rPr>
                    <a:t>En mi opinión la gente está obsesionada con la seguridad de los móviles. Pero no es para tanto porque es una tecnología muy segura. ¿Alguien ha visto alguna vez estropearse un Smartphone por un virus? ¿O qué al pinchar en un enlace de WhatsApp el móvil se quede bloqueado? Eso no puede pasar, porque las tiendas de aplicaciones como Google Play eliminan cualquier aplicación que incluya virus o sea sospechosa.</a:t>
                  </a:r>
                  <a:endParaRPr sz="1400" b="0" strike="noStrike">
                    <a:solidFill>
                      <a:srgbClr val="000000"/>
                    </a:solidFill>
                    <a:latin typeface="Arial"/>
                    <a:ea typeface="Arial"/>
                    <a:cs typeface="Arial"/>
                    <a:sym typeface="Arial"/>
                  </a:endParaRPr>
                </a:p>
                <a:p>
                  <a:pPr marL="0" marR="0" lvl="0" indent="0" algn="l" rtl="0">
                    <a:spcBef>
                      <a:spcPts val="0"/>
                    </a:spcBef>
                    <a:spcAft>
                      <a:spcPts val="0"/>
                    </a:spcAft>
                    <a:buNone/>
                  </a:pPr>
                  <a:r>
                    <a:rPr lang="ca-ES" sz="1400" b="0" strike="noStrike">
                      <a:solidFill>
                        <a:srgbClr val="000000"/>
                      </a:solidFill>
                      <a:latin typeface="Arial"/>
                      <a:ea typeface="Arial"/>
                      <a:cs typeface="Arial"/>
                      <a:sym typeface="Arial"/>
                    </a:rPr>
                    <a:t> </a:t>
                  </a:r>
                  <a:endParaRPr sz="1400" b="0" strike="noStrike">
                    <a:solidFill>
                      <a:srgbClr val="000000"/>
                    </a:solidFill>
                    <a:latin typeface="Arial"/>
                    <a:ea typeface="Arial"/>
                    <a:cs typeface="Arial"/>
                    <a:sym typeface="Arial"/>
                  </a:endParaRPr>
                </a:p>
                <a:p>
                  <a:pPr marL="0" marR="0" lvl="0" indent="0" algn="l" rtl="0">
                    <a:spcBef>
                      <a:spcPts val="0"/>
                    </a:spcBef>
                    <a:spcAft>
                      <a:spcPts val="0"/>
                    </a:spcAft>
                    <a:buNone/>
                  </a:pPr>
                  <a:r>
                    <a:rPr lang="ca-ES" sz="1400" b="0" strike="noStrike">
                      <a:solidFill>
                        <a:srgbClr val="000000"/>
                      </a:solidFill>
                      <a:latin typeface="Arial"/>
                      <a:ea typeface="Arial"/>
                      <a:cs typeface="Arial"/>
                      <a:sym typeface="Arial"/>
                    </a:rPr>
                    <a:t>Además, hay quien dice que los virus de los móviles los crean las propias empresas antivirus. ¿Si no cómo es que en cuanto salen los virus inmediatamente estas empresas ya tienen la solución y nos la quieren vender? Es un negocio redondo, ya que pagamos por un problema de seguridad a quien ha producido ese problema. Por tanto, si sólo utilizas aplicaciones fiables como WhatsApp, como la mayoría de la gente, no hay que temer por la seguridad de nuestros móviles.</a:t>
                  </a:r>
                  <a:endParaRPr sz="1400" b="0" strike="noStrike">
                    <a:solidFill>
                      <a:srgbClr val="000000"/>
                    </a:solidFill>
                    <a:latin typeface="Arial"/>
                    <a:ea typeface="Arial"/>
                    <a:cs typeface="Arial"/>
                    <a:sym typeface="Arial"/>
                  </a:endParaRPr>
                </a:p>
              </p:txBody>
            </p:sp>
            <p:sp>
              <p:nvSpPr>
                <p:cNvPr id="309" name="Google Shape;309;p15"/>
                <p:cNvSpPr/>
                <p:nvPr/>
              </p:nvSpPr>
              <p:spPr>
                <a:xfrm>
                  <a:off x="42860" y="1988003"/>
                  <a:ext cx="1811483" cy="357336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endParaRPr sz="2000" b="1" strike="noStrike">
                    <a:solidFill>
                      <a:srgbClr val="000000"/>
                    </a:solidFill>
                    <a:latin typeface="Arial"/>
                    <a:ea typeface="Arial"/>
                    <a:cs typeface="Arial"/>
                    <a:sym typeface="Arial"/>
                  </a:endParaRPr>
                </a:p>
                <a:p>
                  <a:pPr marL="0" marR="0" lvl="0" indent="0" algn="l" rtl="0">
                    <a:lnSpc>
                      <a:spcPct val="90000"/>
                    </a:lnSpc>
                    <a:spcBef>
                      <a:spcPts val="0"/>
                    </a:spcBef>
                    <a:spcAft>
                      <a:spcPts val="0"/>
                    </a:spcAft>
                    <a:buNone/>
                  </a:pPr>
                  <a:endParaRPr sz="2000" b="1">
                    <a:solidFill>
                      <a:srgbClr val="000000"/>
                    </a:solidFill>
                    <a:latin typeface="Arial"/>
                    <a:ea typeface="Arial"/>
                    <a:cs typeface="Arial"/>
                    <a:sym typeface="Arial"/>
                  </a:endParaRPr>
                </a:p>
                <a:p>
                  <a:pPr marL="0" marR="0" lvl="0" indent="0" algn="l" rtl="0">
                    <a:lnSpc>
                      <a:spcPct val="90000"/>
                    </a:lnSpc>
                    <a:spcBef>
                      <a:spcPts val="0"/>
                    </a:spcBef>
                    <a:spcAft>
                      <a:spcPts val="0"/>
                    </a:spcAft>
                    <a:buNone/>
                  </a:pPr>
                  <a:endParaRPr sz="2000" b="1" strike="noStrike">
                    <a:solidFill>
                      <a:srgbClr val="000000"/>
                    </a:solidFill>
                    <a:latin typeface="Arial"/>
                    <a:ea typeface="Arial"/>
                    <a:cs typeface="Arial"/>
                    <a:sym typeface="Arial"/>
                  </a:endParaRPr>
                </a:p>
                <a:p>
                  <a:pPr marL="0" marR="0" lvl="0" indent="0" algn="l" rtl="0">
                    <a:lnSpc>
                      <a:spcPct val="90000"/>
                    </a:lnSpc>
                    <a:spcBef>
                      <a:spcPts val="0"/>
                    </a:spcBef>
                    <a:spcAft>
                      <a:spcPts val="0"/>
                    </a:spcAft>
                    <a:buNone/>
                  </a:pPr>
                  <a:endParaRPr sz="1800" b="1" strike="noStrike">
                    <a:solidFill>
                      <a:srgbClr val="000000"/>
                    </a:solidFill>
                    <a:latin typeface="Arial"/>
                    <a:ea typeface="Arial"/>
                    <a:cs typeface="Arial"/>
                    <a:sym typeface="Arial"/>
                  </a:endParaRPr>
                </a:p>
                <a:p>
                  <a:pPr marL="0" marR="0" lvl="0" indent="0" algn="l" rtl="0">
                    <a:lnSpc>
                      <a:spcPct val="90000"/>
                    </a:lnSpc>
                    <a:spcBef>
                      <a:spcPts val="0"/>
                    </a:spcBef>
                    <a:spcAft>
                      <a:spcPts val="0"/>
                    </a:spcAft>
                    <a:buNone/>
                  </a:pPr>
                  <a:r>
                    <a:rPr lang="ca-ES" sz="1800" b="1" strike="noStrike">
                      <a:solidFill>
                        <a:srgbClr val="000000"/>
                      </a:solidFill>
                      <a:latin typeface="Arial"/>
                      <a:ea typeface="Arial"/>
                      <a:cs typeface="Arial"/>
                      <a:sym typeface="Arial"/>
                    </a:rPr>
                    <a:t>Xavier Ferrer</a:t>
                  </a:r>
                  <a:endParaRPr sz="1800" b="0" strike="noStrike">
                    <a:solidFill>
                      <a:srgbClr val="000000"/>
                    </a:solidFill>
                    <a:latin typeface="Arial"/>
                    <a:ea typeface="Arial"/>
                    <a:cs typeface="Arial"/>
                    <a:sym typeface="Arial"/>
                  </a:endParaRPr>
                </a:p>
                <a:p>
                  <a:pPr marL="0" marR="0" lvl="0" indent="0" algn="l" rtl="0">
                    <a:lnSpc>
                      <a:spcPct val="90000"/>
                    </a:lnSpc>
                    <a:spcBef>
                      <a:spcPts val="1001"/>
                    </a:spcBef>
                    <a:spcAft>
                      <a:spcPts val="0"/>
                    </a:spcAft>
                    <a:buNone/>
                  </a:pPr>
                  <a:r>
                    <a:rPr lang="ca-ES" sz="1600" b="0" strike="noStrike">
                      <a:solidFill>
                        <a:srgbClr val="000000"/>
                      </a:solidFill>
                      <a:latin typeface="Arial"/>
                      <a:ea typeface="Arial"/>
                      <a:cs typeface="Arial"/>
                      <a:sym typeface="Arial"/>
                    </a:rPr>
                    <a:t>Estudiante de Secundaria</a:t>
                  </a:r>
                  <a:endParaRPr sz="1600" b="0" strike="noStrike">
                    <a:solidFill>
                      <a:srgbClr val="000000"/>
                    </a:solidFill>
                    <a:latin typeface="Arial"/>
                    <a:ea typeface="Arial"/>
                    <a:cs typeface="Arial"/>
                    <a:sym typeface="Arial"/>
                  </a:endParaRPr>
                </a:p>
              </p:txBody>
            </p:sp>
            <p:pic>
              <p:nvPicPr>
                <p:cNvPr id="310" name="Google Shape;310;p15"/>
                <p:cNvPicPr preferRelativeResize="0"/>
                <p:nvPr/>
              </p:nvPicPr>
              <p:blipFill rotWithShape="1">
                <a:blip r:embed="rId3">
                  <a:alphaModFix/>
                </a:blip>
                <a:srcRect l="8569" t="36284" r="77370" b="52961"/>
                <a:stretch/>
              </p:blipFill>
              <p:spPr>
                <a:xfrm>
                  <a:off x="0" y="1903976"/>
                  <a:ext cx="2247480" cy="1074240"/>
                </a:xfrm>
                <a:prstGeom prst="rect">
                  <a:avLst/>
                </a:prstGeom>
                <a:noFill/>
                <a:ln>
                  <a:noFill/>
                </a:ln>
              </p:spPr>
            </p:pic>
          </p:grpSp>
          <p:pic>
            <p:nvPicPr>
              <p:cNvPr id="311" name="Google Shape;311;p15"/>
              <p:cNvPicPr preferRelativeResize="0"/>
              <p:nvPr/>
            </p:nvPicPr>
            <p:blipFill rotWithShape="1">
              <a:blip r:embed="rId4">
                <a:alphaModFix/>
              </a:blip>
              <a:srcRect l="3703" r="16239"/>
              <a:stretch/>
            </p:blipFill>
            <p:spPr>
              <a:xfrm>
                <a:off x="10107386" y="3690257"/>
                <a:ext cx="2051957" cy="2660425"/>
              </a:xfrm>
              <a:prstGeom prst="rect">
                <a:avLst/>
              </a:prstGeom>
              <a:noFill/>
              <a:ln>
                <a:noFill/>
              </a:ln>
            </p:spPr>
          </p:pic>
          <p:sp>
            <p:nvSpPr>
              <p:cNvPr id="312" name="Google Shape;312;p15"/>
              <p:cNvSpPr/>
              <p:nvPr/>
            </p:nvSpPr>
            <p:spPr>
              <a:xfrm>
                <a:off x="7150743" y="1245053"/>
                <a:ext cx="5008599" cy="2608490"/>
              </a:xfrm>
              <a:prstGeom prst="wedgeRectCallout">
                <a:avLst>
                  <a:gd name="adj1" fmla="val 20028"/>
                  <a:gd name="adj2" fmla="val 68345"/>
                </a:avLst>
              </a:prstGeom>
              <a:solidFill>
                <a:schemeClr val="lt1"/>
              </a:solidFill>
              <a:ln w="38150" cap="flat" cmpd="sng">
                <a:solidFill>
                  <a:schemeClr val="accent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ca-ES" sz="2400" b="0" i="1" strike="noStrike">
                    <a:solidFill>
                      <a:srgbClr val="000000"/>
                    </a:solidFill>
                    <a:latin typeface="Calibri"/>
                    <a:ea typeface="Calibri"/>
                    <a:cs typeface="Calibri"/>
                    <a:sym typeface="Calibri"/>
                  </a:rPr>
                  <a:t>En esta página ha escrito un CHICO que es </a:t>
                </a:r>
                <a:r>
                  <a:rPr lang="ca-ES" sz="2400" b="0" i="1" strike="noStrike">
                    <a:solidFill>
                      <a:srgbClr val="2E75B5"/>
                    </a:solidFill>
                    <a:latin typeface="Calibri"/>
                    <a:ea typeface="Calibri"/>
                    <a:cs typeface="Calibri"/>
                    <a:sym typeface="Calibri"/>
                  </a:rPr>
                  <a:t>ESTUDIANTE DE SECUNDARIA. </a:t>
                </a:r>
                <a:endParaRPr/>
              </a:p>
              <a:p>
                <a:pPr marL="0" marR="0" lvl="0" indent="0" algn="l" rtl="0">
                  <a:lnSpc>
                    <a:spcPct val="100000"/>
                  </a:lnSpc>
                  <a:spcBef>
                    <a:spcPts val="600"/>
                  </a:spcBef>
                  <a:spcAft>
                    <a:spcPts val="0"/>
                  </a:spcAft>
                  <a:buNone/>
                </a:pPr>
                <a:r>
                  <a:rPr lang="ca-ES" sz="2400" i="1">
                    <a:solidFill>
                      <a:srgbClr val="000000"/>
                    </a:solidFill>
                    <a:latin typeface="Calibri"/>
                    <a:ea typeface="Calibri"/>
                    <a:cs typeface="Calibri"/>
                    <a:sym typeface="Calibri"/>
                  </a:rPr>
                  <a:t>Lo ha escrito en un </a:t>
                </a:r>
                <a:r>
                  <a:rPr lang="ca-ES" sz="2400" i="1">
                    <a:solidFill>
                      <a:srgbClr val="FF0000"/>
                    </a:solidFill>
                    <a:latin typeface="Calibri"/>
                    <a:ea typeface="Calibri"/>
                    <a:cs typeface="Calibri"/>
                    <a:sym typeface="Calibri"/>
                  </a:rPr>
                  <a:t>FORO</a:t>
                </a:r>
                <a:r>
                  <a:rPr lang="ca-ES" sz="2400" i="1">
                    <a:solidFill>
                      <a:srgbClr val="000000"/>
                    </a:solidFill>
                    <a:latin typeface="Calibri"/>
                    <a:ea typeface="Calibri"/>
                    <a:cs typeface="Calibri"/>
                    <a:sym typeface="Calibri"/>
                  </a:rPr>
                  <a:t>. </a:t>
                </a:r>
                <a:endParaRPr/>
              </a:p>
              <a:p>
                <a:pPr marL="0" marR="0" lvl="0" indent="0" algn="l" rtl="0">
                  <a:lnSpc>
                    <a:spcPct val="100000"/>
                  </a:lnSpc>
                  <a:spcBef>
                    <a:spcPts val="600"/>
                  </a:spcBef>
                  <a:spcAft>
                    <a:spcPts val="0"/>
                  </a:spcAft>
                  <a:buNone/>
                </a:pPr>
                <a:r>
                  <a:rPr lang="ca-ES" sz="2400" i="1">
                    <a:solidFill>
                      <a:srgbClr val="000000"/>
                    </a:solidFill>
                    <a:latin typeface="Calibri"/>
                    <a:ea typeface="Calibri"/>
                    <a:cs typeface="Calibri"/>
                    <a:sym typeface="Calibri"/>
                  </a:rPr>
                  <a:t>Dice que no hay que preocuparse, que él nunca ha visto un virus en el móvil.</a:t>
                </a:r>
                <a:endParaRPr/>
              </a:p>
              <a:p>
                <a:pPr marL="0" marR="0" lvl="0" indent="0" algn="ctr" rtl="0">
                  <a:lnSpc>
                    <a:spcPct val="100000"/>
                  </a:lnSpc>
                  <a:spcBef>
                    <a:spcPts val="0"/>
                  </a:spcBef>
                  <a:spcAft>
                    <a:spcPts val="0"/>
                  </a:spcAft>
                  <a:buNone/>
                </a:pPr>
                <a:endParaRPr sz="2000" b="0" strike="noStrike">
                  <a:solidFill>
                    <a:srgbClr val="000000"/>
                  </a:solidFill>
                  <a:latin typeface="Arial"/>
                  <a:ea typeface="Arial"/>
                  <a:cs typeface="Arial"/>
                  <a:sym typeface="Arial"/>
                </a:endParaRPr>
              </a:p>
            </p:txBody>
          </p:sp>
        </p:grpSp>
      </p:grpSp>
      <p:pic>
        <p:nvPicPr>
          <p:cNvPr id="313" name="Google Shape;313;p15"/>
          <p:cNvPicPr preferRelativeResize="0"/>
          <p:nvPr/>
        </p:nvPicPr>
        <p:blipFill rotWithShape="1">
          <a:blip r:embed="rId5">
            <a:alphaModFix/>
          </a:blip>
          <a:srcRect/>
          <a:stretch/>
        </p:blipFill>
        <p:spPr>
          <a:xfrm>
            <a:off x="127242" y="1264103"/>
            <a:ext cx="6877715" cy="7239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FFE1FF"/>
            </a:gs>
            <a:gs pos="17719">
              <a:srgbClr val="FFE1FF"/>
            </a:gs>
            <a:gs pos="30076">
              <a:srgbClr val="FFE1FF"/>
            </a:gs>
            <a:gs pos="45000">
              <a:srgbClr val="FFE1FF"/>
            </a:gs>
            <a:gs pos="54000">
              <a:srgbClr val="E7FFE7"/>
            </a:gs>
            <a:gs pos="64600">
              <a:srgbClr val="E7FFE7"/>
            </a:gs>
            <a:gs pos="74000">
              <a:srgbClr val="E7FFE7"/>
            </a:gs>
            <a:gs pos="83000">
              <a:srgbClr val="E7FFE7"/>
            </a:gs>
            <a:gs pos="100000">
              <a:srgbClr val="E7FFE7"/>
            </a:gs>
          </a:gsLst>
          <a:lin ang="0" scaled="0"/>
        </a:gradFill>
        <a:effectLst/>
      </p:bgPr>
    </p:bg>
    <p:spTree>
      <p:nvGrpSpPr>
        <p:cNvPr id="1" name="Shape 317"/>
        <p:cNvGrpSpPr/>
        <p:nvPr/>
      </p:nvGrpSpPr>
      <p:grpSpPr>
        <a:xfrm>
          <a:off x="0" y="0"/>
          <a:ext cx="0" cy="0"/>
          <a:chOff x="0" y="0"/>
          <a:chExt cx="0" cy="0"/>
        </a:xfrm>
      </p:grpSpPr>
      <p:sp>
        <p:nvSpPr>
          <p:cNvPr id="318" name="Google Shape;318;p16"/>
          <p:cNvSpPr/>
          <p:nvPr/>
        </p:nvSpPr>
        <p:spPr>
          <a:xfrm>
            <a:off x="158586" y="1294129"/>
            <a:ext cx="5774268" cy="2031325"/>
          </a:xfrm>
          <a:prstGeom prst="rect">
            <a:avLst/>
          </a:prstGeom>
          <a:noFill/>
          <a:ln w="508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ca-ES" sz="2400" i="1">
                <a:solidFill>
                  <a:schemeClr val="dk1"/>
                </a:solidFill>
                <a:latin typeface="Calibri"/>
                <a:ea typeface="Calibri"/>
                <a:cs typeface="Calibri"/>
                <a:sym typeface="Calibri"/>
              </a:rPr>
              <a:t>¿</a:t>
            </a:r>
            <a:r>
              <a:rPr lang="ca-ES" sz="2400" b="1" i="1">
                <a:solidFill>
                  <a:srgbClr val="00B0F0"/>
                </a:solidFill>
                <a:latin typeface="Calibri"/>
                <a:ea typeface="Calibri"/>
                <a:cs typeface="Calibri"/>
                <a:sym typeface="Calibri"/>
              </a:rPr>
              <a:t>Dónde</a:t>
            </a:r>
            <a:r>
              <a:rPr lang="ca-ES" sz="2400" i="1">
                <a:solidFill>
                  <a:schemeClr val="dk1"/>
                </a:solidFill>
                <a:latin typeface="Calibri"/>
                <a:ea typeface="Calibri"/>
                <a:cs typeface="Calibri"/>
                <a:sym typeface="Calibri"/>
              </a:rPr>
              <a:t> está escrito?</a:t>
            </a:r>
            <a:endParaRPr/>
          </a:p>
          <a:p>
            <a:pPr marL="0" marR="0" lvl="0" indent="0" algn="l" rtl="0">
              <a:lnSpc>
                <a:spcPct val="150000"/>
              </a:lnSpc>
              <a:spcBef>
                <a:spcPts val="0"/>
              </a:spcBef>
              <a:spcAft>
                <a:spcPts val="0"/>
              </a:spcAft>
              <a:buNone/>
            </a:pPr>
            <a:r>
              <a:rPr lang="ca-ES" sz="1800">
                <a:solidFill>
                  <a:schemeClr val="dk1"/>
                </a:solidFill>
                <a:latin typeface="Calibri"/>
                <a:ea typeface="Calibri"/>
                <a:cs typeface="Calibri"/>
                <a:sym typeface="Calibri"/>
              </a:rPr>
              <a:t>Web: OFICINA DE AYUDA AL CONSUMIDOR.  </a:t>
            </a:r>
            <a:endParaRPr/>
          </a:p>
          <a:p>
            <a:pPr marL="0" marR="0" lvl="0" indent="0" algn="l" rtl="0">
              <a:lnSpc>
                <a:spcPct val="150000"/>
              </a:lnSpc>
              <a:spcBef>
                <a:spcPts val="0"/>
              </a:spcBef>
              <a:spcAft>
                <a:spcPts val="0"/>
              </a:spcAft>
              <a:buNone/>
            </a:pPr>
            <a:r>
              <a:rPr lang="ca-ES" sz="2400" i="1">
                <a:solidFill>
                  <a:schemeClr val="dk1"/>
                </a:solidFill>
                <a:latin typeface="Calibri"/>
                <a:ea typeface="Calibri"/>
                <a:cs typeface="Calibri"/>
                <a:sym typeface="Calibri"/>
              </a:rPr>
              <a:t>¿</a:t>
            </a:r>
            <a:r>
              <a:rPr lang="ca-ES" sz="2400" b="1" i="1">
                <a:solidFill>
                  <a:schemeClr val="accent2"/>
                </a:solidFill>
                <a:latin typeface="Calibri"/>
                <a:ea typeface="Calibri"/>
                <a:cs typeface="Calibri"/>
                <a:sym typeface="Calibri"/>
              </a:rPr>
              <a:t>Quién</a:t>
            </a:r>
            <a:r>
              <a:rPr lang="ca-ES" sz="2400" i="1">
                <a:solidFill>
                  <a:schemeClr val="dk1"/>
                </a:solidFill>
                <a:latin typeface="Calibri"/>
                <a:ea typeface="Calibri"/>
                <a:cs typeface="Calibri"/>
                <a:sym typeface="Calibri"/>
              </a:rPr>
              <a:t> es el autor?</a:t>
            </a:r>
            <a:endParaRPr/>
          </a:p>
          <a:p>
            <a:pPr marL="0" marR="0" lvl="0" indent="0" algn="l" rtl="0">
              <a:lnSpc>
                <a:spcPct val="150000"/>
              </a:lnSpc>
              <a:spcBef>
                <a:spcPts val="0"/>
              </a:spcBef>
              <a:spcAft>
                <a:spcPts val="0"/>
              </a:spcAft>
              <a:buNone/>
            </a:pPr>
            <a:r>
              <a:rPr lang="ca-ES" sz="1800">
                <a:solidFill>
                  <a:schemeClr val="dk1"/>
                </a:solidFill>
                <a:latin typeface="Calibri"/>
                <a:ea typeface="Calibri"/>
                <a:cs typeface="Calibri"/>
                <a:sym typeface="Calibri"/>
              </a:rPr>
              <a:t>Autora: INGENIERA INFORMÁTICA</a:t>
            </a:r>
            <a:r>
              <a:rPr lang="ca-ES" sz="1800" b="1">
                <a:solidFill>
                  <a:schemeClr val="dk1"/>
                </a:solidFill>
                <a:latin typeface="Calibri"/>
                <a:ea typeface="Calibri"/>
                <a:cs typeface="Calibri"/>
                <a:sym typeface="Calibri"/>
              </a:rPr>
              <a:t>: EXPERTA</a:t>
            </a:r>
            <a:endParaRPr sz="2000" b="1">
              <a:solidFill>
                <a:schemeClr val="dk1"/>
              </a:solidFill>
              <a:latin typeface="Calibri"/>
              <a:ea typeface="Calibri"/>
              <a:cs typeface="Calibri"/>
              <a:sym typeface="Calibri"/>
            </a:endParaRPr>
          </a:p>
        </p:txBody>
      </p:sp>
      <p:sp>
        <p:nvSpPr>
          <p:cNvPr id="319" name="Google Shape;319;p16"/>
          <p:cNvSpPr/>
          <p:nvPr/>
        </p:nvSpPr>
        <p:spPr>
          <a:xfrm>
            <a:off x="6045172" y="1258934"/>
            <a:ext cx="5799628" cy="2123658"/>
          </a:xfrm>
          <a:prstGeom prst="rect">
            <a:avLst/>
          </a:prstGeom>
          <a:noFill/>
          <a:ln w="50800"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ca-ES" sz="2400" i="1">
                <a:solidFill>
                  <a:schemeClr val="dk1"/>
                </a:solidFill>
                <a:latin typeface="Calibri"/>
                <a:ea typeface="Calibri"/>
                <a:cs typeface="Calibri"/>
                <a:sym typeface="Calibri"/>
              </a:rPr>
              <a:t>¿</a:t>
            </a:r>
            <a:r>
              <a:rPr lang="ca-ES" sz="2400" b="1" i="1">
                <a:solidFill>
                  <a:srgbClr val="00B0F0"/>
                </a:solidFill>
                <a:latin typeface="Calibri"/>
                <a:ea typeface="Calibri"/>
                <a:cs typeface="Calibri"/>
                <a:sym typeface="Calibri"/>
              </a:rPr>
              <a:t>Dónde</a:t>
            </a:r>
            <a:r>
              <a:rPr lang="ca-ES" sz="2400" i="1">
                <a:solidFill>
                  <a:schemeClr val="dk1"/>
                </a:solidFill>
                <a:latin typeface="Calibri"/>
                <a:ea typeface="Calibri"/>
                <a:cs typeface="Calibri"/>
                <a:sym typeface="Calibri"/>
              </a:rPr>
              <a:t> está escrito?</a:t>
            </a:r>
            <a:endParaRPr/>
          </a:p>
          <a:p>
            <a:pPr marL="0" marR="0" lvl="0" indent="0" algn="l" rtl="0">
              <a:lnSpc>
                <a:spcPct val="150000"/>
              </a:lnSpc>
              <a:spcBef>
                <a:spcPts val="0"/>
              </a:spcBef>
              <a:spcAft>
                <a:spcPts val="0"/>
              </a:spcAft>
              <a:buNone/>
            </a:pPr>
            <a:r>
              <a:rPr lang="ca-ES" sz="2000">
                <a:solidFill>
                  <a:schemeClr val="dk1"/>
                </a:solidFill>
                <a:latin typeface="Calibri"/>
                <a:ea typeface="Calibri"/>
                <a:cs typeface="Calibri"/>
                <a:sym typeface="Calibri"/>
              </a:rPr>
              <a:t>Web: </a:t>
            </a:r>
            <a:r>
              <a:rPr lang="ca-ES" sz="1800">
                <a:solidFill>
                  <a:schemeClr val="dk1"/>
                </a:solidFill>
                <a:latin typeface="Calibri"/>
                <a:ea typeface="Calibri"/>
                <a:cs typeface="Calibri"/>
                <a:sym typeface="Calibri"/>
              </a:rPr>
              <a:t>UN FORO. </a:t>
            </a:r>
            <a:r>
              <a:rPr lang="ca-ES" sz="1800" b="1">
                <a:solidFill>
                  <a:srgbClr val="FF0000"/>
                </a:solidFill>
                <a:latin typeface="Calibri"/>
                <a:ea typeface="Calibri"/>
                <a:cs typeface="Calibri"/>
                <a:sym typeface="Calibri"/>
              </a:rPr>
              <a:t>NO CONFIAR  </a:t>
            </a:r>
            <a:endParaRPr/>
          </a:p>
          <a:p>
            <a:pPr marL="0" marR="0" lvl="0" indent="0" algn="l" rtl="0">
              <a:lnSpc>
                <a:spcPct val="150000"/>
              </a:lnSpc>
              <a:spcBef>
                <a:spcPts val="0"/>
              </a:spcBef>
              <a:spcAft>
                <a:spcPts val="0"/>
              </a:spcAft>
              <a:buNone/>
            </a:pPr>
            <a:r>
              <a:rPr lang="ca-ES" sz="2400" i="1">
                <a:solidFill>
                  <a:schemeClr val="dk1"/>
                </a:solidFill>
                <a:latin typeface="Calibri"/>
                <a:ea typeface="Calibri"/>
                <a:cs typeface="Calibri"/>
                <a:sym typeface="Calibri"/>
              </a:rPr>
              <a:t>¿</a:t>
            </a:r>
            <a:r>
              <a:rPr lang="ca-ES" sz="2400" b="1" i="1">
                <a:solidFill>
                  <a:schemeClr val="accent2"/>
                </a:solidFill>
                <a:latin typeface="Calibri"/>
                <a:ea typeface="Calibri"/>
                <a:cs typeface="Calibri"/>
                <a:sym typeface="Calibri"/>
              </a:rPr>
              <a:t>Quién</a:t>
            </a:r>
            <a:r>
              <a:rPr lang="ca-ES" sz="2400" i="1">
                <a:solidFill>
                  <a:schemeClr val="dk1"/>
                </a:solidFill>
                <a:latin typeface="Calibri"/>
                <a:ea typeface="Calibri"/>
                <a:cs typeface="Calibri"/>
                <a:sym typeface="Calibri"/>
              </a:rPr>
              <a:t> es el autor?</a:t>
            </a:r>
            <a:endParaRPr/>
          </a:p>
          <a:p>
            <a:pPr marL="0" marR="0" lvl="0" indent="0" algn="l" rtl="0">
              <a:lnSpc>
                <a:spcPct val="150000"/>
              </a:lnSpc>
              <a:spcBef>
                <a:spcPts val="0"/>
              </a:spcBef>
              <a:spcAft>
                <a:spcPts val="0"/>
              </a:spcAft>
              <a:buNone/>
            </a:pPr>
            <a:r>
              <a:rPr lang="ca-ES" sz="2000">
                <a:solidFill>
                  <a:schemeClr val="dk1"/>
                </a:solidFill>
                <a:latin typeface="Calibri"/>
                <a:ea typeface="Calibri"/>
                <a:cs typeface="Calibri"/>
                <a:sym typeface="Calibri"/>
              </a:rPr>
              <a:t>Autor: </a:t>
            </a:r>
            <a:r>
              <a:rPr lang="ca-ES" sz="1800">
                <a:solidFill>
                  <a:schemeClr val="dk1"/>
                </a:solidFill>
                <a:latin typeface="Calibri"/>
                <a:ea typeface="Calibri"/>
                <a:cs typeface="Calibri"/>
                <a:sym typeface="Calibri"/>
              </a:rPr>
              <a:t>ESTUDIANTE DE SECUNDARIA : </a:t>
            </a:r>
            <a:r>
              <a:rPr lang="ca-ES" sz="1800" b="1">
                <a:solidFill>
                  <a:srgbClr val="FF0000"/>
                </a:solidFill>
                <a:latin typeface="Calibri"/>
                <a:ea typeface="Calibri"/>
                <a:cs typeface="Calibri"/>
                <a:sym typeface="Calibri"/>
              </a:rPr>
              <a:t>NO EXPERTO</a:t>
            </a:r>
            <a:endParaRPr/>
          </a:p>
        </p:txBody>
      </p:sp>
      <p:pic>
        <p:nvPicPr>
          <p:cNvPr id="320" name="Google Shape;320;p16"/>
          <p:cNvPicPr preferRelativeResize="0"/>
          <p:nvPr/>
        </p:nvPicPr>
        <p:blipFill rotWithShape="1">
          <a:blip r:embed="rId3">
            <a:alphaModFix/>
          </a:blip>
          <a:srcRect/>
          <a:stretch/>
        </p:blipFill>
        <p:spPr>
          <a:xfrm>
            <a:off x="-254955" y="3668838"/>
            <a:ext cx="2500728" cy="2619017"/>
          </a:xfrm>
          <a:prstGeom prst="rect">
            <a:avLst/>
          </a:prstGeom>
          <a:noFill/>
          <a:ln>
            <a:noFill/>
          </a:ln>
        </p:spPr>
      </p:pic>
      <p:pic>
        <p:nvPicPr>
          <p:cNvPr id="321" name="Google Shape;321;p16"/>
          <p:cNvPicPr preferRelativeResize="0"/>
          <p:nvPr/>
        </p:nvPicPr>
        <p:blipFill rotWithShape="1">
          <a:blip r:embed="rId4">
            <a:alphaModFix/>
          </a:blip>
          <a:srcRect l="3703" r="16239"/>
          <a:stretch/>
        </p:blipFill>
        <p:spPr>
          <a:xfrm>
            <a:off x="5877603" y="3864085"/>
            <a:ext cx="1836464" cy="2487467"/>
          </a:xfrm>
          <a:prstGeom prst="rect">
            <a:avLst/>
          </a:prstGeom>
          <a:noFill/>
          <a:ln>
            <a:noFill/>
          </a:ln>
        </p:spPr>
      </p:pic>
      <p:pic>
        <p:nvPicPr>
          <p:cNvPr id="322" name="Google Shape;322;p16"/>
          <p:cNvPicPr preferRelativeResize="0"/>
          <p:nvPr/>
        </p:nvPicPr>
        <p:blipFill rotWithShape="1">
          <a:blip r:embed="rId5">
            <a:alphaModFix/>
          </a:blip>
          <a:srcRect/>
          <a:stretch/>
        </p:blipFill>
        <p:spPr>
          <a:xfrm rot="-989400">
            <a:off x="4453062" y="1541200"/>
            <a:ext cx="1148832" cy="1310218"/>
          </a:xfrm>
          <a:prstGeom prst="rect">
            <a:avLst/>
          </a:prstGeom>
          <a:noFill/>
          <a:ln>
            <a:noFill/>
          </a:ln>
        </p:spPr>
      </p:pic>
      <p:pic>
        <p:nvPicPr>
          <p:cNvPr id="323" name="Google Shape;323;p16"/>
          <p:cNvPicPr preferRelativeResize="0"/>
          <p:nvPr/>
        </p:nvPicPr>
        <p:blipFill rotWithShape="1">
          <a:blip r:embed="rId6">
            <a:alphaModFix/>
          </a:blip>
          <a:srcRect/>
          <a:stretch/>
        </p:blipFill>
        <p:spPr>
          <a:xfrm>
            <a:off x="1906392" y="3888622"/>
            <a:ext cx="3857827" cy="2537903"/>
          </a:xfrm>
          <a:prstGeom prst="rect">
            <a:avLst/>
          </a:prstGeom>
          <a:noFill/>
          <a:ln>
            <a:noFill/>
          </a:ln>
        </p:spPr>
      </p:pic>
      <p:sp>
        <p:nvSpPr>
          <p:cNvPr id="324" name="Google Shape;324;p16"/>
          <p:cNvSpPr txBox="1">
            <a:spLocks noGrp="1"/>
          </p:cNvSpPr>
          <p:nvPr>
            <p:ph type="title"/>
          </p:nvPr>
        </p:nvSpPr>
        <p:spPr>
          <a:xfrm>
            <a:off x="1181100" y="-18425"/>
            <a:ext cx="9017000" cy="1123325"/>
          </a:xfrm>
          <a:prstGeom prst="rect">
            <a:avLst/>
          </a:prstGeom>
          <a:solidFill>
            <a:srgbClr val="9CC2E5"/>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4000"/>
              <a:buFont typeface="Calibri"/>
              <a:buNone/>
            </a:pPr>
            <a:r>
              <a:rPr lang="ca-ES" sz="4000" b="1"/>
              <a:t>Con todo lo que sabemos…</a:t>
            </a:r>
            <a:endParaRPr sz="4000" b="1">
              <a:solidFill>
                <a:srgbClr val="FF0000"/>
              </a:solidFill>
            </a:endParaRPr>
          </a:p>
        </p:txBody>
      </p:sp>
      <p:sp>
        <p:nvSpPr>
          <p:cNvPr id="325" name="Google Shape;325;p16"/>
          <p:cNvSpPr txBox="1">
            <a:spLocks noGrp="1"/>
          </p:cNvSpPr>
          <p:nvPr>
            <p:ph type="dt" idx="10"/>
          </p:nvPr>
        </p:nvSpPr>
        <p:spPr>
          <a:xfrm>
            <a:off x="151443" y="6433273"/>
            <a:ext cx="3302954"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ca-ES"/>
              <a:t>Autores:  V. Ávila, I. Fajardo, P. Delgado, L. Salmerón. </a:t>
            </a:r>
            <a:endParaRPr/>
          </a:p>
        </p:txBody>
      </p:sp>
      <p:sp>
        <p:nvSpPr>
          <p:cNvPr id="326" name="Google Shape;326;p16"/>
          <p:cNvSpPr txBox="1">
            <a:spLocks noGrp="1"/>
          </p:cNvSpPr>
          <p:nvPr>
            <p:ph type="ftr" idx="11"/>
          </p:nvPr>
        </p:nvSpPr>
        <p:spPr>
          <a:xfrm>
            <a:off x="3454397" y="6433273"/>
            <a:ext cx="4572003"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ca-ES" b="1"/>
              <a:t>LECRIT </a:t>
            </a:r>
            <a:r>
              <a:rPr lang="ca-ES"/>
              <a:t>(PROGRAMA DE FORMACIÓN EN LECTURA CRÍTICA EN INTERNET)</a:t>
            </a:r>
            <a:endParaRPr/>
          </a:p>
        </p:txBody>
      </p:sp>
      <p:sp>
        <p:nvSpPr>
          <p:cNvPr id="327" name="Google Shape;327;p16"/>
          <p:cNvSpPr txBox="1">
            <a:spLocks noGrp="1"/>
          </p:cNvSpPr>
          <p:nvPr>
            <p:ph type="sldNum" idx="12"/>
          </p:nvPr>
        </p:nvSpPr>
        <p:spPr>
          <a:xfrm>
            <a:off x="8775701" y="6433273"/>
            <a:ext cx="2844797"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ca-ES"/>
              <a:t>Nº Registro: UV-MET-202183R</a:t>
            </a:r>
            <a:endParaRPr/>
          </a:p>
        </p:txBody>
      </p:sp>
      <p:pic>
        <p:nvPicPr>
          <p:cNvPr id="328" name="Google Shape;328;p16"/>
          <p:cNvPicPr preferRelativeResize="0"/>
          <p:nvPr/>
        </p:nvPicPr>
        <p:blipFill rotWithShape="1">
          <a:blip r:embed="rId7">
            <a:alphaModFix/>
          </a:blip>
          <a:srcRect t="6951" b="26900"/>
          <a:stretch/>
        </p:blipFill>
        <p:spPr>
          <a:xfrm>
            <a:off x="0" y="-39351"/>
            <a:ext cx="1170075" cy="1144251"/>
          </a:xfrm>
          <a:prstGeom prst="rect">
            <a:avLst/>
          </a:prstGeom>
          <a:noFill/>
          <a:ln>
            <a:noFill/>
          </a:ln>
        </p:spPr>
      </p:pic>
      <p:sp>
        <p:nvSpPr>
          <p:cNvPr id="329" name="Google Shape;329;p16"/>
          <p:cNvSpPr/>
          <p:nvPr/>
        </p:nvSpPr>
        <p:spPr>
          <a:xfrm>
            <a:off x="1699930" y="3668838"/>
            <a:ext cx="761335" cy="812800"/>
          </a:xfrm>
          <a:prstGeom prst="star10">
            <a:avLst>
              <a:gd name="adj" fmla="val 42533"/>
              <a:gd name="hf" fmla="val 105146"/>
            </a:avLst>
          </a:prstGeom>
          <a:solidFill>
            <a:schemeClr val="lt1"/>
          </a:solidFill>
          <a:ln w="508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ca-ES" sz="3200" b="1">
                <a:solidFill>
                  <a:schemeClr val="dk1"/>
                </a:solidFill>
                <a:latin typeface="Calibri"/>
                <a:ea typeface="Calibri"/>
                <a:cs typeface="Calibri"/>
                <a:sym typeface="Calibri"/>
              </a:rPr>
              <a:t>1</a:t>
            </a:r>
            <a:endParaRPr sz="1800" b="1">
              <a:solidFill>
                <a:schemeClr val="dk1"/>
              </a:solidFill>
              <a:latin typeface="Calibri"/>
              <a:ea typeface="Calibri"/>
              <a:cs typeface="Calibri"/>
              <a:sym typeface="Calibri"/>
            </a:endParaRPr>
          </a:p>
        </p:txBody>
      </p:sp>
      <p:pic>
        <p:nvPicPr>
          <p:cNvPr id="330" name="Google Shape;330;p16"/>
          <p:cNvPicPr preferRelativeResize="0"/>
          <p:nvPr/>
        </p:nvPicPr>
        <p:blipFill rotWithShape="1">
          <a:blip r:embed="rId8">
            <a:alphaModFix/>
          </a:blip>
          <a:srcRect/>
          <a:stretch/>
        </p:blipFill>
        <p:spPr>
          <a:xfrm>
            <a:off x="7827451" y="3972632"/>
            <a:ext cx="3799646" cy="2369882"/>
          </a:xfrm>
          <a:prstGeom prst="rect">
            <a:avLst/>
          </a:prstGeom>
          <a:noFill/>
          <a:ln>
            <a:noFill/>
          </a:ln>
        </p:spPr>
      </p:pic>
      <p:sp>
        <p:nvSpPr>
          <p:cNvPr id="331" name="Google Shape;331;p16"/>
          <p:cNvSpPr/>
          <p:nvPr/>
        </p:nvSpPr>
        <p:spPr>
          <a:xfrm>
            <a:off x="7891301" y="3530168"/>
            <a:ext cx="761335" cy="812800"/>
          </a:xfrm>
          <a:prstGeom prst="star10">
            <a:avLst>
              <a:gd name="adj" fmla="val 42533"/>
              <a:gd name="hf" fmla="val 105146"/>
            </a:avLst>
          </a:prstGeom>
          <a:solidFill>
            <a:schemeClr val="lt1"/>
          </a:solidFill>
          <a:ln w="508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ca-ES" sz="3200" b="1">
                <a:solidFill>
                  <a:schemeClr val="dk1"/>
                </a:solidFill>
                <a:latin typeface="Calibri"/>
                <a:ea typeface="Calibri"/>
                <a:cs typeface="Calibri"/>
                <a:sym typeface="Calibri"/>
              </a:rPr>
              <a:t>2</a:t>
            </a:r>
            <a:endParaRPr/>
          </a:p>
        </p:txBody>
      </p:sp>
      <p:pic>
        <p:nvPicPr>
          <p:cNvPr id="332" name="Google Shape;332;p16"/>
          <p:cNvPicPr preferRelativeResize="0"/>
          <p:nvPr/>
        </p:nvPicPr>
        <p:blipFill rotWithShape="1">
          <a:blip r:embed="rId9">
            <a:alphaModFix/>
          </a:blip>
          <a:srcRect/>
          <a:stretch/>
        </p:blipFill>
        <p:spPr>
          <a:xfrm rot="1560595">
            <a:off x="10054456" y="1298306"/>
            <a:ext cx="1357789" cy="138899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6"/>
        <p:cNvGrpSpPr/>
        <p:nvPr/>
      </p:nvGrpSpPr>
      <p:grpSpPr>
        <a:xfrm>
          <a:off x="0" y="0"/>
          <a:ext cx="0" cy="0"/>
          <a:chOff x="0" y="0"/>
          <a:chExt cx="0" cy="0"/>
        </a:xfrm>
      </p:grpSpPr>
      <p:sp>
        <p:nvSpPr>
          <p:cNvPr id="337" name="Google Shape;337;p17"/>
          <p:cNvSpPr txBox="1">
            <a:spLocks noGrp="1"/>
          </p:cNvSpPr>
          <p:nvPr>
            <p:ph type="title"/>
          </p:nvPr>
        </p:nvSpPr>
        <p:spPr>
          <a:xfrm>
            <a:off x="1181100" y="-18425"/>
            <a:ext cx="9017000" cy="1123325"/>
          </a:xfrm>
          <a:prstGeom prst="rect">
            <a:avLst/>
          </a:prstGeom>
          <a:solidFill>
            <a:srgbClr val="9CC2E5"/>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3600"/>
              <a:buFont typeface="Calibri"/>
              <a:buNone/>
            </a:pPr>
            <a:r>
              <a:rPr lang="ca-ES" sz="3600" b="1"/>
              <a:t>¿QUÉ HEMOS APRENDIDO EN ESTE CAPÍTULO?</a:t>
            </a:r>
            <a:endParaRPr sz="3600" b="1">
              <a:solidFill>
                <a:schemeClr val="dk1"/>
              </a:solidFill>
            </a:endParaRPr>
          </a:p>
        </p:txBody>
      </p:sp>
      <p:sp>
        <p:nvSpPr>
          <p:cNvPr id="338" name="Google Shape;338;p17"/>
          <p:cNvSpPr txBox="1">
            <a:spLocks noGrp="1"/>
          </p:cNvSpPr>
          <p:nvPr>
            <p:ph type="dt" idx="10"/>
          </p:nvPr>
        </p:nvSpPr>
        <p:spPr>
          <a:xfrm>
            <a:off x="605307" y="6356351"/>
            <a:ext cx="3387143"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ca-ES"/>
              <a:t>Autores:  V. Ávila, I. Fajardo, P. Delgado, L. Salmerón. </a:t>
            </a:r>
            <a:endParaRPr/>
          </a:p>
        </p:txBody>
      </p:sp>
      <p:sp>
        <p:nvSpPr>
          <p:cNvPr id="339" name="Google Shape;339;p1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ca-ES" b="1"/>
              <a:t>LECRIT</a:t>
            </a:r>
            <a:endParaRPr/>
          </a:p>
          <a:p>
            <a:pPr marL="0" lvl="0" indent="0" algn="ctr" rtl="0">
              <a:spcBef>
                <a:spcPts val="0"/>
              </a:spcBef>
              <a:spcAft>
                <a:spcPts val="0"/>
              </a:spcAft>
              <a:buNone/>
            </a:pPr>
            <a:r>
              <a:rPr lang="ca-ES" b="1"/>
              <a:t> </a:t>
            </a:r>
            <a:r>
              <a:rPr lang="ca-ES"/>
              <a:t>(PROGRAMA DE FORMACIÓN EN LECTURA CRÍTICA EN INTERNET)</a:t>
            </a:r>
            <a:endParaRPr/>
          </a:p>
        </p:txBody>
      </p:sp>
      <p:sp>
        <p:nvSpPr>
          <p:cNvPr id="340" name="Google Shape;340;p17"/>
          <p:cNvSpPr txBox="1">
            <a:spLocks noGrp="1"/>
          </p:cNvSpPr>
          <p:nvPr>
            <p:ph type="sldNum" idx="12"/>
          </p:nvPr>
        </p:nvSpPr>
        <p:spPr>
          <a:xfrm>
            <a:off x="8737600" y="6356351"/>
            <a:ext cx="2844797"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ca-ES"/>
              <a:t>Nº Registro: UV-MET-202183R</a:t>
            </a:r>
            <a:endParaRPr/>
          </a:p>
        </p:txBody>
      </p:sp>
      <p:pic>
        <p:nvPicPr>
          <p:cNvPr id="341" name="Google Shape;341;p17"/>
          <p:cNvPicPr preferRelativeResize="0"/>
          <p:nvPr/>
        </p:nvPicPr>
        <p:blipFill rotWithShape="1">
          <a:blip r:embed="rId3">
            <a:alphaModFix/>
          </a:blip>
          <a:srcRect t="6951" b="26900"/>
          <a:stretch/>
        </p:blipFill>
        <p:spPr>
          <a:xfrm>
            <a:off x="0" y="-39351"/>
            <a:ext cx="1170075" cy="1144251"/>
          </a:xfrm>
          <a:prstGeom prst="rect">
            <a:avLst/>
          </a:prstGeom>
          <a:noFill/>
          <a:ln>
            <a:noFill/>
          </a:ln>
        </p:spPr>
      </p:pic>
      <p:sp>
        <p:nvSpPr>
          <p:cNvPr id="342" name="Google Shape;342;p17"/>
          <p:cNvSpPr/>
          <p:nvPr/>
        </p:nvSpPr>
        <p:spPr>
          <a:xfrm>
            <a:off x="585037" y="1104900"/>
            <a:ext cx="10853056" cy="4825937"/>
          </a:xfrm>
          <a:prstGeom prst="rect">
            <a:avLst/>
          </a:prstGeom>
          <a:noFill/>
          <a:ln w="50800" cap="flat" cmpd="sng">
            <a:solidFill>
              <a:srgbClr val="0070C0"/>
            </a:solidFill>
            <a:prstDash val="solid"/>
            <a:round/>
            <a:headEnd type="none" w="sm" len="sm"/>
            <a:tailEnd type="none" w="sm" len="sm"/>
          </a:ln>
        </p:spPr>
        <p:txBody>
          <a:bodyPr spcFirstLastPara="1" wrap="square" lIns="91425" tIns="45700" rIns="91425" bIns="45700" anchor="t" anchorCtr="0">
            <a:spAutoFit/>
          </a:bodyPr>
          <a:lstStyle/>
          <a:p>
            <a:pPr marL="174625" marR="0" lvl="0" indent="0" algn="l" rtl="0">
              <a:spcBef>
                <a:spcPts val="0"/>
              </a:spcBef>
              <a:spcAft>
                <a:spcPts val="0"/>
              </a:spcAft>
              <a:buNone/>
            </a:pPr>
            <a:endParaRPr sz="4000">
              <a:solidFill>
                <a:schemeClr val="dk1"/>
              </a:solidFill>
              <a:latin typeface="Calibri"/>
              <a:ea typeface="Calibri"/>
              <a:cs typeface="Calibri"/>
              <a:sym typeface="Calibri"/>
            </a:endParaRPr>
          </a:p>
          <a:p>
            <a:pPr marL="0" marR="0" lvl="0" indent="0" algn="l" rtl="0">
              <a:lnSpc>
                <a:spcPct val="90000"/>
              </a:lnSpc>
              <a:spcBef>
                <a:spcPts val="0"/>
              </a:spcBef>
              <a:spcAft>
                <a:spcPts val="0"/>
              </a:spcAft>
              <a:buNone/>
            </a:pPr>
            <a:r>
              <a:rPr lang="ca-ES" sz="4400" b="1">
                <a:solidFill>
                  <a:srgbClr val="00B050"/>
                </a:solidFill>
                <a:latin typeface="Calibri"/>
                <a:ea typeface="Calibri"/>
                <a:cs typeface="Calibri"/>
                <a:sym typeface="Calibri"/>
              </a:rPr>
              <a:t>Para hacer LECTURA CRÍTICA: ¿PUEDO CONFIAR?</a:t>
            </a:r>
            <a:endParaRPr sz="4400">
              <a:solidFill>
                <a:srgbClr val="000000"/>
              </a:solidFill>
              <a:latin typeface="Calibri"/>
              <a:ea typeface="Calibri"/>
              <a:cs typeface="Calibri"/>
              <a:sym typeface="Calibri"/>
            </a:endParaRPr>
          </a:p>
          <a:p>
            <a:pPr marL="0" marR="0" lvl="0" indent="0" algn="l" rtl="0">
              <a:lnSpc>
                <a:spcPct val="90000"/>
              </a:lnSpc>
              <a:spcBef>
                <a:spcPts val="0"/>
              </a:spcBef>
              <a:spcAft>
                <a:spcPts val="0"/>
              </a:spcAft>
              <a:buNone/>
            </a:pPr>
            <a:endParaRPr sz="4400">
              <a:solidFill>
                <a:srgbClr val="000000"/>
              </a:solidFill>
              <a:latin typeface="Calibri"/>
              <a:ea typeface="Calibri"/>
              <a:cs typeface="Calibri"/>
              <a:sym typeface="Calibri"/>
            </a:endParaRPr>
          </a:p>
          <a:p>
            <a:pPr marL="0" marR="0" lvl="0" indent="0" algn="l" rtl="0">
              <a:lnSpc>
                <a:spcPct val="90000"/>
              </a:lnSpc>
              <a:spcBef>
                <a:spcPts val="0"/>
              </a:spcBef>
              <a:spcAft>
                <a:spcPts val="0"/>
              </a:spcAft>
              <a:buNone/>
            </a:pPr>
            <a:r>
              <a:rPr lang="ca-ES" sz="4400">
                <a:solidFill>
                  <a:srgbClr val="000000"/>
                </a:solidFill>
                <a:latin typeface="Calibri"/>
                <a:ea typeface="Calibri"/>
                <a:cs typeface="Calibri"/>
                <a:sym typeface="Calibri"/>
              </a:rPr>
              <a:t>1 ¿</a:t>
            </a:r>
            <a:r>
              <a:rPr lang="ca-ES" sz="4400" b="1">
                <a:solidFill>
                  <a:srgbClr val="00B050"/>
                </a:solidFill>
                <a:latin typeface="Calibri"/>
                <a:ea typeface="Calibri"/>
                <a:cs typeface="Calibri"/>
                <a:sym typeface="Calibri"/>
              </a:rPr>
              <a:t>QUÉ</a:t>
            </a:r>
            <a:r>
              <a:rPr lang="ca-ES" sz="4400" b="1">
                <a:solidFill>
                  <a:srgbClr val="FF0000"/>
                </a:solidFill>
                <a:latin typeface="Calibri"/>
                <a:ea typeface="Calibri"/>
                <a:cs typeface="Calibri"/>
                <a:sym typeface="Calibri"/>
              </a:rPr>
              <a:t> </a:t>
            </a:r>
            <a:r>
              <a:rPr lang="ca-ES" sz="4400">
                <a:solidFill>
                  <a:srgbClr val="000000"/>
                </a:solidFill>
                <a:latin typeface="Calibri"/>
                <a:ea typeface="Calibri"/>
                <a:cs typeface="Calibri"/>
                <a:sym typeface="Calibri"/>
              </a:rPr>
              <a:t>dice el texto? </a:t>
            </a:r>
            <a:endParaRPr sz="4400">
              <a:solidFill>
                <a:srgbClr val="000000"/>
              </a:solidFill>
              <a:latin typeface="Calibri"/>
              <a:ea typeface="Calibri"/>
              <a:cs typeface="Calibri"/>
              <a:sym typeface="Calibri"/>
            </a:endParaRPr>
          </a:p>
          <a:p>
            <a:pPr marL="0" marR="0" lvl="0" indent="0" algn="l" rtl="0">
              <a:lnSpc>
                <a:spcPct val="90000"/>
              </a:lnSpc>
              <a:spcBef>
                <a:spcPts val="1800"/>
              </a:spcBef>
              <a:spcAft>
                <a:spcPts val="0"/>
              </a:spcAft>
              <a:buNone/>
            </a:pPr>
            <a:r>
              <a:rPr lang="ca-ES" sz="4400">
                <a:solidFill>
                  <a:srgbClr val="000000"/>
                </a:solidFill>
                <a:latin typeface="Calibri"/>
                <a:ea typeface="Calibri"/>
                <a:cs typeface="Calibri"/>
                <a:sym typeface="Calibri"/>
              </a:rPr>
              <a:t>2 ¿</a:t>
            </a:r>
            <a:r>
              <a:rPr lang="ca-ES" sz="4400" b="1">
                <a:solidFill>
                  <a:schemeClr val="accent2"/>
                </a:solidFill>
                <a:latin typeface="Calibri"/>
                <a:ea typeface="Calibri"/>
                <a:cs typeface="Calibri"/>
                <a:sym typeface="Calibri"/>
              </a:rPr>
              <a:t>DÓNDE</a:t>
            </a:r>
            <a:r>
              <a:rPr lang="ca-ES" sz="4400" b="1">
                <a:solidFill>
                  <a:srgbClr val="0070C0"/>
                </a:solidFill>
                <a:latin typeface="Calibri"/>
                <a:ea typeface="Calibri"/>
                <a:cs typeface="Calibri"/>
                <a:sym typeface="Calibri"/>
              </a:rPr>
              <a:t> </a:t>
            </a:r>
            <a:r>
              <a:rPr lang="ca-ES" sz="4400">
                <a:solidFill>
                  <a:srgbClr val="000000"/>
                </a:solidFill>
                <a:latin typeface="Calibri"/>
                <a:ea typeface="Calibri"/>
                <a:cs typeface="Calibri"/>
                <a:sym typeface="Calibri"/>
              </a:rPr>
              <a:t>está publicado? </a:t>
            </a:r>
            <a:r>
              <a:rPr lang="ca-ES" sz="3600">
                <a:solidFill>
                  <a:srgbClr val="0070C0"/>
                </a:solidFill>
                <a:latin typeface="Calibri"/>
                <a:ea typeface="Calibri"/>
                <a:cs typeface="Calibri"/>
                <a:sym typeface="Calibri"/>
              </a:rPr>
              <a:t>¿</a:t>
            </a:r>
            <a:r>
              <a:rPr lang="ca-ES" sz="3600" b="1">
                <a:solidFill>
                  <a:srgbClr val="0070C0"/>
                </a:solidFill>
                <a:latin typeface="Calibri"/>
                <a:ea typeface="Calibri"/>
                <a:cs typeface="Calibri"/>
                <a:sym typeface="Calibri"/>
              </a:rPr>
              <a:t>ABIERTA O CERRADA</a:t>
            </a:r>
            <a:r>
              <a:rPr lang="ca-ES" sz="3600">
                <a:solidFill>
                  <a:srgbClr val="0070C0"/>
                </a:solidFill>
                <a:latin typeface="Calibri"/>
                <a:ea typeface="Calibri"/>
                <a:cs typeface="Calibri"/>
                <a:sym typeface="Calibri"/>
              </a:rPr>
              <a:t>? </a:t>
            </a:r>
            <a:endParaRPr sz="3600">
              <a:solidFill>
                <a:srgbClr val="000000"/>
              </a:solidFill>
              <a:latin typeface="Calibri"/>
              <a:ea typeface="Calibri"/>
              <a:cs typeface="Calibri"/>
              <a:sym typeface="Calibri"/>
            </a:endParaRPr>
          </a:p>
          <a:p>
            <a:pPr marL="0" marR="0" lvl="0" indent="0" algn="l" rtl="0">
              <a:lnSpc>
                <a:spcPct val="90000"/>
              </a:lnSpc>
              <a:spcBef>
                <a:spcPts val="1800"/>
              </a:spcBef>
              <a:spcAft>
                <a:spcPts val="0"/>
              </a:spcAft>
              <a:buNone/>
            </a:pPr>
            <a:r>
              <a:rPr lang="ca-ES" sz="4400">
                <a:solidFill>
                  <a:srgbClr val="000000"/>
                </a:solidFill>
                <a:latin typeface="Calibri"/>
                <a:ea typeface="Calibri"/>
                <a:cs typeface="Calibri"/>
                <a:sym typeface="Calibri"/>
              </a:rPr>
              <a:t>3. ¿</a:t>
            </a:r>
            <a:r>
              <a:rPr lang="ca-ES" sz="4400" b="1">
                <a:solidFill>
                  <a:srgbClr val="2E75B5"/>
                </a:solidFill>
                <a:latin typeface="Calibri"/>
                <a:ea typeface="Calibri"/>
                <a:cs typeface="Calibri"/>
                <a:sym typeface="Calibri"/>
              </a:rPr>
              <a:t>QUIÉN</a:t>
            </a:r>
            <a:r>
              <a:rPr lang="ca-ES" sz="4400" b="1">
                <a:solidFill>
                  <a:srgbClr val="FFC000"/>
                </a:solidFill>
                <a:latin typeface="Calibri"/>
                <a:ea typeface="Calibri"/>
                <a:cs typeface="Calibri"/>
                <a:sym typeface="Calibri"/>
              </a:rPr>
              <a:t> </a:t>
            </a:r>
            <a:r>
              <a:rPr lang="ca-ES" sz="4400">
                <a:solidFill>
                  <a:srgbClr val="000000"/>
                </a:solidFill>
                <a:latin typeface="Calibri"/>
                <a:ea typeface="Calibri"/>
                <a:cs typeface="Calibri"/>
                <a:sym typeface="Calibri"/>
              </a:rPr>
              <a:t>da la información </a:t>
            </a:r>
            <a:r>
              <a:rPr lang="ca-ES" sz="4000">
                <a:solidFill>
                  <a:srgbClr val="000000"/>
                </a:solidFill>
                <a:latin typeface="Calibri"/>
                <a:ea typeface="Calibri"/>
                <a:cs typeface="Calibri"/>
                <a:sym typeface="Calibri"/>
              </a:rPr>
              <a:t>¿</a:t>
            </a:r>
            <a:r>
              <a:rPr lang="ca-ES" sz="4000" b="1">
                <a:solidFill>
                  <a:srgbClr val="E46C0A"/>
                </a:solidFill>
                <a:latin typeface="Calibri"/>
                <a:ea typeface="Calibri"/>
                <a:cs typeface="Calibri"/>
                <a:sym typeface="Calibri"/>
              </a:rPr>
              <a:t>ES EXPERTO</a:t>
            </a:r>
            <a:r>
              <a:rPr lang="ca-ES" sz="4000">
                <a:solidFill>
                  <a:srgbClr val="000000"/>
                </a:solidFill>
                <a:latin typeface="Calibri"/>
                <a:ea typeface="Calibri"/>
                <a:cs typeface="Calibri"/>
                <a:sym typeface="Calibri"/>
              </a:rPr>
              <a:t>?</a:t>
            </a:r>
            <a:endParaRPr sz="4000">
              <a:solidFill>
                <a:srgbClr val="00000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
          <p:cNvSpPr txBox="1">
            <a:spLocks noGrp="1"/>
          </p:cNvSpPr>
          <p:nvPr>
            <p:ph type="dt" idx="10"/>
          </p:nvPr>
        </p:nvSpPr>
        <p:spPr>
          <a:xfrm>
            <a:off x="342900" y="6356349"/>
            <a:ext cx="31496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ca-ES"/>
              <a:t>Autores:  V. Ávila, I. Fajardo, P. Delgado, L. Salmerón. </a:t>
            </a:r>
            <a:endParaRPr/>
          </a:p>
        </p:txBody>
      </p:sp>
      <p:sp>
        <p:nvSpPr>
          <p:cNvPr id="112" name="Google Shape;112;p2"/>
          <p:cNvSpPr txBox="1">
            <a:spLocks noGrp="1"/>
          </p:cNvSpPr>
          <p:nvPr>
            <p:ph type="ftr" idx="11"/>
          </p:nvPr>
        </p:nvSpPr>
        <p:spPr>
          <a:xfrm>
            <a:off x="3613150" y="6266655"/>
            <a:ext cx="4876800" cy="544511"/>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ca-ES" b="1"/>
              <a:t>LECRIT</a:t>
            </a:r>
            <a:endParaRPr/>
          </a:p>
          <a:p>
            <a:pPr marL="0" lvl="0" indent="0" algn="ctr" rtl="0">
              <a:spcBef>
                <a:spcPts val="0"/>
              </a:spcBef>
              <a:spcAft>
                <a:spcPts val="0"/>
              </a:spcAft>
              <a:buNone/>
            </a:pPr>
            <a:r>
              <a:rPr lang="ca-ES" b="1"/>
              <a:t> </a:t>
            </a:r>
            <a:r>
              <a:rPr lang="ca-ES"/>
              <a:t>(PROGRAMA DE FORMACIÓN EN LECTURA CRÍTICA EN INTERNET)</a:t>
            </a:r>
            <a:endParaRPr/>
          </a:p>
        </p:txBody>
      </p:sp>
      <p:sp>
        <p:nvSpPr>
          <p:cNvPr id="113" name="Google Shape;113;p2"/>
          <p:cNvSpPr txBox="1">
            <a:spLocks noGrp="1"/>
          </p:cNvSpPr>
          <p:nvPr>
            <p:ph type="sldNum" idx="12"/>
          </p:nvPr>
        </p:nvSpPr>
        <p:spPr>
          <a:xfrm>
            <a:off x="9061361" y="6338114"/>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ca-ES"/>
              <a:t>Nº Registro: UV-MET-202183R</a:t>
            </a:r>
            <a:endParaRPr/>
          </a:p>
        </p:txBody>
      </p:sp>
      <p:grpSp>
        <p:nvGrpSpPr>
          <p:cNvPr id="114" name="Google Shape;114;p2"/>
          <p:cNvGrpSpPr/>
          <p:nvPr/>
        </p:nvGrpSpPr>
        <p:grpSpPr>
          <a:xfrm>
            <a:off x="1917700" y="1600200"/>
            <a:ext cx="8952069" cy="4033157"/>
            <a:chOff x="7965370" y="696761"/>
            <a:chExt cx="4223650" cy="1941508"/>
          </a:xfrm>
        </p:grpSpPr>
        <p:pic>
          <p:nvPicPr>
            <p:cNvPr id="115" name="Google Shape;115;p2"/>
            <p:cNvPicPr preferRelativeResize="0"/>
            <p:nvPr/>
          </p:nvPicPr>
          <p:blipFill rotWithShape="1">
            <a:blip r:embed="rId3">
              <a:alphaModFix/>
            </a:blip>
            <a:srcRect t="9342" b="26901"/>
            <a:stretch/>
          </p:blipFill>
          <p:spPr>
            <a:xfrm>
              <a:off x="10148913" y="807962"/>
              <a:ext cx="2040107" cy="1830307"/>
            </a:xfrm>
            <a:prstGeom prst="rect">
              <a:avLst/>
            </a:prstGeom>
            <a:noFill/>
            <a:ln>
              <a:noFill/>
            </a:ln>
          </p:spPr>
        </p:pic>
        <p:sp>
          <p:nvSpPr>
            <p:cNvPr id="116" name="Google Shape;116;p2"/>
            <p:cNvSpPr/>
            <p:nvPr/>
          </p:nvSpPr>
          <p:spPr>
            <a:xfrm>
              <a:off x="7965370" y="696761"/>
              <a:ext cx="2287208" cy="1529276"/>
            </a:xfrm>
            <a:prstGeom prst="wedgeEllipseCallout">
              <a:avLst>
                <a:gd name="adj1" fmla="val 78564"/>
                <a:gd name="adj2" fmla="val 16229"/>
              </a:avLst>
            </a:prstGeom>
            <a:solidFill>
              <a:schemeClr val="l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ca-ES" sz="3600" b="0" i="1" u="none" strike="noStrike" cap="none">
                  <a:solidFill>
                    <a:schemeClr val="dk1"/>
                  </a:solidFill>
                  <a:latin typeface="Arial"/>
                  <a:ea typeface="Arial"/>
                  <a:cs typeface="Arial"/>
                  <a:sym typeface="Arial"/>
                </a:rPr>
                <a:t>¡Tengo que decidir en </a:t>
              </a:r>
              <a:r>
                <a:rPr lang="ca-ES" sz="3600" b="1" i="1" u="none" strike="noStrike" cap="none">
                  <a:solidFill>
                    <a:srgbClr val="FF0000"/>
                  </a:solidFill>
                  <a:latin typeface="Arial"/>
                  <a:ea typeface="Arial"/>
                  <a:cs typeface="Arial"/>
                  <a:sym typeface="Arial"/>
                </a:rPr>
                <a:t>quién </a:t>
              </a:r>
              <a:r>
                <a:rPr lang="ca-ES" sz="3600" b="0" i="1" u="none" strike="noStrike" cap="none">
                  <a:solidFill>
                    <a:schemeClr val="dk1"/>
                  </a:solidFill>
                  <a:latin typeface="Arial"/>
                  <a:ea typeface="Arial"/>
                  <a:cs typeface="Arial"/>
                  <a:sym typeface="Arial"/>
                </a:rPr>
                <a:t>confío! </a:t>
              </a:r>
              <a:endParaRPr sz="3600" b="0" i="1" u="none" strike="noStrike" cap="none">
                <a:solidFill>
                  <a:schemeClr val="dk1"/>
                </a:solidFill>
                <a:latin typeface="Arial"/>
                <a:ea typeface="Arial"/>
                <a:cs typeface="Arial"/>
                <a:sym typeface="Arial"/>
              </a:endParaRPr>
            </a:p>
            <a:p>
              <a:pPr marL="0" marR="0" lvl="0" indent="0" algn="ctr" rtl="0">
                <a:spcBef>
                  <a:spcPts val="0"/>
                </a:spcBef>
                <a:spcAft>
                  <a:spcPts val="0"/>
                </a:spcAft>
                <a:buNone/>
              </a:pPr>
              <a:r>
                <a:rPr lang="ca-ES" sz="3600" b="0" i="1" u="none" strike="noStrike" cap="none">
                  <a:solidFill>
                    <a:schemeClr val="dk1"/>
                  </a:solidFill>
                  <a:latin typeface="Arial"/>
                  <a:ea typeface="Arial"/>
                  <a:cs typeface="Arial"/>
                  <a:sym typeface="Arial"/>
                </a:rPr>
                <a:t>Pero, ¿cómo decido?</a:t>
              </a:r>
              <a:endParaRPr sz="3600" b="0" i="1" u="none" strike="noStrike" cap="none">
                <a:solidFill>
                  <a:schemeClr val="dk1"/>
                </a:solidFill>
                <a:latin typeface="Arial"/>
                <a:ea typeface="Arial"/>
                <a:cs typeface="Arial"/>
                <a:sym typeface="Arial"/>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E1FF"/>
        </a:solidFill>
        <a:effectLst/>
      </p:bgPr>
    </p:bg>
    <p:spTree>
      <p:nvGrpSpPr>
        <p:cNvPr id="1" name="Shape 120"/>
        <p:cNvGrpSpPr/>
        <p:nvPr/>
      </p:nvGrpSpPr>
      <p:grpSpPr>
        <a:xfrm>
          <a:off x="0" y="0"/>
          <a:ext cx="0" cy="0"/>
          <a:chOff x="0" y="0"/>
          <a:chExt cx="0" cy="0"/>
        </a:xfrm>
      </p:grpSpPr>
      <p:sp>
        <p:nvSpPr>
          <p:cNvPr id="121" name="Google Shape;121;p3"/>
          <p:cNvSpPr txBox="1">
            <a:spLocks noGrp="1"/>
          </p:cNvSpPr>
          <p:nvPr>
            <p:ph type="title"/>
          </p:nvPr>
        </p:nvSpPr>
        <p:spPr>
          <a:xfrm>
            <a:off x="1181100" y="-18425"/>
            <a:ext cx="9017000" cy="1123325"/>
          </a:xfrm>
          <a:prstGeom prst="rect">
            <a:avLst/>
          </a:prstGeom>
          <a:solidFill>
            <a:srgbClr val="9CC2E5"/>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3600"/>
              <a:buFont typeface="Calibri"/>
              <a:buNone/>
            </a:pPr>
            <a:r>
              <a:rPr lang="ca-ES" sz="3600" b="1">
                <a:latin typeface="Calibri"/>
                <a:ea typeface="Calibri"/>
                <a:cs typeface="Calibri"/>
                <a:sym typeface="Calibri"/>
              </a:rPr>
              <a:t>Vamos a buscar un tema que le interesa a Andrea.</a:t>
            </a:r>
            <a:endParaRPr sz="3600" b="1">
              <a:solidFill>
                <a:srgbClr val="FF0000"/>
              </a:solidFill>
              <a:latin typeface="Calibri"/>
              <a:ea typeface="Calibri"/>
              <a:cs typeface="Calibri"/>
              <a:sym typeface="Calibri"/>
            </a:endParaRPr>
          </a:p>
        </p:txBody>
      </p:sp>
      <p:sp>
        <p:nvSpPr>
          <p:cNvPr id="122" name="Google Shape;122;p3"/>
          <p:cNvSpPr txBox="1">
            <a:spLocks noGrp="1"/>
          </p:cNvSpPr>
          <p:nvPr>
            <p:ph type="dt" idx="10"/>
          </p:nvPr>
        </p:nvSpPr>
        <p:spPr>
          <a:xfrm>
            <a:off x="609600" y="6356351"/>
            <a:ext cx="2844797"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ca-ES"/>
              <a:t>Autores:  V. Ávila, I. Fajardo, P. Delgado, L. Salmerón. </a:t>
            </a:r>
            <a:endParaRPr/>
          </a:p>
        </p:txBody>
      </p:sp>
      <p:sp>
        <p:nvSpPr>
          <p:cNvPr id="123" name="Google Shape;123;p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ca-ES" b="1"/>
              <a:t>LECRIT</a:t>
            </a:r>
            <a:endParaRPr/>
          </a:p>
          <a:p>
            <a:pPr marL="0" lvl="0" indent="0" algn="ctr" rtl="0">
              <a:spcBef>
                <a:spcPts val="0"/>
              </a:spcBef>
              <a:spcAft>
                <a:spcPts val="0"/>
              </a:spcAft>
              <a:buNone/>
            </a:pPr>
            <a:r>
              <a:rPr lang="ca-ES" b="1"/>
              <a:t> </a:t>
            </a:r>
            <a:r>
              <a:rPr lang="ca-ES"/>
              <a:t>(PROGRAMA DE FORMACIÓN EN LECTURA CRÍTICA EN INTERNET)</a:t>
            </a:r>
            <a:endParaRPr/>
          </a:p>
        </p:txBody>
      </p:sp>
      <p:sp>
        <p:nvSpPr>
          <p:cNvPr id="124" name="Google Shape;124;p3"/>
          <p:cNvSpPr txBox="1">
            <a:spLocks noGrp="1"/>
          </p:cNvSpPr>
          <p:nvPr>
            <p:ph type="sldNum" idx="12"/>
          </p:nvPr>
        </p:nvSpPr>
        <p:spPr>
          <a:xfrm>
            <a:off x="8737600" y="6356351"/>
            <a:ext cx="2844797"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ca-ES"/>
              <a:t>Nº Registro: UV-MET-202183R</a:t>
            </a:r>
            <a:endParaRPr/>
          </a:p>
        </p:txBody>
      </p:sp>
      <p:pic>
        <p:nvPicPr>
          <p:cNvPr id="125" name="Google Shape;125;p3"/>
          <p:cNvPicPr preferRelativeResize="0"/>
          <p:nvPr/>
        </p:nvPicPr>
        <p:blipFill rotWithShape="1">
          <a:blip r:embed="rId3">
            <a:alphaModFix/>
          </a:blip>
          <a:srcRect t="6951" b="26900"/>
          <a:stretch/>
        </p:blipFill>
        <p:spPr>
          <a:xfrm>
            <a:off x="0" y="-39351"/>
            <a:ext cx="1170075" cy="1144251"/>
          </a:xfrm>
          <a:prstGeom prst="rect">
            <a:avLst/>
          </a:prstGeom>
          <a:noFill/>
          <a:ln>
            <a:noFill/>
          </a:ln>
        </p:spPr>
      </p:pic>
      <p:pic>
        <p:nvPicPr>
          <p:cNvPr id="126" name="Google Shape;126;p3"/>
          <p:cNvPicPr preferRelativeResize="0"/>
          <p:nvPr/>
        </p:nvPicPr>
        <p:blipFill rotWithShape="1">
          <a:blip r:embed="rId4">
            <a:alphaModFix/>
          </a:blip>
          <a:srcRect/>
          <a:stretch/>
        </p:blipFill>
        <p:spPr>
          <a:xfrm>
            <a:off x="630911" y="3097705"/>
            <a:ext cx="2834183" cy="2834183"/>
          </a:xfrm>
          <a:prstGeom prst="rect">
            <a:avLst/>
          </a:prstGeom>
          <a:noFill/>
          <a:ln>
            <a:noFill/>
          </a:ln>
        </p:spPr>
      </p:pic>
      <p:sp>
        <p:nvSpPr>
          <p:cNvPr id="127" name="Google Shape;127;p3"/>
          <p:cNvSpPr/>
          <p:nvPr/>
        </p:nvSpPr>
        <p:spPr>
          <a:xfrm>
            <a:off x="4165601" y="1625600"/>
            <a:ext cx="5219700" cy="3632200"/>
          </a:xfrm>
          <a:prstGeom prst="wedgeRectCallout">
            <a:avLst>
              <a:gd name="adj1" fmla="val -78159"/>
              <a:gd name="adj2" fmla="val 43695"/>
            </a:avLst>
          </a:prstGeom>
          <a:solidFill>
            <a:schemeClr val="lt1"/>
          </a:solidFill>
          <a:ln w="5715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90488" marR="0" lvl="0" indent="0" algn="l" rtl="0">
              <a:lnSpc>
                <a:spcPct val="90000"/>
              </a:lnSpc>
              <a:spcBef>
                <a:spcPts val="0"/>
              </a:spcBef>
              <a:spcAft>
                <a:spcPts val="0"/>
              </a:spcAft>
              <a:buNone/>
            </a:pPr>
            <a:r>
              <a:rPr lang="ca-ES" sz="4400" b="0" i="1" u="none" strike="noStrike" cap="none">
                <a:solidFill>
                  <a:srgbClr val="000000"/>
                </a:solidFill>
                <a:latin typeface="Calibri"/>
                <a:ea typeface="Calibri"/>
                <a:cs typeface="Calibri"/>
                <a:sym typeface="Calibri"/>
              </a:rPr>
              <a:t>¿Las dietas para adelgazar rápido son todas seguras para la salud?</a:t>
            </a:r>
            <a:endParaRPr sz="4400" b="0" i="1"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E1FF"/>
        </a:solidFill>
        <a:effectLst/>
      </p:bgPr>
    </p:bg>
    <p:spTree>
      <p:nvGrpSpPr>
        <p:cNvPr id="1" name="Shape 131"/>
        <p:cNvGrpSpPr/>
        <p:nvPr/>
      </p:nvGrpSpPr>
      <p:grpSpPr>
        <a:xfrm>
          <a:off x="0" y="0"/>
          <a:ext cx="0" cy="0"/>
          <a:chOff x="0" y="0"/>
          <a:chExt cx="0" cy="0"/>
        </a:xfrm>
      </p:grpSpPr>
      <p:sp>
        <p:nvSpPr>
          <p:cNvPr id="132" name="Google Shape;132;p4"/>
          <p:cNvSpPr txBox="1">
            <a:spLocks noGrp="1"/>
          </p:cNvSpPr>
          <p:nvPr>
            <p:ph type="dt" idx="10"/>
          </p:nvPr>
        </p:nvSpPr>
        <p:spPr>
          <a:xfrm>
            <a:off x="342900" y="6356349"/>
            <a:ext cx="31496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ca-ES"/>
              <a:t>Autores:  V. Ávila, I. Fajardo, P. Delgado, L. Salmerón. </a:t>
            </a:r>
            <a:endParaRPr/>
          </a:p>
        </p:txBody>
      </p:sp>
      <p:sp>
        <p:nvSpPr>
          <p:cNvPr id="133" name="Google Shape;133;p4"/>
          <p:cNvSpPr txBox="1">
            <a:spLocks noGrp="1"/>
          </p:cNvSpPr>
          <p:nvPr>
            <p:ph type="ftr" idx="11"/>
          </p:nvPr>
        </p:nvSpPr>
        <p:spPr>
          <a:xfrm>
            <a:off x="3613149" y="6266655"/>
            <a:ext cx="5337667" cy="544511"/>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ca-ES" b="1"/>
              <a:t>LECRIT</a:t>
            </a:r>
            <a:endParaRPr/>
          </a:p>
          <a:p>
            <a:pPr marL="0" lvl="0" indent="0" algn="ctr" rtl="0">
              <a:spcBef>
                <a:spcPts val="0"/>
              </a:spcBef>
              <a:spcAft>
                <a:spcPts val="0"/>
              </a:spcAft>
              <a:buNone/>
            </a:pPr>
            <a:r>
              <a:rPr lang="ca-ES" b="1"/>
              <a:t> </a:t>
            </a:r>
            <a:r>
              <a:rPr lang="ca-ES"/>
              <a:t>(PROGRAMA DE FORMACIÓN EN LECTURA CRÍTICA EN INTERNET)</a:t>
            </a:r>
            <a:endParaRPr/>
          </a:p>
        </p:txBody>
      </p:sp>
      <p:sp>
        <p:nvSpPr>
          <p:cNvPr id="134" name="Google Shape;134;p4"/>
          <p:cNvSpPr txBox="1">
            <a:spLocks noGrp="1"/>
          </p:cNvSpPr>
          <p:nvPr>
            <p:ph type="sldNum" idx="12"/>
          </p:nvPr>
        </p:nvSpPr>
        <p:spPr>
          <a:xfrm>
            <a:off x="9061361" y="6338114"/>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ca-ES"/>
              <a:t>Nº Registro: UV-MET-202183R</a:t>
            </a:r>
            <a:endParaRPr/>
          </a:p>
        </p:txBody>
      </p:sp>
      <p:grpSp>
        <p:nvGrpSpPr>
          <p:cNvPr id="135" name="Google Shape;135;p4"/>
          <p:cNvGrpSpPr/>
          <p:nvPr/>
        </p:nvGrpSpPr>
        <p:grpSpPr>
          <a:xfrm>
            <a:off x="181270" y="1322611"/>
            <a:ext cx="12177136" cy="4571804"/>
            <a:chOff x="181270" y="1322611"/>
            <a:chExt cx="12177136" cy="4571804"/>
          </a:xfrm>
        </p:grpSpPr>
        <p:pic>
          <p:nvPicPr>
            <p:cNvPr id="136" name="Google Shape;136;p4"/>
            <p:cNvPicPr preferRelativeResize="0"/>
            <p:nvPr/>
          </p:nvPicPr>
          <p:blipFill rotWithShape="1">
            <a:blip r:embed="rId3">
              <a:alphaModFix/>
            </a:blip>
            <a:srcRect/>
            <a:stretch/>
          </p:blipFill>
          <p:spPr>
            <a:xfrm>
              <a:off x="8773886" y="2309895"/>
              <a:ext cx="3584520" cy="3584520"/>
            </a:xfrm>
            <a:prstGeom prst="rect">
              <a:avLst/>
            </a:prstGeom>
            <a:noFill/>
            <a:ln>
              <a:noFill/>
            </a:ln>
          </p:spPr>
        </p:pic>
        <p:sp>
          <p:nvSpPr>
            <p:cNvPr id="137" name="Google Shape;137;p4"/>
            <p:cNvSpPr/>
            <p:nvPr/>
          </p:nvSpPr>
          <p:spPr>
            <a:xfrm>
              <a:off x="6694714" y="1322611"/>
              <a:ext cx="2859207" cy="3233059"/>
            </a:xfrm>
            <a:prstGeom prst="wedgeRectCallout">
              <a:avLst>
                <a:gd name="adj1" fmla="val 59682"/>
                <a:gd name="adj2" fmla="val 65789"/>
              </a:avLst>
            </a:prstGeom>
            <a:solidFill>
              <a:schemeClr val="lt1"/>
            </a:solidFill>
            <a:ln w="38150" cap="flat" cmpd="sng">
              <a:solidFill>
                <a:srgbClr val="7030A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ca-ES" sz="2800" b="0" i="1" u="none" strike="noStrike" cap="none">
                  <a:solidFill>
                    <a:srgbClr val="000000"/>
                  </a:solidFill>
                  <a:latin typeface="Calibri"/>
                  <a:ea typeface="Calibri"/>
                  <a:cs typeface="Calibri"/>
                  <a:sym typeface="Calibri"/>
                </a:rPr>
                <a:t>De todas las páginas que han salido en la búsqueda he elegido estas. </a:t>
              </a:r>
              <a:endParaRPr sz="2800" b="0" i="1"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None/>
              </a:pPr>
              <a:r>
                <a:rPr lang="ca-ES" sz="2800" b="0" i="1" u="none" strike="noStrike" cap="none">
                  <a:solidFill>
                    <a:srgbClr val="000000"/>
                  </a:solidFill>
                  <a:latin typeface="Calibri"/>
                  <a:ea typeface="Calibri"/>
                  <a:cs typeface="Calibri"/>
                  <a:sym typeface="Calibri"/>
                </a:rPr>
                <a:t>Ahora: </a:t>
              </a:r>
              <a:r>
                <a:rPr lang="ca-ES" sz="2800" b="1" i="1" u="none" strike="noStrike" cap="none">
                  <a:solidFill>
                    <a:srgbClr val="FF0000"/>
                  </a:solidFill>
                  <a:latin typeface="Calibri"/>
                  <a:ea typeface="Calibri"/>
                  <a:cs typeface="Calibri"/>
                  <a:sym typeface="Calibri"/>
                </a:rPr>
                <a:t>¿En cuál confío?</a:t>
              </a:r>
              <a:endParaRPr sz="2800" b="0" i="1" u="none" strike="noStrike" cap="none">
                <a:solidFill>
                  <a:srgbClr val="000000"/>
                </a:solidFill>
                <a:latin typeface="Calibri"/>
                <a:ea typeface="Calibri"/>
                <a:cs typeface="Calibri"/>
                <a:sym typeface="Calibri"/>
              </a:endParaRPr>
            </a:p>
          </p:txBody>
        </p:sp>
        <p:sp>
          <p:nvSpPr>
            <p:cNvPr id="138" name="Google Shape;138;p4"/>
            <p:cNvSpPr/>
            <p:nvPr/>
          </p:nvSpPr>
          <p:spPr>
            <a:xfrm>
              <a:off x="181270" y="1322612"/>
              <a:ext cx="6863760" cy="35107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ca-ES" sz="2000" b="0" i="0" u="sng" strike="noStrike" cap="none">
                  <a:solidFill>
                    <a:srgbClr val="0563C1"/>
                  </a:solidFill>
                  <a:latin typeface="Arial"/>
                  <a:ea typeface="Arial"/>
                  <a:cs typeface="Arial"/>
                  <a:sym typeface="Arial"/>
                  <a:hlinkClick r:id="rId4">
                    <a:extLst>
                      <a:ext uri="{A12FA001-AC4F-418D-AE19-62706E023703}">
                        <ahyp:hlinkClr xmlns:ahyp="http://schemas.microsoft.com/office/drawing/2018/hyperlinkcolor" val="tx"/>
                      </a:ext>
                    </a:extLst>
                  </a:hlinkClick>
                </a:rPr>
                <a:t>He bajado 5 kilos ¡EN 3 DIAS! </a:t>
              </a:r>
              <a:r>
                <a:rPr lang="ca-ES" sz="2000" b="0" i="0" u="none" strike="noStrike" cap="none">
                  <a:solidFill>
                    <a:srgbClr val="000000"/>
                  </a:solidFill>
                  <a:latin typeface="Arial"/>
                  <a:ea typeface="Arial"/>
                  <a:cs typeface="Arial"/>
                  <a:sym typeface="Arial"/>
                </a:rPr>
                <a:t> </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ca-ES" sz="2000" b="0" i="0" u="none" strike="noStrike" cap="none">
                  <a:solidFill>
                    <a:srgbClr val="00B050"/>
                  </a:solidFill>
                  <a:latin typeface="Arial"/>
                  <a:ea typeface="Arial"/>
                  <a:cs typeface="Arial"/>
                  <a:sym typeface="Arial"/>
                </a:rPr>
                <a:t>www.migranforo.com/</a:t>
              </a:r>
              <a:r>
                <a:rPr lang="ca-ES" sz="2000" b="1" i="0" u="none" strike="noStrike" cap="none">
                  <a:solidFill>
                    <a:srgbClr val="00B050"/>
                  </a:solidFill>
                  <a:latin typeface="Arial"/>
                  <a:ea typeface="Arial"/>
                  <a:cs typeface="Arial"/>
                  <a:sym typeface="Arial"/>
                </a:rPr>
                <a:t>dietas</a:t>
              </a:r>
              <a:r>
                <a:rPr lang="ca-ES" sz="2000" b="0" i="0" u="none" strike="noStrike" cap="none">
                  <a:solidFill>
                    <a:srgbClr val="00B050"/>
                  </a:solidFill>
                  <a:latin typeface="Arial"/>
                  <a:ea typeface="Arial"/>
                  <a:cs typeface="Arial"/>
                  <a:sym typeface="Arial"/>
                </a:rPr>
                <a:t>/he-bajado-5-kilos</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ca-ES" sz="2000" b="0" i="0" u="sng" strike="noStrike" cap="none">
                  <a:solidFill>
                    <a:srgbClr val="0563C1"/>
                  </a:solidFill>
                  <a:latin typeface="Arial"/>
                  <a:ea typeface="Arial"/>
                  <a:cs typeface="Arial"/>
                  <a:sym typeface="Arial"/>
                  <a:hlinkClick r:id="rId5">
                    <a:extLst>
                      <a:ext uri="{A12FA001-AC4F-418D-AE19-62706E023703}">
                        <ahyp:hlinkClr xmlns:ahyp="http://schemas.microsoft.com/office/drawing/2018/hyperlinkcolor" val="tx"/>
                      </a:ext>
                    </a:extLst>
                  </a:hlinkClick>
                </a:rPr>
                <a:t>Tipos de Dietas para Adelgazar Rápido y Bajar de Peso</a:t>
              </a:r>
              <a:r>
                <a:rPr lang="ca-ES" sz="2000" b="0" i="0" u="none" strike="noStrike" cap="none">
                  <a:solidFill>
                    <a:srgbClr val="000000"/>
                  </a:solidFill>
                  <a:latin typeface="Arial"/>
                  <a:ea typeface="Arial"/>
                  <a:cs typeface="Arial"/>
                  <a:sym typeface="Arial"/>
                </a:rPr>
                <a:t> </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ca-ES" sz="2000" b="0" i="0" u="none" strike="noStrike" cap="none">
                  <a:solidFill>
                    <a:srgbClr val="00B050"/>
                  </a:solidFill>
                  <a:latin typeface="Arial"/>
                  <a:ea typeface="Arial"/>
                  <a:cs typeface="Arial"/>
                  <a:sym typeface="Arial"/>
                </a:rPr>
                <a:t>www.</a:t>
              </a:r>
              <a:r>
                <a:rPr lang="ca-ES" sz="2000" b="1" i="0" u="none" strike="noStrike" cap="none">
                  <a:solidFill>
                    <a:srgbClr val="00B050"/>
                  </a:solidFill>
                  <a:latin typeface="Arial"/>
                  <a:ea typeface="Arial"/>
                  <a:cs typeface="Arial"/>
                  <a:sym typeface="Arial"/>
                </a:rPr>
                <a:t>clinica-nutricionista</a:t>
              </a:r>
              <a:r>
                <a:rPr lang="ca-ES" sz="2000" b="0" i="0" u="none" strike="noStrike" cap="none">
                  <a:solidFill>
                    <a:srgbClr val="00B050"/>
                  </a:solidFill>
                  <a:latin typeface="Arial"/>
                  <a:ea typeface="Arial"/>
                  <a:cs typeface="Arial"/>
                  <a:sym typeface="Arial"/>
                </a:rPr>
                <a:t>.net/</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ca-ES" sz="2000" b="0" i="0" u="sng" strike="noStrike" cap="none">
                  <a:solidFill>
                    <a:srgbClr val="0563C1"/>
                  </a:solidFill>
                  <a:latin typeface="Arial"/>
                  <a:ea typeface="Arial"/>
                  <a:cs typeface="Arial"/>
                  <a:sym typeface="Arial"/>
                  <a:hlinkClick r:id="rId6">
                    <a:extLst>
                      <a:ext uri="{A12FA001-AC4F-418D-AE19-62706E023703}">
                        <ahyp:hlinkClr xmlns:ahyp="http://schemas.microsoft.com/office/drawing/2018/hyperlinkcolor" val="tx"/>
                      </a:ext>
                    </a:extLst>
                  </a:hlinkClick>
                </a:rPr>
                <a:t>Cuidado con La Dieta de la Piña</a:t>
              </a:r>
              <a:r>
                <a:rPr lang="ca-ES" sz="2000" b="0" i="0" u="none" strike="noStrike" cap="none">
                  <a:solidFill>
                    <a:srgbClr val="000000"/>
                  </a:solidFill>
                  <a:latin typeface="Arial"/>
                  <a:ea typeface="Arial"/>
                  <a:cs typeface="Arial"/>
                  <a:sym typeface="Arial"/>
                </a:rPr>
                <a:t> </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ca-ES" sz="2000" b="0" i="0" u="none" strike="noStrike" cap="none">
                  <a:solidFill>
                    <a:srgbClr val="00B050"/>
                  </a:solidFill>
                  <a:latin typeface="Arial"/>
                  <a:ea typeface="Arial"/>
                  <a:cs typeface="Arial"/>
                  <a:sym typeface="Arial"/>
                </a:rPr>
                <a:t>www.ministerio-sanidad.es/alertas-sanitarias/pina/</a:t>
              </a:r>
              <a:endParaRPr sz="2000" b="0" i="0" u="none" strike="noStrike" cap="none">
                <a:solidFill>
                  <a:srgbClr val="000000"/>
                </a:solidFill>
                <a:latin typeface="Arial"/>
                <a:ea typeface="Arial"/>
                <a:cs typeface="Arial"/>
                <a:sym typeface="Aria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2"/>
        <p:cNvGrpSpPr/>
        <p:nvPr/>
      </p:nvGrpSpPr>
      <p:grpSpPr>
        <a:xfrm>
          <a:off x="0" y="0"/>
          <a:ext cx="0" cy="0"/>
          <a:chOff x="0" y="0"/>
          <a:chExt cx="0" cy="0"/>
        </a:xfrm>
      </p:grpSpPr>
      <p:sp>
        <p:nvSpPr>
          <p:cNvPr id="143" name="Google Shape;143;p5"/>
          <p:cNvSpPr txBox="1">
            <a:spLocks noGrp="1"/>
          </p:cNvSpPr>
          <p:nvPr>
            <p:ph type="dt" idx="10"/>
          </p:nvPr>
        </p:nvSpPr>
        <p:spPr>
          <a:xfrm>
            <a:off x="342900" y="6356349"/>
            <a:ext cx="31496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ca-ES"/>
              <a:t>Autores:  V. Ávila, I. Fajardo, P. Delgado, L. Salmerón. </a:t>
            </a:r>
            <a:endParaRPr/>
          </a:p>
        </p:txBody>
      </p:sp>
      <p:sp>
        <p:nvSpPr>
          <p:cNvPr id="144" name="Google Shape;144;p5"/>
          <p:cNvSpPr txBox="1">
            <a:spLocks noGrp="1"/>
          </p:cNvSpPr>
          <p:nvPr>
            <p:ph type="ftr" idx="11"/>
          </p:nvPr>
        </p:nvSpPr>
        <p:spPr>
          <a:xfrm>
            <a:off x="3613150" y="6266655"/>
            <a:ext cx="4876800" cy="544511"/>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ca-ES" b="1"/>
              <a:t>LECRIT</a:t>
            </a:r>
            <a:endParaRPr/>
          </a:p>
          <a:p>
            <a:pPr marL="0" lvl="0" indent="0" algn="ctr" rtl="0">
              <a:spcBef>
                <a:spcPts val="0"/>
              </a:spcBef>
              <a:spcAft>
                <a:spcPts val="0"/>
              </a:spcAft>
              <a:buNone/>
            </a:pPr>
            <a:r>
              <a:rPr lang="ca-ES" b="1"/>
              <a:t> </a:t>
            </a:r>
            <a:r>
              <a:rPr lang="ca-ES"/>
              <a:t>(PROGRAMA DE FORMACIÓN EN LECTURA CRÍTICA EN INTERNET)</a:t>
            </a:r>
            <a:endParaRPr/>
          </a:p>
        </p:txBody>
      </p:sp>
      <p:sp>
        <p:nvSpPr>
          <p:cNvPr id="145" name="Google Shape;145;p5"/>
          <p:cNvSpPr txBox="1">
            <a:spLocks noGrp="1"/>
          </p:cNvSpPr>
          <p:nvPr>
            <p:ph type="sldNum" idx="12"/>
          </p:nvPr>
        </p:nvSpPr>
        <p:spPr>
          <a:xfrm>
            <a:off x="9061361" y="6338114"/>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ca-ES"/>
              <a:t>Nº Registro: UV-MET-202183R</a:t>
            </a:r>
            <a:endParaRPr/>
          </a:p>
        </p:txBody>
      </p:sp>
      <p:grpSp>
        <p:nvGrpSpPr>
          <p:cNvPr id="146" name="Google Shape;146;p5"/>
          <p:cNvGrpSpPr/>
          <p:nvPr/>
        </p:nvGrpSpPr>
        <p:grpSpPr>
          <a:xfrm>
            <a:off x="181270" y="1322611"/>
            <a:ext cx="11686879" cy="5033738"/>
            <a:chOff x="181270" y="1322611"/>
            <a:chExt cx="11686879" cy="5033738"/>
          </a:xfrm>
        </p:grpSpPr>
        <p:sp>
          <p:nvSpPr>
            <p:cNvPr id="147" name="Google Shape;147;p5"/>
            <p:cNvSpPr/>
            <p:nvPr/>
          </p:nvSpPr>
          <p:spPr>
            <a:xfrm>
              <a:off x="181270" y="1322612"/>
              <a:ext cx="6863760" cy="35107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ca-ES" sz="2000" b="0" i="0" u="sng" strike="noStrike" cap="none">
                  <a:solidFill>
                    <a:srgbClr val="0563C1"/>
                  </a:solidFill>
                  <a:latin typeface="Arial"/>
                  <a:ea typeface="Arial"/>
                  <a:cs typeface="Arial"/>
                  <a:sym typeface="Arial"/>
                  <a:hlinkClick r:id="rId3">
                    <a:extLst>
                      <a:ext uri="{A12FA001-AC4F-418D-AE19-62706E023703}">
                        <ahyp:hlinkClr xmlns:ahyp="http://schemas.microsoft.com/office/drawing/2018/hyperlinkcolor" val="tx"/>
                      </a:ext>
                    </a:extLst>
                  </a:hlinkClick>
                </a:rPr>
                <a:t>He bajado 5 kilos ¡EN 3 DIAS! </a:t>
              </a:r>
              <a:r>
                <a:rPr lang="ca-ES" sz="2000" b="0" i="0" u="none" strike="noStrike" cap="none">
                  <a:solidFill>
                    <a:srgbClr val="000000"/>
                  </a:solidFill>
                  <a:latin typeface="Arial"/>
                  <a:ea typeface="Arial"/>
                  <a:cs typeface="Arial"/>
                  <a:sym typeface="Arial"/>
                </a:rPr>
                <a:t> </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ca-ES" sz="2000" b="0" i="0" u="none" strike="noStrike" cap="none">
                  <a:solidFill>
                    <a:srgbClr val="00B050"/>
                  </a:solidFill>
                  <a:latin typeface="Arial"/>
                  <a:ea typeface="Arial"/>
                  <a:cs typeface="Arial"/>
                  <a:sym typeface="Arial"/>
                </a:rPr>
                <a:t>www.migranforo.com/</a:t>
              </a:r>
              <a:r>
                <a:rPr lang="ca-ES" sz="2000" b="1" i="0" u="none" strike="noStrike" cap="none">
                  <a:solidFill>
                    <a:srgbClr val="00B050"/>
                  </a:solidFill>
                  <a:latin typeface="Arial"/>
                  <a:ea typeface="Arial"/>
                  <a:cs typeface="Arial"/>
                  <a:sym typeface="Arial"/>
                </a:rPr>
                <a:t>dietas</a:t>
              </a:r>
              <a:r>
                <a:rPr lang="ca-ES" sz="2000" b="0" i="0" u="none" strike="noStrike" cap="none">
                  <a:solidFill>
                    <a:srgbClr val="00B050"/>
                  </a:solidFill>
                  <a:latin typeface="Arial"/>
                  <a:ea typeface="Arial"/>
                  <a:cs typeface="Arial"/>
                  <a:sym typeface="Arial"/>
                </a:rPr>
                <a:t>/he-bajado-5-kilos</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ca-ES" sz="2000" b="0" i="0" u="sng" strike="noStrike" cap="none">
                  <a:solidFill>
                    <a:srgbClr val="0563C1"/>
                  </a:solidFill>
                  <a:latin typeface="Arial"/>
                  <a:ea typeface="Arial"/>
                  <a:cs typeface="Arial"/>
                  <a:sym typeface="Arial"/>
                  <a:hlinkClick r:id="rId4">
                    <a:extLst>
                      <a:ext uri="{A12FA001-AC4F-418D-AE19-62706E023703}">
                        <ahyp:hlinkClr xmlns:ahyp="http://schemas.microsoft.com/office/drawing/2018/hyperlinkcolor" val="tx"/>
                      </a:ext>
                    </a:extLst>
                  </a:hlinkClick>
                </a:rPr>
                <a:t>Tipos de Dietas para Adelgazar Rápido y Bajar de Peso</a:t>
              </a:r>
              <a:r>
                <a:rPr lang="ca-ES" sz="2000" b="0" i="0" u="none" strike="noStrike" cap="none">
                  <a:solidFill>
                    <a:srgbClr val="000000"/>
                  </a:solidFill>
                  <a:latin typeface="Arial"/>
                  <a:ea typeface="Arial"/>
                  <a:cs typeface="Arial"/>
                  <a:sym typeface="Arial"/>
                </a:rPr>
                <a:t> </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ca-ES" sz="2000" b="0" i="0" u="none" strike="noStrike" cap="none">
                  <a:solidFill>
                    <a:srgbClr val="00B050"/>
                  </a:solidFill>
                  <a:latin typeface="Arial"/>
                  <a:ea typeface="Arial"/>
                  <a:cs typeface="Arial"/>
                  <a:sym typeface="Arial"/>
                </a:rPr>
                <a:t>www.</a:t>
              </a:r>
              <a:r>
                <a:rPr lang="ca-ES" sz="2000" b="1" i="0" u="none" strike="noStrike" cap="none">
                  <a:solidFill>
                    <a:srgbClr val="00B050"/>
                  </a:solidFill>
                  <a:latin typeface="Arial"/>
                  <a:ea typeface="Arial"/>
                  <a:cs typeface="Arial"/>
                  <a:sym typeface="Arial"/>
                </a:rPr>
                <a:t>clinicadenutricion</a:t>
              </a:r>
              <a:r>
                <a:rPr lang="ca-ES" sz="2000" b="0" i="0" u="none" strike="noStrike" cap="none">
                  <a:solidFill>
                    <a:srgbClr val="00B050"/>
                  </a:solidFill>
                  <a:latin typeface="Arial"/>
                  <a:ea typeface="Arial"/>
                  <a:cs typeface="Arial"/>
                  <a:sym typeface="Arial"/>
                </a:rPr>
                <a:t>.net/</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ca-ES" sz="2000" b="0" i="0" u="sng" strike="noStrike" cap="none">
                  <a:solidFill>
                    <a:srgbClr val="0563C1"/>
                  </a:solidFill>
                  <a:latin typeface="Arial"/>
                  <a:ea typeface="Arial"/>
                  <a:cs typeface="Arial"/>
                  <a:sym typeface="Arial"/>
                  <a:hlinkClick r:id="rId5">
                    <a:extLst>
                      <a:ext uri="{A12FA001-AC4F-418D-AE19-62706E023703}">
                        <ahyp:hlinkClr xmlns:ahyp="http://schemas.microsoft.com/office/drawing/2018/hyperlinkcolor" val="tx"/>
                      </a:ext>
                    </a:extLst>
                  </a:hlinkClick>
                </a:rPr>
                <a:t>Cuidado con La Dieta de la Piña</a:t>
              </a:r>
              <a:r>
                <a:rPr lang="ca-ES" sz="2000" b="0" i="0" u="none" strike="noStrike" cap="none">
                  <a:solidFill>
                    <a:srgbClr val="000000"/>
                  </a:solidFill>
                  <a:latin typeface="Arial"/>
                  <a:ea typeface="Arial"/>
                  <a:cs typeface="Arial"/>
                  <a:sym typeface="Arial"/>
                </a:rPr>
                <a:t> </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ca-ES" sz="2000" b="0" i="0" u="none" strike="noStrike" cap="none">
                  <a:solidFill>
                    <a:srgbClr val="00B050"/>
                  </a:solidFill>
                  <a:latin typeface="Arial"/>
                  <a:ea typeface="Arial"/>
                  <a:cs typeface="Arial"/>
                  <a:sym typeface="Arial"/>
                </a:rPr>
                <a:t>www.ministerio-sanidad.es/alertas-sanitarias/pina/</a:t>
              </a:r>
              <a:endParaRPr sz="2000" b="0" i="0" u="none" strike="noStrike" cap="none">
                <a:solidFill>
                  <a:srgbClr val="000000"/>
                </a:solidFill>
                <a:latin typeface="Arial"/>
                <a:ea typeface="Arial"/>
                <a:cs typeface="Arial"/>
                <a:sym typeface="Arial"/>
              </a:endParaRPr>
            </a:p>
          </p:txBody>
        </p:sp>
        <p:pic>
          <p:nvPicPr>
            <p:cNvPr id="148" name="Google Shape;148;p5"/>
            <p:cNvPicPr preferRelativeResize="0"/>
            <p:nvPr/>
          </p:nvPicPr>
          <p:blipFill rotWithShape="1">
            <a:blip r:embed="rId6">
              <a:alphaModFix/>
            </a:blip>
            <a:srcRect t="9342" b="26901"/>
            <a:stretch/>
          </p:blipFill>
          <p:spPr>
            <a:xfrm>
              <a:off x="8003720" y="3335563"/>
              <a:ext cx="3278173" cy="3020786"/>
            </a:xfrm>
            <a:prstGeom prst="rect">
              <a:avLst/>
            </a:prstGeom>
            <a:noFill/>
            <a:ln>
              <a:noFill/>
            </a:ln>
          </p:spPr>
        </p:pic>
        <p:sp>
          <p:nvSpPr>
            <p:cNvPr id="149" name="Google Shape;149;p5"/>
            <p:cNvSpPr/>
            <p:nvPr/>
          </p:nvSpPr>
          <p:spPr>
            <a:xfrm>
              <a:off x="6855279" y="1322611"/>
              <a:ext cx="5012870" cy="2012951"/>
            </a:xfrm>
            <a:prstGeom prst="wedgeRectCallout">
              <a:avLst>
                <a:gd name="adj1" fmla="val -4496"/>
                <a:gd name="adj2" fmla="val 68511"/>
              </a:avLst>
            </a:prstGeom>
            <a:solidFill>
              <a:schemeClr val="lt1"/>
            </a:solidFill>
            <a:ln w="38150" cap="flat" cmpd="sng">
              <a:solidFill>
                <a:srgbClr val="7030A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ca-ES" sz="3600" b="0" i="1" u="none" strike="noStrike" cap="none">
                  <a:solidFill>
                    <a:schemeClr val="dk1"/>
                  </a:solidFill>
                  <a:latin typeface="Calibri"/>
                  <a:ea typeface="Calibri"/>
                  <a:cs typeface="Calibri"/>
                  <a:sym typeface="Calibri"/>
                </a:rPr>
                <a:t>¿</a:t>
              </a:r>
              <a:r>
                <a:rPr lang="ca-ES" sz="3600" b="0" i="1" u="none" strike="noStrike" cap="none">
                  <a:solidFill>
                    <a:srgbClr val="0070C0"/>
                  </a:solidFill>
                  <a:latin typeface="Calibri"/>
                  <a:ea typeface="Calibri"/>
                  <a:cs typeface="Calibri"/>
                  <a:sym typeface="Calibri"/>
                </a:rPr>
                <a:t>Dónde</a:t>
              </a:r>
              <a:r>
                <a:rPr lang="ca-ES" sz="3600" b="0" i="1" u="none" strike="noStrike" cap="none">
                  <a:solidFill>
                    <a:srgbClr val="2E75B5"/>
                  </a:solidFill>
                  <a:latin typeface="Calibri"/>
                  <a:ea typeface="Calibri"/>
                  <a:cs typeface="Calibri"/>
                  <a:sym typeface="Calibri"/>
                </a:rPr>
                <a:t> </a:t>
              </a:r>
              <a:r>
                <a:rPr lang="ca-ES" sz="3600" b="0" i="1" u="none" strike="noStrike" cap="none">
                  <a:solidFill>
                    <a:schemeClr val="dk1"/>
                  </a:solidFill>
                  <a:latin typeface="Calibri"/>
                  <a:ea typeface="Calibri"/>
                  <a:cs typeface="Calibri"/>
                  <a:sym typeface="Calibri"/>
                </a:rPr>
                <a:t>está escrito?</a:t>
              </a:r>
              <a:endParaRPr/>
            </a:p>
            <a:p>
              <a:pPr marL="0" marR="0" lvl="0" indent="0" algn="ctr" rtl="0">
                <a:lnSpc>
                  <a:spcPct val="100000"/>
                </a:lnSpc>
                <a:spcBef>
                  <a:spcPts val="0"/>
                </a:spcBef>
                <a:spcAft>
                  <a:spcPts val="0"/>
                </a:spcAft>
                <a:buNone/>
              </a:pPr>
              <a:r>
                <a:rPr lang="ca-ES" sz="3600" b="0" i="1" u="none" strike="noStrike" cap="none">
                  <a:solidFill>
                    <a:schemeClr val="dk1"/>
                  </a:solidFill>
                  <a:latin typeface="Calibri"/>
                  <a:ea typeface="Calibri"/>
                  <a:cs typeface="Calibri"/>
                  <a:sym typeface="Calibri"/>
                </a:rPr>
                <a:t>¿</a:t>
              </a:r>
              <a:r>
                <a:rPr lang="ca-ES" sz="3600" b="0" i="1" u="none" strike="noStrike" cap="none">
                  <a:solidFill>
                    <a:schemeClr val="accent2"/>
                  </a:solidFill>
                  <a:latin typeface="Calibri"/>
                  <a:ea typeface="Calibri"/>
                  <a:cs typeface="Calibri"/>
                  <a:sym typeface="Calibri"/>
                </a:rPr>
                <a:t>Quién</a:t>
              </a:r>
              <a:r>
                <a:rPr lang="ca-ES" sz="3600" b="0" i="1" u="none" strike="noStrike" cap="none">
                  <a:solidFill>
                    <a:srgbClr val="2E75B5"/>
                  </a:solidFill>
                  <a:latin typeface="Calibri"/>
                  <a:ea typeface="Calibri"/>
                  <a:cs typeface="Calibri"/>
                  <a:sym typeface="Calibri"/>
                </a:rPr>
                <a:t> </a:t>
              </a:r>
              <a:r>
                <a:rPr lang="ca-ES" sz="3600" b="0" i="1" u="none" strike="noStrike" cap="none">
                  <a:solidFill>
                    <a:schemeClr val="dk1"/>
                  </a:solidFill>
                  <a:latin typeface="Calibri"/>
                  <a:ea typeface="Calibri"/>
                  <a:cs typeface="Calibri"/>
                  <a:sym typeface="Calibri"/>
                </a:rPr>
                <a:t>es el autor?</a:t>
              </a:r>
              <a:endParaRPr sz="3600" b="0" i="1" u="none" strike="noStrike" cap="none">
                <a:solidFill>
                  <a:schemeClr val="dk1"/>
                </a:solidFill>
                <a:latin typeface="Calibri"/>
                <a:ea typeface="Calibri"/>
                <a:cs typeface="Calibri"/>
                <a:sym typeface="Calibri"/>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6"/>
          <p:cNvSpPr txBox="1">
            <a:spLocks noGrp="1"/>
          </p:cNvSpPr>
          <p:nvPr>
            <p:ph type="dt" idx="10"/>
          </p:nvPr>
        </p:nvSpPr>
        <p:spPr>
          <a:xfrm>
            <a:off x="342900" y="6356349"/>
            <a:ext cx="31496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ca-ES"/>
              <a:t>Autores:  V. Ávila, I. Fajardo, P. Delgado, L. Salmerón. </a:t>
            </a:r>
            <a:endParaRPr/>
          </a:p>
        </p:txBody>
      </p:sp>
      <p:sp>
        <p:nvSpPr>
          <p:cNvPr id="155" name="Google Shape;155;p6"/>
          <p:cNvSpPr txBox="1">
            <a:spLocks noGrp="1"/>
          </p:cNvSpPr>
          <p:nvPr>
            <p:ph type="ftr" idx="11"/>
          </p:nvPr>
        </p:nvSpPr>
        <p:spPr>
          <a:xfrm>
            <a:off x="3613150" y="6266655"/>
            <a:ext cx="4876800" cy="544511"/>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ca-ES" b="1"/>
              <a:t>LECRIT</a:t>
            </a:r>
            <a:endParaRPr/>
          </a:p>
          <a:p>
            <a:pPr marL="0" lvl="0" indent="0" algn="ctr" rtl="0">
              <a:spcBef>
                <a:spcPts val="0"/>
              </a:spcBef>
              <a:spcAft>
                <a:spcPts val="0"/>
              </a:spcAft>
              <a:buNone/>
            </a:pPr>
            <a:r>
              <a:rPr lang="ca-ES" b="1"/>
              <a:t> </a:t>
            </a:r>
            <a:r>
              <a:rPr lang="ca-ES"/>
              <a:t>(PROGRAMA DE FORMACIÓN EN LECTURA CRÍTICA EN INTERNET)</a:t>
            </a:r>
            <a:endParaRPr/>
          </a:p>
        </p:txBody>
      </p:sp>
      <p:sp>
        <p:nvSpPr>
          <p:cNvPr id="156" name="Google Shape;156;p6"/>
          <p:cNvSpPr txBox="1">
            <a:spLocks noGrp="1"/>
          </p:cNvSpPr>
          <p:nvPr>
            <p:ph type="sldNum" idx="12"/>
          </p:nvPr>
        </p:nvSpPr>
        <p:spPr>
          <a:xfrm>
            <a:off x="9061361" y="6338114"/>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ca-ES"/>
              <a:t>Nº Registro: UV-MET-202183R</a:t>
            </a:r>
            <a:endParaRPr/>
          </a:p>
        </p:txBody>
      </p:sp>
      <p:sp>
        <p:nvSpPr>
          <p:cNvPr id="157" name="Google Shape;157;p6"/>
          <p:cNvSpPr txBox="1"/>
          <p:nvPr/>
        </p:nvSpPr>
        <p:spPr>
          <a:xfrm>
            <a:off x="1681843" y="457200"/>
            <a:ext cx="5421086"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ca-ES" sz="1800" b="0" i="0" u="none" strike="noStrike" cap="none">
                <a:solidFill>
                  <a:schemeClr val="dk1"/>
                </a:solidFill>
                <a:latin typeface="Arial"/>
                <a:ea typeface="Arial"/>
                <a:cs typeface="Arial"/>
                <a:sym typeface="Arial"/>
              </a:rPr>
              <a:t>www.migranforo.com/</a:t>
            </a:r>
            <a:r>
              <a:rPr lang="ca-ES" sz="1800" b="1" i="0" u="none" strike="noStrike" cap="none">
                <a:solidFill>
                  <a:schemeClr val="dk1"/>
                </a:solidFill>
                <a:latin typeface="Arial"/>
                <a:ea typeface="Arial"/>
                <a:cs typeface="Arial"/>
                <a:sym typeface="Arial"/>
              </a:rPr>
              <a:t>dietas</a:t>
            </a:r>
            <a:r>
              <a:rPr lang="ca-ES" sz="1800" b="0" i="0" u="none" strike="noStrike" cap="none">
                <a:solidFill>
                  <a:schemeClr val="dk1"/>
                </a:solidFill>
                <a:latin typeface="Arial"/>
                <a:ea typeface="Arial"/>
                <a:cs typeface="Arial"/>
                <a:sym typeface="Arial"/>
              </a:rPr>
              <a:t>/he-bajado-5-kilos</a:t>
            </a:r>
            <a:endParaRPr sz="1800" b="0" i="0" u="none" strike="noStrike" cap="none">
              <a:solidFill>
                <a:schemeClr val="dk1"/>
              </a:solidFill>
              <a:latin typeface="Arial"/>
              <a:ea typeface="Arial"/>
              <a:cs typeface="Arial"/>
              <a:sym typeface="Arial"/>
            </a:endParaRPr>
          </a:p>
        </p:txBody>
      </p:sp>
      <p:sp>
        <p:nvSpPr>
          <p:cNvPr id="158" name="Google Shape;158;p6" descr="Imágenes de Estudiantes | Vectores, fotos de stock y PSD ..."/>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9" name="Google Shape;159;p6"/>
          <p:cNvSpPr/>
          <p:nvPr/>
        </p:nvSpPr>
        <p:spPr>
          <a:xfrm>
            <a:off x="237217" y="2268119"/>
            <a:ext cx="401904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a-ES" sz="1800">
                <a:solidFill>
                  <a:srgbClr val="691C32"/>
                </a:solidFill>
                <a:latin typeface="Roboto"/>
                <a:ea typeface="Roboto"/>
                <a:cs typeface="Roboto"/>
                <a:sym typeface="Roboto"/>
              </a:rPr>
              <a:t>¿Qué opináis del ayuno intermitente?</a:t>
            </a:r>
            <a:endParaRPr sz="1800" b="0" i="0">
              <a:solidFill>
                <a:srgbClr val="691C32"/>
              </a:solidFill>
              <a:latin typeface="Roboto"/>
              <a:ea typeface="Roboto"/>
              <a:cs typeface="Roboto"/>
              <a:sym typeface="Roboto"/>
            </a:endParaRPr>
          </a:p>
        </p:txBody>
      </p:sp>
      <p:grpSp>
        <p:nvGrpSpPr>
          <p:cNvPr id="160" name="Google Shape;160;p6"/>
          <p:cNvGrpSpPr/>
          <p:nvPr/>
        </p:nvGrpSpPr>
        <p:grpSpPr>
          <a:xfrm>
            <a:off x="155574" y="1355271"/>
            <a:ext cx="11764283" cy="5001078"/>
            <a:chOff x="155574" y="1355271"/>
            <a:chExt cx="11764283" cy="5001078"/>
          </a:xfrm>
        </p:grpSpPr>
        <p:grpSp>
          <p:nvGrpSpPr>
            <p:cNvPr id="161" name="Google Shape;161;p6"/>
            <p:cNvGrpSpPr/>
            <p:nvPr/>
          </p:nvGrpSpPr>
          <p:grpSpPr>
            <a:xfrm>
              <a:off x="155574" y="1519959"/>
              <a:ext cx="8455025" cy="4053268"/>
              <a:chOff x="155574" y="1217612"/>
              <a:chExt cx="12094409" cy="4244131"/>
            </a:xfrm>
          </p:grpSpPr>
          <p:grpSp>
            <p:nvGrpSpPr>
              <p:cNvPr id="162" name="Google Shape;162;p6"/>
              <p:cNvGrpSpPr/>
              <p:nvPr/>
            </p:nvGrpSpPr>
            <p:grpSpPr>
              <a:xfrm>
                <a:off x="155574" y="1217612"/>
                <a:ext cx="12094409" cy="4244131"/>
                <a:chOff x="155574" y="1217612"/>
                <a:chExt cx="12094409" cy="4244131"/>
              </a:xfrm>
            </p:grpSpPr>
            <p:pic>
              <p:nvPicPr>
                <p:cNvPr id="163" name="Google Shape;163;p6"/>
                <p:cNvPicPr preferRelativeResize="0"/>
                <p:nvPr/>
              </p:nvPicPr>
              <p:blipFill rotWithShape="1">
                <a:blip r:embed="rId3">
                  <a:alphaModFix/>
                </a:blip>
                <a:srcRect/>
                <a:stretch/>
              </p:blipFill>
              <p:spPr>
                <a:xfrm>
                  <a:off x="155574" y="1217612"/>
                  <a:ext cx="11604625" cy="1857375"/>
                </a:xfrm>
                <a:prstGeom prst="rect">
                  <a:avLst/>
                </a:prstGeom>
                <a:noFill/>
                <a:ln>
                  <a:noFill/>
                </a:ln>
              </p:spPr>
            </p:pic>
            <p:sp>
              <p:nvSpPr>
                <p:cNvPr id="164" name="Google Shape;164;p6"/>
                <p:cNvSpPr/>
                <p:nvPr/>
              </p:nvSpPr>
              <p:spPr>
                <a:xfrm>
                  <a:off x="1622424" y="3320077"/>
                  <a:ext cx="10627559" cy="116017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a-ES" sz="1800">
                      <a:solidFill>
                        <a:srgbClr val="691C32"/>
                      </a:solidFill>
                      <a:latin typeface="Roboto"/>
                      <a:ea typeface="Roboto"/>
                      <a:cs typeface="Roboto"/>
                      <a:sym typeface="Roboto"/>
                    </a:rPr>
                    <a:t>Re: ¿Qué opináis del ayuno intermitente?</a:t>
                  </a:r>
                  <a:endParaRPr/>
                </a:p>
                <a:p>
                  <a:pPr marL="0" marR="0" lvl="0" indent="0" algn="l" rtl="0">
                    <a:spcBef>
                      <a:spcPts val="0"/>
                    </a:spcBef>
                    <a:spcAft>
                      <a:spcPts val="0"/>
                    </a:spcAft>
                    <a:buNone/>
                  </a:pPr>
                  <a:r>
                    <a:rPr lang="ca-ES" sz="1200" b="0" i="0">
                      <a:solidFill>
                        <a:schemeClr val="dk1"/>
                      </a:solidFill>
                      <a:latin typeface="Roboto"/>
                      <a:ea typeface="Roboto"/>
                      <a:cs typeface="Roboto"/>
                      <a:sym typeface="Roboto"/>
                    </a:rPr>
                    <a:t>Me sienta muy bien, sobre todo en días en los que no voy a trabajar. Soy capaz de estar muchas horas seguidas sin comer. </a:t>
                  </a:r>
                  <a:r>
                    <a:rPr lang="ca-ES" sz="1200">
                      <a:solidFill>
                        <a:schemeClr val="dk1"/>
                      </a:solidFill>
                      <a:latin typeface="Roboto"/>
                      <a:ea typeface="Roboto"/>
                      <a:cs typeface="Roboto"/>
                      <a:sym typeface="Roboto"/>
                    </a:rPr>
                    <a:t>Empiezo por la mañana y a veces aguanto hasta medio día. He leído sobre el tema y hay mucha investigación que avala esta práctica. Yo he conseguido bajar 5 kilos y estoy muy contento. </a:t>
                  </a:r>
                  <a:endParaRPr/>
                </a:p>
                <a:p>
                  <a:pPr marL="0" marR="0" lvl="0" indent="0" algn="l" rtl="0">
                    <a:spcBef>
                      <a:spcPts val="0"/>
                    </a:spcBef>
                    <a:spcAft>
                      <a:spcPts val="0"/>
                    </a:spcAft>
                    <a:buNone/>
                  </a:pPr>
                  <a:r>
                    <a:rPr lang="ca-ES" sz="1200">
                      <a:solidFill>
                        <a:schemeClr val="dk1"/>
                      </a:solidFill>
                      <a:latin typeface="Roboto"/>
                      <a:ea typeface="Roboto"/>
                      <a:cs typeface="Roboto"/>
                      <a:sym typeface="Roboto"/>
                    </a:rPr>
                    <a:t>Lo volveré a hacer. … Saludos.</a:t>
                  </a:r>
                  <a:endParaRPr/>
                </a:p>
              </p:txBody>
            </p:sp>
            <p:pic>
              <p:nvPicPr>
                <p:cNvPr id="165" name="Google Shape;165;p6"/>
                <p:cNvPicPr preferRelativeResize="0"/>
                <p:nvPr/>
              </p:nvPicPr>
              <p:blipFill rotWithShape="1">
                <a:blip r:embed="rId4">
                  <a:alphaModFix/>
                </a:blip>
                <a:srcRect/>
                <a:stretch/>
              </p:blipFill>
              <p:spPr>
                <a:xfrm>
                  <a:off x="1622424" y="4520499"/>
                  <a:ext cx="9236076" cy="941244"/>
                </a:xfrm>
                <a:prstGeom prst="rect">
                  <a:avLst/>
                </a:prstGeom>
                <a:noFill/>
                <a:ln>
                  <a:noFill/>
                </a:ln>
              </p:spPr>
            </p:pic>
          </p:grpSp>
          <p:sp>
            <p:nvSpPr>
              <p:cNvPr id="166" name="Google Shape;166;p6"/>
              <p:cNvSpPr txBox="1"/>
              <p:nvPr/>
            </p:nvSpPr>
            <p:spPr>
              <a:xfrm>
                <a:off x="155574" y="3320077"/>
                <a:ext cx="1466851" cy="199807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rgbClr val="C00000"/>
                  </a:solidFill>
                  <a:latin typeface="Calibri"/>
                  <a:ea typeface="Calibri"/>
                  <a:cs typeface="Calibri"/>
                  <a:sym typeface="Calibri"/>
                </a:endParaRPr>
              </a:p>
              <a:p>
                <a:pPr marL="0" marR="0" lvl="0" indent="0" algn="l" rtl="0">
                  <a:spcBef>
                    <a:spcPts val="0"/>
                  </a:spcBef>
                  <a:spcAft>
                    <a:spcPts val="0"/>
                  </a:spcAft>
                  <a:buNone/>
                </a:pPr>
                <a:endParaRPr sz="1800">
                  <a:solidFill>
                    <a:srgbClr val="C00000"/>
                  </a:solidFill>
                  <a:latin typeface="Calibri"/>
                  <a:ea typeface="Calibri"/>
                  <a:cs typeface="Calibri"/>
                  <a:sym typeface="Calibri"/>
                </a:endParaRPr>
              </a:p>
              <a:p>
                <a:pPr marL="0" marR="0" lvl="0" indent="0" algn="l" rtl="0">
                  <a:spcBef>
                    <a:spcPts val="0"/>
                  </a:spcBef>
                  <a:spcAft>
                    <a:spcPts val="0"/>
                  </a:spcAft>
                  <a:buNone/>
                </a:pPr>
                <a:endParaRPr sz="1800">
                  <a:solidFill>
                    <a:srgbClr val="C00000"/>
                  </a:solidFill>
                  <a:latin typeface="Calibri"/>
                  <a:ea typeface="Calibri"/>
                  <a:cs typeface="Calibri"/>
                  <a:sym typeface="Calibri"/>
                </a:endParaRPr>
              </a:p>
              <a:p>
                <a:pPr marL="0" marR="0" lvl="0" indent="0" algn="ctr" rtl="0">
                  <a:spcBef>
                    <a:spcPts val="0"/>
                  </a:spcBef>
                  <a:spcAft>
                    <a:spcPts val="0"/>
                  </a:spcAft>
                  <a:buNone/>
                </a:pPr>
                <a:r>
                  <a:rPr lang="ca-ES" sz="1800">
                    <a:solidFill>
                      <a:srgbClr val="960000"/>
                    </a:solidFill>
                    <a:latin typeface="Calibri"/>
                    <a:ea typeface="Calibri"/>
                    <a:cs typeface="Calibri"/>
                    <a:sym typeface="Calibri"/>
                  </a:rPr>
                  <a:t>@jgafon</a:t>
                </a:r>
                <a:endParaRPr sz="1800">
                  <a:solidFill>
                    <a:srgbClr val="960000"/>
                  </a:solidFill>
                  <a:latin typeface="Calibri"/>
                  <a:ea typeface="Calibri"/>
                  <a:cs typeface="Calibri"/>
                  <a:sym typeface="Calibri"/>
                </a:endParaRPr>
              </a:p>
              <a:p>
                <a:pPr marL="0" marR="0" lvl="0" indent="0" algn="l" rtl="0">
                  <a:spcBef>
                    <a:spcPts val="0"/>
                  </a:spcBef>
                  <a:spcAft>
                    <a:spcPts val="0"/>
                  </a:spcAft>
                  <a:buNone/>
                </a:pPr>
                <a:endParaRPr sz="1800">
                  <a:solidFill>
                    <a:srgbClr val="960000"/>
                  </a:solidFill>
                  <a:latin typeface="Calibri"/>
                  <a:ea typeface="Calibri"/>
                  <a:cs typeface="Calibri"/>
                  <a:sym typeface="Calibri"/>
                </a:endParaRPr>
              </a:p>
              <a:p>
                <a:pPr marL="0" marR="0" lvl="0" indent="0" algn="l" rtl="0">
                  <a:spcBef>
                    <a:spcPts val="0"/>
                  </a:spcBef>
                  <a:spcAft>
                    <a:spcPts val="0"/>
                  </a:spcAft>
                  <a:buNone/>
                </a:pPr>
                <a:r>
                  <a:rPr lang="ca-ES" sz="1400">
                    <a:solidFill>
                      <a:srgbClr val="960000"/>
                    </a:solidFill>
                    <a:latin typeface="Calibri"/>
                    <a:ea typeface="Calibri"/>
                    <a:cs typeface="Calibri"/>
                    <a:sym typeface="Calibri"/>
                  </a:rPr>
                  <a:t>Juan García</a:t>
                </a:r>
                <a:endParaRPr/>
              </a:p>
              <a:p>
                <a:pPr marL="0" marR="0" lvl="0" indent="0" algn="l" rtl="0">
                  <a:spcBef>
                    <a:spcPts val="0"/>
                  </a:spcBef>
                  <a:spcAft>
                    <a:spcPts val="0"/>
                  </a:spcAft>
                  <a:buNone/>
                </a:pPr>
                <a:r>
                  <a:rPr lang="ca-ES" sz="1400">
                    <a:solidFill>
                      <a:srgbClr val="960000"/>
                    </a:solidFill>
                    <a:latin typeface="Calibri"/>
                    <a:ea typeface="Calibri"/>
                    <a:cs typeface="Calibri"/>
                    <a:sym typeface="Calibri"/>
                  </a:rPr>
                  <a:t>Fontanero</a:t>
                </a:r>
                <a:endParaRPr sz="1400">
                  <a:solidFill>
                    <a:srgbClr val="960000"/>
                  </a:solidFill>
                  <a:latin typeface="Calibri"/>
                  <a:ea typeface="Calibri"/>
                  <a:cs typeface="Calibri"/>
                  <a:sym typeface="Calibri"/>
                </a:endParaRPr>
              </a:p>
            </p:txBody>
          </p:sp>
          <p:pic>
            <p:nvPicPr>
              <p:cNvPr id="167" name="Google Shape;167;p6"/>
              <p:cNvPicPr preferRelativeResize="0"/>
              <p:nvPr/>
            </p:nvPicPr>
            <p:blipFill rotWithShape="1">
              <a:blip r:embed="rId5">
                <a:alphaModFix/>
              </a:blip>
              <a:srcRect/>
              <a:stretch/>
            </p:blipFill>
            <p:spPr>
              <a:xfrm>
                <a:off x="168726" y="3320077"/>
                <a:ext cx="1228725" cy="914400"/>
              </a:xfrm>
              <a:prstGeom prst="rect">
                <a:avLst/>
              </a:prstGeom>
              <a:noFill/>
              <a:ln>
                <a:noFill/>
              </a:ln>
            </p:spPr>
          </p:pic>
        </p:grpSp>
        <p:pic>
          <p:nvPicPr>
            <p:cNvPr id="168" name="Google Shape;168;p6"/>
            <p:cNvPicPr preferRelativeResize="0"/>
            <p:nvPr/>
          </p:nvPicPr>
          <p:blipFill rotWithShape="1">
            <a:blip r:embed="rId6">
              <a:alphaModFix/>
            </a:blip>
            <a:srcRect t="6951" b="26900"/>
            <a:stretch/>
          </p:blipFill>
          <p:spPr>
            <a:xfrm>
              <a:off x="9026183" y="3869115"/>
              <a:ext cx="2661978" cy="2487234"/>
            </a:xfrm>
            <a:prstGeom prst="rect">
              <a:avLst/>
            </a:prstGeom>
            <a:noFill/>
            <a:ln>
              <a:noFill/>
            </a:ln>
          </p:spPr>
        </p:pic>
        <p:sp>
          <p:nvSpPr>
            <p:cNvPr id="169" name="Google Shape;169;p6"/>
            <p:cNvSpPr/>
            <p:nvPr/>
          </p:nvSpPr>
          <p:spPr>
            <a:xfrm>
              <a:off x="8610599" y="1355271"/>
              <a:ext cx="3309258" cy="2661558"/>
            </a:xfrm>
            <a:prstGeom prst="wedgeRectCallout">
              <a:avLst>
                <a:gd name="adj1" fmla="val -7707"/>
                <a:gd name="adj2" fmla="val 60608"/>
              </a:avLst>
            </a:prstGeom>
            <a:solidFill>
              <a:schemeClr val="lt1"/>
            </a:solidFill>
            <a:ln w="38150" cap="flat" cmpd="sng">
              <a:solidFill>
                <a:srgbClr val="42719B"/>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1800" b="0" strike="noStrike">
                <a:solidFill>
                  <a:srgbClr val="000000"/>
                </a:solidFill>
                <a:latin typeface="Arial"/>
                <a:ea typeface="Arial"/>
                <a:cs typeface="Arial"/>
                <a:sym typeface="Arial"/>
              </a:endParaRPr>
            </a:p>
            <a:p>
              <a:pPr marL="0" marR="0" lvl="0" indent="0" algn="ctr" rtl="0">
                <a:lnSpc>
                  <a:spcPct val="150000"/>
                </a:lnSpc>
                <a:spcBef>
                  <a:spcPts val="0"/>
                </a:spcBef>
                <a:spcAft>
                  <a:spcPts val="0"/>
                </a:spcAft>
                <a:buNone/>
              </a:pPr>
              <a:r>
                <a:rPr lang="ca-ES" sz="2000" b="0" i="1" strike="noStrike">
                  <a:solidFill>
                    <a:srgbClr val="0070C0"/>
                  </a:solidFill>
                  <a:latin typeface="Arial"/>
                  <a:ea typeface="Arial"/>
                  <a:cs typeface="Arial"/>
                  <a:sym typeface="Arial"/>
                </a:rPr>
                <a:t>¿</a:t>
              </a:r>
              <a:r>
                <a:rPr lang="ca-ES" sz="2000" b="1" i="1" strike="noStrike">
                  <a:solidFill>
                    <a:srgbClr val="FF0000"/>
                  </a:solidFill>
                  <a:latin typeface="Arial"/>
                  <a:ea typeface="Arial"/>
                  <a:cs typeface="Arial"/>
                  <a:sym typeface="Arial"/>
                </a:rPr>
                <a:t>Dónde</a:t>
              </a:r>
              <a:r>
                <a:rPr lang="ca-ES" sz="2000" b="0" i="1" strike="noStrike">
                  <a:solidFill>
                    <a:srgbClr val="000000"/>
                  </a:solidFill>
                  <a:latin typeface="Arial"/>
                  <a:ea typeface="Arial"/>
                  <a:cs typeface="Arial"/>
                  <a:sym typeface="Arial"/>
                </a:rPr>
                <a:t> </a:t>
              </a:r>
              <a:r>
                <a:rPr lang="ca-ES" sz="2000" b="0" i="1" strike="noStrike">
                  <a:solidFill>
                    <a:srgbClr val="0070C0"/>
                  </a:solidFill>
                  <a:latin typeface="Arial"/>
                  <a:ea typeface="Arial"/>
                  <a:cs typeface="Arial"/>
                  <a:sym typeface="Arial"/>
                </a:rPr>
                <a:t>está escrito?</a:t>
              </a:r>
              <a:endParaRPr/>
            </a:p>
            <a:p>
              <a:pPr marL="0" marR="0" lvl="0" indent="0" algn="ctr" rtl="0">
                <a:lnSpc>
                  <a:spcPct val="150000"/>
                </a:lnSpc>
                <a:spcBef>
                  <a:spcPts val="0"/>
                </a:spcBef>
                <a:spcAft>
                  <a:spcPts val="0"/>
                </a:spcAft>
                <a:buNone/>
              </a:pPr>
              <a:r>
                <a:rPr lang="ca-ES" sz="2000">
                  <a:solidFill>
                    <a:schemeClr val="dk1"/>
                  </a:solidFill>
                  <a:latin typeface="Arial"/>
                  <a:ea typeface="Arial"/>
                  <a:cs typeface="Arial"/>
                  <a:sym typeface="Arial"/>
                </a:rPr>
                <a:t>Web: FORO</a:t>
              </a:r>
              <a:endParaRPr sz="2000" b="0" strike="noStrike">
                <a:solidFill>
                  <a:schemeClr val="dk1"/>
                </a:solidFill>
                <a:latin typeface="Arial"/>
                <a:ea typeface="Arial"/>
                <a:cs typeface="Arial"/>
                <a:sym typeface="Arial"/>
              </a:endParaRPr>
            </a:p>
            <a:p>
              <a:pPr marL="0" marR="0" lvl="0" indent="0" algn="ctr" rtl="0">
                <a:lnSpc>
                  <a:spcPct val="150000"/>
                </a:lnSpc>
                <a:spcBef>
                  <a:spcPts val="0"/>
                </a:spcBef>
                <a:spcAft>
                  <a:spcPts val="0"/>
                </a:spcAft>
                <a:buNone/>
              </a:pPr>
              <a:r>
                <a:rPr lang="ca-ES" sz="2000" b="0" i="1" strike="noStrike">
                  <a:solidFill>
                    <a:srgbClr val="0070C0"/>
                  </a:solidFill>
                  <a:latin typeface="Arial"/>
                  <a:ea typeface="Arial"/>
                  <a:cs typeface="Arial"/>
                  <a:sym typeface="Arial"/>
                </a:rPr>
                <a:t>¿</a:t>
              </a:r>
              <a:r>
                <a:rPr lang="ca-ES" sz="2000" b="1" i="1" strike="noStrike">
                  <a:solidFill>
                    <a:srgbClr val="FF0000"/>
                  </a:solidFill>
                  <a:latin typeface="Arial"/>
                  <a:ea typeface="Arial"/>
                  <a:cs typeface="Arial"/>
                  <a:sym typeface="Arial"/>
                </a:rPr>
                <a:t>Quién</a:t>
              </a:r>
              <a:r>
                <a:rPr lang="ca-ES" sz="2000" b="0" i="1" strike="noStrike">
                  <a:solidFill>
                    <a:srgbClr val="000000"/>
                  </a:solidFill>
                  <a:latin typeface="Arial"/>
                  <a:ea typeface="Arial"/>
                  <a:cs typeface="Arial"/>
                  <a:sym typeface="Arial"/>
                </a:rPr>
                <a:t> </a:t>
              </a:r>
              <a:r>
                <a:rPr lang="ca-ES" sz="2000" b="0" i="1" strike="noStrike">
                  <a:solidFill>
                    <a:srgbClr val="0070C0"/>
                  </a:solidFill>
                  <a:latin typeface="Arial"/>
                  <a:ea typeface="Arial"/>
                  <a:cs typeface="Arial"/>
                  <a:sym typeface="Arial"/>
                </a:rPr>
                <a:t>es el autor?</a:t>
              </a:r>
              <a:endParaRPr/>
            </a:p>
            <a:p>
              <a:pPr marL="0" marR="0" lvl="0" indent="0" algn="ctr" rtl="0">
                <a:lnSpc>
                  <a:spcPct val="150000"/>
                </a:lnSpc>
                <a:spcBef>
                  <a:spcPts val="0"/>
                </a:spcBef>
                <a:spcAft>
                  <a:spcPts val="0"/>
                </a:spcAft>
                <a:buNone/>
              </a:pPr>
              <a:r>
                <a:rPr lang="ca-ES" sz="2000">
                  <a:solidFill>
                    <a:schemeClr val="dk1"/>
                  </a:solidFill>
                  <a:latin typeface="Arial"/>
                  <a:ea typeface="Arial"/>
                  <a:cs typeface="Arial"/>
                  <a:sym typeface="Arial"/>
                </a:rPr>
                <a:t>Autor: Juan García.</a:t>
              </a:r>
              <a:endParaRPr/>
            </a:p>
            <a:p>
              <a:pPr marL="0" marR="0" lvl="0" indent="0" algn="ctr" rtl="0">
                <a:lnSpc>
                  <a:spcPct val="150000"/>
                </a:lnSpc>
                <a:spcBef>
                  <a:spcPts val="0"/>
                </a:spcBef>
                <a:spcAft>
                  <a:spcPts val="0"/>
                </a:spcAft>
                <a:buNone/>
              </a:pPr>
              <a:r>
                <a:rPr lang="ca-ES" sz="2000" b="0" strike="noStrike">
                  <a:solidFill>
                    <a:schemeClr val="dk1"/>
                  </a:solidFill>
                  <a:latin typeface="Arial"/>
                  <a:ea typeface="Arial"/>
                  <a:cs typeface="Arial"/>
                  <a:sym typeface="Arial"/>
                </a:rPr>
                <a:t>Profesión: Fontanero </a:t>
              </a:r>
              <a:endParaRPr sz="2000" b="0" strike="noStrike">
                <a:solidFill>
                  <a:schemeClr val="dk1"/>
                </a:solidFill>
                <a:latin typeface="Arial"/>
                <a:ea typeface="Arial"/>
                <a:cs typeface="Arial"/>
                <a:sym typeface="Arial"/>
              </a:endParaRPr>
            </a:p>
            <a:p>
              <a:pPr marL="0" marR="0" lvl="0" indent="0" algn="ctr" rtl="0">
                <a:lnSpc>
                  <a:spcPct val="100000"/>
                </a:lnSpc>
                <a:spcBef>
                  <a:spcPts val="0"/>
                </a:spcBef>
                <a:spcAft>
                  <a:spcPts val="0"/>
                </a:spcAft>
                <a:buNone/>
              </a:pPr>
              <a:endParaRPr sz="3200" b="0" strike="noStrike">
                <a:solidFill>
                  <a:srgbClr val="000000"/>
                </a:solidFill>
                <a:latin typeface="Arial"/>
                <a:ea typeface="Arial"/>
                <a:cs typeface="Arial"/>
                <a:sym typeface="Arial"/>
              </a:endParaRPr>
            </a:p>
          </p:txBody>
        </p:sp>
      </p:grpSp>
      <p:cxnSp>
        <p:nvCxnSpPr>
          <p:cNvPr id="170" name="Google Shape;170;p6"/>
          <p:cNvCxnSpPr/>
          <p:nvPr/>
        </p:nvCxnSpPr>
        <p:spPr>
          <a:xfrm flipH="1">
            <a:off x="4392386" y="1585274"/>
            <a:ext cx="4454183" cy="424543"/>
          </a:xfrm>
          <a:prstGeom prst="straightConnector1">
            <a:avLst/>
          </a:prstGeom>
          <a:noFill/>
          <a:ln w="50800" cap="flat" cmpd="sng">
            <a:solidFill>
              <a:srgbClr val="FF0000"/>
            </a:solidFill>
            <a:prstDash val="solid"/>
            <a:miter lim="800000"/>
            <a:headEnd type="triangle" w="med" len="med"/>
            <a:tailEnd type="triangle" w="med" len="med"/>
          </a:ln>
        </p:spPr>
      </p:cxnSp>
      <p:cxnSp>
        <p:nvCxnSpPr>
          <p:cNvPr id="171" name="Google Shape;171;p6"/>
          <p:cNvCxnSpPr/>
          <p:nvPr/>
        </p:nvCxnSpPr>
        <p:spPr>
          <a:xfrm flipH="1">
            <a:off x="1181027" y="3292280"/>
            <a:ext cx="7845156" cy="1831489"/>
          </a:xfrm>
          <a:prstGeom prst="straightConnector1">
            <a:avLst/>
          </a:prstGeom>
          <a:noFill/>
          <a:ln w="50800" cap="flat" cmpd="sng">
            <a:solidFill>
              <a:srgbClr val="FF0000"/>
            </a:solidFill>
            <a:prstDash val="solid"/>
            <a:miter lim="800000"/>
            <a:headEnd type="none" w="sm" len="sm"/>
            <a:tailEnd type="triangle" w="med" len="med"/>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7"/>
          <p:cNvSpPr txBox="1">
            <a:spLocks noGrp="1"/>
          </p:cNvSpPr>
          <p:nvPr>
            <p:ph type="dt" idx="10"/>
          </p:nvPr>
        </p:nvSpPr>
        <p:spPr>
          <a:xfrm>
            <a:off x="342900" y="6356349"/>
            <a:ext cx="31496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ca-ES"/>
              <a:t>Autores:  V. Ávila, I. Fajardo, P. Delgado, L. Salmerón. </a:t>
            </a:r>
            <a:endParaRPr/>
          </a:p>
        </p:txBody>
      </p:sp>
      <p:sp>
        <p:nvSpPr>
          <p:cNvPr id="177" name="Google Shape;177;p7"/>
          <p:cNvSpPr txBox="1">
            <a:spLocks noGrp="1"/>
          </p:cNvSpPr>
          <p:nvPr>
            <p:ph type="ftr" idx="11"/>
          </p:nvPr>
        </p:nvSpPr>
        <p:spPr>
          <a:xfrm>
            <a:off x="3613150" y="6266655"/>
            <a:ext cx="4876800" cy="544511"/>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ca-ES" b="1"/>
              <a:t>LECRIT</a:t>
            </a:r>
            <a:endParaRPr/>
          </a:p>
          <a:p>
            <a:pPr marL="0" lvl="0" indent="0" algn="ctr" rtl="0">
              <a:spcBef>
                <a:spcPts val="0"/>
              </a:spcBef>
              <a:spcAft>
                <a:spcPts val="0"/>
              </a:spcAft>
              <a:buNone/>
            </a:pPr>
            <a:r>
              <a:rPr lang="ca-ES" b="1"/>
              <a:t> </a:t>
            </a:r>
            <a:r>
              <a:rPr lang="ca-ES"/>
              <a:t>(PROGRAMA DE FORMACIÓN EN LECTURA CRÍTICA EN INTERNET)</a:t>
            </a:r>
            <a:endParaRPr/>
          </a:p>
        </p:txBody>
      </p:sp>
      <p:sp>
        <p:nvSpPr>
          <p:cNvPr id="178" name="Google Shape;178;p7"/>
          <p:cNvSpPr txBox="1">
            <a:spLocks noGrp="1"/>
          </p:cNvSpPr>
          <p:nvPr>
            <p:ph type="sldNum" idx="12"/>
          </p:nvPr>
        </p:nvSpPr>
        <p:spPr>
          <a:xfrm>
            <a:off x="9061361" y="6338114"/>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ca-ES"/>
              <a:t>Nº Registro: UV-MET-202183R</a:t>
            </a:r>
            <a:endParaRPr/>
          </a:p>
        </p:txBody>
      </p:sp>
      <p:sp>
        <p:nvSpPr>
          <p:cNvPr id="179" name="Google Shape;179;p7" descr="Imágenes de Estudiantes | Vectores, fotos de stock y PSD ..."/>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80" name="Google Shape;180;p7"/>
          <p:cNvPicPr preferRelativeResize="0"/>
          <p:nvPr/>
        </p:nvPicPr>
        <p:blipFill rotWithShape="1">
          <a:blip r:embed="rId3">
            <a:alphaModFix/>
          </a:blip>
          <a:srcRect t="6951" b="26900"/>
          <a:stretch/>
        </p:blipFill>
        <p:spPr>
          <a:xfrm>
            <a:off x="9797144" y="4274686"/>
            <a:ext cx="2205788" cy="2081663"/>
          </a:xfrm>
          <a:prstGeom prst="rect">
            <a:avLst/>
          </a:prstGeom>
          <a:noFill/>
          <a:ln>
            <a:noFill/>
          </a:ln>
        </p:spPr>
      </p:pic>
      <p:sp>
        <p:nvSpPr>
          <p:cNvPr id="181" name="Google Shape;181;p7"/>
          <p:cNvSpPr/>
          <p:nvPr/>
        </p:nvSpPr>
        <p:spPr>
          <a:xfrm>
            <a:off x="9740446" y="1272268"/>
            <a:ext cx="2451554" cy="2793546"/>
          </a:xfrm>
          <a:prstGeom prst="wedgeRectCallout">
            <a:avLst>
              <a:gd name="adj1" fmla="val -7707"/>
              <a:gd name="adj2" fmla="val 60608"/>
            </a:avLst>
          </a:prstGeom>
          <a:solidFill>
            <a:schemeClr val="lt1"/>
          </a:solidFill>
          <a:ln w="38150" cap="flat" cmpd="sng">
            <a:solidFill>
              <a:srgbClr val="42719B"/>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1800" b="0" strike="noStrike">
              <a:solidFill>
                <a:srgbClr val="000000"/>
              </a:solidFill>
              <a:latin typeface="Arial"/>
              <a:ea typeface="Arial"/>
              <a:cs typeface="Arial"/>
              <a:sym typeface="Arial"/>
            </a:endParaRPr>
          </a:p>
          <a:p>
            <a:pPr marL="0" marR="0" lvl="0" indent="0" algn="l" rtl="0">
              <a:lnSpc>
                <a:spcPct val="150000"/>
              </a:lnSpc>
              <a:spcBef>
                <a:spcPts val="0"/>
              </a:spcBef>
              <a:spcAft>
                <a:spcPts val="0"/>
              </a:spcAft>
              <a:buNone/>
            </a:pPr>
            <a:r>
              <a:rPr lang="ca-ES" sz="1800" b="0" i="1" strike="noStrike">
                <a:solidFill>
                  <a:srgbClr val="0070C0"/>
                </a:solidFill>
                <a:latin typeface="Arial"/>
                <a:ea typeface="Arial"/>
                <a:cs typeface="Arial"/>
                <a:sym typeface="Arial"/>
              </a:rPr>
              <a:t>¿</a:t>
            </a:r>
            <a:r>
              <a:rPr lang="ca-ES" sz="1800" b="1" i="1" strike="noStrike">
                <a:solidFill>
                  <a:srgbClr val="FF0000"/>
                </a:solidFill>
                <a:latin typeface="Arial"/>
                <a:ea typeface="Arial"/>
                <a:cs typeface="Arial"/>
                <a:sym typeface="Arial"/>
              </a:rPr>
              <a:t>Dónde</a:t>
            </a:r>
            <a:r>
              <a:rPr lang="ca-ES" sz="1800" b="0" i="1" strike="noStrike">
                <a:solidFill>
                  <a:srgbClr val="000000"/>
                </a:solidFill>
                <a:latin typeface="Arial"/>
                <a:ea typeface="Arial"/>
                <a:cs typeface="Arial"/>
                <a:sym typeface="Arial"/>
              </a:rPr>
              <a:t> </a:t>
            </a:r>
            <a:r>
              <a:rPr lang="ca-ES" sz="1800" b="0" i="1" strike="noStrike">
                <a:solidFill>
                  <a:srgbClr val="0070C0"/>
                </a:solidFill>
                <a:latin typeface="Arial"/>
                <a:ea typeface="Arial"/>
                <a:cs typeface="Arial"/>
                <a:sym typeface="Arial"/>
              </a:rPr>
              <a:t>está escrito?</a:t>
            </a:r>
            <a:endParaRPr/>
          </a:p>
          <a:p>
            <a:pPr marL="0" marR="0" lvl="0" indent="0" algn="l" rtl="0">
              <a:lnSpc>
                <a:spcPct val="150000"/>
              </a:lnSpc>
              <a:spcBef>
                <a:spcPts val="0"/>
              </a:spcBef>
              <a:spcAft>
                <a:spcPts val="0"/>
              </a:spcAft>
              <a:buNone/>
            </a:pPr>
            <a:r>
              <a:rPr lang="ca-ES" sz="1800">
                <a:solidFill>
                  <a:schemeClr val="dk1"/>
                </a:solidFill>
                <a:latin typeface="Arial"/>
                <a:ea typeface="Arial"/>
                <a:cs typeface="Arial"/>
                <a:sym typeface="Arial"/>
              </a:rPr>
              <a:t>Web: Clínica de nutrición</a:t>
            </a:r>
            <a:endParaRPr sz="1800" b="0" strike="noStrike">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r>
              <a:rPr lang="ca-ES" sz="1800" b="0" i="1" strike="noStrike">
                <a:solidFill>
                  <a:srgbClr val="0070C0"/>
                </a:solidFill>
                <a:latin typeface="Arial"/>
                <a:ea typeface="Arial"/>
                <a:cs typeface="Arial"/>
                <a:sym typeface="Arial"/>
              </a:rPr>
              <a:t>¿</a:t>
            </a:r>
            <a:r>
              <a:rPr lang="ca-ES" sz="1800" b="1" i="1" strike="noStrike">
                <a:solidFill>
                  <a:srgbClr val="FF0000"/>
                </a:solidFill>
                <a:latin typeface="Arial"/>
                <a:ea typeface="Arial"/>
                <a:cs typeface="Arial"/>
                <a:sym typeface="Arial"/>
              </a:rPr>
              <a:t>Quién</a:t>
            </a:r>
            <a:r>
              <a:rPr lang="ca-ES" sz="1800" b="0" i="1" strike="noStrike">
                <a:solidFill>
                  <a:srgbClr val="000000"/>
                </a:solidFill>
                <a:latin typeface="Arial"/>
                <a:ea typeface="Arial"/>
                <a:cs typeface="Arial"/>
                <a:sym typeface="Arial"/>
              </a:rPr>
              <a:t> </a:t>
            </a:r>
            <a:r>
              <a:rPr lang="ca-ES" sz="1800" b="0" i="1" strike="noStrike">
                <a:solidFill>
                  <a:srgbClr val="0070C0"/>
                </a:solidFill>
                <a:latin typeface="Arial"/>
                <a:ea typeface="Arial"/>
                <a:cs typeface="Arial"/>
                <a:sym typeface="Arial"/>
              </a:rPr>
              <a:t>es el autor?</a:t>
            </a:r>
            <a:endParaRPr/>
          </a:p>
          <a:p>
            <a:pPr marL="0" marR="0" lvl="0" indent="0" algn="l" rtl="0">
              <a:lnSpc>
                <a:spcPct val="150000"/>
              </a:lnSpc>
              <a:spcBef>
                <a:spcPts val="0"/>
              </a:spcBef>
              <a:spcAft>
                <a:spcPts val="0"/>
              </a:spcAft>
              <a:buNone/>
            </a:pPr>
            <a:r>
              <a:rPr lang="ca-ES" sz="1800">
                <a:solidFill>
                  <a:schemeClr val="dk1"/>
                </a:solidFill>
                <a:latin typeface="Arial"/>
                <a:ea typeface="Arial"/>
                <a:cs typeface="Arial"/>
                <a:sym typeface="Arial"/>
              </a:rPr>
              <a:t>Autor: Eva Vila</a:t>
            </a:r>
            <a:endParaRPr/>
          </a:p>
          <a:p>
            <a:pPr marL="0" marR="0" lvl="0" indent="0" algn="l" rtl="0">
              <a:lnSpc>
                <a:spcPct val="150000"/>
              </a:lnSpc>
              <a:spcBef>
                <a:spcPts val="0"/>
              </a:spcBef>
              <a:spcAft>
                <a:spcPts val="0"/>
              </a:spcAft>
              <a:buNone/>
            </a:pPr>
            <a:r>
              <a:rPr lang="ca-ES" sz="1800" b="0" strike="noStrike">
                <a:solidFill>
                  <a:schemeClr val="dk1"/>
                </a:solidFill>
                <a:latin typeface="Arial"/>
                <a:ea typeface="Arial"/>
                <a:cs typeface="Arial"/>
                <a:sym typeface="Arial"/>
              </a:rPr>
              <a:t>Profesión: Médica</a:t>
            </a:r>
            <a:r>
              <a:rPr lang="ca-ES" sz="2000" b="0" strike="noStrike">
                <a:solidFill>
                  <a:schemeClr val="dk1"/>
                </a:solidFill>
                <a:latin typeface="Arial"/>
                <a:ea typeface="Arial"/>
                <a:cs typeface="Arial"/>
                <a:sym typeface="Arial"/>
              </a:rPr>
              <a:t> </a:t>
            </a:r>
            <a:endParaRPr sz="2000" b="0" strike="noStrike">
              <a:solidFill>
                <a:schemeClr val="dk1"/>
              </a:solidFill>
              <a:latin typeface="Arial"/>
              <a:ea typeface="Arial"/>
              <a:cs typeface="Arial"/>
              <a:sym typeface="Arial"/>
            </a:endParaRPr>
          </a:p>
          <a:p>
            <a:pPr marL="0" marR="0" lvl="0" indent="0" algn="ctr" rtl="0">
              <a:lnSpc>
                <a:spcPct val="100000"/>
              </a:lnSpc>
              <a:spcBef>
                <a:spcPts val="0"/>
              </a:spcBef>
              <a:spcAft>
                <a:spcPts val="0"/>
              </a:spcAft>
              <a:buNone/>
            </a:pPr>
            <a:endParaRPr sz="3200" b="0" strike="noStrike">
              <a:solidFill>
                <a:srgbClr val="000000"/>
              </a:solidFill>
              <a:latin typeface="Arial"/>
              <a:ea typeface="Arial"/>
              <a:cs typeface="Arial"/>
              <a:sym typeface="Arial"/>
            </a:endParaRPr>
          </a:p>
        </p:txBody>
      </p:sp>
      <p:cxnSp>
        <p:nvCxnSpPr>
          <p:cNvPr id="182" name="Google Shape;182;p7"/>
          <p:cNvCxnSpPr/>
          <p:nvPr/>
        </p:nvCxnSpPr>
        <p:spPr>
          <a:xfrm flipH="1">
            <a:off x="2041071" y="3055513"/>
            <a:ext cx="7911647" cy="2666631"/>
          </a:xfrm>
          <a:prstGeom prst="straightConnector1">
            <a:avLst/>
          </a:prstGeom>
          <a:noFill/>
          <a:ln w="50800" cap="flat" cmpd="sng">
            <a:solidFill>
              <a:srgbClr val="FF0000"/>
            </a:solidFill>
            <a:prstDash val="solid"/>
            <a:miter lim="800000"/>
            <a:headEnd type="none" w="sm" len="sm"/>
            <a:tailEnd type="triangle" w="med" len="med"/>
          </a:ln>
        </p:spPr>
      </p:cxnSp>
      <p:grpSp>
        <p:nvGrpSpPr>
          <p:cNvPr id="183" name="Google Shape;183;p7"/>
          <p:cNvGrpSpPr/>
          <p:nvPr/>
        </p:nvGrpSpPr>
        <p:grpSpPr>
          <a:xfrm>
            <a:off x="155575" y="492424"/>
            <a:ext cx="9584871" cy="5774231"/>
            <a:chOff x="155575" y="492424"/>
            <a:chExt cx="9584871" cy="5774231"/>
          </a:xfrm>
        </p:grpSpPr>
        <p:grpSp>
          <p:nvGrpSpPr>
            <p:cNvPr id="184" name="Google Shape;184;p7"/>
            <p:cNvGrpSpPr/>
            <p:nvPr/>
          </p:nvGrpSpPr>
          <p:grpSpPr>
            <a:xfrm>
              <a:off x="155576" y="492424"/>
              <a:ext cx="9584870" cy="5774231"/>
              <a:chOff x="233068" y="662905"/>
              <a:chExt cx="9584870" cy="5774231"/>
            </a:xfrm>
          </p:grpSpPr>
          <p:sp>
            <p:nvSpPr>
              <p:cNvPr id="185" name="Google Shape;185;p7"/>
              <p:cNvSpPr txBox="1"/>
              <p:nvPr/>
            </p:nvSpPr>
            <p:spPr>
              <a:xfrm>
                <a:off x="1830999" y="662905"/>
                <a:ext cx="3477986" cy="307777"/>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ca-ES" sz="1400">
                    <a:solidFill>
                      <a:schemeClr val="dk1"/>
                    </a:solidFill>
                    <a:latin typeface="Arial"/>
                    <a:ea typeface="Arial"/>
                    <a:cs typeface="Arial"/>
                    <a:sym typeface="Arial"/>
                  </a:rPr>
                  <a:t>www.clinicadenutricion.net/</a:t>
                </a:r>
                <a:endParaRPr sz="1400">
                  <a:solidFill>
                    <a:schemeClr val="dk1"/>
                  </a:solidFill>
                  <a:latin typeface="Arial"/>
                  <a:ea typeface="Arial"/>
                  <a:cs typeface="Arial"/>
                  <a:sym typeface="Arial"/>
                </a:endParaRPr>
              </a:p>
            </p:txBody>
          </p:sp>
          <p:sp>
            <p:nvSpPr>
              <p:cNvPr id="186" name="Google Shape;186;p7"/>
              <p:cNvSpPr/>
              <p:nvPr/>
            </p:nvSpPr>
            <p:spPr>
              <a:xfrm>
                <a:off x="233068" y="2108943"/>
                <a:ext cx="9584870" cy="4328193"/>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ca-ES" sz="1600" b="1" strike="noStrike">
                    <a:solidFill>
                      <a:srgbClr val="000000"/>
                    </a:solidFill>
                    <a:latin typeface="Arial"/>
                    <a:ea typeface="Arial"/>
                    <a:cs typeface="Arial"/>
                    <a:sym typeface="Arial"/>
                  </a:rPr>
                  <a:t>Tipos de Dietas para Adelgazar Adecuadamente</a:t>
                </a:r>
                <a:endParaRPr sz="1600" b="0" strike="noStrik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600" b="0" strike="noStrik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ca-ES" sz="1200" b="0" strike="noStrike">
                    <a:solidFill>
                      <a:srgbClr val="000000"/>
                    </a:solidFill>
                    <a:latin typeface="Arial"/>
                    <a:ea typeface="Arial"/>
                    <a:cs typeface="Arial"/>
                    <a:sym typeface="Arial"/>
                  </a:rPr>
                  <a:t>Las </a:t>
                </a:r>
                <a:r>
                  <a:rPr lang="ca-ES" sz="1200" b="1" strike="noStrike">
                    <a:solidFill>
                      <a:srgbClr val="000000"/>
                    </a:solidFill>
                    <a:latin typeface="Arial"/>
                    <a:ea typeface="Arial"/>
                    <a:cs typeface="Arial"/>
                    <a:sym typeface="Arial"/>
                  </a:rPr>
                  <a:t>dietas </a:t>
                </a:r>
                <a:r>
                  <a:rPr lang="ca-ES" sz="1200" b="0" strike="noStrike">
                    <a:solidFill>
                      <a:srgbClr val="000000"/>
                    </a:solidFill>
                    <a:latin typeface="Arial"/>
                    <a:ea typeface="Arial"/>
                    <a:cs typeface="Arial"/>
                    <a:sym typeface="Arial"/>
                  </a:rPr>
                  <a:t>para adelgazar merecen una mención aparte. Existen infinidad de </a:t>
                </a:r>
                <a:r>
                  <a:rPr lang="ca-ES" sz="1200" b="1" strike="noStrike">
                    <a:solidFill>
                      <a:srgbClr val="000000"/>
                    </a:solidFill>
                    <a:latin typeface="Arial"/>
                    <a:ea typeface="Arial"/>
                    <a:cs typeface="Arial"/>
                    <a:sym typeface="Arial"/>
                  </a:rPr>
                  <a:t>dietas </a:t>
                </a:r>
                <a:r>
                  <a:rPr lang="ca-ES" sz="1200" b="0" strike="noStrike">
                    <a:solidFill>
                      <a:srgbClr val="000000"/>
                    </a:solidFill>
                    <a:latin typeface="Arial"/>
                    <a:ea typeface="Arial"/>
                    <a:cs typeface="Arial"/>
                    <a:sym typeface="Arial"/>
                  </a:rPr>
                  <a:t>de moda, temporarias, </a:t>
                </a:r>
                <a:r>
                  <a:rPr lang="ca-ES" sz="1200" b="1" strike="noStrike">
                    <a:solidFill>
                      <a:srgbClr val="000000"/>
                    </a:solidFill>
                    <a:latin typeface="Arial"/>
                    <a:ea typeface="Arial"/>
                    <a:cs typeface="Arial"/>
                    <a:sym typeface="Arial"/>
                  </a:rPr>
                  <a:t>dietas</a:t>
                </a:r>
                <a:r>
                  <a:rPr lang="ca-ES" sz="1200" b="0" strike="noStrike">
                    <a:solidFill>
                      <a:srgbClr val="000000"/>
                    </a:solidFill>
                    <a:latin typeface="Arial"/>
                    <a:ea typeface="Arial"/>
                    <a:cs typeface="Arial"/>
                    <a:sym typeface="Arial"/>
                  </a:rPr>
                  <a:t> populares que prometen perder peso con rapidez, pero que rara vez funcionan, ya que cuando se abandona el régimen, es muy probable que se recupere el peso perdido.</a:t>
                </a:r>
                <a:endParaRPr sz="1200" b="0" strike="noStrik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ca-ES" sz="1200" b="1" strike="noStrike">
                    <a:solidFill>
                      <a:srgbClr val="000000"/>
                    </a:solidFill>
                    <a:latin typeface="Arial"/>
                    <a:ea typeface="Arial"/>
                    <a:cs typeface="Arial"/>
                    <a:sym typeface="Arial"/>
                  </a:rPr>
                  <a:t>Dietas vegetarianas</a:t>
                </a:r>
                <a:br>
                  <a:rPr lang="ca-ES" sz="1200">
                    <a:solidFill>
                      <a:schemeClr val="dk1"/>
                    </a:solidFill>
                    <a:latin typeface="Arial"/>
                    <a:ea typeface="Arial"/>
                    <a:cs typeface="Arial"/>
                    <a:sym typeface="Arial"/>
                  </a:rPr>
                </a:br>
                <a:r>
                  <a:rPr lang="ca-ES" sz="1200" b="0" strike="noStrike">
                    <a:solidFill>
                      <a:srgbClr val="000000"/>
                    </a:solidFill>
                    <a:latin typeface="Arial"/>
                    <a:ea typeface="Arial"/>
                    <a:cs typeface="Arial"/>
                    <a:sym typeface="Arial"/>
                  </a:rPr>
                  <a:t>Las dietas vegetarianas se enfocan principalmente en el consumo de productos de origen vegetal (frutas, verduras, legumbres, hortalizas, semillas, granos, etc.). Existen tres variantes: la dieta vegetariana estricta, la dieta lacto-vegetariana y la ovo-lacto-vegetariana.</a:t>
                </a:r>
                <a:endParaRPr sz="1200" b="0" strike="noStrik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ca-ES" sz="1200" b="0" strike="noStrike">
                    <a:solidFill>
                      <a:srgbClr val="000000"/>
                    </a:solidFill>
                    <a:latin typeface="Arial"/>
                    <a:ea typeface="Arial"/>
                    <a:cs typeface="Arial"/>
                    <a:sym typeface="Arial"/>
                  </a:rPr>
                  <a:t>Aun las personas que siguen dietas vegetarianas estrictas pueden nutrirse adecuadamente, siempre enfocándose en incluir alimentos ricos en hierro, proteínas, zinc, calcio y vitamina B12.</a:t>
                </a:r>
                <a:endParaRPr sz="1200" b="0" strike="noStrik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ca-ES" sz="1200" b="1" strike="noStrike">
                    <a:solidFill>
                      <a:srgbClr val="000000"/>
                    </a:solidFill>
                    <a:latin typeface="Arial"/>
                    <a:ea typeface="Arial"/>
                    <a:cs typeface="Arial"/>
                    <a:sym typeface="Arial"/>
                  </a:rPr>
                  <a:t>Dieta mediterránea</a:t>
                </a:r>
                <a:br>
                  <a:rPr lang="ca-ES" sz="1200">
                    <a:solidFill>
                      <a:schemeClr val="dk1"/>
                    </a:solidFill>
                    <a:latin typeface="Arial"/>
                    <a:ea typeface="Arial"/>
                    <a:cs typeface="Arial"/>
                    <a:sym typeface="Arial"/>
                  </a:rPr>
                </a:br>
                <a:r>
                  <a:rPr lang="ca-ES" sz="1200" b="0" strike="noStrike">
                    <a:solidFill>
                      <a:srgbClr val="000000"/>
                    </a:solidFill>
                    <a:latin typeface="Arial"/>
                    <a:ea typeface="Arial"/>
                    <a:cs typeface="Arial"/>
                    <a:sym typeface="Arial"/>
                  </a:rPr>
                  <a:t>Se trata de una dieta inspirada en los alimentos que se consumen habitualmente en los pueblos que se encuentran sobre la costa del Mar Mediterráneo. Se puede decir que es una dieta saludable, basada principalmente en pescados, frutas, vegetales, granos integrales, etc.</a:t>
                </a:r>
                <a:endParaRPr sz="1200" b="0" strike="noStrik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ca-ES" sz="1200" b="0" strike="noStrike">
                    <a:solidFill>
                      <a:srgbClr val="000000"/>
                    </a:solidFill>
                    <a:latin typeface="Arial"/>
                    <a:ea typeface="Arial"/>
                    <a:cs typeface="Arial"/>
                    <a:sym typeface="Arial"/>
                  </a:rPr>
                  <a:t>Dieta baja en sodio, para el tratamiento de la hipertensión arterial: se elimina el agregado de sal en las comidas, evitando también alimentos ricos en sodio, como fiambres, embutidos, alimentos enlatados, etc.</a:t>
                </a:r>
                <a:endParaRPr sz="1200" b="0" strike="noStrik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ca-ES" sz="1200" b="0" strike="noStrike">
                    <a:solidFill>
                      <a:srgbClr val="000000"/>
                    </a:solidFill>
                    <a:latin typeface="Arial"/>
                    <a:ea typeface="Arial"/>
                    <a:cs typeface="Arial"/>
                    <a:sym typeface="Arial"/>
                  </a:rPr>
                  <a:t>Dieta libre de gluten, para el tratamiento de la enfermedad celíaca. Se evita todo alimento derivado de trigo, avena, cebada y centeno.</a:t>
                </a:r>
                <a:endParaRPr sz="1200" b="0" strike="noStrik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ca-ES" sz="1200" b="0" strike="noStrike">
                    <a:solidFill>
                      <a:srgbClr val="000000"/>
                    </a:solidFill>
                    <a:latin typeface="Arial"/>
                    <a:ea typeface="Arial"/>
                    <a:cs typeface="Arial"/>
                    <a:sym typeface="Arial"/>
                  </a:rPr>
                  <a:t>Dieta baja en purinas, para evitar niveles elevados de ácido úrico en sangre: se reduce notoriamente la ingesta de: cerveza, gaseosas, hígado, riñón, anchoas, sardinas, bacalao, carnes rojas y otros alimentos ricos en purinas.</a:t>
                </a:r>
                <a:endParaRPr sz="1200" b="0" strike="noStrik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050" b="0" strike="noStrik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ca-ES" sz="1400" b="0" strike="noStrike">
                    <a:solidFill>
                      <a:srgbClr val="000000"/>
                    </a:solidFill>
                    <a:latin typeface="Arial"/>
                    <a:ea typeface="Arial"/>
                    <a:cs typeface="Arial"/>
                    <a:sym typeface="Arial"/>
                  </a:rPr>
                  <a:t>Eva Vila</a:t>
                </a:r>
                <a:endParaRPr sz="1400" b="0" strike="noStrik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ca-ES" sz="1400" b="0" strike="noStrike">
                    <a:solidFill>
                      <a:srgbClr val="000000"/>
                    </a:solidFill>
                    <a:latin typeface="Arial"/>
                    <a:ea typeface="Arial"/>
                    <a:cs typeface="Arial"/>
                    <a:sym typeface="Arial"/>
                  </a:rPr>
                  <a:t>Médica nutricionista.</a:t>
                </a:r>
                <a:br>
                  <a:rPr lang="ca-ES" sz="1800">
                    <a:solidFill>
                      <a:schemeClr val="dk1"/>
                    </a:solidFill>
                    <a:latin typeface="Calibri"/>
                    <a:ea typeface="Calibri"/>
                    <a:cs typeface="Calibri"/>
                    <a:sym typeface="Calibri"/>
                  </a:rPr>
                </a:br>
                <a:r>
                  <a:rPr lang="ca-ES" sz="1400" b="1" strike="noStrike">
                    <a:solidFill>
                      <a:srgbClr val="000000"/>
                    </a:solidFill>
                    <a:latin typeface="Arial"/>
                    <a:ea typeface="Arial"/>
                    <a:cs typeface="Arial"/>
                    <a:sym typeface="Arial"/>
                  </a:rPr>
                  <a:t> </a:t>
                </a:r>
                <a:endParaRPr sz="1400" b="0" strike="noStrike">
                  <a:solidFill>
                    <a:srgbClr val="000000"/>
                  </a:solidFill>
                  <a:latin typeface="Arial"/>
                  <a:ea typeface="Arial"/>
                  <a:cs typeface="Arial"/>
                  <a:sym typeface="Arial"/>
                </a:endParaRPr>
              </a:p>
            </p:txBody>
          </p:sp>
        </p:grpSp>
        <p:pic>
          <p:nvPicPr>
            <p:cNvPr id="187" name="Google Shape;187;p7"/>
            <p:cNvPicPr preferRelativeResize="0"/>
            <p:nvPr/>
          </p:nvPicPr>
          <p:blipFill rotWithShape="1">
            <a:blip r:embed="rId4">
              <a:alphaModFix/>
            </a:blip>
            <a:srcRect/>
            <a:stretch/>
          </p:blipFill>
          <p:spPr>
            <a:xfrm>
              <a:off x="155575" y="859533"/>
              <a:ext cx="9437876" cy="1038159"/>
            </a:xfrm>
            <a:prstGeom prst="rect">
              <a:avLst/>
            </a:prstGeom>
            <a:noFill/>
            <a:ln>
              <a:noFill/>
            </a:ln>
          </p:spPr>
        </p:pic>
      </p:grpSp>
      <p:cxnSp>
        <p:nvCxnSpPr>
          <p:cNvPr id="188" name="Google Shape;188;p7"/>
          <p:cNvCxnSpPr/>
          <p:nvPr/>
        </p:nvCxnSpPr>
        <p:spPr>
          <a:xfrm rot="10800000">
            <a:off x="4906735" y="1378613"/>
            <a:ext cx="4948011" cy="306204"/>
          </a:xfrm>
          <a:prstGeom prst="straightConnector1">
            <a:avLst/>
          </a:prstGeom>
          <a:noFill/>
          <a:ln w="50800" cap="flat" cmpd="sng">
            <a:solidFill>
              <a:srgbClr val="FF0000"/>
            </a:solidFill>
            <a:prstDash val="solid"/>
            <a:miter lim="800000"/>
            <a:headEnd type="none" w="sm" len="sm"/>
            <a:tailEnd type="triangle" w="med" len="med"/>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8"/>
          <p:cNvSpPr txBox="1">
            <a:spLocks noGrp="1"/>
          </p:cNvSpPr>
          <p:nvPr>
            <p:ph type="dt" idx="10"/>
          </p:nvPr>
        </p:nvSpPr>
        <p:spPr>
          <a:xfrm>
            <a:off x="342900" y="6356349"/>
            <a:ext cx="31496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ca-ES"/>
              <a:t>Autores:  V. Ávila, I. Fajardo, P. Delgado, L. Salmerón. </a:t>
            </a:r>
            <a:endParaRPr/>
          </a:p>
        </p:txBody>
      </p:sp>
      <p:sp>
        <p:nvSpPr>
          <p:cNvPr id="194" name="Google Shape;194;p8"/>
          <p:cNvSpPr txBox="1">
            <a:spLocks noGrp="1"/>
          </p:cNvSpPr>
          <p:nvPr>
            <p:ph type="ftr" idx="11"/>
          </p:nvPr>
        </p:nvSpPr>
        <p:spPr>
          <a:xfrm>
            <a:off x="3613150" y="6266655"/>
            <a:ext cx="4876800" cy="544511"/>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ca-ES" b="1"/>
              <a:t>LECRIT</a:t>
            </a:r>
            <a:endParaRPr/>
          </a:p>
          <a:p>
            <a:pPr marL="0" lvl="0" indent="0" algn="ctr" rtl="0">
              <a:spcBef>
                <a:spcPts val="0"/>
              </a:spcBef>
              <a:spcAft>
                <a:spcPts val="0"/>
              </a:spcAft>
              <a:buNone/>
            </a:pPr>
            <a:r>
              <a:rPr lang="ca-ES" b="1"/>
              <a:t> </a:t>
            </a:r>
            <a:r>
              <a:rPr lang="ca-ES"/>
              <a:t>(PROGRAMA DE FORMACIÓN EN LECTURA CRÍTICA EN INTERNET)</a:t>
            </a:r>
            <a:endParaRPr/>
          </a:p>
        </p:txBody>
      </p:sp>
      <p:sp>
        <p:nvSpPr>
          <p:cNvPr id="195" name="Google Shape;195;p8"/>
          <p:cNvSpPr txBox="1">
            <a:spLocks noGrp="1"/>
          </p:cNvSpPr>
          <p:nvPr>
            <p:ph type="sldNum" idx="12"/>
          </p:nvPr>
        </p:nvSpPr>
        <p:spPr>
          <a:xfrm>
            <a:off x="9061361" y="6338114"/>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ca-ES"/>
              <a:t>Nº Registro: UV-MET-202183R</a:t>
            </a:r>
            <a:endParaRPr/>
          </a:p>
        </p:txBody>
      </p:sp>
      <p:sp>
        <p:nvSpPr>
          <p:cNvPr id="196" name="Google Shape;196;p8"/>
          <p:cNvSpPr txBox="1"/>
          <p:nvPr/>
        </p:nvSpPr>
        <p:spPr>
          <a:xfrm>
            <a:off x="1681843" y="440871"/>
            <a:ext cx="5421086"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a-ES" sz="1800">
                <a:solidFill>
                  <a:schemeClr val="dk1"/>
                </a:solidFill>
                <a:latin typeface="Arial"/>
                <a:ea typeface="Arial"/>
                <a:cs typeface="Arial"/>
                <a:sym typeface="Arial"/>
              </a:rPr>
              <a:t>www.ministerio-sanidad.es/alertas-sanitarias/pina/</a:t>
            </a:r>
            <a:endParaRPr sz="1800">
              <a:solidFill>
                <a:schemeClr val="dk1"/>
              </a:solidFill>
              <a:latin typeface="Arial"/>
              <a:ea typeface="Arial"/>
              <a:cs typeface="Arial"/>
              <a:sym typeface="Arial"/>
            </a:endParaRPr>
          </a:p>
        </p:txBody>
      </p:sp>
      <p:sp>
        <p:nvSpPr>
          <p:cNvPr id="197" name="Google Shape;197;p8" descr="Imágenes de Estudiantes | Vectores, fotos de stock y PSD ..."/>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198" name="Google Shape;198;p8"/>
          <p:cNvCxnSpPr/>
          <p:nvPr/>
        </p:nvCxnSpPr>
        <p:spPr>
          <a:xfrm rot="10800000">
            <a:off x="3233057" y="1714500"/>
            <a:ext cx="6564087" cy="114300"/>
          </a:xfrm>
          <a:prstGeom prst="straightConnector1">
            <a:avLst/>
          </a:prstGeom>
          <a:noFill/>
          <a:ln w="9525" cap="flat" cmpd="sng">
            <a:solidFill>
              <a:schemeClr val="accent1"/>
            </a:solidFill>
            <a:prstDash val="solid"/>
            <a:miter lim="800000"/>
            <a:headEnd type="none" w="sm" len="sm"/>
            <a:tailEnd type="triangle" w="med" len="med"/>
          </a:ln>
        </p:spPr>
      </p:cxnSp>
      <p:grpSp>
        <p:nvGrpSpPr>
          <p:cNvPr id="199" name="Google Shape;199;p8"/>
          <p:cNvGrpSpPr/>
          <p:nvPr/>
        </p:nvGrpSpPr>
        <p:grpSpPr>
          <a:xfrm>
            <a:off x="155575" y="1176610"/>
            <a:ext cx="12036425" cy="5499589"/>
            <a:chOff x="155575" y="1176610"/>
            <a:chExt cx="12036425" cy="5499589"/>
          </a:xfrm>
        </p:grpSpPr>
        <p:grpSp>
          <p:nvGrpSpPr>
            <p:cNvPr id="200" name="Google Shape;200;p8"/>
            <p:cNvGrpSpPr/>
            <p:nvPr/>
          </p:nvGrpSpPr>
          <p:grpSpPr>
            <a:xfrm>
              <a:off x="155575" y="1176610"/>
              <a:ext cx="9576254" cy="1756800"/>
              <a:chOff x="17280" y="471600"/>
              <a:chExt cx="7939800" cy="1756800"/>
            </a:xfrm>
          </p:grpSpPr>
          <p:pic>
            <p:nvPicPr>
              <p:cNvPr id="201" name="Google Shape;201;p8"/>
              <p:cNvPicPr preferRelativeResize="0"/>
              <p:nvPr/>
            </p:nvPicPr>
            <p:blipFill rotWithShape="1">
              <a:blip r:embed="rId3">
                <a:alphaModFix/>
              </a:blip>
              <a:srcRect/>
              <a:stretch/>
            </p:blipFill>
            <p:spPr>
              <a:xfrm>
                <a:off x="17280" y="471600"/>
                <a:ext cx="7939800" cy="1756800"/>
              </a:xfrm>
              <a:prstGeom prst="rect">
                <a:avLst/>
              </a:prstGeom>
              <a:noFill/>
              <a:ln>
                <a:noFill/>
              </a:ln>
            </p:spPr>
          </p:pic>
          <p:pic>
            <p:nvPicPr>
              <p:cNvPr id="202" name="Google Shape;202;p8"/>
              <p:cNvPicPr preferRelativeResize="0"/>
              <p:nvPr/>
            </p:nvPicPr>
            <p:blipFill rotWithShape="1">
              <a:blip r:embed="rId4">
                <a:alphaModFix/>
              </a:blip>
              <a:srcRect/>
              <a:stretch/>
            </p:blipFill>
            <p:spPr>
              <a:xfrm>
                <a:off x="24840" y="564840"/>
                <a:ext cx="3422520" cy="973440"/>
              </a:xfrm>
              <a:prstGeom prst="rect">
                <a:avLst/>
              </a:prstGeom>
              <a:noFill/>
              <a:ln>
                <a:noFill/>
              </a:ln>
            </p:spPr>
          </p:pic>
        </p:grpSp>
        <p:sp>
          <p:nvSpPr>
            <p:cNvPr id="203" name="Google Shape;203;p8"/>
            <p:cNvSpPr/>
            <p:nvPr/>
          </p:nvSpPr>
          <p:spPr>
            <a:xfrm>
              <a:off x="155575" y="2933410"/>
              <a:ext cx="9576254" cy="3742789"/>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ca-ES" sz="2000" b="1" strike="noStrike">
                  <a:solidFill>
                    <a:srgbClr val="000000"/>
                  </a:solidFill>
                  <a:latin typeface="Arial"/>
                  <a:ea typeface="Arial"/>
                  <a:cs typeface="Arial"/>
                  <a:sym typeface="Arial"/>
                </a:rPr>
                <a:t>Cuidado con la dieta de la Piña</a:t>
              </a:r>
              <a:endParaRPr sz="2000" b="0" strike="noStrik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ca-ES" sz="1400" b="0" strike="noStrike">
                  <a:solidFill>
                    <a:srgbClr val="000000"/>
                  </a:solidFill>
                  <a:latin typeface="Arial"/>
                  <a:ea typeface="Arial"/>
                  <a:cs typeface="Arial"/>
                  <a:sym typeface="Arial"/>
                </a:rPr>
                <a:t>La dieta de la piña-toronja se basa en el uso exclusivo, como su nombre indica, de la piña y la toronja, hasta la saciedad.</a:t>
              </a:r>
              <a:endParaRPr sz="1400" b="0" strike="noStrik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ca-ES" sz="1400" b="0" strike="noStrike">
                  <a:solidFill>
                    <a:srgbClr val="000000"/>
                  </a:solidFill>
                  <a:latin typeface="Arial"/>
                  <a:ea typeface="Arial"/>
                  <a:cs typeface="Arial"/>
                  <a:sym typeface="Arial"/>
                </a:rPr>
                <a:t>Suena como una fruta cura (a menudo llamado como cura de toronja), excepto que aquí nos centramos en dos frutas: “piña y toronja”. Mucha gente se refiere a estas dos frutas erróneamente como frutos de calorías.</a:t>
              </a:r>
              <a:endParaRPr sz="1400" b="0" strike="noStrik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ca-ES" sz="1400" b="0" strike="noStrike">
                  <a:solidFill>
                    <a:srgbClr val="000000"/>
                  </a:solidFill>
                  <a:latin typeface="Arial"/>
                  <a:ea typeface="Arial"/>
                  <a:cs typeface="Arial"/>
                  <a:sym typeface="Arial"/>
                </a:rPr>
                <a:t>Dado que los alimentos se limitan a 2 frutas, usted come menos cantidad (debido a una cierta monotonía). De este modo, el consumo de energía es significativamente menor, y el peso disminuye.</a:t>
              </a:r>
              <a:endParaRPr sz="1400" b="0" strike="noStrike">
                <a:solidFill>
                  <a:srgbClr val="000000"/>
                </a:solidFill>
                <a:latin typeface="Arial"/>
                <a:ea typeface="Arial"/>
                <a:cs typeface="Arial"/>
                <a:sym typeface="Arial"/>
              </a:endParaRPr>
            </a:p>
            <a:p>
              <a:pPr marL="0" marR="0" lvl="0" indent="0" algn="l" rtl="0">
                <a:lnSpc>
                  <a:spcPct val="100000"/>
                </a:lnSpc>
                <a:spcBef>
                  <a:spcPts val="1199"/>
                </a:spcBef>
                <a:spcAft>
                  <a:spcPts val="0"/>
                </a:spcAft>
                <a:buNone/>
              </a:pPr>
              <a:r>
                <a:rPr lang="ca-ES" sz="1400" b="1" strike="noStrike">
                  <a:solidFill>
                    <a:srgbClr val="000000"/>
                  </a:solidFill>
                  <a:latin typeface="Arial"/>
                  <a:ea typeface="Arial"/>
                  <a:cs typeface="Arial"/>
                  <a:sym typeface="Arial"/>
                </a:rPr>
                <a:t>Ventajas</a:t>
              </a:r>
              <a:endParaRPr sz="1400" b="0" strike="noStrik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ca-ES" sz="1400" b="0" strike="noStrike">
                  <a:solidFill>
                    <a:srgbClr val="000000"/>
                  </a:solidFill>
                  <a:latin typeface="Arial"/>
                  <a:ea typeface="Arial"/>
                  <a:cs typeface="Arial"/>
                  <a:sym typeface="Arial"/>
                </a:rPr>
                <a:t>Aparte de la pérdida rápida de peso, no hay otros beneficios del plan toronja-piña, lo cual lo hace muy estrecha y </a:t>
              </a:r>
              <a:r>
                <a:rPr lang="ca-ES" sz="1400" b="1" strike="noStrike">
                  <a:solidFill>
                    <a:srgbClr val="FF0000"/>
                  </a:solidFill>
                  <a:latin typeface="Arial"/>
                  <a:ea typeface="Arial"/>
                  <a:cs typeface="Arial"/>
                  <a:sym typeface="Arial"/>
                </a:rPr>
                <a:t>peligrosa</a:t>
              </a:r>
              <a:r>
                <a:rPr lang="ca-ES" sz="1400" b="0" strike="noStrike">
                  <a:solidFill>
                    <a:srgbClr val="000000"/>
                  </a:solidFill>
                  <a:latin typeface="Arial"/>
                  <a:ea typeface="Arial"/>
                  <a:cs typeface="Arial"/>
                  <a:sym typeface="Arial"/>
                </a:rPr>
                <a:t>.</a:t>
              </a:r>
              <a:endParaRPr sz="1400" b="0" strike="noStrike">
                <a:solidFill>
                  <a:srgbClr val="000000"/>
                </a:solidFill>
                <a:latin typeface="Arial"/>
                <a:ea typeface="Arial"/>
                <a:cs typeface="Arial"/>
                <a:sym typeface="Arial"/>
              </a:endParaRPr>
            </a:p>
            <a:p>
              <a:pPr marL="0" marR="0" lvl="0" indent="0" algn="l" rtl="0">
                <a:lnSpc>
                  <a:spcPct val="100000"/>
                </a:lnSpc>
                <a:spcBef>
                  <a:spcPts val="1199"/>
                </a:spcBef>
                <a:spcAft>
                  <a:spcPts val="0"/>
                </a:spcAft>
                <a:buNone/>
              </a:pPr>
              <a:r>
                <a:rPr lang="ca-ES" sz="1400" b="1" strike="noStrike">
                  <a:solidFill>
                    <a:srgbClr val="000000"/>
                  </a:solidFill>
                  <a:latin typeface="Arial"/>
                  <a:ea typeface="Arial"/>
                  <a:cs typeface="Arial"/>
                  <a:sym typeface="Arial"/>
                </a:rPr>
                <a:t>Desventajas</a:t>
              </a:r>
              <a:endParaRPr sz="1400" b="0" strike="noStrik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ca-ES" sz="1400" b="0" strike="noStrike">
                  <a:solidFill>
                    <a:srgbClr val="000000"/>
                  </a:solidFill>
                  <a:latin typeface="Arial"/>
                  <a:ea typeface="Arial"/>
                  <a:cs typeface="Arial"/>
                  <a:sym typeface="Arial"/>
                </a:rPr>
                <a:t>A menos que usted lo haga en un período relativamente corto de tiempo, esta dieta de la piña </a:t>
              </a:r>
              <a:r>
                <a:rPr lang="ca-ES" sz="1400" b="1" strike="noStrike">
                  <a:solidFill>
                    <a:srgbClr val="FF0000"/>
                  </a:solidFill>
                  <a:latin typeface="Arial"/>
                  <a:ea typeface="Arial"/>
                  <a:cs typeface="Arial"/>
                  <a:sym typeface="Arial"/>
                </a:rPr>
                <a:t>no se recomienda</a:t>
              </a:r>
              <a:r>
                <a:rPr lang="ca-ES" sz="1400" b="0" strike="noStrike">
                  <a:solidFill>
                    <a:srgbClr val="000000"/>
                  </a:solidFill>
                  <a:latin typeface="Arial"/>
                  <a:ea typeface="Arial"/>
                  <a:cs typeface="Arial"/>
                  <a:sym typeface="Arial"/>
                </a:rPr>
                <a:t>, principalmente debido al riesgo de la deficiencia que induce.</a:t>
              </a:r>
              <a:endParaRPr sz="1400" b="0" strike="noStrik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br>
                <a:rPr lang="ca-ES" sz="1800">
                  <a:solidFill>
                    <a:schemeClr val="dk1"/>
                  </a:solidFill>
                  <a:latin typeface="Calibri"/>
                  <a:ea typeface="Calibri"/>
                  <a:cs typeface="Calibri"/>
                  <a:sym typeface="Calibri"/>
                </a:rPr>
              </a:br>
              <a:endParaRPr sz="1400" b="0" strike="noStrike">
                <a:solidFill>
                  <a:srgbClr val="000000"/>
                </a:solidFill>
                <a:latin typeface="Arial"/>
                <a:ea typeface="Arial"/>
                <a:cs typeface="Arial"/>
                <a:sym typeface="Arial"/>
              </a:endParaRPr>
            </a:p>
          </p:txBody>
        </p:sp>
        <p:pic>
          <p:nvPicPr>
            <p:cNvPr id="204" name="Google Shape;204;p8"/>
            <p:cNvPicPr preferRelativeResize="0"/>
            <p:nvPr/>
          </p:nvPicPr>
          <p:blipFill rotWithShape="1">
            <a:blip r:embed="rId5">
              <a:alphaModFix/>
            </a:blip>
            <a:srcRect t="6951" b="26900"/>
            <a:stretch/>
          </p:blipFill>
          <p:spPr>
            <a:xfrm>
              <a:off x="9797144" y="4274686"/>
              <a:ext cx="2205788" cy="2081663"/>
            </a:xfrm>
            <a:prstGeom prst="rect">
              <a:avLst/>
            </a:prstGeom>
            <a:noFill/>
            <a:ln>
              <a:noFill/>
            </a:ln>
          </p:spPr>
        </p:pic>
        <p:sp>
          <p:nvSpPr>
            <p:cNvPr id="205" name="Google Shape;205;p8"/>
            <p:cNvSpPr/>
            <p:nvPr/>
          </p:nvSpPr>
          <p:spPr>
            <a:xfrm>
              <a:off x="9740446" y="1272268"/>
              <a:ext cx="2451554" cy="2793546"/>
            </a:xfrm>
            <a:prstGeom prst="wedgeRectCallout">
              <a:avLst>
                <a:gd name="adj1" fmla="val -7707"/>
                <a:gd name="adj2" fmla="val 60608"/>
              </a:avLst>
            </a:prstGeom>
            <a:solidFill>
              <a:schemeClr val="lt1"/>
            </a:solidFill>
            <a:ln w="38150" cap="flat" cmpd="sng">
              <a:solidFill>
                <a:srgbClr val="42719B"/>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1800" b="0" strike="noStrike">
                <a:solidFill>
                  <a:srgbClr val="000000"/>
                </a:solidFill>
                <a:latin typeface="Arial"/>
                <a:ea typeface="Arial"/>
                <a:cs typeface="Arial"/>
                <a:sym typeface="Arial"/>
              </a:endParaRPr>
            </a:p>
            <a:p>
              <a:pPr marL="0" marR="0" lvl="0" indent="0" algn="l" rtl="0">
                <a:lnSpc>
                  <a:spcPct val="150000"/>
                </a:lnSpc>
                <a:spcBef>
                  <a:spcPts val="0"/>
                </a:spcBef>
                <a:spcAft>
                  <a:spcPts val="0"/>
                </a:spcAft>
                <a:buNone/>
              </a:pPr>
              <a:r>
                <a:rPr lang="ca-ES" sz="1800" b="0" i="1" strike="noStrike">
                  <a:solidFill>
                    <a:srgbClr val="0070C0"/>
                  </a:solidFill>
                  <a:latin typeface="Arial"/>
                  <a:ea typeface="Arial"/>
                  <a:cs typeface="Arial"/>
                  <a:sym typeface="Arial"/>
                </a:rPr>
                <a:t>¿</a:t>
              </a:r>
              <a:r>
                <a:rPr lang="ca-ES" sz="1800" b="1" i="1" strike="noStrike">
                  <a:solidFill>
                    <a:srgbClr val="FF0000"/>
                  </a:solidFill>
                  <a:latin typeface="Arial"/>
                  <a:ea typeface="Arial"/>
                  <a:cs typeface="Arial"/>
                  <a:sym typeface="Arial"/>
                </a:rPr>
                <a:t>Dónde</a:t>
              </a:r>
              <a:r>
                <a:rPr lang="ca-ES" sz="1800" b="0" i="1" strike="noStrike">
                  <a:solidFill>
                    <a:srgbClr val="000000"/>
                  </a:solidFill>
                  <a:latin typeface="Arial"/>
                  <a:ea typeface="Arial"/>
                  <a:cs typeface="Arial"/>
                  <a:sym typeface="Arial"/>
                </a:rPr>
                <a:t> </a:t>
              </a:r>
              <a:r>
                <a:rPr lang="ca-ES" sz="1800" b="0" i="1" strike="noStrike">
                  <a:solidFill>
                    <a:srgbClr val="0070C0"/>
                  </a:solidFill>
                  <a:latin typeface="Arial"/>
                  <a:ea typeface="Arial"/>
                  <a:cs typeface="Arial"/>
                  <a:sym typeface="Arial"/>
                </a:rPr>
                <a:t>está escrito?</a:t>
              </a:r>
              <a:endParaRPr/>
            </a:p>
            <a:p>
              <a:pPr marL="0" marR="0" lvl="0" indent="0" algn="l" rtl="0">
                <a:lnSpc>
                  <a:spcPct val="150000"/>
                </a:lnSpc>
                <a:spcBef>
                  <a:spcPts val="0"/>
                </a:spcBef>
                <a:spcAft>
                  <a:spcPts val="0"/>
                </a:spcAft>
                <a:buNone/>
              </a:pPr>
              <a:r>
                <a:rPr lang="ca-ES" sz="1800">
                  <a:solidFill>
                    <a:schemeClr val="dk1"/>
                  </a:solidFill>
                  <a:latin typeface="Arial"/>
                  <a:ea typeface="Arial"/>
                  <a:cs typeface="Arial"/>
                  <a:sym typeface="Arial"/>
                </a:rPr>
                <a:t>Web: Gobierno de España. Ministerio de Sanidad</a:t>
              </a:r>
              <a:endParaRPr sz="1800" b="0" strike="noStrike">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r>
                <a:rPr lang="ca-ES" sz="1800" b="0" i="1" strike="noStrike">
                  <a:solidFill>
                    <a:srgbClr val="0070C0"/>
                  </a:solidFill>
                  <a:latin typeface="Arial"/>
                  <a:ea typeface="Arial"/>
                  <a:cs typeface="Arial"/>
                  <a:sym typeface="Arial"/>
                </a:rPr>
                <a:t>¿</a:t>
              </a:r>
              <a:r>
                <a:rPr lang="ca-ES" sz="1800" b="1" i="1" strike="noStrike">
                  <a:solidFill>
                    <a:srgbClr val="FF0000"/>
                  </a:solidFill>
                  <a:latin typeface="Arial"/>
                  <a:ea typeface="Arial"/>
                  <a:cs typeface="Arial"/>
                  <a:sym typeface="Arial"/>
                </a:rPr>
                <a:t>Quién</a:t>
              </a:r>
              <a:r>
                <a:rPr lang="ca-ES" sz="1800" b="0" i="1" strike="noStrike">
                  <a:solidFill>
                    <a:srgbClr val="000000"/>
                  </a:solidFill>
                  <a:latin typeface="Arial"/>
                  <a:ea typeface="Arial"/>
                  <a:cs typeface="Arial"/>
                  <a:sym typeface="Arial"/>
                </a:rPr>
                <a:t> </a:t>
              </a:r>
              <a:r>
                <a:rPr lang="ca-ES" sz="1800" b="0" i="1" strike="noStrike">
                  <a:solidFill>
                    <a:srgbClr val="0070C0"/>
                  </a:solidFill>
                  <a:latin typeface="Arial"/>
                  <a:ea typeface="Arial"/>
                  <a:cs typeface="Arial"/>
                  <a:sym typeface="Arial"/>
                </a:rPr>
                <a:t>es el autor?</a:t>
              </a:r>
              <a:endParaRPr/>
            </a:p>
            <a:p>
              <a:pPr marL="0" marR="0" lvl="0" indent="0" algn="l" rtl="0">
                <a:lnSpc>
                  <a:spcPct val="150000"/>
                </a:lnSpc>
                <a:spcBef>
                  <a:spcPts val="0"/>
                </a:spcBef>
                <a:spcAft>
                  <a:spcPts val="0"/>
                </a:spcAft>
                <a:buNone/>
              </a:pPr>
              <a:r>
                <a:rPr lang="ca-ES" sz="1800">
                  <a:solidFill>
                    <a:schemeClr val="dk1"/>
                  </a:solidFill>
                  <a:latin typeface="Arial"/>
                  <a:ea typeface="Arial"/>
                  <a:cs typeface="Arial"/>
                  <a:sym typeface="Arial"/>
                </a:rPr>
                <a:t>Autor: Desconocido</a:t>
              </a:r>
              <a:endParaRPr sz="2000" b="0" strike="noStrike">
                <a:solidFill>
                  <a:schemeClr val="dk1"/>
                </a:solidFill>
                <a:latin typeface="Arial"/>
                <a:ea typeface="Arial"/>
                <a:cs typeface="Arial"/>
                <a:sym typeface="Arial"/>
              </a:endParaRPr>
            </a:p>
            <a:p>
              <a:pPr marL="0" marR="0" lvl="0" indent="0" algn="ctr" rtl="0">
                <a:lnSpc>
                  <a:spcPct val="100000"/>
                </a:lnSpc>
                <a:spcBef>
                  <a:spcPts val="0"/>
                </a:spcBef>
                <a:spcAft>
                  <a:spcPts val="0"/>
                </a:spcAft>
                <a:buNone/>
              </a:pPr>
              <a:endParaRPr sz="3200" b="0" strike="noStrike">
                <a:solidFill>
                  <a:srgbClr val="000000"/>
                </a:solidFill>
                <a:latin typeface="Arial"/>
                <a:ea typeface="Arial"/>
                <a:cs typeface="Arial"/>
                <a:sym typeface="Arial"/>
              </a:endParaRPr>
            </a:p>
          </p:txBody>
        </p:sp>
        <p:cxnSp>
          <p:nvCxnSpPr>
            <p:cNvPr id="206" name="Google Shape;206;p8"/>
            <p:cNvCxnSpPr/>
            <p:nvPr/>
          </p:nvCxnSpPr>
          <p:spPr>
            <a:xfrm rot="10800000">
              <a:off x="3233057" y="1714500"/>
              <a:ext cx="6564088" cy="130630"/>
            </a:xfrm>
            <a:prstGeom prst="straightConnector1">
              <a:avLst/>
            </a:prstGeom>
            <a:noFill/>
            <a:ln w="50800" cap="flat" cmpd="sng">
              <a:solidFill>
                <a:srgbClr val="FF0000"/>
              </a:solidFill>
              <a:prstDash val="solid"/>
              <a:miter lim="800000"/>
              <a:headEnd type="triangle" w="med" len="med"/>
              <a:tailEnd type="triangle" w="med" len="med"/>
            </a:ln>
          </p:spPr>
        </p:cxn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9"/>
          <p:cNvSpPr txBox="1">
            <a:spLocks noGrp="1"/>
          </p:cNvSpPr>
          <p:nvPr>
            <p:ph type="title"/>
          </p:nvPr>
        </p:nvSpPr>
        <p:spPr>
          <a:xfrm>
            <a:off x="1181100" y="-18425"/>
            <a:ext cx="9017000" cy="1123325"/>
          </a:xfrm>
          <a:prstGeom prst="rect">
            <a:avLst/>
          </a:prstGeom>
          <a:solidFill>
            <a:srgbClr val="9CC2E5"/>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3600"/>
              <a:buFont typeface="Calibri"/>
              <a:buNone/>
            </a:pPr>
            <a:r>
              <a:rPr lang="ca-ES" sz="3600"/>
              <a:t>Vamos a resumir para poder decidir  </a:t>
            </a:r>
            <a:endParaRPr sz="3600"/>
          </a:p>
        </p:txBody>
      </p:sp>
      <p:sp>
        <p:nvSpPr>
          <p:cNvPr id="212" name="Google Shape;212;p9"/>
          <p:cNvSpPr txBox="1">
            <a:spLocks noGrp="1"/>
          </p:cNvSpPr>
          <p:nvPr>
            <p:ph type="dt" idx="10"/>
          </p:nvPr>
        </p:nvSpPr>
        <p:spPr>
          <a:xfrm>
            <a:off x="181270" y="6356351"/>
            <a:ext cx="3273127"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ca-ES"/>
              <a:t>Autores:  V. Ávila, I. Fajardo, P. Delgado, L. Salmerón. </a:t>
            </a:r>
            <a:endParaRPr/>
          </a:p>
        </p:txBody>
      </p:sp>
      <p:sp>
        <p:nvSpPr>
          <p:cNvPr id="213" name="Google Shape;213;p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ca-ES" b="1"/>
              <a:t>LECRIT</a:t>
            </a:r>
            <a:endParaRPr/>
          </a:p>
          <a:p>
            <a:pPr marL="0" lvl="0" indent="0" algn="ctr" rtl="0">
              <a:spcBef>
                <a:spcPts val="0"/>
              </a:spcBef>
              <a:spcAft>
                <a:spcPts val="0"/>
              </a:spcAft>
              <a:buNone/>
            </a:pPr>
            <a:r>
              <a:rPr lang="ca-ES" b="1"/>
              <a:t> </a:t>
            </a:r>
            <a:r>
              <a:rPr lang="ca-ES"/>
              <a:t>(PROGRAMA DE FORMACIÓN EN LECTURA CRÍTICA EN INTERNET)</a:t>
            </a:r>
            <a:endParaRPr/>
          </a:p>
        </p:txBody>
      </p:sp>
      <p:sp>
        <p:nvSpPr>
          <p:cNvPr id="214" name="Google Shape;214;p9"/>
          <p:cNvSpPr txBox="1">
            <a:spLocks noGrp="1"/>
          </p:cNvSpPr>
          <p:nvPr>
            <p:ph type="sldNum" idx="12"/>
          </p:nvPr>
        </p:nvSpPr>
        <p:spPr>
          <a:xfrm>
            <a:off x="8737600" y="6356351"/>
            <a:ext cx="2844797"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ca-ES"/>
              <a:t>Nº Registro: UV-MET-202183R</a:t>
            </a:r>
            <a:endParaRPr/>
          </a:p>
        </p:txBody>
      </p:sp>
      <p:sp>
        <p:nvSpPr>
          <p:cNvPr id="215" name="Google Shape;215;p9"/>
          <p:cNvSpPr/>
          <p:nvPr/>
        </p:nvSpPr>
        <p:spPr>
          <a:xfrm>
            <a:off x="181270" y="1975265"/>
            <a:ext cx="6863760" cy="35107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ca-ES" sz="2000" b="0" u="sng" strike="noStrike">
                <a:solidFill>
                  <a:srgbClr val="0563C1"/>
                </a:solidFill>
                <a:latin typeface="Arial"/>
                <a:ea typeface="Arial"/>
                <a:cs typeface="Arial"/>
                <a:sym typeface="Arial"/>
                <a:hlinkClick r:id="rId3">
                  <a:extLst>
                    <a:ext uri="{A12FA001-AC4F-418D-AE19-62706E023703}">
                      <ahyp:hlinkClr xmlns:ahyp="http://schemas.microsoft.com/office/drawing/2018/hyperlinkcolor" val="tx"/>
                    </a:ext>
                  </a:extLst>
                </a:hlinkClick>
              </a:rPr>
              <a:t>He bajado 5 kilos ¡EN 3 DIAS! </a:t>
            </a:r>
            <a:r>
              <a:rPr lang="ca-ES" sz="2000" b="0" strike="noStrike">
                <a:solidFill>
                  <a:srgbClr val="000000"/>
                </a:solidFill>
                <a:latin typeface="Arial"/>
                <a:ea typeface="Arial"/>
                <a:cs typeface="Arial"/>
                <a:sym typeface="Arial"/>
              </a:rPr>
              <a:t> </a:t>
            </a:r>
            <a:endParaRPr sz="2000" b="0" strike="noStrik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ca-ES" sz="2000" b="0" strike="noStrike">
                <a:solidFill>
                  <a:srgbClr val="00B050"/>
                </a:solidFill>
                <a:latin typeface="Arial"/>
                <a:ea typeface="Arial"/>
                <a:cs typeface="Arial"/>
                <a:sym typeface="Arial"/>
              </a:rPr>
              <a:t>www.migranforo.com/</a:t>
            </a:r>
            <a:r>
              <a:rPr lang="ca-ES" sz="2000" b="1" strike="noStrike">
                <a:solidFill>
                  <a:srgbClr val="00B050"/>
                </a:solidFill>
                <a:latin typeface="Arial"/>
                <a:ea typeface="Arial"/>
                <a:cs typeface="Arial"/>
                <a:sym typeface="Arial"/>
              </a:rPr>
              <a:t>dietas</a:t>
            </a:r>
            <a:r>
              <a:rPr lang="ca-ES" sz="2000" b="0" strike="noStrike">
                <a:solidFill>
                  <a:srgbClr val="00B050"/>
                </a:solidFill>
                <a:latin typeface="Arial"/>
                <a:ea typeface="Arial"/>
                <a:cs typeface="Arial"/>
                <a:sym typeface="Arial"/>
              </a:rPr>
              <a:t>/he-bajado-5-kilos</a:t>
            </a:r>
            <a:endParaRPr sz="2000" b="0" strike="noStrik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2000" b="0" strike="noStrik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2000" b="0" strike="noStrik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ca-ES" sz="2000" b="0" u="sng" strike="noStrike">
                <a:solidFill>
                  <a:srgbClr val="0563C1"/>
                </a:solidFill>
                <a:latin typeface="Arial"/>
                <a:ea typeface="Arial"/>
                <a:cs typeface="Arial"/>
                <a:sym typeface="Arial"/>
                <a:hlinkClick r:id="rId4">
                  <a:extLst>
                    <a:ext uri="{A12FA001-AC4F-418D-AE19-62706E023703}">
                      <ahyp:hlinkClr xmlns:ahyp="http://schemas.microsoft.com/office/drawing/2018/hyperlinkcolor" val="tx"/>
                    </a:ext>
                  </a:extLst>
                </a:hlinkClick>
              </a:rPr>
              <a:t>Tipos de Dietas para Adelgazar Rápido y Bajar de Peso</a:t>
            </a:r>
            <a:r>
              <a:rPr lang="ca-ES" sz="2000" b="0" strike="noStrike">
                <a:solidFill>
                  <a:srgbClr val="000000"/>
                </a:solidFill>
                <a:latin typeface="Arial"/>
                <a:ea typeface="Arial"/>
                <a:cs typeface="Arial"/>
                <a:sym typeface="Arial"/>
              </a:rPr>
              <a:t> </a:t>
            </a:r>
            <a:endParaRPr sz="2000" b="0" strike="noStrik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ca-ES" sz="2000" b="0" strike="noStrike">
                <a:solidFill>
                  <a:srgbClr val="00B050"/>
                </a:solidFill>
                <a:latin typeface="Arial"/>
                <a:ea typeface="Arial"/>
                <a:cs typeface="Arial"/>
                <a:sym typeface="Arial"/>
              </a:rPr>
              <a:t>www.</a:t>
            </a:r>
            <a:r>
              <a:rPr lang="ca-ES" sz="2000" b="1" strike="noStrike">
                <a:solidFill>
                  <a:srgbClr val="00B050"/>
                </a:solidFill>
                <a:latin typeface="Arial"/>
                <a:ea typeface="Arial"/>
                <a:cs typeface="Arial"/>
                <a:sym typeface="Arial"/>
              </a:rPr>
              <a:t>clinicadenutricion</a:t>
            </a:r>
            <a:r>
              <a:rPr lang="ca-ES" sz="2000" b="0" strike="noStrike">
                <a:solidFill>
                  <a:srgbClr val="00B050"/>
                </a:solidFill>
                <a:latin typeface="Arial"/>
                <a:ea typeface="Arial"/>
                <a:cs typeface="Arial"/>
                <a:sym typeface="Arial"/>
              </a:rPr>
              <a:t>.net/</a:t>
            </a:r>
            <a:endParaRPr sz="2000" b="0" strike="noStrik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2000" b="0" strike="noStrik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2000" b="0" strike="noStrik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ca-ES" sz="2000" b="0" u="sng" strike="noStrike">
                <a:solidFill>
                  <a:srgbClr val="0563C1"/>
                </a:solidFill>
                <a:latin typeface="Arial"/>
                <a:ea typeface="Arial"/>
                <a:cs typeface="Arial"/>
                <a:sym typeface="Arial"/>
                <a:hlinkClick r:id="rId5">
                  <a:extLst>
                    <a:ext uri="{A12FA001-AC4F-418D-AE19-62706E023703}">
                      <ahyp:hlinkClr xmlns:ahyp="http://schemas.microsoft.com/office/drawing/2018/hyperlinkcolor" val="tx"/>
                    </a:ext>
                  </a:extLst>
                </a:hlinkClick>
              </a:rPr>
              <a:t>Cuidado con La Dieta de la Piña</a:t>
            </a:r>
            <a:r>
              <a:rPr lang="ca-ES" sz="2000" b="0" strike="noStrike">
                <a:solidFill>
                  <a:srgbClr val="000000"/>
                </a:solidFill>
                <a:latin typeface="Arial"/>
                <a:ea typeface="Arial"/>
                <a:cs typeface="Arial"/>
                <a:sym typeface="Arial"/>
              </a:rPr>
              <a:t> </a:t>
            </a:r>
            <a:endParaRPr sz="2000" b="0" strike="noStrik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ca-ES" sz="2000" b="0" strike="noStrike">
                <a:solidFill>
                  <a:srgbClr val="00B050"/>
                </a:solidFill>
                <a:latin typeface="Arial"/>
                <a:ea typeface="Arial"/>
                <a:cs typeface="Arial"/>
                <a:sym typeface="Arial"/>
              </a:rPr>
              <a:t>www.ministerio-sanidad.es/alertas-sanitarias/pina/</a:t>
            </a:r>
            <a:endParaRPr sz="2000" b="0" strike="noStrike">
              <a:solidFill>
                <a:srgbClr val="000000"/>
              </a:solidFill>
              <a:latin typeface="Arial"/>
              <a:ea typeface="Arial"/>
              <a:cs typeface="Arial"/>
              <a:sym typeface="Arial"/>
            </a:endParaRPr>
          </a:p>
        </p:txBody>
      </p:sp>
      <p:sp>
        <p:nvSpPr>
          <p:cNvPr id="216" name="Google Shape;216;p9"/>
          <p:cNvSpPr/>
          <p:nvPr/>
        </p:nvSpPr>
        <p:spPr>
          <a:xfrm>
            <a:off x="7233597" y="1190872"/>
            <a:ext cx="4692960" cy="1457234"/>
          </a:xfrm>
          <a:prstGeom prst="wedgeRectCallout">
            <a:avLst>
              <a:gd name="adj1" fmla="val -82223"/>
              <a:gd name="adj2" fmla="val 33899"/>
            </a:avLst>
          </a:prstGeom>
          <a:solidFill>
            <a:schemeClr val="lt1"/>
          </a:solidFill>
          <a:ln w="12600" cap="flat" cmpd="sng">
            <a:solidFill>
              <a:srgbClr val="42719B"/>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ca-ES" sz="2800" b="0" i="1" strike="noStrike">
                <a:solidFill>
                  <a:srgbClr val="000000"/>
                </a:solidFill>
                <a:latin typeface="Arial"/>
                <a:ea typeface="Arial"/>
                <a:cs typeface="Arial"/>
                <a:sym typeface="Arial"/>
              </a:rPr>
              <a:t>Web:    FORO</a:t>
            </a:r>
            <a:endParaRPr sz="2800" b="0" strike="noStrik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ca-ES" sz="2800" b="0" i="1" strike="noStrike">
                <a:solidFill>
                  <a:srgbClr val="000000"/>
                </a:solidFill>
                <a:latin typeface="Arial"/>
                <a:ea typeface="Arial"/>
                <a:cs typeface="Arial"/>
                <a:sym typeface="Arial"/>
              </a:rPr>
              <a:t>Autor: Juan García</a:t>
            </a:r>
            <a:endParaRPr sz="2800" b="0" strike="noStrik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ca-ES" sz="2800" b="0" i="1" strike="noStrike">
                <a:solidFill>
                  <a:srgbClr val="000000"/>
                </a:solidFill>
                <a:latin typeface="Arial"/>
                <a:ea typeface="Arial"/>
                <a:cs typeface="Arial"/>
                <a:sym typeface="Arial"/>
              </a:rPr>
              <a:t>Profesión: Fontanero</a:t>
            </a:r>
            <a:endParaRPr sz="2800" b="0" strike="noStrike">
              <a:solidFill>
                <a:srgbClr val="000000"/>
              </a:solidFill>
              <a:latin typeface="Arial"/>
              <a:ea typeface="Arial"/>
              <a:cs typeface="Arial"/>
              <a:sym typeface="Arial"/>
            </a:endParaRPr>
          </a:p>
        </p:txBody>
      </p:sp>
      <p:sp>
        <p:nvSpPr>
          <p:cNvPr id="217" name="Google Shape;217;p9"/>
          <p:cNvSpPr/>
          <p:nvPr/>
        </p:nvSpPr>
        <p:spPr>
          <a:xfrm>
            <a:off x="7233597" y="2733740"/>
            <a:ext cx="4692960" cy="1694160"/>
          </a:xfrm>
          <a:prstGeom prst="wedgeRectCallout">
            <a:avLst>
              <a:gd name="adj1" fmla="val -62874"/>
              <a:gd name="adj2" fmla="val -1552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r>
              <a:rPr lang="ca-ES" sz="2800" i="1">
                <a:solidFill>
                  <a:srgbClr val="000000"/>
                </a:solidFill>
                <a:latin typeface="Arial"/>
                <a:ea typeface="Arial"/>
                <a:cs typeface="Arial"/>
                <a:sym typeface="Arial"/>
              </a:rPr>
              <a:t>Web: Clínica de Nutrición</a:t>
            </a:r>
            <a:endParaRPr/>
          </a:p>
          <a:p>
            <a:pPr marL="0" marR="0" lvl="0" indent="0" algn="l" rtl="0">
              <a:spcBef>
                <a:spcPts val="0"/>
              </a:spcBef>
              <a:spcAft>
                <a:spcPts val="0"/>
              </a:spcAft>
              <a:buNone/>
            </a:pPr>
            <a:r>
              <a:rPr lang="ca-ES" sz="2800" i="1">
                <a:solidFill>
                  <a:srgbClr val="000000"/>
                </a:solidFill>
                <a:latin typeface="Arial"/>
                <a:ea typeface="Arial"/>
                <a:cs typeface="Arial"/>
                <a:sym typeface="Arial"/>
              </a:rPr>
              <a:t>Autora: Eva Vila </a:t>
            </a:r>
            <a:endParaRPr/>
          </a:p>
          <a:p>
            <a:pPr marL="0" marR="0" lvl="0" indent="0" algn="l" rtl="0">
              <a:spcBef>
                <a:spcPts val="0"/>
              </a:spcBef>
              <a:spcAft>
                <a:spcPts val="0"/>
              </a:spcAft>
              <a:buNone/>
            </a:pPr>
            <a:r>
              <a:rPr lang="ca-ES" sz="2800" i="1">
                <a:solidFill>
                  <a:srgbClr val="000000"/>
                </a:solidFill>
                <a:latin typeface="Arial"/>
                <a:ea typeface="Arial"/>
                <a:cs typeface="Arial"/>
                <a:sym typeface="Arial"/>
              </a:rPr>
              <a:t>Profesión: Médico</a:t>
            </a:r>
            <a:endParaRPr sz="2800" i="1">
              <a:solidFill>
                <a:srgbClr val="000000"/>
              </a:solidFill>
              <a:latin typeface="Arial"/>
              <a:ea typeface="Arial"/>
              <a:cs typeface="Arial"/>
              <a:sym typeface="Arial"/>
            </a:endParaRPr>
          </a:p>
        </p:txBody>
      </p:sp>
      <p:sp>
        <p:nvSpPr>
          <p:cNvPr id="218" name="Google Shape;218;p9"/>
          <p:cNvSpPr/>
          <p:nvPr/>
        </p:nvSpPr>
        <p:spPr>
          <a:xfrm>
            <a:off x="7233597" y="4513872"/>
            <a:ext cx="4692960" cy="1694160"/>
          </a:xfrm>
          <a:prstGeom prst="wedgeRectCallout">
            <a:avLst>
              <a:gd name="adj1" fmla="val -82706"/>
              <a:gd name="adj2" fmla="val -10701"/>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ca-ES" sz="2800" b="0" i="1" strike="noStrike">
                <a:solidFill>
                  <a:srgbClr val="000000"/>
                </a:solidFill>
                <a:latin typeface="Arial"/>
                <a:ea typeface="Arial"/>
                <a:cs typeface="Arial"/>
                <a:sym typeface="Arial"/>
              </a:rPr>
              <a:t>Web: Ministerio de Sanidad</a:t>
            </a:r>
            <a:endParaRPr sz="2800" b="0" strike="noStrik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ca-ES" sz="2800" b="0" i="1" strike="noStrike">
                <a:solidFill>
                  <a:srgbClr val="000000"/>
                </a:solidFill>
                <a:latin typeface="Arial"/>
                <a:ea typeface="Arial"/>
                <a:cs typeface="Arial"/>
                <a:sym typeface="Arial"/>
              </a:rPr>
              <a:t>Autor: </a:t>
            </a:r>
            <a:r>
              <a:rPr lang="ca-ES" sz="4800" b="1" i="1" strike="noStrike">
                <a:solidFill>
                  <a:srgbClr val="FF0000"/>
                </a:solidFill>
                <a:latin typeface="Arial"/>
                <a:ea typeface="Arial"/>
                <a:cs typeface="Arial"/>
                <a:sym typeface="Arial"/>
              </a:rPr>
              <a:t>? </a:t>
            </a:r>
            <a:endParaRPr sz="4800" b="1" strike="noStrike">
              <a:solidFill>
                <a:srgbClr val="FF0000"/>
              </a:solidFill>
              <a:latin typeface="Arial"/>
              <a:ea typeface="Arial"/>
              <a:cs typeface="Arial"/>
              <a:sym typeface="Arial"/>
            </a:endParaRPr>
          </a:p>
        </p:txBody>
      </p:sp>
      <p:sp>
        <p:nvSpPr>
          <p:cNvPr id="219" name="Google Shape;219;p9" descr="Signo de interrogación rojo grande | Vector Premium"/>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LECRIT">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2327</Words>
  <Application>Microsoft Office PowerPoint</Application>
  <PresentationFormat>Panorámica</PresentationFormat>
  <Paragraphs>238</Paragraphs>
  <Slides>17</Slides>
  <Notes>17</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17</vt:i4>
      </vt:variant>
    </vt:vector>
  </HeadingPairs>
  <TitlesOfParts>
    <vt:vector size="21" baseType="lpstr">
      <vt:lpstr>Arial</vt:lpstr>
      <vt:lpstr>Roboto</vt:lpstr>
      <vt:lpstr>Calibri</vt:lpstr>
      <vt:lpstr>LECRIT</vt:lpstr>
      <vt:lpstr>LECRIT  (Programa de Lectura Crítica en Internet)</vt:lpstr>
      <vt:lpstr>Presentación de PowerPoint</vt:lpstr>
      <vt:lpstr>Vamos a buscar un tema que le interesa a Andrea.</vt:lpstr>
      <vt:lpstr>Presentación de PowerPoint</vt:lpstr>
      <vt:lpstr>Presentación de PowerPoint</vt:lpstr>
      <vt:lpstr>Presentación de PowerPoint</vt:lpstr>
      <vt:lpstr>Presentación de PowerPoint</vt:lpstr>
      <vt:lpstr>Presentación de PowerPoint</vt:lpstr>
      <vt:lpstr>Vamos a resumir para poder decidir  </vt:lpstr>
      <vt:lpstr>¿Quién es un Experto?</vt:lpstr>
      <vt:lpstr>Vamos a seguir practicando con Julian.</vt:lpstr>
      <vt:lpstr>Presentación de PowerPoint</vt:lpstr>
      <vt:lpstr>Presentación de PowerPoint</vt:lpstr>
      <vt:lpstr>Presentación de PowerPoint</vt:lpstr>
      <vt:lpstr>Presentación de PowerPoint</vt:lpstr>
      <vt:lpstr>Con todo lo que sabemos…</vt:lpstr>
      <vt:lpstr>¿QUÉ HEMOS APRENDIDO EN ESTE CAPÍTULO?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LECRIT  (Programa de Lectura Crítica en Internet)</dc:title>
  <dc:creator>mompo_sal@ya.com</dc:creator>
  <cp:lastModifiedBy>Marian S.M.</cp:lastModifiedBy>
  <cp:revision>2</cp:revision>
  <dcterms:created xsi:type="dcterms:W3CDTF">2022-10-17T16:38:39Z</dcterms:created>
  <dcterms:modified xsi:type="dcterms:W3CDTF">2023-03-02T09:41:55Z</dcterms:modified>
</cp:coreProperties>
</file>