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hHhUTGiMCBDWXf/3vycxqwoBAA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06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6"/>
        <p:cNvGrpSpPr/>
        <p:nvPr/>
      </p:nvGrpSpPr>
      <p:grpSpPr>
        <a:xfrm>
          <a:off x="0" y="0"/>
          <a:ext cx="0" cy="0"/>
          <a:chOff x="0" y="0"/>
          <a:chExt cx="0" cy="0"/>
        </a:xfrm>
      </p:grpSpPr>
      <p:sp>
        <p:nvSpPr>
          <p:cNvPr id="17" name="Google Shape;17;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2E75B5"/>
              </a:buClr>
              <a:buSzPts val="6000"/>
              <a:buFont typeface="Calibri"/>
              <a:buNone/>
              <a:defRPr sz="6000">
                <a:solidFill>
                  <a:srgbClr val="2E75B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7"/>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s-ES"/>
              <a:t>Nº Registro: UV-MET-202183R</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6"/>
          <p:cNvSpPr>
            <a:spLocks noGrp="1"/>
          </p:cNvSpPr>
          <p:nvPr>
            <p:ph type="pic" idx="2"/>
          </p:nvPr>
        </p:nvSpPr>
        <p:spPr>
          <a:xfrm>
            <a:off x="5183188" y="987425"/>
            <a:ext cx="6172200" cy="4873625"/>
          </a:xfrm>
          <a:prstGeom prst="rect">
            <a:avLst/>
          </a:prstGeom>
          <a:noFill/>
          <a:ln>
            <a:noFill/>
          </a:ln>
        </p:spPr>
      </p:sp>
      <p:sp>
        <p:nvSpPr>
          <p:cNvPr id="75" name="Google Shape;75;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26"/>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s-ES"/>
              <a:t>Nº Registro: UV-MET-202183R</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9"/>
        <p:cNvGrpSpPr/>
        <p:nvPr/>
      </p:nvGrpSpPr>
      <p:grpSpPr>
        <a:xfrm>
          <a:off x="0" y="0"/>
          <a:ext cx="0" cy="0"/>
          <a:chOff x="0" y="0"/>
          <a:chExt cx="0" cy="0"/>
        </a:xfrm>
      </p:grpSpPr>
      <p:sp>
        <p:nvSpPr>
          <p:cNvPr id="80" name="Google Shape;80;p27"/>
          <p:cNvSpPr txBox="1">
            <a:spLocks noGrp="1"/>
          </p:cNvSpPr>
          <p:nvPr>
            <p:ph type="title"/>
          </p:nvPr>
        </p:nvSpPr>
        <p:spPr>
          <a:xfrm>
            <a:off x="838200" y="558800"/>
            <a:ext cx="10147300" cy="41913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7"/>
          <p:cNvSpPr txBox="1">
            <a:spLocks noGrp="1"/>
          </p:cNvSpPr>
          <p:nvPr>
            <p:ph type="body" idx="1"/>
          </p:nvPr>
        </p:nvSpPr>
        <p:spPr>
          <a:xfrm rot="5400000">
            <a:off x="3775884" y="-1400953"/>
            <a:ext cx="4640232"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7"/>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s-ES"/>
              <a:t>Nº Registro: UV-MET-202183R</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5"/>
        <p:cNvGrpSpPr/>
        <p:nvPr/>
      </p:nvGrpSpPr>
      <p:grpSpPr>
        <a:xfrm>
          <a:off x="0" y="0"/>
          <a:ext cx="0" cy="0"/>
          <a:chOff x="0" y="0"/>
          <a:chExt cx="0" cy="0"/>
        </a:xfrm>
      </p:grpSpPr>
      <p:sp>
        <p:nvSpPr>
          <p:cNvPr id="86" name="Google Shape;86;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8"/>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8"/>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s-ES"/>
              <a:t>Nº Registro: UV-MET-202183R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91"/>
        <p:cNvGrpSpPr/>
        <p:nvPr/>
      </p:nvGrpSpPr>
      <p:grpSpPr>
        <a:xfrm>
          <a:off x="0" y="0"/>
          <a:ext cx="0" cy="0"/>
          <a:chOff x="0" y="0"/>
          <a:chExt cx="0" cy="0"/>
        </a:xfrm>
      </p:grpSpPr>
      <p:sp>
        <p:nvSpPr>
          <p:cNvPr id="92" name="Google Shape;92;p29"/>
          <p:cNvSpPr txBox="1">
            <a:spLocks noGrp="1"/>
          </p:cNvSpPr>
          <p:nvPr>
            <p:ph type="dt" idx="10"/>
          </p:nvPr>
        </p:nvSpPr>
        <p:spPr>
          <a:xfrm>
            <a:off x="0" y="6356349"/>
            <a:ext cx="34925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9"/>
          <p:cNvSpPr txBox="1">
            <a:spLocks noGrp="1"/>
          </p:cNvSpPr>
          <p:nvPr>
            <p:ph type="ftr" idx="11"/>
          </p:nvPr>
        </p:nvSpPr>
        <p:spPr>
          <a:xfrm>
            <a:off x="3864288" y="6266653"/>
            <a:ext cx="4876800" cy="5445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9"/>
          <p:cNvSpPr txBox="1">
            <a:spLocks noGrp="1"/>
          </p:cNvSpPr>
          <p:nvPr>
            <p:ph type="sldNum" idx="12"/>
          </p:nvPr>
        </p:nvSpPr>
        <p:spPr>
          <a:xfrm>
            <a:off x="9112876" y="635634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s-ES"/>
              <a:t>Nº Registro: UV-MET-202183R</a:t>
            </a:r>
            <a:endParaRPr/>
          </a:p>
        </p:txBody>
      </p:sp>
      <p:sp>
        <p:nvSpPr>
          <p:cNvPr id="95" name="Google Shape;95;p29"/>
          <p:cNvSpPr txBox="1">
            <a:spLocks noGrp="1"/>
          </p:cNvSpPr>
          <p:nvPr>
            <p:ph type="title"/>
          </p:nvPr>
        </p:nvSpPr>
        <p:spPr>
          <a:xfrm>
            <a:off x="0" y="0"/>
            <a:ext cx="10185400" cy="1016000"/>
          </a:xfrm>
          <a:prstGeom prst="rect">
            <a:avLst/>
          </a:prstGeom>
          <a:solidFill>
            <a:srgbClr val="BBD6EE"/>
          </a:solid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6" name="Google Shape;96;p29"/>
          <p:cNvPicPr preferRelativeResize="0"/>
          <p:nvPr/>
        </p:nvPicPr>
        <p:blipFill rotWithShape="1">
          <a:blip r:embed="rId2">
            <a:alphaModFix/>
          </a:blip>
          <a:srcRect t="6951" b="26900"/>
          <a:stretch/>
        </p:blipFill>
        <p:spPr>
          <a:xfrm>
            <a:off x="0" y="0"/>
            <a:ext cx="1193800" cy="10217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22"/>
        <p:cNvGrpSpPr/>
        <p:nvPr/>
      </p:nvGrpSpPr>
      <p:grpSpPr>
        <a:xfrm>
          <a:off x="0" y="0"/>
          <a:ext cx="0" cy="0"/>
          <a:chOff x="0" y="0"/>
          <a:chExt cx="0" cy="0"/>
        </a:xfrm>
      </p:grpSpPr>
      <p:sp>
        <p:nvSpPr>
          <p:cNvPr id="23" name="Google Shape;23;p18"/>
          <p:cNvSpPr txBox="1">
            <a:spLocks noGrp="1"/>
          </p:cNvSpPr>
          <p:nvPr>
            <p:ph type="dt" idx="10"/>
          </p:nvPr>
        </p:nvSpPr>
        <p:spPr>
          <a:xfrm>
            <a:off x="110359" y="6356349"/>
            <a:ext cx="35027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8"/>
          <p:cNvSpPr txBox="1">
            <a:spLocks noGrp="1"/>
          </p:cNvSpPr>
          <p:nvPr>
            <p:ph type="ftr" idx="11"/>
          </p:nvPr>
        </p:nvSpPr>
        <p:spPr>
          <a:xfrm>
            <a:off x="3911734" y="6266655"/>
            <a:ext cx="4876800" cy="5445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sldNum" idx="12"/>
          </p:nvPr>
        </p:nvSpPr>
        <p:spPr>
          <a:xfrm>
            <a:off x="9087119" y="638917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s-ES"/>
              <a:t>Nº Registro: UV-MET-202183R</a:t>
            </a:r>
            <a:endParaRPr/>
          </a:p>
        </p:txBody>
      </p:sp>
      <p:pic>
        <p:nvPicPr>
          <p:cNvPr id="26" name="Google Shape;26;p18"/>
          <p:cNvPicPr preferRelativeResize="0"/>
          <p:nvPr/>
        </p:nvPicPr>
        <p:blipFill rotWithShape="1">
          <a:blip r:embed="rId2">
            <a:alphaModFix/>
          </a:blip>
          <a:srcRect/>
          <a:stretch/>
        </p:blipFill>
        <p:spPr>
          <a:xfrm>
            <a:off x="110359" y="0"/>
            <a:ext cx="9976576" cy="126746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1181100" y="-18425"/>
            <a:ext cx="9017000" cy="1123325"/>
          </a:xfrm>
          <a:prstGeom prst="rect">
            <a:avLst/>
          </a:prstGeom>
          <a:solidFill>
            <a:srgbClr val="9CC2E5"/>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29" name="Google Shape;29;p19"/>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rm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Google Shape;30;p19"/>
          <p:cNvSpPr txBox="1">
            <a:spLocks noGrp="1"/>
          </p:cNvSpPr>
          <p:nvPr>
            <p:ph type="dt" idx="10"/>
          </p:nvPr>
        </p:nvSpPr>
        <p:spPr>
          <a:xfrm>
            <a:off x="609600" y="6356351"/>
            <a:ext cx="2844797"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9"/>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19"/>
          <p:cNvSpPr txBox="1">
            <a:spLocks noGrp="1"/>
          </p:cNvSpPr>
          <p:nvPr>
            <p:ph type="sldNum" idx="12"/>
          </p:nvPr>
        </p:nvSpPr>
        <p:spPr>
          <a:xfrm>
            <a:off x="8737600" y="6356351"/>
            <a:ext cx="284479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s-ES"/>
              <a:t>‹Nº›</a:t>
            </a:fld>
            <a:endParaRPr/>
          </a:p>
        </p:txBody>
      </p:sp>
      <p:pic>
        <p:nvPicPr>
          <p:cNvPr id="33" name="Google Shape;33;p19"/>
          <p:cNvPicPr preferRelativeResize="0"/>
          <p:nvPr/>
        </p:nvPicPr>
        <p:blipFill rotWithShape="1">
          <a:blip r:embed="rId2">
            <a:alphaModFix/>
          </a:blip>
          <a:srcRect t="6951" b="26900"/>
          <a:stretch/>
        </p:blipFill>
        <p:spPr>
          <a:xfrm>
            <a:off x="-1" y="-18425"/>
            <a:ext cx="1181101" cy="11233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4"/>
        <p:cNvGrpSpPr/>
        <p:nvPr/>
      </p:nvGrpSpPr>
      <p:grpSpPr>
        <a:xfrm>
          <a:off x="0" y="0"/>
          <a:ext cx="0" cy="0"/>
          <a:chOff x="0" y="0"/>
          <a:chExt cx="0" cy="0"/>
        </a:xfrm>
      </p:grpSpPr>
      <p:sp>
        <p:nvSpPr>
          <p:cNvPr id="35" name="Google Shape;35;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0"/>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s-ES"/>
              <a:t>Nº Registro: UV-MET-202183R</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838200" y="558800"/>
            <a:ext cx="10147300" cy="41913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1"/>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1"/>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s-ES"/>
              <a:t>Nº Registro: UV-MET-202183R</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7"/>
        <p:cNvGrpSpPr/>
        <p:nvPr/>
      </p:nvGrpSpPr>
      <p:grpSpPr>
        <a:xfrm>
          <a:off x="0" y="0"/>
          <a:ext cx="0" cy="0"/>
          <a:chOff x="0" y="0"/>
          <a:chExt cx="0" cy="0"/>
        </a:xfrm>
      </p:grpSpPr>
      <p:sp>
        <p:nvSpPr>
          <p:cNvPr id="48" name="Google Shape;48;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2"/>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2"/>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s-ES"/>
              <a:t>Nº Registro: UV-MET-202183R</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6"/>
        <p:cNvGrpSpPr/>
        <p:nvPr/>
      </p:nvGrpSpPr>
      <p:grpSpPr>
        <a:xfrm>
          <a:off x="0" y="0"/>
          <a:ext cx="0" cy="0"/>
          <a:chOff x="0" y="0"/>
          <a:chExt cx="0" cy="0"/>
        </a:xfrm>
      </p:grpSpPr>
      <p:sp>
        <p:nvSpPr>
          <p:cNvPr id="57" name="Google Shape;57;p23"/>
          <p:cNvSpPr txBox="1">
            <a:spLocks noGrp="1"/>
          </p:cNvSpPr>
          <p:nvPr>
            <p:ph type="title"/>
          </p:nvPr>
        </p:nvSpPr>
        <p:spPr>
          <a:xfrm>
            <a:off x="838200" y="558800"/>
            <a:ext cx="10147300" cy="41913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3"/>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s-ES"/>
              <a:t>Nº Registro: UV-MET-202183R</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61"/>
        <p:cNvGrpSpPr/>
        <p:nvPr/>
      </p:nvGrpSpPr>
      <p:grpSpPr>
        <a:xfrm>
          <a:off x="0" y="0"/>
          <a:ext cx="0" cy="0"/>
          <a:chOff x="0" y="0"/>
          <a:chExt cx="0" cy="0"/>
        </a:xfrm>
      </p:grpSpPr>
      <p:sp>
        <p:nvSpPr>
          <p:cNvPr id="62" name="Google Shape;62;p24"/>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s-ES"/>
              <a:t>Nº Registro: UV-MET-202183R</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5"/>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s-ES"/>
              <a:t>Nº Registro: UV-MET-202183R</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558800"/>
            <a:ext cx="10147300" cy="419131"/>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536731"/>
            <a:ext cx="10515600" cy="464023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0" y="6356349"/>
            <a:ext cx="34925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3864288" y="6266653"/>
            <a:ext cx="4876800" cy="54451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9112876" y="6356347"/>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r>
              <a:rPr lang="es-ES"/>
              <a:t>Nº Registro: UV-MET-202183R</a:t>
            </a:r>
            <a:endParaRPr/>
          </a:p>
        </p:txBody>
      </p:sp>
      <p:pic>
        <p:nvPicPr>
          <p:cNvPr id="15" name="Google Shape;15;p16"/>
          <p:cNvPicPr preferRelativeResize="0"/>
          <p:nvPr/>
        </p:nvPicPr>
        <p:blipFill rotWithShape="1">
          <a:blip r:embed="rId15">
            <a:alphaModFix/>
          </a:blip>
          <a:srcRect/>
          <a:stretch/>
        </p:blipFill>
        <p:spPr>
          <a:xfrm>
            <a:off x="10184028" y="0"/>
            <a:ext cx="2007972" cy="1104900"/>
          </a:xfrm>
          <a:prstGeom prst="rect">
            <a:avLst/>
          </a:prstGeom>
          <a:solidFill>
            <a:srgbClr val="DDEAF6"/>
          </a:solid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supermercad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abc.es/motor-reportajes/20151011/abci-diesel-gasolina-eleccion-201510091652.html" TargetMode="External"/><Relationship Id="rId5" Type="http://schemas.openxmlformats.org/officeDocument/2006/relationships/hyperlink" Target="http://www.autobild.es/practicos/siete-motivos-para-no-comprar-diesel-260681" TargetMode="External"/><Relationship Id="rId4" Type="http://schemas.openxmlformats.org/officeDocument/2006/relationships/hyperlink" Target="http://www.acierto.com/prensa/diesel-o-gasolina-150000-eligen-mal.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autobild.es/reportajes/por-que-sube-precio-gasolina-diesel-187251" TargetMode="External"/><Relationship Id="rId5" Type="http://schemas.openxmlformats.org/officeDocument/2006/relationships/hyperlink" Target="http://www.autobild.es/noticias/matriculacion-turismos-supera-las-100000-unidades-249621"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www.acierto.com/prensa/diesel-o-gasolina-150000-eligen-mal.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www.abc.es/motor-reportajes/20151011/abci-diesel-gasolina-eleccion-201510091652.html" TargetMode="External"/><Relationship Id="rId4" Type="http://schemas.openxmlformats.org/officeDocument/2006/relationships/hyperlink" Target="http://www.autobild.es/practicos/siete-motivos-para-no-comprar-diesel-260681"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2E75B5"/>
              </a:buClr>
              <a:buSzPts val="6000"/>
              <a:buFont typeface="Calibri"/>
              <a:buNone/>
            </a:pPr>
            <a:r>
              <a:rPr lang="es-ES"/>
              <a:t>LECRIT </a:t>
            </a:r>
            <a:br>
              <a:rPr lang="es-ES"/>
            </a:br>
            <a:r>
              <a:rPr lang="es-ES" sz="4000"/>
              <a:t>(Programa de Lectura Crítica en Internet)</a:t>
            </a:r>
            <a:endParaRPr sz="4000"/>
          </a:p>
        </p:txBody>
      </p:sp>
      <p:sp>
        <p:nvSpPr>
          <p:cNvPr id="102" name="Google Shape;102;p1"/>
          <p:cNvSpPr txBox="1">
            <a:spLocks noGrp="1"/>
          </p:cNvSpPr>
          <p:nvPr>
            <p:ph type="subTitle" idx="1"/>
          </p:nvPr>
        </p:nvSpPr>
        <p:spPr>
          <a:xfrm>
            <a:off x="1094015" y="3602037"/>
            <a:ext cx="10744200" cy="2210933"/>
          </a:xfrm>
          <a:prstGeom prst="rect">
            <a:avLst/>
          </a:prstGeom>
          <a:noFill/>
          <a:ln>
            <a:noFill/>
          </a:ln>
        </p:spPr>
        <p:txBody>
          <a:bodyPr spcFirstLastPara="1" wrap="square" lIns="91425" tIns="45700" rIns="91425" bIns="45700" anchor="t" anchorCtr="0">
            <a:normAutofit/>
          </a:bodyPr>
          <a:lstStyle/>
          <a:p>
            <a:pPr marL="0" lvl="0" indent="0" rtl="0">
              <a:lnSpc>
                <a:spcPct val="100000"/>
              </a:lnSpc>
              <a:spcBef>
                <a:spcPts val="0"/>
              </a:spcBef>
              <a:spcAft>
                <a:spcPts val="0"/>
              </a:spcAft>
              <a:buClr>
                <a:schemeClr val="dk1"/>
              </a:buClr>
              <a:buSzPts val="1000"/>
              <a:buNone/>
            </a:pPr>
            <a:r>
              <a:rPr lang="es-ES" sz="4000" dirty="0">
                <a:solidFill>
                  <a:srgbClr val="93C47D"/>
                </a:solidFill>
              </a:rPr>
              <a:t>Capítulo 5: </a:t>
            </a:r>
            <a:r>
              <a:rPr lang="es-ES" sz="4800" b="1" dirty="0">
                <a:solidFill>
                  <a:srgbClr val="93C47D"/>
                </a:solidFill>
              </a:rPr>
              <a:t>¿</a:t>
            </a:r>
            <a:r>
              <a:rPr lang="es-ES" sz="4800" b="1" dirty="0">
                <a:solidFill>
                  <a:schemeClr val="accent1"/>
                </a:solidFill>
              </a:rPr>
              <a:t>Quién</a:t>
            </a:r>
            <a:r>
              <a:rPr lang="es-ES" sz="4800" b="1" dirty="0">
                <a:solidFill>
                  <a:srgbClr val="FF0000"/>
                </a:solidFill>
              </a:rPr>
              <a:t> </a:t>
            </a:r>
            <a:r>
              <a:rPr lang="es-ES" sz="4800" b="1" dirty="0">
                <a:solidFill>
                  <a:srgbClr val="93C47D"/>
                </a:solidFill>
              </a:rPr>
              <a:t>da la información en Internet, y qué </a:t>
            </a:r>
            <a:r>
              <a:rPr lang="es-ES" sz="4800" b="1" dirty="0">
                <a:solidFill>
                  <a:srgbClr val="FF0000"/>
                </a:solidFill>
              </a:rPr>
              <a:t>intención </a:t>
            </a:r>
            <a:r>
              <a:rPr lang="es-ES" sz="4800" b="1" dirty="0">
                <a:solidFill>
                  <a:srgbClr val="93C47D"/>
                </a:solidFill>
              </a:rPr>
              <a:t>tiene?</a:t>
            </a:r>
            <a:endParaRPr dirty="0"/>
          </a:p>
        </p:txBody>
      </p:sp>
      <p:sp>
        <p:nvSpPr>
          <p:cNvPr id="103" name="Google Shape;103;p1"/>
          <p:cNvSpPr txBox="1">
            <a:spLocks noGrp="1"/>
          </p:cNvSpPr>
          <p:nvPr>
            <p:ph type="dt" idx="10"/>
          </p:nvPr>
        </p:nvSpPr>
        <p:spPr>
          <a:xfrm>
            <a:off x="342899" y="6356349"/>
            <a:ext cx="3482125"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Autores:  V. Ávila, I. Fajardo, P. Delgado, L. Salmerón.</a:t>
            </a:r>
            <a:endParaRPr/>
          </a:p>
        </p:txBody>
      </p:sp>
      <p:sp>
        <p:nvSpPr>
          <p:cNvPr id="104" name="Google Shape;104;p1"/>
          <p:cNvSpPr txBox="1">
            <a:spLocks noGrp="1"/>
          </p:cNvSpPr>
          <p:nvPr>
            <p:ph type="ftr" idx="11"/>
          </p:nvPr>
        </p:nvSpPr>
        <p:spPr>
          <a:xfrm>
            <a:off x="3733800" y="6266655"/>
            <a:ext cx="4876800" cy="5445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b="1"/>
              <a:t>LECRIT  (PROGRAMA DE FORMACIÓN EN LECTURA CRÍTICA EN INTERNET) </a:t>
            </a:r>
            <a:endParaRPr/>
          </a:p>
        </p:txBody>
      </p:sp>
      <p:sp>
        <p:nvSpPr>
          <p:cNvPr id="105" name="Google Shape;105;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s-ES"/>
              <a:t>Nº Registro: UV-MET-202183R</a:t>
            </a:r>
            <a:endParaRPr/>
          </a:p>
        </p:txBody>
      </p:sp>
      <p:pic>
        <p:nvPicPr>
          <p:cNvPr id="106" name="Google Shape;106;p1"/>
          <p:cNvPicPr preferRelativeResize="0"/>
          <p:nvPr/>
        </p:nvPicPr>
        <p:blipFill rotWithShape="1">
          <a:blip r:embed="rId3">
            <a:alphaModFix/>
          </a:blip>
          <a:srcRect/>
          <a:stretch/>
        </p:blipFill>
        <p:spPr>
          <a:xfrm>
            <a:off x="4439887" y="233851"/>
            <a:ext cx="3223325" cy="17770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1FF"/>
        </a:solidFill>
        <a:effectLst/>
      </p:bgPr>
    </p:bg>
    <p:spTree>
      <p:nvGrpSpPr>
        <p:cNvPr id="1" name="Shape 211"/>
        <p:cNvGrpSpPr/>
        <p:nvPr/>
      </p:nvGrpSpPr>
      <p:grpSpPr>
        <a:xfrm>
          <a:off x="0" y="0"/>
          <a:ext cx="0" cy="0"/>
          <a:chOff x="0" y="0"/>
          <a:chExt cx="0" cy="0"/>
        </a:xfrm>
      </p:grpSpPr>
      <p:sp>
        <p:nvSpPr>
          <p:cNvPr id="212" name="Google Shape;212;p10"/>
          <p:cNvSpPr txBox="1">
            <a:spLocks noGrp="1"/>
          </p:cNvSpPr>
          <p:nvPr>
            <p:ph type="title"/>
          </p:nvPr>
        </p:nvSpPr>
        <p:spPr>
          <a:xfrm>
            <a:off x="1181100" y="-18425"/>
            <a:ext cx="9017000" cy="1123325"/>
          </a:xfrm>
          <a:prstGeom prst="rect">
            <a:avLst/>
          </a:prstGeom>
          <a:solidFill>
            <a:srgbClr val="9CC2E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Calibri"/>
              <a:buNone/>
            </a:pPr>
            <a:r>
              <a:rPr lang="es-ES" sz="3600"/>
              <a:t>Vamos a ayudar a Andrea con otro tema</a:t>
            </a:r>
            <a:endParaRPr sz="3600"/>
          </a:p>
        </p:txBody>
      </p:sp>
      <p:sp>
        <p:nvSpPr>
          <p:cNvPr id="213" name="Google Shape;213;p10"/>
          <p:cNvSpPr txBox="1">
            <a:spLocks noGrp="1"/>
          </p:cNvSpPr>
          <p:nvPr>
            <p:ph type="dt" idx="10"/>
          </p:nvPr>
        </p:nvSpPr>
        <p:spPr>
          <a:xfrm>
            <a:off x="609600" y="6356351"/>
            <a:ext cx="3679065"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050"/>
              <a:buFont typeface="Calibri"/>
              <a:buNone/>
            </a:pPr>
            <a:r>
              <a:rPr lang="es-ES" sz="1050"/>
              <a:t>Autores:  V. Ávila, I. Fajardo, P. Delgado, L. Salmerón. </a:t>
            </a:r>
            <a:endParaRPr sz="1050"/>
          </a:p>
        </p:txBody>
      </p:sp>
      <p:sp>
        <p:nvSpPr>
          <p:cNvPr id="214" name="Google Shape;214;p10"/>
          <p:cNvSpPr txBox="1">
            <a:spLocks noGrp="1"/>
          </p:cNvSpPr>
          <p:nvPr>
            <p:ph type="ftr" idx="11"/>
          </p:nvPr>
        </p:nvSpPr>
        <p:spPr>
          <a:xfrm>
            <a:off x="4165599" y="6356351"/>
            <a:ext cx="4695065"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050"/>
              <a:buFont typeface="Calibri"/>
              <a:buNone/>
            </a:pPr>
            <a:r>
              <a:rPr lang="es-ES" sz="1050" b="1"/>
              <a:t>LECRIT</a:t>
            </a:r>
            <a:endParaRPr/>
          </a:p>
          <a:p>
            <a:pPr marL="0" marR="0" lvl="0" indent="0" algn="ctr" rtl="0">
              <a:lnSpc>
                <a:spcPct val="100000"/>
              </a:lnSpc>
              <a:spcBef>
                <a:spcPts val="0"/>
              </a:spcBef>
              <a:spcAft>
                <a:spcPts val="0"/>
              </a:spcAft>
              <a:buClr>
                <a:srgbClr val="888888"/>
              </a:buClr>
              <a:buSzPts val="1050"/>
              <a:buFont typeface="Calibri"/>
              <a:buNone/>
            </a:pPr>
            <a:r>
              <a:rPr lang="es-ES" sz="1050" b="1"/>
              <a:t> </a:t>
            </a:r>
            <a:r>
              <a:rPr lang="es-ES" sz="1050"/>
              <a:t>(PROGRAMA DE FORMACIÓN EN LECTURA CRÍTICA EN INTERNET)</a:t>
            </a:r>
            <a:endParaRPr/>
          </a:p>
        </p:txBody>
      </p:sp>
      <p:sp>
        <p:nvSpPr>
          <p:cNvPr id="215" name="Google Shape;215;p10"/>
          <p:cNvSpPr txBox="1">
            <a:spLocks noGrp="1"/>
          </p:cNvSpPr>
          <p:nvPr>
            <p:ph type="sldNum" idx="12"/>
          </p:nvPr>
        </p:nvSpPr>
        <p:spPr>
          <a:xfrm>
            <a:off x="8737600" y="6356351"/>
            <a:ext cx="284479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s-ES" sz="1050"/>
              <a:t>Nº Registro: UV-MET-202183R</a:t>
            </a:r>
            <a:endParaRPr sz="1050"/>
          </a:p>
        </p:txBody>
      </p:sp>
      <p:sp>
        <p:nvSpPr>
          <p:cNvPr id="216" name="Google Shape;216;p10" descr="Signo de interrogación rojo grande | Vector Premium"/>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7" name="Google Shape;217;p10"/>
          <p:cNvPicPr preferRelativeResize="0"/>
          <p:nvPr/>
        </p:nvPicPr>
        <p:blipFill rotWithShape="1">
          <a:blip r:embed="rId3">
            <a:alphaModFix/>
          </a:blip>
          <a:srcRect/>
          <a:stretch/>
        </p:blipFill>
        <p:spPr>
          <a:xfrm>
            <a:off x="155575" y="2603273"/>
            <a:ext cx="2917736" cy="2808516"/>
          </a:xfrm>
          <a:prstGeom prst="rect">
            <a:avLst/>
          </a:prstGeom>
          <a:noFill/>
          <a:ln>
            <a:noFill/>
          </a:ln>
        </p:spPr>
      </p:pic>
      <p:sp>
        <p:nvSpPr>
          <p:cNvPr id="218" name="Google Shape;218;p10"/>
          <p:cNvSpPr/>
          <p:nvPr/>
        </p:nvSpPr>
        <p:spPr>
          <a:xfrm>
            <a:off x="4165600" y="1436913"/>
            <a:ext cx="3860800" cy="2199279"/>
          </a:xfrm>
          <a:prstGeom prst="wedgeRectCallout">
            <a:avLst>
              <a:gd name="adj1" fmla="val -86883"/>
              <a:gd name="adj2" fmla="val 42037"/>
            </a:avLst>
          </a:prstGeom>
          <a:solidFill>
            <a:schemeClr val="lt1"/>
          </a:solidFill>
          <a:ln w="38100" cap="flat" cmpd="sng">
            <a:solidFill>
              <a:srgbClr val="7030A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a:solidFill>
                  <a:schemeClr val="dk1"/>
                </a:solidFill>
                <a:latin typeface="Calibri"/>
                <a:ea typeface="Calibri"/>
                <a:cs typeface="Calibri"/>
                <a:sym typeface="Calibri"/>
              </a:rPr>
              <a:t>Me han dicho que comer carne puede provocar cáncer. ¿Será cierto?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sp>
        <p:nvSpPr>
          <p:cNvPr id="223" name="Google Shape;223;p11"/>
          <p:cNvSpPr txBox="1">
            <a:spLocks noGrp="1"/>
          </p:cNvSpPr>
          <p:nvPr>
            <p:ph type="dt" idx="10"/>
          </p:nvPr>
        </p:nvSpPr>
        <p:spPr>
          <a:xfrm>
            <a:off x="205751" y="6406133"/>
            <a:ext cx="3149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sz="1050"/>
              <a:t>Autores:  V. Ávila, I. Fajardo, P. Delgado, L. Salmerón. </a:t>
            </a:r>
            <a:endParaRPr sz="1050"/>
          </a:p>
        </p:txBody>
      </p:sp>
      <p:sp>
        <p:nvSpPr>
          <p:cNvPr id="224" name="Google Shape;224;p11"/>
          <p:cNvSpPr txBox="1">
            <a:spLocks noGrp="1"/>
          </p:cNvSpPr>
          <p:nvPr>
            <p:ph type="ftr" idx="11"/>
          </p:nvPr>
        </p:nvSpPr>
        <p:spPr>
          <a:xfrm>
            <a:off x="3911734" y="6266655"/>
            <a:ext cx="4876800" cy="5445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sz="1050" b="1"/>
              <a:t>LECRIT</a:t>
            </a:r>
            <a:endParaRPr/>
          </a:p>
          <a:p>
            <a:pPr marL="0" lvl="0" indent="0" algn="ctr" rtl="0">
              <a:spcBef>
                <a:spcPts val="0"/>
              </a:spcBef>
              <a:spcAft>
                <a:spcPts val="0"/>
              </a:spcAft>
              <a:buNone/>
            </a:pPr>
            <a:r>
              <a:rPr lang="es-ES" sz="1050" b="1"/>
              <a:t> </a:t>
            </a:r>
            <a:r>
              <a:rPr lang="es-ES" sz="1050"/>
              <a:t>(PROGRAMA DE FORMACIÓN EN LECTURA CRÍTICA EN INTERNET)</a:t>
            </a:r>
            <a:endParaRPr sz="1050"/>
          </a:p>
        </p:txBody>
      </p:sp>
      <p:sp>
        <p:nvSpPr>
          <p:cNvPr id="225" name="Google Shape;225;p11"/>
          <p:cNvSpPr txBox="1">
            <a:spLocks noGrp="1"/>
          </p:cNvSpPr>
          <p:nvPr>
            <p:ph type="sldNum" idx="12"/>
          </p:nvPr>
        </p:nvSpPr>
        <p:spPr>
          <a:xfrm>
            <a:off x="9087119" y="638917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s-ES" sz="1050"/>
              <a:t>Nº Registro: UV-MET-202183R</a:t>
            </a:r>
            <a:endParaRPr sz="1050"/>
          </a:p>
        </p:txBody>
      </p:sp>
      <p:pic>
        <p:nvPicPr>
          <p:cNvPr id="226" name="Google Shape;226;p11"/>
          <p:cNvPicPr preferRelativeResize="0"/>
          <p:nvPr/>
        </p:nvPicPr>
        <p:blipFill rotWithShape="1">
          <a:blip r:embed="rId3">
            <a:alphaModFix/>
          </a:blip>
          <a:srcRect t="6951" b="26899"/>
          <a:stretch/>
        </p:blipFill>
        <p:spPr>
          <a:xfrm>
            <a:off x="9530143" y="4286417"/>
            <a:ext cx="2300176" cy="1980238"/>
          </a:xfrm>
          <a:prstGeom prst="rect">
            <a:avLst/>
          </a:prstGeom>
          <a:noFill/>
          <a:ln>
            <a:noFill/>
          </a:ln>
        </p:spPr>
      </p:pic>
      <p:sp>
        <p:nvSpPr>
          <p:cNvPr id="227" name="Google Shape;227;p11"/>
          <p:cNvSpPr/>
          <p:nvPr/>
        </p:nvSpPr>
        <p:spPr>
          <a:xfrm>
            <a:off x="9160328" y="1204744"/>
            <a:ext cx="2857501" cy="2577564"/>
          </a:xfrm>
          <a:prstGeom prst="wedgeRectCallout">
            <a:avLst>
              <a:gd name="adj1" fmla="val -13404"/>
              <a:gd name="adj2" fmla="val 72002"/>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s-ES" sz="1800">
                <a:solidFill>
                  <a:schemeClr val="dk1"/>
                </a:solidFill>
                <a:latin typeface="Calibri"/>
                <a:ea typeface="Calibri"/>
                <a:cs typeface="Calibri"/>
                <a:sym typeface="Calibri"/>
              </a:rPr>
              <a:t>¿</a:t>
            </a:r>
            <a:r>
              <a:rPr lang="es-ES" sz="1800" b="1">
                <a:solidFill>
                  <a:srgbClr val="00B050"/>
                </a:solidFill>
                <a:latin typeface="Calibri"/>
                <a:ea typeface="Calibri"/>
                <a:cs typeface="Calibri"/>
                <a:sym typeface="Calibri"/>
              </a:rPr>
              <a:t>QUÉ</a:t>
            </a:r>
            <a:r>
              <a:rPr lang="es-ES" sz="1800">
                <a:solidFill>
                  <a:schemeClr val="dk1"/>
                </a:solidFill>
                <a:latin typeface="Calibri"/>
                <a:ea typeface="Calibri"/>
                <a:cs typeface="Calibri"/>
                <a:sym typeface="Calibri"/>
              </a:rPr>
              <a:t> dice el texto?</a:t>
            </a:r>
            <a:endParaRPr/>
          </a:p>
          <a:p>
            <a:pPr marL="0" marR="0" lvl="0" indent="0" algn="ctr" rtl="0">
              <a:lnSpc>
                <a:spcPct val="150000"/>
              </a:lnSpc>
              <a:spcBef>
                <a:spcPts val="0"/>
              </a:spcBef>
              <a:spcAft>
                <a:spcPts val="0"/>
              </a:spcAft>
              <a:buNone/>
            </a:pPr>
            <a:r>
              <a:rPr lang="es-ES" sz="1800">
                <a:solidFill>
                  <a:schemeClr val="dk1"/>
                </a:solidFill>
                <a:latin typeface="Calibri"/>
                <a:ea typeface="Calibri"/>
                <a:cs typeface="Calibri"/>
                <a:sym typeface="Calibri"/>
              </a:rPr>
              <a:t>¿</a:t>
            </a:r>
            <a:r>
              <a:rPr lang="es-ES" sz="1800" b="1">
                <a:solidFill>
                  <a:schemeClr val="accent2"/>
                </a:solidFill>
                <a:latin typeface="Calibri"/>
                <a:ea typeface="Calibri"/>
                <a:cs typeface="Calibri"/>
                <a:sym typeface="Calibri"/>
              </a:rPr>
              <a:t>DÓNDE</a:t>
            </a:r>
            <a:r>
              <a:rPr lang="es-ES" sz="1800">
                <a:solidFill>
                  <a:schemeClr val="dk1"/>
                </a:solidFill>
                <a:latin typeface="Calibri"/>
                <a:ea typeface="Calibri"/>
                <a:cs typeface="Calibri"/>
                <a:sym typeface="Calibri"/>
              </a:rPr>
              <a:t> está escrito?</a:t>
            </a:r>
            <a:endParaRPr/>
          </a:p>
          <a:p>
            <a:pPr marL="0" marR="0" lvl="0" indent="0" algn="ctr" rtl="0">
              <a:lnSpc>
                <a:spcPct val="150000"/>
              </a:lnSpc>
              <a:spcBef>
                <a:spcPts val="0"/>
              </a:spcBef>
              <a:spcAft>
                <a:spcPts val="0"/>
              </a:spcAft>
              <a:buNone/>
            </a:pPr>
            <a:r>
              <a:rPr lang="es-ES" sz="1800">
                <a:solidFill>
                  <a:schemeClr val="dk1"/>
                </a:solidFill>
                <a:latin typeface="Calibri"/>
                <a:ea typeface="Calibri"/>
                <a:cs typeface="Calibri"/>
                <a:sym typeface="Calibri"/>
              </a:rPr>
              <a:t>¿</a:t>
            </a:r>
            <a:r>
              <a:rPr lang="es-ES" sz="1800" b="1">
                <a:solidFill>
                  <a:schemeClr val="accent1"/>
                </a:solidFill>
                <a:latin typeface="Calibri"/>
                <a:ea typeface="Calibri"/>
                <a:cs typeface="Calibri"/>
                <a:sym typeface="Calibri"/>
              </a:rPr>
              <a:t>QUIÉN</a:t>
            </a:r>
            <a:r>
              <a:rPr lang="es-ES" sz="1800">
                <a:solidFill>
                  <a:schemeClr val="dk1"/>
                </a:solidFill>
                <a:latin typeface="Calibri"/>
                <a:ea typeface="Calibri"/>
                <a:cs typeface="Calibri"/>
                <a:sym typeface="Calibri"/>
              </a:rPr>
              <a:t> lo escribe? </a:t>
            </a:r>
            <a:endParaRPr/>
          </a:p>
          <a:p>
            <a:pPr marL="0" marR="0" lvl="0" indent="0" algn="ctr" rtl="0">
              <a:lnSpc>
                <a:spcPct val="150000"/>
              </a:lnSpc>
              <a:spcBef>
                <a:spcPts val="0"/>
              </a:spcBef>
              <a:spcAft>
                <a:spcPts val="0"/>
              </a:spcAft>
              <a:buNone/>
            </a:pPr>
            <a:r>
              <a:rPr lang="es-ES" sz="1800">
                <a:solidFill>
                  <a:schemeClr val="dk1"/>
                </a:solidFill>
                <a:latin typeface="Calibri"/>
                <a:ea typeface="Calibri"/>
                <a:cs typeface="Calibri"/>
                <a:sym typeface="Calibri"/>
              </a:rPr>
              <a:t>¿Es </a:t>
            </a:r>
            <a:r>
              <a:rPr lang="es-ES" sz="1800" b="1">
                <a:solidFill>
                  <a:srgbClr val="92D050"/>
                </a:solidFill>
                <a:latin typeface="Calibri"/>
                <a:ea typeface="Calibri"/>
                <a:cs typeface="Calibri"/>
                <a:sym typeface="Calibri"/>
              </a:rPr>
              <a:t>EXPERTO</a:t>
            </a:r>
            <a:r>
              <a:rPr lang="es-ES" sz="1800" b="1">
                <a:solidFill>
                  <a:schemeClr val="dk1"/>
                </a:solidFill>
                <a:latin typeface="Calibri"/>
                <a:ea typeface="Calibri"/>
                <a:cs typeface="Calibri"/>
                <a:sym typeface="Calibri"/>
              </a:rPr>
              <a:t>?</a:t>
            </a:r>
            <a:endParaRPr/>
          </a:p>
          <a:p>
            <a:pPr marL="0" marR="0" lvl="0" indent="0" algn="ctr" rtl="0">
              <a:lnSpc>
                <a:spcPct val="150000"/>
              </a:lnSpc>
              <a:spcBef>
                <a:spcPts val="0"/>
              </a:spcBef>
              <a:spcAft>
                <a:spcPts val="0"/>
              </a:spcAft>
              <a:buNone/>
            </a:pPr>
            <a:r>
              <a:rPr lang="es-ES" sz="1800">
                <a:solidFill>
                  <a:schemeClr val="dk1"/>
                </a:solidFill>
                <a:latin typeface="Calibri"/>
                <a:ea typeface="Calibri"/>
                <a:cs typeface="Calibri"/>
                <a:sym typeface="Calibri"/>
              </a:rPr>
              <a:t>¿Qué </a:t>
            </a:r>
            <a:r>
              <a:rPr lang="es-ES" sz="1800">
                <a:solidFill>
                  <a:srgbClr val="548135"/>
                </a:solidFill>
                <a:latin typeface="Calibri"/>
                <a:ea typeface="Calibri"/>
                <a:cs typeface="Calibri"/>
                <a:sym typeface="Calibri"/>
              </a:rPr>
              <a:t>INTENCIÓN</a:t>
            </a:r>
            <a:r>
              <a:rPr lang="es-ES" sz="1800">
                <a:solidFill>
                  <a:schemeClr val="dk1"/>
                </a:solidFill>
                <a:latin typeface="Calibri"/>
                <a:ea typeface="Calibri"/>
                <a:cs typeface="Calibri"/>
                <a:sym typeface="Calibri"/>
              </a:rPr>
              <a:t> TIENE?</a:t>
            </a:r>
            <a:endParaRPr sz="1800">
              <a:solidFill>
                <a:schemeClr val="dk1"/>
              </a:solidFill>
              <a:latin typeface="Calibri"/>
              <a:ea typeface="Calibri"/>
              <a:cs typeface="Calibri"/>
              <a:sym typeface="Calibri"/>
            </a:endParaRPr>
          </a:p>
        </p:txBody>
      </p:sp>
      <p:grpSp>
        <p:nvGrpSpPr>
          <p:cNvPr id="228" name="Google Shape;228;p11"/>
          <p:cNvGrpSpPr/>
          <p:nvPr/>
        </p:nvGrpSpPr>
        <p:grpSpPr>
          <a:xfrm>
            <a:off x="150243" y="418508"/>
            <a:ext cx="8954578" cy="5725516"/>
            <a:chOff x="150243" y="418508"/>
            <a:chExt cx="8954578" cy="5725516"/>
          </a:xfrm>
        </p:grpSpPr>
        <p:grpSp>
          <p:nvGrpSpPr>
            <p:cNvPr id="229" name="Google Shape;229;p11"/>
            <p:cNvGrpSpPr/>
            <p:nvPr/>
          </p:nvGrpSpPr>
          <p:grpSpPr>
            <a:xfrm>
              <a:off x="150244" y="418508"/>
              <a:ext cx="8954577" cy="5725516"/>
              <a:chOff x="150244" y="418508"/>
              <a:chExt cx="8954577" cy="5725516"/>
            </a:xfrm>
          </p:grpSpPr>
          <p:sp>
            <p:nvSpPr>
              <p:cNvPr id="230" name="Google Shape;230;p11"/>
              <p:cNvSpPr/>
              <p:nvPr/>
            </p:nvSpPr>
            <p:spPr>
              <a:xfrm>
                <a:off x="1618344" y="418508"/>
                <a:ext cx="527231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www.supermercado</a:t>
                </a:r>
                <a:r>
                  <a:rPr lang="es-ES" sz="1800">
                    <a:solidFill>
                      <a:schemeClr val="dk1"/>
                    </a:solidFill>
                    <a:latin typeface="Arial"/>
                    <a:ea typeface="Arial"/>
                    <a:cs typeface="Arial"/>
                    <a:sym typeface="Arial"/>
                  </a:rPr>
                  <a:t>demibarrio.es</a:t>
                </a:r>
                <a:endParaRPr sz="1800">
                  <a:solidFill>
                    <a:schemeClr val="dk1"/>
                  </a:solidFill>
                  <a:latin typeface="Arial"/>
                  <a:ea typeface="Arial"/>
                  <a:cs typeface="Arial"/>
                  <a:sym typeface="Arial"/>
                </a:endParaRPr>
              </a:p>
            </p:txBody>
          </p:sp>
          <p:sp>
            <p:nvSpPr>
              <p:cNvPr id="231" name="Google Shape;231;p11"/>
              <p:cNvSpPr txBox="1"/>
              <p:nvPr/>
            </p:nvSpPr>
            <p:spPr>
              <a:xfrm>
                <a:off x="150244" y="1898006"/>
                <a:ext cx="8954577" cy="4246018"/>
              </a:xfrm>
              <a:prstGeom prst="rect">
                <a:avLst/>
              </a:prstGeom>
              <a:solidFill>
                <a:srgbClr val="F7CAAC"/>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ES" sz="2600" b="1" i="0" u="none" strike="noStrike" cap="none">
                    <a:solidFill>
                      <a:schemeClr val="dk1"/>
                    </a:solidFill>
                    <a:latin typeface="Cambria"/>
                    <a:ea typeface="Cambria"/>
                    <a:cs typeface="Cambria"/>
                    <a:sym typeface="Cambria"/>
                  </a:rPr>
                  <a:t>Consumir carne no causa cáncer</a:t>
                </a:r>
                <a:endParaRPr sz="11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chemeClr val="dk1"/>
                  </a:buClr>
                  <a:buSzPts val="1100"/>
                  <a:buFont typeface="Cambria"/>
                  <a:buNone/>
                </a:pPr>
                <a:r>
                  <a:rPr lang="es-ES" sz="1100" b="0" i="0" u="none" strike="noStrike" cap="none">
                    <a:solidFill>
                      <a:schemeClr val="dk1"/>
                    </a:solidFill>
                    <a:latin typeface="Cambria"/>
                    <a:ea typeface="Cambria"/>
                    <a:cs typeface="Cambria"/>
                    <a:sym typeface="Cambria"/>
                  </a:rPr>
                  <a:t> </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Arial"/>
                    <a:ea typeface="Arial"/>
                    <a:cs typeface="Arial"/>
                    <a:sym typeface="Arial"/>
                  </a:rPr>
                  <a:t>Un estudio publicado en la Revista de Nutrición ha llegado a la conclusión de que no existe relación entre el consumo de carnes rojas o productos de carne procesada (p.ej. las hamburguesas envasadas) y el cáncer de próstata.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Arial"/>
                    <a:ea typeface="Arial"/>
                    <a:cs typeface="Arial"/>
                    <a:sym typeface="Arial"/>
                  </a:rPr>
                  <a:t>Han estudiado el efecto de comer carne roja y carne procesada. El estudio concluye que no hay relación entre el consumo de carne y el cáncer de próstata, por lo que se recomienda seguir con una dieta que incluya el consumo de carne.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Arial"/>
                    <a:ea typeface="Arial"/>
                    <a:cs typeface="Arial"/>
                    <a:sym typeface="Arial"/>
                  </a:rPr>
                  <a:t>Julián Bravo</a:t>
                </a:r>
                <a:br>
                  <a:rPr lang="es-ES" sz="1800" b="0" i="0" u="none" strike="noStrike" cap="none">
                    <a:solidFill>
                      <a:srgbClr val="000000"/>
                    </a:solidFill>
                    <a:latin typeface="Arial"/>
                    <a:ea typeface="Arial"/>
                    <a:cs typeface="Arial"/>
                    <a:sym typeface="Arial"/>
                  </a:rPr>
                </a:br>
                <a:r>
                  <a:rPr lang="es-ES" sz="1800" b="0" i="0" u="none" strike="noStrike" cap="none">
                    <a:solidFill>
                      <a:srgbClr val="000000"/>
                    </a:solidFill>
                    <a:latin typeface="Arial"/>
                    <a:ea typeface="Arial"/>
                    <a:cs typeface="Arial"/>
                    <a:sym typeface="Arial"/>
                  </a:rPr>
                  <a:t>Responsable de supermercado</a:t>
                </a:r>
                <a:endParaRPr sz="1800" b="0" i="0" u="none" strike="noStrike" cap="none">
                  <a:solidFill>
                    <a:srgbClr val="000000"/>
                  </a:solidFill>
                  <a:latin typeface="Arial"/>
                  <a:ea typeface="Arial"/>
                  <a:cs typeface="Arial"/>
                  <a:sym typeface="Arial"/>
                </a:endParaRPr>
              </a:p>
            </p:txBody>
          </p:sp>
        </p:grpSp>
        <p:pic>
          <p:nvPicPr>
            <p:cNvPr id="232" name="Google Shape;232;p11"/>
            <p:cNvPicPr preferRelativeResize="0"/>
            <p:nvPr/>
          </p:nvPicPr>
          <p:blipFill rotWithShape="1">
            <a:blip r:embed="rId5">
              <a:alphaModFix/>
            </a:blip>
            <a:srcRect/>
            <a:stretch/>
          </p:blipFill>
          <p:spPr>
            <a:xfrm>
              <a:off x="150243" y="1240781"/>
              <a:ext cx="8936875" cy="657225"/>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7FFE7"/>
        </a:solidFill>
        <a:effectLst/>
      </p:bgPr>
    </p:bg>
    <p:spTree>
      <p:nvGrpSpPr>
        <p:cNvPr id="1" name="Shape 236"/>
        <p:cNvGrpSpPr/>
        <p:nvPr/>
      </p:nvGrpSpPr>
      <p:grpSpPr>
        <a:xfrm>
          <a:off x="0" y="0"/>
          <a:ext cx="0" cy="0"/>
          <a:chOff x="0" y="0"/>
          <a:chExt cx="0" cy="0"/>
        </a:xfrm>
      </p:grpSpPr>
      <p:sp>
        <p:nvSpPr>
          <p:cNvPr id="237" name="Google Shape;237;p12"/>
          <p:cNvSpPr txBox="1">
            <a:spLocks noGrp="1"/>
          </p:cNvSpPr>
          <p:nvPr>
            <p:ph type="dt" idx="10"/>
          </p:nvPr>
        </p:nvSpPr>
        <p:spPr>
          <a:xfrm>
            <a:off x="110359" y="6356349"/>
            <a:ext cx="350279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sz="1100"/>
              <a:t>Autores:  V. Ávila, I. Fajardo, P. Delgado, L. Salmerón. </a:t>
            </a:r>
            <a:endParaRPr sz="1100"/>
          </a:p>
        </p:txBody>
      </p:sp>
      <p:sp>
        <p:nvSpPr>
          <p:cNvPr id="238" name="Google Shape;238;p12"/>
          <p:cNvSpPr txBox="1">
            <a:spLocks noGrp="1"/>
          </p:cNvSpPr>
          <p:nvPr>
            <p:ph type="ftr" idx="11"/>
          </p:nvPr>
        </p:nvSpPr>
        <p:spPr>
          <a:xfrm>
            <a:off x="3911733" y="6266655"/>
            <a:ext cx="5318895" cy="5445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sz="1000" b="1"/>
              <a:t>LECRIT  </a:t>
            </a:r>
            <a:r>
              <a:rPr lang="es-ES" sz="1000"/>
              <a:t>(PROGRAMA DE FORMACIÓN EN LECTURA CRÍTICA EN INTERNET)</a:t>
            </a:r>
            <a:endParaRPr/>
          </a:p>
        </p:txBody>
      </p:sp>
      <p:sp>
        <p:nvSpPr>
          <p:cNvPr id="239" name="Google Shape;239;p12"/>
          <p:cNvSpPr txBox="1">
            <a:spLocks noGrp="1"/>
          </p:cNvSpPr>
          <p:nvPr>
            <p:ph type="sldNum" idx="12"/>
          </p:nvPr>
        </p:nvSpPr>
        <p:spPr>
          <a:xfrm>
            <a:off x="9087119" y="638917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s-ES" sz="1100"/>
              <a:t>Nº Registro: UV-MET-202183R</a:t>
            </a:r>
            <a:endParaRPr sz="1100"/>
          </a:p>
        </p:txBody>
      </p:sp>
      <p:sp>
        <p:nvSpPr>
          <p:cNvPr id="240" name="Google Shape;240;p12"/>
          <p:cNvSpPr/>
          <p:nvPr/>
        </p:nvSpPr>
        <p:spPr>
          <a:xfrm>
            <a:off x="9230630" y="1551214"/>
            <a:ext cx="2857501" cy="1833900"/>
          </a:xfrm>
          <a:prstGeom prst="wedgeRectCallout">
            <a:avLst>
              <a:gd name="adj1" fmla="val -13404"/>
              <a:gd name="adj2" fmla="val 72002"/>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2800">
                <a:solidFill>
                  <a:schemeClr val="dk1"/>
                </a:solidFill>
                <a:latin typeface="Calibri"/>
                <a:ea typeface="Calibri"/>
                <a:cs typeface="Calibri"/>
                <a:sym typeface="Calibri"/>
              </a:rPr>
              <a:t>Yo he encontrado esta página. Voy a consultar ¿Quiénes son?</a:t>
            </a:r>
            <a:endParaRPr sz="2800">
              <a:solidFill>
                <a:schemeClr val="dk1"/>
              </a:solidFill>
              <a:latin typeface="Calibri"/>
              <a:ea typeface="Calibri"/>
              <a:cs typeface="Calibri"/>
              <a:sym typeface="Calibri"/>
            </a:endParaRPr>
          </a:p>
        </p:txBody>
      </p:sp>
      <p:sp>
        <p:nvSpPr>
          <p:cNvPr id="241" name="Google Shape;241;p12"/>
          <p:cNvSpPr txBox="1"/>
          <p:nvPr/>
        </p:nvSpPr>
        <p:spPr>
          <a:xfrm>
            <a:off x="186871" y="2506003"/>
            <a:ext cx="8735785" cy="3760652"/>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50"/>
              <a:buFont typeface="Calibri"/>
              <a:buNone/>
            </a:pPr>
            <a:r>
              <a:rPr lang="es-ES" sz="2600" b="1" i="0" u="none" strike="noStrike" cap="none">
                <a:solidFill>
                  <a:schemeClr val="dk1"/>
                </a:solidFill>
                <a:latin typeface="Calibri"/>
                <a:ea typeface="Calibri"/>
                <a:cs typeface="Calibri"/>
                <a:sym typeface="Calibri"/>
              </a:rPr>
              <a:t>Carne procesada y cáncer: comer con precaución.</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Arial"/>
                <a:ea typeface="Arial"/>
                <a:cs typeface="Arial"/>
                <a:sym typeface="Arial"/>
              </a:rPr>
              <a:t>El Centro de Investigaciones sobre el Cáncer ha publicado un informe en el que relaciona el consumo de carne procesada (como los embutidos) con el riesgo de tener cáncer. En el estudio se han evaluado miles de casos de muertes por cáncer de distintos países. Su conclusión es que comer mucha carne roja podría causar 50.000 muertes por cáncer al año en todo el mundo por lo que se aconseja que la reducción de estos productos para disminuir el riesgo de tener cáncer.</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r>
              <a:rPr lang="es-ES" sz="1800" b="0" i="0" u="none" strike="noStrike" cap="none">
                <a:solidFill>
                  <a:srgbClr val="000000"/>
                </a:solidFill>
                <a:latin typeface="Arial"/>
                <a:ea typeface="Arial"/>
                <a:cs typeface="Arial"/>
                <a:sym typeface="Arial"/>
              </a:rPr>
              <a:t>Por esta razón, algunos medios de comunicación han dicho que este informe quería convencer a la gente para que dejara de comer carne procesada pero el informe habla solo de reducir el consumo, no de eliminarlo.</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Arial"/>
                <a:ea typeface="Arial"/>
                <a:cs typeface="Arial"/>
                <a:sym typeface="Arial"/>
              </a:rPr>
              <a:t>Nicolás Gómez</a:t>
            </a:r>
            <a:br>
              <a:rPr lang="es-ES" sz="1800" b="0" i="0" u="none" strike="noStrike" cap="none">
                <a:solidFill>
                  <a:srgbClr val="000000"/>
                </a:solidFill>
                <a:latin typeface="Arial"/>
                <a:ea typeface="Arial"/>
                <a:cs typeface="Arial"/>
                <a:sym typeface="Arial"/>
              </a:rPr>
            </a:br>
            <a:r>
              <a:rPr lang="es-ES" sz="1800" b="0" i="0" u="none" strike="noStrike" cap="none">
                <a:solidFill>
                  <a:srgbClr val="000000"/>
                </a:solidFill>
                <a:latin typeface="Arial"/>
                <a:ea typeface="Arial"/>
                <a:cs typeface="Arial"/>
                <a:sym typeface="Arial"/>
              </a:rPr>
              <a:t>Médico Nutricionista</a:t>
            </a:r>
            <a:endParaRPr sz="1800" b="0" i="0" u="none" strike="noStrike" cap="none">
              <a:solidFill>
                <a:srgbClr val="000000"/>
              </a:solidFill>
              <a:latin typeface="Arial"/>
              <a:ea typeface="Arial"/>
              <a:cs typeface="Arial"/>
              <a:sym typeface="Arial"/>
            </a:endParaRPr>
          </a:p>
        </p:txBody>
      </p:sp>
      <p:sp>
        <p:nvSpPr>
          <p:cNvPr id="242" name="Google Shape;242;p12"/>
          <p:cNvSpPr txBox="1"/>
          <p:nvPr/>
        </p:nvSpPr>
        <p:spPr>
          <a:xfrm>
            <a:off x="1747157" y="490039"/>
            <a:ext cx="308610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WWW.WHO.INT/ES</a:t>
            </a:r>
            <a:endParaRPr sz="1800">
              <a:solidFill>
                <a:schemeClr val="dk1"/>
              </a:solidFill>
              <a:latin typeface="Calibri"/>
              <a:ea typeface="Calibri"/>
              <a:cs typeface="Calibri"/>
              <a:sym typeface="Calibri"/>
            </a:endParaRPr>
          </a:p>
        </p:txBody>
      </p:sp>
      <p:pic>
        <p:nvPicPr>
          <p:cNvPr id="243" name="Google Shape;243;p12"/>
          <p:cNvPicPr preferRelativeResize="0"/>
          <p:nvPr/>
        </p:nvPicPr>
        <p:blipFill rotWithShape="1">
          <a:blip r:embed="rId3">
            <a:alphaModFix/>
          </a:blip>
          <a:srcRect l="3703" r="16239"/>
          <a:stretch/>
        </p:blipFill>
        <p:spPr>
          <a:xfrm>
            <a:off x="9230630" y="3800436"/>
            <a:ext cx="2520952" cy="2555913"/>
          </a:xfrm>
          <a:prstGeom prst="rect">
            <a:avLst/>
          </a:prstGeom>
          <a:noFill/>
          <a:ln>
            <a:noFill/>
          </a:ln>
        </p:spPr>
      </p:pic>
      <p:pic>
        <p:nvPicPr>
          <p:cNvPr id="244" name="Google Shape;244;p12"/>
          <p:cNvPicPr preferRelativeResize="0"/>
          <p:nvPr/>
        </p:nvPicPr>
        <p:blipFill rotWithShape="1">
          <a:blip r:embed="rId4">
            <a:alphaModFix/>
          </a:blip>
          <a:srcRect t="31445" b="28943"/>
          <a:stretch/>
        </p:blipFill>
        <p:spPr>
          <a:xfrm>
            <a:off x="186871" y="1295555"/>
            <a:ext cx="3927929" cy="1121644"/>
          </a:xfrm>
          <a:prstGeom prst="rect">
            <a:avLst/>
          </a:prstGeom>
          <a:noFill/>
          <a:ln>
            <a:noFill/>
          </a:ln>
        </p:spPr>
      </p:pic>
      <p:pic>
        <p:nvPicPr>
          <p:cNvPr id="245" name="Google Shape;245;p12"/>
          <p:cNvPicPr preferRelativeResize="0"/>
          <p:nvPr/>
        </p:nvPicPr>
        <p:blipFill rotWithShape="1">
          <a:blip r:embed="rId5">
            <a:alphaModFix/>
          </a:blip>
          <a:srcRect/>
          <a:stretch/>
        </p:blipFill>
        <p:spPr>
          <a:xfrm>
            <a:off x="4065815" y="1334689"/>
            <a:ext cx="5164816" cy="433050"/>
          </a:xfrm>
          <a:prstGeom prst="rect">
            <a:avLst/>
          </a:prstGeom>
          <a:noFill/>
          <a:ln>
            <a:noFill/>
          </a:ln>
        </p:spPr>
      </p:pic>
      <p:sp>
        <p:nvSpPr>
          <p:cNvPr id="246" name="Google Shape;246;p12"/>
          <p:cNvSpPr/>
          <p:nvPr/>
        </p:nvSpPr>
        <p:spPr>
          <a:xfrm>
            <a:off x="8245928" y="1207814"/>
            <a:ext cx="984701" cy="686799"/>
          </a:xfrm>
          <a:prstGeom prst="ellipse">
            <a:avLst/>
          </a:prstGeom>
          <a:no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7FFE7"/>
        </a:solidFill>
        <a:effectLst/>
      </p:bgPr>
    </p:bg>
    <p:spTree>
      <p:nvGrpSpPr>
        <p:cNvPr id="1" name="Shape 250"/>
        <p:cNvGrpSpPr/>
        <p:nvPr/>
      </p:nvGrpSpPr>
      <p:grpSpPr>
        <a:xfrm>
          <a:off x="0" y="0"/>
          <a:ext cx="0" cy="0"/>
          <a:chOff x="0" y="0"/>
          <a:chExt cx="0" cy="0"/>
        </a:xfrm>
      </p:grpSpPr>
      <p:pic>
        <p:nvPicPr>
          <p:cNvPr id="251" name="Google Shape;251;p13"/>
          <p:cNvPicPr preferRelativeResize="0"/>
          <p:nvPr/>
        </p:nvPicPr>
        <p:blipFill rotWithShape="1">
          <a:blip r:embed="rId3">
            <a:alphaModFix/>
          </a:blip>
          <a:srcRect l="18948" t="7034" r="19985" b="34127"/>
          <a:stretch/>
        </p:blipFill>
        <p:spPr>
          <a:xfrm>
            <a:off x="0" y="1704997"/>
            <a:ext cx="9230629" cy="4444626"/>
          </a:xfrm>
          <a:prstGeom prst="rect">
            <a:avLst/>
          </a:prstGeom>
          <a:noFill/>
          <a:ln>
            <a:noFill/>
          </a:ln>
        </p:spPr>
      </p:pic>
      <p:pic>
        <p:nvPicPr>
          <p:cNvPr id="252" name="Google Shape;252;p13"/>
          <p:cNvPicPr preferRelativeResize="0"/>
          <p:nvPr/>
        </p:nvPicPr>
        <p:blipFill rotWithShape="1">
          <a:blip r:embed="rId4">
            <a:alphaModFix/>
          </a:blip>
          <a:srcRect/>
          <a:stretch/>
        </p:blipFill>
        <p:spPr>
          <a:xfrm>
            <a:off x="4065815" y="1334689"/>
            <a:ext cx="5164816" cy="433050"/>
          </a:xfrm>
          <a:prstGeom prst="rect">
            <a:avLst/>
          </a:prstGeom>
          <a:noFill/>
          <a:ln>
            <a:noFill/>
          </a:ln>
        </p:spPr>
      </p:pic>
      <p:sp>
        <p:nvSpPr>
          <p:cNvPr id="253" name="Google Shape;253;p13"/>
          <p:cNvSpPr txBox="1">
            <a:spLocks noGrp="1"/>
          </p:cNvSpPr>
          <p:nvPr>
            <p:ph type="dt" idx="10"/>
          </p:nvPr>
        </p:nvSpPr>
        <p:spPr>
          <a:xfrm>
            <a:off x="110359" y="6356349"/>
            <a:ext cx="350279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sz="1050"/>
              <a:t>Autores:  V. Ávila, I. Fajardo, P. Delgado, L. Salmerón. </a:t>
            </a:r>
            <a:endParaRPr sz="1050"/>
          </a:p>
        </p:txBody>
      </p:sp>
      <p:sp>
        <p:nvSpPr>
          <p:cNvPr id="254" name="Google Shape;254;p13"/>
          <p:cNvSpPr txBox="1">
            <a:spLocks noGrp="1"/>
          </p:cNvSpPr>
          <p:nvPr>
            <p:ph type="ftr" idx="11"/>
          </p:nvPr>
        </p:nvSpPr>
        <p:spPr>
          <a:xfrm>
            <a:off x="3911734" y="6266655"/>
            <a:ext cx="4876800" cy="5445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sz="1050" b="1"/>
              <a:t>LECRIT</a:t>
            </a:r>
            <a:endParaRPr/>
          </a:p>
          <a:p>
            <a:pPr marL="0" lvl="0" indent="0" algn="ctr" rtl="0">
              <a:spcBef>
                <a:spcPts val="0"/>
              </a:spcBef>
              <a:spcAft>
                <a:spcPts val="0"/>
              </a:spcAft>
              <a:buNone/>
            </a:pPr>
            <a:r>
              <a:rPr lang="es-ES" sz="1050" b="1"/>
              <a:t> </a:t>
            </a:r>
            <a:r>
              <a:rPr lang="es-ES" sz="1050"/>
              <a:t>(PROGRAMA DE FORMACIÓN EN LECTURA CRÍTICA EN INTERNET)</a:t>
            </a:r>
            <a:endParaRPr sz="1050"/>
          </a:p>
        </p:txBody>
      </p:sp>
      <p:sp>
        <p:nvSpPr>
          <p:cNvPr id="255" name="Google Shape;255;p13"/>
          <p:cNvSpPr txBox="1">
            <a:spLocks noGrp="1"/>
          </p:cNvSpPr>
          <p:nvPr>
            <p:ph type="sldNum" idx="12"/>
          </p:nvPr>
        </p:nvSpPr>
        <p:spPr>
          <a:xfrm>
            <a:off x="9087119" y="638917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s-ES" sz="1050"/>
              <a:t>Nº Registro: UV-MET-202183R</a:t>
            </a:r>
            <a:endParaRPr sz="1050"/>
          </a:p>
        </p:txBody>
      </p:sp>
      <p:sp>
        <p:nvSpPr>
          <p:cNvPr id="256" name="Google Shape;256;p13"/>
          <p:cNvSpPr txBox="1"/>
          <p:nvPr/>
        </p:nvSpPr>
        <p:spPr>
          <a:xfrm>
            <a:off x="1747157" y="490039"/>
            <a:ext cx="308610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WWW.WHO.INT/ES</a:t>
            </a:r>
            <a:endParaRPr sz="1800">
              <a:solidFill>
                <a:schemeClr val="dk1"/>
              </a:solidFill>
              <a:latin typeface="Calibri"/>
              <a:ea typeface="Calibri"/>
              <a:cs typeface="Calibri"/>
              <a:sym typeface="Calibri"/>
            </a:endParaRPr>
          </a:p>
        </p:txBody>
      </p:sp>
      <p:pic>
        <p:nvPicPr>
          <p:cNvPr id="257" name="Google Shape;257;p13"/>
          <p:cNvPicPr preferRelativeResize="0"/>
          <p:nvPr/>
        </p:nvPicPr>
        <p:blipFill rotWithShape="1">
          <a:blip r:embed="rId5">
            <a:alphaModFix/>
          </a:blip>
          <a:srcRect l="3703" r="16239"/>
          <a:stretch/>
        </p:blipFill>
        <p:spPr>
          <a:xfrm>
            <a:off x="9230630" y="3800436"/>
            <a:ext cx="2520952" cy="2555913"/>
          </a:xfrm>
          <a:prstGeom prst="rect">
            <a:avLst/>
          </a:prstGeom>
          <a:noFill/>
          <a:ln>
            <a:noFill/>
          </a:ln>
        </p:spPr>
      </p:pic>
      <p:sp>
        <p:nvSpPr>
          <p:cNvPr id="258" name="Google Shape;258;p13"/>
          <p:cNvSpPr/>
          <p:nvPr/>
        </p:nvSpPr>
        <p:spPr>
          <a:xfrm>
            <a:off x="8245928" y="1207814"/>
            <a:ext cx="984701" cy="686799"/>
          </a:xfrm>
          <a:prstGeom prst="ellipse">
            <a:avLst/>
          </a:prstGeom>
          <a:no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9" name="Google Shape;259;p13"/>
          <p:cNvPicPr preferRelativeResize="0"/>
          <p:nvPr/>
        </p:nvPicPr>
        <p:blipFill rotWithShape="1">
          <a:blip r:embed="rId6">
            <a:alphaModFix/>
          </a:blip>
          <a:srcRect t="31445" b="28943"/>
          <a:stretch/>
        </p:blipFill>
        <p:spPr>
          <a:xfrm>
            <a:off x="170543" y="1210455"/>
            <a:ext cx="4074886" cy="1121644"/>
          </a:xfrm>
          <a:prstGeom prst="rect">
            <a:avLst/>
          </a:prstGeom>
          <a:noFill/>
          <a:ln>
            <a:noFill/>
          </a:ln>
        </p:spPr>
      </p:pic>
      <p:sp>
        <p:nvSpPr>
          <p:cNvPr id="260" name="Google Shape;260;p13"/>
          <p:cNvSpPr/>
          <p:nvPr/>
        </p:nvSpPr>
        <p:spPr>
          <a:xfrm>
            <a:off x="9230630" y="1551214"/>
            <a:ext cx="2857501" cy="2122348"/>
          </a:xfrm>
          <a:prstGeom prst="wedgeRectCallout">
            <a:avLst>
              <a:gd name="adj1" fmla="val -13404"/>
              <a:gd name="adj2" fmla="val 72002"/>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2800">
                <a:solidFill>
                  <a:schemeClr val="dk1"/>
                </a:solidFill>
                <a:latin typeface="Calibri"/>
                <a:ea typeface="Calibri"/>
                <a:cs typeface="Calibri"/>
                <a:sym typeface="Calibri"/>
              </a:rPr>
              <a:t>¡¡la OMS Se dedica a trabajar por mejorar la salud del MUNDO!!</a:t>
            </a:r>
            <a:endParaRPr sz="2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E1FF"/>
            </a:gs>
            <a:gs pos="17719">
              <a:srgbClr val="FFE1FF"/>
            </a:gs>
            <a:gs pos="30076">
              <a:srgbClr val="FFE1FF"/>
            </a:gs>
            <a:gs pos="45000">
              <a:srgbClr val="FFE1FF"/>
            </a:gs>
            <a:gs pos="54000">
              <a:srgbClr val="E7FFE7"/>
            </a:gs>
            <a:gs pos="64600">
              <a:srgbClr val="E7FFE7"/>
            </a:gs>
            <a:gs pos="74000">
              <a:srgbClr val="E7FFE7"/>
            </a:gs>
            <a:gs pos="83000">
              <a:srgbClr val="E7FFE7"/>
            </a:gs>
            <a:gs pos="100000">
              <a:srgbClr val="E7FFE7"/>
            </a:gs>
          </a:gsLst>
          <a:lin ang="0" scaled="0"/>
        </a:gradFill>
        <a:effectLst/>
      </p:bgPr>
    </p:bg>
    <p:spTree>
      <p:nvGrpSpPr>
        <p:cNvPr id="1" name="Shape 264"/>
        <p:cNvGrpSpPr/>
        <p:nvPr/>
      </p:nvGrpSpPr>
      <p:grpSpPr>
        <a:xfrm>
          <a:off x="0" y="0"/>
          <a:ext cx="0" cy="0"/>
          <a:chOff x="0" y="0"/>
          <a:chExt cx="0" cy="0"/>
        </a:xfrm>
      </p:grpSpPr>
      <p:sp>
        <p:nvSpPr>
          <p:cNvPr id="265" name="Google Shape;265;p14"/>
          <p:cNvSpPr txBox="1">
            <a:spLocks noGrp="1"/>
          </p:cNvSpPr>
          <p:nvPr>
            <p:ph type="title"/>
          </p:nvPr>
        </p:nvSpPr>
        <p:spPr>
          <a:xfrm>
            <a:off x="1181100" y="-18425"/>
            <a:ext cx="9017000" cy="1123325"/>
          </a:xfrm>
          <a:prstGeom prst="rect">
            <a:avLst/>
          </a:prstGeom>
          <a:solidFill>
            <a:srgbClr val="9CC2E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Calibri"/>
              <a:buNone/>
            </a:pPr>
            <a:r>
              <a:rPr lang="es-ES" sz="4000"/>
              <a:t>Con todo lo que sabemos… en qué página confiamos</a:t>
            </a:r>
            <a:endParaRPr sz="4000">
              <a:solidFill>
                <a:srgbClr val="FF0000"/>
              </a:solidFill>
            </a:endParaRPr>
          </a:p>
        </p:txBody>
      </p:sp>
      <p:sp>
        <p:nvSpPr>
          <p:cNvPr id="266" name="Google Shape;266;p14"/>
          <p:cNvSpPr txBox="1">
            <a:spLocks noGrp="1"/>
          </p:cNvSpPr>
          <p:nvPr>
            <p:ph type="dt" idx="10"/>
          </p:nvPr>
        </p:nvSpPr>
        <p:spPr>
          <a:xfrm>
            <a:off x="609600" y="6356351"/>
            <a:ext cx="2844797"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050"/>
              <a:buFont typeface="Calibri"/>
              <a:buNone/>
            </a:pPr>
            <a:r>
              <a:rPr lang="es-ES" sz="1050"/>
              <a:t>Autores:  V. Ávila, I. Fajardo, P. Delgado, L. Salmerón. </a:t>
            </a:r>
            <a:endParaRPr sz="1050"/>
          </a:p>
        </p:txBody>
      </p:sp>
      <p:sp>
        <p:nvSpPr>
          <p:cNvPr id="267" name="Google Shape;267;p14"/>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050"/>
              <a:buFont typeface="Calibri"/>
              <a:buNone/>
            </a:pPr>
            <a:r>
              <a:rPr lang="es-ES" sz="1050" b="1"/>
              <a:t>LECRIT</a:t>
            </a:r>
            <a:endParaRPr/>
          </a:p>
          <a:p>
            <a:pPr marL="0" marR="0" lvl="0" indent="0" algn="ctr" rtl="0">
              <a:lnSpc>
                <a:spcPct val="100000"/>
              </a:lnSpc>
              <a:spcBef>
                <a:spcPts val="0"/>
              </a:spcBef>
              <a:spcAft>
                <a:spcPts val="0"/>
              </a:spcAft>
              <a:buClr>
                <a:srgbClr val="888888"/>
              </a:buClr>
              <a:buSzPts val="1050"/>
              <a:buFont typeface="Calibri"/>
              <a:buNone/>
            </a:pPr>
            <a:r>
              <a:rPr lang="es-ES" sz="1050" b="1"/>
              <a:t> </a:t>
            </a:r>
            <a:r>
              <a:rPr lang="es-ES" sz="1050"/>
              <a:t>(PROGRAMA DE FORMACIÓN EN LECTURA CRÍTICA EN INTERNET)</a:t>
            </a:r>
            <a:endParaRPr sz="1050"/>
          </a:p>
        </p:txBody>
      </p:sp>
      <p:sp>
        <p:nvSpPr>
          <p:cNvPr id="268" name="Google Shape;268;p14"/>
          <p:cNvSpPr txBox="1">
            <a:spLocks noGrp="1"/>
          </p:cNvSpPr>
          <p:nvPr>
            <p:ph type="sldNum" idx="12"/>
          </p:nvPr>
        </p:nvSpPr>
        <p:spPr>
          <a:xfrm>
            <a:off x="8737600" y="6356351"/>
            <a:ext cx="284479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s-ES" sz="1050"/>
              <a:t>Nº Registro: UV-MET-202183R</a:t>
            </a:r>
            <a:endParaRPr sz="1050"/>
          </a:p>
        </p:txBody>
      </p:sp>
      <p:pic>
        <p:nvPicPr>
          <p:cNvPr id="269" name="Google Shape;269;p14"/>
          <p:cNvPicPr preferRelativeResize="0"/>
          <p:nvPr/>
        </p:nvPicPr>
        <p:blipFill rotWithShape="1">
          <a:blip r:embed="rId3">
            <a:alphaModFix/>
          </a:blip>
          <a:srcRect t="6951" b="26900"/>
          <a:stretch/>
        </p:blipFill>
        <p:spPr>
          <a:xfrm>
            <a:off x="0" y="-39351"/>
            <a:ext cx="1170075" cy="1144251"/>
          </a:xfrm>
          <a:prstGeom prst="rect">
            <a:avLst/>
          </a:prstGeom>
          <a:noFill/>
          <a:ln>
            <a:noFill/>
          </a:ln>
        </p:spPr>
      </p:pic>
      <p:pic>
        <p:nvPicPr>
          <p:cNvPr id="270" name="Google Shape;270;p14"/>
          <p:cNvPicPr preferRelativeResize="0"/>
          <p:nvPr/>
        </p:nvPicPr>
        <p:blipFill rotWithShape="1">
          <a:blip r:embed="rId4">
            <a:alphaModFix/>
          </a:blip>
          <a:srcRect/>
          <a:stretch/>
        </p:blipFill>
        <p:spPr>
          <a:xfrm>
            <a:off x="273927" y="3931495"/>
            <a:ext cx="3891673" cy="2340263"/>
          </a:xfrm>
          <a:prstGeom prst="rect">
            <a:avLst/>
          </a:prstGeom>
          <a:noFill/>
          <a:ln>
            <a:noFill/>
          </a:ln>
        </p:spPr>
      </p:pic>
      <p:pic>
        <p:nvPicPr>
          <p:cNvPr id="271" name="Google Shape;271;p14"/>
          <p:cNvPicPr preferRelativeResize="0"/>
          <p:nvPr/>
        </p:nvPicPr>
        <p:blipFill rotWithShape="1">
          <a:blip r:embed="rId5">
            <a:alphaModFix/>
          </a:blip>
          <a:srcRect/>
          <a:stretch/>
        </p:blipFill>
        <p:spPr>
          <a:xfrm>
            <a:off x="8145663" y="3657068"/>
            <a:ext cx="3787675" cy="2669588"/>
          </a:xfrm>
          <a:prstGeom prst="rect">
            <a:avLst/>
          </a:prstGeom>
          <a:noFill/>
          <a:ln>
            <a:noFill/>
          </a:ln>
        </p:spPr>
      </p:pic>
      <p:grpSp>
        <p:nvGrpSpPr>
          <p:cNvPr id="272" name="Google Shape;272;p14"/>
          <p:cNvGrpSpPr/>
          <p:nvPr/>
        </p:nvGrpSpPr>
        <p:grpSpPr>
          <a:xfrm>
            <a:off x="40307" y="3220236"/>
            <a:ext cx="8966048" cy="3072341"/>
            <a:chOff x="25552" y="3061673"/>
            <a:chExt cx="8444449" cy="3072341"/>
          </a:xfrm>
        </p:grpSpPr>
        <p:pic>
          <p:nvPicPr>
            <p:cNvPr id="273" name="Google Shape;273;p14"/>
            <p:cNvPicPr preferRelativeResize="0"/>
            <p:nvPr/>
          </p:nvPicPr>
          <p:blipFill rotWithShape="1">
            <a:blip r:embed="rId6">
              <a:alphaModFix/>
            </a:blip>
            <a:srcRect/>
            <a:stretch/>
          </p:blipFill>
          <p:spPr>
            <a:xfrm>
              <a:off x="3929506" y="3498505"/>
              <a:ext cx="2500728" cy="2619017"/>
            </a:xfrm>
            <a:prstGeom prst="rect">
              <a:avLst/>
            </a:prstGeom>
            <a:noFill/>
            <a:ln>
              <a:noFill/>
            </a:ln>
          </p:spPr>
        </p:pic>
        <p:sp>
          <p:nvSpPr>
            <p:cNvPr id="274" name="Google Shape;274;p14"/>
            <p:cNvSpPr/>
            <p:nvPr/>
          </p:nvSpPr>
          <p:spPr>
            <a:xfrm>
              <a:off x="25552" y="3335298"/>
              <a:ext cx="761335" cy="812800"/>
            </a:xfrm>
            <a:prstGeom prst="star10">
              <a:avLst>
                <a:gd name="adj" fmla="val 42533"/>
                <a:gd name="hf" fmla="val 105146"/>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3200" b="1">
                  <a:solidFill>
                    <a:schemeClr val="dk1"/>
                  </a:solidFill>
                  <a:latin typeface="Calibri"/>
                  <a:ea typeface="Calibri"/>
                  <a:cs typeface="Calibri"/>
                  <a:sym typeface="Calibri"/>
                </a:rPr>
                <a:t>1</a:t>
              </a:r>
              <a:endParaRPr sz="1800" b="1">
                <a:solidFill>
                  <a:schemeClr val="dk1"/>
                </a:solidFill>
                <a:latin typeface="Calibri"/>
                <a:ea typeface="Calibri"/>
                <a:cs typeface="Calibri"/>
                <a:sym typeface="Calibri"/>
              </a:endParaRPr>
            </a:p>
          </p:txBody>
        </p:sp>
        <p:pic>
          <p:nvPicPr>
            <p:cNvPr id="275" name="Google Shape;275;p14"/>
            <p:cNvPicPr preferRelativeResize="0"/>
            <p:nvPr/>
          </p:nvPicPr>
          <p:blipFill rotWithShape="1">
            <a:blip r:embed="rId7">
              <a:alphaModFix/>
            </a:blip>
            <a:srcRect l="3703" r="16239"/>
            <a:stretch/>
          </p:blipFill>
          <p:spPr>
            <a:xfrm>
              <a:off x="5940633" y="3557634"/>
              <a:ext cx="1873939" cy="2576380"/>
            </a:xfrm>
            <a:prstGeom prst="rect">
              <a:avLst/>
            </a:prstGeom>
            <a:noFill/>
            <a:ln>
              <a:noFill/>
            </a:ln>
          </p:spPr>
        </p:pic>
        <p:sp>
          <p:nvSpPr>
            <p:cNvPr id="276" name="Google Shape;276;p14"/>
            <p:cNvSpPr/>
            <p:nvPr/>
          </p:nvSpPr>
          <p:spPr>
            <a:xfrm>
              <a:off x="7708666" y="3061673"/>
              <a:ext cx="761335" cy="812800"/>
            </a:xfrm>
            <a:prstGeom prst="star10">
              <a:avLst>
                <a:gd name="adj" fmla="val 42533"/>
                <a:gd name="hf" fmla="val 105146"/>
              </a:avLst>
            </a:prstGeom>
            <a:solidFill>
              <a:schemeClr val="lt1"/>
            </a:solidFill>
            <a:ln w="508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3200" b="1">
                  <a:solidFill>
                    <a:schemeClr val="dk1"/>
                  </a:solidFill>
                  <a:latin typeface="Calibri"/>
                  <a:ea typeface="Calibri"/>
                  <a:cs typeface="Calibri"/>
                  <a:sym typeface="Calibri"/>
                </a:rPr>
                <a:t>2</a:t>
              </a:r>
              <a:endParaRPr/>
            </a:p>
          </p:txBody>
        </p:sp>
      </p:grpSp>
      <p:sp>
        <p:nvSpPr>
          <p:cNvPr id="277" name="Google Shape;277;p14"/>
          <p:cNvSpPr/>
          <p:nvPr/>
        </p:nvSpPr>
        <p:spPr>
          <a:xfrm>
            <a:off x="555237" y="1207427"/>
            <a:ext cx="3681598" cy="2309481"/>
          </a:xfrm>
          <a:prstGeom prst="wedgeRectCallout">
            <a:avLst>
              <a:gd name="adj1" fmla="val 64150"/>
              <a:gd name="adj2" fmla="val 47680"/>
            </a:avLst>
          </a:prstGeom>
          <a:solidFill>
            <a:schemeClr val="lt1"/>
          </a:solidFill>
          <a:ln w="38100" cap="flat" cmpd="sng">
            <a:solidFill>
              <a:srgbClr val="7030A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800" b="0" i="1" u="none" strike="noStrike" cap="none">
                <a:solidFill>
                  <a:schemeClr val="dk1"/>
                </a:solidFill>
                <a:latin typeface="Calibri"/>
                <a:ea typeface="Calibri"/>
                <a:cs typeface="Calibri"/>
                <a:sym typeface="Calibri"/>
              </a:rPr>
              <a:t>Esta página es de un supermercado y los que escriben en ella quieren </a:t>
            </a:r>
            <a:r>
              <a:rPr lang="es-ES" sz="2800" b="1" i="1" u="none" strike="noStrike" cap="none">
                <a:solidFill>
                  <a:srgbClr val="FF0000"/>
                </a:solidFill>
                <a:latin typeface="Calibri"/>
                <a:ea typeface="Calibri"/>
                <a:cs typeface="Calibri"/>
                <a:sym typeface="Calibri"/>
              </a:rPr>
              <a:t>vender</a:t>
            </a:r>
            <a:r>
              <a:rPr lang="es-ES" sz="2800" b="0" i="1" u="none" strike="noStrike" cap="none">
                <a:solidFill>
                  <a:schemeClr val="dk1"/>
                </a:solidFill>
                <a:latin typeface="Calibri"/>
                <a:ea typeface="Calibri"/>
                <a:cs typeface="Calibri"/>
                <a:sym typeface="Calibri"/>
              </a:rPr>
              <a:t> productos:</a:t>
            </a:r>
            <a:endParaRPr sz="2000" i="1">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s-ES" sz="3200" b="1" i="1" u="none" strike="noStrike" cap="none">
                <a:solidFill>
                  <a:srgbClr val="FF0000"/>
                </a:solidFill>
                <a:latin typeface="Calibri"/>
                <a:ea typeface="Calibri"/>
                <a:cs typeface="Calibri"/>
                <a:sym typeface="Calibri"/>
              </a:rPr>
              <a:t>NO CONFIAR</a:t>
            </a:r>
            <a:endParaRPr sz="3200" b="1" i="1" u="none" strike="noStrike" cap="none">
              <a:solidFill>
                <a:srgbClr val="FF0000"/>
              </a:solidFill>
              <a:latin typeface="Calibri"/>
              <a:ea typeface="Calibri"/>
              <a:cs typeface="Calibri"/>
              <a:sym typeface="Calibri"/>
            </a:endParaRPr>
          </a:p>
        </p:txBody>
      </p:sp>
      <p:sp>
        <p:nvSpPr>
          <p:cNvPr id="278" name="Google Shape;278;p14"/>
          <p:cNvSpPr/>
          <p:nvPr/>
        </p:nvSpPr>
        <p:spPr>
          <a:xfrm>
            <a:off x="5611374" y="1108809"/>
            <a:ext cx="6004887" cy="2043061"/>
          </a:xfrm>
          <a:prstGeom prst="wedgeRectCallout">
            <a:avLst>
              <a:gd name="adj1" fmla="val -20129"/>
              <a:gd name="adj2" fmla="val 77322"/>
            </a:avLst>
          </a:prstGeom>
          <a:solidFill>
            <a:schemeClr val="lt1"/>
          </a:solidFill>
          <a:ln w="38100" cap="flat" cmpd="sng">
            <a:solidFill>
              <a:srgbClr val="54813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B050"/>
              </a:solidFill>
              <a:latin typeface="Calibri"/>
              <a:ea typeface="Calibri"/>
              <a:cs typeface="Calibri"/>
              <a:sym typeface="Calibri"/>
            </a:endParaRPr>
          </a:p>
        </p:txBody>
      </p:sp>
      <p:sp>
        <p:nvSpPr>
          <p:cNvPr id="279" name="Google Shape;279;p14"/>
          <p:cNvSpPr/>
          <p:nvPr/>
        </p:nvSpPr>
        <p:spPr>
          <a:xfrm>
            <a:off x="5912431" y="1122186"/>
            <a:ext cx="5058425" cy="20620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Calibri"/>
              <a:buNone/>
            </a:pPr>
            <a:r>
              <a:rPr lang="es-ES" sz="2400" b="0" i="1" u="none" strike="noStrike" cap="none">
                <a:solidFill>
                  <a:schemeClr val="dk1"/>
                </a:solidFill>
                <a:latin typeface="Calibri"/>
                <a:ea typeface="Calibri"/>
                <a:cs typeface="Calibri"/>
                <a:sym typeface="Calibri"/>
              </a:rPr>
              <a:t>Pues esta página es de la organización mundial de la salud y los que escriben en ella no quieren vender nada. Quieren </a:t>
            </a:r>
            <a:r>
              <a:rPr lang="es-ES" sz="2400" b="1" i="1" u="none" strike="noStrike" cap="none">
                <a:solidFill>
                  <a:srgbClr val="00B050"/>
                </a:solidFill>
                <a:latin typeface="Calibri"/>
                <a:ea typeface="Calibri"/>
                <a:cs typeface="Calibri"/>
                <a:sym typeface="Calibri"/>
              </a:rPr>
              <a:t>ayudar</a:t>
            </a:r>
            <a:r>
              <a:rPr lang="es-ES" sz="2400" b="0" i="1" u="none" strike="noStrike" cap="none">
                <a:solidFill>
                  <a:schemeClr val="dk1"/>
                </a:solidFill>
                <a:latin typeface="Calibri"/>
                <a:ea typeface="Calibri"/>
                <a:cs typeface="Calibri"/>
                <a:sym typeface="Calibri"/>
              </a:rPr>
              <a:t> a la gente: </a:t>
            </a:r>
            <a:r>
              <a:rPr lang="es-ES" sz="3200" b="1" i="1">
                <a:solidFill>
                  <a:srgbClr val="00B050"/>
                </a:solidFill>
                <a:latin typeface="Calibri"/>
                <a:ea typeface="Calibri"/>
                <a:cs typeface="Calibri"/>
                <a:sym typeface="Calibri"/>
              </a:rPr>
              <a:t>CONFIAR</a:t>
            </a:r>
            <a:endParaRPr sz="2800" b="1" i="1">
              <a:solidFill>
                <a:srgbClr val="00B05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3"/>
        <p:cNvGrpSpPr/>
        <p:nvPr/>
      </p:nvGrpSpPr>
      <p:grpSpPr>
        <a:xfrm>
          <a:off x="0" y="0"/>
          <a:ext cx="0" cy="0"/>
          <a:chOff x="0" y="0"/>
          <a:chExt cx="0" cy="0"/>
        </a:xfrm>
      </p:grpSpPr>
      <p:sp>
        <p:nvSpPr>
          <p:cNvPr id="284" name="Google Shape;284;p15"/>
          <p:cNvSpPr txBox="1">
            <a:spLocks noGrp="1"/>
          </p:cNvSpPr>
          <p:nvPr>
            <p:ph type="title"/>
          </p:nvPr>
        </p:nvSpPr>
        <p:spPr>
          <a:xfrm>
            <a:off x="1181100" y="-18425"/>
            <a:ext cx="9017000" cy="1123325"/>
          </a:xfrm>
          <a:prstGeom prst="rect">
            <a:avLst/>
          </a:prstGeom>
          <a:solidFill>
            <a:srgbClr val="9CC2E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Calibri"/>
              <a:buNone/>
            </a:pPr>
            <a:r>
              <a:rPr lang="es-ES" sz="3600"/>
              <a:t>¿QUÉ HEMOS APRENDIDO EN ESTE CAPÍTULO?</a:t>
            </a:r>
            <a:endParaRPr sz="3600">
              <a:solidFill>
                <a:schemeClr val="dk1"/>
              </a:solidFill>
            </a:endParaRPr>
          </a:p>
        </p:txBody>
      </p:sp>
      <p:sp>
        <p:nvSpPr>
          <p:cNvPr id="285" name="Google Shape;285;p15"/>
          <p:cNvSpPr txBox="1">
            <a:spLocks noGrp="1"/>
          </p:cNvSpPr>
          <p:nvPr>
            <p:ph type="dt" idx="10"/>
          </p:nvPr>
        </p:nvSpPr>
        <p:spPr>
          <a:xfrm>
            <a:off x="609600" y="6356352"/>
            <a:ext cx="3381315" cy="31538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050"/>
              <a:buFont typeface="Calibri"/>
              <a:buNone/>
            </a:pPr>
            <a:r>
              <a:rPr lang="es-ES" sz="1050"/>
              <a:t>Autores:  V. Ávila, I. Fajardo, P. Delgado, L. Salmerón. </a:t>
            </a:r>
            <a:endParaRPr sz="1050"/>
          </a:p>
        </p:txBody>
      </p:sp>
      <p:sp>
        <p:nvSpPr>
          <p:cNvPr id="286" name="Google Shape;286;p15"/>
          <p:cNvSpPr txBox="1">
            <a:spLocks noGrp="1"/>
          </p:cNvSpPr>
          <p:nvPr>
            <p:ph type="ftr" idx="11"/>
          </p:nvPr>
        </p:nvSpPr>
        <p:spPr>
          <a:xfrm>
            <a:off x="4165599" y="6356352"/>
            <a:ext cx="4588933" cy="31538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050"/>
              <a:buFont typeface="Calibri"/>
              <a:buNone/>
            </a:pPr>
            <a:r>
              <a:rPr lang="es-ES" sz="1050" b="1"/>
              <a:t>LECRIT  </a:t>
            </a:r>
            <a:r>
              <a:rPr lang="es-ES" sz="1050"/>
              <a:t>(PROGRAMA DE FORMACIÓN EN LECTURA CRÍTICA EN INTERNET)</a:t>
            </a:r>
            <a:endParaRPr/>
          </a:p>
        </p:txBody>
      </p:sp>
      <p:sp>
        <p:nvSpPr>
          <p:cNvPr id="287" name="Google Shape;287;p15"/>
          <p:cNvSpPr txBox="1">
            <a:spLocks noGrp="1"/>
          </p:cNvSpPr>
          <p:nvPr>
            <p:ph type="sldNum" idx="12"/>
          </p:nvPr>
        </p:nvSpPr>
        <p:spPr>
          <a:xfrm>
            <a:off x="8737600" y="6356352"/>
            <a:ext cx="3381315" cy="31538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s-ES" sz="1050"/>
              <a:t>Nº Registro: UV-MET-202183R</a:t>
            </a:r>
            <a:endParaRPr sz="1050"/>
          </a:p>
        </p:txBody>
      </p:sp>
      <p:pic>
        <p:nvPicPr>
          <p:cNvPr id="288" name="Google Shape;288;p15"/>
          <p:cNvPicPr preferRelativeResize="0"/>
          <p:nvPr/>
        </p:nvPicPr>
        <p:blipFill rotWithShape="1">
          <a:blip r:embed="rId3">
            <a:alphaModFix/>
          </a:blip>
          <a:srcRect t="6951" b="26900"/>
          <a:stretch/>
        </p:blipFill>
        <p:spPr>
          <a:xfrm>
            <a:off x="0" y="-39351"/>
            <a:ext cx="1170075" cy="1144251"/>
          </a:xfrm>
          <a:prstGeom prst="rect">
            <a:avLst/>
          </a:prstGeom>
          <a:noFill/>
          <a:ln>
            <a:noFill/>
          </a:ln>
        </p:spPr>
      </p:pic>
      <p:sp>
        <p:nvSpPr>
          <p:cNvPr id="289" name="Google Shape;289;p15"/>
          <p:cNvSpPr/>
          <p:nvPr/>
        </p:nvSpPr>
        <p:spPr>
          <a:xfrm>
            <a:off x="1170075" y="1504145"/>
            <a:ext cx="9480535" cy="4275016"/>
          </a:xfrm>
          <a:prstGeom prst="rect">
            <a:avLst/>
          </a:prstGeom>
          <a:noFill/>
          <a:ln w="508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s-ES" sz="3600" b="1">
                <a:solidFill>
                  <a:schemeClr val="dk1"/>
                </a:solidFill>
                <a:latin typeface="Calibri"/>
                <a:ea typeface="Calibri"/>
                <a:cs typeface="Calibri"/>
                <a:sym typeface="Calibri"/>
              </a:rPr>
              <a:t>YO DECIDO EN QUE PÁGINAS WEB PUEDO CONFIAR</a:t>
            </a:r>
            <a:endParaRPr sz="360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endParaRPr sz="3600">
              <a:solidFill>
                <a:srgbClr val="000000"/>
              </a:solidFill>
              <a:latin typeface="Calibri"/>
              <a:ea typeface="Calibri"/>
              <a:cs typeface="Calibri"/>
              <a:sym typeface="Calibri"/>
            </a:endParaRPr>
          </a:p>
          <a:p>
            <a:pPr marL="0" marR="0" lvl="0" indent="0" algn="l" rtl="0">
              <a:lnSpc>
                <a:spcPct val="90000"/>
              </a:lnSpc>
              <a:spcBef>
                <a:spcPts val="0"/>
              </a:spcBef>
              <a:spcAft>
                <a:spcPts val="0"/>
              </a:spcAft>
              <a:buNone/>
            </a:pPr>
            <a:r>
              <a:rPr lang="es-ES" sz="3600">
                <a:solidFill>
                  <a:srgbClr val="000000"/>
                </a:solidFill>
                <a:latin typeface="Calibri"/>
                <a:ea typeface="Calibri"/>
                <a:cs typeface="Calibri"/>
                <a:sym typeface="Calibri"/>
              </a:rPr>
              <a:t>Debo preguntarme sobre </a:t>
            </a:r>
            <a:endParaRPr/>
          </a:p>
          <a:p>
            <a:pPr marL="0" marR="0" lvl="0" indent="0" algn="l" rtl="0">
              <a:lnSpc>
                <a:spcPct val="90000"/>
              </a:lnSpc>
              <a:spcBef>
                <a:spcPts val="1800"/>
              </a:spcBef>
              <a:spcAft>
                <a:spcPts val="0"/>
              </a:spcAft>
              <a:buNone/>
            </a:pPr>
            <a:r>
              <a:rPr lang="es-ES" sz="3600">
                <a:solidFill>
                  <a:srgbClr val="000000"/>
                </a:solidFill>
                <a:latin typeface="Calibri"/>
                <a:ea typeface="Calibri"/>
                <a:cs typeface="Calibri"/>
                <a:sym typeface="Calibri"/>
              </a:rPr>
              <a:t>¿</a:t>
            </a:r>
            <a:r>
              <a:rPr lang="es-ES" sz="3600" b="1">
                <a:solidFill>
                  <a:schemeClr val="accent1"/>
                </a:solidFill>
                <a:latin typeface="Calibri"/>
                <a:ea typeface="Calibri"/>
                <a:cs typeface="Calibri"/>
                <a:sym typeface="Calibri"/>
              </a:rPr>
              <a:t>QUIÉN</a:t>
            </a:r>
            <a:r>
              <a:rPr lang="es-ES" sz="3600" b="1">
                <a:solidFill>
                  <a:schemeClr val="accent2"/>
                </a:solidFill>
                <a:latin typeface="Calibri"/>
                <a:ea typeface="Calibri"/>
                <a:cs typeface="Calibri"/>
                <a:sym typeface="Calibri"/>
              </a:rPr>
              <a:t> </a:t>
            </a:r>
            <a:r>
              <a:rPr lang="es-ES" sz="3600">
                <a:solidFill>
                  <a:srgbClr val="000000"/>
                </a:solidFill>
                <a:latin typeface="Calibri"/>
                <a:ea typeface="Calibri"/>
                <a:cs typeface="Calibri"/>
                <a:sym typeface="Calibri"/>
              </a:rPr>
              <a:t>da la información? </a:t>
            </a:r>
            <a:endParaRPr/>
          </a:p>
          <a:p>
            <a:pPr marL="0" marR="0" lvl="0" indent="0" algn="l" rtl="0">
              <a:lnSpc>
                <a:spcPct val="90000"/>
              </a:lnSpc>
              <a:spcBef>
                <a:spcPts val="1800"/>
              </a:spcBef>
              <a:spcAft>
                <a:spcPts val="0"/>
              </a:spcAft>
              <a:buNone/>
            </a:pPr>
            <a:r>
              <a:rPr lang="es-ES" sz="3600">
                <a:solidFill>
                  <a:srgbClr val="000000"/>
                </a:solidFill>
                <a:latin typeface="Calibri"/>
                <a:ea typeface="Calibri"/>
                <a:cs typeface="Calibri"/>
                <a:sym typeface="Calibri"/>
              </a:rPr>
              <a:t>¿</a:t>
            </a:r>
            <a:r>
              <a:rPr lang="es-ES" sz="3600">
                <a:solidFill>
                  <a:schemeClr val="dk1"/>
                </a:solidFill>
                <a:latin typeface="Calibri"/>
                <a:ea typeface="Calibri"/>
                <a:cs typeface="Calibri"/>
                <a:sym typeface="Calibri"/>
              </a:rPr>
              <a:t>ES</a:t>
            </a:r>
            <a:r>
              <a:rPr lang="es-ES" sz="3600" b="1">
                <a:solidFill>
                  <a:srgbClr val="E46C0A"/>
                </a:solidFill>
                <a:latin typeface="Calibri"/>
                <a:ea typeface="Calibri"/>
                <a:cs typeface="Calibri"/>
                <a:sym typeface="Calibri"/>
              </a:rPr>
              <a:t> </a:t>
            </a:r>
            <a:r>
              <a:rPr lang="es-ES" sz="3600" b="1">
                <a:solidFill>
                  <a:srgbClr val="00B050"/>
                </a:solidFill>
                <a:latin typeface="Calibri"/>
                <a:ea typeface="Calibri"/>
                <a:cs typeface="Calibri"/>
                <a:sym typeface="Calibri"/>
              </a:rPr>
              <a:t>EXPERTO</a:t>
            </a:r>
            <a:r>
              <a:rPr lang="es-ES" sz="3600">
                <a:solidFill>
                  <a:srgbClr val="000000"/>
                </a:solidFill>
                <a:latin typeface="Calibri"/>
                <a:ea typeface="Calibri"/>
                <a:cs typeface="Calibri"/>
                <a:sym typeface="Calibri"/>
              </a:rPr>
              <a:t>?</a:t>
            </a:r>
            <a:endParaRPr/>
          </a:p>
          <a:p>
            <a:pPr marL="0" marR="0" lvl="0" indent="0" algn="l" rtl="0">
              <a:lnSpc>
                <a:spcPct val="90000"/>
              </a:lnSpc>
              <a:spcBef>
                <a:spcPts val="1800"/>
              </a:spcBef>
              <a:spcAft>
                <a:spcPts val="0"/>
              </a:spcAft>
              <a:buNone/>
            </a:pPr>
            <a:r>
              <a:rPr lang="es-ES" sz="3600">
                <a:solidFill>
                  <a:srgbClr val="000000"/>
                </a:solidFill>
                <a:latin typeface="Calibri"/>
                <a:ea typeface="Calibri"/>
                <a:cs typeface="Calibri"/>
                <a:sym typeface="Calibri"/>
              </a:rPr>
              <a:t>¿Qué </a:t>
            </a:r>
            <a:r>
              <a:rPr lang="es-ES" sz="3600" b="1">
                <a:solidFill>
                  <a:srgbClr val="00B050"/>
                </a:solidFill>
                <a:latin typeface="Calibri"/>
                <a:ea typeface="Calibri"/>
                <a:cs typeface="Calibri"/>
                <a:sym typeface="Calibri"/>
              </a:rPr>
              <a:t>INTENCIÓN</a:t>
            </a:r>
            <a:r>
              <a:rPr lang="es-ES" sz="3600">
                <a:solidFill>
                  <a:srgbClr val="000000"/>
                </a:solidFill>
                <a:latin typeface="Calibri"/>
                <a:ea typeface="Calibri"/>
                <a:cs typeface="Calibri"/>
                <a:sym typeface="Calibri"/>
              </a:rPr>
              <a:t> tiene?</a:t>
            </a:r>
            <a:endParaRPr sz="360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dt" idx="10"/>
          </p:nvPr>
        </p:nvSpPr>
        <p:spPr>
          <a:xfrm>
            <a:off x="110359" y="6356349"/>
            <a:ext cx="350279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sz="1050"/>
              <a:t>Autores:  V. Ávila, I. Fajardo, P. Delgado, L. Salmerón. </a:t>
            </a:r>
            <a:endParaRPr sz="1050"/>
          </a:p>
        </p:txBody>
      </p:sp>
      <p:sp>
        <p:nvSpPr>
          <p:cNvPr id="112" name="Google Shape;112;p2"/>
          <p:cNvSpPr txBox="1">
            <a:spLocks noGrp="1"/>
          </p:cNvSpPr>
          <p:nvPr>
            <p:ph type="ftr" idx="11"/>
          </p:nvPr>
        </p:nvSpPr>
        <p:spPr>
          <a:xfrm>
            <a:off x="3911734" y="6266655"/>
            <a:ext cx="4876800" cy="5445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sz="1050" b="1"/>
              <a:t>LECRIT</a:t>
            </a:r>
            <a:endParaRPr/>
          </a:p>
          <a:p>
            <a:pPr marL="0" lvl="0" indent="0" algn="ctr" rtl="0">
              <a:spcBef>
                <a:spcPts val="0"/>
              </a:spcBef>
              <a:spcAft>
                <a:spcPts val="0"/>
              </a:spcAft>
              <a:buNone/>
            </a:pPr>
            <a:r>
              <a:rPr lang="es-ES" sz="1050" b="1"/>
              <a:t> </a:t>
            </a:r>
            <a:r>
              <a:rPr lang="es-ES" sz="1050"/>
              <a:t>(PROGRAMA DE FORMACIÓN EN LECTURA CRÍTICA EN INTERNET)</a:t>
            </a:r>
            <a:endParaRPr sz="1050"/>
          </a:p>
        </p:txBody>
      </p:sp>
      <p:sp>
        <p:nvSpPr>
          <p:cNvPr id="113" name="Google Shape;113;p2"/>
          <p:cNvSpPr txBox="1">
            <a:spLocks noGrp="1"/>
          </p:cNvSpPr>
          <p:nvPr>
            <p:ph type="sldNum" idx="12"/>
          </p:nvPr>
        </p:nvSpPr>
        <p:spPr>
          <a:xfrm>
            <a:off x="9087119" y="638917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s-ES" sz="1050"/>
              <a:t>Nº Registro: UV-MET-202183R</a:t>
            </a:r>
            <a:endParaRPr sz="1050"/>
          </a:p>
        </p:txBody>
      </p:sp>
      <p:grpSp>
        <p:nvGrpSpPr>
          <p:cNvPr id="114" name="Google Shape;114;p2"/>
          <p:cNvGrpSpPr/>
          <p:nvPr/>
        </p:nvGrpSpPr>
        <p:grpSpPr>
          <a:xfrm>
            <a:off x="749439" y="1230846"/>
            <a:ext cx="10480937" cy="4830479"/>
            <a:chOff x="749439" y="1230846"/>
            <a:chExt cx="10480937" cy="4830479"/>
          </a:xfrm>
        </p:grpSpPr>
        <p:pic>
          <p:nvPicPr>
            <p:cNvPr id="115" name="Google Shape;115;p2"/>
            <p:cNvPicPr preferRelativeResize="0"/>
            <p:nvPr/>
          </p:nvPicPr>
          <p:blipFill rotWithShape="1">
            <a:blip r:embed="rId3">
              <a:alphaModFix/>
            </a:blip>
            <a:srcRect t="9342" b="26901"/>
            <a:stretch/>
          </p:blipFill>
          <p:spPr>
            <a:xfrm>
              <a:off x="7405351" y="1831202"/>
              <a:ext cx="3825025" cy="3802156"/>
            </a:xfrm>
            <a:prstGeom prst="rect">
              <a:avLst/>
            </a:prstGeom>
            <a:noFill/>
            <a:ln>
              <a:noFill/>
            </a:ln>
          </p:spPr>
        </p:pic>
        <p:sp>
          <p:nvSpPr>
            <p:cNvPr id="116" name="Google Shape;116;p2"/>
            <p:cNvSpPr/>
            <p:nvPr/>
          </p:nvSpPr>
          <p:spPr>
            <a:xfrm>
              <a:off x="749439" y="1230846"/>
              <a:ext cx="6010800" cy="2816400"/>
            </a:xfrm>
            <a:prstGeom prst="wedgeRectCallout">
              <a:avLst>
                <a:gd name="adj1" fmla="val 77330"/>
                <a:gd name="adj2" fmla="val 32112"/>
              </a:avLst>
            </a:prstGeom>
            <a:noFill/>
            <a:ln w="38100" cap="flat" cmpd="sng">
              <a:solidFill>
                <a:srgbClr val="42719B"/>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750"/>
                <a:buFont typeface="Calibri"/>
                <a:buNone/>
              </a:pPr>
              <a:r>
                <a:rPr lang="es-ES" sz="3000" b="0" i="0" u="none" strike="noStrike" cap="none">
                  <a:solidFill>
                    <a:schemeClr val="dk1"/>
                  </a:solidFill>
                  <a:latin typeface="Calibri"/>
                  <a:ea typeface="Calibri"/>
                  <a:cs typeface="Calibri"/>
                  <a:sym typeface="Calibri"/>
                </a:rPr>
                <a:t>Para elegir la información de Internet ¡Tenemos que decidir en </a:t>
              </a:r>
              <a:r>
                <a:rPr lang="es-ES" sz="3000" b="1" i="0" u="none" strike="noStrike" cap="none">
                  <a:solidFill>
                    <a:schemeClr val="accent1"/>
                  </a:solidFill>
                  <a:latin typeface="Calibri"/>
                  <a:ea typeface="Calibri"/>
                  <a:cs typeface="Calibri"/>
                  <a:sym typeface="Calibri"/>
                </a:rPr>
                <a:t>QUIÉN </a:t>
              </a:r>
              <a:r>
                <a:rPr lang="es-ES" sz="3000" b="0" i="0" u="none" strike="noStrike" cap="none">
                  <a:solidFill>
                    <a:schemeClr val="dk1"/>
                  </a:solidFill>
                  <a:latin typeface="Calibri"/>
                  <a:ea typeface="Calibri"/>
                  <a:cs typeface="Calibri"/>
                  <a:sym typeface="Calibri"/>
                </a:rPr>
                <a:t>confiar! y hemos aprendido que hay que preguntarse: </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50"/>
                <a:buFont typeface="Calibri"/>
                <a:buNone/>
              </a:pPr>
              <a:r>
                <a:rPr lang="es-ES" sz="3000" b="1" i="0" u="none" strike="noStrike" cap="none">
                  <a:solidFill>
                    <a:schemeClr val="dk1"/>
                  </a:solidFill>
                  <a:latin typeface="Calibri"/>
                  <a:ea typeface="Calibri"/>
                  <a:cs typeface="Calibri"/>
                  <a:sym typeface="Calibri"/>
                </a:rPr>
                <a:t>¿Sabe el autor de la página sobre el tema? ¿</a:t>
              </a:r>
              <a:r>
                <a:rPr lang="es-ES" sz="3000" b="1" i="0" u="none" strike="noStrike" cap="none">
                  <a:solidFill>
                    <a:srgbClr val="00B050"/>
                  </a:solidFill>
                  <a:latin typeface="Calibri"/>
                  <a:ea typeface="Calibri"/>
                  <a:cs typeface="Calibri"/>
                  <a:sym typeface="Calibri"/>
                </a:rPr>
                <a:t>ES EXPERTO</a:t>
              </a:r>
              <a:r>
                <a:rPr lang="es-ES" sz="3000" b="1" i="0" u="none" strike="noStrike" cap="none">
                  <a:solidFill>
                    <a:schemeClr val="dk1"/>
                  </a:solidFill>
                  <a:latin typeface="Calibri"/>
                  <a:ea typeface="Calibri"/>
                  <a:cs typeface="Calibri"/>
                  <a:sym typeface="Calibri"/>
                </a:rPr>
                <a:t>?</a:t>
              </a:r>
              <a:endParaRPr sz="3000" b="1" i="0" u="none" strike="noStrike" cap="none">
                <a:solidFill>
                  <a:schemeClr val="dk1"/>
                </a:solidFill>
                <a:latin typeface="Calibri"/>
                <a:ea typeface="Calibri"/>
                <a:cs typeface="Calibri"/>
                <a:sym typeface="Calibri"/>
              </a:endParaRPr>
            </a:p>
          </p:txBody>
        </p:sp>
        <p:sp>
          <p:nvSpPr>
            <p:cNvPr id="117" name="Google Shape;117;p2"/>
            <p:cNvSpPr/>
            <p:nvPr/>
          </p:nvSpPr>
          <p:spPr>
            <a:xfrm>
              <a:off x="749439" y="4653125"/>
              <a:ext cx="6273573" cy="1408200"/>
            </a:xfrm>
            <a:prstGeom prst="wedgeRectCallout">
              <a:avLst>
                <a:gd name="adj1" fmla="val 75361"/>
                <a:gd name="adj2" fmla="val -87059"/>
              </a:avLst>
            </a:prstGeom>
            <a:noFill/>
            <a:ln w="38100" cap="flat" cmpd="sng">
              <a:solidFill>
                <a:srgbClr val="42719B"/>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750"/>
                <a:buFont typeface="Calibri"/>
                <a:buNone/>
              </a:pPr>
              <a:r>
                <a:rPr lang="es-ES" sz="2800" b="0" i="0" u="none" strike="noStrike" cap="none">
                  <a:solidFill>
                    <a:schemeClr val="dk1"/>
                  </a:solidFill>
                  <a:latin typeface="Calibri"/>
                  <a:ea typeface="Calibri"/>
                  <a:cs typeface="Calibri"/>
                  <a:sym typeface="Calibri"/>
                </a:rPr>
                <a:t>Pero, también hay que preguntarse  </a:t>
              </a:r>
              <a:r>
                <a:rPr lang="es-ES" sz="2800" b="1" i="0" u="none" strike="noStrike" cap="none">
                  <a:solidFill>
                    <a:schemeClr val="dk1"/>
                  </a:solidFill>
                  <a:latin typeface="Calibri"/>
                  <a:ea typeface="Calibri"/>
                  <a:cs typeface="Calibri"/>
                  <a:sym typeface="Calibri"/>
                </a:rPr>
                <a:t>¿dicen todos los autores la verdad o tienen otra </a:t>
              </a:r>
              <a:r>
                <a:rPr lang="es-ES" sz="2800" b="1" i="0" u="none" strike="noStrike" cap="none">
                  <a:solidFill>
                    <a:srgbClr val="FF0000"/>
                  </a:solidFill>
                  <a:latin typeface="Calibri"/>
                  <a:ea typeface="Calibri"/>
                  <a:cs typeface="Calibri"/>
                  <a:sym typeface="Calibri"/>
                </a:rPr>
                <a:t>INTENCIÓN</a:t>
              </a:r>
              <a:r>
                <a:rPr lang="es-ES" sz="2800" b="1" i="0" u="none" strike="noStrike" cap="none">
                  <a:solidFill>
                    <a:schemeClr val="dk1"/>
                  </a:solidFill>
                  <a:latin typeface="Calibri"/>
                  <a:ea typeface="Calibri"/>
                  <a:cs typeface="Calibri"/>
                  <a:sym typeface="Calibri"/>
                </a:rPr>
                <a:t>?</a:t>
              </a:r>
              <a:endParaRPr sz="2800" b="1" i="0" u="none" strike="noStrike" cap="none">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FE7"/>
        </a:solidFill>
        <a:effectLst/>
      </p:bgPr>
    </p:bg>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1181100" y="-18425"/>
            <a:ext cx="9017000" cy="1123325"/>
          </a:xfrm>
          <a:prstGeom prst="rect">
            <a:avLst/>
          </a:prstGeom>
          <a:solidFill>
            <a:srgbClr val="9CC2E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Calibri"/>
              <a:buNone/>
            </a:pPr>
            <a:r>
              <a:rPr lang="es-ES" sz="4000"/>
              <a:t>Vamos a aprender sobre la </a:t>
            </a:r>
            <a:r>
              <a:rPr lang="es-ES" sz="4000" b="1"/>
              <a:t>intención</a:t>
            </a:r>
            <a:r>
              <a:rPr lang="es-ES" sz="4000"/>
              <a:t> del autor con un tema que le interesa a Julian.</a:t>
            </a:r>
            <a:endParaRPr sz="4000">
              <a:solidFill>
                <a:srgbClr val="FF0000"/>
              </a:solidFill>
            </a:endParaRPr>
          </a:p>
        </p:txBody>
      </p:sp>
      <p:sp>
        <p:nvSpPr>
          <p:cNvPr id="123" name="Google Shape;123;p3"/>
          <p:cNvSpPr txBox="1">
            <a:spLocks noGrp="1"/>
          </p:cNvSpPr>
          <p:nvPr>
            <p:ph type="dt" idx="10"/>
          </p:nvPr>
        </p:nvSpPr>
        <p:spPr>
          <a:xfrm>
            <a:off x="0" y="6356351"/>
            <a:ext cx="3454397"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050"/>
              <a:buFont typeface="Calibri"/>
              <a:buNone/>
            </a:pPr>
            <a:r>
              <a:rPr lang="es-ES" sz="1050"/>
              <a:t>Autores:  V. Ávila, I. Fajardo, P. Delgado, L. Salmerón. </a:t>
            </a:r>
            <a:endParaRPr sz="1050"/>
          </a:p>
        </p:txBody>
      </p:sp>
      <p:sp>
        <p:nvSpPr>
          <p:cNvPr id="124" name="Google Shape;124;p3"/>
          <p:cNvSpPr txBox="1">
            <a:spLocks noGrp="1"/>
          </p:cNvSpPr>
          <p:nvPr>
            <p:ph type="ftr" idx="11"/>
          </p:nvPr>
        </p:nvSpPr>
        <p:spPr>
          <a:xfrm>
            <a:off x="3454397" y="6356351"/>
            <a:ext cx="4981265"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050"/>
              <a:buFont typeface="Calibri"/>
              <a:buNone/>
            </a:pPr>
            <a:r>
              <a:rPr lang="es-ES" sz="1050" b="1"/>
              <a:t>LECRIT</a:t>
            </a:r>
            <a:endParaRPr/>
          </a:p>
          <a:p>
            <a:pPr marL="0" marR="0" lvl="0" indent="0" algn="ctr" rtl="0">
              <a:lnSpc>
                <a:spcPct val="100000"/>
              </a:lnSpc>
              <a:spcBef>
                <a:spcPts val="0"/>
              </a:spcBef>
              <a:spcAft>
                <a:spcPts val="0"/>
              </a:spcAft>
              <a:buClr>
                <a:srgbClr val="888888"/>
              </a:buClr>
              <a:buSzPts val="1050"/>
              <a:buFont typeface="Calibri"/>
              <a:buNone/>
            </a:pPr>
            <a:r>
              <a:rPr lang="es-ES" sz="1050" b="1"/>
              <a:t> </a:t>
            </a:r>
            <a:r>
              <a:rPr lang="es-ES" sz="1050"/>
              <a:t>(PROGRAMA DE FORMACIÓN EN LECTURA CRÍTICA EN INTERNET)</a:t>
            </a:r>
            <a:endParaRPr/>
          </a:p>
        </p:txBody>
      </p:sp>
      <p:sp>
        <p:nvSpPr>
          <p:cNvPr id="125" name="Google Shape;125;p3"/>
          <p:cNvSpPr txBox="1">
            <a:spLocks noGrp="1"/>
          </p:cNvSpPr>
          <p:nvPr>
            <p:ph type="sldNum" idx="12"/>
          </p:nvPr>
        </p:nvSpPr>
        <p:spPr>
          <a:xfrm>
            <a:off x="8737600" y="6356351"/>
            <a:ext cx="284479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s-ES" sz="1050"/>
              <a:t>Nº Registro: UV-MET-202183R</a:t>
            </a:r>
            <a:endParaRPr sz="1050"/>
          </a:p>
        </p:txBody>
      </p:sp>
      <p:pic>
        <p:nvPicPr>
          <p:cNvPr id="126" name="Google Shape;126;p3"/>
          <p:cNvPicPr preferRelativeResize="0"/>
          <p:nvPr/>
        </p:nvPicPr>
        <p:blipFill rotWithShape="1">
          <a:blip r:embed="rId3">
            <a:alphaModFix/>
          </a:blip>
          <a:srcRect t="6951" b="26900"/>
          <a:stretch/>
        </p:blipFill>
        <p:spPr>
          <a:xfrm>
            <a:off x="0" y="-39351"/>
            <a:ext cx="1170075" cy="1144251"/>
          </a:xfrm>
          <a:prstGeom prst="rect">
            <a:avLst/>
          </a:prstGeom>
          <a:noFill/>
          <a:ln>
            <a:noFill/>
          </a:ln>
        </p:spPr>
      </p:pic>
      <p:grpSp>
        <p:nvGrpSpPr>
          <p:cNvPr id="127" name="Google Shape;127;p3"/>
          <p:cNvGrpSpPr/>
          <p:nvPr/>
        </p:nvGrpSpPr>
        <p:grpSpPr>
          <a:xfrm>
            <a:off x="278366" y="1380672"/>
            <a:ext cx="10357884" cy="4693556"/>
            <a:chOff x="278366" y="1380672"/>
            <a:chExt cx="10357884" cy="4693556"/>
          </a:xfrm>
        </p:grpSpPr>
        <p:pic>
          <p:nvPicPr>
            <p:cNvPr id="128" name="Google Shape;128;p3"/>
            <p:cNvPicPr preferRelativeResize="0"/>
            <p:nvPr/>
          </p:nvPicPr>
          <p:blipFill rotWithShape="1">
            <a:blip r:embed="rId4">
              <a:alphaModFix/>
            </a:blip>
            <a:srcRect l="3704" r="16243"/>
            <a:stretch/>
          </p:blipFill>
          <p:spPr>
            <a:xfrm>
              <a:off x="278366" y="1878405"/>
              <a:ext cx="3507263" cy="4195823"/>
            </a:xfrm>
            <a:prstGeom prst="rect">
              <a:avLst/>
            </a:prstGeom>
            <a:noFill/>
            <a:ln>
              <a:noFill/>
            </a:ln>
          </p:spPr>
        </p:pic>
        <p:sp>
          <p:nvSpPr>
            <p:cNvPr id="129" name="Google Shape;129;p3"/>
            <p:cNvSpPr/>
            <p:nvPr/>
          </p:nvSpPr>
          <p:spPr>
            <a:xfrm>
              <a:off x="5416550" y="1380672"/>
              <a:ext cx="5219700" cy="3632200"/>
            </a:xfrm>
            <a:prstGeom prst="wedgeRectCallout">
              <a:avLst>
                <a:gd name="adj1" fmla="val -87544"/>
                <a:gd name="adj2" fmla="val 33355"/>
              </a:avLst>
            </a:prstGeom>
            <a:solidFill>
              <a:schemeClr val="lt1"/>
            </a:solid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180975" marR="0" lvl="0" indent="0" algn="l" rtl="0">
                <a:lnSpc>
                  <a:spcPct val="90000"/>
                </a:lnSpc>
                <a:spcBef>
                  <a:spcPts val="0"/>
                </a:spcBef>
                <a:spcAft>
                  <a:spcPts val="0"/>
                </a:spcAft>
                <a:buNone/>
              </a:pPr>
              <a:r>
                <a:rPr lang="es-ES" sz="4400" b="0" i="0" u="none" strike="noStrike" cap="none">
                  <a:solidFill>
                    <a:srgbClr val="000000"/>
                  </a:solidFill>
                  <a:latin typeface="Calibri"/>
                  <a:ea typeface="Calibri"/>
                  <a:cs typeface="Calibri"/>
                  <a:sym typeface="Calibri"/>
                </a:rPr>
                <a:t>¡Tengo una duda!</a:t>
              </a:r>
              <a:endParaRPr/>
            </a:p>
            <a:p>
              <a:pPr marL="180975" marR="0" lvl="0" indent="0" algn="l" rtl="0">
                <a:lnSpc>
                  <a:spcPct val="90000"/>
                </a:lnSpc>
                <a:spcBef>
                  <a:spcPts val="0"/>
                </a:spcBef>
                <a:spcAft>
                  <a:spcPts val="0"/>
                </a:spcAft>
                <a:buNone/>
              </a:pPr>
              <a:endParaRPr sz="4400" b="0" i="0" u="none" strike="noStrike" cap="none">
                <a:solidFill>
                  <a:srgbClr val="000000"/>
                </a:solidFill>
                <a:latin typeface="Calibri"/>
                <a:ea typeface="Calibri"/>
                <a:cs typeface="Calibri"/>
                <a:sym typeface="Calibri"/>
              </a:endParaRPr>
            </a:p>
            <a:p>
              <a:pPr marL="180975" marR="0" lvl="0" indent="0" algn="l" rtl="0">
                <a:lnSpc>
                  <a:spcPct val="90000"/>
                </a:lnSpc>
                <a:spcBef>
                  <a:spcPts val="0"/>
                </a:spcBef>
                <a:spcAft>
                  <a:spcPts val="0"/>
                </a:spcAft>
                <a:buNone/>
              </a:pPr>
              <a:r>
                <a:rPr lang="es-ES" sz="4400" b="0" i="0" u="none" strike="noStrike" cap="none">
                  <a:solidFill>
                    <a:srgbClr val="000000"/>
                  </a:solidFill>
                  <a:latin typeface="Calibri"/>
                  <a:ea typeface="Calibri"/>
                  <a:cs typeface="Calibri"/>
                  <a:sym typeface="Calibri"/>
                </a:rPr>
                <a:t>¿</a:t>
              </a:r>
              <a:r>
                <a:rPr lang="es-ES" sz="4400" b="0" i="1" u="none" strike="noStrike" cap="none">
                  <a:solidFill>
                    <a:srgbClr val="000000"/>
                  </a:solidFill>
                  <a:latin typeface="Calibri"/>
                  <a:ea typeface="Calibri"/>
                  <a:cs typeface="Calibri"/>
                  <a:sym typeface="Calibri"/>
                </a:rPr>
                <a:t>Son mejores los coches de gasolina o los de diesel</a:t>
              </a:r>
              <a:r>
                <a:rPr lang="es-ES" sz="4400" b="0" i="0" u="none" strike="noStrike" cap="none">
                  <a:solidFill>
                    <a:srgbClr val="000000"/>
                  </a:solidFill>
                  <a:latin typeface="Calibri"/>
                  <a:ea typeface="Calibri"/>
                  <a:cs typeface="Calibri"/>
                  <a:sym typeface="Calibri"/>
                </a:rPr>
                <a:t>?</a:t>
              </a:r>
              <a:endParaRPr sz="4400" b="0" i="0" u="none" strike="noStrike" cap="non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1FF"/>
        </a:solidFill>
        <a:effectLst/>
      </p:bgPr>
    </p:bg>
    <p:spTree>
      <p:nvGrpSpPr>
        <p:cNvPr id="1" name="Shape 133"/>
        <p:cNvGrpSpPr/>
        <p:nvPr/>
      </p:nvGrpSpPr>
      <p:grpSpPr>
        <a:xfrm>
          <a:off x="0" y="0"/>
          <a:ext cx="0" cy="0"/>
          <a:chOff x="0" y="0"/>
          <a:chExt cx="0" cy="0"/>
        </a:xfrm>
      </p:grpSpPr>
      <p:sp>
        <p:nvSpPr>
          <p:cNvPr id="134" name="Google Shape;134;p4"/>
          <p:cNvSpPr txBox="1">
            <a:spLocks noGrp="1"/>
          </p:cNvSpPr>
          <p:nvPr>
            <p:ph type="dt" idx="10"/>
          </p:nvPr>
        </p:nvSpPr>
        <p:spPr>
          <a:xfrm>
            <a:off x="110359" y="6356349"/>
            <a:ext cx="350279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sz="1050"/>
              <a:t>Autores:  V. Ávila, I. Fajardo, P. Delgado, L. Salmerón. </a:t>
            </a:r>
            <a:endParaRPr sz="1050"/>
          </a:p>
        </p:txBody>
      </p:sp>
      <p:sp>
        <p:nvSpPr>
          <p:cNvPr id="135" name="Google Shape;135;p4"/>
          <p:cNvSpPr txBox="1">
            <a:spLocks noGrp="1"/>
          </p:cNvSpPr>
          <p:nvPr>
            <p:ph type="ftr" idx="11"/>
          </p:nvPr>
        </p:nvSpPr>
        <p:spPr>
          <a:xfrm>
            <a:off x="3911734" y="6266655"/>
            <a:ext cx="4876800" cy="5445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sz="1050" b="1"/>
              <a:t>LECRIT</a:t>
            </a:r>
            <a:endParaRPr/>
          </a:p>
          <a:p>
            <a:pPr marL="0" lvl="0" indent="0" algn="ctr" rtl="0">
              <a:spcBef>
                <a:spcPts val="0"/>
              </a:spcBef>
              <a:spcAft>
                <a:spcPts val="0"/>
              </a:spcAft>
              <a:buNone/>
            </a:pPr>
            <a:r>
              <a:rPr lang="es-ES" sz="1050" b="1"/>
              <a:t> </a:t>
            </a:r>
            <a:r>
              <a:rPr lang="es-ES" sz="1050"/>
              <a:t>(PROGRAMA DE FORMACIÓN EN LECTURA CRÍTICA EN INTERNET)</a:t>
            </a:r>
            <a:endParaRPr sz="1050"/>
          </a:p>
        </p:txBody>
      </p:sp>
      <p:sp>
        <p:nvSpPr>
          <p:cNvPr id="136" name="Google Shape;136;p4"/>
          <p:cNvSpPr txBox="1">
            <a:spLocks noGrp="1"/>
          </p:cNvSpPr>
          <p:nvPr>
            <p:ph type="sldNum" idx="12"/>
          </p:nvPr>
        </p:nvSpPr>
        <p:spPr>
          <a:xfrm>
            <a:off x="9087119" y="638917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s-ES" sz="1050"/>
              <a:t>Nº Registro: UV-MET-202183R</a:t>
            </a:r>
            <a:endParaRPr sz="1050"/>
          </a:p>
        </p:txBody>
      </p:sp>
      <p:grpSp>
        <p:nvGrpSpPr>
          <p:cNvPr id="137" name="Google Shape;137;p4"/>
          <p:cNvGrpSpPr/>
          <p:nvPr/>
        </p:nvGrpSpPr>
        <p:grpSpPr>
          <a:xfrm>
            <a:off x="260678" y="1369229"/>
            <a:ext cx="11931321" cy="4897426"/>
            <a:chOff x="260678" y="1369229"/>
            <a:chExt cx="11931321" cy="4897426"/>
          </a:xfrm>
        </p:grpSpPr>
        <p:grpSp>
          <p:nvGrpSpPr>
            <p:cNvPr id="138" name="Google Shape;138;p4"/>
            <p:cNvGrpSpPr/>
            <p:nvPr/>
          </p:nvGrpSpPr>
          <p:grpSpPr>
            <a:xfrm>
              <a:off x="7102349" y="1369229"/>
              <a:ext cx="5089650" cy="4525185"/>
              <a:chOff x="7114689" y="1369229"/>
              <a:chExt cx="5243717" cy="4525185"/>
            </a:xfrm>
          </p:grpSpPr>
          <p:pic>
            <p:nvPicPr>
              <p:cNvPr id="139" name="Google Shape;139;p4"/>
              <p:cNvPicPr preferRelativeResize="0"/>
              <p:nvPr/>
            </p:nvPicPr>
            <p:blipFill rotWithShape="1">
              <a:blip r:embed="rId3">
                <a:alphaModFix/>
              </a:blip>
              <a:srcRect/>
              <a:stretch/>
            </p:blipFill>
            <p:spPr>
              <a:xfrm>
                <a:off x="9117205" y="3151413"/>
                <a:ext cx="3241201" cy="2743001"/>
              </a:xfrm>
              <a:prstGeom prst="rect">
                <a:avLst/>
              </a:prstGeom>
              <a:noFill/>
              <a:ln>
                <a:noFill/>
              </a:ln>
            </p:spPr>
          </p:pic>
          <p:sp>
            <p:nvSpPr>
              <p:cNvPr id="140" name="Google Shape;140;p4"/>
              <p:cNvSpPr/>
              <p:nvPr/>
            </p:nvSpPr>
            <p:spPr>
              <a:xfrm>
                <a:off x="7114689" y="1369229"/>
                <a:ext cx="2859207" cy="3233059"/>
              </a:xfrm>
              <a:prstGeom prst="wedgeRectCallout">
                <a:avLst>
                  <a:gd name="adj1" fmla="val 59682"/>
                  <a:gd name="adj2" fmla="val 65789"/>
                </a:avLst>
              </a:prstGeom>
              <a:solidFill>
                <a:schemeClr val="lt1"/>
              </a:solidFill>
              <a:ln w="38150" cap="flat" cmpd="sng">
                <a:solidFill>
                  <a:srgbClr val="7030A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800" b="0" i="0" u="none" strike="noStrike" cap="none">
                    <a:solidFill>
                      <a:srgbClr val="000000"/>
                    </a:solidFill>
                    <a:latin typeface="Calibri"/>
                    <a:ea typeface="Calibri"/>
                    <a:cs typeface="Calibri"/>
                    <a:sym typeface="Calibri"/>
                  </a:rPr>
                  <a:t>He encontrado estas páginas. ¿Cuál es la </a:t>
                </a:r>
                <a:r>
                  <a:rPr lang="es-ES" sz="2800" b="0" i="0" u="none" strike="noStrike" cap="none">
                    <a:solidFill>
                      <a:srgbClr val="FF0000"/>
                    </a:solidFill>
                    <a:latin typeface="Calibri"/>
                    <a:ea typeface="Calibri"/>
                    <a:cs typeface="Calibri"/>
                    <a:sym typeface="Calibri"/>
                  </a:rPr>
                  <a:t>INTENCIÓN </a:t>
                </a:r>
                <a:r>
                  <a:rPr lang="es-ES" sz="2800" b="0" i="0" u="none" strike="noStrike" cap="none">
                    <a:solidFill>
                      <a:schemeClr val="dk1"/>
                    </a:solidFill>
                    <a:latin typeface="Calibri"/>
                    <a:ea typeface="Calibri"/>
                    <a:cs typeface="Calibri"/>
                    <a:sym typeface="Calibri"/>
                  </a:rPr>
                  <a:t>del autor?</a:t>
                </a:r>
                <a:endParaRPr sz="2800" b="0" i="0" u="none" strike="noStrike" cap="none">
                  <a:solidFill>
                    <a:srgbClr val="000000"/>
                  </a:solidFill>
                  <a:latin typeface="Arial"/>
                  <a:ea typeface="Arial"/>
                  <a:cs typeface="Arial"/>
                  <a:sym typeface="Arial"/>
                </a:endParaRPr>
              </a:p>
            </p:txBody>
          </p:sp>
        </p:grpSp>
        <p:sp>
          <p:nvSpPr>
            <p:cNvPr id="141" name="Google Shape;141;p4"/>
            <p:cNvSpPr/>
            <p:nvPr/>
          </p:nvSpPr>
          <p:spPr>
            <a:xfrm>
              <a:off x="260678" y="1792261"/>
              <a:ext cx="6858000" cy="447439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00"/>
                <a:buFont typeface="Arial"/>
                <a:buNone/>
              </a:pPr>
              <a:r>
                <a:rPr lang="es-ES" sz="2000" b="0" i="0" u="sng" strike="noStrike" cap="none">
                  <a:solidFill>
                    <a:schemeClr val="hlink"/>
                  </a:solidFill>
                  <a:latin typeface="Arial"/>
                  <a:ea typeface="Arial"/>
                  <a:cs typeface="Arial"/>
                  <a:sym typeface="Arial"/>
                  <a:hlinkClick r:id="rId4"/>
                </a:rPr>
                <a:t>¿Diesel o Gasolina? - 150.000 españoles eligen mal</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accent6"/>
                </a:buClr>
                <a:buSzPts val="500"/>
                <a:buFont typeface="Arial"/>
                <a:buNone/>
              </a:pPr>
              <a:r>
                <a:rPr lang="es-ES" sz="2000" b="0" i="0" u="none" strike="noStrike" cap="none">
                  <a:solidFill>
                    <a:schemeClr val="accent6"/>
                  </a:solidFill>
                  <a:latin typeface="Arial"/>
                  <a:ea typeface="Arial"/>
                  <a:cs typeface="Arial"/>
                  <a:sym typeface="Arial"/>
                </a:rPr>
                <a:t>www.</a:t>
              </a:r>
              <a:r>
                <a:rPr lang="es-ES" sz="2000" b="0" i="0" u="none" strike="noStrike" cap="none">
                  <a:solidFill>
                    <a:srgbClr val="FF0000"/>
                  </a:solidFill>
                  <a:latin typeface="Arial"/>
                  <a:ea typeface="Arial"/>
                  <a:cs typeface="Arial"/>
                  <a:sym typeface="Arial"/>
                </a:rPr>
                <a:t>PERIODICO</a:t>
              </a:r>
              <a:r>
                <a:rPr lang="es-ES" sz="2000" b="0" i="0" u="none" strike="noStrike" cap="none">
                  <a:solidFill>
                    <a:schemeClr val="accent6"/>
                  </a:solidFill>
                  <a:latin typeface="Arial"/>
                  <a:ea typeface="Arial"/>
                  <a:cs typeface="Arial"/>
                  <a:sym typeface="Arial"/>
                </a:rPr>
                <a:t>.es/motor.../</a:t>
              </a:r>
              <a:r>
                <a:rPr lang="es-ES" sz="2000" b="1" i="0" u="none" strike="noStrike" cap="none">
                  <a:solidFill>
                    <a:schemeClr val="accent6"/>
                  </a:solidFill>
                  <a:latin typeface="Arial"/>
                  <a:ea typeface="Arial"/>
                  <a:cs typeface="Arial"/>
                  <a:sym typeface="Arial"/>
                </a:rPr>
                <a:t>diesel</a:t>
              </a:r>
              <a:r>
                <a:rPr lang="es-ES" sz="2000" b="0" i="0" u="none" strike="noStrike" cap="none">
                  <a:solidFill>
                    <a:schemeClr val="accent6"/>
                  </a:solidFill>
                  <a:latin typeface="Arial"/>
                  <a:ea typeface="Arial"/>
                  <a:cs typeface="Arial"/>
                  <a:sym typeface="Arial"/>
                </a:rPr>
                <a:t>-</a:t>
              </a:r>
              <a:r>
                <a:rPr lang="es-ES" sz="2000" b="1" i="0" u="none" strike="noStrike" cap="none">
                  <a:solidFill>
                    <a:schemeClr val="accent6"/>
                  </a:solidFill>
                  <a:latin typeface="Arial"/>
                  <a:ea typeface="Arial"/>
                  <a:cs typeface="Arial"/>
                  <a:sym typeface="Arial"/>
                </a:rPr>
                <a:t>gasolina</a:t>
              </a:r>
              <a:r>
                <a:rPr lang="es-ES" sz="2000" b="0" i="0" u="none" strike="noStrike" cap="none">
                  <a:solidFill>
                    <a:schemeClr val="accent6"/>
                  </a:solidFill>
                  <a:latin typeface="Arial"/>
                  <a:ea typeface="Arial"/>
                  <a:cs typeface="Arial"/>
                  <a:sym typeface="Arial"/>
                </a:rPr>
                <a:t>-eleccion.html</a:t>
              </a:r>
              <a:endParaRPr sz="2000" b="0" i="0" u="none" strike="noStrike" cap="none">
                <a:solidFill>
                  <a:schemeClr val="accent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00"/>
                <a:buFont typeface="Arial"/>
                <a:buNone/>
              </a:pPr>
              <a:r>
                <a:rPr lang="es-ES" sz="2000" b="0" i="0" u="sng" strike="noStrike" cap="none">
                  <a:solidFill>
                    <a:schemeClr val="hlink"/>
                  </a:solidFill>
                  <a:latin typeface="Arial"/>
                  <a:ea typeface="Arial"/>
                  <a:cs typeface="Arial"/>
                  <a:sym typeface="Arial"/>
                  <a:hlinkClick r:id="rId5"/>
                </a:rPr>
                <a:t>Dos motivos para no comprar un diésel</a:t>
              </a:r>
              <a:r>
                <a:rPr lang="es-ES" sz="2000" b="0" i="0" u="none" strike="noStrike" cap="none">
                  <a:solidFill>
                    <a:srgbClr val="000000"/>
                  </a:solidFill>
                  <a:latin typeface="Arial"/>
                  <a:ea typeface="Arial"/>
                  <a:cs typeface="Arial"/>
                  <a:sym typeface="Arial"/>
                </a:rPr>
                <a: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548135"/>
                </a:buClr>
                <a:buSzPts val="500"/>
                <a:buFont typeface="Arial"/>
                <a:buNone/>
              </a:pPr>
              <a:r>
                <a:rPr lang="es-ES" sz="2000" b="0" i="0" u="none" strike="noStrike" cap="none">
                  <a:solidFill>
                    <a:srgbClr val="548135"/>
                  </a:solidFill>
                  <a:latin typeface="Arial"/>
                  <a:ea typeface="Arial"/>
                  <a:cs typeface="Arial"/>
                  <a:sym typeface="Arial"/>
                </a:rPr>
                <a:t>www.blog.es/autos/siete-motivos-para-no-comprar-</a:t>
              </a:r>
              <a:r>
                <a:rPr lang="es-ES" sz="2000" b="1" i="0" u="none" strike="noStrike" cap="none">
                  <a:solidFill>
                    <a:srgbClr val="548135"/>
                  </a:solidFill>
                  <a:latin typeface="Arial"/>
                  <a:ea typeface="Arial"/>
                  <a:cs typeface="Arial"/>
                  <a:sym typeface="Arial"/>
                </a:rPr>
                <a:t>diesel</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00"/>
                <a:buFont typeface="Arial"/>
                <a:buNone/>
              </a:pPr>
              <a:r>
                <a:rPr lang="es-ES" sz="2000" b="0" i="0" u="sng" strike="noStrike" cap="none">
                  <a:solidFill>
                    <a:schemeClr val="hlink"/>
                  </a:solidFill>
                  <a:latin typeface="Arial"/>
                  <a:ea typeface="Arial"/>
                  <a:cs typeface="Arial"/>
                  <a:sym typeface="Arial"/>
                  <a:hlinkClick r:id="rId6"/>
                </a:rPr>
                <a:t>¿Es un buen momento para comprar un coche diésel o gasolina? </a:t>
              </a:r>
              <a:r>
                <a:rPr lang="es-ES" sz="2000" b="0" i="0" u="none" strike="noStrike" cap="none">
                  <a:solidFill>
                    <a:srgbClr val="000000"/>
                  </a:solidFill>
                  <a:latin typeface="Arial"/>
                  <a:ea typeface="Arial"/>
                  <a:cs typeface="Arial"/>
                  <a:sym typeface="Arial"/>
                </a:rPr>
                <a: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548135"/>
                </a:buClr>
                <a:buSzPts val="500"/>
                <a:buFont typeface="Arial"/>
                <a:buNone/>
              </a:pPr>
              <a:r>
                <a:rPr lang="es-ES" sz="2000" b="0" i="0" u="none" strike="noStrike" cap="none">
                  <a:solidFill>
                    <a:srgbClr val="548135"/>
                  </a:solidFill>
                  <a:latin typeface="Arial"/>
                  <a:ea typeface="Arial"/>
                  <a:cs typeface="Arial"/>
                  <a:sym typeface="Arial"/>
                </a:rPr>
                <a:t>www.</a:t>
              </a:r>
              <a:r>
                <a:rPr lang="es-ES" sz="2000" b="0" i="0" u="none" strike="noStrike" cap="none">
                  <a:solidFill>
                    <a:srgbClr val="FF0000"/>
                  </a:solidFill>
                  <a:latin typeface="Arial"/>
                  <a:ea typeface="Arial"/>
                  <a:cs typeface="Arial"/>
                  <a:sym typeface="Arial"/>
                </a:rPr>
                <a:t>EMPRESACOCHES</a:t>
              </a:r>
              <a:r>
                <a:rPr lang="es-ES" sz="2000" b="0" i="0" u="none" strike="noStrike" cap="none">
                  <a:solidFill>
                    <a:srgbClr val="548135"/>
                  </a:solidFill>
                  <a:latin typeface="Arial"/>
                  <a:ea typeface="Arial"/>
                  <a:cs typeface="Arial"/>
                  <a:sym typeface="Arial"/>
                </a:rPr>
                <a:t>.es/comparacion-diesel-gasolina/SaladePrensa</a:t>
              </a:r>
              <a:endParaRPr sz="2000" b="0" i="0" u="none" strike="noStrike" cap="none">
                <a:solidFill>
                  <a:srgbClr val="548135"/>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p5"/>
          <p:cNvSpPr txBox="1">
            <a:spLocks noGrp="1"/>
          </p:cNvSpPr>
          <p:nvPr>
            <p:ph type="dt" idx="10"/>
          </p:nvPr>
        </p:nvSpPr>
        <p:spPr>
          <a:xfrm>
            <a:off x="110359" y="6356349"/>
            <a:ext cx="350279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sz="1050"/>
              <a:t>Autores:  V. Ávila, I. Fajardo, P. Delgado, L. Salmerón. </a:t>
            </a:r>
            <a:endParaRPr sz="1050"/>
          </a:p>
        </p:txBody>
      </p:sp>
      <p:sp>
        <p:nvSpPr>
          <p:cNvPr id="147" name="Google Shape;147;p5"/>
          <p:cNvSpPr txBox="1">
            <a:spLocks noGrp="1"/>
          </p:cNvSpPr>
          <p:nvPr>
            <p:ph type="ftr" idx="11"/>
          </p:nvPr>
        </p:nvSpPr>
        <p:spPr>
          <a:xfrm>
            <a:off x="3911734" y="6266655"/>
            <a:ext cx="4876800" cy="5445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sz="1050" b="1"/>
              <a:t>LECRIT</a:t>
            </a:r>
            <a:endParaRPr/>
          </a:p>
          <a:p>
            <a:pPr marL="0" lvl="0" indent="0" algn="ctr" rtl="0">
              <a:spcBef>
                <a:spcPts val="0"/>
              </a:spcBef>
              <a:spcAft>
                <a:spcPts val="0"/>
              </a:spcAft>
              <a:buNone/>
            </a:pPr>
            <a:r>
              <a:rPr lang="es-ES" sz="1050" b="1"/>
              <a:t> </a:t>
            </a:r>
            <a:r>
              <a:rPr lang="es-ES" sz="1050"/>
              <a:t>(PROGRAMA DE FORMACIÓN EN LECTURA CRÍTICA EN INTERNET)</a:t>
            </a:r>
            <a:endParaRPr sz="1050"/>
          </a:p>
        </p:txBody>
      </p:sp>
      <p:sp>
        <p:nvSpPr>
          <p:cNvPr id="148" name="Google Shape;148;p5"/>
          <p:cNvSpPr txBox="1">
            <a:spLocks noGrp="1"/>
          </p:cNvSpPr>
          <p:nvPr>
            <p:ph type="sldNum" idx="12"/>
          </p:nvPr>
        </p:nvSpPr>
        <p:spPr>
          <a:xfrm>
            <a:off x="9087119" y="638917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s-ES" sz="1050"/>
              <a:t>Nº Registro: UV-MET-202183R</a:t>
            </a:r>
            <a:endParaRPr sz="1050"/>
          </a:p>
        </p:txBody>
      </p:sp>
      <p:pic>
        <p:nvPicPr>
          <p:cNvPr id="149" name="Google Shape;149;p5"/>
          <p:cNvPicPr preferRelativeResize="0"/>
          <p:nvPr/>
        </p:nvPicPr>
        <p:blipFill rotWithShape="1">
          <a:blip r:embed="rId3">
            <a:alphaModFix/>
          </a:blip>
          <a:srcRect t="6951" b="26899"/>
          <a:stretch/>
        </p:blipFill>
        <p:spPr>
          <a:xfrm>
            <a:off x="9772668" y="3586364"/>
            <a:ext cx="2300176" cy="2361717"/>
          </a:xfrm>
          <a:prstGeom prst="rect">
            <a:avLst/>
          </a:prstGeom>
          <a:noFill/>
          <a:ln>
            <a:noFill/>
          </a:ln>
        </p:spPr>
      </p:pic>
      <p:sp>
        <p:nvSpPr>
          <p:cNvPr id="150" name="Google Shape;150;p5"/>
          <p:cNvSpPr/>
          <p:nvPr/>
        </p:nvSpPr>
        <p:spPr>
          <a:xfrm>
            <a:off x="8118050" y="1163350"/>
            <a:ext cx="3309300" cy="2515500"/>
          </a:xfrm>
          <a:prstGeom prst="wedgeRectCallout">
            <a:avLst>
              <a:gd name="adj1" fmla="val -1293"/>
              <a:gd name="adj2" fmla="val 73050"/>
            </a:avLst>
          </a:prstGeom>
          <a:solidFill>
            <a:schemeClr val="lt1"/>
          </a:solidFill>
          <a:ln w="38150" cap="flat" cmpd="sng">
            <a:solidFill>
              <a:srgbClr val="42719B"/>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None/>
            </a:pPr>
            <a:r>
              <a:rPr lang="es-ES" sz="2000" b="0" i="1" u="none" strike="noStrike" cap="none">
                <a:solidFill>
                  <a:srgbClr val="0070C0"/>
                </a:solidFill>
                <a:latin typeface="Arial"/>
                <a:ea typeface="Arial"/>
                <a:cs typeface="Arial"/>
                <a:sym typeface="Arial"/>
              </a:rPr>
              <a:t>¿</a:t>
            </a:r>
            <a:r>
              <a:rPr lang="es-ES" sz="2000" b="1" i="1" u="none" strike="noStrike" cap="none">
                <a:solidFill>
                  <a:srgbClr val="FF0000"/>
                </a:solidFill>
                <a:latin typeface="Arial"/>
                <a:ea typeface="Arial"/>
                <a:cs typeface="Arial"/>
                <a:sym typeface="Arial"/>
              </a:rPr>
              <a:t>Dónde</a:t>
            </a:r>
            <a:r>
              <a:rPr lang="es-ES" sz="2000" b="0" i="1" u="none" strike="noStrike" cap="none">
                <a:solidFill>
                  <a:srgbClr val="000000"/>
                </a:solidFill>
                <a:latin typeface="Arial"/>
                <a:ea typeface="Arial"/>
                <a:cs typeface="Arial"/>
                <a:sym typeface="Arial"/>
              </a:rPr>
              <a:t> </a:t>
            </a:r>
            <a:r>
              <a:rPr lang="es-ES" sz="2000" b="0" i="1" u="none" strike="noStrike" cap="none">
                <a:solidFill>
                  <a:srgbClr val="0070C0"/>
                </a:solidFill>
                <a:latin typeface="Arial"/>
                <a:ea typeface="Arial"/>
                <a:cs typeface="Arial"/>
                <a:sym typeface="Arial"/>
              </a:rPr>
              <a:t>está escrito?</a:t>
            </a:r>
            <a:endParaRPr/>
          </a:p>
          <a:p>
            <a:pPr marL="0" marR="0" lvl="0" indent="0" algn="ctr" rtl="0">
              <a:lnSpc>
                <a:spcPct val="150000"/>
              </a:lnSpc>
              <a:spcBef>
                <a:spcPts val="0"/>
              </a:spcBef>
              <a:spcAft>
                <a:spcPts val="0"/>
              </a:spcAft>
              <a:buNone/>
            </a:pPr>
            <a:r>
              <a:rPr lang="es-ES" sz="2000" b="0" i="0" u="none" strike="noStrike" cap="none">
                <a:solidFill>
                  <a:schemeClr val="dk1"/>
                </a:solidFill>
                <a:latin typeface="Arial"/>
                <a:ea typeface="Arial"/>
                <a:cs typeface="Arial"/>
                <a:sym typeface="Arial"/>
              </a:rPr>
              <a:t>Web: PERIODICO</a:t>
            </a:r>
            <a:endParaRPr sz="2000" b="0" i="0" u="none" strike="noStrike" cap="none">
              <a:solidFill>
                <a:schemeClr val="dk1"/>
              </a:solidFill>
              <a:latin typeface="Arial"/>
              <a:ea typeface="Arial"/>
              <a:cs typeface="Arial"/>
              <a:sym typeface="Arial"/>
            </a:endParaRPr>
          </a:p>
          <a:p>
            <a:pPr marL="0" marR="0" lvl="0" indent="0" algn="ctr" rtl="0">
              <a:lnSpc>
                <a:spcPct val="150000"/>
              </a:lnSpc>
              <a:spcBef>
                <a:spcPts val="0"/>
              </a:spcBef>
              <a:spcAft>
                <a:spcPts val="0"/>
              </a:spcAft>
              <a:buNone/>
            </a:pPr>
            <a:r>
              <a:rPr lang="es-ES" sz="2000" b="0" i="1" u="none" strike="noStrike" cap="none">
                <a:solidFill>
                  <a:srgbClr val="0070C0"/>
                </a:solidFill>
                <a:latin typeface="Arial"/>
                <a:ea typeface="Arial"/>
                <a:cs typeface="Arial"/>
                <a:sym typeface="Arial"/>
              </a:rPr>
              <a:t>¿</a:t>
            </a:r>
            <a:r>
              <a:rPr lang="es-ES" sz="2000" b="1" i="1" u="none" strike="noStrike" cap="none">
                <a:solidFill>
                  <a:srgbClr val="FF0000"/>
                </a:solidFill>
                <a:latin typeface="Arial"/>
                <a:ea typeface="Arial"/>
                <a:cs typeface="Arial"/>
                <a:sym typeface="Arial"/>
              </a:rPr>
              <a:t>Quién</a:t>
            </a:r>
            <a:r>
              <a:rPr lang="es-ES" sz="2000" b="0" i="1" u="none" strike="noStrike" cap="none">
                <a:solidFill>
                  <a:srgbClr val="000000"/>
                </a:solidFill>
                <a:latin typeface="Arial"/>
                <a:ea typeface="Arial"/>
                <a:cs typeface="Arial"/>
                <a:sym typeface="Arial"/>
              </a:rPr>
              <a:t> </a:t>
            </a:r>
            <a:r>
              <a:rPr lang="es-ES" sz="2000" b="0" i="1" u="none" strike="noStrike" cap="none">
                <a:solidFill>
                  <a:srgbClr val="0070C0"/>
                </a:solidFill>
                <a:latin typeface="Arial"/>
                <a:ea typeface="Arial"/>
                <a:cs typeface="Arial"/>
                <a:sym typeface="Arial"/>
              </a:rPr>
              <a:t>es el autor?</a:t>
            </a:r>
            <a:endParaRPr/>
          </a:p>
          <a:p>
            <a:pPr marL="0" marR="0" lvl="0" indent="0" algn="ctr" rtl="0">
              <a:lnSpc>
                <a:spcPct val="150000"/>
              </a:lnSpc>
              <a:spcBef>
                <a:spcPts val="0"/>
              </a:spcBef>
              <a:spcAft>
                <a:spcPts val="0"/>
              </a:spcAft>
              <a:buNone/>
            </a:pPr>
            <a:r>
              <a:rPr lang="es-ES" sz="2000" b="0" i="0" u="none" strike="noStrike" cap="none">
                <a:solidFill>
                  <a:schemeClr val="dk1"/>
                </a:solidFill>
                <a:latin typeface="Arial"/>
                <a:ea typeface="Arial"/>
                <a:cs typeface="Arial"/>
                <a:sym typeface="Arial"/>
              </a:rPr>
              <a:t>Autor: José Roca.</a:t>
            </a:r>
            <a:endParaRPr/>
          </a:p>
          <a:p>
            <a:pPr marL="0" marR="0" lvl="0" indent="0" algn="ctr" rtl="0">
              <a:lnSpc>
                <a:spcPct val="150000"/>
              </a:lnSpc>
              <a:spcBef>
                <a:spcPts val="0"/>
              </a:spcBef>
              <a:spcAft>
                <a:spcPts val="0"/>
              </a:spcAft>
              <a:buNone/>
            </a:pPr>
            <a:r>
              <a:rPr lang="es-ES" sz="2000" b="0" i="0" u="none" strike="noStrike" cap="none">
                <a:solidFill>
                  <a:schemeClr val="dk1"/>
                </a:solidFill>
                <a:latin typeface="Arial"/>
                <a:ea typeface="Arial"/>
                <a:cs typeface="Arial"/>
                <a:sym typeface="Arial"/>
              </a:rPr>
              <a:t>Profesión: Periodista </a:t>
            </a: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grpSp>
        <p:nvGrpSpPr>
          <p:cNvPr id="151" name="Google Shape;151;p5"/>
          <p:cNvGrpSpPr/>
          <p:nvPr/>
        </p:nvGrpSpPr>
        <p:grpSpPr>
          <a:xfrm>
            <a:off x="291730" y="406080"/>
            <a:ext cx="8647256" cy="6160669"/>
            <a:chOff x="291730" y="406080"/>
            <a:chExt cx="8647256" cy="6160669"/>
          </a:xfrm>
        </p:grpSpPr>
        <p:sp>
          <p:nvSpPr>
            <p:cNvPr id="152" name="Google Shape;152;p5"/>
            <p:cNvSpPr/>
            <p:nvPr/>
          </p:nvSpPr>
          <p:spPr>
            <a:xfrm>
              <a:off x="1667329" y="406080"/>
              <a:ext cx="7271657"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0" i="0" u="none" strike="noStrike" cap="none">
                  <a:solidFill>
                    <a:schemeClr val="dk1"/>
                  </a:solidFill>
                  <a:latin typeface="Arial"/>
                  <a:ea typeface="Arial"/>
                  <a:cs typeface="Arial"/>
                  <a:sym typeface="Arial"/>
                </a:rPr>
                <a:t>www.PERIODICO.es/motor.../</a:t>
              </a:r>
              <a:r>
                <a:rPr lang="es-ES" sz="1800" b="1" i="0" u="none" strike="noStrike" cap="none">
                  <a:solidFill>
                    <a:schemeClr val="dk1"/>
                  </a:solidFill>
                  <a:latin typeface="Arial"/>
                  <a:ea typeface="Arial"/>
                  <a:cs typeface="Arial"/>
                  <a:sym typeface="Arial"/>
                </a:rPr>
                <a:t>diesel</a:t>
              </a:r>
              <a:r>
                <a:rPr lang="es-ES" sz="1800" b="0" i="0" u="none" strike="noStrike" cap="none">
                  <a:solidFill>
                    <a:schemeClr val="dk1"/>
                  </a:solidFill>
                  <a:latin typeface="Arial"/>
                  <a:ea typeface="Arial"/>
                  <a:cs typeface="Arial"/>
                  <a:sym typeface="Arial"/>
                </a:rPr>
                <a:t>-</a:t>
              </a:r>
              <a:r>
                <a:rPr lang="es-ES" sz="1800" b="1" i="0" u="none" strike="noStrike" cap="none">
                  <a:solidFill>
                    <a:schemeClr val="dk1"/>
                  </a:solidFill>
                  <a:latin typeface="Arial"/>
                  <a:ea typeface="Arial"/>
                  <a:cs typeface="Arial"/>
                  <a:sym typeface="Arial"/>
                </a:rPr>
                <a:t>gasolina</a:t>
              </a:r>
              <a:r>
                <a:rPr lang="es-ES" sz="1800" b="0" i="0" u="none" strike="noStrike" cap="none">
                  <a:solidFill>
                    <a:schemeClr val="dk1"/>
                  </a:solidFill>
                  <a:latin typeface="Arial"/>
                  <a:ea typeface="Arial"/>
                  <a:cs typeface="Arial"/>
                  <a:sym typeface="Arial"/>
                </a:rPr>
                <a:t>-eleccion.html</a:t>
              </a:r>
              <a:endParaRPr/>
            </a:p>
          </p:txBody>
        </p:sp>
        <p:grpSp>
          <p:nvGrpSpPr>
            <p:cNvPr id="153" name="Google Shape;153;p5"/>
            <p:cNvGrpSpPr/>
            <p:nvPr/>
          </p:nvGrpSpPr>
          <p:grpSpPr>
            <a:xfrm>
              <a:off x="291730" y="1120990"/>
              <a:ext cx="7693172" cy="5445759"/>
              <a:chOff x="291730" y="1120990"/>
              <a:chExt cx="7693172" cy="5445759"/>
            </a:xfrm>
          </p:grpSpPr>
          <p:sp>
            <p:nvSpPr>
              <p:cNvPr id="154" name="Google Shape;154;p5"/>
              <p:cNvSpPr txBox="1"/>
              <p:nvPr/>
            </p:nvSpPr>
            <p:spPr>
              <a:xfrm>
                <a:off x="291730" y="2060619"/>
                <a:ext cx="7693172" cy="45061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a:solidFill>
                      <a:srgbClr val="000000"/>
                    </a:solidFill>
                    <a:latin typeface="Arial"/>
                    <a:ea typeface="Arial"/>
                    <a:cs typeface="Arial"/>
                    <a:sym typeface="Arial"/>
                  </a:rPr>
                  <a:t>¿Diesel o gasolina? Mucha gente elige mal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62857"/>
                  </a:lnSpc>
                  <a:spcBef>
                    <a:spcPts val="0"/>
                  </a:spcBef>
                  <a:spcAft>
                    <a:spcPts val="0"/>
                  </a:spcAft>
                  <a:buClr>
                    <a:srgbClr val="000000"/>
                  </a:buClr>
                  <a:buSzPts val="1400"/>
                  <a:buFont typeface="Arial"/>
                  <a:buNone/>
                </a:pPr>
                <a:r>
                  <a:rPr lang="es-ES" sz="1400" b="1" i="0" u="none" strike="noStrike" cap="none">
                    <a:solidFill>
                      <a:srgbClr val="000000"/>
                    </a:solidFill>
                    <a:latin typeface="Arial"/>
                    <a:ea typeface="Arial"/>
                    <a:cs typeface="Arial"/>
                    <a:sym typeface="Arial"/>
                  </a:rPr>
                  <a:t>Por José Roca.</a:t>
                </a:r>
                <a:endParaRPr sz="1800" b="0" i="0" u="none" strike="noStrike" cap="none">
                  <a:solidFill>
                    <a:schemeClr val="dk1"/>
                  </a:solidFill>
                  <a:latin typeface="Calibri"/>
                  <a:ea typeface="Calibri"/>
                  <a:cs typeface="Calibri"/>
                  <a:sym typeface="Calibri"/>
                </a:endParaRPr>
              </a:p>
              <a:p>
                <a:pPr marL="0" marR="0" lvl="0" indent="0" algn="l" rtl="0">
                  <a:spcBef>
                    <a:spcPts val="1200"/>
                  </a:spcBef>
                  <a:spcAft>
                    <a:spcPts val="0"/>
                  </a:spcAft>
                  <a:buClr>
                    <a:srgbClr val="000000"/>
                  </a:buClr>
                  <a:buSzPts val="1100"/>
                  <a:buFont typeface="Arial"/>
                  <a:buNone/>
                </a:pPr>
                <a:r>
                  <a:rPr lang="es-ES" sz="1600" b="0" i="0" u="none" strike="noStrike" cap="none">
                    <a:solidFill>
                      <a:srgbClr val="000000"/>
                    </a:solidFill>
                    <a:latin typeface="Arial"/>
                    <a:ea typeface="Arial"/>
                    <a:cs typeface="Arial"/>
                    <a:sym typeface="Arial"/>
                  </a:rPr>
                  <a:t>La locura desatada en el mercado del petróleo ha dejado dos clases de conductores a la hora de visitar la gasolinera. Por un lado, aquellos cuyo vehículo utiliza un motor diésel, favorecidos por la caída del barril de crudo y que hoy pueden acceder a un descuento de nueve euros por cada depósito lleno frente a sus vecinos, amigos o compañeros de trabajo que tengan un coche de gasolina. Traducido a un consumo anual medio, un hogar que utilice gasóleo ahorrará 177 euros de media frente a uno que consuma la misma cantidad de gasolina. </a:t>
                </a:r>
                <a:endParaRPr sz="16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s-ES" sz="1600" b="0" i="0" u="none" strike="noStrike" cap="none">
                    <a:solidFill>
                      <a:srgbClr val="000000"/>
                    </a:solidFill>
                    <a:latin typeface="Arial"/>
                    <a:ea typeface="Arial"/>
                    <a:cs typeface="Arial"/>
                    <a:sym typeface="Arial"/>
                  </a:rPr>
                  <a:t>Sin embargo, a la hora de comprar un coche no todo debe ser el precio de los carburantes que consuman. Sobre todo en un contexto de alta fluctuación e incertidumbre sobre la cotización internacional del crudo como el actual, donde el precio del barril en euros se ha hundido más de un 42% en un año. Hace sólo un año, la diferencia entre el precio de ambos carburantes era sólo de cinco céntimos.</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5" name="Google Shape;155;p5"/>
              <p:cNvPicPr preferRelativeResize="0"/>
              <p:nvPr/>
            </p:nvPicPr>
            <p:blipFill rotWithShape="1">
              <a:blip r:embed="rId4">
                <a:alphaModFix/>
              </a:blip>
              <a:srcRect/>
              <a:stretch/>
            </p:blipFill>
            <p:spPr>
              <a:xfrm>
                <a:off x="386366" y="1120990"/>
                <a:ext cx="7392472" cy="965387"/>
              </a:xfrm>
              <a:prstGeom prst="rect">
                <a:avLst/>
              </a:prstGeom>
              <a:noFill/>
              <a:ln>
                <a:noFill/>
              </a:ln>
            </p:spPr>
          </p:pic>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6"/>
          <p:cNvSpPr txBox="1">
            <a:spLocks noGrp="1"/>
          </p:cNvSpPr>
          <p:nvPr>
            <p:ph type="dt" idx="10"/>
          </p:nvPr>
        </p:nvSpPr>
        <p:spPr>
          <a:xfrm>
            <a:off x="110359" y="6356349"/>
            <a:ext cx="350279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sz="1050"/>
              <a:t>Autores:  V. Ávila, I. Fajardo, P. Delgado, L. Salmerón. </a:t>
            </a:r>
            <a:endParaRPr sz="1050"/>
          </a:p>
        </p:txBody>
      </p:sp>
      <p:sp>
        <p:nvSpPr>
          <p:cNvPr id="161" name="Google Shape;161;p6"/>
          <p:cNvSpPr txBox="1">
            <a:spLocks noGrp="1"/>
          </p:cNvSpPr>
          <p:nvPr>
            <p:ph type="ftr" idx="11"/>
          </p:nvPr>
        </p:nvSpPr>
        <p:spPr>
          <a:xfrm>
            <a:off x="3911734" y="6266655"/>
            <a:ext cx="4876800" cy="5445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sz="1050" b="1"/>
              <a:t>LECRIT</a:t>
            </a:r>
            <a:endParaRPr/>
          </a:p>
          <a:p>
            <a:pPr marL="0" lvl="0" indent="0" algn="ctr" rtl="0">
              <a:spcBef>
                <a:spcPts val="0"/>
              </a:spcBef>
              <a:spcAft>
                <a:spcPts val="0"/>
              </a:spcAft>
              <a:buNone/>
            </a:pPr>
            <a:r>
              <a:rPr lang="es-ES" sz="1050" b="1"/>
              <a:t> </a:t>
            </a:r>
            <a:r>
              <a:rPr lang="es-ES" sz="1050"/>
              <a:t>(PROGRAMA DE FORMACIÓN EN LECTURA CRÍTICA EN INTERNET)</a:t>
            </a:r>
            <a:endParaRPr sz="1050"/>
          </a:p>
        </p:txBody>
      </p:sp>
      <p:sp>
        <p:nvSpPr>
          <p:cNvPr id="162" name="Google Shape;162;p6"/>
          <p:cNvSpPr txBox="1">
            <a:spLocks noGrp="1"/>
          </p:cNvSpPr>
          <p:nvPr>
            <p:ph type="sldNum" idx="12"/>
          </p:nvPr>
        </p:nvSpPr>
        <p:spPr>
          <a:xfrm>
            <a:off x="9087119" y="638917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s-ES" sz="1050"/>
              <a:t>Nº Registro: UV-MET-202183R</a:t>
            </a:r>
            <a:endParaRPr sz="1050"/>
          </a:p>
        </p:txBody>
      </p:sp>
      <p:pic>
        <p:nvPicPr>
          <p:cNvPr id="163" name="Google Shape;163;p6"/>
          <p:cNvPicPr preferRelativeResize="0"/>
          <p:nvPr/>
        </p:nvPicPr>
        <p:blipFill rotWithShape="1">
          <a:blip r:embed="rId3">
            <a:alphaModFix/>
          </a:blip>
          <a:srcRect t="6951" b="26899"/>
          <a:stretch/>
        </p:blipFill>
        <p:spPr>
          <a:xfrm>
            <a:off x="9772668" y="3586364"/>
            <a:ext cx="2300176" cy="2361717"/>
          </a:xfrm>
          <a:prstGeom prst="rect">
            <a:avLst/>
          </a:prstGeom>
          <a:noFill/>
          <a:ln>
            <a:noFill/>
          </a:ln>
        </p:spPr>
      </p:pic>
      <p:grpSp>
        <p:nvGrpSpPr>
          <p:cNvPr id="164" name="Google Shape;164;p6"/>
          <p:cNvGrpSpPr/>
          <p:nvPr/>
        </p:nvGrpSpPr>
        <p:grpSpPr>
          <a:xfrm>
            <a:off x="446768" y="406080"/>
            <a:ext cx="11745231" cy="6398212"/>
            <a:chOff x="446768" y="406080"/>
            <a:chExt cx="11745231" cy="6398212"/>
          </a:xfrm>
        </p:grpSpPr>
        <p:sp>
          <p:nvSpPr>
            <p:cNvPr id="165" name="Google Shape;165;p6"/>
            <p:cNvSpPr/>
            <p:nvPr/>
          </p:nvSpPr>
          <p:spPr>
            <a:xfrm>
              <a:off x="1667329" y="406080"/>
              <a:ext cx="7271657"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0" i="0" u="none" strike="noStrike" cap="none">
                  <a:solidFill>
                    <a:schemeClr val="dk1"/>
                  </a:solidFill>
                  <a:latin typeface="Arial"/>
                  <a:ea typeface="Arial"/>
                  <a:cs typeface="Arial"/>
                  <a:sym typeface="Arial"/>
                </a:rPr>
                <a:t>www.blog.es/autos/siete-motivos-para-no-comprar-</a:t>
              </a:r>
              <a:r>
                <a:rPr lang="es-ES" sz="1800" b="1" i="0" u="none" strike="noStrike" cap="none">
                  <a:solidFill>
                    <a:schemeClr val="dk1"/>
                  </a:solidFill>
                  <a:latin typeface="Arial"/>
                  <a:ea typeface="Arial"/>
                  <a:cs typeface="Arial"/>
                  <a:sym typeface="Arial"/>
                </a:rPr>
                <a:t>diesel</a:t>
              </a:r>
              <a:endParaRPr sz="1800" b="0" i="0" u="none" strike="noStrike" cap="none">
                <a:solidFill>
                  <a:schemeClr val="dk1"/>
                </a:solidFill>
                <a:latin typeface="Arial"/>
                <a:ea typeface="Arial"/>
                <a:cs typeface="Arial"/>
                <a:sym typeface="Arial"/>
              </a:endParaRPr>
            </a:p>
          </p:txBody>
        </p:sp>
        <p:pic>
          <p:nvPicPr>
            <p:cNvPr id="166" name="Google Shape;166;p6"/>
            <p:cNvPicPr preferRelativeResize="0"/>
            <p:nvPr/>
          </p:nvPicPr>
          <p:blipFill rotWithShape="1">
            <a:blip r:embed="rId4">
              <a:alphaModFix/>
            </a:blip>
            <a:srcRect/>
            <a:stretch/>
          </p:blipFill>
          <p:spPr>
            <a:xfrm>
              <a:off x="446768" y="1341345"/>
              <a:ext cx="9325899" cy="873728"/>
            </a:xfrm>
            <a:prstGeom prst="rect">
              <a:avLst/>
            </a:prstGeom>
            <a:noFill/>
            <a:ln>
              <a:noFill/>
            </a:ln>
          </p:spPr>
        </p:pic>
        <p:sp>
          <p:nvSpPr>
            <p:cNvPr id="167" name="Google Shape;167;p6"/>
            <p:cNvSpPr txBox="1"/>
            <p:nvPr/>
          </p:nvSpPr>
          <p:spPr>
            <a:xfrm>
              <a:off x="446769" y="2126088"/>
              <a:ext cx="7500257" cy="46782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Dos motivos para no comprar un diesel</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1. Precio de adquisición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De media, unos 2.000 euros por encima de sus hermanos de gama de gasolina de igual potencia. Esta diferencia de precio lleva a que, para amortizar un </a:t>
              </a:r>
              <a:r>
                <a:rPr lang="es-ES" sz="1400" b="1" i="0" u="none" strike="noStrike" cap="none">
                  <a:solidFill>
                    <a:srgbClr val="000000"/>
                  </a:solidFill>
                  <a:latin typeface="Arial"/>
                  <a:ea typeface="Arial"/>
                  <a:cs typeface="Arial"/>
                  <a:sym typeface="Arial"/>
                </a:rPr>
                <a:t>coche diésel</a:t>
              </a:r>
              <a:r>
                <a:rPr lang="es-ES" sz="1400" b="0" i="0" u="none" strike="noStrike" cap="none">
                  <a:solidFill>
                    <a:srgbClr val="000000"/>
                  </a:solidFill>
                  <a:latin typeface="Arial"/>
                  <a:ea typeface="Arial"/>
                  <a:cs typeface="Arial"/>
                  <a:sym typeface="Arial"/>
                </a:rPr>
                <a:t>, tienes que hacer más kilómetros con él. Aunque hay incluso fórmulas matemáticas para calcularlo, quédate con lo siguiente: si haces menos de 12.000 kilómetros al año, el diésel no compensa.</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2. Precio del gasoil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Antiguamente, había más automóviles de gasolina que diésel, pero al menos en España donde ahora representan el 65% de </a:t>
              </a:r>
              <a:r>
                <a:rPr lang="es-ES" sz="1400" b="0" i="0" u="none" strike="noStrike" cap="none">
                  <a:solidFill>
                    <a:schemeClr val="dk1"/>
                  </a:solidFill>
                  <a:latin typeface="Arial"/>
                  <a:ea typeface="Arial"/>
                  <a:cs typeface="Arial"/>
                  <a:sym typeface="Arial"/>
                </a:rPr>
                <a:t>las </a:t>
              </a:r>
              <a:r>
                <a:rPr lang="es-ES" sz="14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nuevas matriculaciones</a:t>
              </a:r>
              <a:r>
                <a:rPr lang="es-ES" sz="1400" b="0" i="0" u="none" strike="noStrike" cap="none">
                  <a:solidFill>
                    <a:schemeClr val="dk1"/>
                  </a:solidFill>
                  <a:latin typeface="Arial"/>
                  <a:ea typeface="Arial"/>
                  <a:cs typeface="Arial"/>
                  <a:sym typeface="Arial"/>
                </a:rPr>
                <a:t> es al contrario, y además están las furgonetas y camiones, todos de gasoil. Esto ha hecho que la demanda de </a:t>
              </a:r>
              <a:r>
                <a:rPr lang="es-ES" sz="1400" b="0" i="0"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diésel supere a la de gasolina</a:t>
              </a:r>
              <a:r>
                <a:rPr lang="es-ES" sz="1400" b="0" i="0" u="none" strike="noStrike" cap="none">
                  <a:solidFill>
                    <a:schemeClr val="dk1"/>
                  </a:solidFill>
                  <a:latin typeface="Arial"/>
                  <a:ea typeface="Arial"/>
                  <a:cs typeface="Arial"/>
                  <a:sym typeface="Arial"/>
                </a:rPr>
                <a:t> y con ella, su precio, que antiguamente estaba bastante por debajo y era una de las razones para adquirir un coche diésel. Repito: esto ya no es así. Por otro lado, ¿sabes que un coche diésel es más caro de mantener que uno de gasolina?</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ES" sz="1400" b="1" i="0" u="none" strike="noStrike" cap="none">
                  <a:solidFill>
                    <a:srgbClr val="000000"/>
                  </a:solidFill>
                  <a:latin typeface="Arial"/>
                  <a:ea typeface="Arial"/>
                  <a:cs typeface="Arial"/>
                  <a:sym typeface="Arial"/>
                </a:rPr>
                <a:t>Germán Martínez</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s-ES" sz="1400" b="1" i="0" u="none" strike="noStrike" cap="none">
                  <a:solidFill>
                    <a:srgbClr val="000000"/>
                  </a:solidFill>
                  <a:latin typeface="Arial"/>
                  <a:ea typeface="Arial"/>
                  <a:cs typeface="Arial"/>
                  <a:sym typeface="Arial"/>
                </a:rPr>
                <a:t>Mecánico</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6"/>
            <p:cNvSpPr/>
            <p:nvPr/>
          </p:nvSpPr>
          <p:spPr>
            <a:xfrm>
              <a:off x="8327570" y="1216502"/>
              <a:ext cx="3864429" cy="2369862"/>
            </a:xfrm>
            <a:prstGeom prst="wedgeRectCallout">
              <a:avLst>
                <a:gd name="adj1" fmla="val -1293"/>
                <a:gd name="adj2" fmla="val 73050"/>
              </a:avLst>
            </a:prstGeom>
            <a:solidFill>
              <a:schemeClr val="lt1"/>
            </a:solidFill>
            <a:ln w="38150" cap="flat" cmpd="sng">
              <a:solidFill>
                <a:srgbClr val="42719B"/>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None/>
              </a:pPr>
              <a:r>
                <a:rPr lang="es-ES" sz="2000" b="0" i="1" u="none" strike="noStrike" cap="none">
                  <a:solidFill>
                    <a:srgbClr val="0070C0"/>
                  </a:solidFill>
                  <a:latin typeface="Arial"/>
                  <a:ea typeface="Arial"/>
                  <a:cs typeface="Arial"/>
                  <a:sym typeface="Arial"/>
                </a:rPr>
                <a:t>¿</a:t>
              </a:r>
              <a:r>
                <a:rPr lang="es-ES" sz="2000" b="1" i="1" u="none" strike="noStrike" cap="none">
                  <a:solidFill>
                    <a:srgbClr val="FF0000"/>
                  </a:solidFill>
                  <a:latin typeface="Arial"/>
                  <a:ea typeface="Arial"/>
                  <a:cs typeface="Arial"/>
                  <a:sym typeface="Arial"/>
                </a:rPr>
                <a:t>Dónde</a:t>
              </a:r>
              <a:r>
                <a:rPr lang="es-ES" sz="2000" b="0" i="1" u="none" strike="noStrike" cap="none">
                  <a:solidFill>
                    <a:srgbClr val="000000"/>
                  </a:solidFill>
                  <a:latin typeface="Arial"/>
                  <a:ea typeface="Arial"/>
                  <a:cs typeface="Arial"/>
                  <a:sym typeface="Arial"/>
                </a:rPr>
                <a:t> </a:t>
              </a:r>
              <a:r>
                <a:rPr lang="es-ES" sz="2000" b="0" i="1" u="none" strike="noStrike" cap="none">
                  <a:solidFill>
                    <a:srgbClr val="0070C0"/>
                  </a:solidFill>
                  <a:latin typeface="Arial"/>
                  <a:ea typeface="Arial"/>
                  <a:cs typeface="Arial"/>
                  <a:sym typeface="Arial"/>
                </a:rPr>
                <a:t>está escrito?</a:t>
              </a:r>
              <a:endParaRPr/>
            </a:p>
            <a:p>
              <a:pPr marL="0" marR="0" lvl="0" indent="0" algn="ctr" rtl="0">
                <a:lnSpc>
                  <a:spcPct val="150000"/>
                </a:lnSpc>
                <a:spcBef>
                  <a:spcPts val="0"/>
                </a:spcBef>
                <a:spcAft>
                  <a:spcPts val="0"/>
                </a:spcAft>
                <a:buNone/>
              </a:pPr>
              <a:r>
                <a:rPr lang="es-ES" sz="2000" b="0" i="0" u="none" strike="noStrike" cap="none">
                  <a:solidFill>
                    <a:schemeClr val="dk1"/>
                  </a:solidFill>
                  <a:latin typeface="Arial"/>
                  <a:ea typeface="Arial"/>
                  <a:cs typeface="Arial"/>
                  <a:sym typeface="Arial"/>
                </a:rPr>
                <a:t>Web: BLOG DE COCHES</a:t>
              </a:r>
              <a:endParaRPr sz="2000" b="0" i="0" u="none" strike="noStrike" cap="none">
                <a:solidFill>
                  <a:schemeClr val="dk1"/>
                </a:solidFill>
                <a:latin typeface="Arial"/>
                <a:ea typeface="Arial"/>
                <a:cs typeface="Arial"/>
                <a:sym typeface="Arial"/>
              </a:endParaRPr>
            </a:p>
            <a:p>
              <a:pPr marL="0" marR="0" lvl="0" indent="0" algn="ctr" rtl="0">
                <a:lnSpc>
                  <a:spcPct val="150000"/>
                </a:lnSpc>
                <a:spcBef>
                  <a:spcPts val="0"/>
                </a:spcBef>
                <a:spcAft>
                  <a:spcPts val="0"/>
                </a:spcAft>
                <a:buNone/>
              </a:pPr>
              <a:r>
                <a:rPr lang="es-ES" sz="2000" b="0" i="1" u="none" strike="noStrike" cap="none">
                  <a:solidFill>
                    <a:srgbClr val="0070C0"/>
                  </a:solidFill>
                  <a:latin typeface="Arial"/>
                  <a:ea typeface="Arial"/>
                  <a:cs typeface="Arial"/>
                  <a:sym typeface="Arial"/>
                </a:rPr>
                <a:t>¿</a:t>
              </a:r>
              <a:r>
                <a:rPr lang="es-ES" sz="2000" b="1" i="1" u="none" strike="noStrike" cap="none">
                  <a:solidFill>
                    <a:srgbClr val="FF0000"/>
                  </a:solidFill>
                  <a:latin typeface="Arial"/>
                  <a:ea typeface="Arial"/>
                  <a:cs typeface="Arial"/>
                  <a:sym typeface="Arial"/>
                </a:rPr>
                <a:t>Quién</a:t>
              </a:r>
              <a:r>
                <a:rPr lang="es-ES" sz="2000" b="0" i="1" u="none" strike="noStrike" cap="none">
                  <a:solidFill>
                    <a:srgbClr val="000000"/>
                  </a:solidFill>
                  <a:latin typeface="Arial"/>
                  <a:ea typeface="Arial"/>
                  <a:cs typeface="Arial"/>
                  <a:sym typeface="Arial"/>
                </a:rPr>
                <a:t> </a:t>
              </a:r>
              <a:r>
                <a:rPr lang="es-ES" sz="2000" b="0" i="1" u="none" strike="noStrike" cap="none">
                  <a:solidFill>
                    <a:srgbClr val="0070C0"/>
                  </a:solidFill>
                  <a:latin typeface="Arial"/>
                  <a:ea typeface="Arial"/>
                  <a:cs typeface="Arial"/>
                  <a:sym typeface="Arial"/>
                </a:rPr>
                <a:t>es el autor?</a:t>
              </a:r>
              <a:endParaRPr/>
            </a:p>
            <a:p>
              <a:pPr marL="0" marR="0" lvl="0" indent="0" algn="ctr" rtl="0">
                <a:lnSpc>
                  <a:spcPct val="150000"/>
                </a:lnSpc>
                <a:spcBef>
                  <a:spcPts val="0"/>
                </a:spcBef>
                <a:spcAft>
                  <a:spcPts val="0"/>
                </a:spcAft>
                <a:buNone/>
              </a:pPr>
              <a:r>
                <a:rPr lang="es-ES" sz="2000" b="0" i="0" u="none" strike="noStrike" cap="none">
                  <a:solidFill>
                    <a:schemeClr val="dk1"/>
                  </a:solidFill>
                  <a:latin typeface="Arial"/>
                  <a:ea typeface="Arial"/>
                  <a:cs typeface="Arial"/>
                  <a:sym typeface="Arial"/>
                </a:rPr>
                <a:t>Autor: GERMAN MARTÍNEZ</a:t>
              </a:r>
              <a:endParaRPr/>
            </a:p>
            <a:p>
              <a:pPr marL="0" marR="0" lvl="0" indent="0" algn="ctr" rtl="0">
                <a:lnSpc>
                  <a:spcPct val="150000"/>
                </a:lnSpc>
                <a:spcBef>
                  <a:spcPts val="0"/>
                </a:spcBef>
                <a:spcAft>
                  <a:spcPts val="0"/>
                </a:spcAft>
                <a:buNone/>
              </a:pPr>
              <a:r>
                <a:rPr lang="es-ES" sz="2000" b="0" i="0" u="none" strike="noStrike" cap="none">
                  <a:solidFill>
                    <a:schemeClr val="dk1"/>
                  </a:solidFill>
                  <a:latin typeface="Arial"/>
                  <a:ea typeface="Arial"/>
                  <a:cs typeface="Arial"/>
                  <a:sym typeface="Arial"/>
                </a:rPr>
                <a:t>Profesión: MECÁNICO</a:t>
              </a: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p7"/>
          <p:cNvSpPr txBox="1">
            <a:spLocks noGrp="1"/>
          </p:cNvSpPr>
          <p:nvPr>
            <p:ph type="dt" idx="10"/>
          </p:nvPr>
        </p:nvSpPr>
        <p:spPr>
          <a:xfrm>
            <a:off x="110359" y="6356349"/>
            <a:ext cx="350279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sz="1050"/>
              <a:t>Autores:  V. Ávila, I. Fajardo, P. Delgado, L. Salmerón. </a:t>
            </a:r>
            <a:endParaRPr sz="1050"/>
          </a:p>
        </p:txBody>
      </p:sp>
      <p:sp>
        <p:nvSpPr>
          <p:cNvPr id="174" name="Google Shape;174;p7"/>
          <p:cNvSpPr txBox="1">
            <a:spLocks noGrp="1"/>
          </p:cNvSpPr>
          <p:nvPr>
            <p:ph type="ftr" idx="11"/>
          </p:nvPr>
        </p:nvSpPr>
        <p:spPr>
          <a:xfrm>
            <a:off x="3911734" y="6266655"/>
            <a:ext cx="4876800" cy="5445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sz="1050" b="1"/>
              <a:t>LECRIT</a:t>
            </a:r>
            <a:endParaRPr/>
          </a:p>
          <a:p>
            <a:pPr marL="0" lvl="0" indent="0" algn="ctr" rtl="0">
              <a:spcBef>
                <a:spcPts val="0"/>
              </a:spcBef>
              <a:spcAft>
                <a:spcPts val="0"/>
              </a:spcAft>
              <a:buNone/>
            </a:pPr>
            <a:r>
              <a:rPr lang="es-ES" sz="1050" b="1"/>
              <a:t> </a:t>
            </a:r>
            <a:r>
              <a:rPr lang="es-ES" sz="1050"/>
              <a:t>(PROGRAMA DE FORMACIÓN EN LECTURA CRÍTICA EN INTERNET)</a:t>
            </a:r>
            <a:endParaRPr sz="1050"/>
          </a:p>
        </p:txBody>
      </p:sp>
      <p:sp>
        <p:nvSpPr>
          <p:cNvPr id="175" name="Google Shape;175;p7"/>
          <p:cNvSpPr txBox="1">
            <a:spLocks noGrp="1"/>
          </p:cNvSpPr>
          <p:nvPr>
            <p:ph type="sldNum" idx="12"/>
          </p:nvPr>
        </p:nvSpPr>
        <p:spPr>
          <a:xfrm>
            <a:off x="9087119" y="638917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s-ES" sz="1050"/>
              <a:t>Nº Registro: UV-MET-202183R</a:t>
            </a:r>
            <a:endParaRPr sz="1050"/>
          </a:p>
        </p:txBody>
      </p:sp>
      <p:pic>
        <p:nvPicPr>
          <p:cNvPr id="176" name="Google Shape;176;p7"/>
          <p:cNvPicPr preferRelativeResize="0"/>
          <p:nvPr/>
        </p:nvPicPr>
        <p:blipFill rotWithShape="1">
          <a:blip r:embed="rId3">
            <a:alphaModFix/>
          </a:blip>
          <a:srcRect t="6951" b="26899"/>
          <a:stretch/>
        </p:blipFill>
        <p:spPr>
          <a:xfrm>
            <a:off x="9772668" y="3586364"/>
            <a:ext cx="2300176" cy="2361717"/>
          </a:xfrm>
          <a:prstGeom prst="rect">
            <a:avLst/>
          </a:prstGeom>
          <a:noFill/>
          <a:ln>
            <a:noFill/>
          </a:ln>
        </p:spPr>
      </p:pic>
      <p:grpSp>
        <p:nvGrpSpPr>
          <p:cNvPr id="177" name="Google Shape;177;p7"/>
          <p:cNvGrpSpPr/>
          <p:nvPr/>
        </p:nvGrpSpPr>
        <p:grpSpPr>
          <a:xfrm>
            <a:off x="342900" y="406080"/>
            <a:ext cx="11729944" cy="5542001"/>
            <a:chOff x="342900" y="406080"/>
            <a:chExt cx="11729944" cy="5542001"/>
          </a:xfrm>
        </p:grpSpPr>
        <p:grpSp>
          <p:nvGrpSpPr>
            <p:cNvPr id="178" name="Google Shape;178;p7"/>
            <p:cNvGrpSpPr/>
            <p:nvPr/>
          </p:nvGrpSpPr>
          <p:grpSpPr>
            <a:xfrm>
              <a:off x="342900" y="406080"/>
              <a:ext cx="11729944" cy="5542001"/>
              <a:chOff x="342900" y="406080"/>
              <a:chExt cx="11729944" cy="5542001"/>
            </a:xfrm>
          </p:grpSpPr>
          <p:grpSp>
            <p:nvGrpSpPr>
              <p:cNvPr id="179" name="Google Shape;179;p7"/>
              <p:cNvGrpSpPr/>
              <p:nvPr/>
            </p:nvGrpSpPr>
            <p:grpSpPr>
              <a:xfrm>
                <a:off x="1667329" y="406080"/>
                <a:ext cx="10405515" cy="3406639"/>
                <a:chOff x="1667329" y="406080"/>
                <a:chExt cx="10405515" cy="3406639"/>
              </a:xfrm>
            </p:grpSpPr>
            <p:sp>
              <p:nvSpPr>
                <p:cNvPr id="180" name="Google Shape;180;p7"/>
                <p:cNvSpPr/>
                <p:nvPr/>
              </p:nvSpPr>
              <p:spPr>
                <a:xfrm>
                  <a:off x="1667329" y="406080"/>
                  <a:ext cx="8105339"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0" i="0" u="none" strike="noStrike" cap="none">
                      <a:solidFill>
                        <a:schemeClr val="dk1"/>
                      </a:solidFill>
                      <a:latin typeface="Arial"/>
                      <a:ea typeface="Arial"/>
                      <a:cs typeface="Arial"/>
                      <a:sym typeface="Arial"/>
                    </a:rPr>
                    <a:t>www.EMPRESACOCHES.es/comparacion-diesel-gasolina/SaladePrensa</a:t>
                  </a:r>
                  <a:endParaRPr/>
                </a:p>
              </p:txBody>
            </p:sp>
            <p:sp>
              <p:nvSpPr>
                <p:cNvPr id="181" name="Google Shape;181;p7"/>
                <p:cNvSpPr/>
                <p:nvPr/>
              </p:nvSpPr>
              <p:spPr>
                <a:xfrm>
                  <a:off x="8208415" y="775412"/>
                  <a:ext cx="3864429" cy="3037307"/>
                </a:xfrm>
                <a:prstGeom prst="wedgeRectCallout">
                  <a:avLst>
                    <a:gd name="adj1" fmla="val -1293"/>
                    <a:gd name="adj2" fmla="val 73050"/>
                  </a:avLst>
                </a:prstGeom>
                <a:solidFill>
                  <a:schemeClr val="lt1"/>
                </a:solidFill>
                <a:ln w="38150" cap="flat" cmpd="sng">
                  <a:solidFill>
                    <a:srgbClr val="42719B"/>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s-ES" sz="2000" b="0" i="1" u="none" strike="noStrike" cap="none">
                      <a:solidFill>
                        <a:srgbClr val="0070C0"/>
                      </a:solidFill>
                      <a:latin typeface="Arial"/>
                      <a:ea typeface="Arial"/>
                      <a:cs typeface="Arial"/>
                      <a:sym typeface="Arial"/>
                    </a:rPr>
                    <a:t>¿</a:t>
                  </a:r>
                  <a:r>
                    <a:rPr lang="es-ES" sz="2000" b="1" i="1" u="none" strike="noStrike" cap="none">
                      <a:solidFill>
                        <a:srgbClr val="FF0000"/>
                      </a:solidFill>
                      <a:latin typeface="Arial"/>
                      <a:ea typeface="Arial"/>
                      <a:cs typeface="Arial"/>
                      <a:sym typeface="Arial"/>
                    </a:rPr>
                    <a:t>Dónde</a:t>
                  </a:r>
                  <a:r>
                    <a:rPr lang="es-ES" sz="2000" b="0" i="1" u="none" strike="noStrike" cap="none">
                      <a:solidFill>
                        <a:srgbClr val="000000"/>
                      </a:solidFill>
                      <a:latin typeface="Arial"/>
                      <a:ea typeface="Arial"/>
                      <a:cs typeface="Arial"/>
                      <a:sym typeface="Arial"/>
                    </a:rPr>
                    <a:t> </a:t>
                  </a:r>
                  <a:r>
                    <a:rPr lang="es-ES" sz="2000" b="0" i="1" u="none" strike="noStrike" cap="none">
                      <a:solidFill>
                        <a:srgbClr val="0070C0"/>
                      </a:solidFill>
                      <a:latin typeface="Arial"/>
                      <a:ea typeface="Arial"/>
                      <a:cs typeface="Arial"/>
                      <a:sym typeface="Arial"/>
                    </a:rPr>
                    <a:t>está escrito?</a:t>
                  </a:r>
                  <a:endParaRPr/>
                </a:p>
                <a:p>
                  <a:pPr marL="90488" marR="0" lvl="0" indent="-90488" algn="l" rtl="0">
                    <a:lnSpc>
                      <a:spcPct val="150000"/>
                    </a:lnSpc>
                    <a:spcBef>
                      <a:spcPts val="0"/>
                    </a:spcBef>
                    <a:spcAft>
                      <a:spcPts val="0"/>
                    </a:spcAft>
                    <a:buNone/>
                  </a:pPr>
                  <a:r>
                    <a:rPr lang="es-ES" sz="2000" b="0" i="0" u="none" strike="noStrike" cap="none">
                      <a:solidFill>
                        <a:schemeClr val="dk1"/>
                      </a:solidFill>
                      <a:latin typeface="Arial"/>
                      <a:ea typeface="Arial"/>
                      <a:cs typeface="Arial"/>
                      <a:sym typeface="Arial"/>
                    </a:rPr>
                    <a:t>Web: EMPRESAS DE COCHES</a:t>
                  </a: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s-ES" sz="2000" b="0" i="1" u="none" strike="noStrike" cap="none">
                      <a:solidFill>
                        <a:srgbClr val="0070C0"/>
                      </a:solidFill>
                      <a:latin typeface="Arial"/>
                      <a:ea typeface="Arial"/>
                      <a:cs typeface="Arial"/>
                      <a:sym typeface="Arial"/>
                    </a:rPr>
                    <a:t>¿</a:t>
                  </a:r>
                  <a:r>
                    <a:rPr lang="es-ES" sz="2000" b="1" i="1" u="none" strike="noStrike" cap="none">
                      <a:solidFill>
                        <a:srgbClr val="FF0000"/>
                      </a:solidFill>
                      <a:latin typeface="Arial"/>
                      <a:ea typeface="Arial"/>
                      <a:cs typeface="Arial"/>
                      <a:sym typeface="Arial"/>
                    </a:rPr>
                    <a:t>Quién</a:t>
                  </a:r>
                  <a:r>
                    <a:rPr lang="es-ES" sz="2000" b="0" i="1" u="none" strike="noStrike" cap="none">
                      <a:solidFill>
                        <a:srgbClr val="000000"/>
                      </a:solidFill>
                      <a:latin typeface="Arial"/>
                      <a:ea typeface="Arial"/>
                      <a:cs typeface="Arial"/>
                      <a:sym typeface="Arial"/>
                    </a:rPr>
                    <a:t> </a:t>
                  </a:r>
                  <a:r>
                    <a:rPr lang="es-ES" sz="2000" b="0" i="1" u="none" strike="noStrike" cap="none">
                      <a:solidFill>
                        <a:srgbClr val="0070C0"/>
                      </a:solidFill>
                      <a:latin typeface="Arial"/>
                      <a:ea typeface="Arial"/>
                      <a:cs typeface="Arial"/>
                      <a:sym typeface="Arial"/>
                    </a:rPr>
                    <a:t>es el autor?</a:t>
                  </a:r>
                  <a:endParaRPr/>
                </a:p>
                <a:p>
                  <a:pPr marL="0" marR="0" lvl="0" indent="0" algn="l" rtl="0">
                    <a:lnSpc>
                      <a:spcPct val="150000"/>
                    </a:lnSpc>
                    <a:spcBef>
                      <a:spcPts val="0"/>
                    </a:spcBef>
                    <a:spcAft>
                      <a:spcPts val="0"/>
                    </a:spcAft>
                    <a:buNone/>
                  </a:pPr>
                  <a:r>
                    <a:rPr lang="es-ES" sz="2000" b="0" i="0" u="none" strike="noStrike" cap="none">
                      <a:solidFill>
                        <a:schemeClr val="dk1"/>
                      </a:solidFill>
                      <a:latin typeface="Arial"/>
                      <a:ea typeface="Arial"/>
                      <a:cs typeface="Arial"/>
                      <a:sym typeface="Arial"/>
                    </a:rPr>
                    <a:t>Autora: MARÍA ROMERO</a:t>
                  </a:r>
                  <a:endParaRPr/>
                </a:p>
                <a:p>
                  <a:pPr marL="0" marR="0" lvl="0" indent="0" algn="l" rtl="0">
                    <a:lnSpc>
                      <a:spcPct val="150000"/>
                    </a:lnSpc>
                    <a:spcBef>
                      <a:spcPts val="0"/>
                    </a:spcBef>
                    <a:spcAft>
                      <a:spcPts val="0"/>
                    </a:spcAft>
                    <a:buNone/>
                  </a:pPr>
                  <a:r>
                    <a:rPr lang="es-ES" sz="2000" b="0" i="0" u="none" strike="noStrike" cap="none">
                      <a:solidFill>
                        <a:schemeClr val="dk1"/>
                      </a:solidFill>
                      <a:latin typeface="Arial"/>
                      <a:ea typeface="Arial"/>
                      <a:cs typeface="Arial"/>
                      <a:sym typeface="Arial"/>
                    </a:rPr>
                    <a:t>Profesión: JEFA DE PUBLICIDAD</a:t>
                  </a: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grpSp>
          <p:sp>
            <p:nvSpPr>
              <p:cNvPr id="182" name="Google Shape;182;p7"/>
              <p:cNvSpPr txBox="1"/>
              <p:nvPr/>
            </p:nvSpPr>
            <p:spPr>
              <a:xfrm>
                <a:off x="342900" y="2377873"/>
                <a:ext cx="7783285" cy="35702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s-ES" sz="2000" b="1" i="0" u="none" strike="noStrike" cap="none">
                    <a:solidFill>
                      <a:schemeClr val="dk1"/>
                    </a:solidFill>
                    <a:latin typeface="Arial"/>
                    <a:ea typeface="Arial"/>
                    <a:cs typeface="Arial"/>
                    <a:sym typeface="Arial"/>
                  </a:rPr>
                  <a:t>¿Es mejor comprar un coche diésel?</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Los </a:t>
                </a:r>
                <a:r>
                  <a:rPr lang="es-ES" sz="1200" b="1" i="0" u="none" strike="noStrike" cap="none">
                    <a:solidFill>
                      <a:srgbClr val="000000"/>
                    </a:solidFill>
                    <a:latin typeface="Arial"/>
                    <a:ea typeface="Arial"/>
                    <a:cs typeface="Arial"/>
                    <a:sym typeface="Arial"/>
                  </a:rPr>
                  <a:t>motores diésel</a:t>
                </a:r>
                <a:r>
                  <a:rPr lang="es-ES" sz="1200" b="0" i="0" u="none" strike="noStrike" cap="none">
                    <a:solidFill>
                      <a:srgbClr val="000000"/>
                    </a:solidFill>
                    <a:latin typeface="Arial"/>
                    <a:ea typeface="Arial"/>
                    <a:cs typeface="Arial"/>
                    <a:sym typeface="Arial"/>
                  </a:rPr>
                  <a:t> han tenido una gran evolución en las tres últimas décadas. Actualmente, este tipo de propulsores no tienen nada que ver con aquellos lentos, humeantes y de sonido poco agradable de hace unas generaciones. En la actualidad son </a:t>
                </a:r>
                <a:r>
                  <a:rPr lang="es-ES" sz="1200" b="1" i="0" u="none" strike="noStrike" cap="none">
                    <a:solidFill>
                      <a:srgbClr val="000000"/>
                    </a:solidFill>
                    <a:latin typeface="Arial"/>
                    <a:ea typeface="Arial"/>
                    <a:cs typeface="Arial"/>
                    <a:sym typeface="Arial"/>
                  </a:rPr>
                  <a:t>motores de refinado</a:t>
                </a:r>
                <a:r>
                  <a:rPr lang="es-ES" sz="1200" b="0" i="0" u="none" strike="noStrike" cap="none">
                    <a:solidFill>
                      <a:srgbClr val="000000"/>
                    </a:solidFill>
                    <a:latin typeface="Arial"/>
                    <a:ea typeface="Arial"/>
                    <a:cs typeface="Arial"/>
                    <a:sym typeface="Arial"/>
                  </a:rPr>
                  <a:t> tacto en la mayoría de los casos, con buenas prestaciones y un filtrado sonido en caliente, con una amplia oferta de potencias que alcanzan todas las categorías. Y también han ido evolucionando su principal activo frente a los motores de gasolina, su </a:t>
                </a:r>
                <a:r>
                  <a:rPr lang="es-ES" sz="1200" b="1" i="0" u="none" strike="noStrike" cap="none">
                    <a:solidFill>
                      <a:srgbClr val="000000"/>
                    </a:solidFill>
                    <a:latin typeface="Arial"/>
                    <a:ea typeface="Arial"/>
                    <a:cs typeface="Arial"/>
                    <a:sym typeface="Arial"/>
                  </a:rPr>
                  <a:t>consumo, más ajustado y a un precio menor del gasóleo frente a la gasolina</a:t>
                </a:r>
                <a:r>
                  <a:rPr lang="es-ES" sz="1200" b="0" i="0" u="none" strike="noStrike" cap="none">
                    <a:solidFill>
                      <a:srgbClr val="000000"/>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En la actualidad los </a:t>
                </a:r>
                <a:r>
                  <a:rPr lang="es-ES" sz="1200" b="1" i="0" u="none" strike="noStrike" cap="none">
                    <a:solidFill>
                      <a:srgbClr val="000000"/>
                    </a:solidFill>
                    <a:latin typeface="Arial"/>
                    <a:ea typeface="Arial"/>
                    <a:cs typeface="Arial"/>
                    <a:sym typeface="Arial"/>
                  </a:rPr>
                  <a:t>motores de gasolina</a:t>
                </a:r>
                <a:r>
                  <a:rPr lang="es-ES" sz="1200" b="0" i="0" u="none" strike="noStrike" cap="none">
                    <a:solidFill>
                      <a:srgbClr val="000000"/>
                    </a:solidFill>
                    <a:latin typeface="Arial"/>
                    <a:ea typeface="Arial"/>
                    <a:cs typeface="Arial"/>
                    <a:sym typeface="Arial"/>
                  </a:rPr>
                  <a:t> van aumentando su presencia de nuevo, especialmente entre los coches de segmentos inferiores. De hecho, los </a:t>
                </a:r>
                <a:r>
                  <a:rPr lang="es-ES" sz="1200" b="1" i="0" u="none" strike="noStrike" cap="none">
                    <a:solidFill>
                      <a:srgbClr val="000000"/>
                    </a:solidFill>
                    <a:latin typeface="Arial"/>
                    <a:ea typeface="Arial"/>
                    <a:cs typeface="Arial"/>
                    <a:sym typeface="Arial"/>
                  </a:rPr>
                  <a:t>motores diésel</a:t>
                </a:r>
                <a:r>
                  <a:rPr lang="es-ES" sz="1200" b="0" i="0" u="none" strike="noStrike" cap="none">
                    <a:solidFill>
                      <a:srgbClr val="000000"/>
                    </a:solidFill>
                    <a:latin typeface="Arial"/>
                    <a:ea typeface="Arial"/>
                    <a:cs typeface="Arial"/>
                    <a:sym typeface="Arial"/>
                  </a:rPr>
                  <a:t> han desaparecido del catálogo de modelos del segmento A, el de </a:t>
                </a:r>
                <a:r>
                  <a:rPr lang="es-ES" sz="1200" b="1" i="0" u="none" strike="noStrike" cap="none">
                    <a:solidFill>
                      <a:srgbClr val="000000"/>
                    </a:solidFill>
                    <a:latin typeface="Arial"/>
                    <a:ea typeface="Arial"/>
                    <a:cs typeface="Arial"/>
                    <a:sym typeface="Arial"/>
                  </a:rPr>
                  <a:t>coches ciudadanos</a:t>
                </a:r>
                <a:r>
                  <a:rPr lang="es-ES" sz="1200" b="0" i="0" u="none" strike="noStrike" cap="none">
                    <a:solidFill>
                      <a:srgbClr val="000000"/>
                    </a:solidFill>
                    <a:latin typeface="Arial"/>
                    <a:ea typeface="Arial"/>
                    <a:cs typeface="Arial"/>
                    <a:sym typeface="Arial"/>
                  </a:rPr>
                  <a:t>. Casi todos los modelos urbanos que se venden ya están movidos por </a:t>
                </a:r>
                <a:r>
                  <a:rPr lang="es-ES" sz="1200" b="1" i="0" u="none" strike="noStrike" cap="none">
                    <a:solidFill>
                      <a:srgbClr val="000000"/>
                    </a:solidFill>
                    <a:latin typeface="Arial"/>
                    <a:ea typeface="Arial"/>
                    <a:cs typeface="Arial"/>
                    <a:sym typeface="Arial"/>
                  </a:rPr>
                  <a:t>motores de gasolina o eléctricos</a:t>
                </a:r>
                <a:r>
                  <a:rPr lang="es-ES" sz="1200" b="0" i="0" u="none" strike="noStrike" cap="none">
                    <a:solidFill>
                      <a:srgbClr val="000000"/>
                    </a:solidFill>
                    <a:latin typeface="Arial"/>
                    <a:ea typeface="Arial"/>
                    <a:cs typeface="Arial"/>
                    <a:sym typeface="Arial"/>
                  </a:rPr>
                  <a:t>, aunque la presencia de estos últimos sigue siendo insignificante.</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sz="1600" b="1" i="0" u="none" strike="noStrike" cap="none">
                    <a:solidFill>
                      <a:srgbClr val="000000"/>
                    </a:solidFill>
                    <a:latin typeface="Arial"/>
                    <a:ea typeface="Arial"/>
                    <a:cs typeface="Arial"/>
                    <a:sym typeface="Arial"/>
                  </a:rPr>
                  <a:t>María Romero</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sz="1600" b="1" i="0" u="none" strike="noStrike" cap="none">
                    <a:solidFill>
                      <a:srgbClr val="000000"/>
                    </a:solidFill>
                    <a:latin typeface="Arial"/>
                    <a:ea typeface="Arial"/>
                    <a:cs typeface="Arial"/>
                    <a:sym typeface="Arial"/>
                  </a:rPr>
                  <a:t>Jefa de Publicidad</a:t>
                </a:r>
                <a:endParaRPr sz="1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83" name="Google Shape;183;p7"/>
            <p:cNvPicPr preferRelativeResize="0"/>
            <p:nvPr/>
          </p:nvPicPr>
          <p:blipFill rotWithShape="1">
            <a:blip r:embed="rId4">
              <a:alphaModFix/>
            </a:blip>
            <a:srcRect/>
            <a:stretch/>
          </p:blipFill>
          <p:spPr>
            <a:xfrm>
              <a:off x="342900" y="1297439"/>
              <a:ext cx="7390754" cy="1080434"/>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8"/>
          <p:cNvSpPr txBox="1">
            <a:spLocks noGrp="1"/>
          </p:cNvSpPr>
          <p:nvPr>
            <p:ph type="title"/>
          </p:nvPr>
        </p:nvSpPr>
        <p:spPr>
          <a:xfrm>
            <a:off x="1181100" y="-18425"/>
            <a:ext cx="9017000" cy="1123325"/>
          </a:xfrm>
          <a:prstGeom prst="rect">
            <a:avLst/>
          </a:prstGeom>
          <a:solidFill>
            <a:srgbClr val="9CC2E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Calibri"/>
              <a:buNone/>
            </a:pPr>
            <a:r>
              <a:rPr lang="es-ES" sz="3600"/>
              <a:t>Vamos a resumir para poder decidir  </a:t>
            </a:r>
            <a:endParaRPr sz="3600"/>
          </a:p>
        </p:txBody>
      </p:sp>
      <p:sp>
        <p:nvSpPr>
          <p:cNvPr id="189" name="Google Shape;189;p8"/>
          <p:cNvSpPr txBox="1">
            <a:spLocks noGrp="1"/>
          </p:cNvSpPr>
          <p:nvPr>
            <p:ph type="dt" idx="10"/>
          </p:nvPr>
        </p:nvSpPr>
        <p:spPr>
          <a:xfrm>
            <a:off x="609600" y="6356351"/>
            <a:ext cx="35560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050"/>
              <a:buFont typeface="Calibri"/>
              <a:buNone/>
            </a:pPr>
            <a:r>
              <a:rPr lang="es-ES" sz="1050"/>
              <a:t>Autores:  V. Ávila, I. Fajardo, P. Delgado, L. Salmerón. </a:t>
            </a:r>
            <a:endParaRPr sz="1050"/>
          </a:p>
        </p:txBody>
      </p:sp>
      <p:sp>
        <p:nvSpPr>
          <p:cNvPr id="190" name="Google Shape;190;p8"/>
          <p:cNvSpPr txBox="1">
            <a:spLocks noGrp="1"/>
          </p:cNvSpPr>
          <p:nvPr>
            <p:ph type="ftr" idx="11"/>
          </p:nvPr>
        </p:nvSpPr>
        <p:spPr>
          <a:xfrm>
            <a:off x="4043966" y="6356351"/>
            <a:ext cx="5215944"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050"/>
              <a:buFont typeface="Calibri"/>
              <a:buNone/>
            </a:pPr>
            <a:r>
              <a:rPr lang="es-ES" sz="1050" b="1"/>
              <a:t>LECRIT</a:t>
            </a:r>
            <a:endParaRPr/>
          </a:p>
          <a:p>
            <a:pPr marL="0" marR="0" lvl="0" indent="0" algn="ctr" rtl="0">
              <a:lnSpc>
                <a:spcPct val="100000"/>
              </a:lnSpc>
              <a:spcBef>
                <a:spcPts val="0"/>
              </a:spcBef>
              <a:spcAft>
                <a:spcPts val="0"/>
              </a:spcAft>
              <a:buClr>
                <a:srgbClr val="888888"/>
              </a:buClr>
              <a:buSzPts val="1050"/>
              <a:buFont typeface="Calibri"/>
              <a:buNone/>
            </a:pPr>
            <a:r>
              <a:rPr lang="es-ES" sz="1050" b="1"/>
              <a:t> </a:t>
            </a:r>
            <a:r>
              <a:rPr lang="es-ES" sz="1050"/>
              <a:t>(PROGRAMA DE FORMACIÓN EN LECTURA CRÍTICA EN INTERNET)</a:t>
            </a:r>
            <a:endParaRPr/>
          </a:p>
        </p:txBody>
      </p:sp>
      <p:sp>
        <p:nvSpPr>
          <p:cNvPr id="191" name="Google Shape;191;p8"/>
          <p:cNvSpPr txBox="1">
            <a:spLocks noGrp="1"/>
          </p:cNvSpPr>
          <p:nvPr>
            <p:ph type="sldNum" idx="12"/>
          </p:nvPr>
        </p:nvSpPr>
        <p:spPr>
          <a:xfrm>
            <a:off x="8737600" y="6356351"/>
            <a:ext cx="284479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s-ES" sz="1050"/>
              <a:t>Nº Registro: UV-MET-202183R</a:t>
            </a:r>
            <a:endParaRPr sz="1050"/>
          </a:p>
        </p:txBody>
      </p:sp>
      <p:sp>
        <p:nvSpPr>
          <p:cNvPr id="192" name="Google Shape;192;p8"/>
          <p:cNvSpPr/>
          <p:nvPr/>
        </p:nvSpPr>
        <p:spPr>
          <a:xfrm>
            <a:off x="7233597" y="1128186"/>
            <a:ext cx="4851360" cy="1519920"/>
          </a:xfrm>
          <a:prstGeom prst="wedgeRectCallout">
            <a:avLst>
              <a:gd name="adj1" fmla="val -82223"/>
              <a:gd name="adj2" fmla="val 33899"/>
            </a:avLst>
          </a:prstGeom>
          <a:solidFill>
            <a:schemeClr val="lt1"/>
          </a:solidFill>
          <a:ln w="12600" cap="flat" cmpd="sng">
            <a:solidFill>
              <a:srgbClr val="42719B"/>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ES" sz="2800" b="0" i="1" u="none" strike="noStrike" cap="none">
                <a:solidFill>
                  <a:srgbClr val="000000"/>
                </a:solidFill>
                <a:latin typeface="Arial"/>
                <a:ea typeface="Arial"/>
                <a:cs typeface="Arial"/>
                <a:sym typeface="Arial"/>
              </a:rPr>
              <a:t>Web:    PERIODICO</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s-ES" sz="2800" b="0" i="1" u="none" strike="noStrike" cap="none">
                <a:solidFill>
                  <a:srgbClr val="000000"/>
                </a:solidFill>
                <a:latin typeface="Arial"/>
                <a:ea typeface="Arial"/>
                <a:cs typeface="Arial"/>
                <a:sym typeface="Arial"/>
              </a:rPr>
              <a:t>Autor: JOSÉ ROCA</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s-ES" sz="2800" b="0" i="1" u="none" strike="noStrike" cap="none">
                <a:solidFill>
                  <a:srgbClr val="000000"/>
                </a:solidFill>
                <a:latin typeface="Arial"/>
                <a:ea typeface="Arial"/>
                <a:cs typeface="Arial"/>
                <a:sym typeface="Arial"/>
              </a:rPr>
              <a:t>Profesión: PERIODISTA</a:t>
            </a:r>
            <a:endParaRPr sz="2800" b="0" i="0" u="none" strike="noStrike" cap="none">
              <a:solidFill>
                <a:srgbClr val="000000"/>
              </a:solidFill>
              <a:latin typeface="Arial"/>
              <a:ea typeface="Arial"/>
              <a:cs typeface="Arial"/>
              <a:sym typeface="Arial"/>
            </a:endParaRPr>
          </a:p>
        </p:txBody>
      </p:sp>
      <p:sp>
        <p:nvSpPr>
          <p:cNvPr id="193" name="Google Shape;193;p8"/>
          <p:cNvSpPr/>
          <p:nvPr/>
        </p:nvSpPr>
        <p:spPr>
          <a:xfrm>
            <a:off x="7233597" y="2680650"/>
            <a:ext cx="4851360" cy="1694160"/>
          </a:xfrm>
          <a:prstGeom prst="wedgeRectCallout">
            <a:avLst>
              <a:gd name="adj1" fmla="val -62874"/>
              <a:gd name="adj2" fmla="val -155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ES" sz="2800" b="0" i="1" u="none" strike="noStrike" cap="none">
                <a:solidFill>
                  <a:srgbClr val="000000"/>
                </a:solidFill>
                <a:latin typeface="Arial"/>
                <a:ea typeface="Arial"/>
                <a:cs typeface="Arial"/>
                <a:sym typeface="Arial"/>
              </a:rPr>
              <a:t>Web: BLOG</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s-ES" sz="2800" b="0" i="1" u="none" strike="noStrike" cap="none">
                <a:solidFill>
                  <a:srgbClr val="000000"/>
                </a:solidFill>
                <a:latin typeface="Arial"/>
                <a:ea typeface="Arial"/>
                <a:cs typeface="Arial"/>
                <a:sym typeface="Arial"/>
              </a:rPr>
              <a:t>Autor: GERMAN MARTÍNEZ</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s-ES" sz="2800" b="0" i="1" u="none" strike="noStrike" cap="none">
                <a:solidFill>
                  <a:srgbClr val="000000"/>
                </a:solidFill>
                <a:latin typeface="Arial"/>
                <a:ea typeface="Arial"/>
                <a:cs typeface="Arial"/>
                <a:sym typeface="Arial"/>
              </a:rPr>
              <a:t>Profesión: MECÁNICO</a:t>
            </a:r>
            <a:endParaRPr sz="2800" b="0" i="0" u="none" strike="noStrike" cap="none">
              <a:solidFill>
                <a:srgbClr val="000000"/>
              </a:solidFill>
              <a:latin typeface="Arial"/>
              <a:ea typeface="Arial"/>
              <a:cs typeface="Arial"/>
              <a:sym typeface="Arial"/>
            </a:endParaRPr>
          </a:p>
        </p:txBody>
      </p:sp>
      <p:sp>
        <p:nvSpPr>
          <p:cNvPr id="194" name="Google Shape;194;p8"/>
          <p:cNvSpPr/>
          <p:nvPr/>
        </p:nvSpPr>
        <p:spPr>
          <a:xfrm>
            <a:off x="6890657" y="4374811"/>
            <a:ext cx="5194300" cy="1981540"/>
          </a:xfrm>
          <a:prstGeom prst="wedgeRectCallout">
            <a:avLst>
              <a:gd name="adj1" fmla="val -66674"/>
              <a:gd name="adj2" fmla="val -3542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ES" sz="2800" b="0" i="1" u="none" strike="noStrike" cap="none">
                <a:solidFill>
                  <a:srgbClr val="000000"/>
                </a:solidFill>
                <a:latin typeface="Arial"/>
                <a:ea typeface="Arial"/>
                <a:cs typeface="Arial"/>
                <a:sym typeface="Arial"/>
              </a:rPr>
              <a:t>Web: EMPRESA DE COCHES</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s-ES" sz="2800" b="0" i="1" u="none" strike="noStrike" cap="none">
                <a:solidFill>
                  <a:srgbClr val="000000"/>
                </a:solidFill>
                <a:latin typeface="Arial"/>
                <a:ea typeface="Arial"/>
                <a:cs typeface="Arial"/>
                <a:sym typeface="Arial"/>
              </a:rPr>
              <a:t>Autora: MARÍA ROMERO</a:t>
            </a:r>
            <a:endParaRPr/>
          </a:p>
          <a:p>
            <a:pPr marL="0" marR="0" lvl="0" indent="0" algn="l" rtl="0">
              <a:lnSpc>
                <a:spcPct val="100000"/>
              </a:lnSpc>
              <a:spcBef>
                <a:spcPts val="0"/>
              </a:spcBef>
              <a:spcAft>
                <a:spcPts val="0"/>
              </a:spcAft>
              <a:buNone/>
            </a:pPr>
            <a:r>
              <a:rPr lang="es-ES" sz="2800" b="0" i="1" u="none" strike="noStrike" cap="none">
                <a:solidFill>
                  <a:srgbClr val="000000"/>
                </a:solidFill>
                <a:latin typeface="Arial"/>
                <a:ea typeface="Arial"/>
                <a:cs typeface="Arial"/>
                <a:sym typeface="Arial"/>
              </a:rPr>
              <a:t>Profesión: JEFA DE PUBLICIDAD</a:t>
            </a:r>
            <a:endParaRPr sz="4800" b="1" i="0" u="none" strike="noStrike" cap="none">
              <a:solidFill>
                <a:srgbClr val="FF0000"/>
              </a:solidFill>
              <a:latin typeface="Arial"/>
              <a:ea typeface="Arial"/>
              <a:cs typeface="Arial"/>
              <a:sym typeface="Arial"/>
            </a:endParaRPr>
          </a:p>
        </p:txBody>
      </p:sp>
      <p:sp>
        <p:nvSpPr>
          <p:cNvPr id="195" name="Google Shape;195;p8" descr="Signo de interrogación rojo grande | Vector Premium"/>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8"/>
          <p:cNvSpPr/>
          <p:nvPr/>
        </p:nvSpPr>
        <p:spPr>
          <a:xfrm>
            <a:off x="375597" y="1406308"/>
            <a:ext cx="6858000" cy="447439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00"/>
              <a:buFont typeface="Arial"/>
              <a:buNone/>
            </a:pPr>
            <a:r>
              <a:rPr lang="es-ES" sz="2000" b="0" i="0" u="sng" strike="noStrike" cap="none">
                <a:solidFill>
                  <a:schemeClr val="hlink"/>
                </a:solidFill>
                <a:latin typeface="Arial"/>
                <a:ea typeface="Arial"/>
                <a:cs typeface="Arial"/>
                <a:sym typeface="Arial"/>
                <a:hlinkClick r:id="rId3"/>
              </a:rPr>
              <a:t>¿Diesel o Gasolina? - 150.000 españoles eligen mal</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accent6"/>
              </a:buClr>
              <a:buSzPts val="500"/>
              <a:buFont typeface="Arial"/>
              <a:buNone/>
            </a:pPr>
            <a:r>
              <a:rPr lang="es-ES" sz="2000" b="0" i="0" u="none" strike="noStrike" cap="none">
                <a:solidFill>
                  <a:schemeClr val="accent6"/>
                </a:solidFill>
                <a:latin typeface="Arial"/>
                <a:ea typeface="Arial"/>
                <a:cs typeface="Arial"/>
                <a:sym typeface="Arial"/>
              </a:rPr>
              <a:t>www.</a:t>
            </a:r>
            <a:r>
              <a:rPr lang="es-ES" sz="2000" b="0" i="0" u="none" strike="noStrike" cap="none">
                <a:solidFill>
                  <a:srgbClr val="FF0000"/>
                </a:solidFill>
                <a:latin typeface="Arial"/>
                <a:ea typeface="Arial"/>
                <a:cs typeface="Arial"/>
                <a:sym typeface="Arial"/>
              </a:rPr>
              <a:t>PERIODICO</a:t>
            </a:r>
            <a:r>
              <a:rPr lang="es-ES" sz="2000" b="0" i="0" u="none" strike="noStrike" cap="none">
                <a:solidFill>
                  <a:schemeClr val="accent6"/>
                </a:solidFill>
                <a:latin typeface="Arial"/>
                <a:ea typeface="Arial"/>
                <a:cs typeface="Arial"/>
                <a:sym typeface="Arial"/>
              </a:rPr>
              <a:t>.es/motor.../</a:t>
            </a:r>
            <a:r>
              <a:rPr lang="es-ES" sz="2000" b="1" i="0" u="none" strike="noStrike" cap="none">
                <a:solidFill>
                  <a:schemeClr val="accent6"/>
                </a:solidFill>
                <a:latin typeface="Arial"/>
                <a:ea typeface="Arial"/>
                <a:cs typeface="Arial"/>
                <a:sym typeface="Arial"/>
              </a:rPr>
              <a:t>diesel</a:t>
            </a:r>
            <a:r>
              <a:rPr lang="es-ES" sz="2000" b="0" i="0" u="none" strike="noStrike" cap="none">
                <a:solidFill>
                  <a:schemeClr val="accent6"/>
                </a:solidFill>
                <a:latin typeface="Arial"/>
                <a:ea typeface="Arial"/>
                <a:cs typeface="Arial"/>
                <a:sym typeface="Arial"/>
              </a:rPr>
              <a:t>-</a:t>
            </a:r>
            <a:r>
              <a:rPr lang="es-ES" sz="2000" b="1" i="0" u="none" strike="noStrike" cap="none">
                <a:solidFill>
                  <a:schemeClr val="accent6"/>
                </a:solidFill>
                <a:latin typeface="Arial"/>
                <a:ea typeface="Arial"/>
                <a:cs typeface="Arial"/>
                <a:sym typeface="Arial"/>
              </a:rPr>
              <a:t>gasolina</a:t>
            </a:r>
            <a:r>
              <a:rPr lang="es-ES" sz="2000" b="0" i="0" u="none" strike="noStrike" cap="none">
                <a:solidFill>
                  <a:schemeClr val="accent6"/>
                </a:solidFill>
                <a:latin typeface="Arial"/>
                <a:ea typeface="Arial"/>
                <a:cs typeface="Arial"/>
                <a:sym typeface="Arial"/>
              </a:rPr>
              <a:t>-eleccion.html</a:t>
            </a:r>
            <a:endParaRPr sz="2000" b="0" i="0" u="none" strike="noStrike" cap="none">
              <a:solidFill>
                <a:schemeClr val="accent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00"/>
              <a:buFont typeface="Arial"/>
              <a:buNone/>
            </a:pPr>
            <a:r>
              <a:rPr lang="es-ES" sz="2000" b="0" i="0" u="sng" strike="noStrike" cap="none">
                <a:solidFill>
                  <a:schemeClr val="hlink"/>
                </a:solidFill>
                <a:latin typeface="Arial"/>
                <a:ea typeface="Arial"/>
                <a:cs typeface="Arial"/>
                <a:sym typeface="Arial"/>
                <a:hlinkClick r:id="rId4"/>
              </a:rPr>
              <a:t>Dos motivos para no comprar un diésel</a:t>
            </a:r>
            <a:r>
              <a:rPr lang="es-ES" sz="2000" b="0" i="0" u="none" strike="noStrike" cap="none">
                <a:solidFill>
                  <a:srgbClr val="000000"/>
                </a:solidFill>
                <a:latin typeface="Arial"/>
                <a:ea typeface="Arial"/>
                <a:cs typeface="Arial"/>
                <a:sym typeface="Arial"/>
              </a:rPr>
              <a:t> </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548135"/>
              </a:buClr>
              <a:buSzPts val="500"/>
              <a:buFont typeface="Arial"/>
              <a:buNone/>
            </a:pPr>
            <a:r>
              <a:rPr lang="es-ES" sz="2000" b="0" i="0" u="none" strike="noStrike" cap="none">
                <a:solidFill>
                  <a:srgbClr val="548135"/>
                </a:solidFill>
                <a:latin typeface="Arial"/>
                <a:ea typeface="Arial"/>
                <a:cs typeface="Arial"/>
                <a:sym typeface="Arial"/>
              </a:rPr>
              <a:t>www.blog.es/autos/siete-motivos-para-no-comprar-</a:t>
            </a:r>
            <a:r>
              <a:rPr lang="es-ES" sz="2000" b="1" i="0" u="none" strike="noStrike" cap="none">
                <a:solidFill>
                  <a:srgbClr val="548135"/>
                </a:solidFill>
                <a:latin typeface="Arial"/>
                <a:ea typeface="Arial"/>
                <a:cs typeface="Arial"/>
                <a:sym typeface="Arial"/>
              </a:rPr>
              <a:t>diesel</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00"/>
              <a:buFont typeface="Arial"/>
              <a:buNone/>
            </a:pPr>
            <a:r>
              <a:rPr lang="es-ES" sz="2000" b="0" i="0" u="sng" strike="noStrike" cap="none">
                <a:solidFill>
                  <a:schemeClr val="hlink"/>
                </a:solidFill>
                <a:latin typeface="Arial"/>
                <a:ea typeface="Arial"/>
                <a:cs typeface="Arial"/>
                <a:sym typeface="Arial"/>
                <a:hlinkClick r:id="rId5"/>
              </a:rPr>
              <a:t>¿Es un buen momento para comprar un coche diésel o gasolina? </a:t>
            </a:r>
            <a:r>
              <a:rPr lang="es-ES" sz="2000" b="0" i="0" u="none" strike="noStrike" cap="none">
                <a:solidFill>
                  <a:srgbClr val="000000"/>
                </a:solidFill>
                <a:latin typeface="Arial"/>
                <a:ea typeface="Arial"/>
                <a:cs typeface="Arial"/>
                <a:sym typeface="Arial"/>
              </a:rPr>
              <a:t> </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548135"/>
              </a:buClr>
              <a:buSzPts val="500"/>
              <a:buFont typeface="Arial"/>
              <a:buNone/>
            </a:pPr>
            <a:r>
              <a:rPr lang="es-ES" sz="2000" b="0" i="0" u="none" strike="noStrike" cap="none">
                <a:solidFill>
                  <a:srgbClr val="548135"/>
                </a:solidFill>
                <a:latin typeface="Arial"/>
                <a:ea typeface="Arial"/>
                <a:cs typeface="Arial"/>
                <a:sym typeface="Arial"/>
              </a:rPr>
              <a:t>www.</a:t>
            </a:r>
            <a:r>
              <a:rPr lang="es-ES" sz="2000" b="0" i="0" u="none" strike="noStrike" cap="none">
                <a:solidFill>
                  <a:srgbClr val="FF0000"/>
                </a:solidFill>
                <a:latin typeface="Arial"/>
                <a:ea typeface="Arial"/>
                <a:cs typeface="Arial"/>
                <a:sym typeface="Arial"/>
              </a:rPr>
              <a:t>EMPRESACOCHES</a:t>
            </a:r>
            <a:r>
              <a:rPr lang="es-ES" sz="2000" b="0" i="0" u="none" strike="noStrike" cap="none">
                <a:solidFill>
                  <a:srgbClr val="548135"/>
                </a:solidFill>
                <a:latin typeface="Arial"/>
                <a:ea typeface="Arial"/>
                <a:cs typeface="Arial"/>
                <a:sym typeface="Arial"/>
              </a:rPr>
              <a:t>.es/comparacion-diesel-gasolina/SaladePrensa</a:t>
            </a:r>
            <a:endParaRPr sz="2000" b="0" i="0" u="none" strike="noStrike" cap="none">
              <a:solidFill>
                <a:srgbClr val="548135"/>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9"/>
          <p:cNvSpPr txBox="1">
            <a:spLocks noGrp="1"/>
          </p:cNvSpPr>
          <p:nvPr>
            <p:ph type="title"/>
          </p:nvPr>
        </p:nvSpPr>
        <p:spPr>
          <a:xfrm>
            <a:off x="1181100" y="-18425"/>
            <a:ext cx="9017000" cy="1123325"/>
          </a:xfrm>
          <a:prstGeom prst="rect">
            <a:avLst/>
          </a:prstGeom>
          <a:solidFill>
            <a:srgbClr val="9CC2E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Calibri"/>
              <a:buNone/>
            </a:pPr>
            <a:r>
              <a:rPr lang="es-ES" sz="3600"/>
              <a:t>¿Cuál puede ser la INTENCIÓN </a:t>
            </a:r>
            <a:r>
              <a:rPr lang="es-ES" sz="3600">
                <a:solidFill>
                  <a:schemeClr val="dk1"/>
                </a:solidFill>
              </a:rPr>
              <a:t>del autor?</a:t>
            </a:r>
            <a:endParaRPr sz="3600"/>
          </a:p>
        </p:txBody>
      </p:sp>
      <p:sp>
        <p:nvSpPr>
          <p:cNvPr id="202" name="Google Shape;202;p9"/>
          <p:cNvSpPr txBox="1">
            <a:spLocks noGrp="1"/>
          </p:cNvSpPr>
          <p:nvPr>
            <p:ph type="dt" idx="10"/>
          </p:nvPr>
        </p:nvSpPr>
        <p:spPr>
          <a:xfrm>
            <a:off x="375597" y="6356351"/>
            <a:ext cx="4010024"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050"/>
              <a:buFont typeface="Calibri"/>
              <a:buNone/>
            </a:pPr>
            <a:r>
              <a:rPr lang="es-ES" sz="1050"/>
              <a:t>Autores:  V. Ávila, I. Fajardo, P. Delgado, L. Salmerón. </a:t>
            </a:r>
            <a:endParaRPr sz="1050"/>
          </a:p>
        </p:txBody>
      </p:sp>
      <p:sp>
        <p:nvSpPr>
          <p:cNvPr id="203" name="Google Shape;203;p9"/>
          <p:cNvSpPr txBox="1">
            <a:spLocks noGrp="1"/>
          </p:cNvSpPr>
          <p:nvPr>
            <p:ph type="ftr" idx="11"/>
          </p:nvPr>
        </p:nvSpPr>
        <p:spPr>
          <a:xfrm>
            <a:off x="4165599" y="6356351"/>
            <a:ext cx="4720823"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050"/>
              <a:buFont typeface="Calibri"/>
              <a:buNone/>
            </a:pPr>
            <a:r>
              <a:rPr lang="es-ES" sz="1050" b="1"/>
              <a:t>LECRIT</a:t>
            </a:r>
            <a:endParaRPr/>
          </a:p>
          <a:p>
            <a:pPr marL="0" marR="0" lvl="0" indent="0" algn="ctr" rtl="0">
              <a:lnSpc>
                <a:spcPct val="100000"/>
              </a:lnSpc>
              <a:spcBef>
                <a:spcPts val="0"/>
              </a:spcBef>
              <a:spcAft>
                <a:spcPts val="0"/>
              </a:spcAft>
              <a:buClr>
                <a:srgbClr val="888888"/>
              </a:buClr>
              <a:buSzPts val="1050"/>
              <a:buFont typeface="Calibri"/>
              <a:buNone/>
            </a:pPr>
            <a:r>
              <a:rPr lang="es-ES" sz="1050" b="1"/>
              <a:t> </a:t>
            </a:r>
            <a:r>
              <a:rPr lang="es-ES" sz="1050"/>
              <a:t>(PROGRAMA DE FORMACIÓN EN LECTURA CRÍTICA EN INTERNET)</a:t>
            </a:r>
            <a:endParaRPr/>
          </a:p>
        </p:txBody>
      </p:sp>
      <p:sp>
        <p:nvSpPr>
          <p:cNvPr id="204" name="Google Shape;204;p9"/>
          <p:cNvSpPr txBox="1">
            <a:spLocks noGrp="1"/>
          </p:cNvSpPr>
          <p:nvPr>
            <p:ph type="sldNum" idx="12"/>
          </p:nvPr>
        </p:nvSpPr>
        <p:spPr>
          <a:xfrm>
            <a:off x="8737600" y="6356351"/>
            <a:ext cx="284479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s-ES" sz="1050"/>
              <a:t>Nº Registro: UV-MET-202183R</a:t>
            </a:r>
            <a:endParaRPr sz="1050"/>
          </a:p>
        </p:txBody>
      </p:sp>
      <p:sp>
        <p:nvSpPr>
          <p:cNvPr id="205" name="Google Shape;205;p9" descr="Signo de interrogación rojo grande | Vector Premium"/>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9"/>
          <p:cNvSpPr/>
          <p:nvPr/>
        </p:nvSpPr>
        <p:spPr>
          <a:xfrm>
            <a:off x="375597" y="1406308"/>
            <a:ext cx="6858000" cy="447439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2000" b="0" i="0" u="none" strike="noStrike" cap="none">
              <a:solidFill>
                <a:srgbClr val="548135"/>
              </a:solidFill>
              <a:latin typeface="Arial"/>
              <a:ea typeface="Arial"/>
              <a:cs typeface="Arial"/>
              <a:sym typeface="Arial"/>
            </a:endParaRPr>
          </a:p>
        </p:txBody>
      </p:sp>
      <p:sp>
        <p:nvSpPr>
          <p:cNvPr id="207" name="Google Shape;207;p9"/>
          <p:cNvSpPr/>
          <p:nvPr/>
        </p:nvSpPr>
        <p:spPr>
          <a:xfrm>
            <a:off x="1306286" y="1406308"/>
            <a:ext cx="9780814" cy="3925177"/>
          </a:xfrm>
          <a:prstGeom prst="rect">
            <a:avLst/>
          </a:prstGeom>
          <a:noFill/>
          <a:ln w="50800" cap="flat" cmpd="sng">
            <a:solidFill>
              <a:srgbClr val="1E4E7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s-ES" sz="2000">
                <a:solidFill>
                  <a:schemeClr val="dk1"/>
                </a:solidFill>
                <a:latin typeface="Calibri"/>
                <a:ea typeface="Calibri"/>
                <a:cs typeface="Calibri"/>
                <a:sym typeface="Calibri"/>
              </a:rPr>
              <a:t>¿</a:t>
            </a:r>
            <a:r>
              <a:rPr lang="es-ES" sz="2800">
                <a:solidFill>
                  <a:schemeClr val="dk1"/>
                </a:solidFill>
                <a:latin typeface="Calibri"/>
                <a:ea typeface="Calibri"/>
                <a:cs typeface="Calibri"/>
                <a:sym typeface="Calibri"/>
              </a:rPr>
              <a:t>Qué </a:t>
            </a:r>
            <a:r>
              <a:rPr lang="es-ES" sz="2800" b="1">
                <a:solidFill>
                  <a:schemeClr val="dk1"/>
                </a:solidFill>
                <a:latin typeface="Calibri"/>
                <a:ea typeface="Calibri"/>
                <a:cs typeface="Calibri"/>
                <a:sym typeface="Calibri"/>
              </a:rPr>
              <a:t>INTENCIÓN</a:t>
            </a:r>
            <a:r>
              <a:rPr lang="es-ES" sz="2800">
                <a:solidFill>
                  <a:schemeClr val="dk1"/>
                </a:solidFill>
                <a:latin typeface="Calibri"/>
                <a:ea typeface="Calibri"/>
                <a:cs typeface="Calibri"/>
                <a:sym typeface="Calibri"/>
              </a:rPr>
              <a:t> puede tener un autor? </a:t>
            </a:r>
            <a:endParaRPr sz="280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endParaRPr sz="240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s-ES" sz="2800" b="1">
                <a:solidFill>
                  <a:srgbClr val="00B050"/>
                </a:solidFill>
                <a:latin typeface="Calibri"/>
                <a:ea typeface="Calibri"/>
                <a:cs typeface="Calibri"/>
                <a:sym typeface="Calibri"/>
              </a:rPr>
              <a:t>INFORMAR</a:t>
            </a:r>
            <a:r>
              <a:rPr lang="es-ES" sz="2800">
                <a:solidFill>
                  <a:srgbClr val="00B050"/>
                </a:solidFill>
                <a:latin typeface="Calibri"/>
                <a:ea typeface="Calibri"/>
                <a:cs typeface="Calibri"/>
                <a:sym typeface="Calibri"/>
              </a:rPr>
              <a:t>    </a:t>
            </a:r>
            <a:r>
              <a:rPr lang="es-ES" sz="2800" b="1">
                <a:solidFill>
                  <a:srgbClr val="2E75B5"/>
                </a:solidFill>
                <a:latin typeface="Calibri"/>
                <a:ea typeface="Calibri"/>
                <a:cs typeface="Calibri"/>
                <a:sym typeface="Calibri"/>
              </a:rPr>
              <a:t>AYUDAR      </a:t>
            </a:r>
            <a:r>
              <a:rPr lang="es-ES" sz="2400">
                <a:solidFill>
                  <a:schemeClr val="dk1"/>
                </a:solidFill>
                <a:latin typeface="Calibri"/>
                <a:ea typeface="Calibri"/>
                <a:cs typeface="Calibri"/>
                <a:sym typeface="Calibri"/>
              </a:rPr>
              <a:t>		  	</a:t>
            </a:r>
            <a:endParaRPr/>
          </a:p>
          <a:p>
            <a:pPr marL="0" marR="0" lvl="0" indent="0" algn="l" rtl="0">
              <a:lnSpc>
                <a:spcPct val="90000"/>
              </a:lnSpc>
              <a:spcBef>
                <a:spcPts val="0"/>
              </a:spcBef>
              <a:spcAft>
                <a:spcPts val="0"/>
              </a:spcAft>
              <a:buNone/>
            </a:pPr>
            <a:endParaRPr sz="2400" b="1">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s-ES" sz="2400" b="1">
                <a:solidFill>
                  <a:schemeClr val="dk1"/>
                </a:solidFill>
                <a:latin typeface="Calibri"/>
                <a:ea typeface="Calibri"/>
                <a:cs typeface="Calibri"/>
                <a:sym typeface="Calibri"/>
              </a:rPr>
              <a:t>				</a:t>
            </a:r>
            <a:r>
              <a:rPr lang="es-ES" sz="2800" b="1">
                <a:solidFill>
                  <a:srgbClr val="A47D00"/>
                </a:solidFill>
                <a:latin typeface="Calibri"/>
                <a:ea typeface="Calibri"/>
                <a:cs typeface="Calibri"/>
                <a:sym typeface="Calibri"/>
              </a:rPr>
              <a:t>CONVENCER   </a:t>
            </a:r>
            <a:r>
              <a:rPr lang="es-ES" sz="2800" b="1">
                <a:solidFill>
                  <a:srgbClr val="7030A0"/>
                </a:solidFill>
                <a:latin typeface="Calibri"/>
                <a:ea typeface="Calibri"/>
                <a:cs typeface="Calibri"/>
                <a:sym typeface="Calibri"/>
              </a:rPr>
              <a:t>VENDER</a:t>
            </a:r>
            <a:endParaRPr/>
          </a:p>
          <a:p>
            <a:pPr marL="0" marR="0" lvl="0" indent="0" algn="l" rtl="0">
              <a:lnSpc>
                <a:spcPct val="200000"/>
              </a:lnSpc>
              <a:spcBef>
                <a:spcPts val="0"/>
              </a:spcBef>
              <a:spcAft>
                <a:spcPts val="0"/>
              </a:spcAft>
              <a:buNone/>
            </a:pPr>
            <a:r>
              <a:rPr lang="es-ES" sz="2400">
                <a:solidFill>
                  <a:schemeClr val="dk1"/>
                </a:solidFill>
                <a:latin typeface="Calibri"/>
                <a:ea typeface="Calibri"/>
                <a:cs typeface="Calibri"/>
                <a:sym typeface="Calibri"/>
              </a:rPr>
              <a:t>				</a:t>
            </a:r>
            <a:r>
              <a:rPr lang="es-ES" sz="2800" b="1">
                <a:solidFill>
                  <a:srgbClr val="C55A11"/>
                </a:solidFill>
                <a:latin typeface="Calibri"/>
                <a:ea typeface="Calibri"/>
                <a:cs typeface="Calibri"/>
                <a:sym typeface="Calibri"/>
              </a:rPr>
              <a:t> ENGAÑAR</a:t>
            </a:r>
            <a:endParaRPr sz="2400">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None/>
            </a:pPr>
            <a:r>
              <a:rPr lang="es-ES" sz="3200">
                <a:solidFill>
                  <a:schemeClr val="dk1"/>
                </a:solidFill>
                <a:latin typeface="Calibri"/>
                <a:ea typeface="Calibri"/>
                <a:cs typeface="Calibri"/>
                <a:sym typeface="Calibri"/>
              </a:rPr>
              <a:t>La intención podemos comprobarla viendo: </a:t>
            </a:r>
            <a:endParaRPr sz="3200">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None/>
            </a:pPr>
            <a:r>
              <a:rPr lang="es-ES" sz="3200" b="1">
                <a:solidFill>
                  <a:schemeClr val="dk1"/>
                </a:solidFill>
                <a:latin typeface="Calibri"/>
                <a:ea typeface="Calibri"/>
                <a:cs typeface="Calibri"/>
                <a:sym typeface="Calibri"/>
              </a:rPr>
              <a:t>¿</a:t>
            </a:r>
            <a:r>
              <a:rPr lang="es-ES" sz="3200" b="1">
                <a:solidFill>
                  <a:srgbClr val="FF0000"/>
                </a:solidFill>
                <a:latin typeface="Calibri"/>
                <a:ea typeface="Calibri"/>
                <a:cs typeface="Calibri"/>
                <a:sym typeface="Calibri"/>
              </a:rPr>
              <a:t>DÓNDE </a:t>
            </a:r>
            <a:r>
              <a:rPr lang="es-ES" sz="3200">
                <a:solidFill>
                  <a:schemeClr val="dk1"/>
                </a:solidFill>
                <a:latin typeface="Calibri"/>
                <a:ea typeface="Calibri"/>
                <a:cs typeface="Calibri"/>
                <a:sym typeface="Calibri"/>
              </a:rPr>
              <a:t>está escrito</a:t>
            </a:r>
            <a:r>
              <a:rPr lang="es-ES" sz="3200" b="1">
                <a:solidFill>
                  <a:schemeClr val="dk1"/>
                </a:solidFill>
                <a:latin typeface="Calibri"/>
                <a:ea typeface="Calibri"/>
                <a:cs typeface="Calibri"/>
                <a:sym typeface="Calibri"/>
              </a:rPr>
              <a:t>?</a:t>
            </a:r>
            <a:endParaRPr/>
          </a:p>
        </p:txBody>
      </p:sp>
    </p:spTree>
  </p:cSld>
  <p:clrMapOvr>
    <a:masterClrMapping/>
  </p:clrMapOvr>
</p:sld>
</file>

<file path=ppt/theme/theme1.xml><?xml version="1.0" encoding="utf-8"?>
<a:theme xmlns:a="http://schemas.openxmlformats.org/drawingml/2006/main" name="LECRI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1952</Words>
  <Application>Microsoft Office PowerPoint</Application>
  <PresentationFormat>Panorámica</PresentationFormat>
  <Paragraphs>187</Paragraphs>
  <Slides>15</Slides>
  <Notes>15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Cambria</vt:lpstr>
      <vt:lpstr>LECRIT</vt:lpstr>
      <vt:lpstr>LECRIT  (Programa de Lectura Crítica en Internet)</vt:lpstr>
      <vt:lpstr>Presentación de PowerPoint</vt:lpstr>
      <vt:lpstr>Vamos a aprender sobre la intención del autor con un tema que le interesa a Julian.</vt:lpstr>
      <vt:lpstr>Presentación de PowerPoint</vt:lpstr>
      <vt:lpstr>Presentación de PowerPoint</vt:lpstr>
      <vt:lpstr>Presentación de PowerPoint</vt:lpstr>
      <vt:lpstr>Presentación de PowerPoint</vt:lpstr>
      <vt:lpstr>Vamos a resumir para poder decidir  </vt:lpstr>
      <vt:lpstr>¿Cuál puede ser la INTENCIÓN del autor?</vt:lpstr>
      <vt:lpstr>Vamos a ayudar a Andrea con otro tema</vt:lpstr>
      <vt:lpstr>Presentación de PowerPoint</vt:lpstr>
      <vt:lpstr>Presentación de PowerPoint</vt:lpstr>
      <vt:lpstr>Presentación de PowerPoint</vt:lpstr>
      <vt:lpstr>Con todo lo que sabemos… en qué página confiamos</vt:lpstr>
      <vt:lpstr>¿QUÉ HEMOS APRENDIDO EN ESTE CAPÍTULO?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LECRIT  (Programa de Lectura Crítica en Internet)</dc:title>
  <dc:creator>mompo_sal@ya.com</dc:creator>
  <cp:lastModifiedBy>Marian S.M.</cp:lastModifiedBy>
  <cp:revision>1</cp:revision>
  <dcterms:created xsi:type="dcterms:W3CDTF">2022-10-17T16:38:39Z</dcterms:created>
  <dcterms:modified xsi:type="dcterms:W3CDTF">2023-03-02T09:41:18Z</dcterms:modified>
</cp:coreProperties>
</file>