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glhsf14I38rN3VHnuu7WdAmnnl3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06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de-DE"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 name="Google Shape;99;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4" name="Google Shape;224;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0" name="Google Shape;240;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4" name="Google Shape;254;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6" name="Google Shape;266;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7" name="Google Shape;277;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8" name="Google Shape;288;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1" name="Google Shape;30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4" name="Google Shape;314;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7" name="Google Shape;327;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9" name="Google Shape;109;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9" name="Google Shape;11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4" name="Google Shape;174;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9" name="Google Shape;18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6"/>
        <p:cNvGrpSpPr/>
        <p:nvPr/>
      </p:nvGrpSpPr>
      <p:grpSpPr>
        <a:xfrm>
          <a:off x="0" y="0"/>
          <a:ext cx="0" cy="0"/>
          <a:chOff x="0" y="0"/>
          <a:chExt cx="0" cy="0"/>
        </a:xfrm>
      </p:grpSpPr>
      <p:sp>
        <p:nvSpPr>
          <p:cNvPr id="17" name="Google Shape;17;p20"/>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rgbClr val="2E75B5"/>
              </a:buClr>
              <a:buSzPts val="6000"/>
              <a:buFont typeface="Calibri"/>
              <a:buNone/>
              <a:defRPr sz="6000">
                <a:solidFill>
                  <a:srgbClr val="2E75B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0"/>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20"/>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0"/>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72"/>
        <p:cNvGrpSpPr/>
        <p:nvPr/>
      </p:nvGrpSpPr>
      <p:grpSpPr>
        <a:xfrm>
          <a:off x="0" y="0"/>
          <a:ext cx="0" cy="0"/>
          <a:chOff x="0" y="0"/>
          <a:chExt cx="0" cy="0"/>
        </a:xfrm>
      </p:grpSpPr>
      <p:sp>
        <p:nvSpPr>
          <p:cNvPr id="73" name="Google Shape;73;p2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9"/>
          <p:cNvSpPr>
            <a:spLocks noGrp="1"/>
          </p:cNvSpPr>
          <p:nvPr>
            <p:ph type="pic" idx="2"/>
          </p:nvPr>
        </p:nvSpPr>
        <p:spPr>
          <a:xfrm>
            <a:off x="5183188" y="987425"/>
            <a:ext cx="6172200" cy="4873625"/>
          </a:xfrm>
          <a:prstGeom prst="rect">
            <a:avLst/>
          </a:prstGeom>
          <a:noFill/>
          <a:ln>
            <a:noFill/>
          </a:ln>
        </p:spPr>
      </p:sp>
      <p:sp>
        <p:nvSpPr>
          <p:cNvPr id="75" name="Google Shape;75;p29"/>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76" name="Google Shape;76;p29"/>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9"/>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9"/>
        <p:cNvGrpSpPr/>
        <p:nvPr/>
      </p:nvGrpSpPr>
      <p:grpSpPr>
        <a:xfrm>
          <a:off x="0" y="0"/>
          <a:ext cx="0" cy="0"/>
          <a:chOff x="0" y="0"/>
          <a:chExt cx="0" cy="0"/>
        </a:xfrm>
      </p:grpSpPr>
      <p:sp>
        <p:nvSpPr>
          <p:cNvPr id="80" name="Google Shape;80;p30"/>
          <p:cNvSpPr txBox="1">
            <a:spLocks noGrp="1"/>
          </p:cNvSpPr>
          <p:nvPr>
            <p:ph type="title"/>
          </p:nvPr>
        </p:nvSpPr>
        <p:spPr>
          <a:xfrm>
            <a:off x="838200" y="558800"/>
            <a:ext cx="10147300" cy="41913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1" name="Google Shape;81;p30"/>
          <p:cNvSpPr txBox="1">
            <a:spLocks noGrp="1"/>
          </p:cNvSpPr>
          <p:nvPr>
            <p:ph type="body" idx="1"/>
          </p:nvPr>
        </p:nvSpPr>
        <p:spPr>
          <a:xfrm rot="5400000">
            <a:off x="3775884" y="-1400953"/>
            <a:ext cx="4640232"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30"/>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0"/>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85"/>
        <p:cNvGrpSpPr/>
        <p:nvPr/>
      </p:nvGrpSpPr>
      <p:grpSpPr>
        <a:xfrm>
          <a:off x="0" y="0"/>
          <a:ext cx="0" cy="0"/>
          <a:chOff x="0" y="0"/>
          <a:chExt cx="0" cy="0"/>
        </a:xfrm>
      </p:grpSpPr>
      <p:sp>
        <p:nvSpPr>
          <p:cNvPr id="86" name="Google Shape;86;p31"/>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31"/>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31"/>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31"/>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Diseño personalizado">
  <p:cSld name="Diseño personalizado">
    <p:spTree>
      <p:nvGrpSpPr>
        <p:cNvPr id="1" name="Shape 91"/>
        <p:cNvGrpSpPr/>
        <p:nvPr/>
      </p:nvGrpSpPr>
      <p:grpSpPr>
        <a:xfrm>
          <a:off x="0" y="0"/>
          <a:ext cx="0" cy="0"/>
          <a:chOff x="0" y="0"/>
          <a:chExt cx="0" cy="0"/>
        </a:xfrm>
      </p:grpSpPr>
      <p:sp>
        <p:nvSpPr>
          <p:cNvPr id="92" name="Google Shape;92;p32"/>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32"/>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
        <p:nvSpPr>
          <p:cNvPr id="95" name="Google Shape;95;p32"/>
          <p:cNvSpPr txBox="1">
            <a:spLocks noGrp="1"/>
          </p:cNvSpPr>
          <p:nvPr>
            <p:ph type="title"/>
          </p:nvPr>
        </p:nvSpPr>
        <p:spPr>
          <a:xfrm>
            <a:off x="0" y="0"/>
            <a:ext cx="10185400" cy="1016000"/>
          </a:xfrm>
          <a:prstGeom prst="rect">
            <a:avLst/>
          </a:prstGeom>
          <a:solidFill>
            <a:srgbClr val="BBD6EE"/>
          </a:solid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32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96" name="Google Shape;96;p32"/>
          <p:cNvPicPr preferRelativeResize="0"/>
          <p:nvPr/>
        </p:nvPicPr>
        <p:blipFill rotWithShape="1">
          <a:blip r:embed="rId2">
            <a:alphaModFix/>
          </a:blip>
          <a:srcRect t="6951" b="26900"/>
          <a:stretch/>
        </p:blipFill>
        <p:spPr>
          <a:xfrm>
            <a:off x="0" y="0"/>
            <a:ext cx="1193800" cy="102172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p:cSld name="Título y objetos">
    <p:spTree>
      <p:nvGrpSpPr>
        <p:cNvPr id="1" name="Shape 22"/>
        <p:cNvGrpSpPr/>
        <p:nvPr/>
      </p:nvGrpSpPr>
      <p:grpSpPr>
        <a:xfrm>
          <a:off x="0" y="0"/>
          <a:ext cx="0" cy="0"/>
          <a:chOff x="0" y="0"/>
          <a:chExt cx="0" cy="0"/>
        </a:xfrm>
      </p:grpSpPr>
      <p:sp>
        <p:nvSpPr>
          <p:cNvPr id="23" name="Google Shape;23;p21"/>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21"/>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pic>
        <p:nvPicPr>
          <p:cNvPr id="26" name="Google Shape;26;p21"/>
          <p:cNvPicPr preferRelativeResize="0"/>
          <p:nvPr/>
        </p:nvPicPr>
        <p:blipFill rotWithShape="1">
          <a:blip r:embed="rId2">
            <a:alphaModFix/>
          </a:blip>
          <a:srcRect/>
          <a:stretch/>
        </p:blipFill>
        <p:spPr>
          <a:xfrm>
            <a:off x="110359" y="0"/>
            <a:ext cx="9976576" cy="126746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el und Inhalt" type="obj">
  <p:cSld name="OBJECT">
    <p:spTree>
      <p:nvGrpSpPr>
        <p:cNvPr id="1" name="Shape 27"/>
        <p:cNvGrpSpPr/>
        <p:nvPr/>
      </p:nvGrpSpPr>
      <p:grpSpPr>
        <a:xfrm>
          <a:off x="0" y="0"/>
          <a:ext cx="0" cy="0"/>
          <a:chOff x="0" y="0"/>
          <a:chExt cx="0" cy="0"/>
        </a:xfrm>
      </p:grpSpPr>
      <p:sp>
        <p:nvSpPr>
          <p:cNvPr id="28" name="Google Shape;28;p22"/>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800"/>
              <a:buFont typeface="Arial"/>
              <a:buNone/>
              <a:defRPr sz="1800"/>
            </a:lvl2pPr>
            <a:lvl3pPr lvl="2">
              <a:spcBef>
                <a:spcPts val="0"/>
              </a:spcBef>
              <a:spcAft>
                <a:spcPts val="0"/>
              </a:spcAft>
              <a:buSzPts val="1800"/>
              <a:buFont typeface="Arial"/>
              <a:buNone/>
              <a:defRPr sz="1800"/>
            </a:lvl3pPr>
            <a:lvl4pPr lvl="3">
              <a:spcBef>
                <a:spcPts val="0"/>
              </a:spcBef>
              <a:spcAft>
                <a:spcPts val="0"/>
              </a:spcAft>
              <a:buSzPts val="1800"/>
              <a:buFont typeface="Arial"/>
              <a:buNone/>
              <a:defRPr sz="1800"/>
            </a:lvl4pPr>
            <a:lvl5pPr lvl="4">
              <a:spcBef>
                <a:spcPts val="0"/>
              </a:spcBef>
              <a:spcAft>
                <a:spcPts val="0"/>
              </a:spcAft>
              <a:buSzPts val="1800"/>
              <a:buFont typeface="Arial"/>
              <a:buNone/>
              <a:defRPr sz="1800"/>
            </a:lvl5pPr>
            <a:lvl6pPr lvl="5">
              <a:spcBef>
                <a:spcPts val="0"/>
              </a:spcBef>
              <a:spcAft>
                <a:spcPts val="0"/>
              </a:spcAft>
              <a:buSzPts val="1800"/>
              <a:buFont typeface="Arial"/>
              <a:buNone/>
              <a:defRPr sz="1800"/>
            </a:lvl6pPr>
            <a:lvl7pPr lvl="6">
              <a:spcBef>
                <a:spcPts val="0"/>
              </a:spcBef>
              <a:spcAft>
                <a:spcPts val="0"/>
              </a:spcAft>
              <a:buSzPts val="1800"/>
              <a:buFont typeface="Arial"/>
              <a:buNone/>
              <a:defRPr sz="1800"/>
            </a:lvl7pPr>
            <a:lvl8pPr lvl="7">
              <a:spcBef>
                <a:spcPts val="0"/>
              </a:spcBef>
              <a:spcAft>
                <a:spcPts val="0"/>
              </a:spcAft>
              <a:buSzPts val="1800"/>
              <a:buFont typeface="Arial"/>
              <a:buNone/>
              <a:defRPr sz="1800"/>
            </a:lvl8pPr>
            <a:lvl9pPr lvl="8">
              <a:spcBef>
                <a:spcPts val="0"/>
              </a:spcBef>
              <a:spcAft>
                <a:spcPts val="0"/>
              </a:spcAft>
              <a:buSzPts val="1800"/>
              <a:buFont typeface="Arial"/>
              <a:buNone/>
              <a:defRPr sz="1800"/>
            </a:lvl9pPr>
          </a:lstStyle>
          <a:p>
            <a:endParaRPr/>
          </a:p>
        </p:txBody>
      </p:sp>
      <p:sp>
        <p:nvSpPr>
          <p:cNvPr id="29" name="Google Shape;29;p22"/>
          <p:cNvSpPr txBox="1">
            <a:spLocks noGrp="1"/>
          </p:cNvSpPr>
          <p:nvPr>
            <p:ph type="body" idx="1"/>
          </p:nvPr>
        </p:nvSpPr>
        <p:spPr>
          <a:xfrm>
            <a:off x="609600" y="1600201"/>
            <a:ext cx="10972800" cy="4525963"/>
          </a:xfrm>
          <a:prstGeom prst="rect">
            <a:avLst/>
          </a:prstGeom>
          <a:noFill/>
          <a:ln>
            <a:noFill/>
          </a:ln>
        </p:spPr>
        <p:txBody>
          <a:bodyPr spcFirstLastPara="1" wrap="square" lIns="91425" tIns="91425" rIns="91425" bIns="91425" anchor="t" anchorCtr="0">
            <a:normAutofit/>
          </a:bodyPr>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0" name="Google Shape;30;p22"/>
          <p:cNvSpPr txBox="1">
            <a:spLocks noGrp="1"/>
          </p:cNvSpPr>
          <p:nvPr>
            <p:ph type="dt" idx="10"/>
          </p:nvPr>
        </p:nvSpPr>
        <p:spPr>
          <a:xfrm>
            <a:off x="609600" y="6356351"/>
            <a:ext cx="2844797"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1" name="Google Shape;31;p22"/>
          <p:cNvSpPr txBox="1">
            <a:spLocks noGrp="1"/>
          </p:cNvSpPr>
          <p:nvPr>
            <p:ph type="ftr" idx="11"/>
          </p:nvPr>
        </p:nvSpPr>
        <p:spPr>
          <a:xfrm>
            <a:off x="4165600" y="6356351"/>
            <a:ext cx="38608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32" name="Google Shape;32;p22"/>
          <p:cNvSpPr txBox="1">
            <a:spLocks noGrp="1"/>
          </p:cNvSpPr>
          <p:nvPr>
            <p:ph type="sldNum" idx="12"/>
          </p:nvPr>
        </p:nvSpPr>
        <p:spPr>
          <a:xfrm>
            <a:off x="8737600" y="6356351"/>
            <a:ext cx="284479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solidFill>
                  <a:srgbClr val="888888"/>
                </a:solidFill>
              </a:defRPr>
            </a:lvl1pPr>
            <a:lvl2pPr marL="0" lvl="1" indent="0" algn="r">
              <a:spcBef>
                <a:spcPts val="0"/>
              </a:spcBef>
              <a:buNone/>
              <a:defRPr>
                <a:solidFill>
                  <a:srgbClr val="888888"/>
                </a:solidFill>
              </a:defRPr>
            </a:lvl2pPr>
            <a:lvl3pPr marL="0" lvl="2" indent="0" algn="r">
              <a:spcBef>
                <a:spcPts val="0"/>
              </a:spcBef>
              <a:buNone/>
              <a:defRPr>
                <a:solidFill>
                  <a:srgbClr val="888888"/>
                </a:solidFill>
              </a:defRPr>
            </a:lvl3pPr>
            <a:lvl4pPr marL="0" lvl="3" indent="0" algn="r">
              <a:spcBef>
                <a:spcPts val="0"/>
              </a:spcBef>
              <a:buNone/>
              <a:defRPr>
                <a:solidFill>
                  <a:srgbClr val="888888"/>
                </a:solidFill>
              </a:defRPr>
            </a:lvl4pPr>
            <a:lvl5pPr marL="0" lvl="4" indent="0" algn="r">
              <a:spcBef>
                <a:spcPts val="0"/>
              </a:spcBef>
              <a:buNone/>
              <a:defRPr>
                <a:solidFill>
                  <a:srgbClr val="888888"/>
                </a:solidFill>
              </a:defRPr>
            </a:lvl5pPr>
            <a:lvl6pPr marL="0" lvl="5" indent="0" algn="r">
              <a:spcBef>
                <a:spcPts val="0"/>
              </a:spcBef>
              <a:buNone/>
              <a:defRPr>
                <a:solidFill>
                  <a:srgbClr val="888888"/>
                </a:solidFill>
              </a:defRPr>
            </a:lvl6pPr>
            <a:lvl7pPr marL="0" lvl="6" indent="0" algn="r">
              <a:spcBef>
                <a:spcPts val="0"/>
              </a:spcBef>
              <a:buNone/>
              <a:defRPr>
                <a:solidFill>
                  <a:srgbClr val="888888"/>
                </a:solidFill>
              </a:defRPr>
            </a:lvl7pPr>
            <a:lvl8pPr marL="0" lvl="7" indent="0" algn="r">
              <a:spcBef>
                <a:spcPts val="0"/>
              </a:spcBef>
              <a:buNone/>
              <a:defRPr>
                <a:solidFill>
                  <a:srgbClr val="888888"/>
                </a:solidFill>
              </a:defRPr>
            </a:lvl8pPr>
            <a:lvl9pPr marL="0" lvl="8" indent="0" algn="r">
              <a:spcBef>
                <a:spcPts val="0"/>
              </a:spcBef>
              <a:buNone/>
              <a:defRPr>
                <a:solidFill>
                  <a:srgbClr val="888888"/>
                </a:solidFill>
              </a:defRPr>
            </a:lvl9pPr>
          </a:lstStyle>
          <a:p>
            <a:pPr marL="0" lvl="0" indent="0" algn="r" rtl="0">
              <a:spcBef>
                <a:spcPts val="0"/>
              </a:spcBef>
              <a:spcAft>
                <a:spcPts val="0"/>
              </a:spcAft>
              <a:buNone/>
            </a:pPr>
            <a:fld id="{00000000-1234-1234-1234-123412341234}" type="slidenum">
              <a:rPr lang="de-DE"/>
              <a:t>‹Nº›</a:t>
            </a:fld>
            <a:endParaRPr/>
          </a:p>
        </p:txBody>
      </p:sp>
      <p:pic>
        <p:nvPicPr>
          <p:cNvPr id="33" name="Google Shape;33;p22"/>
          <p:cNvPicPr preferRelativeResize="0"/>
          <p:nvPr/>
        </p:nvPicPr>
        <p:blipFill rotWithShape="1">
          <a:blip r:embed="rId2">
            <a:alphaModFix/>
          </a:blip>
          <a:srcRect t="6951" b="26900"/>
          <a:stretch/>
        </p:blipFill>
        <p:spPr>
          <a:xfrm>
            <a:off x="-1" y="-18425"/>
            <a:ext cx="1181101" cy="1123325"/>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34"/>
        <p:cNvGrpSpPr/>
        <p:nvPr/>
      </p:nvGrpSpPr>
      <p:grpSpPr>
        <a:xfrm>
          <a:off x="0" y="0"/>
          <a:ext cx="0" cy="0"/>
          <a:chOff x="0" y="0"/>
          <a:chExt cx="0" cy="0"/>
        </a:xfrm>
      </p:grpSpPr>
      <p:sp>
        <p:nvSpPr>
          <p:cNvPr id="35" name="Google Shape;35;p23"/>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23"/>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7" name="Google Shape;37;p23"/>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3"/>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40"/>
        <p:cNvGrpSpPr/>
        <p:nvPr/>
      </p:nvGrpSpPr>
      <p:grpSpPr>
        <a:xfrm>
          <a:off x="0" y="0"/>
          <a:ext cx="0" cy="0"/>
          <a:chOff x="0" y="0"/>
          <a:chExt cx="0" cy="0"/>
        </a:xfrm>
      </p:grpSpPr>
      <p:sp>
        <p:nvSpPr>
          <p:cNvPr id="41" name="Google Shape;41;p24"/>
          <p:cNvSpPr txBox="1">
            <a:spLocks noGrp="1"/>
          </p:cNvSpPr>
          <p:nvPr>
            <p:ph type="title"/>
          </p:nvPr>
        </p:nvSpPr>
        <p:spPr>
          <a:xfrm>
            <a:off x="838200" y="558800"/>
            <a:ext cx="10147300" cy="41913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4"/>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3" name="Google Shape;43;p24"/>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4"/>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24"/>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6" name="Google Shape;46;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7"/>
        <p:cNvGrpSpPr/>
        <p:nvPr/>
      </p:nvGrpSpPr>
      <p:grpSpPr>
        <a:xfrm>
          <a:off x="0" y="0"/>
          <a:ext cx="0" cy="0"/>
          <a:chOff x="0" y="0"/>
          <a:chExt cx="0" cy="0"/>
        </a:xfrm>
      </p:grpSpPr>
      <p:sp>
        <p:nvSpPr>
          <p:cNvPr id="48" name="Google Shape;48;p25"/>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9" name="Google Shape;49;p25"/>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0" name="Google Shape;50;p25"/>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25"/>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2" name="Google Shape;52;p25"/>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25"/>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5"/>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56"/>
        <p:cNvGrpSpPr/>
        <p:nvPr/>
      </p:nvGrpSpPr>
      <p:grpSpPr>
        <a:xfrm>
          <a:off x="0" y="0"/>
          <a:ext cx="0" cy="0"/>
          <a:chOff x="0" y="0"/>
          <a:chExt cx="0" cy="0"/>
        </a:xfrm>
      </p:grpSpPr>
      <p:sp>
        <p:nvSpPr>
          <p:cNvPr id="57" name="Google Shape;57;p26"/>
          <p:cNvSpPr txBox="1">
            <a:spLocks noGrp="1"/>
          </p:cNvSpPr>
          <p:nvPr>
            <p:ph type="title"/>
          </p:nvPr>
        </p:nvSpPr>
        <p:spPr>
          <a:xfrm>
            <a:off x="838200" y="558800"/>
            <a:ext cx="10147300" cy="419131"/>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6"/>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6"/>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61"/>
        <p:cNvGrpSpPr/>
        <p:nvPr/>
      </p:nvGrpSpPr>
      <p:grpSpPr>
        <a:xfrm>
          <a:off x="0" y="0"/>
          <a:ext cx="0" cy="0"/>
          <a:chOff x="0" y="0"/>
          <a:chExt cx="0" cy="0"/>
        </a:xfrm>
      </p:grpSpPr>
      <p:sp>
        <p:nvSpPr>
          <p:cNvPr id="62" name="Google Shape;62;p27"/>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7"/>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65"/>
        <p:cNvGrpSpPr/>
        <p:nvPr/>
      </p:nvGrpSpPr>
      <p:grpSpPr>
        <a:xfrm>
          <a:off x="0" y="0"/>
          <a:ext cx="0" cy="0"/>
          <a:chOff x="0" y="0"/>
          <a:chExt cx="0" cy="0"/>
        </a:xfrm>
      </p:grpSpPr>
      <p:sp>
        <p:nvSpPr>
          <p:cNvPr id="66" name="Google Shape;66;p28"/>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8"/>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8" name="Google Shape;68;p28"/>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28"/>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8"/>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r>
              <a:rPr lang="de-DE"/>
              <a:t>Nº Registro: UV-MET-202183R</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9"/>
          <p:cNvSpPr txBox="1">
            <a:spLocks noGrp="1"/>
          </p:cNvSpPr>
          <p:nvPr>
            <p:ph type="title"/>
          </p:nvPr>
        </p:nvSpPr>
        <p:spPr>
          <a:xfrm>
            <a:off x="838200" y="558800"/>
            <a:ext cx="10147300" cy="419131"/>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3200"/>
              <a:buFont typeface="Calibri"/>
              <a:buNone/>
              <a:defRPr sz="32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9"/>
          <p:cNvSpPr txBox="1">
            <a:spLocks noGrp="1"/>
          </p:cNvSpPr>
          <p:nvPr>
            <p:ph type="body" idx="1"/>
          </p:nvPr>
        </p:nvSpPr>
        <p:spPr>
          <a:xfrm>
            <a:off x="838200" y="1536731"/>
            <a:ext cx="10515600" cy="4640232"/>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9"/>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9"/>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r>
              <a:rPr lang="de-DE"/>
              <a:t>Nº Registro: UV-MET-202183R</a:t>
            </a:r>
            <a:endParaRPr/>
          </a:p>
        </p:txBody>
      </p:sp>
      <p:pic>
        <p:nvPicPr>
          <p:cNvPr id="15" name="Google Shape;15;p19"/>
          <p:cNvPicPr preferRelativeResize="0"/>
          <p:nvPr/>
        </p:nvPicPr>
        <p:blipFill rotWithShape="1">
          <a:blip r:embed="rId15">
            <a:alphaModFix/>
          </a:blip>
          <a:srcRect/>
          <a:stretch/>
        </p:blipFill>
        <p:spPr>
          <a:xfrm>
            <a:off x="10184028" y="0"/>
            <a:ext cx="2007972" cy="1104900"/>
          </a:xfrm>
          <a:prstGeom prst="rect">
            <a:avLst/>
          </a:prstGeom>
          <a:solidFill>
            <a:srgbClr val="DDEAF6"/>
          </a:solid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hyperlink" Target="http://www.adelgazarysalud.com/dietas/dieta-adelgazar-5-kilos-3-dias"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15.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17.png"/><Relationship Id="rId5" Type="http://schemas.openxmlformats.org/officeDocument/2006/relationships/image" Target="../media/image15.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hyperlink" Target="http://www.adelgazarysalud.com/dietas/dieta-adelgazar-5-kilos-3-dia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8.png"/><Relationship Id="rId4" Type="http://schemas.openxmlformats.org/officeDocument/2006/relationships/image" Target="../media/image6.jp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7.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13.png"/><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2E75B5"/>
              </a:buClr>
              <a:buSzPts val="6000"/>
              <a:buFont typeface="Calibri"/>
              <a:buNone/>
            </a:pPr>
            <a:r>
              <a:rPr lang="de-DE" dirty="0"/>
              <a:t>LECRIT </a:t>
            </a:r>
            <a:br>
              <a:rPr lang="de-DE" dirty="0"/>
            </a:br>
            <a:r>
              <a:rPr lang="de-DE" sz="4000" dirty="0"/>
              <a:t>(Programa de Lectura Crítica en Internet)</a:t>
            </a:r>
            <a:endParaRPr sz="4000" dirty="0"/>
          </a:p>
        </p:txBody>
      </p:sp>
      <p:sp>
        <p:nvSpPr>
          <p:cNvPr id="102" name="Google Shape;102;p1"/>
          <p:cNvSpPr txBox="1">
            <a:spLocks noGrp="1"/>
          </p:cNvSpPr>
          <p:nvPr>
            <p:ph type="subTitle" idx="1"/>
          </p:nvPr>
        </p:nvSpPr>
        <p:spPr>
          <a:xfrm>
            <a:off x="527958" y="3662099"/>
            <a:ext cx="10744200" cy="2210933"/>
          </a:xfrm>
          <a:prstGeom prst="rect">
            <a:avLst/>
          </a:prstGeom>
          <a:noFill/>
          <a:ln>
            <a:noFill/>
          </a:ln>
        </p:spPr>
        <p:txBody>
          <a:bodyPr spcFirstLastPara="1" wrap="square" lIns="91425" tIns="45700" rIns="91425" bIns="45700" anchor="t" anchorCtr="0">
            <a:normAutofit/>
          </a:bodyPr>
          <a:lstStyle/>
          <a:p>
            <a:pPr marL="0" lvl="0" indent="457200" rtl="0">
              <a:lnSpc>
                <a:spcPct val="100000"/>
              </a:lnSpc>
              <a:spcBef>
                <a:spcPts val="0"/>
              </a:spcBef>
              <a:spcAft>
                <a:spcPts val="0"/>
              </a:spcAft>
              <a:buClr>
                <a:schemeClr val="dk1"/>
              </a:buClr>
              <a:buSzPts val="1000"/>
              <a:buNone/>
            </a:pPr>
            <a:r>
              <a:rPr lang="de-DE" sz="4000" dirty="0">
                <a:solidFill>
                  <a:srgbClr val="93C47D"/>
                </a:solidFill>
              </a:rPr>
              <a:t>Capítulo 7: </a:t>
            </a:r>
            <a:endParaRPr sz="4800" b="1" dirty="0">
              <a:solidFill>
                <a:srgbClr val="93C47D"/>
              </a:solidFill>
            </a:endParaRPr>
          </a:p>
          <a:p>
            <a:pPr marL="0" lvl="0" indent="457200" rtl="0">
              <a:lnSpc>
                <a:spcPct val="100000"/>
              </a:lnSpc>
              <a:spcBef>
                <a:spcPts val="0"/>
              </a:spcBef>
              <a:spcAft>
                <a:spcPts val="0"/>
              </a:spcAft>
              <a:buClr>
                <a:schemeClr val="dk1"/>
              </a:buClr>
              <a:buSzPts val="1200"/>
              <a:buNone/>
            </a:pPr>
            <a:r>
              <a:rPr lang="de-DE" sz="4800" b="1" dirty="0">
                <a:solidFill>
                  <a:srgbClr val="93C47D"/>
                </a:solidFill>
              </a:rPr>
              <a:t>Practicamos la respuesta: </a:t>
            </a:r>
            <a:endParaRPr dirty="0"/>
          </a:p>
          <a:p>
            <a:pPr marL="0" lvl="0" indent="457200" rtl="0">
              <a:lnSpc>
                <a:spcPct val="100000"/>
              </a:lnSpc>
              <a:spcBef>
                <a:spcPts val="0"/>
              </a:spcBef>
              <a:spcAft>
                <a:spcPts val="0"/>
              </a:spcAft>
              <a:buClr>
                <a:schemeClr val="dk1"/>
              </a:buClr>
              <a:buSzPts val="1200"/>
              <a:buNone/>
            </a:pPr>
            <a:r>
              <a:rPr lang="de-DE" sz="4800" b="1" dirty="0">
                <a:solidFill>
                  <a:srgbClr val="93C47D"/>
                </a:solidFill>
              </a:rPr>
              <a:t>¿</a:t>
            </a:r>
            <a:r>
              <a:rPr lang="de-DE" sz="4800" b="1" dirty="0">
                <a:solidFill>
                  <a:srgbClr val="00B050"/>
                </a:solidFill>
              </a:rPr>
              <a:t>Qué</a:t>
            </a:r>
            <a:r>
              <a:rPr lang="de-DE" sz="4800" b="1" dirty="0">
                <a:solidFill>
                  <a:srgbClr val="93C47D"/>
                </a:solidFill>
              </a:rPr>
              <a:t>?, ¿</a:t>
            </a:r>
            <a:r>
              <a:rPr lang="de-DE" sz="4800" b="1" dirty="0">
                <a:solidFill>
                  <a:srgbClr val="00B0F0"/>
                </a:solidFill>
              </a:rPr>
              <a:t>Quién</a:t>
            </a:r>
            <a:r>
              <a:rPr lang="de-DE" sz="4800" b="1" dirty="0">
                <a:solidFill>
                  <a:srgbClr val="93C47D"/>
                </a:solidFill>
              </a:rPr>
              <a:t>?, ¿</a:t>
            </a:r>
            <a:r>
              <a:rPr lang="de-DE" sz="4800" b="1" dirty="0">
                <a:solidFill>
                  <a:schemeClr val="accent2"/>
                </a:solidFill>
              </a:rPr>
              <a:t>Dónde</a:t>
            </a:r>
            <a:r>
              <a:rPr lang="de-DE" sz="4800" b="1" dirty="0">
                <a:solidFill>
                  <a:srgbClr val="93C47D"/>
                </a:solidFill>
              </a:rPr>
              <a:t>?</a:t>
            </a:r>
            <a:endParaRPr sz="4000" dirty="0">
              <a:solidFill>
                <a:srgbClr val="93C47D"/>
              </a:solidFill>
            </a:endParaRPr>
          </a:p>
        </p:txBody>
      </p:sp>
      <p:sp>
        <p:nvSpPr>
          <p:cNvPr id="103" name="Google Shape;103;p1"/>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1050"/>
              <a:t>Autores:  V. Ávila, I. Fajardo, P. Delgado, L. Salmerón.</a:t>
            </a:r>
            <a:endParaRPr sz="1050"/>
          </a:p>
        </p:txBody>
      </p:sp>
      <p:sp>
        <p:nvSpPr>
          <p:cNvPr id="104" name="Google Shape;104;p1"/>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de-DE" sz="1050" b="1"/>
              <a:t>LECRIT  (PROGRAMA DE FORMACIÓN EN LECTURA CRÍTICA EN INTERNET) </a:t>
            </a:r>
            <a:endParaRPr sz="1050"/>
          </a:p>
        </p:txBody>
      </p:sp>
      <p:sp>
        <p:nvSpPr>
          <p:cNvPr id="105" name="Google Shape;105;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pic>
        <p:nvPicPr>
          <p:cNvPr id="106" name="Google Shape;106;p1"/>
          <p:cNvPicPr preferRelativeResize="0"/>
          <p:nvPr/>
        </p:nvPicPr>
        <p:blipFill rotWithShape="1">
          <a:blip r:embed="rId3">
            <a:alphaModFix/>
          </a:blip>
          <a:srcRect/>
          <a:stretch/>
        </p:blipFill>
        <p:spPr>
          <a:xfrm>
            <a:off x="4439887" y="233851"/>
            <a:ext cx="3223325" cy="177702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25"/>
        <p:cNvGrpSpPr/>
        <p:nvPr/>
      </p:nvGrpSpPr>
      <p:grpSpPr>
        <a:xfrm>
          <a:off x="0" y="0"/>
          <a:ext cx="0" cy="0"/>
          <a:chOff x="0" y="0"/>
          <a:chExt cx="0" cy="0"/>
        </a:xfrm>
      </p:grpSpPr>
      <p:pic>
        <p:nvPicPr>
          <p:cNvPr id="226" name="Google Shape;226;p10"/>
          <p:cNvPicPr preferRelativeResize="0"/>
          <p:nvPr/>
        </p:nvPicPr>
        <p:blipFill rotWithShape="1">
          <a:blip r:embed="rId3">
            <a:alphaModFix/>
          </a:blip>
          <a:srcRect/>
          <a:stretch/>
        </p:blipFill>
        <p:spPr>
          <a:xfrm>
            <a:off x="10343382" y="1104900"/>
            <a:ext cx="1690914" cy="1333405"/>
          </a:xfrm>
          <a:prstGeom prst="rect">
            <a:avLst/>
          </a:prstGeom>
          <a:noFill/>
          <a:ln>
            <a:noFill/>
          </a:ln>
        </p:spPr>
      </p:pic>
      <p:sp>
        <p:nvSpPr>
          <p:cNvPr id="227" name="Google Shape;227;p10"/>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Julián ha analizado </a:t>
            </a:r>
            <a:br>
              <a:rPr lang="de-DE" sz="4000"/>
            </a:br>
            <a:r>
              <a:rPr lang="de-DE" sz="4000"/>
              <a:t>¿</a:t>
            </a:r>
            <a:r>
              <a:rPr lang="de-DE" sz="4000" b="1">
                <a:solidFill>
                  <a:srgbClr val="00B050"/>
                </a:solidFill>
              </a:rPr>
              <a:t>Qué</a:t>
            </a:r>
            <a:r>
              <a:rPr lang="de-DE" sz="4000"/>
              <a:t>? ¿</a:t>
            </a:r>
            <a:r>
              <a:rPr lang="de-DE" sz="4000" b="1">
                <a:solidFill>
                  <a:schemeClr val="accent2"/>
                </a:solidFill>
              </a:rPr>
              <a:t>Dónde</a:t>
            </a:r>
            <a:r>
              <a:rPr lang="de-DE" sz="4000"/>
              <a:t>? ¿</a:t>
            </a:r>
            <a:r>
              <a:rPr lang="de-DE" sz="4000" b="1">
                <a:solidFill>
                  <a:srgbClr val="00B0F0"/>
                </a:solidFill>
              </a:rPr>
              <a:t>Quién</a:t>
            </a:r>
            <a:r>
              <a:rPr lang="de-DE" sz="4000"/>
              <a:t>? </a:t>
            </a:r>
            <a:endParaRPr sz="4000">
              <a:solidFill>
                <a:srgbClr val="FF0000"/>
              </a:solidFill>
            </a:endParaRPr>
          </a:p>
        </p:txBody>
      </p:sp>
      <p:sp>
        <p:nvSpPr>
          <p:cNvPr id="228" name="Google Shape;228;p10"/>
          <p:cNvSpPr txBox="1">
            <a:spLocks noGrp="1"/>
          </p:cNvSpPr>
          <p:nvPr>
            <p:ph type="dt" idx="10"/>
          </p:nvPr>
        </p:nvSpPr>
        <p:spPr>
          <a:xfrm>
            <a:off x="296214" y="6356351"/>
            <a:ext cx="3158183"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229" name="Google Shape;229;p10"/>
          <p:cNvSpPr txBox="1">
            <a:spLocks noGrp="1"/>
          </p:cNvSpPr>
          <p:nvPr>
            <p:ph type="ftr" idx="11"/>
          </p:nvPr>
        </p:nvSpPr>
        <p:spPr>
          <a:xfrm>
            <a:off x="3740290" y="6356351"/>
            <a:ext cx="428611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230" name="Google Shape;230;p10"/>
          <p:cNvSpPr txBox="1">
            <a:spLocks noGrp="1"/>
          </p:cNvSpPr>
          <p:nvPr>
            <p:ph type="sldNum" idx="12"/>
          </p:nvPr>
        </p:nvSpPr>
        <p:spPr>
          <a:xfrm>
            <a:off x="8424214" y="6356351"/>
            <a:ext cx="3158183"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pic>
        <p:nvPicPr>
          <p:cNvPr id="231" name="Google Shape;231;p10"/>
          <p:cNvPicPr preferRelativeResize="0"/>
          <p:nvPr/>
        </p:nvPicPr>
        <p:blipFill rotWithShape="1">
          <a:blip r:embed="rId4">
            <a:alphaModFix/>
          </a:blip>
          <a:srcRect t="6951" b="26900"/>
          <a:stretch/>
        </p:blipFill>
        <p:spPr>
          <a:xfrm>
            <a:off x="0" y="-39351"/>
            <a:ext cx="1170075" cy="1144251"/>
          </a:xfrm>
          <a:prstGeom prst="rect">
            <a:avLst/>
          </a:prstGeom>
          <a:noFill/>
          <a:ln>
            <a:noFill/>
          </a:ln>
        </p:spPr>
      </p:pic>
      <p:sp>
        <p:nvSpPr>
          <p:cNvPr id="232" name="Google Shape;232;p10"/>
          <p:cNvSpPr txBox="1"/>
          <p:nvPr/>
        </p:nvSpPr>
        <p:spPr>
          <a:xfrm>
            <a:off x="6317650" y="2414080"/>
            <a:ext cx="5874300" cy="3786600"/>
          </a:xfrm>
          <a:prstGeom prst="rect">
            <a:avLst/>
          </a:prstGeom>
          <a:noFill/>
          <a:ln w="44450" cap="flat" cmpd="sng">
            <a:solidFill>
              <a:srgbClr val="54813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de-DE" sz="2400">
                <a:solidFill>
                  <a:srgbClr val="00B050"/>
                </a:solidFill>
                <a:latin typeface="Calibri"/>
                <a:ea typeface="Calibri"/>
                <a:cs typeface="Calibri"/>
                <a:sym typeface="Calibri"/>
              </a:rPr>
              <a:t>Según lo que ha escrito esta persona los zoológicos son estupendos. Nos ayudan a estudiar los animales y aprendemos.</a:t>
            </a:r>
            <a:endParaRPr/>
          </a:p>
          <a:p>
            <a:pPr marL="0" marR="0" lvl="0" indent="0" algn="l" rtl="0">
              <a:spcBef>
                <a:spcPts val="0"/>
              </a:spcBef>
              <a:spcAft>
                <a:spcPts val="0"/>
              </a:spcAft>
              <a:buNone/>
            </a:pPr>
            <a:r>
              <a:rPr lang="de-DE" sz="2400">
                <a:solidFill>
                  <a:schemeClr val="dk1"/>
                </a:solidFill>
                <a:latin typeface="Calibri"/>
                <a:ea typeface="Calibri"/>
                <a:cs typeface="Calibri"/>
                <a:sym typeface="Calibri"/>
              </a:rPr>
              <a:t>Pero debemos tener cuidado.</a:t>
            </a:r>
            <a:r>
              <a:rPr lang="de-DE" sz="2400" b="1">
                <a:solidFill>
                  <a:schemeClr val="dk1"/>
                </a:solidFill>
                <a:latin typeface="Calibri"/>
                <a:ea typeface="Calibri"/>
                <a:cs typeface="Calibri"/>
                <a:sym typeface="Calibri"/>
              </a:rPr>
              <a:t> </a:t>
            </a:r>
            <a:r>
              <a:rPr lang="de-DE" sz="2400" b="1">
                <a:solidFill>
                  <a:schemeClr val="accent2"/>
                </a:solidFill>
                <a:latin typeface="Calibri"/>
                <a:ea typeface="Calibri"/>
                <a:cs typeface="Calibri"/>
                <a:sym typeface="Calibri"/>
              </a:rPr>
              <a:t>Esta página es un foro y, como ya sabemos, en él puede escribir cualquier persona. </a:t>
            </a:r>
            <a:endParaRPr sz="2400" b="1">
              <a:solidFill>
                <a:schemeClr val="accent2"/>
              </a:solidFill>
              <a:latin typeface="Calibri"/>
              <a:ea typeface="Calibri"/>
              <a:cs typeface="Calibri"/>
              <a:sym typeface="Calibri"/>
            </a:endParaRPr>
          </a:p>
          <a:p>
            <a:pPr marL="0" marR="0" lvl="0" indent="0" algn="l" rtl="0">
              <a:spcBef>
                <a:spcPts val="0"/>
              </a:spcBef>
              <a:spcAft>
                <a:spcPts val="0"/>
              </a:spcAft>
              <a:buNone/>
            </a:pPr>
            <a:r>
              <a:rPr lang="de-DE" sz="2400" b="1">
                <a:solidFill>
                  <a:schemeClr val="accent1"/>
                </a:solidFill>
                <a:latin typeface="Calibri"/>
                <a:ea typeface="Calibri"/>
                <a:cs typeface="Calibri"/>
                <a:sym typeface="Calibri"/>
              </a:rPr>
              <a:t>El autor no dice cuál es su campo de trabajo así que no sabemos si es un experto o no. Sólo habla de su experiencia personal en el zoo. </a:t>
            </a:r>
            <a:endParaRPr/>
          </a:p>
        </p:txBody>
      </p:sp>
      <p:pic>
        <p:nvPicPr>
          <p:cNvPr id="233" name="Google Shape;233;p10"/>
          <p:cNvPicPr preferRelativeResize="0"/>
          <p:nvPr/>
        </p:nvPicPr>
        <p:blipFill rotWithShape="1">
          <a:blip r:embed="rId5">
            <a:alphaModFix/>
          </a:blip>
          <a:srcRect/>
          <a:stretch/>
        </p:blipFill>
        <p:spPr>
          <a:xfrm>
            <a:off x="0" y="1283461"/>
            <a:ext cx="1634978" cy="1333405"/>
          </a:xfrm>
          <a:prstGeom prst="rect">
            <a:avLst/>
          </a:prstGeom>
          <a:noFill/>
          <a:ln>
            <a:noFill/>
          </a:ln>
        </p:spPr>
      </p:pic>
      <p:sp>
        <p:nvSpPr>
          <p:cNvPr id="234" name="Google Shape;234;p10"/>
          <p:cNvSpPr txBox="1"/>
          <p:nvPr/>
        </p:nvSpPr>
        <p:spPr>
          <a:xfrm>
            <a:off x="51107" y="2795426"/>
            <a:ext cx="5829300" cy="3459105"/>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600"/>
              <a:buFont typeface="Calibri"/>
              <a:buNone/>
            </a:pPr>
            <a:r>
              <a:rPr lang="de-DE" sz="2400" b="1" i="0" u="none" strike="noStrike" cap="none">
                <a:solidFill>
                  <a:srgbClr val="00B050"/>
                </a:solidFill>
                <a:latin typeface="Calibri"/>
                <a:ea typeface="Calibri"/>
                <a:cs typeface="Calibri"/>
                <a:sym typeface="Calibri"/>
              </a:rPr>
              <a:t>Los zoológicos son muy buenos porque sirven para conocer mejor a los animales</a:t>
            </a:r>
            <a:endParaRPr/>
          </a:p>
          <a:p>
            <a:pPr marL="0" marR="0" lvl="0" indent="0" algn="l" rtl="0">
              <a:lnSpc>
                <a:spcPct val="100000"/>
              </a:lnSpc>
              <a:spcBef>
                <a:spcPts val="0"/>
              </a:spcBef>
              <a:spcAft>
                <a:spcPts val="0"/>
              </a:spcAft>
              <a:buClr>
                <a:schemeClr val="dk1"/>
              </a:buClr>
              <a:buSzPts val="600"/>
              <a:buFont typeface="Calibri"/>
              <a:buNone/>
            </a:pPr>
            <a:r>
              <a:rPr lang="de-DE" sz="2400" b="1" i="0" u="none" strike="noStrike" cap="none">
                <a:solidFill>
                  <a:srgbClr val="00B050"/>
                </a:solidFill>
                <a:latin typeface="Calibri"/>
                <a:ea typeface="Calibri"/>
                <a:cs typeface="Calibri"/>
                <a:sym typeface="Calibri"/>
              </a:rPr>
              <a:t>Además los zoológicos son muy respetuosos. Por ejemplo, el zoo de Córdoba es muy bueno y cuida muy bien a sus animales.</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chemeClr val="dk1"/>
                </a:solidFill>
                <a:latin typeface="Calibri"/>
                <a:ea typeface="Calibri"/>
                <a:cs typeface="Calibri"/>
                <a:sym typeface="Calibri"/>
              </a:rPr>
              <a:t>Podemos decir que es genial que haya zoológicos.</a:t>
            </a:r>
            <a:endParaRPr sz="2400" b="0" i="0" u="none" strike="noStrike" cap="none">
              <a:solidFill>
                <a:schemeClr val="dk1"/>
              </a:solidFill>
              <a:latin typeface="Calibri"/>
              <a:ea typeface="Calibri"/>
              <a:cs typeface="Calibri"/>
              <a:sym typeface="Calibri"/>
            </a:endParaRPr>
          </a:p>
        </p:txBody>
      </p:sp>
      <p:pic>
        <p:nvPicPr>
          <p:cNvPr id="235" name="Google Shape;235;p10" descr="Resultado de imagen de THUMB UP"/>
          <p:cNvPicPr preferRelativeResize="0"/>
          <p:nvPr/>
        </p:nvPicPr>
        <p:blipFill rotWithShape="1">
          <a:blip r:embed="rId6">
            <a:alphaModFix/>
          </a:blip>
          <a:srcRect/>
          <a:stretch/>
        </p:blipFill>
        <p:spPr>
          <a:xfrm>
            <a:off x="7092312" y="1394497"/>
            <a:ext cx="934088" cy="930474"/>
          </a:xfrm>
          <a:prstGeom prst="rect">
            <a:avLst/>
          </a:prstGeom>
          <a:noFill/>
          <a:ln>
            <a:noFill/>
          </a:ln>
        </p:spPr>
      </p:pic>
      <p:pic>
        <p:nvPicPr>
          <p:cNvPr id="236" name="Google Shape;236;p10"/>
          <p:cNvPicPr preferRelativeResize="0"/>
          <p:nvPr/>
        </p:nvPicPr>
        <p:blipFill rotWithShape="1">
          <a:blip r:embed="rId7">
            <a:alphaModFix/>
          </a:blip>
          <a:srcRect/>
          <a:stretch/>
        </p:blipFill>
        <p:spPr>
          <a:xfrm>
            <a:off x="4894085" y="1507921"/>
            <a:ext cx="862644" cy="884483"/>
          </a:xfrm>
          <a:prstGeom prst="rect">
            <a:avLst/>
          </a:prstGeom>
          <a:noFill/>
          <a:ln>
            <a:noFill/>
          </a:ln>
        </p:spPr>
      </p:pic>
      <p:sp>
        <p:nvSpPr>
          <p:cNvPr id="237" name="Google Shape;237;p10"/>
          <p:cNvSpPr/>
          <p:nvPr/>
        </p:nvSpPr>
        <p:spPr>
          <a:xfrm>
            <a:off x="1688393" y="1394497"/>
            <a:ext cx="3047987" cy="1120550"/>
          </a:xfrm>
          <a:prstGeom prst="wedgeRectCallout">
            <a:avLst>
              <a:gd name="adj1" fmla="val -64095"/>
              <a:gd name="adj2" fmla="val 26218"/>
            </a:avLst>
          </a:prstGeom>
          <a:solidFill>
            <a:schemeClr val="lt1"/>
          </a:solid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de-DE" sz="2400" i="1" u="none" strike="noStrike" cap="none">
                <a:solidFill>
                  <a:schemeClr val="dk1"/>
                </a:solidFill>
                <a:latin typeface="Calibri"/>
                <a:ea typeface="Calibri"/>
                <a:cs typeface="Calibri"/>
                <a:sym typeface="Calibri"/>
              </a:rPr>
              <a:t>Yo solo he analizado ¿</a:t>
            </a:r>
            <a:r>
              <a:rPr lang="de-DE" sz="2400" b="1" i="1" u="none" strike="noStrike" cap="none">
                <a:solidFill>
                  <a:srgbClr val="00B050"/>
                </a:solidFill>
                <a:latin typeface="Calibri"/>
                <a:ea typeface="Calibri"/>
                <a:cs typeface="Calibri"/>
                <a:sym typeface="Calibri"/>
              </a:rPr>
              <a:t>Qué</a:t>
            </a:r>
            <a:r>
              <a:rPr lang="de-DE" sz="2400" i="1" u="none" strike="noStrike" cap="none">
                <a:solidFill>
                  <a:schemeClr val="dk1"/>
                </a:solidFill>
                <a:latin typeface="Calibri"/>
                <a:ea typeface="Calibri"/>
                <a:cs typeface="Calibri"/>
                <a:sym typeface="Calibri"/>
              </a:rPr>
              <a:t> dice el texto?</a:t>
            </a:r>
            <a:endParaRPr sz="2000" i="1">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41"/>
        <p:cNvGrpSpPr/>
        <p:nvPr/>
      </p:nvGrpSpPr>
      <p:grpSpPr>
        <a:xfrm>
          <a:off x="0" y="0"/>
          <a:ext cx="0" cy="0"/>
          <a:chOff x="0" y="0"/>
          <a:chExt cx="0" cy="0"/>
        </a:xfrm>
      </p:grpSpPr>
      <p:sp>
        <p:nvSpPr>
          <p:cNvPr id="242" name="Google Shape;242;p11"/>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Juana va a ayudar a Maria a buscar más información</a:t>
            </a:r>
            <a:endParaRPr sz="4000">
              <a:solidFill>
                <a:srgbClr val="FF0000"/>
              </a:solidFill>
            </a:endParaRPr>
          </a:p>
        </p:txBody>
      </p:sp>
      <p:pic>
        <p:nvPicPr>
          <p:cNvPr id="243" name="Google Shape;243;p11"/>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244" name="Google Shape;244;p11"/>
          <p:cNvPicPr preferRelativeResize="0"/>
          <p:nvPr/>
        </p:nvPicPr>
        <p:blipFill rotWithShape="1">
          <a:blip r:embed="rId4">
            <a:alphaModFix/>
          </a:blip>
          <a:srcRect/>
          <a:stretch/>
        </p:blipFill>
        <p:spPr>
          <a:xfrm>
            <a:off x="877975" y="1955518"/>
            <a:ext cx="3287625" cy="3057737"/>
          </a:xfrm>
          <a:prstGeom prst="rect">
            <a:avLst/>
          </a:prstGeom>
          <a:noFill/>
          <a:ln>
            <a:noFill/>
          </a:ln>
        </p:spPr>
      </p:pic>
      <p:pic>
        <p:nvPicPr>
          <p:cNvPr id="245" name="Google Shape;245;p11"/>
          <p:cNvPicPr preferRelativeResize="0"/>
          <p:nvPr/>
        </p:nvPicPr>
        <p:blipFill rotWithShape="1">
          <a:blip r:embed="rId5">
            <a:alphaModFix/>
          </a:blip>
          <a:srcRect/>
          <a:stretch/>
        </p:blipFill>
        <p:spPr>
          <a:xfrm>
            <a:off x="8218524" y="1955518"/>
            <a:ext cx="3480128" cy="3550215"/>
          </a:xfrm>
          <a:prstGeom prst="rect">
            <a:avLst/>
          </a:prstGeom>
          <a:noFill/>
          <a:ln>
            <a:noFill/>
          </a:ln>
        </p:spPr>
      </p:pic>
      <p:sp>
        <p:nvSpPr>
          <p:cNvPr id="246" name="Google Shape;246;p11"/>
          <p:cNvSpPr/>
          <p:nvPr/>
        </p:nvSpPr>
        <p:spPr>
          <a:xfrm>
            <a:off x="3454397" y="1086595"/>
            <a:ext cx="5060043" cy="1737846"/>
          </a:xfrm>
          <a:prstGeom prst="wedgeRectCallout">
            <a:avLst>
              <a:gd name="adj1" fmla="val -57963"/>
              <a:gd name="adj2" fmla="val 115479"/>
            </a:avLst>
          </a:prstGeom>
          <a:solidFill>
            <a:schemeClr val="lt1"/>
          </a:solid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de-DE" sz="2800" i="1">
                <a:solidFill>
                  <a:schemeClr val="dk1"/>
                </a:solidFill>
                <a:latin typeface="Calibri"/>
                <a:ea typeface="Calibri"/>
                <a:cs typeface="Calibri"/>
                <a:sym typeface="Calibri"/>
              </a:rPr>
              <a:t>He aprendido a valorar lo que hay en Internet. Voy a ayudar a María. </a:t>
            </a:r>
            <a:endParaRPr sz="2400" i="1">
              <a:solidFill>
                <a:schemeClr val="dk1"/>
              </a:solidFill>
              <a:latin typeface="Calibri"/>
              <a:ea typeface="Calibri"/>
              <a:cs typeface="Calibri"/>
              <a:sym typeface="Calibri"/>
            </a:endParaRPr>
          </a:p>
        </p:txBody>
      </p:sp>
      <p:sp>
        <p:nvSpPr>
          <p:cNvPr id="247" name="Google Shape;247;p11"/>
          <p:cNvSpPr txBox="1"/>
          <p:nvPr/>
        </p:nvSpPr>
        <p:spPr>
          <a:xfrm>
            <a:off x="7314585" y="5013255"/>
            <a:ext cx="1423015" cy="36929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Calibri"/>
              <a:buNone/>
            </a:pPr>
            <a:r>
              <a:rPr lang="de-DE" sz="3200" b="1" i="0" u="none" strike="noStrike" cap="none">
                <a:solidFill>
                  <a:schemeClr val="dk1"/>
                </a:solidFill>
                <a:latin typeface="Calibri"/>
                <a:ea typeface="Calibri"/>
                <a:cs typeface="Calibri"/>
                <a:sym typeface="Calibri"/>
              </a:rPr>
              <a:t>MARÍA</a:t>
            </a:r>
            <a:endParaRPr sz="3200" b="1" i="0" u="none" strike="noStrike" cap="none">
              <a:solidFill>
                <a:schemeClr val="dk1"/>
              </a:solidFill>
              <a:latin typeface="Calibri"/>
              <a:ea typeface="Calibri"/>
              <a:cs typeface="Calibri"/>
              <a:sym typeface="Calibri"/>
            </a:endParaRPr>
          </a:p>
        </p:txBody>
      </p:sp>
      <p:sp>
        <p:nvSpPr>
          <p:cNvPr id="248" name="Google Shape;248;p11"/>
          <p:cNvSpPr txBox="1"/>
          <p:nvPr/>
        </p:nvSpPr>
        <p:spPr>
          <a:xfrm>
            <a:off x="1887321" y="5069432"/>
            <a:ext cx="2278279" cy="36929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800"/>
              <a:buFont typeface="Calibri"/>
              <a:buNone/>
            </a:pPr>
            <a:r>
              <a:rPr lang="de-DE" sz="3200" b="1">
                <a:solidFill>
                  <a:schemeClr val="dk1"/>
                </a:solidFill>
                <a:latin typeface="Calibri"/>
                <a:ea typeface="Calibri"/>
                <a:cs typeface="Calibri"/>
                <a:sym typeface="Calibri"/>
              </a:rPr>
              <a:t>JUANA</a:t>
            </a:r>
            <a:endParaRPr sz="3200" b="1" i="0" u="none" strike="noStrike" cap="none">
              <a:solidFill>
                <a:schemeClr val="dk1"/>
              </a:solidFill>
              <a:latin typeface="Calibri"/>
              <a:ea typeface="Calibri"/>
              <a:cs typeface="Calibri"/>
              <a:sym typeface="Calibri"/>
            </a:endParaRPr>
          </a:p>
        </p:txBody>
      </p:sp>
      <p:sp>
        <p:nvSpPr>
          <p:cNvPr id="249" name="Google Shape;249;p11"/>
          <p:cNvSpPr txBox="1">
            <a:spLocks noGrp="1"/>
          </p:cNvSpPr>
          <p:nvPr>
            <p:ph type="dt" idx="10"/>
          </p:nvPr>
        </p:nvSpPr>
        <p:spPr>
          <a:xfrm>
            <a:off x="296214" y="6356351"/>
            <a:ext cx="3158183"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250" name="Google Shape;250;p11"/>
          <p:cNvSpPr txBox="1">
            <a:spLocks noGrp="1"/>
          </p:cNvSpPr>
          <p:nvPr>
            <p:ph type="ftr" idx="11"/>
          </p:nvPr>
        </p:nvSpPr>
        <p:spPr>
          <a:xfrm>
            <a:off x="3740290" y="6356351"/>
            <a:ext cx="428611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251" name="Google Shape;251;p11"/>
          <p:cNvSpPr txBox="1">
            <a:spLocks noGrp="1"/>
          </p:cNvSpPr>
          <p:nvPr>
            <p:ph type="sldNum" idx="12"/>
          </p:nvPr>
        </p:nvSpPr>
        <p:spPr>
          <a:xfrm>
            <a:off x="8424214" y="6356351"/>
            <a:ext cx="3158183"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grpSp>
        <p:nvGrpSpPr>
          <p:cNvPr id="256" name="Google Shape;256;p12"/>
          <p:cNvGrpSpPr/>
          <p:nvPr/>
        </p:nvGrpSpPr>
        <p:grpSpPr>
          <a:xfrm>
            <a:off x="225622" y="464733"/>
            <a:ext cx="8384977" cy="4613681"/>
            <a:chOff x="225622" y="464733"/>
            <a:chExt cx="8384977" cy="4613681"/>
          </a:xfrm>
        </p:grpSpPr>
        <p:sp>
          <p:nvSpPr>
            <p:cNvPr id="257" name="Google Shape;257;p12"/>
            <p:cNvSpPr/>
            <p:nvPr/>
          </p:nvSpPr>
          <p:spPr>
            <a:xfrm>
              <a:off x="225622" y="1292764"/>
              <a:ext cx="8384977" cy="37856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500"/>
                <a:buFont typeface="Arial"/>
                <a:buNone/>
              </a:pPr>
              <a:r>
                <a:rPr lang="de-DE" sz="2000" b="0" i="0" u="sng" strike="noStrike" cap="none">
                  <a:solidFill>
                    <a:schemeClr val="hlink"/>
                  </a:solidFill>
                  <a:latin typeface="Arial"/>
                  <a:ea typeface="Arial"/>
                  <a:cs typeface="Arial"/>
                  <a:sym typeface="Arial"/>
                  <a:hlinkClick r:id="rId3"/>
                </a:rPr>
                <a:t>A favor o en contra de los Zoos? – Foro Actualidad, Ciencia… </a:t>
              </a:r>
              <a:r>
                <a:rPr lang="de-DE" sz="2000" b="0" i="0" u="none" strike="noStrike" cap="none">
                  <a:solidFill>
                    <a:srgbClr val="000000"/>
                  </a:solidFill>
                  <a:latin typeface="Arial"/>
                  <a:ea typeface="Arial"/>
                  <a:cs typeface="Arial"/>
                  <a:sym typeface="Arial"/>
                </a:rPr>
                <a:t> </a:t>
              </a:r>
              <a:endParaRPr/>
            </a:p>
            <a:p>
              <a:pPr marL="0" marR="0" lvl="0" indent="0" algn="l" rtl="0">
                <a:lnSpc>
                  <a:spcPct val="100000"/>
                </a:lnSpc>
                <a:spcBef>
                  <a:spcPts val="0"/>
                </a:spcBef>
                <a:spcAft>
                  <a:spcPts val="0"/>
                </a:spcAft>
                <a:buClr>
                  <a:srgbClr val="00B050"/>
                </a:buClr>
                <a:buSzPts val="450"/>
                <a:buFont typeface="Arial"/>
                <a:buNone/>
              </a:pPr>
              <a:r>
                <a:rPr lang="de-DE" sz="1800" b="0" i="0" u="none" strike="noStrike" cap="none">
                  <a:solidFill>
                    <a:srgbClr val="00B050"/>
                  </a:solidFill>
                  <a:latin typeface="Arial"/>
                  <a:ea typeface="Arial"/>
                  <a:cs typeface="Arial"/>
                  <a:sym typeface="Arial"/>
                </a:rPr>
                <a:t>www.elgranforo/a-favor-o-en-contra-de-los-zoos/</a:t>
              </a:r>
              <a:endParaRPr sz="2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0" i="0" u="sng" strike="noStrike" cap="none">
                <a:solidFill>
                  <a:schemeClr val="hlink"/>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500"/>
                <a:buFont typeface="Arial"/>
                <a:buNone/>
              </a:pPr>
              <a:r>
                <a:rPr lang="de-DE" sz="2000" b="0" i="0" u="sng" strike="noStrike" cap="none">
                  <a:solidFill>
                    <a:schemeClr val="hlink"/>
                  </a:solidFill>
                  <a:latin typeface="Arial"/>
                  <a:ea typeface="Arial"/>
                  <a:cs typeface="Arial"/>
                  <a:sym typeface="Arial"/>
                </a:rPr>
                <a:t>Conoce el Zoo de Metrópolis </a:t>
              </a:r>
              <a:endParaRPr/>
            </a:p>
            <a:p>
              <a:pPr marL="0" marR="0" lvl="0" indent="0" algn="l" rtl="0">
                <a:lnSpc>
                  <a:spcPct val="100000"/>
                </a:lnSpc>
                <a:spcBef>
                  <a:spcPts val="0"/>
                </a:spcBef>
                <a:spcAft>
                  <a:spcPts val="0"/>
                </a:spcAft>
                <a:buClr>
                  <a:srgbClr val="000000"/>
                </a:buClr>
                <a:buSzPts val="500"/>
                <a:buFont typeface="Arial"/>
                <a:buNone/>
              </a:pPr>
              <a:r>
                <a:rPr lang="de-DE" sz="2000">
                  <a:solidFill>
                    <a:srgbClr val="00B050"/>
                  </a:solidFill>
                  <a:latin typeface="Arial"/>
                  <a:ea typeface="Arial"/>
                  <a:cs typeface="Arial"/>
                  <a:sym typeface="Arial"/>
                </a:rPr>
                <a:t>www.</a:t>
              </a:r>
              <a:r>
                <a:rPr lang="de-DE" sz="2000" b="0" i="0" u="none" strike="noStrike" cap="none">
                  <a:solidFill>
                    <a:srgbClr val="00B050"/>
                  </a:solidFill>
                  <a:latin typeface="Arial"/>
                  <a:ea typeface="Arial"/>
                  <a:cs typeface="Arial"/>
                  <a:sym typeface="Arial"/>
                </a:rPr>
                <a:t>metropolis.com/en-el-zoo</a:t>
              </a:r>
              <a:endParaRPr sz="2000" b="0" i="0" u="none" strike="noStrike" cap="none">
                <a:solidFill>
                  <a:srgbClr val="00B050"/>
                </a:solidFill>
                <a:latin typeface="Arial"/>
                <a:ea typeface="Arial"/>
                <a:cs typeface="Arial"/>
                <a:sym typeface="Arial"/>
              </a:endParaRPr>
            </a:p>
            <a:p>
              <a:pPr marL="0" marR="0" lvl="0" indent="0" algn="l" rtl="0">
                <a:lnSpc>
                  <a:spcPct val="100000"/>
                </a:lnSpc>
                <a:spcBef>
                  <a:spcPts val="0"/>
                </a:spcBef>
                <a:spcAft>
                  <a:spcPts val="0"/>
                </a:spcAft>
                <a:buClr>
                  <a:srgbClr val="00B050"/>
                </a:buClr>
                <a:buSzPts val="2000"/>
                <a:buFont typeface="Arial"/>
                <a:buNone/>
              </a:pPr>
              <a:endParaRPr sz="2000" b="0" i="0" u="none" strike="noStrike" cap="none">
                <a:solidFill>
                  <a:srgbClr val="00B05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500"/>
                <a:buFont typeface="Arial"/>
                <a:buNone/>
              </a:pPr>
              <a:r>
                <a:rPr lang="de-DE" sz="2000" b="0" i="0" u="sng" strike="noStrike" cap="none">
                  <a:solidFill>
                    <a:schemeClr val="hlink"/>
                  </a:solidFill>
                  <a:latin typeface="Arial"/>
                  <a:ea typeface="Arial"/>
                  <a:cs typeface="Arial"/>
                  <a:sym typeface="Arial"/>
                </a:rPr>
                <a:t>¿Deben existir los Zoológicos? – Revista Ciencia </a:t>
              </a:r>
              <a:r>
                <a:rPr lang="de-DE" sz="2000" b="0" i="0" u="none" strike="noStrike" cap="none">
                  <a:solidFill>
                    <a:srgbClr val="000000"/>
                  </a:solidFill>
                  <a:latin typeface="Arial"/>
                  <a:ea typeface="Arial"/>
                  <a:cs typeface="Arial"/>
                  <a:sym typeface="Arial"/>
                </a:rPr>
                <a:t> </a:t>
              </a:r>
              <a:endParaRPr/>
            </a:p>
            <a:p>
              <a:pPr marL="0" marR="0" lvl="0" indent="0" algn="l" rtl="0">
                <a:spcBef>
                  <a:spcPts val="0"/>
                </a:spcBef>
                <a:spcAft>
                  <a:spcPts val="0"/>
                </a:spcAft>
                <a:buNone/>
              </a:pPr>
              <a:r>
                <a:rPr lang="de-DE" sz="1800">
                  <a:solidFill>
                    <a:srgbClr val="00B050"/>
                  </a:solidFill>
                  <a:latin typeface="Arial"/>
                  <a:ea typeface="Arial"/>
                  <a:cs typeface="Arial"/>
                  <a:sym typeface="Arial"/>
                </a:rPr>
                <a:t>http://www.lacienciadiaria.es.org</a:t>
              </a:r>
              <a:endParaRPr sz="2000">
                <a:solidFill>
                  <a:srgbClr val="00B050"/>
                </a:solidFill>
                <a:latin typeface="Arial"/>
                <a:ea typeface="Arial"/>
                <a:cs typeface="Arial"/>
                <a:sym typeface="Arial"/>
              </a:endParaRPr>
            </a:p>
          </p:txBody>
        </p:sp>
        <p:sp>
          <p:nvSpPr>
            <p:cNvPr id="258" name="Google Shape;258;p12"/>
            <p:cNvSpPr txBox="1"/>
            <p:nvPr/>
          </p:nvSpPr>
          <p:spPr>
            <a:xfrm>
              <a:off x="1714500" y="464733"/>
              <a:ext cx="3053443"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1800">
                  <a:solidFill>
                    <a:schemeClr val="dk1"/>
                  </a:solidFill>
                  <a:latin typeface="Calibri"/>
                  <a:ea typeface="Calibri"/>
                  <a:cs typeface="Calibri"/>
                  <a:sym typeface="Calibri"/>
                </a:rPr>
                <a:t>SON BUENOS LOS ZOOS</a:t>
              </a:r>
              <a:endParaRPr sz="1800">
                <a:solidFill>
                  <a:schemeClr val="dk1"/>
                </a:solidFill>
                <a:latin typeface="Calibri"/>
                <a:ea typeface="Calibri"/>
                <a:cs typeface="Calibri"/>
                <a:sym typeface="Calibri"/>
              </a:endParaRPr>
            </a:p>
          </p:txBody>
        </p:sp>
      </p:grpSp>
      <p:pic>
        <p:nvPicPr>
          <p:cNvPr id="259" name="Google Shape;259;p12"/>
          <p:cNvPicPr preferRelativeResize="0"/>
          <p:nvPr/>
        </p:nvPicPr>
        <p:blipFill rotWithShape="1">
          <a:blip r:embed="rId4">
            <a:alphaModFix/>
          </a:blip>
          <a:srcRect/>
          <a:stretch/>
        </p:blipFill>
        <p:spPr>
          <a:xfrm>
            <a:off x="8882742" y="2726870"/>
            <a:ext cx="2998413" cy="2900817"/>
          </a:xfrm>
          <a:prstGeom prst="rect">
            <a:avLst/>
          </a:prstGeom>
          <a:solidFill>
            <a:srgbClr val="DDD9FF"/>
          </a:solidFill>
          <a:ln>
            <a:noFill/>
          </a:ln>
        </p:spPr>
      </p:pic>
      <p:sp>
        <p:nvSpPr>
          <p:cNvPr id="260" name="Google Shape;260;p12"/>
          <p:cNvSpPr/>
          <p:nvPr/>
        </p:nvSpPr>
        <p:spPr>
          <a:xfrm>
            <a:off x="7424591" y="1503394"/>
            <a:ext cx="3450238" cy="1370435"/>
          </a:xfrm>
          <a:prstGeom prst="wedgeRectCallout">
            <a:avLst>
              <a:gd name="adj1" fmla="val 31424"/>
              <a:gd name="adj2" fmla="val 82114"/>
            </a:avLst>
          </a:prstGeom>
          <a:solidFill>
            <a:schemeClr val="lt1"/>
          </a:solid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de-DE" sz="3200" i="1" u="none" strike="noStrike" cap="none">
                <a:solidFill>
                  <a:schemeClr val="dk1"/>
                </a:solidFill>
                <a:latin typeface="Calibri"/>
                <a:ea typeface="Calibri"/>
                <a:cs typeface="Calibri"/>
                <a:sym typeface="Calibri"/>
              </a:rPr>
              <a:t>¡Vamos a ver ahora la última página!</a:t>
            </a:r>
            <a:endParaRPr sz="2800" i="1">
              <a:solidFill>
                <a:schemeClr val="dk1"/>
              </a:solidFill>
              <a:latin typeface="Calibri"/>
              <a:ea typeface="Calibri"/>
              <a:cs typeface="Calibri"/>
              <a:sym typeface="Calibri"/>
            </a:endParaRPr>
          </a:p>
        </p:txBody>
      </p:sp>
      <p:sp>
        <p:nvSpPr>
          <p:cNvPr id="261" name="Google Shape;261;p12"/>
          <p:cNvSpPr txBox="1">
            <a:spLocks noGrp="1"/>
          </p:cNvSpPr>
          <p:nvPr>
            <p:ph type="dt" idx="10"/>
          </p:nvPr>
        </p:nvSpPr>
        <p:spPr>
          <a:xfrm>
            <a:off x="296214" y="6356351"/>
            <a:ext cx="3158183"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1050"/>
              <a:t>Autores:  V. Ávila, I. Fajardo, P. Delgado, L. Salmerón. </a:t>
            </a:r>
            <a:endParaRPr sz="1050"/>
          </a:p>
        </p:txBody>
      </p:sp>
      <p:sp>
        <p:nvSpPr>
          <p:cNvPr id="262" name="Google Shape;262;p12"/>
          <p:cNvSpPr txBox="1">
            <a:spLocks noGrp="1"/>
          </p:cNvSpPr>
          <p:nvPr>
            <p:ph type="ftr" idx="11"/>
          </p:nvPr>
        </p:nvSpPr>
        <p:spPr>
          <a:xfrm>
            <a:off x="3740290" y="6356351"/>
            <a:ext cx="428611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de-DE" sz="1050" b="1"/>
              <a:t>LECRIT  </a:t>
            </a:r>
            <a:r>
              <a:rPr lang="de-DE" sz="1050"/>
              <a:t>(PROGRAMA DE FORMACIÓN EN LECTURA CRÍTICA EN INTERNET)</a:t>
            </a:r>
            <a:endParaRPr/>
          </a:p>
        </p:txBody>
      </p:sp>
      <p:sp>
        <p:nvSpPr>
          <p:cNvPr id="263" name="Google Shape;263;p12"/>
          <p:cNvSpPr txBox="1">
            <a:spLocks noGrp="1"/>
          </p:cNvSpPr>
          <p:nvPr>
            <p:ph type="sldNum" idx="12"/>
          </p:nvPr>
        </p:nvSpPr>
        <p:spPr>
          <a:xfrm>
            <a:off x="8424214" y="6356351"/>
            <a:ext cx="3158183"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grpSp>
        <p:nvGrpSpPr>
          <p:cNvPr id="268" name="Google Shape;268;p13"/>
          <p:cNvGrpSpPr/>
          <p:nvPr/>
        </p:nvGrpSpPr>
        <p:grpSpPr>
          <a:xfrm>
            <a:off x="161160" y="464733"/>
            <a:ext cx="10109511" cy="5801922"/>
            <a:chOff x="161160" y="464733"/>
            <a:chExt cx="10955279" cy="5801922"/>
          </a:xfrm>
        </p:grpSpPr>
        <p:sp>
          <p:nvSpPr>
            <p:cNvPr id="269" name="Google Shape;269;p13"/>
            <p:cNvSpPr txBox="1"/>
            <p:nvPr/>
          </p:nvSpPr>
          <p:spPr>
            <a:xfrm>
              <a:off x="1714500" y="464733"/>
              <a:ext cx="3984171"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1800">
                  <a:solidFill>
                    <a:schemeClr val="dk1"/>
                  </a:solidFill>
                  <a:latin typeface="Arial"/>
                  <a:ea typeface="Arial"/>
                  <a:cs typeface="Arial"/>
                  <a:sym typeface="Arial"/>
                </a:rPr>
                <a:t>http://www.lacienciadiaria.es.org</a:t>
              </a:r>
              <a:endParaRPr sz="2000">
                <a:solidFill>
                  <a:schemeClr val="dk1"/>
                </a:solidFill>
                <a:latin typeface="Arial"/>
                <a:ea typeface="Arial"/>
                <a:cs typeface="Arial"/>
                <a:sym typeface="Arial"/>
              </a:endParaRPr>
            </a:p>
          </p:txBody>
        </p:sp>
        <p:pic>
          <p:nvPicPr>
            <p:cNvPr id="270" name="Google Shape;270;p13"/>
            <p:cNvPicPr preferRelativeResize="0"/>
            <p:nvPr/>
          </p:nvPicPr>
          <p:blipFill rotWithShape="1">
            <a:blip r:embed="rId3">
              <a:alphaModFix/>
            </a:blip>
            <a:srcRect/>
            <a:stretch/>
          </p:blipFill>
          <p:spPr>
            <a:xfrm>
              <a:off x="161160" y="1180179"/>
              <a:ext cx="10955279" cy="1886213"/>
            </a:xfrm>
            <a:prstGeom prst="rect">
              <a:avLst/>
            </a:prstGeom>
            <a:noFill/>
            <a:ln>
              <a:noFill/>
            </a:ln>
          </p:spPr>
        </p:pic>
        <p:sp>
          <p:nvSpPr>
            <p:cNvPr id="271" name="Google Shape;271;p13"/>
            <p:cNvSpPr txBox="1"/>
            <p:nvPr/>
          </p:nvSpPr>
          <p:spPr>
            <a:xfrm>
              <a:off x="249464" y="3066656"/>
              <a:ext cx="10866975" cy="319999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de-DE" sz="1800" b="1">
                  <a:solidFill>
                    <a:schemeClr val="dk1"/>
                  </a:solidFill>
                  <a:latin typeface="Calibri"/>
                  <a:ea typeface="Calibri"/>
                  <a:cs typeface="Calibri"/>
                  <a:sym typeface="Calibri"/>
                </a:rPr>
                <a:t>¿Deben existir los zoológicos?</a:t>
              </a:r>
              <a:endParaRPr/>
            </a:p>
            <a:p>
              <a:pPr marL="0" marR="0" lvl="0" indent="0" algn="l" rtl="0">
                <a:spcBef>
                  <a:spcPts val="0"/>
                </a:spcBef>
                <a:spcAft>
                  <a:spcPts val="0"/>
                </a:spcAft>
                <a:buNone/>
              </a:pPr>
              <a:r>
                <a:rPr lang="de-DE" sz="1800">
                  <a:solidFill>
                    <a:schemeClr val="dk1"/>
                  </a:solidFill>
                  <a:latin typeface="Calibri"/>
                  <a:ea typeface="Calibri"/>
                  <a:cs typeface="Calibri"/>
                  <a:sym typeface="Calibri"/>
                </a:rPr>
                <a:t>Los que están a favor de los zoológicos dicen que sirven para aprender de los animales. Pero un estudio de la Asociación Nacido Libre de Inglaterra dice que la mayoría de zoos no tienen programas educativos y los visitantes no se interesan mucho por esos programas.</a:t>
              </a:r>
              <a:endParaRPr/>
            </a:p>
            <a:p>
              <a:pPr marL="0" marR="0" lvl="0" indent="0" algn="l" rtl="0">
                <a:spcBef>
                  <a:spcPts val="0"/>
                </a:spcBef>
                <a:spcAft>
                  <a:spcPts val="0"/>
                </a:spcAft>
                <a:buNone/>
              </a:pPr>
              <a:endParaRPr sz="1800" u="sng">
                <a:solidFill>
                  <a:schemeClr val="dk1"/>
                </a:solidFill>
                <a:latin typeface="Calibri"/>
                <a:ea typeface="Calibri"/>
                <a:cs typeface="Calibri"/>
                <a:sym typeface="Calibri"/>
              </a:endParaRPr>
            </a:p>
            <a:p>
              <a:pPr marL="0" marR="0" lvl="0" indent="0" algn="l" rtl="0">
                <a:spcBef>
                  <a:spcPts val="0"/>
                </a:spcBef>
                <a:spcAft>
                  <a:spcPts val="0"/>
                </a:spcAft>
                <a:buNone/>
              </a:pPr>
              <a:r>
                <a:rPr lang="de-DE" sz="1800">
                  <a:solidFill>
                    <a:schemeClr val="dk1"/>
                  </a:solidFill>
                  <a:latin typeface="Calibri"/>
                  <a:ea typeface="Calibri"/>
                  <a:cs typeface="Calibri"/>
                  <a:sym typeface="Calibri"/>
                </a:rPr>
                <a:t>También hay gente que dice que sirven para salvar a animales que están en peligro de extinción, pero sería mejor protegerlos en la naturaleza, en el lugar en el que viven. Además, según el estudio de la Asociación Nacido Libre, menos del 1% de los animales de los zoológicos están en peligro de extinción.</a:t>
              </a:r>
              <a:endParaRPr/>
            </a:p>
            <a:p>
              <a:pPr marL="0" marR="0" lvl="0" indent="0" algn="l" rtl="0">
                <a:spcBef>
                  <a:spcPts val="0"/>
                </a:spcBef>
                <a:spcAft>
                  <a:spcPts val="0"/>
                </a:spcAft>
                <a:buNone/>
              </a:pPr>
              <a:endParaRPr sz="105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1"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450"/>
                <a:buFont typeface="Arial"/>
                <a:buNone/>
              </a:pPr>
              <a:r>
                <a:rPr lang="de-DE" sz="1800" b="1" i="0" u="none" strike="noStrike" cap="none">
                  <a:solidFill>
                    <a:srgbClr val="000000"/>
                  </a:solidFill>
                  <a:latin typeface="Calibri"/>
                  <a:ea typeface="Calibri"/>
                  <a:cs typeface="Calibri"/>
                  <a:sym typeface="Calibri"/>
                </a:rPr>
                <a:t>Adrián Benlloc</a:t>
              </a:r>
              <a:br>
                <a:rPr lang="de-DE" sz="1800" b="1" i="0" u="none" strike="noStrike" cap="none">
                  <a:solidFill>
                    <a:srgbClr val="000000"/>
                  </a:solidFill>
                  <a:latin typeface="Calibri"/>
                  <a:ea typeface="Calibri"/>
                  <a:cs typeface="Calibri"/>
                  <a:sym typeface="Calibri"/>
                </a:rPr>
              </a:br>
              <a:r>
                <a:rPr lang="de-DE" sz="1800" b="0" i="0" u="none" strike="noStrike" cap="none">
                  <a:solidFill>
                    <a:srgbClr val="000000"/>
                  </a:solidFill>
                  <a:latin typeface="Calibri"/>
                  <a:ea typeface="Calibri"/>
                  <a:cs typeface="Calibri"/>
                  <a:sym typeface="Calibri"/>
                </a:rPr>
                <a:t>Biólogo de la Universidad </a:t>
              </a:r>
              <a:r>
                <a:rPr lang="de-DE" sz="1800">
                  <a:solidFill>
                    <a:schemeClr val="dk1"/>
                  </a:solidFill>
                  <a:latin typeface="Calibri"/>
                  <a:ea typeface="Calibri"/>
                  <a:cs typeface="Calibri"/>
                  <a:sym typeface="Calibri"/>
                </a:rPr>
                <a:t>de Barcelona</a:t>
              </a:r>
              <a:endParaRPr sz="18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Calibri"/>
                <a:ea typeface="Calibri"/>
                <a:cs typeface="Calibri"/>
                <a:sym typeface="Calibri"/>
              </a:endParaRPr>
            </a:p>
          </p:txBody>
        </p:sp>
      </p:grpSp>
      <p:sp>
        <p:nvSpPr>
          <p:cNvPr id="272" name="Google Shape;272;p13"/>
          <p:cNvSpPr txBox="1">
            <a:spLocks noGrp="1"/>
          </p:cNvSpPr>
          <p:nvPr>
            <p:ph type="dt" idx="10"/>
          </p:nvPr>
        </p:nvSpPr>
        <p:spPr>
          <a:xfrm>
            <a:off x="296214" y="6356351"/>
            <a:ext cx="3158183"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1050"/>
              <a:t>Autores:  V. Ávila, I. Fajardo, P. Delgado, L. Salmerón. </a:t>
            </a:r>
            <a:endParaRPr sz="1050"/>
          </a:p>
        </p:txBody>
      </p:sp>
      <p:sp>
        <p:nvSpPr>
          <p:cNvPr id="273" name="Google Shape;273;p13"/>
          <p:cNvSpPr txBox="1">
            <a:spLocks noGrp="1"/>
          </p:cNvSpPr>
          <p:nvPr>
            <p:ph type="ftr" idx="11"/>
          </p:nvPr>
        </p:nvSpPr>
        <p:spPr>
          <a:xfrm>
            <a:off x="3740290" y="6356351"/>
            <a:ext cx="428611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de-DE" sz="1050" b="1"/>
              <a:t>LECRIT  </a:t>
            </a:r>
            <a:r>
              <a:rPr lang="de-DE" sz="1050"/>
              <a:t>(PROGRAMA DE FORMACIÓN EN LECTURA CRÍTICA EN INTERNET)</a:t>
            </a:r>
            <a:endParaRPr/>
          </a:p>
        </p:txBody>
      </p:sp>
      <p:sp>
        <p:nvSpPr>
          <p:cNvPr id="274" name="Google Shape;274;p13"/>
          <p:cNvSpPr txBox="1">
            <a:spLocks noGrp="1"/>
          </p:cNvSpPr>
          <p:nvPr>
            <p:ph type="sldNum" idx="12"/>
          </p:nvPr>
        </p:nvSpPr>
        <p:spPr>
          <a:xfrm>
            <a:off x="8424214" y="6356351"/>
            <a:ext cx="3158183"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7FFE7"/>
        </a:solidFill>
        <a:effectLst/>
      </p:bgPr>
    </p:bg>
    <p:spTree>
      <p:nvGrpSpPr>
        <p:cNvPr id="1" name="Shape 278"/>
        <p:cNvGrpSpPr/>
        <p:nvPr/>
      </p:nvGrpSpPr>
      <p:grpSpPr>
        <a:xfrm>
          <a:off x="0" y="0"/>
          <a:ext cx="0" cy="0"/>
          <a:chOff x="0" y="0"/>
          <a:chExt cx="0" cy="0"/>
        </a:xfrm>
      </p:grpSpPr>
      <p:sp>
        <p:nvSpPr>
          <p:cNvPr id="279" name="Google Shape;279;p14"/>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Juana ha respondido a ¿</a:t>
            </a:r>
            <a:r>
              <a:rPr lang="de-DE" sz="4000" b="1">
                <a:solidFill>
                  <a:srgbClr val="00B050"/>
                </a:solidFill>
              </a:rPr>
              <a:t>QUÉ </a:t>
            </a:r>
            <a:r>
              <a:rPr lang="de-DE" sz="4000">
                <a:solidFill>
                  <a:schemeClr val="dk1"/>
                </a:solidFill>
              </a:rPr>
              <a:t>dice el texto?</a:t>
            </a:r>
            <a:r>
              <a:rPr lang="de-DE" sz="4000" b="1">
                <a:solidFill>
                  <a:srgbClr val="00B050"/>
                </a:solidFill>
              </a:rPr>
              <a:t> </a:t>
            </a:r>
            <a:endParaRPr sz="4000">
              <a:solidFill>
                <a:srgbClr val="FF0000"/>
              </a:solidFill>
            </a:endParaRPr>
          </a:p>
        </p:txBody>
      </p:sp>
      <p:pic>
        <p:nvPicPr>
          <p:cNvPr id="280" name="Google Shape;280;p14"/>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281" name="Google Shape;281;p14"/>
          <p:cNvPicPr preferRelativeResize="0"/>
          <p:nvPr/>
        </p:nvPicPr>
        <p:blipFill rotWithShape="1">
          <a:blip r:embed="rId4">
            <a:alphaModFix/>
          </a:blip>
          <a:srcRect/>
          <a:stretch/>
        </p:blipFill>
        <p:spPr>
          <a:xfrm>
            <a:off x="8218524" y="1955518"/>
            <a:ext cx="3480128" cy="3550215"/>
          </a:xfrm>
          <a:prstGeom prst="rect">
            <a:avLst/>
          </a:prstGeom>
          <a:noFill/>
          <a:ln>
            <a:noFill/>
          </a:ln>
        </p:spPr>
      </p:pic>
      <p:sp>
        <p:nvSpPr>
          <p:cNvPr id="282" name="Google Shape;282;p14"/>
          <p:cNvSpPr/>
          <p:nvPr/>
        </p:nvSpPr>
        <p:spPr>
          <a:xfrm>
            <a:off x="1181100" y="1322614"/>
            <a:ext cx="6206670" cy="3951515"/>
          </a:xfrm>
          <a:prstGeom prst="wedgeRectCallout">
            <a:avLst>
              <a:gd name="adj1" fmla="val 87730"/>
              <a:gd name="adj2" fmla="val 26881"/>
            </a:avLst>
          </a:prstGeom>
          <a:solidFill>
            <a:schemeClr val="lt1"/>
          </a:solid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269875" marR="0" lvl="0" indent="0" algn="l" rtl="0">
              <a:lnSpc>
                <a:spcPct val="150000"/>
              </a:lnSpc>
              <a:spcBef>
                <a:spcPts val="0"/>
              </a:spcBef>
              <a:spcAft>
                <a:spcPts val="0"/>
              </a:spcAft>
              <a:buNone/>
            </a:pPr>
            <a:r>
              <a:rPr lang="de-DE" sz="2800" i="1">
                <a:solidFill>
                  <a:schemeClr val="dk1"/>
                </a:solidFill>
                <a:latin typeface="Calibri"/>
                <a:ea typeface="Calibri"/>
                <a:cs typeface="Calibri"/>
                <a:sym typeface="Calibri"/>
              </a:rPr>
              <a:t>Parece que los zoológicos no son tan buenos como parece. No se preocupan mucho de enseñar a las personas. Y es mejor proteger a los animales en la naturaleza, donde viven en libertad.</a:t>
            </a:r>
            <a:endParaRPr/>
          </a:p>
          <a:p>
            <a:pPr marL="0" marR="0" lvl="0" indent="0" algn="ctr" rtl="0">
              <a:lnSpc>
                <a:spcPct val="100000"/>
              </a:lnSpc>
              <a:spcBef>
                <a:spcPts val="0"/>
              </a:spcBef>
              <a:spcAft>
                <a:spcPts val="0"/>
              </a:spcAft>
              <a:buClr>
                <a:schemeClr val="dk1"/>
              </a:buClr>
              <a:buSzPts val="750"/>
              <a:buFont typeface="Calibri"/>
              <a:buNone/>
            </a:pPr>
            <a:endParaRPr sz="2400">
              <a:solidFill>
                <a:schemeClr val="dk1"/>
              </a:solidFill>
              <a:latin typeface="Calibri"/>
              <a:ea typeface="Calibri"/>
              <a:cs typeface="Calibri"/>
              <a:sym typeface="Calibri"/>
            </a:endParaRPr>
          </a:p>
        </p:txBody>
      </p:sp>
      <p:sp>
        <p:nvSpPr>
          <p:cNvPr id="283" name="Google Shape;283;p14"/>
          <p:cNvSpPr txBox="1">
            <a:spLocks noGrp="1"/>
          </p:cNvSpPr>
          <p:nvPr>
            <p:ph type="dt" idx="10"/>
          </p:nvPr>
        </p:nvSpPr>
        <p:spPr>
          <a:xfrm>
            <a:off x="296214" y="6356351"/>
            <a:ext cx="3158183"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284" name="Google Shape;284;p14"/>
          <p:cNvSpPr txBox="1">
            <a:spLocks noGrp="1"/>
          </p:cNvSpPr>
          <p:nvPr>
            <p:ph type="ftr" idx="11"/>
          </p:nvPr>
        </p:nvSpPr>
        <p:spPr>
          <a:xfrm>
            <a:off x="3740290" y="6356351"/>
            <a:ext cx="428611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285" name="Google Shape;285;p14"/>
          <p:cNvSpPr txBox="1">
            <a:spLocks noGrp="1"/>
          </p:cNvSpPr>
          <p:nvPr>
            <p:ph type="sldNum" idx="12"/>
          </p:nvPr>
        </p:nvSpPr>
        <p:spPr>
          <a:xfrm>
            <a:off x="8424214" y="6356351"/>
            <a:ext cx="3158183"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89"/>
        <p:cNvGrpSpPr/>
        <p:nvPr/>
      </p:nvGrpSpPr>
      <p:grpSpPr>
        <a:xfrm>
          <a:off x="0" y="0"/>
          <a:ext cx="0" cy="0"/>
          <a:chOff x="0" y="0"/>
          <a:chExt cx="0" cy="0"/>
        </a:xfrm>
      </p:grpSpPr>
      <p:sp>
        <p:nvSpPr>
          <p:cNvPr id="290" name="Google Shape;290;p15"/>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Juana va a ayudar a Maria</a:t>
            </a:r>
            <a:endParaRPr sz="4000">
              <a:solidFill>
                <a:srgbClr val="FF0000"/>
              </a:solidFill>
            </a:endParaRPr>
          </a:p>
        </p:txBody>
      </p:sp>
      <p:pic>
        <p:nvPicPr>
          <p:cNvPr id="291" name="Google Shape;291;p15"/>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292" name="Google Shape;292;p15"/>
          <p:cNvPicPr preferRelativeResize="0"/>
          <p:nvPr/>
        </p:nvPicPr>
        <p:blipFill rotWithShape="1">
          <a:blip r:embed="rId4">
            <a:alphaModFix/>
          </a:blip>
          <a:srcRect/>
          <a:stretch/>
        </p:blipFill>
        <p:spPr>
          <a:xfrm>
            <a:off x="-94083" y="4033157"/>
            <a:ext cx="2837284" cy="2149354"/>
          </a:xfrm>
          <a:prstGeom prst="rect">
            <a:avLst/>
          </a:prstGeom>
          <a:noFill/>
          <a:ln>
            <a:noFill/>
          </a:ln>
        </p:spPr>
      </p:pic>
      <p:pic>
        <p:nvPicPr>
          <p:cNvPr id="293" name="Google Shape;293;p15"/>
          <p:cNvPicPr preferRelativeResize="0"/>
          <p:nvPr/>
        </p:nvPicPr>
        <p:blipFill rotWithShape="1">
          <a:blip r:embed="rId5">
            <a:alphaModFix/>
          </a:blip>
          <a:srcRect/>
          <a:stretch/>
        </p:blipFill>
        <p:spPr>
          <a:xfrm>
            <a:off x="8026400" y="1278449"/>
            <a:ext cx="2375064" cy="1972008"/>
          </a:xfrm>
          <a:prstGeom prst="rect">
            <a:avLst/>
          </a:prstGeom>
          <a:noFill/>
          <a:ln>
            <a:noFill/>
          </a:ln>
        </p:spPr>
      </p:pic>
      <p:sp>
        <p:nvSpPr>
          <p:cNvPr id="294" name="Google Shape;294;p15"/>
          <p:cNvSpPr/>
          <p:nvPr/>
        </p:nvSpPr>
        <p:spPr>
          <a:xfrm>
            <a:off x="2507341" y="1153597"/>
            <a:ext cx="3142346" cy="3500046"/>
          </a:xfrm>
          <a:prstGeom prst="wedgeRectCallout">
            <a:avLst>
              <a:gd name="adj1" fmla="val -76670"/>
              <a:gd name="adj2" fmla="val 33838"/>
            </a:avLst>
          </a:prstGeom>
          <a:solidFill>
            <a:schemeClr val="lt1"/>
          </a:solid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de-DE" sz="2800" i="1">
                <a:solidFill>
                  <a:schemeClr val="dk1"/>
                </a:solidFill>
                <a:latin typeface="Calibri"/>
                <a:ea typeface="Calibri"/>
                <a:cs typeface="Calibri"/>
                <a:sym typeface="Calibri"/>
              </a:rPr>
              <a:t>Tienes que completar tu respuesta con  ¿</a:t>
            </a:r>
            <a:r>
              <a:rPr lang="de-DE" sz="2800" b="1" i="1">
                <a:solidFill>
                  <a:schemeClr val="accent2"/>
                </a:solidFill>
                <a:latin typeface="Calibri"/>
                <a:ea typeface="Calibri"/>
                <a:cs typeface="Calibri"/>
                <a:sym typeface="Calibri"/>
              </a:rPr>
              <a:t>DÓNDE</a:t>
            </a:r>
            <a:r>
              <a:rPr lang="de-DE" sz="2800" i="1">
                <a:solidFill>
                  <a:schemeClr val="dk1"/>
                </a:solidFill>
                <a:latin typeface="Calibri"/>
                <a:ea typeface="Calibri"/>
                <a:cs typeface="Calibri"/>
                <a:sym typeface="Calibri"/>
              </a:rPr>
              <a:t>? Y ¿</a:t>
            </a:r>
            <a:r>
              <a:rPr lang="de-DE" sz="2800" b="1" i="1">
                <a:solidFill>
                  <a:schemeClr val="accent1"/>
                </a:solidFill>
                <a:latin typeface="Calibri"/>
                <a:ea typeface="Calibri"/>
                <a:cs typeface="Calibri"/>
                <a:sym typeface="Calibri"/>
              </a:rPr>
              <a:t>QUIÉN</a:t>
            </a:r>
            <a:r>
              <a:rPr lang="de-DE" sz="2800" i="1">
                <a:solidFill>
                  <a:schemeClr val="dk1"/>
                </a:solidFill>
                <a:latin typeface="Calibri"/>
                <a:ea typeface="Calibri"/>
                <a:cs typeface="Calibri"/>
                <a:sym typeface="Calibri"/>
              </a:rPr>
              <a:t>?</a:t>
            </a:r>
            <a:endParaRPr sz="2400" i="1">
              <a:solidFill>
                <a:schemeClr val="dk1"/>
              </a:solidFill>
              <a:latin typeface="Calibri"/>
              <a:ea typeface="Calibri"/>
              <a:cs typeface="Calibri"/>
              <a:sym typeface="Calibri"/>
            </a:endParaRPr>
          </a:p>
        </p:txBody>
      </p:sp>
      <p:sp>
        <p:nvSpPr>
          <p:cNvPr id="295" name="Google Shape;295;p15"/>
          <p:cNvSpPr/>
          <p:nvPr/>
        </p:nvSpPr>
        <p:spPr>
          <a:xfrm>
            <a:off x="6377298" y="3250457"/>
            <a:ext cx="5673267" cy="2677656"/>
          </a:xfrm>
          <a:prstGeom prst="rect">
            <a:avLst/>
          </a:prstGeom>
          <a:noFill/>
          <a:ln w="38100" cap="flat" cmpd="sng">
            <a:solidFill>
              <a:srgbClr val="54813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de-DE" sz="2800">
                <a:solidFill>
                  <a:srgbClr val="00B050"/>
                </a:solidFill>
                <a:latin typeface="Calibri"/>
                <a:ea typeface="Calibri"/>
                <a:cs typeface="Calibri"/>
                <a:sym typeface="Calibri"/>
              </a:rPr>
              <a:t>Parece que los zoológicos no son tan buenos como parece. No se preocupan mucho de enseñar a las personas. Y es mejor proteger a los animales en la naturaleza, donde viven en libertad.</a:t>
            </a:r>
            <a:endParaRPr/>
          </a:p>
        </p:txBody>
      </p:sp>
      <p:sp>
        <p:nvSpPr>
          <p:cNvPr id="296" name="Google Shape;296;p15"/>
          <p:cNvSpPr txBox="1">
            <a:spLocks noGrp="1"/>
          </p:cNvSpPr>
          <p:nvPr>
            <p:ph type="dt" idx="10"/>
          </p:nvPr>
        </p:nvSpPr>
        <p:spPr>
          <a:xfrm>
            <a:off x="296214" y="6356351"/>
            <a:ext cx="3158183"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297" name="Google Shape;297;p15"/>
          <p:cNvSpPr txBox="1">
            <a:spLocks noGrp="1"/>
          </p:cNvSpPr>
          <p:nvPr>
            <p:ph type="ftr" idx="11"/>
          </p:nvPr>
        </p:nvSpPr>
        <p:spPr>
          <a:xfrm>
            <a:off x="3740290" y="6356351"/>
            <a:ext cx="428611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298" name="Google Shape;298;p15"/>
          <p:cNvSpPr txBox="1">
            <a:spLocks noGrp="1"/>
          </p:cNvSpPr>
          <p:nvPr>
            <p:ph type="sldNum" idx="12"/>
          </p:nvPr>
        </p:nvSpPr>
        <p:spPr>
          <a:xfrm>
            <a:off x="8424214" y="6356351"/>
            <a:ext cx="3158183"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302"/>
        <p:cNvGrpSpPr/>
        <p:nvPr/>
      </p:nvGrpSpPr>
      <p:grpSpPr>
        <a:xfrm>
          <a:off x="0" y="0"/>
          <a:ext cx="0" cy="0"/>
          <a:chOff x="0" y="0"/>
          <a:chExt cx="0" cy="0"/>
        </a:xfrm>
      </p:grpSpPr>
      <p:sp>
        <p:nvSpPr>
          <p:cNvPr id="303" name="Google Shape;303;p16"/>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Juana va a ayudar a Maria</a:t>
            </a:r>
            <a:endParaRPr sz="4000">
              <a:solidFill>
                <a:srgbClr val="FF0000"/>
              </a:solidFill>
            </a:endParaRPr>
          </a:p>
        </p:txBody>
      </p:sp>
      <p:pic>
        <p:nvPicPr>
          <p:cNvPr id="304" name="Google Shape;304;p16"/>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305" name="Google Shape;305;p16"/>
          <p:cNvPicPr preferRelativeResize="0"/>
          <p:nvPr/>
        </p:nvPicPr>
        <p:blipFill rotWithShape="1">
          <a:blip r:embed="rId4">
            <a:alphaModFix/>
          </a:blip>
          <a:srcRect/>
          <a:stretch/>
        </p:blipFill>
        <p:spPr>
          <a:xfrm>
            <a:off x="1792770" y="1152017"/>
            <a:ext cx="2142416" cy="1972008"/>
          </a:xfrm>
          <a:prstGeom prst="rect">
            <a:avLst/>
          </a:prstGeom>
          <a:noFill/>
          <a:ln>
            <a:noFill/>
          </a:ln>
        </p:spPr>
      </p:pic>
      <p:pic>
        <p:nvPicPr>
          <p:cNvPr id="306" name="Google Shape;306;p16"/>
          <p:cNvPicPr preferRelativeResize="0"/>
          <p:nvPr/>
        </p:nvPicPr>
        <p:blipFill rotWithShape="1">
          <a:blip r:embed="rId5">
            <a:alphaModFix/>
          </a:blip>
          <a:srcRect/>
          <a:stretch/>
        </p:blipFill>
        <p:spPr>
          <a:xfrm>
            <a:off x="8026400" y="1152017"/>
            <a:ext cx="2375064" cy="1972008"/>
          </a:xfrm>
          <a:prstGeom prst="rect">
            <a:avLst/>
          </a:prstGeom>
          <a:noFill/>
          <a:ln>
            <a:noFill/>
          </a:ln>
        </p:spPr>
      </p:pic>
      <p:sp>
        <p:nvSpPr>
          <p:cNvPr id="307" name="Google Shape;307;p16"/>
          <p:cNvSpPr/>
          <p:nvPr/>
        </p:nvSpPr>
        <p:spPr>
          <a:xfrm>
            <a:off x="6377298" y="2903628"/>
            <a:ext cx="5673267" cy="3108543"/>
          </a:xfrm>
          <a:prstGeom prst="rect">
            <a:avLst/>
          </a:prstGeom>
          <a:solidFill>
            <a:schemeClr val="lt1"/>
          </a:solidFill>
          <a:ln w="38100" cap="flat" cmpd="sng">
            <a:solidFill>
              <a:srgbClr val="54813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de-DE" sz="2800">
                <a:solidFill>
                  <a:srgbClr val="00B050"/>
                </a:solidFill>
                <a:latin typeface="Calibri"/>
                <a:ea typeface="Calibri"/>
                <a:cs typeface="Calibri"/>
                <a:sym typeface="Calibri"/>
              </a:rPr>
              <a:t>¿QUE?</a:t>
            </a:r>
            <a:endParaRPr/>
          </a:p>
          <a:p>
            <a:pPr marL="0" marR="0" lvl="0" indent="0" algn="l" rtl="0">
              <a:spcBef>
                <a:spcPts val="0"/>
              </a:spcBef>
              <a:spcAft>
                <a:spcPts val="0"/>
              </a:spcAft>
              <a:buNone/>
            </a:pPr>
            <a:r>
              <a:rPr lang="de-DE" sz="2800">
                <a:solidFill>
                  <a:srgbClr val="00B050"/>
                </a:solidFill>
                <a:latin typeface="Calibri"/>
                <a:ea typeface="Calibri"/>
                <a:cs typeface="Calibri"/>
                <a:sym typeface="Calibri"/>
              </a:rPr>
              <a:t>Parece que los zoológicos no son tan buenos como parece. No se preocupan mucho de enseñar a las personas. Y es mejor proteger a los animales en la naturaleza, donde viven en libertad.</a:t>
            </a:r>
            <a:endParaRPr/>
          </a:p>
        </p:txBody>
      </p:sp>
      <p:sp>
        <p:nvSpPr>
          <p:cNvPr id="308" name="Google Shape;308;p16"/>
          <p:cNvSpPr/>
          <p:nvPr/>
        </p:nvSpPr>
        <p:spPr>
          <a:xfrm>
            <a:off x="307526" y="3106119"/>
            <a:ext cx="5673267" cy="2462213"/>
          </a:xfrm>
          <a:prstGeom prst="rect">
            <a:avLst/>
          </a:prstGeom>
          <a:solidFill>
            <a:schemeClr val="lt1"/>
          </a:solidFill>
          <a:ln w="38100" cap="flat" cmpd="sng">
            <a:solidFill>
              <a:srgbClr val="54813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de-DE" sz="2800" b="1">
                <a:solidFill>
                  <a:schemeClr val="accent2"/>
                </a:solidFill>
                <a:latin typeface="Calibri"/>
                <a:ea typeface="Calibri"/>
                <a:cs typeface="Calibri"/>
                <a:sym typeface="Calibri"/>
              </a:rPr>
              <a:t>¿DÓNDE?</a:t>
            </a:r>
            <a:endParaRPr/>
          </a:p>
          <a:p>
            <a:pPr marL="0" marR="0" lvl="0" indent="0" algn="l" rtl="0">
              <a:spcBef>
                <a:spcPts val="0"/>
              </a:spcBef>
              <a:spcAft>
                <a:spcPts val="0"/>
              </a:spcAft>
              <a:buNone/>
            </a:pPr>
            <a:r>
              <a:rPr lang="de-DE" sz="2800" b="1">
                <a:solidFill>
                  <a:schemeClr val="accent2"/>
                </a:solidFill>
                <a:latin typeface="Calibri"/>
                <a:ea typeface="Calibri"/>
                <a:cs typeface="Calibri"/>
                <a:sym typeface="Calibri"/>
              </a:rPr>
              <a:t>La página es de una revista de divulgación científica. Este tipo de revistas tratan de enseñar cosas a la gente y no quieren vender nada.</a:t>
            </a:r>
            <a:endParaRPr/>
          </a:p>
        </p:txBody>
      </p:sp>
      <p:sp>
        <p:nvSpPr>
          <p:cNvPr id="309" name="Google Shape;309;p16"/>
          <p:cNvSpPr txBox="1">
            <a:spLocks noGrp="1"/>
          </p:cNvSpPr>
          <p:nvPr>
            <p:ph type="dt" idx="10"/>
          </p:nvPr>
        </p:nvSpPr>
        <p:spPr>
          <a:xfrm>
            <a:off x="296214" y="6356351"/>
            <a:ext cx="3158183"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310" name="Google Shape;310;p16"/>
          <p:cNvSpPr txBox="1">
            <a:spLocks noGrp="1"/>
          </p:cNvSpPr>
          <p:nvPr>
            <p:ph type="ftr" idx="11"/>
          </p:nvPr>
        </p:nvSpPr>
        <p:spPr>
          <a:xfrm>
            <a:off x="3740290" y="6356351"/>
            <a:ext cx="428611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311" name="Google Shape;311;p16"/>
          <p:cNvSpPr txBox="1">
            <a:spLocks noGrp="1"/>
          </p:cNvSpPr>
          <p:nvPr>
            <p:ph type="sldNum" idx="12"/>
          </p:nvPr>
        </p:nvSpPr>
        <p:spPr>
          <a:xfrm>
            <a:off x="8424214" y="6356351"/>
            <a:ext cx="3158183"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315"/>
        <p:cNvGrpSpPr/>
        <p:nvPr/>
      </p:nvGrpSpPr>
      <p:grpSpPr>
        <a:xfrm>
          <a:off x="0" y="0"/>
          <a:ext cx="0" cy="0"/>
          <a:chOff x="0" y="0"/>
          <a:chExt cx="0" cy="0"/>
        </a:xfrm>
      </p:grpSpPr>
      <p:sp>
        <p:nvSpPr>
          <p:cNvPr id="316" name="Google Shape;316;p17"/>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¡AHORA ESTÁ PERFECTO!</a:t>
            </a:r>
            <a:endParaRPr sz="4000">
              <a:solidFill>
                <a:srgbClr val="FF0000"/>
              </a:solidFill>
            </a:endParaRPr>
          </a:p>
        </p:txBody>
      </p:sp>
      <p:pic>
        <p:nvPicPr>
          <p:cNvPr id="317" name="Google Shape;317;p17"/>
          <p:cNvPicPr preferRelativeResize="0"/>
          <p:nvPr/>
        </p:nvPicPr>
        <p:blipFill rotWithShape="1">
          <a:blip r:embed="rId3">
            <a:alphaModFix/>
          </a:blip>
          <a:srcRect t="6951" b="26900"/>
          <a:stretch/>
        </p:blipFill>
        <p:spPr>
          <a:xfrm>
            <a:off x="0" y="-39351"/>
            <a:ext cx="1170075" cy="1144251"/>
          </a:xfrm>
          <a:prstGeom prst="rect">
            <a:avLst/>
          </a:prstGeom>
          <a:noFill/>
          <a:ln>
            <a:noFill/>
          </a:ln>
        </p:spPr>
      </p:pic>
      <p:pic>
        <p:nvPicPr>
          <p:cNvPr id="318" name="Google Shape;318;p17"/>
          <p:cNvPicPr preferRelativeResize="0"/>
          <p:nvPr/>
        </p:nvPicPr>
        <p:blipFill rotWithShape="1">
          <a:blip r:embed="rId4">
            <a:alphaModFix/>
          </a:blip>
          <a:srcRect/>
          <a:stretch/>
        </p:blipFill>
        <p:spPr>
          <a:xfrm>
            <a:off x="421821" y="1104900"/>
            <a:ext cx="1518557" cy="1378912"/>
          </a:xfrm>
          <a:prstGeom prst="rect">
            <a:avLst/>
          </a:prstGeom>
          <a:noFill/>
          <a:ln>
            <a:noFill/>
          </a:ln>
        </p:spPr>
      </p:pic>
      <p:pic>
        <p:nvPicPr>
          <p:cNvPr id="319" name="Google Shape;319;p17"/>
          <p:cNvPicPr preferRelativeResize="0"/>
          <p:nvPr/>
        </p:nvPicPr>
        <p:blipFill rotWithShape="1">
          <a:blip r:embed="rId5">
            <a:alphaModFix/>
          </a:blip>
          <a:srcRect/>
          <a:stretch/>
        </p:blipFill>
        <p:spPr>
          <a:xfrm>
            <a:off x="9918533" y="1104900"/>
            <a:ext cx="1663864" cy="1331795"/>
          </a:xfrm>
          <a:prstGeom prst="rect">
            <a:avLst/>
          </a:prstGeom>
          <a:noFill/>
          <a:ln>
            <a:noFill/>
          </a:ln>
        </p:spPr>
      </p:pic>
      <p:sp>
        <p:nvSpPr>
          <p:cNvPr id="320" name="Google Shape;320;p17"/>
          <p:cNvSpPr txBox="1"/>
          <p:nvPr/>
        </p:nvSpPr>
        <p:spPr>
          <a:xfrm>
            <a:off x="1940378" y="1473877"/>
            <a:ext cx="8257722" cy="4290109"/>
          </a:xfrm>
          <a:prstGeom prst="rect">
            <a:avLst/>
          </a:prstGeom>
          <a:solidFill>
            <a:schemeClr val="lt1"/>
          </a:solidFill>
          <a:ln w="38100" cap="flat" cmpd="sng">
            <a:solidFill>
              <a:srgbClr val="0070C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r>
              <a:rPr lang="de-DE" sz="2000" b="1">
                <a:solidFill>
                  <a:srgbClr val="00B050"/>
                </a:solidFill>
                <a:latin typeface="Calibri"/>
                <a:ea typeface="Calibri"/>
                <a:cs typeface="Calibri"/>
                <a:sym typeface="Calibri"/>
              </a:rPr>
              <a:t>¿QUÉ?: </a:t>
            </a:r>
            <a:endParaRPr/>
          </a:p>
          <a:p>
            <a:pPr marL="0" marR="0" lvl="0" indent="0" algn="l" rtl="0">
              <a:spcBef>
                <a:spcPts val="600"/>
              </a:spcBef>
              <a:spcAft>
                <a:spcPts val="0"/>
              </a:spcAft>
              <a:buNone/>
            </a:pPr>
            <a:r>
              <a:rPr lang="de-DE" sz="2000" b="1">
                <a:solidFill>
                  <a:srgbClr val="00B050"/>
                </a:solidFill>
                <a:latin typeface="Calibri"/>
                <a:ea typeface="Calibri"/>
                <a:cs typeface="Calibri"/>
                <a:sym typeface="Calibri"/>
              </a:rPr>
              <a:t>Los zoológicos son defendidos porque nos pueden ayudar a conocer mejor a los animales y salvar animales que podrían desaparecer, aunque en realidad muy pocos lo hacen.</a:t>
            </a:r>
            <a:endParaRPr/>
          </a:p>
          <a:p>
            <a:pPr marL="0" marR="0" lvl="0" indent="0" algn="l" rtl="0">
              <a:spcBef>
                <a:spcPts val="600"/>
              </a:spcBef>
              <a:spcAft>
                <a:spcPts val="0"/>
              </a:spcAft>
              <a:buNone/>
            </a:pPr>
            <a:r>
              <a:rPr lang="de-DE" sz="2000" b="1">
                <a:solidFill>
                  <a:srgbClr val="00B0F0"/>
                </a:solidFill>
                <a:latin typeface="Calibri"/>
                <a:ea typeface="Calibri"/>
                <a:cs typeface="Calibri"/>
                <a:sym typeface="Calibri"/>
              </a:rPr>
              <a:t>¿DÓNDE?: </a:t>
            </a:r>
            <a:endParaRPr/>
          </a:p>
          <a:p>
            <a:pPr marL="0" marR="0" lvl="0" indent="0" algn="l" rtl="0">
              <a:spcBef>
                <a:spcPts val="600"/>
              </a:spcBef>
              <a:spcAft>
                <a:spcPts val="0"/>
              </a:spcAft>
              <a:buNone/>
            </a:pPr>
            <a:r>
              <a:rPr lang="de-DE" sz="2000" b="1">
                <a:solidFill>
                  <a:srgbClr val="00B0F0"/>
                </a:solidFill>
                <a:latin typeface="Calibri"/>
                <a:ea typeface="Calibri"/>
                <a:cs typeface="Calibri"/>
                <a:sym typeface="Calibri"/>
              </a:rPr>
              <a:t>La página es de la revista científica de la Asociación Ciencia Hoy. Este tipo de revistas tratan de enseñar cosas a la gente y no quieren vender nada.</a:t>
            </a:r>
            <a:endParaRPr/>
          </a:p>
          <a:p>
            <a:pPr marL="0" marR="0" lvl="0" indent="0" algn="l" rtl="0">
              <a:spcBef>
                <a:spcPts val="600"/>
              </a:spcBef>
              <a:spcAft>
                <a:spcPts val="0"/>
              </a:spcAft>
              <a:buNone/>
            </a:pPr>
            <a:r>
              <a:rPr lang="de-DE" sz="2000" b="1">
                <a:solidFill>
                  <a:schemeClr val="accent2"/>
                </a:solidFill>
                <a:latin typeface="Calibri"/>
                <a:ea typeface="Calibri"/>
                <a:cs typeface="Calibri"/>
                <a:sym typeface="Calibri"/>
              </a:rPr>
              <a:t>¿QUIÉN?: </a:t>
            </a:r>
            <a:endParaRPr/>
          </a:p>
          <a:p>
            <a:pPr marL="0" marR="0" lvl="0" indent="0" algn="l" rtl="0">
              <a:spcBef>
                <a:spcPts val="600"/>
              </a:spcBef>
              <a:spcAft>
                <a:spcPts val="0"/>
              </a:spcAft>
              <a:buNone/>
            </a:pPr>
            <a:r>
              <a:rPr lang="de-DE" sz="2000" b="1">
                <a:solidFill>
                  <a:schemeClr val="accent2"/>
                </a:solidFill>
                <a:latin typeface="Calibri"/>
                <a:ea typeface="Calibri"/>
                <a:cs typeface="Calibri"/>
                <a:sym typeface="Calibri"/>
              </a:rPr>
              <a:t>El texto lo escribe un biólogo de la Universidad. Un biólogo estudia a los animales, así que son dos personas que saben mucho. Es un experto. </a:t>
            </a:r>
            <a:endParaRPr sz="2000" b="1">
              <a:solidFill>
                <a:schemeClr val="accent2"/>
              </a:solidFill>
              <a:latin typeface="Calibri"/>
              <a:ea typeface="Calibri"/>
              <a:cs typeface="Calibri"/>
              <a:sym typeface="Calibri"/>
            </a:endParaRPr>
          </a:p>
          <a:p>
            <a:pPr marL="0" marR="0" lvl="0" indent="0" algn="l" rtl="0">
              <a:spcBef>
                <a:spcPts val="600"/>
              </a:spcBef>
              <a:spcAft>
                <a:spcPts val="0"/>
              </a:spcAft>
              <a:buNone/>
            </a:pPr>
            <a:r>
              <a:rPr lang="de-DE" sz="2000" b="1">
                <a:solidFill>
                  <a:schemeClr val="accent2"/>
                </a:solidFill>
                <a:latin typeface="Calibri"/>
                <a:ea typeface="Calibri"/>
                <a:cs typeface="Calibri"/>
                <a:sym typeface="Calibri"/>
              </a:rPr>
              <a:t>Además lo que dice está apoyado por estudios científicos.</a:t>
            </a:r>
            <a:endParaRPr sz="2000" b="1">
              <a:solidFill>
                <a:srgbClr val="00B050"/>
              </a:solidFill>
              <a:latin typeface="Calibri"/>
              <a:ea typeface="Calibri"/>
              <a:cs typeface="Calibri"/>
              <a:sym typeface="Calibri"/>
            </a:endParaRPr>
          </a:p>
        </p:txBody>
      </p:sp>
      <p:pic>
        <p:nvPicPr>
          <p:cNvPr id="321" name="Google Shape;321;p17" descr="Resultado de imagen de THUMB UP"/>
          <p:cNvPicPr preferRelativeResize="0"/>
          <p:nvPr/>
        </p:nvPicPr>
        <p:blipFill rotWithShape="1">
          <a:blip r:embed="rId6">
            <a:alphaModFix/>
          </a:blip>
          <a:srcRect/>
          <a:stretch/>
        </p:blipFill>
        <p:spPr>
          <a:xfrm rot="-989674">
            <a:off x="9396471" y="5097090"/>
            <a:ext cx="861740" cy="858406"/>
          </a:xfrm>
          <a:prstGeom prst="rect">
            <a:avLst/>
          </a:prstGeom>
          <a:noFill/>
          <a:ln>
            <a:noFill/>
          </a:ln>
        </p:spPr>
      </p:pic>
      <p:sp>
        <p:nvSpPr>
          <p:cNvPr id="322" name="Google Shape;322;p17"/>
          <p:cNvSpPr txBox="1">
            <a:spLocks noGrp="1"/>
          </p:cNvSpPr>
          <p:nvPr>
            <p:ph type="dt" idx="10"/>
          </p:nvPr>
        </p:nvSpPr>
        <p:spPr>
          <a:xfrm>
            <a:off x="296214" y="6356351"/>
            <a:ext cx="3158183"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323" name="Google Shape;323;p17"/>
          <p:cNvSpPr txBox="1">
            <a:spLocks noGrp="1"/>
          </p:cNvSpPr>
          <p:nvPr>
            <p:ph type="ftr" idx="11"/>
          </p:nvPr>
        </p:nvSpPr>
        <p:spPr>
          <a:xfrm>
            <a:off x="3740290" y="6356351"/>
            <a:ext cx="428611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324" name="Google Shape;324;p17"/>
          <p:cNvSpPr txBox="1">
            <a:spLocks noGrp="1"/>
          </p:cNvSpPr>
          <p:nvPr>
            <p:ph type="sldNum" idx="12"/>
          </p:nvPr>
        </p:nvSpPr>
        <p:spPr>
          <a:xfrm>
            <a:off x="8424214" y="6356351"/>
            <a:ext cx="3158183"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8"/>
        <p:cNvGrpSpPr/>
        <p:nvPr/>
      </p:nvGrpSpPr>
      <p:grpSpPr>
        <a:xfrm>
          <a:off x="0" y="0"/>
          <a:ext cx="0" cy="0"/>
          <a:chOff x="0" y="0"/>
          <a:chExt cx="0" cy="0"/>
        </a:xfrm>
      </p:grpSpPr>
      <p:sp>
        <p:nvSpPr>
          <p:cNvPr id="329" name="Google Shape;329;p18"/>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3600"/>
              <a:buFont typeface="Calibri"/>
              <a:buNone/>
            </a:pPr>
            <a:r>
              <a:rPr lang="de-DE" sz="3600"/>
              <a:t>¿QUÉ HAN APRENDIDO JUANA Y MARÍA EN ESTE CAPÍTULO?</a:t>
            </a:r>
            <a:endParaRPr sz="3600">
              <a:solidFill>
                <a:schemeClr val="dk1"/>
              </a:solidFill>
            </a:endParaRPr>
          </a:p>
        </p:txBody>
      </p:sp>
      <p:pic>
        <p:nvPicPr>
          <p:cNvPr id="330" name="Google Shape;330;p18"/>
          <p:cNvPicPr preferRelativeResize="0"/>
          <p:nvPr/>
        </p:nvPicPr>
        <p:blipFill rotWithShape="1">
          <a:blip r:embed="rId3">
            <a:alphaModFix/>
          </a:blip>
          <a:srcRect t="6951" b="26900"/>
          <a:stretch/>
        </p:blipFill>
        <p:spPr>
          <a:xfrm>
            <a:off x="0" y="-39351"/>
            <a:ext cx="1170075" cy="1144251"/>
          </a:xfrm>
          <a:prstGeom prst="rect">
            <a:avLst/>
          </a:prstGeom>
          <a:noFill/>
          <a:ln>
            <a:noFill/>
          </a:ln>
        </p:spPr>
      </p:pic>
      <p:sp>
        <p:nvSpPr>
          <p:cNvPr id="331" name="Google Shape;331;p18"/>
          <p:cNvSpPr/>
          <p:nvPr/>
        </p:nvSpPr>
        <p:spPr>
          <a:xfrm>
            <a:off x="949332" y="1480458"/>
            <a:ext cx="10921539" cy="3929281"/>
          </a:xfrm>
          <a:prstGeom prst="rect">
            <a:avLst/>
          </a:prstGeom>
          <a:noFill/>
          <a:ln w="50800" cap="flat" cmpd="sng">
            <a:solidFill>
              <a:srgbClr val="0070C0"/>
            </a:solidFill>
            <a:prstDash val="solid"/>
            <a:round/>
            <a:headEnd type="none" w="sm" len="sm"/>
            <a:tailEnd type="none" w="sm" len="sm"/>
          </a:ln>
        </p:spPr>
        <p:txBody>
          <a:bodyPr spcFirstLastPara="1" wrap="square" lIns="91425" tIns="45700" rIns="91425" bIns="45700" anchor="t" anchorCtr="0">
            <a:spAutoFit/>
          </a:bodyPr>
          <a:lstStyle/>
          <a:p>
            <a:pPr marL="228600" marR="0" lvl="0" indent="-228600" algn="l" rtl="0">
              <a:lnSpc>
                <a:spcPct val="80000"/>
              </a:lnSpc>
              <a:spcBef>
                <a:spcPts val="0"/>
              </a:spcBef>
              <a:spcAft>
                <a:spcPts val="0"/>
              </a:spcAft>
              <a:buClr>
                <a:schemeClr val="dk1"/>
              </a:buClr>
              <a:buSzPts val="3600"/>
              <a:buFont typeface="Arial"/>
              <a:buChar char="•"/>
            </a:pPr>
            <a:r>
              <a:rPr lang="de-DE" sz="3600">
                <a:solidFill>
                  <a:schemeClr val="dk1"/>
                </a:solidFill>
                <a:latin typeface="Calibri"/>
                <a:ea typeface="Calibri"/>
                <a:cs typeface="Calibri"/>
                <a:sym typeface="Calibri"/>
              </a:rPr>
              <a:t>Han aprendido a valorar mejor la información que leen en internet.</a:t>
            </a:r>
            <a:endParaRPr/>
          </a:p>
          <a:p>
            <a:pPr marL="228600" marR="0" lvl="0" indent="-228600" algn="l" rtl="0">
              <a:lnSpc>
                <a:spcPct val="80000"/>
              </a:lnSpc>
              <a:spcBef>
                <a:spcPts val="1000"/>
              </a:spcBef>
              <a:spcAft>
                <a:spcPts val="0"/>
              </a:spcAft>
              <a:buNone/>
            </a:pPr>
            <a:endParaRPr sz="3600">
              <a:solidFill>
                <a:schemeClr val="dk1"/>
              </a:solidFill>
              <a:latin typeface="Calibri"/>
              <a:ea typeface="Calibri"/>
              <a:cs typeface="Calibri"/>
              <a:sym typeface="Calibri"/>
            </a:endParaRPr>
          </a:p>
          <a:p>
            <a:pPr marL="228600" marR="0" lvl="0" indent="-228600" algn="l" rtl="0">
              <a:lnSpc>
                <a:spcPct val="80000"/>
              </a:lnSpc>
              <a:spcBef>
                <a:spcPts val="1000"/>
              </a:spcBef>
              <a:spcAft>
                <a:spcPts val="0"/>
              </a:spcAft>
              <a:buClr>
                <a:schemeClr val="dk1"/>
              </a:buClr>
              <a:buSzPts val="3600"/>
              <a:buFont typeface="Arial"/>
              <a:buChar char="•"/>
            </a:pPr>
            <a:r>
              <a:rPr lang="de-DE" sz="3600">
                <a:solidFill>
                  <a:schemeClr val="dk1"/>
                </a:solidFill>
                <a:latin typeface="Calibri"/>
                <a:ea typeface="Calibri"/>
                <a:cs typeface="Calibri"/>
                <a:sym typeface="Calibri"/>
              </a:rPr>
              <a:t>Explican por qué se puede confiar en un sitio web o no. </a:t>
            </a:r>
            <a:endParaRPr/>
          </a:p>
          <a:p>
            <a:pPr marL="228600" marR="0" lvl="0" indent="-228600" algn="l" rtl="0">
              <a:lnSpc>
                <a:spcPct val="80000"/>
              </a:lnSpc>
              <a:spcBef>
                <a:spcPts val="1000"/>
              </a:spcBef>
              <a:spcAft>
                <a:spcPts val="0"/>
              </a:spcAft>
              <a:buClr>
                <a:schemeClr val="dk1"/>
              </a:buClr>
              <a:buSzPts val="3600"/>
              <a:buFont typeface="Arial"/>
              <a:buChar char="•"/>
            </a:pPr>
            <a:r>
              <a:rPr lang="de-DE" sz="3600">
                <a:solidFill>
                  <a:schemeClr val="dk1"/>
                </a:solidFill>
                <a:latin typeface="Calibri"/>
                <a:ea typeface="Calibri"/>
                <a:cs typeface="Calibri"/>
                <a:sym typeface="Calibri"/>
              </a:rPr>
              <a:t>¡Juana y María consideran ahora las tres preguntas clave!</a:t>
            </a:r>
            <a:endParaRPr sz="3600">
              <a:solidFill>
                <a:schemeClr val="dk1"/>
              </a:solidFill>
              <a:latin typeface="Calibri"/>
              <a:ea typeface="Calibri"/>
              <a:cs typeface="Calibri"/>
              <a:sym typeface="Calibri"/>
            </a:endParaRPr>
          </a:p>
          <a:p>
            <a:pPr marL="0" marR="0" lvl="0" indent="0" algn="l" rtl="0">
              <a:lnSpc>
                <a:spcPct val="80000"/>
              </a:lnSpc>
              <a:spcBef>
                <a:spcPts val="1000"/>
              </a:spcBef>
              <a:spcAft>
                <a:spcPts val="0"/>
              </a:spcAft>
              <a:buNone/>
            </a:pPr>
            <a:r>
              <a:rPr lang="de-DE" sz="3600">
                <a:solidFill>
                  <a:schemeClr val="dk1"/>
                </a:solidFill>
                <a:latin typeface="Calibri"/>
                <a:ea typeface="Calibri"/>
                <a:cs typeface="Calibri"/>
                <a:sym typeface="Calibri"/>
              </a:rPr>
              <a:t>	</a:t>
            </a:r>
            <a:r>
              <a:rPr lang="de-DE" sz="5400" b="1">
                <a:solidFill>
                  <a:srgbClr val="00B050"/>
                </a:solidFill>
                <a:latin typeface="Calibri"/>
                <a:ea typeface="Calibri"/>
                <a:cs typeface="Calibri"/>
                <a:sym typeface="Calibri"/>
              </a:rPr>
              <a:t>¿QUÉ?	</a:t>
            </a:r>
            <a:r>
              <a:rPr lang="de-DE" sz="5400" b="1">
                <a:solidFill>
                  <a:schemeClr val="accent2"/>
                </a:solidFill>
                <a:latin typeface="Calibri"/>
                <a:ea typeface="Calibri"/>
                <a:cs typeface="Calibri"/>
                <a:sym typeface="Calibri"/>
              </a:rPr>
              <a:t>¿DÓNDE?    </a:t>
            </a:r>
            <a:r>
              <a:rPr lang="de-DE" sz="5400" b="1">
                <a:solidFill>
                  <a:schemeClr val="accent1"/>
                </a:solidFill>
                <a:latin typeface="Calibri"/>
                <a:ea typeface="Calibri"/>
                <a:cs typeface="Calibri"/>
                <a:sym typeface="Calibri"/>
              </a:rPr>
              <a:t>¿QUIÉN?</a:t>
            </a:r>
            <a:endParaRPr/>
          </a:p>
        </p:txBody>
      </p:sp>
      <p:sp>
        <p:nvSpPr>
          <p:cNvPr id="332" name="Google Shape;332;p18"/>
          <p:cNvSpPr txBox="1">
            <a:spLocks noGrp="1"/>
          </p:cNvSpPr>
          <p:nvPr>
            <p:ph type="dt" idx="10"/>
          </p:nvPr>
        </p:nvSpPr>
        <p:spPr>
          <a:xfrm>
            <a:off x="296214" y="6356351"/>
            <a:ext cx="3158183"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333" name="Google Shape;333;p18"/>
          <p:cNvSpPr txBox="1">
            <a:spLocks noGrp="1"/>
          </p:cNvSpPr>
          <p:nvPr>
            <p:ph type="ftr" idx="11"/>
          </p:nvPr>
        </p:nvSpPr>
        <p:spPr>
          <a:xfrm>
            <a:off x="3740290" y="6356351"/>
            <a:ext cx="4286110"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334" name="Google Shape;334;p18"/>
          <p:cNvSpPr txBox="1">
            <a:spLocks noGrp="1"/>
          </p:cNvSpPr>
          <p:nvPr>
            <p:ph type="sldNum" idx="12"/>
          </p:nvPr>
        </p:nvSpPr>
        <p:spPr>
          <a:xfrm>
            <a:off x="8424214" y="6356351"/>
            <a:ext cx="3158183"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1050"/>
              <a:t>Autores:  V. Ávila, I. Fajardo, P. Delgado, L. Salmerón. </a:t>
            </a:r>
            <a:endParaRPr sz="1050"/>
          </a:p>
        </p:txBody>
      </p:sp>
      <p:sp>
        <p:nvSpPr>
          <p:cNvPr id="112" name="Google Shape;112;p2"/>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de-DE" sz="1050" b="1"/>
              <a:t>LECRIT </a:t>
            </a:r>
            <a:r>
              <a:rPr lang="de-DE" sz="1050"/>
              <a:t>(PROGRAMA DE FORMACIÓN EN LECTURA CRÍTICA EN INTERNET)</a:t>
            </a:r>
            <a:endParaRPr/>
          </a:p>
        </p:txBody>
      </p:sp>
      <p:sp>
        <p:nvSpPr>
          <p:cNvPr id="113" name="Google Shape;113;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grpSp>
        <p:nvGrpSpPr>
          <p:cNvPr id="114" name="Google Shape;114;p2"/>
          <p:cNvGrpSpPr/>
          <p:nvPr/>
        </p:nvGrpSpPr>
        <p:grpSpPr>
          <a:xfrm>
            <a:off x="788077" y="1192210"/>
            <a:ext cx="10565724" cy="4402512"/>
            <a:chOff x="749439" y="1230846"/>
            <a:chExt cx="11034347" cy="4402512"/>
          </a:xfrm>
        </p:grpSpPr>
        <p:pic>
          <p:nvPicPr>
            <p:cNvPr id="115" name="Google Shape;115;p2"/>
            <p:cNvPicPr preferRelativeResize="0"/>
            <p:nvPr/>
          </p:nvPicPr>
          <p:blipFill rotWithShape="1">
            <a:blip r:embed="rId3">
              <a:alphaModFix/>
            </a:blip>
            <a:srcRect t="9342" b="26901"/>
            <a:stretch/>
          </p:blipFill>
          <p:spPr>
            <a:xfrm>
              <a:off x="7391399" y="1831202"/>
              <a:ext cx="4392387" cy="3802156"/>
            </a:xfrm>
            <a:prstGeom prst="rect">
              <a:avLst/>
            </a:prstGeom>
            <a:noFill/>
            <a:ln>
              <a:noFill/>
            </a:ln>
          </p:spPr>
        </p:pic>
        <p:sp>
          <p:nvSpPr>
            <p:cNvPr id="116" name="Google Shape;116;p2"/>
            <p:cNvSpPr/>
            <p:nvPr/>
          </p:nvSpPr>
          <p:spPr>
            <a:xfrm>
              <a:off x="749439" y="1230846"/>
              <a:ext cx="6010800" cy="2816400"/>
            </a:xfrm>
            <a:prstGeom prst="wedgeRectCallout">
              <a:avLst>
                <a:gd name="adj1" fmla="val 77330"/>
                <a:gd name="adj2" fmla="val 32112"/>
              </a:avLst>
            </a:prstGeom>
            <a:no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de-DE" sz="3600" b="1" i="0" u="none" strike="noStrike" cap="none">
                  <a:solidFill>
                    <a:srgbClr val="FF0000"/>
                  </a:solidFill>
                  <a:latin typeface="Calibri"/>
                  <a:ea typeface="Calibri"/>
                  <a:cs typeface="Calibri"/>
                  <a:sym typeface="Calibri"/>
                </a:rPr>
                <a:t>¡Recuerda!</a:t>
              </a:r>
              <a:endParaRPr/>
            </a:p>
            <a:p>
              <a:pPr marL="0" marR="0" lvl="0" indent="0" algn="ctr" rtl="0">
                <a:lnSpc>
                  <a:spcPct val="100000"/>
                </a:lnSpc>
                <a:spcBef>
                  <a:spcPts val="0"/>
                </a:spcBef>
                <a:spcAft>
                  <a:spcPts val="0"/>
                </a:spcAft>
                <a:buClr>
                  <a:schemeClr val="dk1"/>
                </a:buClr>
                <a:buSzPts val="750"/>
                <a:buFont typeface="Calibri"/>
                <a:buNone/>
              </a:pPr>
              <a:endParaRPr sz="3000" b="1" i="0" u="none" strike="noStrike" cap="none">
                <a:solidFill>
                  <a:srgbClr val="FF0000"/>
                </a:solidFill>
                <a:latin typeface="Calibri"/>
                <a:ea typeface="Calibri"/>
                <a:cs typeface="Calibri"/>
                <a:sym typeface="Calibri"/>
              </a:endParaRPr>
            </a:p>
            <a:p>
              <a:pPr marL="0" marR="0" lvl="0" indent="0" algn="ctr" rtl="0">
                <a:spcBef>
                  <a:spcPts val="0"/>
                </a:spcBef>
                <a:spcAft>
                  <a:spcPts val="0"/>
                </a:spcAft>
                <a:buNone/>
              </a:pPr>
              <a:r>
                <a:rPr lang="de-DE" sz="3200" b="0" i="0" u="none" strike="noStrike" cap="none">
                  <a:solidFill>
                    <a:schemeClr val="dk1"/>
                  </a:solidFill>
                  <a:latin typeface="Calibri"/>
                  <a:ea typeface="Calibri"/>
                  <a:cs typeface="Calibri"/>
                  <a:sym typeface="Calibri"/>
                </a:rPr>
                <a:t>¿</a:t>
              </a:r>
              <a:r>
                <a:rPr lang="de-DE" sz="3200" b="1" i="0" u="none" strike="noStrike" cap="none">
                  <a:solidFill>
                    <a:srgbClr val="00B050"/>
                  </a:solidFill>
                  <a:latin typeface="Calibri"/>
                  <a:ea typeface="Calibri"/>
                  <a:cs typeface="Calibri"/>
                  <a:sym typeface="Calibri"/>
                </a:rPr>
                <a:t>QUÉ</a:t>
              </a:r>
              <a:r>
                <a:rPr lang="de-DE" sz="3200" b="0" i="0" u="none" strike="noStrike" cap="none">
                  <a:solidFill>
                    <a:schemeClr val="dk1"/>
                  </a:solidFill>
                  <a:latin typeface="Calibri"/>
                  <a:ea typeface="Calibri"/>
                  <a:cs typeface="Calibri"/>
                  <a:sym typeface="Calibri"/>
                </a:rPr>
                <a:t> dice el texto?</a:t>
              </a:r>
              <a:endParaRPr/>
            </a:p>
            <a:p>
              <a:pPr marL="0" marR="0" lvl="0" indent="0" algn="ctr" rtl="0">
                <a:spcBef>
                  <a:spcPts val="0"/>
                </a:spcBef>
                <a:spcAft>
                  <a:spcPts val="0"/>
                </a:spcAft>
                <a:buNone/>
              </a:pPr>
              <a:r>
                <a:rPr lang="de-DE" sz="3200" b="0" i="0" u="none" strike="noStrike" cap="none">
                  <a:solidFill>
                    <a:schemeClr val="dk1"/>
                  </a:solidFill>
                  <a:latin typeface="Calibri"/>
                  <a:ea typeface="Calibri"/>
                  <a:cs typeface="Calibri"/>
                  <a:sym typeface="Calibri"/>
                </a:rPr>
                <a:t>¿</a:t>
              </a:r>
              <a:r>
                <a:rPr lang="de-DE" sz="3200" b="1" i="0" u="none" strike="noStrike" cap="none">
                  <a:solidFill>
                    <a:srgbClr val="0070C0"/>
                  </a:solidFill>
                  <a:latin typeface="Calibri"/>
                  <a:ea typeface="Calibri"/>
                  <a:cs typeface="Calibri"/>
                  <a:sym typeface="Calibri"/>
                </a:rPr>
                <a:t>QUIÉN</a:t>
              </a:r>
              <a:r>
                <a:rPr lang="de-DE" sz="3200" b="0" i="0" u="none" strike="noStrike" cap="none">
                  <a:solidFill>
                    <a:schemeClr val="dk1"/>
                  </a:solidFill>
                  <a:latin typeface="Calibri"/>
                  <a:ea typeface="Calibri"/>
                  <a:cs typeface="Calibri"/>
                  <a:sym typeface="Calibri"/>
                </a:rPr>
                <a:t> lo escribe? (experto/intención)</a:t>
              </a:r>
              <a:endParaRPr/>
            </a:p>
            <a:p>
              <a:pPr marL="0" marR="0" lvl="0" indent="0" algn="ctr" rtl="0">
                <a:spcBef>
                  <a:spcPts val="0"/>
                </a:spcBef>
                <a:spcAft>
                  <a:spcPts val="0"/>
                </a:spcAft>
                <a:buNone/>
              </a:pPr>
              <a:r>
                <a:rPr lang="de-DE" sz="3200" b="0" i="0" u="none" strike="noStrike" cap="none">
                  <a:solidFill>
                    <a:schemeClr val="dk1"/>
                  </a:solidFill>
                  <a:latin typeface="Calibri"/>
                  <a:ea typeface="Calibri"/>
                  <a:cs typeface="Calibri"/>
                  <a:sym typeface="Calibri"/>
                </a:rPr>
                <a:t>¿</a:t>
              </a:r>
              <a:r>
                <a:rPr lang="de-DE" sz="3200" b="1" i="0" u="none" strike="noStrike" cap="none">
                  <a:solidFill>
                    <a:srgbClr val="C55A11"/>
                  </a:solidFill>
                  <a:latin typeface="Calibri"/>
                  <a:ea typeface="Calibri"/>
                  <a:cs typeface="Calibri"/>
                  <a:sym typeface="Calibri"/>
                </a:rPr>
                <a:t>DÓNDE </a:t>
              </a:r>
              <a:r>
                <a:rPr lang="de-DE" sz="3200" b="0" i="0" u="none" strike="noStrike" cap="none">
                  <a:solidFill>
                    <a:schemeClr val="dk1"/>
                  </a:solidFill>
                  <a:latin typeface="Calibri"/>
                  <a:ea typeface="Calibri"/>
                  <a:cs typeface="Calibri"/>
                  <a:sym typeface="Calibri"/>
                </a:rPr>
                <a:t>está escrito?</a:t>
              </a:r>
              <a:endParaRPr sz="3200" b="0" i="0" u="none" strike="noStrike" cap="none">
                <a:solidFill>
                  <a:schemeClr val="dk1"/>
                </a:solidFill>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120"/>
        <p:cNvGrpSpPr/>
        <p:nvPr/>
      </p:nvGrpSpPr>
      <p:grpSpPr>
        <a:xfrm>
          <a:off x="0" y="0"/>
          <a:ext cx="0" cy="0"/>
          <a:chOff x="0" y="0"/>
          <a:chExt cx="0" cy="0"/>
        </a:xfrm>
      </p:grpSpPr>
      <p:sp>
        <p:nvSpPr>
          <p:cNvPr id="121" name="Google Shape;121;p3"/>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Vamos a ver cómo trabajan Julián y Juana.</a:t>
            </a:r>
            <a:endParaRPr sz="4000">
              <a:solidFill>
                <a:srgbClr val="FF0000"/>
              </a:solidFill>
            </a:endParaRPr>
          </a:p>
        </p:txBody>
      </p:sp>
      <p:sp>
        <p:nvSpPr>
          <p:cNvPr id="122" name="Google Shape;122;p3"/>
          <p:cNvSpPr txBox="1">
            <a:spLocks noGrp="1"/>
          </p:cNvSpPr>
          <p:nvPr>
            <p:ph type="dt" idx="10"/>
          </p:nvPr>
        </p:nvSpPr>
        <p:spPr>
          <a:xfrm>
            <a:off x="257578" y="6356351"/>
            <a:ext cx="3196820"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123" name="Google Shape;123;p3"/>
          <p:cNvSpPr txBox="1">
            <a:spLocks noGrp="1"/>
          </p:cNvSpPr>
          <p:nvPr>
            <p:ph type="ftr" idx="11"/>
          </p:nvPr>
        </p:nvSpPr>
        <p:spPr>
          <a:xfrm>
            <a:off x="3687854" y="6356351"/>
            <a:ext cx="4338546"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124" name="Google Shape;124;p3"/>
          <p:cNvSpPr txBox="1">
            <a:spLocks noGrp="1"/>
          </p:cNvSpPr>
          <p:nvPr>
            <p:ph type="sldNum" idx="12"/>
          </p:nvPr>
        </p:nvSpPr>
        <p:spPr>
          <a:xfrm>
            <a:off x="8385578" y="6356351"/>
            <a:ext cx="319682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pic>
        <p:nvPicPr>
          <p:cNvPr id="125" name="Google Shape;125;p3"/>
          <p:cNvPicPr preferRelativeResize="0"/>
          <p:nvPr/>
        </p:nvPicPr>
        <p:blipFill rotWithShape="1">
          <a:blip r:embed="rId3">
            <a:alphaModFix/>
          </a:blip>
          <a:srcRect t="6951" b="26900"/>
          <a:stretch/>
        </p:blipFill>
        <p:spPr>
          <a:xfrm>
            <a:off x="0" y="-39351"/>
            <a:ext cx="1170075" cy="1144251"/>
          </a:xfrm>
          <a:prstGeom prst="rect">
            <a:avLst/>
          </a:prstGeom>
          <a:noFill/>
          <a:ln>
            <a:noFill/>
          </a:ln>
        </p:spPr>
      </p:pic>
      <p:sp>
        <p:nvSpPr>
          <p:cNvPr id="126" name="Google Shape;126;p3"/>
          <p:cNvSpPr txBox="1"/>
          <p:nvPr/>
        </p:nvSpPr>
        <p:spPr>
          <a:xfrm>
            <a:off x="1414404" y="5434304"/>
            <a:ext cx="3323632"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3200" b="0" i="0" u="none" strike="noStrike" cap="none">
                <a:solidFill>
                  <a:schemeClr val="dk1"/>
                </a:solidFill>
                <a:latin typeface="Calibri"/>
                <a:ea typeface="Calibri"/>
                <a:cs typeface="Calibri"/>
                <a:sym typeface="Calibri"/>
              </a:rPr>
              <a:t>JUANA</a:t>
            </a:r>
            <a:endParaRPr sz="3200">
              <a:solidFill>
                <a:schemeClr val="dk1"/>
              </a:solidFill>
              <a:latin typeface="Calibri"/>
              <a:ea typeface="Calibri"/>
              <a:cs typeface="Calibri"/>
              <a:sym typeface="Calibri"/>
            </a:endParaRPr>
          </a:p>
        </p:txBody>
      </p:sp>
      <p:sp>
        <p:nvSpPr>
          <p:cNvPr id="127" name="Google Shape;127;p3"/>
          <p:cNvSpPr txBox="1"/>
          <p:nvPr/>
        </p:nvSpPr>
        <p:spPr>
          <a:xfrm>
            <a:off x="9275371" y="5369498"/>
            <a:ext cx="1370857"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3200">
                <a:solidFill>
                  <a:schemeClr val="dk1"/>
                </a:solidFill>
                <a:latin typeface="Calibri"/>
                <a:ea typeface="Calibri"/>
                <a:cs typeface="Calibri"/>
                <a:sym typeface="Calibri"/>
              </a:rPr>
              <a:t>JULIÁN</a:t>
            </a:r>
            <a:endParaRPr sz="3200">
              <a:solidFill>
                <a:schemeClr val="dk1"/>
              </a:solidFill>
              <a:latin typeface="Calibri"/>
              <a:ea typeface="Calibri"/>
              <a:cs typeface="Calibri"/>
              <a:sym typeface="Calibri"/>
            </a:endParaRPr>
          </a:p>
        </p:txBody>
      </p:sp>
      <p:pic>
        <p:nvPicPr>
          <p:cNvPr id="128" name="Google Shape;128;p3"/>
          <p:cNvPicPr preferRelativeResize="0"/>
          <p:nvPr/>
        </p:nvPicPr>
        <p:blipFill rotWithShape="1">
          <a:blip r:embed="rId4">
            <a:alphaModFix/>
          </a:blip>
          <a:srcRect/>
          <a:stretch/>
        </p:blipFill>
        <p:spPr>
          <a:xfrm>
            <a:off x="8265196" y="1618246"/>
            <a:ext cx="3391205" cy="3550213"/>
          </a:xfrm>
          <a:prstGeom prst="rect">
            <a:avLst/>
          </a:prstGeom>
          <a:noFill/>
          <a:ln>
            <a:noFill/>
          </a:ln>
        </p:spPr>
      </p:pic>
      <p:pic>
        <p:nvPicPr>
          <p:cNvPr id="129" name="Google Shape;129;p3"/>
          <p:cNvPicPr preferRelativeResize="0"/>
          <p:nvPr/>
        </p:nvPicPr>
        <p:blipFill rotWithShape="1">
          <a:blip r:embed="rId5">
            <a:alphaModFix/>
          </a:blip>
          <a:srcRect/>
          <a:stretch/>
        </p:blipFill>
        <p:spPr>
          <a:xfrm>
            <a:off x="1264557" y="1884091"/>
            <a:ext cx="3391205" cy="3550213"/>
          </a:xfrm>
          <a:prstGeom prst="rect">
            <a:avLst/>
          </a:prstGeom>
          <a:noFill/>
          <a:ln>
            <a:noFill/>
          </a:ln>
        </p:spPr>
      </p:pic>
      <p:sp>
        <p:nvSpPr>
          <p:cNvPr id="130" name="Google Shape;130;p3"/>
          <p:cNvSpPr/>
          <p:nvPr/>
        </p:nvSpPr>
        <p:spPr>
          <a:xfrm>
            <a:off x="4359729" y="1299316"/>
            <a:ext cx="4377871" cy="3869143"/>
          </a:xfrm>
          <a:prstGeom prst="wedgeRectCallout">
            <a:avLst>
              <a:gd name="adj1" fmla="val -77476"/>
              <a:gd name="adj2" fmla="val 29207"/>
            </a:avLst>
          </a:prstGeom>
          <a:solidFill>
            <a:schemeClr val="lt1"/>
          </a:solid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de-DE" sz="3200" i="1">
                <a:solidFill>
                  <a:schemeClr val="dk1"/>
                </a:solidFill>
                <a:latin typeface="Calibri"/>
                <a:ea typeface="Calibri"/>
                <a:cs typeface="Calibri"/>
                <a:sym typeface="Calibri"/>
              </a:rPr>
              <a:t>Me gustaría saber si los zoológicos son adecuados para tener animales salvajes. </a:t>
            </a:r>
            <a:endParaRPr/>
          </a:p>
          <a:p>
            <a:pPr marL="0" marR="0" lvl="0" indent="0" algn="ctr" rtl="0">
              <a:lnSpc>
                <a:spcPct val="100000"/>
              </a:lnSpc>
              <a:spcBef>
                <a:spcPts val="0"/>
              </a:spcBef>
              <a:spcAft>
                <a:spcPts val="0"/>
              </a:spcAft>
              <a:buClr>
                <a:schemeClr val="dk1"/>
              </a:buClr>
              <a:buSzPts val="750"/>
              <a:buFont typeface="Calibri"/>
              <a:buNone/>
            </a:pPr>
            <a:r>
              <a:rPr lang="de-DE" sz="3200" i="1">
                <a:solidFill>
                  <a:schemeClr val="dk1"/>
                </a:solidFill>
                <a:latin typeface="Calibri"/>
                <a:ea typeface="Calibri"/>
                <a:cs typeface="Calibri"/>
                <a:sym typeface="Calibri"/>
              </a:rPr>
              <a:t>Julián me va a ayudar a saber en qué página CONFIAR</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4"/>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1050"/>
              <a:t>Autores:  V. Ávila, I. Fajardo, P. Delgado, L. Salmerón. </a:t>
            </a:r>
            <a:endParaRPr sz="1050"/>
          </a:p>
        </p:txBody>
      </p:sp>
      <p:sp>
        <p:nvSpPr>
          <p:cNvPr id="136" name="Google Shape;136;p4"/>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de-DE" sz="1050" b="1"/>
              <a:t>LECRIT  </a:t>
            </a:r>
            <a:r>
              <a:rPr lang="de-DE" sz="1050"/>
              <a:t>(PROGRAMA DE FORMACIÓN EN LECTURA CRÍTICA EN INTERNET)</a:t>
            </a:r>
            <a:endParaRPr/>
          </a:p>
        </p:txBody>
      </p:sp>
      <p:sp>
        <p:nvSpPr>
          <p:cNvPr id="137" name="Google Shape;137;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grpSp>
        <p:nvGrpSpPr>
          <p:cNvPr id="138" name="Google Shape;138;p4"/>
          <p:cNvGrpSpPr/>
          <p:nvPr/>
        </p:nvGrpSpPr>
        <p:grpSpPr>
          <a:xfrm>
            <a:off x="225622" y="464733"/>
            <a:ext cx="8384977" cy="4613681"/>
            <a:chOff x="225622" y="464733"/>
            <a:chExt cx="8384977" cy="4613681"/>
          </a:xfrm>
        </p:grpSpPr>
        <p:sp>
          <p:nvSpPr>
            <p:cNvPr id="139" name="Google Shape;139;p4"/>
            <p:cNvSpPr/>
            <p:nvPr/>
          </p:nvSpPr>
          <p:spPr>
            <a:xfrm>
              <a:off x="225622" y="1292764"/>
              <a:ext cx="8384977" cy="37856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500"/>
                <a:buFont typeface="Arial"/>
                <a:buNone/>
              </a:pPr>
              <a:r>
                <a:rPr lang="de-DE" sz="2000" b="0" i="0" u="sng" strike="noStrike" cap="none">
                  <a:solidFill>
                    <a:schemeClr val="hlink"/>
                  </a:solidFill>
                  <a:latin typeface="Arial"/>
                  <a:ea typeface="Arial"/>
                  <a:cs typeface="Arial"/>
                  <a:sym typeface="Arial"/>
                  <a:hlinkClick r:id="rId3"/>
                </a:rPr>
                <a:t>A favor o en contra de los Zoos? – Foro Actualidad, Ciencia… </a:t>
              </a:r>
              <a:r>
                <a:rPr lang="de-DE" sz="2000" b="0" i="0" u="none" strike="noStrike" cap="none">
                  <a:solidFill>
                    <a:srgbClr val="000000"/>
                  </a:solidFill>
                  <a:latin typeface="Arial"/>
                  <a:ea typeface="Arial"/>
                  <a:cs typeface="Arial"/>
                  <a:sym typeface="Arial"/>
                </a:rPr>
                <a:t> </a:t>
              </a:r>
              <a:endParaRPr/>
            </a:p>
            <a:p>
              <a:pPr marL="0" marR="0" lvl="0" indent="0" algn="l" rtl="0">
                <a:lnSpc>
                  <a:spcPct val="100000"/>
                </a:lnSpc>
                <a:spcBef>
                  <a:spcPts val="0"/>
                </a:spcBef>
                <a:spcAft>
                  <a:spcPts val="0"/>
                </a:spcAft>
                <a:buClr>
                  <a:srgbClr val="00B050"/>
                </a:buClr>
                <a:buSzPts val="450"/>
                <a:buFont typeface="Arial"/>
                <a:buNone/>
              </a:pPr>
              <a:r>
                <a:rPr lang="de-DE" sz="1800" b="0" i="0" u="none" strike="noStrike" cap="none">
                  <a:solidFill>
                    <a:srgbClr val="00B050"/>
                  </a:solidFill>
                  <a:latin typeface="Arial"/>
                  <a:ea typeface="Arial"/>
                  <a:cs typeface="Arial"/>
                  <a:sym typeface="Arial"/>
                </a:rPr>
                <a:t>www.elgranforo/a-favor-o-en-contra-de-los-zoos/</a:t>
              </a:r>
              <a:endParaRPr sz="20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None/>
              </a:pPr>
              <a:endParaRPr sz="2000" b="0" i="0" u="sng" strike="noStrike" cap="none">
                <a:solidFill>
                  <a:schemeClr val="hlink"/>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500"/>
                <a:buFont typeface="Arial"/>
                <a:buNone/>
              </a:pPr>
              <a:r>
                <a:rPr lang="de-DE" sz="2000" b="0" i="0" u="sng" strike="noStrike" cap="none">
                  <a:solidFill>
                    <a:schemeClr val="hlink"/>
                  </a:solidFill>
                  <a:latin typeface="Arial"/>
                  <a:ea typeface="Arial"/>
                  <a:cs typeface="Arial"/>
                  <a:sym typeface="Arial"/>
                </a:rPr>
                <a:t>Conoce el Zoo de Metrópolis </a:t>
              </a:r>
              <a:endParaRPr/>
            </a:p>
            <a:p>
              <a:pPr marL="0" marR="0" lvl="0" indent="0" algn="l" rtl="0">
                <a:lnSpc>
                  <a:spcPct val="100000"/>
                </a:lnSpc>
                <a:spcBef>
                  <a:spcPts val="0"/>
                </a:spcBef>
                <a:spcAft>
                  <a:spcPts val="0"/>
                </a:spcAft>
                <a:buClr>
                  <a:srgbClr val="000000"/>
                </a:buClr>
                <a:buSzPts val="500"/>
                <a:buFont typeface="Arial"/>
                <a:buNone/>
              </a:pPr>
              <a:r>
                <a:rPr lang="de-DE" sz="2000">
                  <a:solidFill>
                    <a:srgbClr val="00B050"/>
                  </a:solidFill>
                  <a:latin typeface="Arial"/>
                  <a:ea typeface="Arial"/>
                  <a:cs typeface="Arial"/>
                  <a:sym typeface="Arial"/>
                </a:rPr>
                <a:t>www.</a:t>
              </a:r>
              <a:r>
                <a:rPr lang="de-DE" sz="2000" b="0" i="0" u="none" strike="noStrike" cap="none">
                  <a:solidFill>
                    <a:srgbClr val="00B050"/>
                  </a:solidFill>
                  <a:latin typeface="Arial"/>
                  <a:ea typeface="Arial"/>
                  <a:cs typeface="Arial"/>
                  <a:sym typeface="Arial"/>
                </a:rPr>
                <a:t>metropolis.com/en-el-zoo</a:t>
              </a:r>
              <a:endParaRPr sz="2000" b="0" i="0" u="none" strike="noStrike" cap="none">
                <a:solidFill>
                  <a:srgbClr val="00B050"/>
                </a:solidFill>
                <a:latin typeface="Arial"/>
                <a:ea typeface="Arial"/>
                <a:cs typeface="Arial"/>
                <a:sym typeface="Arial"/>
              </a:endParaRPr>
            </a:p>
            <a:p>
              <a:pPr marL="0" marR="0" lvl="0" indent="0" algn="l" rtl="0">
                <a:lnSpc>
                  <a:spcPct val="100000"/>
                </a:lnSpc>
                <a:spcBef>
                  <a:spcPts val="0"/>
                </a:spcBef>
                <a:spcAft>
                  <a:spcPts val="0"/>
                </a:spcAft>
                <a:buClr>
                  <a:srgbClr val="00B050"/>
                </a:buClr>
                <a:buSzPts val="2000"/>
                <a:buFont typeface="Arial"/>
                <a:buNone/>
              </a:pPr>
              <a:endParaRPr sz="2000" b="0" i="0" u="none" strike="noStrike" cap="none">
                <a:solidFill>
                  <a:srgbClr val="00B05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500"/>
                <a:buFont typeface="Arial"/>
                <a:buNone/>
              </a:pPr>
              <a:r>
                <a:rPr lang="de-DE" sz="2000" b="0" i="0" u="sng" strike="noStrike" cap="none">
                  <a:solidFill>
                    <a:schemeClr val="hlink"/>
                  </a:solidFill>
                  <a:latin typeface="Arial"/>
                  <a:ea typeface="Arial"/>
                  <a:cs typeface="Arial"/>
                  <a:sym typeface="Arial"/>
                </a:rPr>
                <a:t>¿Deben existir los Zoológicos? – Revista Ciencia </a:t>
              </a:r>
              <a:r>
                <a:rPr lang="de-DE" sz="2000" b="0" i="0" u="none" strike="noStrike" cap="none">
                  <a:solidFill>
                    <a:srgbClr val="000000"/>
                  </a:solidFill>
                  <a:latin typeface="Arial"/>
                  <a:ea typeface="Arial"/>
                  <a:cs typeface="Arial"/>
                  <a:sym typeface="Arial"/>
                </a:rPr>
                <a:t> </a:t>
              </a:r>
              <a:endParaRPr/>
            </a:p>
            <a:p>
              <a:pPr marL="0" marR="0" lvl="0" indent="0" algn="l" rtl="0">
                <a:lnSpc>
                  <a:spcPct val="100000"/>
                </a:lnSpc>
                <a:spcBef>
                  <a:spcPts val="0"/>
                </a:spcBef>
                <a:spcAft>
                  <a:spcPts val="0"/>
                </a:spcAft>
                <a:buClr>
                  <a:srgbClr val="00B050"/>
                </a:buClr>
                <a:buSzPts val="450"/>
                <a:buFont typeface="Arial"/>
                <a:buNone/>
              </a:pPr>
              <a:r>
                <a:rPr lang="de-DE" sz="1800" b="0" i="0" u="none" strike="noStrike" cap="none">
                  <a:solidFill>
                    <a:srgbClr val="00B050"/>
                  </a:solidFill>
                  <a:latin typeface="Arial"/>
                  <a:ea typeface="Arial"/>
                  <a:cs typeface="Arial"/>
                  <a:sym typeface="Arial"/>
                </a:rPr>
                <a:t>http://www.lacienciadiaria.es.org</a:t>
              </a:r>
              <a:endParaRPr sz="2000" b="0" i="0" u="none" strike="noStrike" cap="none">
                <a:solidFill>
                  <a:srgbClr val="00B050"/>
                </a:solidFill>
                <a:latin typeface="Arial"/>
                <a:ea typeface="Arial"/>
                <a:cs typeface="Arial"/>
                <a:sym typeface="Arial"/>
              </a:endParaRPr>
            </a:p>
          </p:txBody>
        </p:sp>
        <p:sp>
          <p:nvSpPr>
            <p:cNvPr id="140" name="Google Shape;140;p4"/>
            <p:cNvSpPr txBox="1"/>
            <p:nvPr/>
          </p:nvSpPr>
          <p:spPr>
            <a:xfrm>
              <a:off x="1714500" y="464733"/>
              <a:ext cx="3053443"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1800">
                  <a:solidFill>
                    <a:schemeClr val="dk1"/>
                  </a:solidFill>
                  <a:latin typeface="Calibri"/>
                  <a:ea typeface="Calibri"/>
                  <a:cs typeface="Calibri"/>
                  <a:sym typeface="Calibri"/>
                </a:rPr>
                <a:t>SON BUENOS LOS ZOOS</a:t>
              </a:r>
              <a:endParaRPr sz="1800">
                <a:solidFill>
                  <a:schemeClr val="dk1"/>
                </a:solidFill>
                <a:latin typeface="Calibri"/>
                <a:ea typeface="Calibri"/>
                <a:cs typeface="Calibri"/>
                <a:sym typeface="Calibri"/>
              </a:endParaRPr>
            </a:p>
          </p:txBody>
        </p:sp>
      </p:grpSp>
      <p:pic>
        <p:nvPicPr>
          <p:cNvPr id="141" name="Google Shape;141;p4"/>
          <p:cNvPicPr preferRelativeResize="0"/>
          <p:nvPr/>
        </p:nvPicPr>
        <p:blipFill rotWithShape="1">
          <a:blip r:embed="rId4">
            <a:alphaModFix/>
          </a:blip>
          <a:srcRect/>
          <a:stretch/>
        </p:blipFill>
        <p:spPr>
          <a:xfrm>
            <a:off x="8882742" y="2726870"/>
            <a:ext cx="2998413" cy="2900817"/>
          </a:xfrm>
          <a:prstGeom prst="rect">
            <a:avLst/>
          </a:prstGeom>
          <a:solidFill>
            <a:srgbClr val="DDD9FF"/>
          </a:solidFill>
          <a:ln>
            <a:noFill/>
          </a:ln>
        </p:spPr>
      </p:pic>
      <p:sp>
        <p:nvSpPr>
          <p:cNvPr id="142" name="Google Shape;142;p4"/>
          <p:cNvSpPr/>
          <p:nvPr/>
        </p:nvSpPr>
        <p:spPr>
          <a:xfrm>
            <a:off x="7424591" y="1503395"/>
            <a:ext cx="2957357" cy="1223476"/>
          </a:xfrm>
          <a:prstGeom prst="wedgeRectCallout">
            <a:avLst>
              <a:gd name="adj1" fmla="val 35841"/>
              <a:gd name="adj2" fmla="val 119640"/>
            </a:avLst>
          </a:prstGeom>
          <a:solidFill>
            <a:schemeClr val="lt1"/>
          </a:solid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de-DE" sz="3200" i="1" u="none" strike="noStrike" cap="none">
                <a:solidFill>
                  <a:schemeClr val="dk1"/>
                </a:solidFill>
                <a:latin typeface="Calibri"/>
                <a:ea typeface="Calibri"/>
                <a:cs typeface="Calibri"/>
                <a:sym typeface="Calibri"/>
              </a:rPr>
              <a:t>¡Vamos a ver la primera!</a:t>
            </a:r>
            <a:endParaRPr sz="2800" i="1">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5"/>
          <p:cNvSpPr txBox="1">
            <a:spLocks noGrp="1"/>
          </p:cNvSpPr>
          <p:nvPr>
            <p:ph type="dt" idx="10"/>
          </p:nvPr>
        </p:nvSpPr>
        <p:spPr>
          <a:xfrm>
            <a:off x="342900" y="6356349"/>
            <a:ext cx="31496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de-DE" sz="1050"/>
              <a:t>Autores:  V. Ávila, I. Fajardo, P. Delgado, L. Salmerón. </a:t>
            </a:r>
            <a:endParaRPr sz="1050"/>
          </a:p>
        </p:txBody>
      </p:sp>
      <p:sp>
        <p:nvSpPr>
          <p:cNvPr id="148" name="Google Shape;148;p5"/>
          <p:cNvSpPr txBox="1">
            <a:spLocks noGrp="1"/>
          </p:cNvSpPr>
          <p:nvPr>
            <p:ph type="ftr" idx="11"/>
          </p:nvPr>
        </p:nvSpPr>
        <p:spPr>
          <a:xfrm>
            <a:off x="3613150" y="6266655"/>
            <a:ext cx="4876800" cy="54451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de-DE" sz="1050" b="1"/>
              <a:t>LECRIT </a:t>
            </a:r>
            <a:r>
              <a:rPr lang="de-DE" sz="1050"/>
              <a:t>(PROGRAMA DE FORMACIÓN EN LECTURA CRÍTICA EN INTERNET)</a:t>
            </a:r>
            <a:endParaRPr/>
          </a:p>
        </p:txBody>
      </p:sp>
      <p:sp>
        <p:nvSpPr>
          <p:cNvPr id="149" name="Google Shape;14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sp>
        <p:nvSpPr>
          <p:cNvPr id="150" name="Google Shape;150;p5"/>
          <p:cNvSpPr txBox="1"/>
          <p:nvPr/>
        </p:nvSpPr>
        <p:spPr>
          <a:xfrm>
            <a:off x="1714500" y="464733"/>
            <a:ext cx="5812971" cy="369332"/>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1800">
                <a:solidFill>
                  <a:schemeClr val="dk1"/>
                </a:solidFill>
                <a:latin typeface="Arial"/>
                <a:ea typeface="Arial"/>
                <a:cs typeface="Arial"/>
                <a:sym typeface="Arial"/>
              </a:rPr>
              <a:t>www.elgranforo/a-favor-o-en-contra-de-los-zoos/</a:t>
            </a:r>
            <a:endParaRPr sz="2000">
              <a:solidFill>
                <a:schemeClr val="dk1"/>
              </a:solidFill>
              <a:latin typeface="Arial"/>
              <a:ea typeface="Arial"/>
              <a:cs typeface="Arial"/>
              <a:sym typeface="Arial"/>
            </a:endParaRPr>
          </a:p>
        </p:txBody>
      </p:sp>
      <p:grpSp>
        <p:nvGrpSpPr>
          <p:cNvPr id="151" name="Google Shape;151;p5"/>
          <p:cNvGrpSpPr/>
          <p:nvPr/>
        </p:nvGrpSpPr>
        <p:grpSpPr>
          <a:xfrm>
            <a:off x="155574" y="1228209"/>
            <a:ext cx="8703911" cy="4102248"/>
            <a:chOff x="155574" y="1228209"/>
            <a:chExt cx="8703911" cy="4102248"/>
          </a:xfrm>
        </p:grpSpPr>
        <p:pic>
          <p:nvPicPr>
            <p:cNvPr id="152" name="Google Shape;152;p5"/>
            <p:cNvPicPr preferRelativeResize="0"/>
            <p:nvPr/>
          </p:nvPicPr>
          <p:blipFill rotWithShape="1">
            <a:blip r:embed="rId3">
              <a:alphaModFix/>
            </a:blip>
            <a:srcRect/>
            <a:stretch/>
          </p:blipFill>
          <p:spPr>
            <a:xfrm>
              <a:off x="155574" y="1228209"/>
              <a:ext cx="8112624" cy="1773847"/>
            </a:xfrm>
            <a:prstGeom prst="rect">
              <a:avLst/>
            </a:prstGeom>
            <a:noFill/>
            <a:ln>
              <a:noFill/>
            </a:ln>
          </p:spPr>
        </p:pic>
        <p:grpSp>
          <p:nvGrpSpPr>
            <p:cNvPr id="153" name="Google Shape;153;p5"/>
            <p:cNvGrpSpPr/>
            <p:nvPr/>
          </p:nvGrpSpPr>
          <p:grpSpPr>
            <a:xfrm>
              <a:off x="446540" y="3046258"/>
              <a:ext cx="8412945" cy="2284199"/>
              <a:chOff x="446540" y="3046258"/>
              <a:chExt cx="8412945" cy="2284199"/>
            </a:xfrm>
          </p:grpSpPr>
          <p:sp>
            <p:nvSpPr>
              <p:cNvPr id="154" name="Google Shape;154;p5"/>
              <p:cNvSpPr txBox="1"/>
              <p:nvPr/>
            </p:nvSpPr>
            <p:spPr>
              <a:xfrm>
                <a:off x="1917700" y="3046258"/>
                <a:ext cx="6941785" cy="2284199"/>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de-DE" sz="1800">
                    <a:solidFill>
                      <a:schemeClr val="dk1"/>
                    </a:solidFill>
                    <a:latin typeface="Calibri"/>
                    <a:ea typeface="Calibri"/>
                    <a:cs typeface="Calibri"/>
                    <a:sym typeface="Calibri"/>
                  </a:rPr>
                  <a:t>Creo que los zoos son buenos porque permiten estudiar a los animales para saber mucho más de ellos y ayudarles. Los zoos son importantes para aprender porque nos permiten ver de cerca a los animales. Por ejemplo, para los niños es muy emocionante ver un animal que antes solo habían visto en la televisión o en los libros.</a:t>
                </a:r>
                <a:endParaRPr/>
              </a:p>
              <a:p>
                <a:pPr marL="0" marR="0" lvl="0" indent="0" algn="l" rtl="0">
                  <a:spcBef>
                    <a:spcPts val="0"/>
                  </a:spcBef>
                  <a:spcAft>
                    <a:spcPts val="0"/>
                  </a:spcAft>
                  <a:buNone/>
                </a:pPr>
                <a:endParaRPr sz="1800">
                  <a:solidFill>
                    <a:schemeClr val="dk1"/>
                  </a:solidFill>
                  <a:latin typeface="Calibri"/>
                  <a:ea typeface="Calibri"/>
                  <a:cs typeface="Calibri"/>
                  <a:sym typeface="Calibri"/>
                </a:endParaRPr>
              </a:p>
              <a:p>
                <a:pPr marL="0" marR="0" lvl="0" indent="0" algn="l" rtl="0">
                  <a:spcBef>
                    <a:spcPts val="0"/>
                  </a:spcBef>
                  <a:spcAft>
                    <a:spcPts val="0"/>
                  </a:spcAft>
                  <a:buNone/>
                </a:pPr>
                <a:r>
                  <a:rPr lang="de-DE" sz="1800">
                    <a:solidFill>
                      <a:schemeClr val="dk1"/>
                    </a:solidFill>
                    <a:latin typeface="Calibri"/>
                    <a:ea typeface="Calibri"/>
                    <a:cs typeface="Calibri"/>
                    <a:sym typeface="Calibri"/>
                  </a:rPr>
                  <a:t>Defiendo todo esto si se respeta a los animales que están en el zoo, si están bien cuidados y viven en un lugar parecido al suyo.  Hoy en día es algo que hacen los mejores zoos del mundo. Por ejemplo, he estado en el zoo de Metrópolis y es un buen ejemplo de ésto.  Los animales están bien cuidados. </a:t>
                </a:r>
                <a:endParaRPr sz="1400" b="0" i="0" u="none" strike="noStrike" cap="none">
                  <a:solidFill>
                    <a:srgbClr val="000000"/>
                  </a:solidFill>
                  <a:latin typeface="Arial"/>
                  <a:ea typeface="Arial"/>
                  <a:cs typeface="Arial"/>
                  <a:sym typeface="Arial"/>
                </a:endParaRPr>
              </a:p>
            </p:txBody>
          </p:sp>
          <p:pic>
            <p:nvPicPr>
              <p:cNvPr id="155" name="Google Shape;155;p5"/>
              <p:cNvPicPr preferRelativeResize="0"/>
              <p:nvPr/>
            </p:nvPicPr>
            <p:blipFill rotWithShape="1">
              <a:blip r:embed="rId4">
                <a:alphaModFix/>
              </a:blip>
              <a:srcRect/>
              <a:stretch/>
            </p:blipFill>
            <p:spPr>
              <a:xfrm>
                <a:off x="643617" y="3265429"/>
                <a:ext cx="552450" cy="504825"/>
              </a:xfrm>
              <a:prstGeom prst="rect">
                <a:avLst/>
              </a:prstGeom>
              <a:noFill/>
              <a:ln>
                <a:noFill/>
              </a:ln>
            </p:spPr>
          </p:pic>
          <p:sp>
            <p:nvSpPr>
              <p:cNvPr id="156" name="Google Shape;156;p5"/>
              <p:cNvSpPr txBox="1"/>
              <p:nvPr/>
            </p:nvSpPr>
            <p:spPr>
              <a:xfrm>
                <a:off x="446540" y="3781159"/>
                <a:ext cx="111034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de-DE" sz="1800">
                    <a:solidFill>
                      <a:schemeClr val="dk1"/>
                    </a:solidFill>
                    <a:latin typeface="Calibri"/>
                    <a:ea typeface="Calibri"/>
                    <a:cs typeface="Calibri"/>
                    <a:sym typeface="Calibri"/>
                  </a:rPr>
                  <a:t>@patito</a:t>
                </a:r>
                <a:endParaRPr sz="1800">
                  <a:solidFill>
                    <a:schemeClr val="dk1"/>
                  </a:solidFill>
                  <a:latin typeface="Calibri"/>
                  <a:ea typeface="Calibri"/>
                  <a:cs typeface="Calibri"/>
                  <a:sym typeface="Calibri"/>
                </a:endParaRPr>
              </a:p>
            </p:txBody>
          </p:sp>
        </p:gr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160"/>
        <p:cNvGrpSpPr/>
        <p:nvPr/>
      </p:nvGrpSpPr>
      <p:grpSpPr>
        <a:xfrm>
          <a:off x="0" y="0"/>
          <a:ext cx="0" cy="0"/>
          <a:chOff x="0" y="0"/>
          <a:chExt cx="0" cy="0"/>
        </a:xfrm>
      </p:grpSpPr>
      <p:pic>
        <p:nvPicPr>
          <p:cNvPr id="161" name="Google Shape;161;p6"/>
          <p:cNvPicPr preferRelativeResize="0"/>
          <p:nvPr/>
        </p:nvPicPr>
        <p:blipFill rotWithShape="1">
          <a:blip r:embed="rId3">
            <a:alphaModFix/>
          </a:blip>
          <a:srcRect/>
          <a:stretch/>
        </p:blipFill>
        <p:spPr>
          <a:xfrm>
            <a:off x="10501086" y="1132114"/>
            <a:ext cx="1690914" cy="1333405"/>
          </a:xfrm>
          <a:prstGeom prst="rect">
            <a:avLst/>
          </a:prstGeom>
          <a:noFill/>
          <a:ln>
            <a:noFill/>
          </a:ln>
        </p:spPr>
      </p:pic>
      <p:sp>
        <p:nvSpPr>
          <p:cNvPr id="162" name="Google Shape;162;p6"/>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¿Qué piensan nuestros amigos? ¿En quién confiamos?</a:t>
            </a:r>
            <a:endParaRPr sz="4000">
              <a:solidFill>
                <a:srgbClr val="FF0000"/>
              </a:solidFill>
            </a:endParaRPr>
          </a:p>
        </p:txBody>
      </p:sp>
      <p:sp>
        <p:nvSpPr>
          <p:cNvPr id="163" name="Google Shape;163;p6"/>
          <p:cNvSpPr txBox="1">
            <a:spLocks noGrp="1"/>
          </p:cNvSpPr>
          <p:nvPr>
            <p:ph type="dt" idx="10"/>
          </p:nvPr>
        </p:nvSpPr>
        <p:spPr>
          <a:xfrm>
            <a:off x="293008" y="6356351"/>
            <a:ext cx="3396522"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164" name="Google Shape;164;p6"/>
          <p:cNvSpPr txBox="1">
            <a:spLocks noGrp="1"/>
          </p:cNvSpPr>
          <p:nvPr>
            <p:ph type="ftr" idx="11"/>
          </p:nvPr>
        </p:nvSpPr>
        <p:spPr>
          <a:xfrm>
            <a:off x="4032153" y="6356351"/>
            <a:ext cx="4609571"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165" name="Google Shape;165;p6"/>
          <p:cNvSpPr txBox="1">
            <a:spLocks noGrp="1"/>
          </p:cNvSpPr>
          <p:nvPr>
            <p:ph type="sldNum" idx="12"/>
          </p:nvPr>
        </p:nvSpPr>
        <p:spPr>
          <a:xfrm>
            <a:off x="8421008" y="6356351"/>
            <a:ext cx="3396522"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pic>
        <p:nvPicPr>
          <p:cNvPr id="166" name="Google Shape;166;p6"/>
          <p:cNvPicPr preferRelativeResize="0"/>
          <p:nvPr/>
        </p:nvPicPr>
        <p:blipFill rotWithShape="1">
          <a:blip r:embed="rId4">
            <a:alphaModFix/>
          </a:blip>
          <a:srcRect t="6951" b="26900"/>
          <a:stretch/>
        </p:blipFill>
        <p:spPr>
          <a:xfrm>
            <a:off x="0" y="-39351"/>
            <a:ext cx="1170075" cy="1144251"/>
          </a:xfrm>
          <a:prstGeom prst="rect">
            <a:avLst/>
          </a:prstGeom>
          <a:noFill/>
          <a:ln>
            <a:noFill/>
          </a:ln>
        </p:spPr>
      </p:pic>
      <p:sp>
        <p:nvSpPr>
          <p:cNvPr id="167" name="Google Shape;167;p6"/>
          <p:cNvSpPr txBox="1"/>
          <p:nvPr/>
        </p:nvSpPr>
        <p:spPr>
          <a:xfrm>
            <a:off x="5866360" y="2429492"/>
            <a:ext cx="6167700" cy="3417000"/>
          </a:xfrm>
          <a:prstGeom prst="rect">
            <a:avLst/>
          </a:prstGeom>
          <a:noFill/>
          <a:ln w="44450" cap="flat" cmpd="sng">
            <a:solidFill>
              <a:srgbClr val="54813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de-DE" sz="2400">
                <a:solidFill>
                  <a:schemeClr val="dk1"/>
                </a:solidFill>
                <a:latin typeface="Calibri"/>
                <a:ea typeface="Calibri"/>
                <a:cs typeface="Calibri"/>
                <a:sym typeface="Calibri"/>
              </a:rPr>
              <a:t>Según lo que ha escrito esta persona los zoológicos son estupendos. Nos ayudan a estudiar los animales y aprendemos.</a:t>
            </a:r>
            <a:endParaRPr/>
          </a:p>
          <a:p>
            <a:pPr marL="0" marR="0" lvl="0" indent="0" algn="l" rtl="0">
              <a:spcBef>
                <a:spcPts val="0"/>
              </a:spcBef>
              <a:spcAft>
                <a:spcPts val="0"/>
              </a:spcAft>
              <a:buNone/>
            </a:pPr>
            <a:r>
              <a:rPr lang="de-DE" sz="2400">
                <a:solidFill>
                  <a:schemeClr val="dk1"/>
                </a:solidFill>
                <a:latin typeface="Calibri"/>
                <a:ea typeface="Calibri"/>
                <a:cs typeface="Calibri"/>
                <a:sym typeface="Calibri"/>
              </a:rPr>
              <a:t>Pero debemos tener cuidado. Esta página es un foro y, como ya sabemos, en él puede escribir cualquier persona. El autor no dice cuál es su campo de trabajo así que no sabemos si es un experto o no. Sólo habla de su experiencia personal en el zoo. </a:t>
            </a:r>
            <a:endParaRPr/>
          </a:p>
        </p:txBody>
      </p:sp>
      <p:pic>
        <p:nvPicPr>
          <p:cNvPr id="168" name="Google Shape;168;p6"/>
          <p:cNvPicPr preferRelativeResize="0"/>
          <p:nvPr/>
        </p:nvPicPr>
        <p:blipFill rotWithShape="1">
          <a:blip r:embed="rId5">
            <a:alphaModFix/>
          </a:blip>
          <a:srcRect/>
          <a:stretch/>
        </p:blipFill>
        <p:spPr>
          <a:xfrm>
            <a:off x="3917679" y="1096087"/>
            <a:ext cx="1634978" cy="1333405"/>
          </a:xfrm>
          <a:prstGeom prst="rect">
            <a:avLst/>
          </a:prstGeom>
          <a:noFill/>
          <a:ln>
            <a:noFill/>
          </a:ln>
        </p:spPr>
      </p:pic>
      <p:sp>
        <p:nvSpPr>
          <p:cNvPr id="169" name="Google Shape;169;p6"/>
          <p:cNvSpPr txBox="1"/>
          <p:nvPr/>
        </p:nvSpPr>
        <p:spPr>
          <a:xfrm>
            <a:off x="293008" y="2429492"/>
            <a:ext cx="5415509" cy="3364738"/>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chemeClr val="dk1"/>
                </a:solidFill>
                <a:latin typeface="Calibri"/>
                <a:ea typeface="Calibri"/>
                <a:cs typeface="Calibri"/>
                <a:sym typeface="Calibri"/>
              </a:rPr>
              <a:t>Los zoológicos son muy buenos porque sirven para conocer mejor a los animales</a:t>
            </a:r>
            <a:endParaRPr/>
          </a:p>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chemeClr val="dk1"/>
                </a:solidFill>
                <a:latin typeface="Calibri"/>
                <a:ea typeface="Calibri"/>
                <a:cs typeface="Calibri"/>
                <a:sym typeface="Calibri"/>
              </a:rPr>
              <a:t>Además los zoológicos son muy respetuosos. Por ejemplo, el zoo de Córdoba es muy bueno y cuida muy bien a sus animales.</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chemeClr val="dk1"/>
                </a:solidFill>
                <a:latin typeface="Calibri"/>
                <a:ea typeface="Calibri"/>
                <a:cs typeface="Calibri"/>
                <a:sym typeface="Calibri"/>
              </a:rPr>
              <a:t>Podemos decir que es genial que haya zoológicos.</a:t>
            </a:r>
            <a:endParaRPr sz="2400" b="0" i="0" u="none" strike="noStrike" cap="none">
              <a:solidFill>
                <a:schemeClr val="dk1"/>
              </a:solidFill>
              <a:latin typeface="Calibri"/>
              <a:ea typeface="Calibri"/>
              <a:cs typeface="Calibri"/>
              <a:sym typeface="Calibri"/>
            </a:endParaRPr>
          </a:p>
        </p:txBody>
      </p:sp>
      <p:pic>
        <p:nvPicPr>
          <p:cNvPr id="170" name="Google Shape;170;p6"/>
          <p:cNvPicPr preferRelativeResize="0"/>
          <p:nvPr/>
        </p:nvPicPr>
        <p:blipFill rotWithShape="1">
          <a:blip r:embed="rId6">
            <a:alphaModFix/>
          </a:blip>
          <a:srcRect/>
          <a:stretch/>
        </p:blipFill>
        <p:spPr>
          <a:xfrm>
            <a:off x="293008" y="1283461"/>
            <a:ext cx="1114722" cy="1333968"/>
          </a:xfrm>
          <a:prstGeom prst="rect">
            <a:avLst/>
          </a:prstGeom>
          <a:noFill/>
          <a:ln>
            <a:noFill/>
          </a:ln>
        </p:spPr>
      </p:pic>
      <p:pic>
        <p:nvPicPr>
          <p:cNvPr id="171" name="Google Shape;171;p6"/>
          <p:cNvPicPr preferRelativeResize="0"/>
          <p:nvPr/>
        </p:nvPicPr>
        <p:blipFill rotWithShape="1">
          <a:blip r:embed="rId7">
            <a:alphaModFix/>
          </a:blip>
          <a:srcRect/>
          <a:stretch/>
        </p:blipFill>
        <p:spPr>
          <a:xfrm>
            <a:off x="5866360" y="1206751"/>
            <a:ext cx="1242926" cy="148738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175"/>
        <p:cNvGrpSpPr/>
        <p:nvPr/>
      </p:nvGrpSpPr>
      <p:grpSpPr>
        <a:xfrm>
          <a:off x="0" y="0"/>
          <a:ext cx="0" cy="0"/>
          <a:chOff x="0" y="0"/>
          <a:chExt cx="0" cy="0"/>
        </a:xfrm>
      </p:grpSpPr>
      <p:pic>
        <p:nvPicPr>
          <p:cNvPr id="176" name="Google Shape;176;p7"/>
          <p:cNvPicPr preferRelativeResize="0"/>
          <p:nvPr/>
        </p:nvPicPr>
        <p:blipFill rotWithShape="1">
          <a:blip r:embed="rId3">
            <a:alphaModFix/>
          </a:blip>
          <a:srcRect/>
          <a:stretch/>
        </p:blipFill>
        <p:spPr>
          <a:xfrm>
            <a:off x="10343382" y="1104900"/>
            <a:ext cx="1690914" cy="1333405"/>
          </a:xfrm>
          <a:prstGeom prst="rect">
            <a:avLst/>
          </a:prstGeom>
          <a:noFill/>
          <a:ln>
            <a:noFill/>
          </a:ln>
        </p:spPr>
      </p:pic>
      <p:sp>
        <p:nvSpPr>
          <p:cNvPr id="177" name="Google Shape;177;p7"/>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Vamos a analizar si han tenido en cuenta ¿</a:t>
            </a:r>
            <a:r>
              <a:rPr lang="de-DE" sz="4000">
                <a:solidFill>
                  <a:srgbClr val="00B050"/>
                </a:solidFill>
              </a:rPr>
              <a:t>QUÉ</a:t>
            </a:r>
            <a:r>
              <a:rPr lang="de-DE" sz="4000"/>
              <a:t> dice el texto?</a:t>
            </a:r>
            <a:endParaRPr sz="4000">
              <a:solidFill>
                <a:srgbClr val="FF0000"/>
              </a:solidFill>
            </a:endParaRPr>
          </a:p>
        </p:txBody>
      </p:sp>
      <p:sp>
        <p:nvSpPr>
          <p:cNvPr id="178" name="Google Shape;178;p7"/>
          <p:cNvSpPr txBox="1">
            <a:spLocks noGrp="1"/>
          </p:cNvSpPr>
          <p:nvPr>
            <p:ph type="dt" idx="10"/>
          </p:nvPr>
        </p:nvSpPr>
        <p:spPr>
          <a:xfrm>
            <a:off x="193184" y="6356351"/>
            <a:ext cx="3261214"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179" name="Google Shape;179;p7"/>
          <p:cNvSpPr txBox="1">
            <a:spLocks noGrp="1"/>
          </p:cNvSpPr>
          <p:nvPr>
            <p:ph type="ftr" idx="11"/>
          </p:nvPr>
        </p:nvSpPr>
        <p:spPr>
          <a:xfrm>
            <a:off x="3895246" y="6400309"/>
            <a:ext cx="4425938"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180" name="Google Shape;180;p7"/>
          <p:cNvSpPr txBox="1">
            <a:spLocks noGrp="1"/>
          </p:cNvSpPr>
          <p:nvPr>
            <p:ph type="sldNum" idx="12"/>
          </p:nvPr>
        </p:nvSpPr>
        <p:spPr>
          <a:xfrm>
            <a:off x="8321184" y="6356351"/>
            <a:ext cx="3261214"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pic>
        <p:nvPicPr>
          <p:cNvPr id="181" name="Google Shape;181;p7"/>
          <p:cNvPicPr preferRelativeResize="0"/>
          <p:nvPr/>
        </p:nvPicPr>
        <p:blipFill rotWithShape="1">
          <a:blip r:embed="rId4">
            <a:alphaModFix/>
          </a:blip>
          <a:srcRect t="6951" b="26900"/>
          <a:stretch/>
        </p:blipFill>
        <p:spPr>
          <a:xfrm>
            <a:off x="0" y="-39351"/>
            <a:ext cx="1170075" cy="1144251"/>
          </a:xfrm>
          <a:prstGeom prst="rect">
            <a:avLst/>
          </a:prstGeom>
          <a:noFill/>
          <a:ln>
            <a:noFill/>
          </a:ln>
        </p:spPr>
      </p:pic>
      <p:sp>
        <p:nvSpPr>
          <p:cNvPr id="182" name="Google Shape;182;p7"/>
          <p:cNvSpPr txBox="1"/>
          <p:nvPr/>
        </p:nvSpPr>
        <p:spPr>
          <a:xfrm>
            <a:off x="6317650" y="2469814"/>
            <a:ext cx="5874350" cy="3785652"/>
          </a:xfrm>
          <a:prstGeom prst="rect">
            <a:avLst/>
          </a:prstGeom>
          <a:noFill/>
          <a:ln w="44450" cap="flat" cmpd="sng">
            <a:solidFill>
              <a:srgbClr val="54813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de-DE" sz="2400">
                <a:solidFill>
                  <a:srgbClr val="00B050"/>
                </a:solidFill>
                <a:latin typeface="Calibri"/>
                <a:ea typeface="Calibri"/>
                <a:cs typeface="Calibri"/>
                <a:sym typeface="Calibri"/>
              </a:rPr>
              <a:t>Según lo que ha escrito esta persona los zoológicos son estupendos. Nos ayudan a estudiar los animales y aprendemos.</a:t>
            </a:r>
            <a:endParaRPr/>
          </a:p>
          <a:p>
            <a:pPr marL="0" marR="0" lvl="0" indent="0" algn="l" rtl="0">
              <a:spcBef>
                <a:spcPts val="0"/>
              </a:spcBef>
              <a:spcAft>
                <a:spcPts val="0"/>
              </a:spcAft>
              <a:buNone/>
            </a:pPr>
            <a:r>
              <a:rPr lang="de-DE" sz="2400">
                <a:solidFill>
                  <a:schemeClr val="dk1"/>
                </a:solidFill>
                <a:latin typeface="Calibri"/>
                <a:ea typeface="Calibri"/>
                <a:cs typeface="Calibri"/>
                <a:sym typeface="Calibri"/>
              </a:rPr>
              <a:t>Pero debemos tener cuidado. Esta página es un foro y, como ya sabemos en él puede escribir cualquier persona. El autor no dice cuál es su campo de trabajo así que no sabemos si es un experto o no. Sólo habla de su experiencia personal en el zoo. </a:t>
            </a:r>
            <a:endParaRPr/>
          </a:p>
          <a:p>
            <a:pPr marL="0" marR="0" lvl="0" indent="0" algn="l" rtl="0">
              <a:spcBef>
                <a:spcPts val="0"/>
              </a:spcBef>
              <a:spcAft>
                <a:spcPts val="0"/>
              </a:spcAft>
              <a:buNone/>
            </a:pPr>
            <a:r>
              <a:rPr lang="de-DE" sz="2400">
                <a:solidFill>
                  <a:schemeClr val="dk1"/>
                </a:solidFill>
                <a:latin typeface="Calibri"/>
                <a:ea typeface="Calibri"/>
                <a:cs typeface="Calibri"/>
                <a:sym typeface="Calibri"/>
              </a:rPr>
              <a:t>NO PODEMOS CONFIAR</a:t>
            </a:r>
            <a:endParaRPr/>
          </a:p>
        </p:txBody>
      </p:sp>
      <p:pic>
        <p:nvPicPr>
          <p:cNvPr id="183" name="Google Shape;183;p7"/>
          <p:cNvPicPr preferRelativeResize="0"/>
          <p:nvPr/>
        </p:nvPicPr>
        <p:blipFill rotWithShape="1">
          <a:blip r:embed="rId5">
            <a:alphaModFix/>
          </a:blip>
          <a:srcRect/>
          <a:stretch/>
        </p:blipFill>
        <p:spPr>
          <a:xfrm>
            <a:off x="0" y="1283461"/>
            <a:ext cx="1634978" cy="1333405"/>
          </a:xfrm>
          <a:prstGeom prst="rect">
            <a:avLst/>
          </a:prstGeom>
          <a:noFill/>
          <a:ln>
            <a:noFill/>
          </a:ln>
        </p:spPr>
      </p:pic>
      <p:sp>
        <p:nvSpPr>
          <p:cNvPr id="184" name="Google Shape;184;p7"/>
          <p:cNvSpPr txBox="1"/>
          <p:nvPr/>
        </p:nvSpPr>
        <p:spPr>
          <a:xfrm>
            <a:off x="51107" y="2795427"/>
            <a:ext cx="5829300" cy="3000164"/>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rgbClr val="00B050"/>
                </a:solidFill>
                <a:latin typeface="Calibri"/>
                <a:ea typeface="Calibri"/>
                <a:cs typeface="Calibri"/>
                <a:sym typeface="Calibri"/>
              </a:rPr>
              <a:t>Los zoológicos son muy buenos porque sirven para conocer mejor a los animales</a:t>
            </a:r>
            <a:endParaRPr/>
          </a:p>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rgbClr val="00B050"/>
                </a:solidFill>
                <a:latin typeface="Calibri"/>
                <a:ea typeface="Calibri"/>
                <a:cs typeface="Calibri"/>
                <a:sym typeface="Calibri"/>
              </a:rPr>
              <a:t>Además los zoológicos son muy respetuosos. Por ejemplo, el zoo de Córdoba es muy bueno y cuida muy bien a sus animales.</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chemeClr val="dk1"/>
                </a:solidFill>
                <a:latin typeface="Calibri"/>
                <a:ea typeface="Calibri"/>
                <a:cs typeface="Calibri"/>
                <a:sym typeface="Calibri"/>
              </a:rPr>
              <a:t>Podemos decir que es genial que haya zoológicos.</a:t>
            </a:r>
            <a:endParaRPr sz="2400" b="0" i="0" u="none" strike="noStrike" cap="none">
              <a:solidFill>
                <a:schemeClr val="dk1"/>
              </a:solidFill>
              <a:latin typeface="Calibri"/>
              <a:ea typeface="Calibri"/>
              <a:cs typeface="Calibri"/>
              <a:sym typeface="Calibri"/>
            </a:endParaRPr>
          </a:p>
        </p:txBody>
      </p:sp>
      <p:pic>
        <p:nvPicPr>
          <p:cNvPr id="185" name="Google Shape;185;p7" descr="Resultado de imagen de THUMB UP"/>
          <p:cNvPicPr preferRelativeResize="0"/>
          <p:nvPr/>
        </p:nvPicPr>
        <p:blipFill rotWithShape="1">
          <a:blip r:embed="rId6">
            <a:alphaModFix/>
          </a:blip>
          <a:srcRect/>
          <a:stretch/>
        </p:blipFill>
        <p:spPr>
          <a:xfrm>
            <a:off x="4588048" y="1484926"/>
            <a:ext cx="934088" cy="930474"/>
          </a:xfrm>
          <a:prstGeom prst="rect">
            <a:avLst/>
          </a:prstGeom>
          <a:noFill/>
          <a:ln>
            <a:noFill/>
          </a:ln>
        </p:spPr>
      </p:pic>
      <p:pic>
        <p:nvPicPr>
          <p:cNvPr id="186" name="Google Shape;186;p7" descr="Resultado de imagen de THUMB UP"/>
          <p:cNvPicPr preferRelativeResize="0"/>
          <p:nvPr/>
        </p:nvPicPr>
        <p:blipFill rotWithShape="1">
          <a:blip r:embed="rId6">
            <a:alphaModFix/>
          </a:blip>
          <a:srcRect/>
          <a:stretch/>
        </p:blipFill>
        <p:spPr>
          <a:xfrm>
            <a:off x="6736673" y="1380337"/>
            <a:ext cx="934088" cy="9304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190"/>
        <p:cNvGrpSpPr/>
        <p:nvPr/>
      </p:nvGrpSpPr>
      <p:grpSpPr>
        <a:xfrm>
          <a:off x="0" y="0"/>
          <a:ext cx="0" cy="0"/>
          <a:chOff x="0" y="0"/>
          <a:chExt cx="0" cy="0"/>
        </a:xfrm>
      </p:grpSpPr>
      <p:sp>
        <p:nvSpPr>
          <p:cNvPr id="191" name="Google Shape;191;p8"/>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Vamos a analizar si han tenido en cuenta ¿</a:t>
            </a:r>
            <a:r>
              <a:rPr lang="de-DE" sz="4000" b="1">
                <a:solidFill>
                  <a:schemeClr val="accent2"/>
                </a:solidFill>
              </a:rPr>
              <a:t>DÓNDE</a:t>
            </a:r>
            <a:r>
              <a:rPr lang="de-DE" sz="4000"/>
              <a:t> está escrito?</a:t>
            </a:r>
            <a:endParaRPr sz="4000">
              <a:solidFill>
                <a:srgbClr val="FF0000"/>
              </a:solidFill>
            </a:endParaRPr>
          </a:p>
        </p:txBody>
      </p:sp>
      <p:sp>
        <p:nvSpPr>
          <p:cNvPr id="192" name="Google Shape;192;p8"/>
          <p:cNvSpPr txBox="1">
            <a:spLocks noGrp="1"/>
          </p:cNvSpPr>
          <p:nvPr>
            <p:ph type="dt" idx="10"/>
          </p:nvPr>
        </p:nvSpPr>
        <p:spPr>
          <a:xfrm>
            <a:off x="141668" y="6356351"/>
            <a:ext cx="3312729"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193" name="Google Shape;193;p8"/>
          <p:cNvSpPr txBox="1">
            <a:spLocks noGrp="1"/>
          </p:cNvSpPr>
          <p:nvPr>
            <p:ph type="ftr" idx="11"/>
          </p:nvPr>
        </p:nvSpPr>
        <p:spPr>
          <a:xfrm>
            <a:off x="3530549" y="6356351"/>
            <a:ext cx="4495851"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194" name="Google Shape;194;p8"/>
          <p:cNvSpPr txBox="1">
            <a:spLocks noGrp="1"/>
          </p:cNvSpPr>
          <p:nvPr>
            <p:ph type="sldNum" idx="12"/>
          </p:nvPr>
        </p:nvSpPr>
        <p:spPr>
          <a:xfrm>
            <a:off x="8269668" y="6356351"/>
            <a:ext cx="3312729"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pic>
        <p:nvPicPr>
          <p:cNvPr id="195" name="Google Shape;195;p8"/>
          <p:cNvPicPr preferRelativeResize="0"/>
          <p:nvPr/>
        </p:nvPicPr>
        <p:blipFill rotWithShape="1">
          <a:blip r:embed="rId3">
            <a:alphaModFix/>
          </a:blip>
          <a:srcRect t="6951" b="26900"/>
          <a:stretch/>
        </p:blipFill>
        <p:spPr>
          <a:xfrm>
            <a:off x="0" y="-39351"/>
            <a:ext cx="1170075" cy="1144251"/>
          </a:xfrm>
          <a:prstGeom prst="rect">
            <a:avLst/>
          </a:prstGeom>
          <a:noFill/>
          <a:ln>
            <a:noFill/>
          </a:ln>
        </p:spPr>
      </p:pic>
      <p:grpSp>
        <p:nvGrpSpPr>
          <p:cNvPr id="196" name="Google Shape;196;p8"/>
          <p:cNvGrpSpPr/>
          <p:nvPr/>
        </p:nvGrpSpPr>
        <p:grpSpPr>
          <a:xfrm>
            <a:off x="0" y="1104900"/>
            <a:ext cx="12191950" cy="5095780"/>
            <a:chOff x="0" y="1104900"/>
            <a:chExt cx="12191950" cy="5095780"/>
          </a:xfrm>
        </p:grpSpPr>
        <p:pic>
          <p:nvPicPr>
            <p:cNvPr id="197" name="Google Shape;197;p8"/>
            <p:cNvPicPr preferRelativeResize="0"/>
            <p:nvPr/>
          </p:nvPicPr>
          <p:blipFill rotWithShape="1">
            <a:blip r:embed="rId4">
              <a:alphaModFix/>
            </a:blip>
            <a:srcRect/>
            <a:stretch/>
          </p:blipFill>
          <p:spPr>
            <a:xfrm>
              <a:off x="0" y="1283461"/>
              <a:ext cx="1634978" cy="1333405"/>
            </a:xfrm>
            <a:prstGeom prst="rect">
              <a:avLst/>
            </a:prstGeom>
            <a:noFill/>
            <a:ln>
              <a:noFill/>
            </a:ln>
          </p:spPr>
        </p:pic>
        <p:grpSp>
          <p:nvGrpSpPr>
            <p:cNvPr id="198" name="Google Shape;198;p8"/>
            <p:cNvGrpSpPr/>
            <p:nvPr/>
          </p:nvGrpSpPr>
          <p:grpSpPr>
            <a:xfrm>
              <a:off x="51107" y="1104900"/>
              <a:ext cx="12140843" cy="5095780"/>
              <a:chOff x="51107" y="1104900"/>
              <a:chExt cx="12140843" cy="5095780"/>
            </a:xfrm>
          </p:grpSpPr>
          <p:pic>
            <p:nvPicPr>
              <p:cNvPr id="199" name="Google Shape;199;p8"/>
              <p:cNvPicPr preferRelativeResize="0"/>
              <p:nvPr/>
            </p:nvPicPr>
            <p:blipFill rotWithShape="1">
              <a:blip r:embed="rId5">
                <a:alphaModFix/>
              </a:blip>
              <a:srcRect/>
              <a:stretch/>
            </p:blipFill>
            <p:spPr>
              <a:xfrm>
                <a:off x="10343382" y="1104900"/>
                <a:ext cx="1690914" cy="1333405"/>
              </a:xfrm>
              <a:prstGeom prst="rect">
                <a:avLst/>
              </a:prstGeom>
              <a:noFill/>
              <a:ln>
                <a:noFill/>
              </a:ln>
            </p:spPr>
          </p:pic>
          <p:sp>
            <p:nvSpPr>
              <p:cNvPr id="200" name="Google Shape;200;p8"/>
              <p:cNvSpPr txBox="1"/>
              <p:nvPr/>
            </p:nvSpPr>
            <p:spPr>
              <a:xfrm>
                <a:off x="6317650" y="2414080"/>
                <a:ext cx="5874300" cy="3786600"/>
              </a:xfrm>
              <a:prstGeom prst="rect">
                <a:avLst/>
              </a:prstGeom>
              <a:noFill/>
              <a:ln w="44450" cap="flat" cmpd="sng">
                <a:solidFill>
                  <a:srgbClr val="54813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de-DE" sz="2400">
                    <a:solidFill>
                      <a:schemeClr val="dk1"/>
                    </a:solidFill>
                    <a:latin typeface="Calibri"/>
                    <a:ea typeface="Calibri"/>
                    <a:cs typeface="Calibri"/>
                    <a:sym typeface="Calibri"/>
                  </a:rPr>
                  <a:t>Según lo que ha escrito esta persona los zoológicos son estupendos. Nos ayudan a estudiar los animales y aprendemos.</a:t>
                </a:r>
                <a:endParaRPr/>
              </a:p>
              <a:p>
                <a:pPr marL="0" marR="0" lvl="0" indent="0" algn="l" rtl="0">
                  <a:spcBef>
                    <a:spcPts val="0"/>
                  </a:spcBef>
                  <a:spcAft>
                    <a:spcPts val="0"/>
                  </a:spcAft>
                  <a:buNone/>
                </a:pPr>
                <a:r>
                  <a:rPr lang="de-DE" sz="2400">
                    <a:solidFill>
                      <a:schemeClr val="dk1"/>
                    </a:solidFill>
                    <a:latin typeface="Calibri"/>
                    <a:ea typeface="Calibri"/>
                    <a:cs typeface="Calibri"/>
                    <a:sym typeface="Calibri"/>
                  </a:rPr>
                  <a:t>Pero debemos tener cuidado.</a:t>
                </a:r>
                <a:r>
                  <a:rPr lang="de-DE" sz="2400" b="1">
                    <a:solidFill>
                      <a:schemeClr val="dk1"/>
                    </a:solidFill>
                    <a:latin typeface="Calibri"/>
                    <a:ea typeface="Calibri"/>
                    <a:cs typeface="Calibri"/>
                    <a:sym typeface="Calibri"/>
                  </a:rPr>
                  <a:t> </a:t>
                </a:r>
                <a:r>
                  <a:rPr lang="de-DE" sz="2400" b="1">
                    <a:solidFill>
                      <a:schemeClr val="accent2"/>
                    </a:solidFill>
                    <a:latin typeface="Calibri"/>
                    <a:ea typeface="Calibri"/>
                    <a:cs typeface="Calibri"/>
                    <a:sym typeface="Calibri"/>
                  </a:rPr>
                  <a:t>Esta página es un foro y, como ya sabemos, en él puede escribir cualquier persona.</a:t>
                </a:r>
                <a:r>
                  <a:rPr lang="de-DE" sz="2400" b="1">
                    <a:solidFill>
                      <a:schemeClr val="dk1"/>
                    </a:solidFill>
                    <a:latin typeface="Calibri"/>
                    <a:ea typeface="Calibri"/>
                    <a:cs typeface="Calibri"/>
                    <a:sym typeface="Calibri"/>
                  </a:rPr>
                  <a:t> </a:t>
                </a:r>
                <a:endParaRPr sz="2400" b="1">
                  <a:solidFill>
                    <a:schemeClr val="dk1"/>
                  </a:solidFill>
                  <a:latin typeface="Calibri"/>
                  <a:ea typeface="Calibri"/>
                  <a:cs typeface="Calibri"/>
                  <a:sym typeface="Calibri"/>
                </a:endParaRPr>
              </a:p>
              <a:p>
                <a:pPr marL="0" marR="0" lvl="0" indent="0" algn="l" rtl="0">
                  <a:spcBef>
                    <a:spcPts val="0"/>
                  </a:spcBef>
                  <a:spcAft>
                    <a:spcPts val="0"/>
                  </a:spcAft>
                  <a:buNone/>
                </a:pPr>
                <a:r>
                  <a:rPr lang="de-DE" sz="2400">
                    <a:solidFill>
                      <a:schemeClr val="dk1"/>
                    </a:solidFill>
                    <a:latin typeface="Calibri"/>
                    <a:ea typeface="Calibri"/>
                    <a:cs typeface="Calibri"/>
                    <a:sym typeface="Calibri"/>
                  </a:rPr>
                  <a:t>El autor no dice cuál es su campo de trabajo así que no sabemos si es un experto o no. Sólo habla de su experiencia personal en el zoo. </a:t>
                </a:r>
                <a:endParaRPr/>
              </a:p>
            </p:txBody>
          </p:sp>
          <p:sp>
            <p:nvSpPr>
              <p:cNvPr id="201" name="Google Shape;201;p8"/>
              <p:cNvSpPr txBox="1"/>
              <p:nvPr/>
            </p:nvSpPr>
            <p:spPr>
              <a:xfrm>
                <a:off x="51107" y="2795427"/>
                <a:ext cx="5829300" cy="3000164"/>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chemeClr val="dk1"/>
                    </a:solidFill>
                    <a:latin typeface="Calibri"/>
                    <a:ea typeface="Calibri"/>
                    <a:cs typeface="Calibri"/>
                    <a:sym typeface="Calibri"/>
                  </a:rPr>
                  <a:t>Los zoológicos son muy buenos porque sirven para conocer mejor a los animales</a:t>
                </a:r>
                <a:endParaRPr/>
              </a:p>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chemeClr val="dk1"/>
                    </a:solidFill>
                    <a:latin typeface="Calibri"/>
                    <a:ea typeface="Calibri"/>
                    <a:cs typeface="Calibri"/>
                    <a:sym typeface="Calibri"/>
                  </a:rPr>
                  <a:t>Además los zoológicos son muy respetuosos. Por ejemplo, el zoo de Córdoba es muy bueno y cuida muy bien a sus animales.</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chemeClr val="dk1"/>
                    </a:solidFill>
                    <a:latin typeface="Calibri"/>
                    <a:ea typeface="Calibri"/>
                    <a:cs typeface="Calibri"/>
                    <a:sym typeface="Calibri"/>
                  </a:rPr>
                  <a:t>Podemos decir que es genial que haya zoológicos.</a:t>
                </a:r>
                <a:endParaRPr sz="2400" b="0" i="0" u="none" strike="noStrike" cap="none">
                  <a:solidFill>
                    <a:schemeClr val="dk1"/>
                  </a:solidFill>
                  <a:latin typeface="Calibri"/>
                  <a:ea typeface="Calibri"/>
                  <a:cs typeface="Calibri"/>
                  <a:sym typeface="Calibri"/>
                </a:endParaRPr>
              </a:p>
            </p:txBody>
          </p:sp>
          <p:pic>
            <p:nvPicPr>
              <p:cNvPr id="202" name="Google Shape;202;p8" descr="Resultado de imagen de THUMB UP"/>
              <p:cNvPicPr preferRelativeResize="0"/>
              <p:nvPr/>
            </p:nvPicPr>
            <p:blipFill rotWithShape="1">
              <a:blip r:embed="rId6">
                <a:alphaModFix/>
              </a:blip>
              <a:srcRect/>
              <a:stretch/>
            </p:blipFill>
            <p:spPr>
              <a:xfrm>
                <a:off x="7092312" y="1394497"/>
                <a:ext cx="934088" cy="930474"/>
              </a:xfrm>
              <a:prstGeom prst="rect">
                <a:avLst/>
              </a:prstGeom>
              <a:noFill/>
              <a:ln>
                <a:noFill/>
              </a:ln>
            </p:spPr>
          </p:pic>
          <p:pic>
            <p:nvPicPr>
              <p:cNvPr id="203" name="Google Shape;203;p8"/>
              <p:cNvPicPr preferRelativeResize="0"/>
              <p:nvPr/>
            </p:nvPicPr>
            <p:blipFill rotWithShape="1">
              <a:blip r:embed="rId7">
                <a:alphaModFix/>
              </a:blip>
              <a:srcRect/>
              <a:stretch/>
            </p:blipFill>
            <p:spPr>
              <a:xfrm>
                <a:off x="4462763" y="1507921"/>
                <a:ext cx="862644" cy="884483"/>
              </a:xfrm>
              <a:prstGeom prst="rect">
                <a:avLst/>
              </a:prstGeom>
              <a:noFill/>
              <a:ln>
                <a:noFill/>
              </a:ln>
            </p:spPr>
          </p:pic>
          <p:sp>
            <p:nvSpPr>
              <p:cNvPr id="204" name="Google Shape;204;p8"/>
              <p:cNvSpPr/>
              <p:nvPr/>
            </p:nvSpPr>
            <p:spPr>
              <a:xfrm>
                <a:off x="1553144" y="1507921"/>
                <a:ext cx="1901253" cy="939530"/>
              </a:xfrm>
              <a:prstGeom prst="wedgeRectCallout">
                <a:avLst>
                  <a:gd name="adj1" fmla="val -62143"/>
                  <a:gd name="adj2" fmla="val 38586"/>
                </a:avLst>
              </a:prstGeom>
              <a:solidFill>
                <a:schemeClr val="lt1"/>
              </a:solid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de-DE" sz="2400" i="1" u="none" strike="noStrike" cap="none">
                    <a:solidFill>
                      <a:schemeClr val="dk1"/>
                    </a:solidFill>
                    <a:latin typeface="Calibri"/>
                    <a:ea typeface="Calibri"/>
                    <a:cs typeface="Calibri"/>
                    <a:sym typeface="Calibri"/>
                  </a:rPr>
                  <a:t>¡¡Yo no lo he puesto!!</a:t>
                </a:r>
                <a:endParaRPr sz="2000" i="1">
                  <a:solidFill>
                    <a:schemeClr val="dk1"/>
                  </a:solidFill>
                  <a:latin typeface="Calibri"/>
                  <a:ea typeface="Calibri"/>
                  <a:cs typeface="Calibri"/>
                  <a:sym typeface="Calibri"/>
                </a:endParaRPr>
              </a:p>
            </p:txBody>
          </p:sp>
        </p:gr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DDDDFF"/>
            </a:gs>
            <a:gs pos="8842">
              <a:srgbClr val="DDDDFF"/>
            </a:gs>
            <a:gs pos="17719">
              <a:srgbClr val="DDDDFF"/>
            </a:gs>
            <a:gs pos="30076">
              <a:srgbClr val="DDDDFF"/>
            </a:gs>
            <a:gs pos="45000">
              <a:srgbClr val="DDDDFF"/>
            </a:gs>
            <a:gs pos="54000">
              <a:srgbClr val="E7FFE7"/>
            </a:gs>
            <a:gs pos="64600">
              <a:srgbClr val="E7FFE7"/>
            </a:gs>
            <a:gs pos="74000">
              <a:srgbClr val="E7FFE7"/>
            </a:gs>
            <a:gs pos="83000">
              <a:srgbClr val="E7FFE7"/>
            </a:gs>
            <a:gs pos="100000">
              <a:srgbClr val="E1EFD8"/>
            </a:gs>
          </a:gsLst>
          <a:lin ang="0" scaled="0"/>
        </a:gradFill>
        <a:effectLst/>
      </p:bgPr>
    </p:bg>
    <p:spTree>
      <p:nvGrpSpPr>
        <p:cNvPr id="1" name="Shape 208"/>
        <p:cNvGrpSpPr/>
        <p:nvPr/>
      </p:nvGrpSpPr>
      <p:grpSpPr>
        <a:xfrm>
          <a:off x="0" y="0"/>
          <a:ext cx="0" cy="0"/>
          <a:chOff x="0" y="0"/>
          <a:chExt cx="0" cy="0"/>
        </a:xfrm>
      </p:grpSpPr>
      <p:sp>
        <p:nvSpPr>
          <p:cNvPr id="209" name="Google Shape;209;p9"/>
          <p:cNvSpPr txBox="1">
            <a:spLocks noGrp="1"/>
          </p:cNvSpPr>
          <p:nvPr>
            <p:ph type="title"/>
          </p:nvPr>
        </p:nvSpPr>
        <p:spPr>
          <a:xfrm>
            <a:off x="1181100" y="-18425"/>
            <a:ext cx="9017000" cy="1123325"/>
          </a:xfrm>
          <a:prstGeom prst="rect">
            <a:avLst/>
          </a:prstGeom>
          <a:solidFill>
            <a:srgbClr val="9CC2E5"/>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000"/>
              <a:buFont typeface="Calibri"/>
              <a:buNone/>
            </a:pPr>
            <a:r>
              <a:rPr lang="de-DE" sz="4000"/>
              <a:t>Julián ha analizado </a:t>
            </a:r>
            <a:br>
              <a:rPr lang="de-DE" sz="4000"/>
            </a:br>
            <a:r>
              <a:rPr lang="de-DE" sz="4000"/>
              <a:t>¿</a:t>
            </a:r>
            <a:r>
              <a:rPr lang="de-DE" sz="4000" b="1">
                <a:solidFill>
                  <a:srgbClr val="00B050"/>
                </a:solidFill>
              </a:rPr>
              <a:t>Qué</a:t>
            </a:r>
            <a:r>
              <a:rPr lang="de-DE" sz="4000"/>
              <a:t>? ¿</a:t>
            </a:r>
            <a:r>
              <a:rPr lang="de-DE" sz="4000" b="1">
                <a:solidFill>
                  <a:schemeClr val="accent2"/>
                </a:solidFill>
              </a:rPr>
              <a:t>Dónde</a:t>
            </a:r>
            <a:r>
              <a:rPr lang="de-DE" sz="4000"/>
              <a:t>? ¿</a:t>
            </a:r>
            <a:r>
              <a:rPr lang="de-DE" sz="4000" b="1">
                <a:solidFill>
                  <a:srgbClr val="00B0F0"/>
                </a:solidFill>
              </a:rPr>
              <a:t>Quién</a:t>
            </a:r>
            <a:r>
              <a:rPr lang="de-DE" sz="4000"/>
              <a:t>? </a:t>
            </a:r>
            <a:endParaRPr sz="4000">
              <a:solidFill>
                <a:srgbClr val="FF0000"/>
              </a:solidFill>
            </a:endParaRPr>
          </a:p>
        </p:txBody>
      </p:sp>
      <p:sp>
        <p:nvSpPr>
          <p:cNvPr id="210" name="Google Shape;210;p9"/>
          <p:cNvSpPr txBox="1">
            <a:spLocks noGrp="1"/>
          </p:cNvSpPr>
          <p:nvPr>
            <p:ph type="dt" idx="10"/>
          </p:nvPr>
        </p:nvSpPr>
        <p:spPr>
          <a:xfrm>
            <a:off x="645082" y="6356351"/>
            <a:ext cx="3261214" cy="365125"/>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888888"/>
              </a:buClr>
              <a:buSzPts val="1050"/>
              <a:buFont typeface="Calibri"/>
              <a:buNone/>
            </a:pPr>
            <a:r>
              <a:rPr lang="de-DE" sz="1050"/>
              <a:t>Autores:  V. Ávila, I. Fajardo, P. Delgado, L. Salmerón. </a:t>
            </a:r>
            <a:endParaRPr sz="1050"/>
          </a:p>
        </p:txBody>
      </p:sp>
      <p:sp>
        <p:nvSpPr>
          <p:cNvPr id="211" name="Google Shape;211;p9"/>
          <p:cNvSpPr txBox="1">
            <a:spLocks noGrp="1"/>
          </p:cNvSpPr>
          <p:nvPr>
            <p:ph type="ftr" idx="11"/>
          </p:nvPr>
        </p:nvSpPr>
        <p:spPr>
          <a:xfrm>
            <a:off x="4052360" y="6356351"/>
            <a:ext cx="4425938" cy="365125"/>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888888"/>
              </a:buClr>
              <a:buSzPts val="1050"/>
              <a:buFont typeface="Calibri"/>
              <a:buNone/>
            </a:pPr>
            <a:r>
              <a:rPr lang="de-DE" sz="1050" b="1"/>
              <a:t>LECRIT </a:t>
            </a:r>
            <a:r>
              <a:rPr lang="de-DE" sz="1050"/>
              <a:t>(PROGRAMA DE FORMACIÓN EN LECTURA CRÍTICA EN INTERNET)</a:t>
            </a:r>
            <a:endParaRPr/>
          </a:p>
        </p:txBody>
      </p:sp>
      <p:sp>
        <p:nvSpPr>
          <p:cNvPr id="212" name="Google Shape;212;p9"/>
          <p:cNvSpPr txBox="1">
            <a:spLocks noGrp="1"/>
          </p:cNvSpPr>
          <p:nvPr>
            <p:ph type="sldNum" idx="12"/>
          </p:nvPr>
        </p:nvSpPr>
        <p:spPr>
          <a:xfrm>
            <a:off x="8773082" y="6356351"/>
            <a:ext cx="3261214" cy="365125"/>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r>
              <a:rPr lang="de-DE" sz="1050"/>
              <a:t>Nº Registro: UV-MET-202183R</a:t>
            </a:r>
            <a:endParaRPr sz="1050"/>
          </a:p>
        </p:txBody>
      </p:sp>
      <p:pic>
        <p:nvPicPr>
          <p:cNvPr id="213" name="Google Shape;213;p9"/>
          <p:cNvPicPr preferRelativeResize="0"/>
          <p:nvPr/>
        </p:nvPicPr>
        <p:blipFill rotWithShape="1">
          <a:blip r:embed="rId3">
            <a:alphaModFix/>
          </a:blip>
          <a:srcRect t="6951" b="26900"/>
          <a:stretch/>
        </p:blipFill>
        <p:spPr>
          <a:xfrm>
            <a:off x="0" y="-39351"/>
            <a:ext cx="1170075" cy="1144251"/>
          </a:xfrm>
          <a:prstGeom prst="rect">
            <a:avLst/>
          </a:prstGeom>
          <a:noFill/>
          <a:ln>
            <a:noFill/>
          </a:ln>
        </p:spPr>
      </p:pic>
      <p:grpSp>
        <p:nvGrpSpPr>
          <p:cNvPr id="214" name="Google Shape;214;p9"/>
          <p:cNvGrpSpPr/>
          <p:nvPr/>
        </p:nvGrpSpPr>
        <p:grpSpPr>
          <a:xfrm>
            <a:off x="0" y="1104900"/>
            <a:ext cx="12191950" cy="5149631"/>
            <a:chOff x="0" y="1104900"/>
            <a:chExt cx="12191950" cy="5149631"/>
          </a:xfrm>
        </p:grpSpPr>
        <p:pic>
          <p:nvPicPr>
            <p:cNvPr id="215" name="Google Shape;215;p9"/>
            <p:cNvPicPr preferRelativeResize="0"/>
            <p:nvPr/>
          </p:nvPicPr>
          <p:blipFill rotWithShape="1">
            <a:blip r:embed="rId4">
              <a:alphaModFix/>
            </a:blip>
            <a:srcRect/>
            <a:stretch/>
          </p:blipFill>
          <p:spPr>
            <a:xfrm>
              <a:off x="10343382" y="1104900"/>
              <a:ext cx="1690914" cy="1333405"/>
            </a:xfrm>
            <a:prstGeom prst="rect">
              <a:avLst/>
            </a:prstGeom>
            <a:noFill/>
            <a:ln>
              <a:noFill/>
            </a:ln>
          </p:spPr>
        </p:pic>
        <p:sp>
          <p:nvSpPr>
            <p:cNvPr id="216" name="Google Shape;216;p9"/>
            <p:cNvSpPr txBox="1"/>
            <p:nvPr/>
          </p:nvSpPr>
          <p:spPr>
            <a:xfrm>
              <a:off x="6317650" y="2414080"/>
              <a:ext cx="5874300" cy="3786600"/>
            </a:xfrm>
            <a:prstGeom prst="rect">
              <a:avLst/>
            </a:prstGeom>
            <a:noFill/>
            <a:ln w="44450" cap="flat" cmpd="sng">
              <a:solidFill>
                <a:srgbClr val="548135"/>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de-DE" sz="2400">
                  <a:solidFill>
                    <a:srgbClr val="00B050"/>
                  </a:solidFill>
                  <a:latin typeface="Calibri"/>
                  <a:ea typeface="Calibri"/>
                  <a:cs typeface="Calibri"/>
                  <a:sym typeface="Calibri"/>
                </a:rPr>
                <a:t>Según lo que ha escrito esta persona los zoológicos son estupendos. Nos ayudan a estudiar los animales y aprendemos.</a:t>
              </a:r>
              <a:endParaRPr/>
            </a:p>
            <a:p>
              <a:pPr marL="0" marR="0" lvl="0" indent="0" algn="l" rtl="0">
                <a:spcBef>
                  <a:spcPts val="0"/>
                </a:spcBef>
                <a:spcAft>
                  <a:spcPts val="0"/>
                </a:spcAft>
                <a:buNone/>
              </a:pPr>
              <a:r>
                <a:rPr lang="de-DE" sz="2400">
                  <a:solidFill>
                    <a:schemeClr val="dk1"/>
                  </a:solidFill>
                  <a:latin typeface="Calibri"/>
                  <a:ea typeface="Calibri"/>
                  <a:cs typeface="Calibri"/>
                  <a:sym typeface="Calibri"/>
                </a:rPr>
                <a:t>Pero debemos tener cuidado.</a:t>
              </a:r>
              <a:r>
                <a:rPr lang="de-DE" sz="2400" b="1">
                  <a:solidFill>
                    <a:schemeClr val="dk1"/>
                  </a:solidFill>
                  <a:latin typeface="Calibri"/>
                  <a:ea typeface="Calibri"/>
                  <a:cs typeface="Calibri"/>
                  <a:sym typeface="Calibri"/>
                </a:rPr>
                <a:t> </a:t>
              </a:r>
              <a:r>
                <a:rPr lang="de-DE" sz="2400" b="1">
                  <a:solidFill>
                    <a:schemeClr val="accent2"/>
                  </a:solidFill>
                  <a:latin typeface="Calibri"/>
                  <a:ea typeface="Calibri"/>
                  <a:cs typeface="Calibri"/>
                  <a:sym typeface="Calibri"/>
                </a:rPr>
                <a:t>Esta página es un foro y, como ya sabemos, en él puede escribir cualquier persona. </a:t>
              </a:r>
              <a:endParaRPr sz="2400" b="1">
                <a:solidFill>
                  <a:schemeClr val="accent2"/>
                </a:solidFill>
                <a:latin typeface="Calibri"/>
                <a:ea typeface="Calibri"/>
                <a:cs typeface="Calibri"/>
                <a:sym typeface="Calibri"/>
              </a:endParaRPr>
            </a:p>
            <a:p>
              <a:pPr marL="0" marR="0" lvl="0" indent="0" algn="l" rtl="0">
                <a:spcBef>
                  <a:spcPts val="0"/>
                </a:spcBef>
                <a:spcAft>
                  <a:spcPts val="0"/>
                </a:spcAft>
                <a:buNone/>
              </a:pPr>
              <a:r>
                <a:rPr lang="de-DE" sz="2400" b="1">
                  <a:solidFill>
                    <a:schemeClr val="accent1"/>
                  </a:solidFill>
                  <a:latin typeface="Calibri"/>
                  <a:ea typeface="Calibri"/>
                  <a:cs typeface="Calibri"/>
                  <a:sym typeface="Calibri"/>
                </a:rPr>
                <a:t>El autor no dice cuál es su campo de trabajo así que no sabemos si es un experto o no. Sólo habla de su experiencia personal en el zoo. </a:t>
              </a:r>
              <a:endParaRPr/>
            </a:p>
          </p:txBody>
        </p:sp>
        <p:pic>
          <p:nvPicPr>
            <p:cNvPr id="217" name="Google Shape;217;p9"/>
            <p:cNvPicPr preferRelativeResize="0"/>
            <p:nvPr/>
          </p:nvPicPr>
          <p:blipFill rotWithShape="1">
            <a:blip r:embed="rId5">
              <a:alphaModFix/>
            </a:blip>
            <a:srcRect/>
            <a:stretch/>
          </p:blipFill>
          <p:spPr>
            <a:xfrm>
              <a:off x="0" y="1283461"/>
              <a:ext cx="1634978" cy="1333405"/>
            </a:xfrm>
            <a:prstGeom prst="rect">
              <a:avLst/>
            </a:prstGeom>
            <a:noFill/>
            <a:ln>
              <a:noFill/>
            </a:ln>
          </p:spPr>
        </p:pic>
        <p:sp>
          <p:nvSpPr>
            <p:cNvPr id="218" name="Google Shape;218;p9"/>
            <p:cNvSpPr txBox="1"/>
            <p:nvPr/>
          </p:nvSpPr>
          <p:spPr>
            <a:xfrm>
              <a:off x="51107" y="2795426"/>
              <a:ext cx="5829300" cy="3459105"/>
            </a:xfrm>
            <a:prstGeom prst="rect">
              <a:avLst/>
            </a:prstGeom>
            <a:noFill/>
            <a:ln w="38100" cap="flat" cmpd="sng">
              <a:solidFill>
                <a:srgbClr val="7030A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600"/>
                <a:buFont typeface="Calibri"/>
                <a:buNone/>
              </a:pPr>
              <a:r>
                <a:rPr lang="de-DE" sz="2400" b="1" i="0" u="none" strike="noStrike" cap="none">
                  <a:solidFill>
                    <a:srgbClr val="00B050"/>
                  </a:solidFill>
                  <a:latin typeface="Calibri"/>
                  <a:ea typeface="Calibri"/>
                  <a:cs typeface="Calibri"/>
                  <a:sym typeface="Calibri"/>
                </a:rPr>
                <a:t>Los zoológicos son muy buenos porque sirven para conocer mejor a los animales</a:t>
              </a:r>
              <a:endParaRPr/>
            </a:p>
            <a:p>
              <a:pPr marL="0" marR="0" lvl="0" indent="0" algn="l" rtl="0">
                <a:lnSpc>
                  <a:spcPct val="100000"/>
                </a:lnSpc>
                <a:spcBef>
                  <a:spcPts val="0"/>
                </a:spcBef>
                <a:spcAft>
                  <a:spcPts val="0"/>
                </a:spcAft>
                <a:buClr>
                  <a:schemeClr val="dk1"/>
                </a:buClr>
                <a:buSzPts val="600"/>
                <a:buFont typeface="Calibri"/>
                <a:buNone/>
              </a:pPr>
              <a:r>
                <a:rPr lang="de-DE" sz="2400" b="1" i="0" u="none" strike="noStrike" cap="none">
                  <a:solidFill>
                    <a:srgbClr val="00B050"/>
                  </a:solidFill>
                  <a:latin typeface="Calibri"/>
                  <a:ea typeface="Calibri"/>
                  <a:cs typeface="Calibri"/>
                  <a:sym typeface="Calibri"/>
                </a:rPr>
                <a:t>Además los zoológicos son muy respetuosos. Por ejemplo, el zoo de Metrópolis es muy bueno y cuida muy bien a sus animales.</a:t>
              </a:r>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600"/>
                <a:buFont typeface="Calibri"/>
                <a:buNone/>
              </a:pPr>
              <a:r>
                <a:rPr lang="de-DE" sz="2400" b="0" i="0" u="none" strike="noStrike" cap="none">
                  <a:solidFill>
                    <a:schemeClr val="dk1"/>
                  </a:solidFill>
                  <a:latin typeface="Calibri"/>
                  <a:ea typeface="Calibri"/>
                  <a:cs typeface="Calibri"/>
                  <a:sym typeface="Calibri"/>
                </a:rPr>
                <a:t>Podemos decir que es genial que haya zoológicos.</a:t>
              </a:r>
              <a:endParaRPr sz="2400" b="0" i="0" u="none" strike="noStrike" cap="none">
                <a:solidFill>
                  <a:schemeClr val="dk1"/>
                </a:solidFill>
                <a:latin typeface="Calibri"/>
                <a:ea typeface="Calibri"/>
                <a:cs typeface="Calibri"/>
                <a:sym typeface="Calibri"/>
              </a:endParaRPr>
            </a:p>
          </p:txBody>
        </p:sp>
        <p:pic>
          <p:nvPicPr>
            <p:cNvPr id="219" name="Google Shape;219;p9" descr="Resultado de imagen de THUMB UP"/>
            <p:cNvPicPr preferRelativeResize="0"/>
            <p:nvPr/>
          </p:nvPicPr>
          <p:blipFill rotWithShape="1">
            <a:blip r:embed="rId6">
              <a:alphaModFix/>
            </a:blip>
            <a:srcRect/>
            <a:stretch/>
          </p:blipFill>
          <p:spPr>
            <a:xfrm>
              <a:off x="7092312" y="1394497"/>
              <a:ext cx="934088" cy="930474"/>
            </a:xfrm>
            <a:prstGeom prst="rect">
              <a:avLst/>
            </a:prstGeom>
            <a:noFill/>
            <a:ln>
              <a:noFill/>
            </a:ln>
          </p:spPr>
        </p:pic>
        <p:pic>
          <p:nvPicPr>
            <p:cNvPr id="220" name="Google Shape;220;p9"/>
            <p:cNvPicPr preferRelativeResize="0"/>
            <p:nvPr/>
          </p:nvPicPr>
          <p:blipFill rotWithShape="1">
            <a:blip r:embed="rId7">
              <a:alphaModFix/>
            </a:blip>
            <a:srcRect/>
            <a:stretch/>
          </p:blipFill>
          <p:spPr>
            <a:xfrm>
              <a:off x="4894085" y="1507921"/>
              <a:ext cx="862644" cy="884483"/>
            </a:xfrm>
            <a:prstGeom prst="rect">
              <a:avLst/>
            </a:prstGeom>
            <a:noFill/>
            <a:ln>
              <a:noFill/>
            </a:ln>
          </p:spPr>
        </p:pic>
        <p:sp>
          <p:nvSpPr>
            <p:cNvPr id="221" name="Google Shape;221;p9"/>
            <p:cNvSpPr/>
            <p:nvPr/>
          </p:nvSpPr>
          <p:spPr>
            <a:xfrm>
              <a:off x="1688393" y="1291571"/>
              <a:ext cx="3047987" cy="1223476"/>
            </a:xfrm>
            <a:prstGeom prst="wedgeRectCallout">
              <a:avLst>
                <a:gd name="adj1" fmla="val -64095"/>
                <a:gd name="adj2" fmla="val 26218"/>
              </a:avLst>
            </a:prstGeom>
            <a:solidFill>
              <a:schemeClr val="lt1"/>
            </a:solidFill>
            <a:ln w="38100" cap="flat" cmpd="sng">
              <a:solidFill>
                <a:srgbClr val="42719B"/>
              </a:solidFill>
              <a:prstDash val="solid"/>
              <a:miter lim="8000"/>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750"/>
                <a:buFont typeface="Calibri"/>
                <a:buNone/>
              </a:pPr>
              <a:r>
                <a:rPr lang="de-DE" sz="2400" i="1" u="none" strike="noStrike" cap="none">
                  <a:solidFill>
                    <a:schemeClr val="dk1"/>
                  </a:solidFill>
                  <a:latin typeface="Calibri"/>
                  <a:ea typeface="Calibri"/>
                  <a:cs typeface="Calibri"/>
                  <a:sym typeface="Calibri"/>
                </a:rPr>
                <a:t>Yo solo he analizado ¿</a:t>
              </a:r>
              <a:r>
                <a:rPr lang="de-DE" sz="2400" b="1" i="1" u="none" strike="noStrike" cap="none">
                  <a:solidFill>
                    <a:srgbClr val="00B050"/>
                  </a:solidFill>
                  <a:latin typeface="Calibri"/>
                  <a:ea typeface="Calibri"/>
                  <a:cs typeface="Calibri"/>
                  <a:sym typeface="Calibri"/>
                </a:rPr>
                <a:t>Qué</a:t>
              </a:r>
              <a:r>
                <a:rPr lang="de-DE" sz="2400" i="1" u="none" strike="noStrike" cap="none">
                  <a:solidFill>
                    <a:schemeClr val="dk1"/>
                  </a:solidFill>
                  <a:latin typeface="Calibri"/>
                  <a:ea typeface="Calibri"/>
                  <a:cs typeface="Calibri"/>
                  <a:sym typeface="Calibri"/>
                </a:rPr>
                <a:t> dice el texto?</a:t>
              </a:r>
              <a:endParaRPr sz="2000" i="1">
                <a:solidFill>
                  <a:schemeClr val="dk1"/>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LECRIT">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2154</Words>
  <Application>Microsoft Office PowerPoint</Application>
  <PresentationFormat>Panorámica</PresentationFormat>
  <Paragraphs>171</Paragraphs>
  <Slides>18</Slides>
  <Notes>18</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18</vt:i4>
      </vt:variant>
    </vt:vector>
  </HeadingPairs>
  <TitlesOfParts>
    <vt:vector size="21" baseType="lpstr">
      <vt:lpstr>Arial</vt:lpstr>
      <vt:lpstr>Calibri</vt:lpstr>
      <vt:lpstr>LECRIT</vt:lpstr>
      <vt:lpstr>LECRIT  (Programa de Lectura Crítica en Internet)</vt:lpstr>
      <vt:lpstr>Presentación de PowerPoint</vt:lpstr>
      <vt:lpstr>Vamos a ver cómo trabajan Julián y Juana.</vt:lpstr>
      <vt:lpstr>Presentación de PowerPoint</vt:lpstr>
      <vt:lpstr>Presentación de PowerPoint</vt:lpstr>
      <vt:lpstr>¿Qué piensan nuestros amigos? ¿En quién confiamos?</vt:lpstr>
      <vt:lpstr>Vamos a analizar si han tenido en cuenta ¿QUÉ dice el texto?</vt:lpstr>
      <vt:lpstr>Vamos a analizar si han tenido en cuenta ¿DÓNDE está escrito?</vt:lpstr>
      <vt:lpstr>Julián ha analizado  ¿Qué? ¿Dónde? ¿Quién? </vt:lpstr>
      <vt:lpstr>Julián ha analizado  ¿Qué? ¿Dónde? ¿Quién? </vt:lpstr>
      <vt:lpstr>Juana va a ayudar a Maria a buscar más información</vt:lpstr>
      <vt:lpstr>Presentación de PowerPoint</vt:lpstr>
      <vt:lpstr>Presentación de PowerPoint</vt:lpstr>
      <vt:lpstr>Juana ha respondido a ¿QUÉ dice el texto? </vt:lpstr>
      <vt:lpstr>Juana va a ayudar a Maria</vt:lpstr>
      <vt:lpstr>Juana va a ayudar a Maria</vt:lpstr>
      <vt:lpstr>¡AHORA ESTÁ PERFECTO!</vt:lpstr>
      <vt:lpstr>¿QUÉ HAN APRENDIDO JUANA Y MARÍA EN ESTE CAPÍTULO?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LECRIT  (Programa de Lectura Crítica en Internet)</dc:title>
  <dc:creator>mompo_sal@ya.com</dc:creator>
  <cp:lastModifiedBy>Marian S.M.</cp:lastModifiedBy>
  <cp:revision>1</cp:revision>
  <dcterms:created xsi:type="dcterms:W3CDTF">2022-10-17T16:38:39Z</dcterms:created>
  <dcterms:modified xsi:type="dcterms:W3CDTF">2023-03-02T09:44:43Z</dcterms:modified>
</cp:coreProperties>
</file>