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60" r:id="rId5"/>
    <p:sldId id="261"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2" d="100"/>
          <a:sy n="102" d="100"/>
        </p:scale>
        <p:origin x="58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C2339C-C513-49AF-BCCE-BE45A5C77096}" type="datetimeFigureOut">
              <a:rPr lang="es-ES" smtClean="0"/>
              <a:t>02/03/2023</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F6774B-7A1E-457D-BDCA-C61C0F719E0E}" type="slidenum">
              <a:rPr lang="es-ES" smtClean="0"/>
              <a:t>‹Nº›</a:t>
            </a:fld>
            <a:endParaRPr lang="es-ES"/>
          </a:p>
        </p:txBody>
      </p:sp>
    </p:spTree>
    <p:extLst>
      <p:ext uri="{BB962C8B-B14F-4D97-AF65-F5344CB8AC3E}">
        <p14:creationId xmlns:p14="http://schemas.microsoft.com/office/powerpoint/2010/main" val="3083602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35B1B2-3B73-40D4-991B-D49AA441724A}" type="datetimeFigureOut">
              <a:rPr lang="es-ES" smtClean="0"/>
              <a:t>02/03/2023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5C991-CC23-4AAF-9614-BA4950F26668}" type="slidenum">
              <a:rPr lang="es-ES" smtClean="0"/>
              <a:t>‹Nº›</a:t>
            </a:fld>
            <a:endParaRPr lang="es-ES"/>
          </a:p>
        </p:txBody>
      </p:sp>
    </p:spTree>
    <p:extLst>
      <p:ext uri="{BB962C8B-B14F-4D97-AF65-F5344CB8AC3E}">
        <p14:creationId xmlns:p14="http://schemas.microsoft.com/office/powerpoint/2010/main" val="29813701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302311" y="6356347"/>
            <a:ext cx="3149600" cy="365125"/>
          </a:xfrm>
          <a:prstGeom prst="rect">
            <a:avLst/>
          </a:prstGeom>
        </p:spPr>
        <p:txBody>
          <a:bodyPr/>
          <a:lstStyle/>
          <a:p>
            <a:r>
              <a:rPr lang="es-ES"/>
              <a:t>Autores:  V. Ávila, I. Fajardo, P. Delgado, L. Salmerón.</a:t>
            </a:r>
            <a:endParaRPr lang="es-ES" dirty="0"/>
          </a:p>
        </p:txBody>
      </p:sp>
      <p:sp>
        <p:nvSpPr>
          <p:cNvPr id="5" name="Marcador de pie de página 4"/>
          <p:cNvSpPr>
            <a:spLocks noGrp="1"/>
          </p:cNvSpPr>
          <p:nvPr>
            <p:ph type="ftr" sz="quarter" idx="11"/>
          </p:nvPr>
        </p:nvSpPr>
        <p:spPr>
          <a:xfrm>
            <a:off x="3587750" y="6356347"/>
            <a:ext cx="4876800" cy="333375"/>
          </a:xfrm>
          <a:prstGeom prst="rect">
            <a:avLst/>
          </a:prstGeom>
        </p:spPr>
        <p:txBody>
          <a:bodyPr/>
          <a:lstStyle/>
          <a:p>
            <a:r>
              <a:rPr lang="es-ES" b="1" dirty="0"/>
              <a:t>LECRIT  (PROGRAMA DE FORMACIÓN EN LECTURA CRÍTICA EN INTERNET) </a:t>
            </a:r>
            <a:endParaRPr lang="es-ES" dirty="0"/>
          </a:p>
        </p:txBody>
      </p:sp>
      <p:sp>
        <p:nvSpPr>
          <p:cNvPr id="6" name="Marcador de número de diapositiva 5"/>
          <p:cNvSpPr>
            <a:spLocks noGrp="1"/>
          </p:cNvSpPr>
          <p:nvPr>
            <p:ph type="sldNum" sz="quarter" idx="12"/>
          </p:nvPr>
        </p:nvSpPr>
        <p:spPr>
          <a:xfrm>
            <a:off x="8715335" y="6334916"/>
            <a:ext cx="2743200" cy="365125"/>
          </a:xfrm>
          <a:prstGeom prst="rect">
            <a:avLst/>
          </a:prstGeom>
        </p:spPr>
        <p:txBody>
          <a:bodyPr/>
          <a:lstStyle>
            <a:lvl1pPr>
              <a:defRPr sz="1200"/>
            </a:lvl1pPr>
          </a:lstStyle>
          <a:p>
            <a:r>
              <a:rPr lang="es-ES" dirty="0"/>
              <a:t>Nº Registro: UV-MET-202183R</a:t>
            </a:r>
          </a:p>
        </p:txBody>
      </p:sp>
      <p:pic>
        <p:nvPicPr>
          <p:cNvPr id="9" name="Imagen 8"/>
          <p:cNvPicPr>
            <a:picLocks noChangeAspect="1"/>
          </p:cNvPicPr>
          <p:nvPr userDrawn="1"/>
        </p:nvPicPr>
        <p:blipFill>
          <a:blip r:embed="rId2"/>
          <a:stretch>
            <a:fillRect/>
          </a:stretch>
        </p:blipFill>
        <p:spPr>
          <a:xfrm>
            <a:off x="110359" y="0"/>
            <a:ext cx="9976576" cy="1267464"/>
          </a:xfrm>
          <a:prstGeom prst="rect">
            <a:avLst/>
          </a:prstGeom>
        </p:spPr>
      </p:pic>
    </p:spTree>
    <p:extLst>
      <p:ext uri="{BB962C8B-B14F-4D97-AF65-F5344CB8AC3E}">
        <p14:creationId xmlns:p14="http://schemas.microsoft.com/office/powerpoint/2010/main" val="747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8"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9"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139556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8"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9"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310899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a:xfrm>
            <a:off x="241300" y="6491289"/>
            <a:ext cx="2984500" cy="230186"/>
          </a:xfrm>
          <a:prstGeom prst="rect">
            <a:avLst/>
          </a:prstGeom>
        </p:spPr>
        <p:txBody>
          <a:bodyPr/>
          <a:lstStyle/>
          <a:p>
            <a:r>
              <a:rPr lang="es-ES"/>
              <a:t>Autores:  V. Ávila, I. Fajardo, P. Delgado, L. Salmerón.</a:t>
            </a:r>
            <a:endParaRPr lang="es-ES" dirty="0"/>
          </a:p>
        </p:txBody>
      </p:sp>
      <p:sp>
        <p:nvSpPr>
          <p:cNvPr id="4" name="Marcador de pie de página 3"/>
          <p:cNvSpPr>
            <a:spLocks noGrp="1"/>
          </p:cNvSpPr>
          <p:nvPr>
            <p:ph type="ftr" sz="quarter" idx="11"/>
          </p:nvPr>
        </p:nvSpPr>
        <p:spPr>
          <a:xfrm>
            <a:off x="3040964" y="6496053"/>
            <a:ext cx="5956300" cy="314325"/>
          </a:xfrm>
          <a:prstGeom prst="rect">
            <a:avLst/>
          </a:prstGeom>
        </p:spPr>
        <p:txBody>
          <a:bodyPr/>
          <a:lstStyle/>
          <a:p>
            <a:r>
              <a:rPr lang="es-ES" b="1"/>
              <a:t>LECRIT</a:t>
            </a:r>
          </a:p>
          <a:p>
            <a:r>
              <a:rPr lang="es-ES" b="1"/>
              <a:t> </a:t>
            </a:r>
            <a:r>
              <a:rPr lang="es-ES"/>
              <a:t>(PROGRAMA DE FORMACIÓN EN LECTURA CRÍTICA EN INTERNET)</a:t>
            </a:r>
          </a:p>
          <a:p>
            <a:endParaRPr lang="es-ES" dirty="0"/>
          </a:p>
        </p:txBody>
      </p:sp>
      <p:sp>
        <p:nvSpPr>
          <p:cNvPr id="5" name="Marcador de número de diapositiva 4"/>
          <p:cNvSpPr>
            <a:spLocks noGrp="1"/>
          </p:cNvSpPr>
          <p:nvPr>
            <p:ph type="sldNum" sz="quarter" idx="12"/>
          </p:nvPr>
        </p:nvSpPr>
        <p:spPr>
          <a:xfrm>
            <a:off x="8812428" y="6423819"/>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3136353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solidFill>
                  <a:schemeClr val="accent1">
                    <a:lumMod val="75000"/>
                  </a:schemeClr>
                </a:solidFill>
              </a:defRPr>
            </a:lvl1pPr>
          </a:lstStyle>
          <a:p>
            <a:r>
              <a:rPr lang="es-ES"/>
              <a:t>Haga clic para modificar el estilo de título del patrón</a:t>
            </a:r>
            <a:endParaRPr lang="es-ES" dirty="0"/>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8" name="Marcador de fecha 3"/>
          <p:cNvSpPr>
            <a:spLocks noGrp="1"/>
          </p:cNvSpPr>
          <p:nvPr>
            <p:ph type="dt" sz="half" idx="10"/>
          </p:nvPr>
        </p:nvSpPr>
        <p:spPr>
          <a:xfrm>
            <a:off x="177800" y="6356349"/>
            <a:ext cx="3314700" cy="365125"/>
          </a:xfrm>
          <a:prstGeom prst="rect">
            <a:avLst/>
          </a:prstGeom>
        </p:spPr>
        <p:txBody>
          <a:bodyPr/>
          <a:lstStyle>
            <a:lvl1pPr>
              <a:defRPr sz="1100"/>
            </a:lvl1pPr>
          </a:lstStyle>
          <a:p>
            <a:r>
              <a:rPr lang="es-ES" dirty="0"/>
              <a:t>Autores:  V. Ávila, I. Fajardo, P. Delgado, L. Salmerón.</a:t>
            </a:r>
          </a:p>
        </p:txBody>
      </p:sp>
      <p:sp>
        <p:nvSpPr>
          <p:cNvPr id="9" name="Marcador de pie de página 4"/>
          <p:cNvSpPr>
            <a:spLocks noGrp="1"/>
          </p:cNvSpPr>
          <p:nvPr>
            <p:ph type="ftr" sz="quarter" idx="11"/>
          </p:nvPr>
        </p:nvSpPr>
        <p:spPr>
          <a:xfrm>
            <a:off x="3613150" y="6356349"/>
            <a:ext cx="4876800" cy="365125"/>
          </a:xfrm>
          <a:prstGeom prst="rect">
            <a:avLst/>
          </a:prstGeom>
        </p:spPr>
        <p:txBody>
          <a:bodyPr/>
          <a:lstStyle>
            <a:lvl1pPr>
              <a:defRPr sz="1100"/>
            </a:lvl1pPr>
          </a:lstStyle>
          <a:p>
            <a:r>
              <a:rPr lang="es-ES" b="1" dirty="0"/>
              <a:t>LECRIT  (PROGRAMA DE FORMACIÓN EN LECTURA CRÍTICA EN INTERNET) </a:t>
            </a:r>
            <a:endParaRPr lang="es-ES" dirty="0"/>
          </a:p>
        </p:txBody>
      </p:sp>
      <p:sp>
        <p:nvSpPr>
          <p:cNvPr id="10"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dirty="0"/>
              <a:t>Nº Registro: UV-MET-202183R</a:t>
            </a:r>
          </a:p>
        </p:txBody>
      </p:sp>
    </p:spTree>
    <p:extLst>
      <p:ext uri="{BB962C8B-B14F-4D97-AF65-F5344CB8AC3E}">
        <p14:creationId xmlns:p14="http://schemas.microsoft.com/office/powerpoint/2010/main" val="162103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7" name="Marcador de fecha 3"/>
          <p:cNvSpPr>
            <a:spLocks noGrp="1"/>
          </p:cNvSpPr>
          <p:nvPr>
            <p:ph type="dt" sz="half" idx="10"/>
          </p:nvPr>
        </p:nvSpPr>
        <p:spPr>
          <a:xfrm>
            <a:off x="342900" y="6402784"/>
            <a:ext cx="3149600" cy="365125"/>
          </a:xfrm>
          <a:prstGeom prst="rect">
            <a:avLst/>
          </a:prstGeom>
        </p:spPr>
        <p:txBody>
          <a:bodyPr/>
          <a:lstStyle/>
          <a:p>
            <a:r>
              <a:rPr lang="es-ES"/>
              <a:t>Autores:  V. Ávila, I. Fajardo, P. Delgado, L. Salmerón.</a:t>
            </a:r>
            <a:endParaRPr lang="es-ES" dirty="0"/>
          </a:p>
        </p:txBody>
      </p:sp>
      <p:sp>
        <p:nvSpPr>
          <p:cNvPr id="8" name="Marcador de pie de página 4"/>
          <p:cNvSpPr>
            <a:spLocks noGrp="1"/>
          </p:cNvSpPr>
          <p:nvPr>
            <p:ph type="ftr" sz="quarter" idx="11"/>
          </p:nvPr>
        </p:nvSpPr>
        <p:spPr>
          <a:xfrm>
            <a:off x="3613150" y="6402784"/>
            <a:ext cx="4876800" cy="272256"/>
          </a:xfrm>
          <a:prstGeom prst="rect">
            <a:avLst/>
          </a:prstGeom>
        </p:spPr>
        <p:txBody>
          <a:bodyPr/>
          <a:lstStyle/>
          <a:p>
            <a:r>
              <a:rPr lang="es-ES" b="1"/>
              <a:t>LECRIT  (PROGRAMA DE FORMACIÓN EN LECTURA CRÍTICA EN INTERNET) </a:t>
            </a:r>
            <a:endParaRPr lang="es-ES" dirty="0"/>
          </a:p>
        </p:txBody>
      </p:sp>
      <p:sp>
        <p:nvSpPr>
          <p:cNvPr id="9" name="Marcador de número de diapositiva 5"/>
          <p:cNvSpPr>
            <a:spLocks noGrp="1"/>
          </p:cNvSpPr>
          <p:nvPr>
            <p:ph type="sldNum" sz="quarter" idx="12"/>
          </p:nvPr>
        </p:nvSpPr>
        <p:spPr>
          <a:xfrm>
            <a:off x="8610600" y="6402783"/>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2225610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1"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12"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13"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276063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11"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12"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1443809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6"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7"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8"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2025966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6"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7"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1154484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8"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9"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10"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429265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8" name="Marcador de fecha 3"/>
          <p:cNvSpPr>
            <a:spLocks noGrp="1"/>
          </p:cNvSpPr>
          <p:nvPr>
            <p:ph type="dt" sz="half" idx="10"/>
          </p:nvPr>
        </p:nvSpPr>
        <p:spPr>
          <a:xfrm>
            <a:off x="342900" y="6356349"/>
            <a:ext cx="3149600" cy="365125"/>
          </a:xfrm>
          <a:prstGeom prst="rect">
            <a:avLst/>
          </a:prstGeom>
        </p:spPr>
        <p:txBody>
          <a:bodyPr/>
          <a:lstStyle/>
          <a:p>
            <a:r>
              <a:rPr lang="es-ES"/>
              <a:t>Autores:  V. Ávila, I. Fajardo, P. Delgado, L. Salmerón.</a:t>
            </a:r>
            <a:endParaRPr lang="es-ES" dirty="0"/>
          </a:p>
        </p:txBody>
      </p:sp>
      <p:sp>
        <p:nvSpPr>
          <p:cNvPr id="9" name="Marcador de pie de página 4"/>
          <p:cNvSpPr>
            <a:spLocks noGrp="1"/>
          </p:cNvSpPr>
          <p:nvPr>
            <p:ph type="ftr" sz="quarter" idx="11"/>
          </p:nvPr>
        </p:nvSpPr>
        <p:spPr>
          <a:xfrm>
            <a:off x="3613150" y="6266655"/>
            <a:ext cx="4876800" cy="544511"/>
          </a:xfrm>
          <a:prstGeom prst="rect">
            <a:avLst/>
          </a:prstGeom>
        </p:spPr>
        <p:txBody>
          <a:bodyPr/>
          <a:lstStyle/>
          <a:p>
            <a:r>
              <a:rPr lang="es-ES" b="1"/>
              <a:t>LECRIT  (PROGRAMA DE FORMACIÓN EN LECTURA CRÍTICA EN INTERNET) </a:t>
            </a:r>
            <a:endParaRPr lang="es-ES" dirty="0"/>
          </a:p>
        </p:txBody>
      </p:sp>
      <p:sp>
        <p:nvSpPr>
          <p:cNvPr id="10" name="Marcador de número de diapositiva 5"/>
          <p:cNvSpPr>
            <a:spLocks noGrp="1"/>
          </p:cNvSpPr>
          <p:nvPr>
            <p:ph type="sldNum" sz="quarter" idx="12"/>
          </p:nvPr>
        </p:nvSpPr>
        <p:spPr>
          <a:xfrm>
            <a:off x="8610600" y="6356350"/>
            <a:ext cx="2743200" cy="365125"/>
          </a:xfrm>
          <a:prstGeom prst="rect">
            <a:avLst/>
          </a:prstGeom>
        </p:spPr>
        <p:txBody>
          <a:bodyPr/>
          <a:lstStyle/>
          <a:p>
            <a:r>
              <a:rPr lang="es-ES"/>
              <a:t>Nº Registro: UV-MET-202183R</a:t>
            </a:r>
            <a:endParaRPr lang="es-ES" dirty="0"/>
          </a:p>
        </p:txBody>
      </p:sp>
    </p:spTree>
    <p:extLst>
      <p:ext uri="{BB962C8B-B14F-4D97-AF65-F5344CB8AC3E}">
        <p14:creationId xmlns:p14="http://schemas.microsoft.com/office/powerpoint/2010/main" val="307370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558800"/>
            <a:ext cx="10147300" cy="419131"/>
          </a:xfrm>
          <a:prstGeom prst="rect">
            <a:avLst/>
          </a:prstGeom>
        </p:spPr>
        <p:txBody>
          <a:bodyPr vert="horz" lIns="91440" tIns="45720" rIns="91440" bIns="45720" rtlCol="0" anchor="ctr">
            <a:noAutofit/>
          </a:bodyPr>
          <a:lstStyle/>
          <a:p>
            <a:r>
              <a:rPr lang="es-ES" dirty="0"/>
              <a:t>Haga clic para modificar el estilo de título del patrón</a:t>
            </a:r>
          </a:p>
        </p:txBody>
      </p:sp>
      <p:sp>
        <p:nvSpPr>
          <p:cNvPr id="3" name="Marcador de texto 2"/>
          <p:cNvSpPr>
            <a:spLocks noGrp="1"/>
          </p:cNvSpPr>
          <p:nvPr>
            <p:ph type="body" idx="1"/>
          </p:nvPr>
        </p:nvSpPr>
        <p:spPr>
          <a:xfrm>
            <a:off x="838200" y="1536731"/>
            <a:ext cx="10515600" cy="4640232"/>
          </a:xfrm>
          <a:prstGeom prst="rect">
            <a:avLst/>
          </a:prstGeom>
        </p:spPr>
        <p:txBody>
          <a:bodyPr vert="horz" lIns="91440" tIns="45720" rIns="91440" bIns="45720" rtlCol="0">
            <a:normAutofit/>
          </a:body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pic>
        <p:nvPicPr>
          <p:cNvPr id="7" name="Shape 89"/>
          <p:cNvPicPr preferRelativeResize="0"/>
          <p:nvPr userDrawn="1"/>
        </p:nvPicPr>
        <p:blipFill rotWithShape="1">
          <a:blip r:embed="rId14">
            <a:alphaModFix/>
          </a:blip>
          <a:srcRect/>
          <a:stretch/>
        </p:blipFill>
        <p:spPr>
          <a:xfrm>
            <a:off x="10184028" y="0"/>
            <a:ext cx="2007972" cy="798544"/>
          </a:xfrm>
          <a:prstGeom prst="rect">
            <a:avLst/>
          </a:prstGeom>
          <a:solidFill>
            <a:schemeClr val="accent1">
              <a:lumMod val="20000"/>
              <a:lumOff val="80000"/>
            </a:schemeClr>
          </a:solidFill>
          <a:ln>
            <a:noFill/>
          </a:ln>
        </p:spPr>
      </p:pic>
      <p:sp>
        <p:nvSpPr>
          <p:cNvPr id="8" name="Marcador de fecha 3"/>
          <p:cNvSpPr>
            <a:spLocks noGrp="1"/>
          </p:cNvSpPr>
          <p:nvPr>
            <p:ph type="dt" sz="half" idx="2"/>
          </p:nvPr>
        </p:nvSpPr>
        <p:spPr>
          <a:xfrm>
            <a:off x="406400" y="6370637"/>
            <a:ext cx="3314700" cy="365125"/>
          </a:xfrm>
          <a:prstGeom prst="rect">
            <a:avLst/>
          </a:prstGeom>
        </p:spPr>
        <p:txBody>
          <a:bodyPr/>
          <a:lstStyle>
            <a:lvl1pPr>
              <a:defRPr sz="1050">
                <a:solidFill>
                  <a:schemeClr val="bg2">
                    <a:lumMod val="75000"/>
                  </a:schemeClr>
                </a:solidFill>
              </a:defRPr>
            </a:lvl1pPr>
          </a:lstStyle>
          <a:p>
            <a:r>
              <a:rPr lang="es-ES" dirty="0"/>
              <a:t>Autores:  V. Ávila, I. Fajardo, P. Delgado, L. Salmerón.</a:t>
            </a:r>
          </a:p>
        </p:txBody>
      </p:sp>
      <p:sp>
        <p:nvSpPr>
          <p:cNvPr id="9" name="Marcador de pie de página 4"/>
          <p:cNvSpPr>
            <a:spLocks noGrp="1"/>
          </p:cNvSpPr>
          <p:nvPr>
            <p:ph type="ftr" sz="quarter" idx="3"/>
          </p:nvPr>
        </p:nvSpPr>
        <p:spPr>
          <a:xfrm>
            <a:off x="3841750" y="6370637"/>
            <a:ext cx="4876800" cy="365125"/>
          </a:xfrm>
          <a:prstGeom prst="rect">
            <a:avLst/>
          </a:prstGeom>
        </p:spPr>
        <p:txBody>
          <a:bodyPr/>
          <a:lstStyle>
            <a:lvl1pPr>
              <a:defRPr sz="1050">
                <a:solidFill>
                  <a:schemeClr val="bg2">
                    <a:lumMod val="75000"/>
                  </a:schemeClr>
                </a:solidFill>
              </a:defRPr>
            </a:lvl1pPr>
          </a:lstStyle>
          <a:p>
            <a:pPr algn="ctr"/>
            <a:r>
              <a:rPr lang="es-ES" b="1" dirty="0"/>
              <a:t>LECRIT  (PROGRAMA DE FORMACIÓN EN LECTURA CRÍTICA EN INTERNET) </a:t>
            </a:r>
            <a:endParaRPr lang="es-ES" dirty="0"/>
          </a:p>
        </p:txBody>
      </p:sp>
      <p:sp>
        <p:nvSpPr>
          <p:cNvPr id="10" name="Marcador de número de diapositiva 5"/>
          <p:cNvSpPr>
            <a:spLocks noGrp="1"/>
          </p:cNvSpPr>
          <p:nvPr>
            <p:ph type="sldNum" sz="quarter" idx="4"/>
          </p:nvPr>
        </p:nvSpPr>
        <p:spPr>
          <a:xfrm>
            <a:off x="8839200" y="6370638"/>
            <a:ext cx="2743200" cy="365125"/>
          </a:xfrm>
          <a:prstGeom prst="rect">
            <a:avLst/>
          </a:prstGeom>
        </p:spPr>
        <p:txBody>
          <a:bodyPr/>
          <a:lstStyle>
            <a:lvl1pPr>
              <a:defRPr sz="1200">
                <a:solidFill>
                  <a:schemeClr val="bg2">
                    <a:lumMod val="75000"/>
                  </a:schemeClr>
                </a:solidFill>
              </a:defRPr>
            </a:lvl1pPr>
          </a:lstStyle>
          <a:p>
            <a:r>
              <a:rPr lang="es-ES" dirty="0"/>
              <a:t>Nº Registro: UV-MET-202183R</a:t>
            </a:r>
          </a:p>
        </p:txBody>
      </p:sp>
    </p:spTree>
    <p:extLst>
      <p:ext uri="{BB962C8B-B14F-4D97-AF65-F5344CB8AC3E}">
        <p14:creationId xmlns:p14="http://schemas.microsoft.com/office/powerpoint/2010/main" val="484038266"/>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a:t>LECRIT </a:t>
            </a:r>
            <a:br>
              <a:rPr lang="es-ES" dirty="0"/>
            </a:br>
            <a:r>
              <a:rPr lang="es-ES" sz="4000" dirty="0"/>
              <a:t>(Programa de Lectura Crítica en INTERNET)</a:t>
            </a:r>
          </a:p>
        </p:txBody>
      </p:sp>
      <p:sp>
        <p:nvSpPr>
          <p:cNvPr id="3" name="Subtítulo 2"/>
          <p:cNvSpPr>
            <a:spLocks noGrp="1"/>
          </p:cNvSpPr>
          <p:nvPr>
            <p:ph type="subTitle" idx="1"/>
          </p:nvPr>
        </p:nvSpPr>
        <p:spPr>
          <a:xfrm>
            <a:off x="1524000" y="3602038"/>
            <a:ext cx="8920899" cy="1655762"/>
          </a:xfrm>
        </p:spPr>
        <p:txBody>
          <a:bodyPr>
            <a:normAutofit/>
          </a:bodyPr>
          <a:lstStyle/>
          <a:p>
            <a:pPr lvl="0" indent="457200">
              <a:lnSpc>
                <a:spcPct val="100000"/>
              </a:lnSpc>
              <a:spcBef>
                <a:spcPts val="0"/>
              </a:spcBef>
              <a:buClr>
                <a:schemeClr val="dk1"/>
              </a:buClr>
              <a:buSzPct val="25000"/>
            </a:pPr>
            <a:r>
              <a:rPr lang="es-ES" sz="4000" dirty="0">
                <a:solidFill>
                  <a:srgbClr val="93C47D"/>
                </a:solidFill>
                <a:ea typeface="Calibri"/>
                <a:cs typeface="Calibri"/>
                <a:sym typeface="Calibri"/>
              </a:rPr>
              <a:t>Capítulo 9: No todos dicen lo mismo II</a:t>
            </a:r>
            <a:endParaRPr lang="es-ES" sz="4000" dirty="0">
              <a:solidFill>
                <a:srgbClr val="00B050"/>
              </a:solidFill>
            </a:endParaRPr>
          </a:p>
        </p:txBody>
      </p:sp>
      <p:sp>
        <p:nvSpPr>
          <p:cNvPr id="4" name="Marcador de fecha 3"/>
          <p:cNvSpPr>
            <a:spLocks noGrp="1"/>
          </p:cNvSpPr>
          <p:nvPr>
            <p:ph type="dt" sz="half" idx="10"/>
          </p:nvPr>
        </p:nvSpPr>
        <p:spPr/>
        <p:txBody>
          <a:bodyPr/>
          <a:lstStyle/>
          <a:p>
            <a:r>
              <a:rPr lang="es-ES"/>
              <a:t>Autores:  V. Ávila, I. Fajardo, P. Delgado, L. Salmerón.</a:t>
            </a:r>
            <a:endParaRPr lang="es-ES" dirty="0"/>
          </a:p>
        </p:txBody>
      </p:sp>
      <p:sp>
        <p:nvSpPr>
          <p:cNvPr id="5" name="Marcador de pie de página 4"/>
          <p:cNvSpPr>
            <a:spLocks noGrp="1"/>
          </p:cNvSpPr>
          <p:nvPr>
            <p:ph type="ftr" sz="quarter" idx="11"/>
          </p:nvPr>
        </p:nvSpPr>
        <p:spPr/>
        <p:txBody>
          <a:bodyPr/>
          <a:lstStyle/>
          <a:p>
            <a:r>
              <a:rPr lang="es-ES" b="1"/>
              <a:t>LECRIT  (PROGRAMA DE FORMACIÓN EN LECTURA CRÍTICA EN INTERNET) </a:t>
            </a:r>
            <a:endParaRPr lang="es-ES" dirty="0"/>
          </a:p>
        </p:txBody>
      </p:sp>
      <p:sp>
        <p:nvSpPr>
          <p:cNvPr id="6" name="Marcador de número de diapositiva 5"/>
          <p:cNvSpPr>
            <a:spLocks noGrp="1"/>
          </p:cNvSpPr>
          <p:nvPr>
            <p:ph type="sldNum" sz="quarter" idx="12"/>
          </p:nvPr>
        </p:nvSpPr>
        <p:spPr/>
        <p:txBody>
          <a:bodyPr/>
          <a:lstStyle/>
          <a:p>
            <a:r>
              <a:rPr lang="es-ES"/>
              <a:t>Nº Registro: UV-MET-202183R</a:t>
            </a:r>
            <a:endParaRPr lang="es-ES" dirty="0"/>
          </a:p>
        </p:txBody>
      </p:sp>
      <p:pic>
        <p:nvPicPr>
          <p:cNvPr id="7" name="Shape 89"/>
          <p:cNvPicPr preferRelativeResize="0"/>
          <p:nvPr/>
        </p:nvPicPr>
        <p:blipFill rotWithShape="1">
          <a:blip r:embed="rId2">
            <a:alphaModFix/>
          </a:blip>
          <a:srcRect/>
          <a:stretch/>
        </p:blipFill>
        <p:spPr>
          <a:xfrm>
            <a:off x="4439887" y="233851"/>
            <a:ext cx="3223325" cy="1777023"/>
          </a:xfrm>
          <a:prstGeom prst="rect">
            <a:avLst/>
          </a:prstGeom>
          <a:noFill/>
          <a:ln>
            <a:noFill/>
          </a:ln>
        </p:spPr>
      </p:pic>
    </p:spTree>
    <p:extLst>
      <p:ext uri="{BB962C8B-B14F-4D97-AF65-F5344CB8AC3E}">
        <p14:creationId xmlns:p14="http://schemas.microsoft.com/office/powerpoint/2010/main" val="273064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2" name="Grupo 1"/>
          <p:cNvGrpSpPr/>
          <p:nvPr/>
        </p:nvGrpSpPr>
        <p:grpSpPr>
          <a:xfrm>
            <a:off x="663300" y="115251"/>
            <a:ext cx="9318900" cy="6241098"/>
            <a:chOff x="663300" y="616900"/>
            <a:chExt cx="8066175" cy="6241098"/>
          </a:xfrm>
        </p:grpSpPr>
        <p:grpSp>
          <p:nvGrpSpPr>
            <p:cNvPr id="3" name="Grupo 2"/>
            <p:cNvGrpSpPr/>
            <p:nvPr/>
          </p:nvGrpSpPr>
          <p:grpSpPr>
            <a:xfrm>
              <a:off x="663300" y="616900"/>
              <a:ext cx="8066175" cy="6241098"/>
              <a:chOff x="663300" y="616900"/>
              <a:chExt cx="8066175" cy="6241098"/>
            </a:xfrm>
          </p:grpSpPr>
          <p:pic>
            <p:nvPicPr>
              <p:cNvPr id="6" name="Shape 97"/>
              <p:cNvPicPr preferRelativeResize="0"/>
              <p:nvPr/>
            </p:nvPicPr>
            <p:blipFill rotWithShape="1">
              <a:blip r:embed="rId2">
                <a:alphaModFix/>
              </a:blip>
              <a:srcRect/>
              <a:stretch/>
            </p:blipFill>
            <p:spPr>
              <a:xfrm>
                <a:off x="663300" y="2027800"/>
                <a:ext cx="2415099" cy="4830198"/>
              </a:xfrm>
              <a:prstGeom prst="rect">
                <a:avLst/>
              </a:prstGeom>
              <a:noFill/>
              <a:ln>
                <a:noFill/>
              </a:ln>
            </p:spPr>
          </p:pic>
          <p:sp>
            <p:nvSpPr>
              <p:cNvPr id="7" name="Shape 98"/>
              <p:cNvSpPr/>
              <p:nvPr/>
            </p:nvSpPr>
            <p:spPr>
              <a:xfrm>
                <a:off x="3008775" y="616900"/>
                <a:ext cx="5720700" cy="2821799"/>
              </a:xfrm>
              <a:prstGeom prst="wedgeRectCallout">
                <a:avLst>
                  <a:gd name="adj1" fmla="val -52764"/>
                  <a:gd name="adj2" fmla="val 74781"/>
                </a:avLst>
              </a:prstGeom>
              <a:solidFill>
                <a:schemeClr val="lt1"/>
              </a:solidFill>
              <a:ln w="57150" cap="flat" cmpd="sng">
                <a:solidFill>
                  <a:schemeClr val="accent6"/>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Calibri"/>
                  <a:buNone/>
                </a:pPr>
                <a:r>
                  <a:rPr lang="es-ES" sz="3600" b="0" i="1" u="none" strike="noStrike" cap="none" dirty="0">
                    <a:solidFill>
                      <a:schemeClr val="dk1"/>
                    </a:solidFill>
                    <a:latin typeface="Calibri"/>
                    <a:ea typeface="Calibri"/>
                    <a:cs typeface="Calibri"/>
                    <a:sym typeface="Calibri"/>
                  </a:rPr>
                  <a:t>     Hola soy Miguel, ¿me puedes ayudar a averiguar en Internet si las ondas </a:t>
                </a:r>
                <a:r>
                  <a:rPr lang="es-ES" sz="3600" b="0" i="1" u="none" strike="noStrike" cap="none" dirty="0" err="1">
                    <a:solidFill>
                      <a:schemeClr val="dk1"/>
                    </a:solidFill>
                    <a:latin typeface="Calibri"/>
                    <a:ea typeface="Calibri"/>
                    <a:cs typeface="Calibri"/>
                    <a:sym typeface="Calibri"/>
                  </a:rPr>
                  <a:t>wi</a:t>
                </a:r>
                <a:r>
                  <a:rPr lang="es-ES" sz="3600" b="0" i="1" u="none" strike="noStrike" cap="none" dirty="0">
                    <a:solidFill>
                      <a:schemeClr val="dk1"/>
                    </a:solidFill>
                    <a:latin typeface="Calibri"/>
                    <a:ea typeface="Calibri"/>
                    <a:cs typeface="Calibri"/>
                    <a:sym typeface="Calibri"/>
                  </a:rPr>
                  <a:t>-fi son perjudiciales para nuestr</a:t>
                </a:r>
                <a:r>
                  <a:rPr lang="es-ES" sz="3600" i="1" dirty="0">
                    <a:solidFill>
                      <a:schemeClr val="dk1"/>
                    </a:solidFill>
                    <a:latin typeface="Calibri"/>
                    <a:ea typeface="Calibri"/>
                    <a:cs typeface="Calibri"/>
                    <a:sym typeface="Calibri"/>
                  </a:rPr>
                  <a:t>o organismo?</a:t>
                </a:r>
                <a:endParaRPr lang="es-ES" sz="3600" b="0" i="1" u="none" strike="noStrike" cap="none" dirty="0">
                  <a:solidFill>
                    <a:schemeClr val="dk1"/>
                  </a:solidFill>
                  <a:latin typeface="Calibri"/>
                  <a:ea typeface="Calibri"/>
                  <a:cs typeface="Calibri"/>
                  <a:sym typeface="Calibri"/>
                </a:endParaRPr>
              </a:p>
            </p:txBody>
          </p:sp>
        </p:grpSp>
        <p:sp>
          <p:nvSpPr>
            <p:cNvPr id="4" name="Shape 99"/>
            <p:cNvSpPr/>
            <p:nvPr/>
          </p:nvSpPr>
          <p:spPr>
            <a:xfrm>
              <a:off x="3428050" y="5374225"/>
              <a:ext cx="4029598" cy="1000800"/>
            </a:xfrm>
            <a:prstGeom prst="trapezoid">
              <a:avLst>
                <a:gd name="adj" fmla="val 25000"/>
              </a:avLst>
            </a:prstGeom>
            <a:solidFill>
              <a:srgbClr val="F9CB9C"/>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5" name="Shape 101"/>
            <p:cNvPicPr preferRelativeResize="0"/>
            <p:nvPr/>
          </p:nvPicPr>
          <p:blipFill rotWithShape="1">
            <a:blip r:embed="rId3">
              <a:alphaModFix/>
            </a:blip>
            <a:srcRect/>
            <a:stretch/>
          </p:blipFill>
          <p:spPr>
            <a:xfrm>
              <a:off x="3982969" y="3376882"/>
              <a:ext cx="2919749" cy="2919774"/>
            </a:xfrm>
            <a:prstGeom prst="rect">
              <a:avLst/>
            </a:prstGeom>
            <a:noFill/>
            <a:ln>
              <a:noFill/>
            </a:ln>
          </p:spPr>
        </p:pic>
      </p:grpSp>
      <p:sp>
        <p:nvSpPr>
          <p:cNvPr id="8" name="Marcador de fecha 7"/>
          <p:cNvSpPr>
            <a:spLocks noGrp="1"/>
          </p:cNvSpPr>
          <p:nvPr>
            <p:ph type="dt" sz="half" idx="10"/>
          </p:nvPr>
        </p:nvSpPr>
        <p:spPr/>
        <p:txBody>
          <a:bodyPr/>
          <a:lstStyle/>
          <a:p>
            <a:r>
              <a:rPr lang="es-ES"/>
              <a:t>Autores:  V. Ávila, I. Fajardo, P. Delgado, L. Salmerón.</a:t>
            </a:r>
            <a:endParaRPr lang="es-ES" dirty="0"/>
          </a:p>
        </p:txBody>
      </p:sp>
      <p:sp>
        <p:nvSpPr>
          <p:cNvPr id="9" name="Marcador de pie de página 8"/>
          <p:cNvSpPr>
            <a:spLocks noGrp="1"/>
          </p:cNvSpPr>
          <p:nvPr>
            <p:ph type="ftr" sz="quarter" idx="11"/>
          </p:nvPr>
        </p:nvSpPr>
        <p:spPr/>
        <p:txBody>
          <a:bodyPr/>
          <a:lstStyle/>
          <a:p>
            <a:r>
              <a:rPr lang="es-ES" b="1"/>
              <a:t>LECRIT  (PROGRAMA DE FORMACIÓN EN LECTURA CRÍTICA EN INTERNET) </a:t>
            </a:r>
            <a:endParaRPr lang="es-ES" dirty="0"/>
          </a:p>
        </p:txBody>
      </p:sp>
      <p:sp>
        <p:nvSpPr>
          <p:cNvPr id="10" name="Marcador de número de diapositiva 9"/>
          <p:cNvSpPr>
            <a:spLocks noGrp="1"/>
          </p:cNvSpPr>
          <p:nvPr>
            <p:ph type="sldNum" sz="quarter" idx="12"/>
          </p:nvPr>
        </p:nvSpPr>
        <p:spPr/>
        <p:txBody>
          <a:bodyPr/>
          <a:lstStyle/>
          <a:p>
            <a:r>
              <a:rPr lang="es-ES"/>
              <a:t>Nº Registro: UV-MET-202183R</a:t>
            </a:r>
            <a:endParaRPr lang="es-ES" dirty="0"/>
          </a:p>
        </p:txBody>
      </p:sp>
    </p:spTree>
    <p:extLst>
      <p:ext uri="{BB962C8B-B14F-4D97-AF65-F5344CB8AC3E}">
        <p14:creationId xmlns:p14="http://schemas.microsoft.com/office/powerpoint/2010/main" val="30321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21"/>
          <p:cNvSpPr txBox="1">
            <a:spLocks/>
          </p:cNvSpPr>
          <p:nvPr/>
        </p:nvSpPr>
        <p:spPr>
          <a:xfrm>
            <a:off x="101769" y="810488"/>
            <a:ext cx="10172531" cy="5831612"/>
          </a:xfrm>
          <a:prstGeom prst="rect">
            <a:avLst/>
          </a:prstGeom>
          <a:noFill/>
          <a:ln w="25400" cap="flat" cmpd="sng">
            <a:noFill/>
            <a:prstDash val="solid"/>
            <a:round/>
            <a:headEnd type="none" w="med" len="med"/>
            <a:tailEnd type="none" w="med" len="med"/>
          </a:ln>
        </p:spPr>
        <p:txBody>
          <a:bodyPr lIns="91425" tIns="45700" rIns="91425" bIns="4570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spcBef>
                <a:spcPts val="0"/>
              </a:spcBef>
              <a:buClr>
                <a:schemeClr val="dk1"/>
              </a:buClr>
              <a:buSzPct val="25000"/>
              <a:buFont typeface="Arial"/>
              <a:buNone/>
            </a:pPr>
            <a:endParaRPr lang="es-ES" sz="1760" b="1" dirty="0">
              <a:solidFill>
                <a:schemeClr val="dk1"/>
              </a:solidFill>
              <a:latin typeface="Calibri"/>
              <a:ea typeface="Calibri"/>
              <a:cs typeface="Calibri"/>
              <a:sym typeface="Calibri"/>
            </a:endParaRPr>
          </a:p>
          <a:p>
            <a:pPr marL="0" indent="0">
              <a:lnSpc>
                <a:spcPct val="80000"/>
              </a:lnSpc>
              <a:spcBef>
                <a:spcPts val="352"/>
              </a:spcBef>
              <a:buClr>
                <a:schemeClr val="dk1"/>
              </a:buClr>
              <a:buSzPct val="25000"/>
              <a:buFont typeface="Arial"/>
              <a:buNone/>
            </a:pPr>
            <a:endParaRPr lang="es-ES" sz="1760" b="1" dirty="0">
              <a:solidFill>
                <a:schemeClr val="dk1"/>
              </a:solidFill>
              <a:latin typeface="Calibri"/>
              <a:ea typeface="Calibri"/>
              <a:cs typeface="Calibri"/>
              <a:sym typeface="Calibri"/>
            </a:endParaRPr>
          </a:p>
          <a:p>
            <a:pPr indent="0">
              <a:buFont typeface="Arial" panose="020B0604020202020204" pitchFamily="34" charset="0"/>
              <a:buNone/>
            </a:pPr>
            <a:endParaRPr lang="es-ES" sz="1800" dirty="0"/>
          </a:p>
          <a:p>
            <a:pPr indent="0">
              <a:spcBef>
                <a:spcPts val="40"/>
              </a:spcBef>
              <a:buFont typeface="Arial" panose="020B0604020202020204" pitchFamily="34" charset="0"/>
              <a:buNone/>
            </a:pPr>
            <a:endParaRPr lang="es-ES" sz="2000" b="1" dirty="0"/>
          </a:p>
          <a:p>
            <a:pPr indent="0">
              <a:buNone/>
            </a:pPr>
            <a:r>
              <a:rPr lang="es-ES" sz="2000" b="1" dirty="0"/>
              <a:t>Las redes </a:t>
            </a:r>
            <a:r>
              <a:rPr lang="es-ES" sz="2000" b="1" dirty="0" err="1"/>
              <a:t>wi</a:t>
            </a:r>
            <a:r>
              <a:rPr lang="es-ES" sz="2000" b="1" dirty="0"/>
              <a:t>-fi no son perjudiciales para la salud</a:t>
            </a:r>
          </a:p>
          <a:p>
            <a:pPr indent="0">
              <a:spcBef>
                <a:spcPts val="40"/>
              </a:spcBef>
              <a:buNone/>
            </a:pPr>
            <a:endParaRPr lang="es-ES" sz="1800" dirty="0"/>
          </a:p>
          <a:p>
            <a:pPr indent="0">
              <a:spcBef>
                <a:spcPts val="40"/>
              </a:spcBef>
              <a:buNone/>
            </a:pPr>
            <a:r>
              <a:rPr lang="es-ES" sz="1800" dirty="0"/>
              <a:t>En los últimos 10 años varios gobiernos e institutos de investigación han abierto una guerra contra la tecnología </a:t>
            </a:r>
            <a:r>
              <a:rPr lang="es-ES" sz="1800" dirty="0" err="1"/>
              <a:t>wi</a:t>
            </a:r>
            <a:r>
              <a:rPr lang="es-ES" sz="1800" dirty="0"/>
              <a:t>-fi. Han dado mucho dinero para el estudio de los cambios electromagnéticos que provocan las ondas de radiofrecuencia  de las redes </a:t>
            </a:r>
            <a:r>
              <a:rPr lang="es-ES" sz="1800" dirty="0" err="1"/>
              <a:t>wi</a:t>
            </a:r>
            <a:r>
              <a:rPr lang="es-ES" sz="1800" dirty="0"/>
              <a:t>-fi y sus posibles riesgos para la salud.</a:t>
            </a:r>
            <a:endParaRPr lang="es-ES_tradnl" sz="1800" dirty="0"/>
          </a:p>
          <a:p>
            <a:pPr indent="0">
              <a:spcBef>
                <a:spcPts val="40"/>
              </a:spcBef>
              <a:buNone/>
            </a:pPr>
            <a:r>
              <a:rPr lang="es-ES" sz="1800" dirty="0"/>
              <a:t> </a:t>
            </a:r>
            <a:endParaRPr lang="es-ES_tradnl" sz="1800" dirty="0"/>
          </a:p>
          <a:p>
            <a:pPr indent="0">
              <a:spcBef>
                <a:spcPts val="40"/>
              </a:spcBef>
              <a:buNone/>
            </a:pPr>
            <a:r>
              <a:rPr lang="es-ES" sz="1800" dirty="0"/>
              <a:t>No obstante, a día de hoy, no existe ninguna prueba científica de que estas ondas produzcan daños en la salud. Según la Organización Mundial de la Salud, los niveles de exposición a radiofrecuencia de las estaciones radiofónicas y las redes inalámbricas son tan bajos, que no afectan a la salud de las personas. Así, da igual si se duerme cerca del ordenador o de un </a:t>
            </a:r>
            <a:r>
              <a:rPr lang="es-ES" sz="1800" dirty="0" err="1"/>
              <a:t>router</a:t>
            </a:r>
            <a:r>
              <a:rPr lang="es-ES" sz="1800" dirty="0"/>
              <a:t>: no es necesario desconectar estos aparatos durante la noche por temor a sufrir daños en el cuerpo. En conclusión, no es preciso poner límites ni seguir ningún tipo de recomendaciones para utilizar este tipo de tecnologías en los hogares. </a:t>
            </a:r>
            <a:endParaRPr lang="es-ES_tradnl" sz="1800" dirty="0"/>
          </a:p>
          <a:p>
            <a:pPr indent="0">
              <a:spcBef>
                <a:spcPts val="40"/>
              </a:spcBef>
              <a:buNone/>
            </a:pPr>
            <a:r>
              <a:rPr lang="es-ES" sz="1800" dirty="0"/>
              <a:t> </a:t>
            </a:r>
            <a:endParaRPr lang="es-ES_tradnl" sz="1800" dirty="0"/>
          </a:p>
          <a:p>
            <a:pPr indent="0">
              <a:spcBef>
                <a:spcPts val="40"/>
              </a:spcBef>
              <a:buNone/>
            </a:pPr>
            <a:r>
              <a:rPr lang="es-ES" sz="1800" dirty="0"/>
              <a:t>Por Santiago Jiménez, Director de Publicidad.</a:t>
            </a:r>
            <a:r>
              <a:rPr lang="es-ES_tradnl" sz="2000" dirty="0"/>
              <a:t> </a:t>
            </a:r>
          </a:p>
        </p:txBody>
      </p:sp>
      <p:sp>
        <p:nvSpPr>
          <p:cNvPr id="4" name="Rectángulo 3"/>
          <p:cNvSpPr/>
          <p:nvPr/>
        </p:nvSpPr>
        <p:spPr>
          <a:xfrm>
            <a:off x="6629400" y="1298300"/>
            <a:ext cx="3352556" cy="650968"/>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chemeClr val="tx1"/>
                </a:solidFill>
              </a:rPr>
              <a:t>INTRODUCIR NOMBRE Y LOGO EMPRESA DE TELEFONÍA REAL</a:t>
            </a:r>
          </a:p>
        </p:txBody>
      </p:sp>
      <p:sp>
        <p:nvSpPr>
          <p:cNvPr id="5" name="Rectángulo 4"/>
          <p:cNvSpPr/>
          <p:nvPr/>
        </p:nvSpPr>
        <p:spPr>
          <a:xfrm>
            <a:off x="1676400" y="485004"/>
            <a:ext cx="5475514" cy="3254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solidFill>
                  <a:schemeClr val="tx1"/>
                </a:solidFill>
              </a:rPr>
              <a:t>INTRODUCIR DIRECCIÓN WEB EMPRESA DE TELEFONÍA REAL</a:t>
            </a:r>
          </a:p>
        </p:txBody>
      </p:sp>
      <p:sp>
        <p:nvSpPr>
          <p:cNvPr id="3" name="Marcador de fecha 2"/>
          <p:cNvSpPr>
            <a:spLocks noGrp="1"/>
          </p:cNvSpPr>
          <p:nvPr>
            <p:ph type="dt" sz="half" idx="10"/>
          </p:nvPr>
        </p:nvSpPr>
        <p:spPr/>
        <p:txBody>
          <a:bodyPr/>
          <a:lstStyle/>
          <a:p>
            <a:r>
              <a:rPr lang="es-ES"/>
              <a:t>Autores:  V. Ávila, I. Fajardo, P. Delgado, L. Salmerón.</a:t>
            </a:r>
            <a:endParaRPr lang="es-ES" dirty="0"/>
          </a:p>
        </p:txBody>
      </p:sp>
      <p:sp>
        <p:nvSpPr>
          <p:cNvPr id="7" name="Marcador de pie de página 6"/>
          <p:cNvSpPr>
            <a:spLocks noGrp="1"/>
          </p:cNvSpPr>
          <p:nvPr>
            <p:ph type="ftr" sz="quarter" idx="11"/>
          </p:nvPr>
        </p:nvSpPr>
        <p:spPr/>
        <p:txBody>
          <a:bodyPr/>
          <a:lstStyle/>
          <a:p>
            <a:r>
              <a:rPr lang="es-ES" b="1" dirty="0"/>
              <a:t>LECRIT  (PROGRAMA DE FORMACIÓN EN LECTURA CRÍTICA EN INTERNET) </a:t>
            </a:r>
            <a:endParaRPr lang="es-ES" dirty="0"/>
          </a:p>
        </p:txBody>
      </p:sp>
      <p:sp>
        <p:nvSpPr>
          <p:cNvPr id="8" name="Marcador de número de diapositiva 7"/>
          <p:cNvSpPr>
            <a:spLocks noGrp="1"/>
          </p:cNvSpPr>
          <p:nvPr>
            <p:ph type="sldNum" sz="quarter" idx="12"/>
          </p:nvPr>
        </p:nvSpPr>
        <p:spPr/>
        <p:txBody>
          <a:bodyPr/>
          <a:lstStyle/>
          <a:p>
            <a:r>
              <a:rPr lang="es-ES"/>
              <a:t>Nº Registro: UV-MET-202183R</a:t>
            </a:r>
            <a:endParaRPr lang="es-ES" dirty="0"/>
          </a:p>
        </p:txBody>
      </p:sp>
      <p:sp>
        <p:nvSpPr>
          <p:cNvPr id="9" name="Estrella de 8 puntas 8"/>
          <p:cNvSpPr/>
          <p:nvPr/>
        </p:nvSpPr>
        <p:spPr>
          <a:xfrm>
            <a:off x="342900" y="1113968"/>
            <a:ext cx="901700" cy="835300"/>
          </a:xfrm>
          <a:prstGeom prst="star8">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rPr>
              <a:t>1</a:t>
            </a:r>
          </a:p>
        </p:txBody>
      </p:sp>
    </p:spTree>
    <p:extLst>
      <p:ext uri="{BB962C8B-B14F-4D97-AF65-F5344CB8AC3E}">
        <p14:creationId xmlns:p14="http://schemas.microsoft.com/office/powerpoint/2010/main" val="2092820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21"/>
          <p:cNvSpPr txBox="1">
            <a:spLocks/>
          </p:cNvSpPr>
          <p:nvPr/>
        </p:nvSpPr>
        <p:spPr>
          <a:xfrm>
            <a:off x="326571" y="642760"/>
            <a:ext cx="10137985" cy="5692156"/>
          </a:xfrm>
          <a:prstGeom prst="rect">
            <a:avLst/>
          </a:prstGeom>
          <a:noFill/>
          <a:ln w="25400" cap="flat" cmpd="sng">
            <a:noFill/>
            <a:prstDash val="solid"/>
            <a:round/>
            <a:headEnd type="none" w="med" len="med"/>
            <a:tailEnd type="none" w="med" len="med"/>
          </a:ln>
        </p:spPr>
        <p:txBody>
          <a:bodyPr lIns="91425" tIns="45700" rIns="91425" bIns="4570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spcBef>
                <a:spcPts val="0"/>
              </a:spcBef>
              <a:buClr>
                <a:schemeClr val="dk1"/>
              </a:buClr>
              <a:buSzPct val="25000"/>
              <a:buFont typeface="Arial"/>
              <a:buNone/>
            </a:pPr>
            <a:endParaRPr lang="es-ES" sz="1760" b="1" dirty="0">
              <a:solidFill>
                <a:schemeClr val="dk1"/>
              </a:solidFill>
              <a:latin typeface="Calibri"/>
              <a:ea typeface="Calibri"/>
              <a:cs typeface="Calibri"/>
              <a:sym typeface="Calibri"/>
            </a:endParaRPr>
          </a:p>
          <a:p>
            <a:pPr marL="0" indent="0">
              <a:lnSpc>
                <a:spcPct val="80000"/>
              </a:lnSpc>
              <a:spcBef>
                <a:spcPts val="352"/>
              </a:spcBef>
              <a:buClr>
                <a:schemeClr val="dk1"/>
              </a:buClr>
              <a:buSzPct val="25000"/>
              <a:buFont typeface="Arial"/>
              <a:buNone/>
            </a:pPr>
            <a:endParaRPr lang="es-ES" sz="1760" b="1" dirty="0">
              <a:solidFill>
                <a:schemeClr val="dk1"/>
              </a:solidFill>
              <a:latin typeface="Calibri"/>
              <a:ea typeface="Calibri"/>
              <a:cs typeface="Calibri"/>
              <a:sym typeface="Calibri"/>
            </a:endParaRPr>
          </a:p>
          <a:p>
            <a:pPr indent="0">
              <a:buFont typeface="Arial" panose="020B0604020202020204" pitchFamily="34" charset="0"/>
              <a:buNone/>
            </a:pPr>
            <a:endParaRPr lang="es-ES" sz="1800" dirty="0"/>
          </a:p>
          <a:p>
            <a:pPr indent="0">
              <a:buFont typeface="Arial" panose="020B0604020202020204" pitchFamily="34" charset="0"/>
              <a:buNone/>
            </a:pPr>
            <a:endParaRPr lang="es-ES" sz="1050" b="1" dirty="0"/>
          </a:p>
          <a:p>
            <a:pPr indent="0">
              <a:buNone/>
            </a:pPr>
            <a:r>
              <a:rPr lang="es-ES" sz="2400" b="1" dirty="0"/>
              <a:t>¿Son perjudiciales las redes </a:t>
            </a:r>
            <a:r>
              <a:rPr lang="es-ES" sz="2400" b="1" dirty="0" err="1"/>
              <a:t>wi</a:t>
            </a:r>
            <a:r>
              <a:rPr lang="es-ES" sz="2400" b="1" dirty="0"/>
              <a:t>-fi?</a:t>
            </a:r>
          </a:p>
          <a:p>
            <a:pPr indent="0">
              <a:buNone/>
            </a:pPr>
            <a:endParaRPr lang="es-ES" sz="2000" dirty="0"/>
          </a:p>
          <a:p>
            <a:pPr indent="0">
              <a:buNone/>
            </a:pPr>
            <a:r>
              <a:rPr lang="es-ES" sz="2000" dirty="0"/>
              <a:t>Se dice que las redes </a:t>
            </a:r>
            <a:r>
              <a:rPr lang="es-ES" sz="2000" dirty="0" err="1"/>
              <a:t>wi</a:t>
            </a:r>
            <a:r>
              <a:rPr lang="es-ES" sz="2000" dirty="0"/>
              <a:t>-fi son malas para la salud porque funcionan por radio y de manera semejante a los teléfonos móviles. Según un informe de la Universidad de Washington (Estados Unidos), la mitad de los estudios científicos publicados concluyen que las redes </a:t>
            </a:r>
            <a:r>
              <a:rPr lang="es-ES" sz="2000" dirty="0" err="1"/>
              <a:t>wi</a:t>
            </a:r>
            <a:r>
              <a:rPr lang="es-ES" sz="2000" dirty="0"/>
              <a:t>-fi son malas para la salud, pero la otra mitad no encontró pruebas de que sean un problema.</a:t>
            </a:r>
            <a:endParaRPr lang="es-ES_tradnl" sz="2000" dirty="0"/>
          </a:p>
          <a:p>
            <a:pPr indent="0">
              <a:buNone/>
            </a:pPr>
            <a:r>
              <a:rPr lang="es-ES" sz="2000" dirty="0"/>
              <a:t> </a:t>
            </a:r>
            <a:endParaRPr lang="es-ES_tradnl" sz="2000" dirty="0"/>
          </a:p>
          <a:p>
            <a:pPr indent="0">
              <a:buNone/>
            </a:pPr>
            <a:r>
              <a:rPr lang="es-ES" sz="2000" dirty="0"/>
              <a:t>Por tanto, con este asunto no hay que alarmarse, pero tampoco hay que dejar de   hacer caso completamente porque parece que sí podrían existir ciertos problemas para la salud aunque no sean graves. Así, sería útil seguir algunas recomendaciones muy sencillas como colocar el </a:t>
            </a:r>
            <a:r>
              <a:rPr lang="es-ES" sz="2000" dirty="0" err="1"/>
              <a:t>router</a:t>
            </a:r>
            <a:r>
              <a:rPr lang="es-ES" sz="2000" dirty="0"/>
              <a:t> en un lugar alejado, sobre todo del cuarto de los niños, y apagar la </a:t>
            </a:r>
            <a:r>
              <a:rPr lang="es-ES" sz="2000" dirty="0" err="1"/>
              <a:t>wi</a:t>
            </a:r>
            <a:r>
              <a:rPr lang="es-ES" sz="2000" dirty="0"/>
              <a:t>-fi de noche pueden ser suficientes por el momento.</a:t>
            </a:r>
          </a:p>
          <a:p>
            <a:pPr indent="0">
              <a:buNone/>
            </a:pPr>
            <a:r>
              <a:rPr lang="es-ES" sz="2000" dirty="0"/>
              <a:t>Por Marina Gutiérrez, doctora en medicina</a:t>
            </a:r>
            <a:r>
              <a:rPr lang="es-ES_tradnl" sz="2000" dirty="0"/>
              <a:t>.</a:t>
            </a:r>
            <a:endParaRPr lang="es-ES" sz="1760" dirty="0">
              <a:solidFill>
                <a:schemeClr val="dk1"/>
              </a:solidFill>
              <a:latin typeface="Calibri"/>
              <a:ea typeface="Calibri"/>
              <a:cs typeface="Calibri"/>
              <a:sym typeface="Calibri"/>
            </a:endParaRPr>
          </a:p>
        </p:txBody>
      </p:sp>
      <p:sp>
        <p:nvSpPr>
          <p:cNvPr id="4" name="Rectángulo 3"/>
          <p:cNvSpPr/>
          <p:nvPr/>
        </p:nvSpPr>
        <p:spPr>
          <a:xfrm>
            <a:off x="7112000" y="1292133"/>
            <a:ext cx="3352556" cy="650968"/>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chemeClr val="tx1"/>
                </a:solidFill>
              </a:rPr>
              <a:t>INTRODUCIR NOMBRE Y LOGO PERIODICO REAL</a:t>
            </a:r>
          </a:p>
        </p:txBody>
      </p:sp>
      <p:sp>
        <p:nvSpPr>
          <p:cNvPr id="5" name="Rectángulo 4"/>
          <p:cNvSpPr/>
          <p:nvPr/>
        </p:nvSpPr>
        <p:spPr>
          <a:xfrm>
            <a:off x="1676400" y="485004"/>
            <a:ext cx="5435600" cy="282439"/>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solidFill>
                  <a:schemeClr val="tx1"/>
                </a:solidFill>
              </a:rPr>
              <a:t>INTRODUCIR DIRECCIÓN WEB PÁGINA DE UN PERIODICO REAL</a:t>
            </a:r>
          </a:p>
        </p:txBody>
      </p:sp>
      <p:sp>
        <p:nvSpPr>
          <p:cNvPr id="2" name="Marcador de fecha 1"/>
          <p:cNvSpPr>
            <a:spLocks noGrp="1"/>
          </p:cNvSpPr>
          <p:nvPr>
            <p:ph type="dt" sz="half" idx="10"/>
          </p:nvPr>
        </p:nvSpPr>
        <p:spPr/>
        <p:txBody>
          <a:bodyPr/>
          <a:lstStyle/>
          <a:p>
            <a:r>
              <a:rPr lang="es-ES"/>
              <a:t>Autores:  V. Ávila, I. Fajardo, P. Delgado, L. Salmerón.</a:t>
            </a:r>
            <a:endParaRPr lang="es-ES" dirty="0"/>
          </a:p>
        </p:txBody>
      </p:sp>
      <p:sp>
        <p:nvSpPr>
          <p:cNvPr id="3" name="Marcador de pie de página 2"/>
          <p:cNvSpPr>
            <a:spLocks noGrp="1"/>
          </p:cNvSpPr>
          <p:nvPr>
            <p:ph type="ftr" sz="quarter" idx="11"/>
          </p:nvPr>
        </p:nvSpPr>
        <p:spPr/>
        <p:txBody>
          <a:bodyPr/>
          <a:lstStyle/>
          <a:p>
            <a:r>
              <a:rPr lang="es-ES" b="1"/>
              <a:t>LECRIT  (PROGRAMA DE FORMACIÓN EN LECTURA CRÍTICA EN INTERNET) </a:t>
            </a:r>
            <a:endParaRPr lang="es-ES" dirty="0"/>
          </a:p>
        </p:txBody>
      </p:sp>
      <p:sp>
        <p:nvSpPr>
          <p:cNvPr id="8" name="Marcador de número de diapositiva 7"/>
          <p:cNvSpPr>
            <a:spLocks noGrp="1"/>
          </p:cNvSpPr>
          <p:nvPr>
            <p:ph type="sldNum" sz="quarter" idx="12"/>
          </p:nvPr>
        </p:nvSpPr>
        <p:spPr/>
        <p:txBody>
          <a:bodyPr/>
          <a:lstStyle/>
          <a:p>
            <a:r>
              <a:rPr lang="es-ES"/>
              <a:t>Nº Registro: UV-MET-202183R</a:t>
            </a:r>
            <a:endParaRPr lang="es-ES" dirty="0"/>
          </a:p>
        </p:txBody>
      </p:sp>
      <p:sp>
        <p:nvSpPr>
          <p:cNvPr id="9" name="Estrella de 8 puntas 8"/>
          <p:cNvSpPr/>
          <p:nvPr/>
        </p:nvSpPr>
        <p:spPr>
          <a:xfrm>
            <a:off x="342900" y="1113968"/>
            <a:ext cx="901700" cy="835300"/>
          </a:xfrm>
          <a:prstGeom prst="star8">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rPr>
              <a:t>2</a:t>
            </a:r>
          </a:p>
        </p:txBody>
      </p:sp>
    </p:spTree>
    <p:extLst>
      <p:ext uri="{BB962C8B-B14F-4D97-AF65-F5344CB8AC3E}">
        <p14:creationId xmlns:p14="http://schemas.microsoft.com/office/powerpoint/2010/main" val="304069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r>
              <a:rPr lang="es-ES"/>
              <a:t>Autores:  V. Ávila, I. Fajardo, P. Delgado, L. Salmerón.</a:t>
            </a:r>
            <a:endParaRPr lang="es-ES" dirty="0"/>
          </a:p>
        </p:txBody>
      </p:sp>
      <p:sp>
        <p:nvSpPr>
          <p:cNvPr id="3" name="Marcador de pie de página 2"/>
          <p:cNvSpPr>
            <a:spLocks noGrp="1"/>
          </p:cNvSpPr>
          <p:nvPr>
            <p:ph type="ftr" sz="quarter" idx="11"/>
          </p:nvPr>
        </p:nvSpPr>
        <p:spPr>
          <a:xfrm>
            <a:off x="3733800" y="6365985"/>
            <a:ext cx="4876800" cy="544511"/>
          </a:xfrm>
        </p:spPr>
        <p:txBody>
          <a:bodyPr/>
          <a:lstStyle/>
          <a:p>
            <a:r>
              <a:rPr lang="es-ES" b="1" dirty="0"/>
              <a:t>LECRIT  (PROGRAMA DE FORMACIÓN EN LECTURA CRÍTICA EN INTERNET) </a:t>
            </a:r>
            <a:endParaRPr lang="es-ES" dirty="0"/>
          </a:p>
        </p:txBody>
      </p:sp>
      <p:sp>
        <p:nvSpPr>
          <p:cNvPr id="4" name="Marcador de número de diapositiva 3"/>
          <p:cNvSpPr>
            <a:spLocks noGrp="1"/>
          </p:cNvSpPr>
          <p:nvPr>
            <p:ph type="sldNum" sz="quarter" idx="12"/>
          </p:nvPr>
        </p:nvSpPr>
        <p:spPr>
          <a:xfrm>
            <a:off x="9059994" y="6356349"/>
            <a:ext cx="2743200" cy="365125"/>
          </a:xfrm>
        </p:spPr>
        <p:txBody>
          <a:bodyPr/>
          <a:lstStyle/>
          <a:p>
            <a:r>
              <a:rPr lang="es-ES" dirty="0"/>
              <a:t>Nº Registro: UV-MET-202183R</a:t>
            </a:r>
          </a:p>
        </p:txBody>
      </p:sp>
      <p:grpSp>
        <p:nvGrpSpPr>
          <p:cNvPr id="8" name="Grupo 7"/>
          <p:cNvGrpSpPr/>
          <p:nvPr/>
        </p:nvGrpSpPr>
        <p:grpSpPr>
          <a:xfrm>
            <a:off x="1647243" y="489937"/>
            <a:ext cx="7736800" cy="4998949"/>
            <a:chOff x="123138" y="776326"/>
            <a:chExt cx="6581395" cy="4440628"/>
          </a:xfrm>
        </p:grpSpPr>
        <p:pic>
          <p:nvPicPr>
            <p:cNvPr id="9" name="Shape 132"/>
            <p:cNvPicPr preferRelativeResize="0"/>
            <p:nvPr/>
          </p:nvPicPr>
          <p:blipFill rotWithShape="1">
            <a:blip r:embed="rId2">
              <a:alphaModFix/>
            </a:blip>
            <a:srcRect/>
            <a:stretch/>
          </p:blipFill>
          <p:spPr>
            <a:xfrm>
              <a:off x="123138" y="3170948"/>
              <a:ext cx="2073473" cy="2046006"/>
            </a:xfrm>
            <a:prstGeom prst="rect">
              <a:avLst/>
            </a:prstGeom>
            <a:noFill/>
            <a:ln>
              <a:noFill/>
            </a:ln>
          </p:spPr>
        </p:pic>
        <p:sp>
          <p:nvSpPr>
            <p:cNvPr id="10" name="Shape 133"/>
            <p:cNvSpPr/>
            <p:nvPr/>
          </p:nvSpPr>
          <p:spPr>
            <a:xfrm>
              <a:off x="2402959" y="776326"/>
              <a:ext cx="4301574" cy="2221852"/>
            </a:xfrm>
            <a:prstGeom prst="wedgeRectCallout">
              <a:avLst>
                <a:gd name="adj1" fmla="val -72014"/>
                <a:gd name="adj2" fmla="val 61617"/>
              </a:avLst>
            </a:prstGeom>
            <a:solidFill>
              <a:schemeClr val="lt1"/>
            </a:solidFill>
            <a:ln w="57150" cap="flat" cmpd="sng">
              <a:solidFill>
                <a:schemeClr val="accent6"/>
              </a:solidFill>
              <a:prstDash val="solid"/>
              <a:round/>
              <a:headEnd type="none" w="med" len="med"/>
              <a:tailEnd type="none" w="med" len="med"/>
            </a:ln>
          </p:spPr>
          <p:txBody>
            <a:bodyPr lIns="91425" tIns="45700" rIns="91425" bIns="45700" anchor="ctr" anchorCtr="0">
              <a:noAutofit/>
            </a:bodyPr>
            <a:lstStyle/>
            <a:p>
              <a:pPr marL="360363" marR="0" lvl="0" algn="l" rtl="0">
                <a:lnSpc>
                  <a:spcPct val="100000"/>
                </a:lnSpc>
                <a:spcBef>
                  <a:spcPts val="0"/>
                </a:spcBef>
                <a:spcAft>
                  <a:spcPts val="0"/>
                </a:spcAft>
                <a:buClr>
                  <a:schemeClr val="dk1"/>
                </a:buClr>
                <a:buSzPct val="25000"/>
                <a:buFont typeface="Calibri"/>
                <a:buNone/>
              </a:pPr>
              <a:r>
                <a:rPr lang="es-ES" sz="3600" b="0" i="1" u="none" strike="noStrike" cap="none" dirty="0">
                  <a:solidFill>
                    <a:schemeClr val="dk1"/>
                  </a:solidFill>
                  <a:latin typeface="Calibri"/>
                  <a:ea typeface="Calibri"/>
                  <a:cs typeface="Calibri"/>
                  <a:sym typeface="Calibri"/>
                </a:rPr>
                <a:t> ¿Qué página me recomiendas? </a:t>
              </a:r>
            </a:p>
          </p:txBody>
        </p:sp>
      </p:grpSp>
      <p:sp>
        <p:nvSpPr>
          <p:cNvPr id="11" name="Shape 99"/>
          <p:cNvSpPr/>
          <p:nvPr/>
        </p:nvSpPr>
        <p:spPr>
          <a:xfrm>
            <a:off x="6536237" y="4988486"/>
            <a:ext cx="4655419" cy="1000800"/>
          </a:xfrm>
          <a:prstGeom prst="trapezoid">
            <a:avLst>
              <a:gd name="adj" fmla="val 25000"/>
            </a:avLst>
          </a:prstGeom>
          <a:solidFill>
            <a:srgbClr val="F9CB9C"/>
          </a:solidFill>
          <a:ln w="19050" cap="flat" cmpd="sng">
            <a:solidFill>
              <a:srgbClr val="666666"/>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nvGrpSpPr>
          <p:cNvPr id="5" name="Grupo 4"/>
          <p:cNvGrpSpPr/>
          <p:nvPr/>
        </p:nvGrpSpPr>
        <p:grpSpPr>
          <a:xfrm>
            <a:off x="7177338" y="2724319"/>
            <a:ext cx="3373203" cy="3186598"/>
            <a:chOff x="7177338" y="2724319"/>
            <a:chExt cx="3373203" cy="3186598"/>
          </a:xfrm>
        </p:grpSpPr>
        <p:pic>
          <p:nvPicPr>
            <p:cNvPr id="12" name="Shape 101"/>
            <p:cNvPicPr preferRelativeResize="0"/>
            <p:nvPr/>
          </p:nvPicPr>
          <p:blipFill rotWithShape="1">
            <a:blip r:embed="rId3">
              <a:alphaModFix/>
            </a:blip>
            <a:srcRect/>
            <a:stretch/>
          </p:blipFill>
          <p:spPr>
            <a:xfrm>
              <a:off x="7177338" y="2991143"/>
              <a:ext cx="3373203" cy="2919774"/>
            </a:xfrm>
            <a:prstGeom prst="rect">
              <a:avLst/>
            </a:prstGeom>
            <a:noFill/>
            <a:ln>
              <a:noFill/>
            </a:ln>
          </p:spPr>
        </p:pic>
        <p:sp>
          <p:nvSpPr>
            <p:cNvPr id="15" name="Estrella de 8 puntas 14"/>
            <p:cNvSpPr/>
            <p:nvPr/>
          </p:nvSpPr>
          <p:spPr>
            <a:xfrm>
              <a:off x="7442254" y="3919610"/>
              <a:ext cx="901700" cy="835300"/>
            </a:xfrm>
            <a:prstGeom prst="star8">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rPr>
                <a:t>1</a:t>
              </a:r>
            </a:p>
          </p:txBody>
        </p:sp>
        <p:sp>
          <p:nvSpPr>
            <p:cNvPr id="16" name="Estrella de 8 puntas 15"/>
            <p:cNvSpPr/>
            <p:nvPr/>
          </p:nvSpPr>
          <p:spPr>
            <a:xfrm>
              <a:off x="8413089" y="3868242"/>
              <a:ext cx="901700" cy="835300"/>
            </a:xfrm>
            <a:prstGeom prst="star8">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rPr>
                <a:t>2</a:t>
              </a:r>
            </a:p>
          </p:txBody>
        </p:sp>
        <p:sp>
          <p:nvSpPr>
            <p:cNvPr id="17" name="Shape 139"/>
            <p:cNvSpPr txBox="1"/>
            <p:nvPr/>
          </p:nvSpPr>
          <p:spPr>
            <a:xfrm>
              <a:off x="7770089" y="2724319"/>
              <a:ext cx="1544700" cy="10008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FF0000"/>
                </a:buClr>
                <a:buSzPct val="25000"/>
                <a:buFont typeface="Arial"/>
                <a:buNone/>
              </a:pPr>
              <a:r>
                <a:rPr lang="es-ES" sz="7200" b="1" i="0" u="none" strike="noStrike" cap="none" dirty="0">
                  <a:solidFill>
                    <a:srgbClr val="FF0000"/>
                  </a:solidFill>
                  <a:latin typeface="Arial"/>
                  <a:ea typeface="Arial"/>
                  <a:cs typeface="Arial"/>
                  <a:sym typeface="Arial"/>
                </a:rPr>
                <a:t>¿?</a:t>
              </a:r>
            </a:p>
          </p:txBody>
        </p:sp>
      </p:grpSp>
    </p:spTree>
    <p:extLst>
      <p:ext uri="{BB962C8B-B14F-4D97-AF65-F5344CB8AC3E}">
        <p14:creationId xmlns:p14="http://schemas.microsoft.com/office/powerpoint/2010/main" val="3483590186"/>
      </p:ext>
    </p:extLst>
  </p:cSld>
  <p:clrMapOvr>
    <a:masterClrMapping/>
  </p:clrMapOvr>
</p:sld>
</file>

<file path=ppt/theme/theme1.xml><?xml version="1.0" encoding="utf-8"?>
<a:theme xmlns:a="http://schemas.openxmlformats.org/drawingml/2006/main" name="LECRI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3" id="{54DDB990-3ED1-451A-803B-E272EC16A570}" vid="{8312C474-FCEE-4251-9FD3-48CAF8DCE45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LECRIT</Template>
  <TotalTime>68</TotalTime>
  <Words>590</Words>
  <Application>Microsoft Office PowerPoint</Application>
  <PresentationFormat>Panorámica</PresentationFormat>
  <Paragraphs>49</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LECRIT</vt:lpstr>
      <vt:lpstr>LECRIT  (Programa de Lectura Crítica en INTERNET)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LECRIT  (Programa de Lectura Crítica en INTERNET)</dc:title>
  <dc:creator>mompo_sal@ya.com</dc:creator>
  <cp:lastModifiedBy>Marian S.M.</cp:lastModifiedBy>
  <cp:revision>10</cp:revision>
  <dcterms:created xsi:type="dcterms:W3CDTF">2022-10-17T16:21:57Z</dcterms:created>
  <dcterms:modified xsi:type="dcterms:W3CDTF">2023-03-02T09:45:29Z</dcterms:modified>
</cp:coreProperties>
</file>