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0"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hBMLJLwCNnqVJzadwqOdKB0bXY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a-E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5248700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9314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8339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5" name="Google Shape;23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7351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8939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8" name="Google Shape;25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6393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8546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1273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7" name="Google Shape;417;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3733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8229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875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1334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220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2131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2048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4344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 name="Google Shape;20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4117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6"/>
        <p:cNvGrpSpPr/>
        <p:nvPr/>
      </p:nvGrpSpPr>
      <p:grpSpPr>
        <a:xfrm>
          <a:off x="0" y="0"/>
          <a:ext cx="0" cy="0"/>
          <a:chOff x="0" y="0"/>
          <a:chExt cx="0" cy="0"/>
        </a:xfrm>
      </p:grpSpPr>
      <p:sp>
        <p:nvSpPr>
          <p:cNvPr id="17" name="Google Shape;17;p2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2E75B5"/>
              </a:buClr>
              <a:buSzPts val="6000"/>
              <a:buFont typeface="Calibri"/>
              <a:buNone/>
              <a:defRPr sz="6000">
                <a:solidFill>
                  <a:srgbClr val="2E75B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7"/>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7"/>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72"/>
        <p:cNvGrpSpPr/>
        <p:nvPr/>
      </p:nvGrpSpPr>
      <p:grpSpPr>
        <a:xfrm>
          <a:off x="0" y="0"/>
          <a:ext cx="0" cy="0"/>
          <a:chOff x="0" y="0"/>
          <a:chExt cx="0" cy="0"/>
        </a:xfrm>
      </p:grpSpPr>
      <p:sp>
        <p:nvSpPr>
          <p:cNvPr id="73" name="Google Shape;73;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6"/>
          <p:cNvSpPr>
            <a:spLocks noGrp="1"/>
          </p:cNvSpPr>
          <p:nvPr>
            <p:ph type="pic" idx="2"/>
          </p:nvPr>
        </p:nvSpPr>
        <p:spPr>
          <a:xfrm>
            <a:off x="5183188" y="987425"/>
            <a:ext cx="6172200" cy="4873625"/>
          </a:xfrm>
          <a:prstGeom prst="rect">
            <a:avLst/>
          </a:prstGeom>
          <a:noFill/>
          <a:ln>
            <a:noFill/>
          </a:ln>
        </p:spPr>
      </p:sp>
      <p:sp>
        <p:nvSpPr>
          <p:cNvPr id="75" name="Google Shape;75;p3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36"/>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6"/>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9"/>
        <p:cNvGrpSpPr/>
        <p:nvPr/>
      </p:nvGrpSpPr>
      <p:grpSpPr>
        <a:xfrm>
          <a:off x="0" y="0"/>
          <a:ext cx="0" cy="0"/>
          <a:chOff x="0" y="0"/>
          <a:chExt cx="0" cy="0"/>
        </a:xfrm>
      </p:grpSpPr>
      <p:sp>
        <p:nvSpPr>
          <p:cNvPr id="80" name="Google Shape;80;p37"/>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37"/>
          <p:cNvSpPr txBox="1">
            <a:spLocks noGrp="1"/>
          </p:cNvSpPr>
          <p:nvPr>
            <p:ph type="body" idx="1"/>
          </p:nvPr>
        </p:nvSpPr>
        <p:spPr>
          <a:xfrm rot="5400000">
            <a:off x="3775884" y="-1400953"/>
            <a:ext cx="4640232"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37"/>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7"/>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85"/>
        <p:cNvGrpSpPr/>
        <p:nvPr/>
      </p:nvGrpSpPr>
      <p:grpSpPr>
        <a:xfrm>
          <a:off x="0" y="0"/>
          <a:ext cx="0" cy="0"/>
          <a:chOff x="0" y="0"/>
          <a:chExt cx="0" cy="0"/>
        </a:xfrm>
      </p:grpSpPr>
      <p:sp>
        <p:nvSpPr>
          <p:cNvPr id="86" name="Google Shape;86;p3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3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38"/>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38"/>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Diseño personalizado">
  <p:cSld name="Diseño personalizado">
    <p:spTree>
      <p:nvGrpSpPr>
        <p:cNvPr id="1" name="Shape 91"/>
        <p:cNvGrpSpPr/>
        <p:nvPr/>
      </p:nvGrpSpPr>
      <p:grpSpPr>
        <a:xfrm>
          <a:off x="0" y="0"/>
          <a:ext cx="0" cy="0"/>
          <a:chOff x="0" y="0"/>
          <a:chExt cx="0" cy="0"/>
        </a:xfrm>
      </p:grpSpPr>
      <p:sp>
        <p:nvSpPr>
          <p:cNvPr id="92" name="Google Shape;92;p39"/>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39"/>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
        <p:nvSpPr>
          <p:cNvPr id="95" name="Google Shape;95;p39"/>
          <p:cNvSpPr txBox="1">
            <a:spLocks noGrp="1"/>
          </p:cNvSpPr>
          <p:nvPr>
            <p:ph type="title"/>
          </p:nvPr>
        </p:nvSpPr>
        <p:spPr>
          <a:xfrm>
            <a:off x="0" y="0"/>
            <a:ext cx="10185400" cy="1016000"/>
          </a:xfrm>
          <a:prstGeom prst="rect">
            <a:avLst/>
          </a:prstGeom>
          <a:solidFill>
            <a:srgbClr val="BBD6EE"/>
          </a:solid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32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96" name="Google Shape;96;p39"/>
          <p:cNvPicPr preferRelativeResize="0"/>
          <p:nvPr/>
        </p:nvPicPr>
        <p:blipFill rotWithShape="1">
          <a:blip r:embed="rId2">
            <a:alphaModFix/>
          </a:blip>
          <a:srcRect t="6951" b="26900"/>
          <a:stretch/>
        </p:blipFill>
        <p:spPr>
          <a:xfrm>
            <a:off x="0" y="0"/>
            <a:ext cx="1193800" cy="10217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p:cSld name="Título y objetos">
    <p:spTree>
      <p:nvGrpSpPr>
        <p:cNvPr id="1" name="Shape 22"/>
        <p:cNvGrpSpPr/>
        <p:nvPr/>
      </p:nvGrpSpPr>
      <p:grpSpPr>
        <a:xfrm>
          <a:off x="0" y="0"/>
          <a:ext cx="0" cy="0"/>
          <a:chOff x="0" y="0"/>
          <a:chExt cx="0" cy="0"/>
        </a:xfrm>
      </p:grpSpPr>
      <p:sp>
        <p:nvSpPr>
          <p:cNvPr id="23" name="Google Shape;23;p28"/>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8"/>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pic>
        <p:nvPicPr>
          <p:cNvPr id="26" name="Google Shape;26;p28"/>
          <p:cNvPicPr preferRelativeResize="0"/>
          <p:nvPr/>
        </p:nvPicPr>
        <p:blipFill rotWithShape="1">
          <a:blip r:embed="rId2">
            <a:alphaModFix/>
          </a:blip>
          <a:srcRect/>
          <a:stretch/>
        </p:blipFill>
        <p:spPr>
          <a:xfrm>
            <a:off x="110359" y="0"/>
            <a:ext cx="9976576" cy="126746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27"/>
        <p:cNvGrpSpPr/>
        <p:nvPr/>
      </p:nvGrpSpPr>
      <p:grpSpPr>
        <a:xfrm>
          <a:off x="0" y="0"/>
          <a:ext cx="0" cy="0"/>
          <a:chOff x="0" y="0"/>
          <a:chExt cx="0" cy="0"/>
        </a:xfrm>
      </p:grpSpPr>
      <p:sp>
        <p:nvSpPr>
          <p:cNvPr id="28" name="Google Shape;28;p29"/>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800"/>
              <a:buFont typeface="Arial"/>
              <a:buNone/>
              <a:defRPr sz="1800"/>
            </a:lvl2pPr>
            <a:lvl3pPr lvl="2">
              <a:spcBef>
                <a:spcPts val="0"/>
              </a:spcBef>
              <a:spcAft>
                <a:spcPts val="0"/>
              </a:spcAft>
              <a:buSzPts val="1800"/>
              <a:buFont typeface="Arial"/>
              <a:buNone/>
              <a:defRPr sz="1800"/>
            </a:lvl3pPr>
            <a:lvl4pPr lvl="3">
              <a:spcBef>
                <a:spcPts val="0"/>
              </a:spcBef>
              <a:spcAft>
                <a:spcPts val="0"/>
              </a:spcAft>
              <a:buSzPts val="1800"/>
              <a:buFont typeface="Arial"/>
              <a:buNone/>
              <a:defRPr sz="1800"/>
            </a:lvl4pPr>
            <a:lvl5pPr lvl="4">
              <a:spcBef>
                <a:spcPts val="0"/>
              </a:spcBef>
              <a:spcAft>
                <a:spcPts val="0"/>
              </a:spcAft>
              <a:buSzPts val="1800"/>
              <a:buFont typeface="Arial"/>
              <a:buNone/>
              <a:defRPr sz="1800"/>
            </a:lvl5pPr>
            <a:lvl6pPr lvl="5">
              <a:spcBef>
                <a:spcPts val="0"/>
              </a:spcBef>
              <a:spcAft>
                <a:spcPts val="0"/>
              </a:spcAft>
              <a:buSzPts val="1800"/>
              <a:buFont typeface="Arial"/>
              <a:buNone/>
              <a:defRPr sz="1800"/>
            </a:lvl6pPr>
            <a:lvl7pPr lvl="6">
              <a:spcBef>
                <a:spcPts val="0"/>
              </a:spcBef>
              <a:spcAft>
                <a:spcPts val="0"/>
              </a:spcAft>
              <a:buSzPts val="1800"/>
              <a:buFont typeface="Arial"/>
              <a:buNone/>
              <a:defRPr sz="1800"/>
            </a:lvl7pPr>
            <a:lvl8pPr lvl="7">
              <a:spcBef>
                <a:spcPts val="0"/>
              </a:spcBef>
              <a:spcAft>
                <a:spcPts val="0"/>
              </a:spcAft>
              <a:buSzPts val="1800"/>
              <a:buFont typeface="Arial"/>
              <a:buNone/>
              <a:defRPr sz="1800"/>
            </a:lvl8pPr>
            <a:lvl9pPr lvl="8">
              <a:spcBef>
                <a:spcPts val="0"/>
              </a:spcBef>
              <a:spcAft>
                <a:spcPts val="0"/>
              </a:spcAft>
              <a:buSzPts val="1800"/>
              <a:buFont typeface="Arial"/>
              <a:buNone/>
              <a:defRPr sz="1800"/>
            </a:lvl9pPr>
          </a:lstStyle>
          <a:p>
            <a:endParaRPr/>
          </a:p>
        </p:txBody>
      </p:sp>
      <p:sp>
        <p:nvSpPr>
          <p:cNvPr id="29" name="Google Shape;29;p29"/>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normAutofit/>
          </a:bodyPr>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0" name="Google Shape;30;p29"/>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29"/>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29"/>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ca-ES"/>
              <a:t>‹Nº›</a:t>
            </a:fld>
            <a:endParaRPr/>
          </a:p>
        </p:txBody>
      </p:sp>
      <p:pic>
        <p:nvPicPr>
          <p:cNvPr id="33" name="Google Shape;33;p29"/>
          <p:cNvPicPr preferRelativeResize="0"/>
          <p:nvPr/>
        </p:nvPicPr>
        <p:blipFill rotWithShape="1">
          <a:blip r:embed="rId2">
            <a:alphaModFix/>
          </a:blip>
          <a:srcRect t="6951" b="26900"/>
          <a:stretch/>
        </p:blipFill>
        <p:spPr>
          <a:xfrm>
            <a:off x="-1" y="-18425"/>
            <a:ext cx="1181101" cy="112332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3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3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30"/>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0"/>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40"/>
        <p:cNvGrpSpPr/>
        <p:nvPr/>
      </p:nvGrpSpPr>
      <p:grpSpPr>
        <a:xfrm>
          <a:off x="0" y="0"/>
          <a:ext cx="0" cy="0"/>
          <a:chOff x="0" y="0"/>
          <a:chExt cx="0" cy="0"/>
        </a:xfrm>
      </p:grpSpPr>
      <p:sp>
        <p:nvSpPr>
          <p:cNvPr id="41" name="Google Shape;41;p31"/>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3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3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31"/>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31"/>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7"/>
        <p:cNvGrpSpPr/>
        <p:nvPr/>
      </p:nvGrpSpPr>
      <p:grpSpPr>
        <a:xfrm>
          <a:off x="0" y="0"/>
          <a:ext cx="0" cy="0"/>
          <a:chOff x="0" y="0"/>
          <a:chExt cx="0" cy="0"/>
        </a:xfrm>
      </p:grpSpPr>
      <p:sp>
        <p:nvSpPr>
          <p:cNvPr id="48" name="Google Shape;48;p3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3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3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3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3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32"/>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2"/>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6"/>
        <p:cNvGrpSpPr/>
        <p:nvPr/>
      </p:nvGrpSpPr>
      <p:grpSpPr>
        <a:xfrm>
          <a:off x="0" y="0"/>
          <a:ext cx="0" cy="0"/>
          <a:chOff x="0" y="0"/>
          <a:chExt cx="0" cy="0"/>
        </a:xfrm>
      </p:grpSpPr>
      <p:sp>
        <p:nvSpPr>
          <p:cNvPr id="57" name="Google Shape;57;p33"/>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3"/>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3"/>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61"/>
        <p:cNvGrpSpPr/>
        <p:nvPr/>
      </p:nvGrpSpPr>
      <p:grpSpPr>
        <a:xfrm>
          <a:off x="0" y="0"/>
          <a:ext cx="0" cy="0"/>
          <a:chOff x="0" y="0"/>
          <a:chExt cx="0" cy="0"/>
        </a:xfrm>
      </p:grpSpPr>
      <p:sp>
        <p:nvSpPr>
          <p:cNvPr id="62" name="Google Shape;62;p34"/>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4"/>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65"/>
        <p:cNvGrpSpPr/>
        <p:nvPr/>
      </p:nvGrpSpPr>
      <p:grpSpPr>
        <a:xfrm>
          <a:off x="0" y="0"/>
          <a:ext cx="0" cy="0"/>
          <a:chOff x="0" y="0"/>
          <a:chExt cx="0" cy="0"/>
        </a:xfrm>
      </p:grpSpPr>
      <p:sp>
        <p:nvSpPr>
          <p:cNvPr id="66" name="Google Shape;66;p3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8" name="Google Shape;68;p3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5"/>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5"/>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ca-ES"/>
              <a:t>Nº Registro: UV-MET-202183R</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6"/>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6"/>
          <p:cNvSpPr txBox="1">
            <a:spLocks noGrp="1"/>
          </p:cNvSpPr>
          <p:nvPr>
            <p:ph type="body" idx="1"/>
          </p:nvPr>
        </p:nvSpPr>
        <p:spPr>
          <a:xfrm>
            <a:off x="838200" y="1536731"/>
            <a:ext cx="10515600" cy="4640232"/>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6"/>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6"/>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r>
              <a:rPr lang="ca-ES"/>
              <a:t>Nº Registro: UV-MET-202183R</a:t>
            </a:r>
            <a:endParaRPr/>
          </a:p>
        </p:txBody>
      </p:sp>
      <p:pic>
        <p:nvPicPr>
          <p:cNvPr id="15" name="Google Shape;15;p26"/>
          <p:cNvPicPr preferRelativeResize="0"/>
          <p:nvPr/>
        </p:nvPicPr>
        <p:blipFill rotWithShape="1">
          <a:blip r:embed="rId15">
            <a:alphaModFix/>
          </a:blip>
          <a:srcRect/>
          <a:stretch/>
        </p:blipFill>
        <p:spPr>
          <a:xfrm>
            <a:off x="10184028" y="0"/>
            <a:ext cx="2007972" cy="1104900"/>
          </a:xfrm>
          <a:prstGeom prst="rect">
            <a:avLst/>
          </a:prstGeom>
          <a:solidFill>
            <a:srgbClr val="DDEAF6"/>
          </a:solid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hyperlink" Target="http://www.empresadebebidas.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2E75B5"/>
              </a:buClr>
              <a:buSzPts val="6000"/>
              <a:buFont typeface="Calibri"/>
              <a:buNone/>
            </a:pPr>
            <a:r>
              <a:rPr lang="ca-ES" dirty="0"/>
              <a:t>LECRIT </a:t>
            </a:r>
            <a:br>
              <a:rPr lang="ca-ES" dirty="0"/>
            </a:br>
            <a:r>
              <a:rPr lang="ca-ES" sz="4000" dirty="0"/>
              <a:t>(Programa de Lectura Crítica en Internet)</a:t>
            </a:r>
            <a:endParaRPr sz="4000" dirty="0"/>
          </a:p>
        </p:txBody>
      </p:sp>
      <p:sp>
        <p:nvSpPr>
          <p:cNvPr id="102" name="Google Shape;102;p1"/>
          <p:cNvSpPr txBox="1">
            <a:spLocks noGrp="1"/>
          </p:cNvSpPr>
          <p:nvPr>
            <p:ph type="subTitle" idx="1"/>
          </p:nvPr>
        </p:nvSpPr>
        <p:spPr>
          <a:xfrm>
            <a:off x="451758" y="3662099"/>
            <a:ext cx="10744200" cy="2210933"/>
          </a:xfrm>
          <a:prstGeom prst="rect">
            <a:avLst/>
          </a:prstGeom>
          <a:noFill/>
          <a:ln>
            <a:noFill/>
          </a:ln>
        </p:spPr>
        <p:txBody>
          <a:bodyPr spcFirstLastPara="1" wrap="square" lIns="91425" tIns="45700" rIns="91425" bIns="45700" anchor="t" anchorCtr="0">
            <a:normAutofit/>
          </a:bodyPr>
          <a:lstStyle/>
          <a:p>
            <a:pPr marL="0" lvl="0" indent="457200" rtl="0">
              <a:lnSpc>
                <a:spcPct val="100000"/>
              </a:lnSpc>
              <a:spcBef>
                <a:spcPts val="0"/>
              </a:spcBef>
              <a:spcAft>
                <a:spcPts val="0"/>
              </a:spcAft>
              <a:buClr>
                <a:schemeClr val="dk1"/>
              </a:buClr>
              <a:buSzPts val="1000"/>
              <a:buNone/>
            </a:pPr>
            <a:r>
              <a:rPr lang="es-ES" sz="4000" dirty="0">
                <a:solidFill>
                  <a:srgbClr val="93C47D"/>
                </a:solidFill>
              </a:rPr>
              <a:t>Capítulo 6: </a:t>
            </a:r>
            <a:r>
              <a:rPr lang="es-ES" sz="4800" b="1" dirty="0">
                <a:solidFill>
                  <a:srgbClr val="93C47D"/>
                </a:solidFill>
              </a:rPr>
              <a:t>¿</a:t>
            </a:r>
            <a:r>
              <a:rPr lang="es-ES" sz="4800" b="1" dirty="0">
                <a:solidFill>
                  <a:srgbClr val="00B050"/>
                </a:solidFill>
              </a:rPr>
              <a:t>Cómo</a:t>
            </a:r>
            <a:r>
              <a:rPr lang="es-ES" sz="4800" b="1" dirty="0">
                <a:solidFill>
                  <a:srgbClr val="93C47D"/>
                </a:solidFill>
              </a:rPr>
              <a:t> explico mi respuesta?</a:t>
            </a:r>
            <a:endParaRPr lang="es-ES" dirty="0"/>
          </a:p>
        </p:txBody>
      </p:sp>
      <p:sp>
        <p:nvSpPr>
          <p:cNvPr id="103" name="Google Shape;103;p1"/>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ca-ES"/>
              <a:t>Autores:  V. Ávila, I. Fajardo, P. Delgado, L. Salmerón.</a:t>
            </a:r>
            <a:endParaRPr/>
          </a:p>
        </p:txBody>
      </p:sp>
      <p:sp>
        <p:nvSpPr>
          <p:cNvPr id="104" name="Google Shape;104;p1"/>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ca-ES" b="1"/>
              <a:t>LECRIT  (PROGRAMA DE FORMACIÓN EN LECTURA CRÍTICA EN INTERNET) </a:t>
            </a:r>
            <a:endParaRPr/>
          </a:p>
        </p:txBody>
      </p:sp>
      <p:sp>
        <p:nvSpPr>
          <p:cNvPr id="105" name="Google Shape;105;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106" name="Google Shape;106;p1"/>
          <p:cNvPicPr preferRelativeResize="0"/>
          <p:nvPr/>
        </p:nvPicPr>
        <p:blipFill rotWithShape="1">
          <a:blip r:embed="rId3">
            <a:alphaModFix/>
          </a:blip>
          <a:srcRect/>
          <a:stretch/>
        </p:blipFill>
        <p:spPr>
          <a:xfrm>
            <a:off x="4439887" y="233851"/>
            <a:ext cx="3223325" cy="177702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F7E1"/>
            </a:gs>
            <a:gs pos="7974">
              <a:srgbClr val="FFF7E1"/>
            </a:gs>
            <a:gs pos="17719">
              <a:srgbClr val="FFF7E1"/>
            </a:gs>
            <a:gs pos="30076">
              <a:srgbClr val="FFF7E1"/>
            </a:gs>
            <a:gs pos="45000">
              <a:srgbClr val="FFF7E1"/>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23"/>
        <p:cNvGrpSpPr/>
        <p:nvPr/>
      </p:nvGrpSpPr>
      <p:grpSpPr>
        <a:xfrm>
          <a:off x="0" y="0"/>
          <a:ext cx="0" cy="0"/>
          <a:chOff x="0" y="0"/>
          <a:chExt cx="0" cy="0"/>
        </a:xfrm>
      </p:grpSpPr>
      <p:sp>
        <p:nvSpPr>
          <p:cNvPr id="224" name="Google Shape;224;p10"/>
          <p:cNvSpPr txBox="1">
            <a:spLocks noGrp="1"/>
          </p:cNvSpPr>
          <p:nvPr>
            <p:ph type="title"/>
          </p:nvPr>
        </p:nvSpPr>
        <p:spPr>
          <a:xfrm>
            <a:off x="1150011" y="-19673"/>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2800"/>
              <a:buFont typeface="Calibri"/>
              <a:buNone/>
            </a:pPr>
            <a:r>
              <a:rPr lang="ca-ES" sz="2800">
                <a:solidFill>
                  <a:schemeClr val="dk1"/>
                </a:solidFill>
              </a:rPr>
              <a:t>Ahora Toni y Julián van a seguir buscando sobre el mismo tema. </a:t>
            </a:r>
            <a:endParaRPr sz="2800">
              <a:solidFill>
                <a:schemeClr val="dk1"/>
              </a:solidFill>
            </a:endParaRPr>
          </a:p>
        </p:txBody>
      </p:sp>
      <p:sp>
        <p:nvSpPr>
          <p:cNvPr id="225" name="Google Shape;225;p10"/>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226" name="Google Shape;226;p10"/>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227" name="Google Shape;227;p10"/>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228" name="Google Shape;228;p10"/>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29" name="Google Shape;229;p10"/>
          <p:cNvPicPr preferRelativeResize="0"/>
          <p:nvPr/>
        </p:nvPicPr>
        <p:blipFill rotWithShape="1">
          <a:blip r:embed="rId4">
            <a:alphaModFix/>
          </a:blip>
          <a:srcRect/>
          <a:stretch/>
        </p:blipFill>
        <p:spPr>
          <a:xfrm>
            <a:off x="6895223" y="1944941"/>
            <a:ext cx="3390840" cy="3549960"/>
          </a:xfrm>
          <a:prstGeom prst="rect">
            <a:avLst/>
          </a:prstGeom>
          <a:noFill/>
          <a:ln>
            <a:noFill/>
          </a:ln>
        </p:spPr>
      </p:pic>
      <p:sp>
        <p:nvSpPr>
          <p:cNvPr id="230" name="Google Shape;230;p10"/>
          <p:cNvSpPr/>
          <p:nvPr/>
        </p:nvSpPr>
        <p:spPr>
          <a:xfrm>
            <a:off x="9795902" y="4885965"/>
            <a:ext cx="1744920" cy="369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600"/>
              <a:buFont typeface="Calibri"/>
              <a:buNone/>
            </a:pPr>
            <a:r>
              <a:rPr lang="ca-ES" sz="3600" b="1" strike="noStrike">
                <a:solidFill>
                  <a:srgbClr val="000000"/>
                </a:solidFill>
                <a:latin typeface="Calibri"/>
                <a:ea typeface="Calibri"/>
                <a:cs typeface="Calibri"/>
                <a:sym typeface="Calibri"/>
              </a:rPr>
              <a:t>JULIÁN</a:t>
            </a:r>
            <a:endParaRPr sz="3600" b="0" strike="noStrike">
              <a:solidFill>
                <a:srgbClr val="000000"/>
              </a:solidFill>
              <a:latin typeface="Arial"/>
              <a:ea typeface="Arial"/>
              <a:cs typeface="Arial"/>
              <a:sym typeface="Arial"/>
            </a:endParaRPr>
          </a:p>
        </p:txBody>
      </p:sp>
      <p:pic>
        <p:nvPicPr>
          <p:cNvPr id="231" name="Google Shape;231;p10"/>
          <p:cNvPicPr preferRelativeResize="0"/>
          <p:nvPr/>
        </p:nvPicPr>
        <p:blipFill rotWithShape="1">
          <a:blip r:embed="rId5">
            <a:alphaModFix/>
          </a:blip>
          <a:srcRect/>
          <a:stretch/>
        </p:blipFill>
        <p:spPr>
          <a:xfrm>
            <a:off x="2031998" y="1944941"/>
            <a:ext cx="3570120" cy="3570120"/>
          </a:xfrm>
          <a:prstGeom prst="rect">
            <a:avLst/>
          </a:prstGeom>
          <a:noFill/>
          <a:ln>
            <a:noFill/>
          </a:ln>
        </p:spPr>
      </p:pic>
      <p:sp>
        <p:nvSpPr>
          <p:cNvPr id="232" name="Google Shape;232;p10"/>
          <p:cNvSpPr/>
          <p:nvPr/>
        </p:nvSpPr>
        <p:spPr>
          <a:xfrm>
            <a:off x="1359377" y="5070465"/>
            <a:ext cx="2116440" cy="369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600"/>
              <a:buFont typeface="Calibri"/>
              <a:buNone/>
            </a:pPr>
            <a:r>
              <a:rPr lang="ca-ES" sz="3600" b="1" strike="noStrike">
                <a:solidFill>
                  <a:srgbClr val="000000"/>
                </a:solidFill>
                <a:latin typeface="Calibri"/>
                <a:ea typeface="Calibri"/>
                <a:cs typeface="Calibri"/>
                <a:sym typeface="Calibri"/>
              </a:rPr>
              <a:t>TONI</a:t>
            </a:r>
            <a:endParaRPr sz="3600" b="0"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6"/>
        <p:cNvGrpSpPr/>
        <p:nvPr/>
      </p:nvGrpSpPr>
      <p:grpSpPr>
        <a:xfrm>
          <a:off x="0" y="0"/>
          <a:ext cx="0" cy="0"/>
          <a:chOff x="0" y="0"/>
          <a:chExt cx="0" cy="0"/>
        </a:xfrm>
      </p:grpSpPr>
      <p:sp>
        <p:nvSpPr>
          <p:cNvPr id="237" name="Google Shape;237;p11"/>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ca-ES"/>
              <a:t>Autores:  V. Ávila, I. Fajardo, P. Delgado, L. Salmerón. </a:t>
            </a:r>
            <a:endParaRPr/>
          </a:p>
        </p:txBody>
      </p:sp>
      <p:sp>
        <p:nvSpPr>
          <p:cNvPr id="238" name="Google Shape;238;p11"/>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ca-ES" b="1"/>
              <a:t>LECRIT</a:t>
            </a:r>
            <a:endParaRPr/>
          </a:p>
          <a:p>
            <a:pPr marL="0" lvl="0" indent="0" algn="ctr" rtl="0">
              <a:spcBef>
                <a:spcPts val="0"/>
              </a:spcBef>
              <a:spcAft>
                <a:spcPts val="0"/>
              </a:spcAft>
              <a:buNone/>
            </a:pPr>
            <a:r>
              <a:rPr lang="ca-ES" b="1"/>
              <a:t> </a:t>
            </a:r>
            <a:r>
              <a:rPr lang="ca-ES"/>
              <a:t>(PROGRAMA DE FORMACIÓN EN LECTURA CRÍTICA EN INTERNET)</a:t>
            </a:r>
            <a:endParaRPr/>
          </a:p>
        </p:txBody>
      </p:sp>
      <p:sp>
        <p:nvSpPr>
          <p:cNvPr id="239" name="Google Shape;23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grpSp>
        <p:nvGrpSpPr>
          <p:cNvPr id="240" name="Google Shape;240;p11"/>
          <p:cNvGrpSpPr/>
          <p:nvPr/>
        </p:nvGrpSpPr>
        <p:grpSpPr>
          <a:xfrm>
            <a:off x="342900" y="406080"/>
            <a:ext cx="9846129" cy="5031334"/>
            <a:chOff x="342900" y="406080"/>
            <a:chExt cx="9846129" cy="5031334"/>
          </a:xfrm>
        </p:grpSpPr>
        <p:sp>
          <p:nvSpPr>
            <p:cNvPr id="241" name="Google Shape;241;p11"/>
            <p:cNvSpPr/>
            <p:nvPr/>
          </p:nvSpPr>
          <p:spPr>
            <a:xfrm>
              <a:off x="1667329" y="406080"/>
              <a:ext cx="7271657" cy="1200329"/>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1800" u="sng">
                  <a:solidFill>
                    <a:schemeClr val="dk1"/>
                  </a:solidFill>
                  <a:latin typeface="Arial"/>
                  <a:ea typeface="Arial"/>
                  <a:cs typeface="Arial"/>
                  <a:sym typeface="Arial"/>
                  <a:hlinkClick r:id="rId3">
                    <a:extLst>
                      <a:ext uri="{A12FA001-AC4F-418D-AE19-62706E023703}">
                        <ahyp:hlinkClr xmlns:ahyp="http://schemas.microsoft.com/office/drawing/2018/hyperlinkcolor" xmlns="" val="tx"/>
                      </a:ext>
                    </a:extLst>
                  </a:hlinkClick>
                </a:rPr>
                <a:t>www.EMPRESADEBEBIDAS.COM</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42" name="Google Shape;242;p11"/>
            <p:cNvPicPr preferRelativeResize="0"/>
            <p:nvPr/>
          </p:nvPicPr>
          <p:blipFill rotWithShape="1">
            <a:blip r:embed="rId4">
              <a:alphaModFix/>
            </a:blip>
            <a:srcRect/>
            <a:stretch/>
          </p:blipFill>
          <p:spPr>
            <a:xfrm>
              <a:off x="342900" y="1264104"/>
              <a:ext cx="9846129" cy="4173310"/>
            </a:xfrm>
            <a:prstGeom prst="rect">
              <a:avLst/>
            </a:prstGeom>
            <a:noFill/>
            <a:ln>
              <a:noFill/>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FF7E1"/>
            </a:gs>
            <a:gs pos="7974">
              <a:srgbClr val="FFF7E1"/>
            </a:gs>
            <a:gs pos="17719">
              <a:srgbClr val="FFF7E1"/>
            </a:gs>
            <a:gs pos="30076">
              <a:srgbClr val="FFF7E1"/>
            </a:gs>
            <a:gs pos="45000">
              <a:srgbClr val="FFF7E1"/>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46"/>
        <p:cNvGrpSpPr/>
        <p:nvPr/>
      </p:nvGrpSpPr>
      <p:grpSpPr>
        <a:xfrm>
          <a:off x="0" y="0"/>
          <a:ext cx="0" cy="0"/>
          <a:chOff x="0" y="0"/>
          <a:chExt cx="0" cy="0"/>
        </a:xfrm>
      </p:grpSpPr>
      <p:sp>
        <p:nvSpPr>
          <p:cNvPr id="247" name="Google Shape;247;p12"/>
          <p:cNvSpPr txBox="1">
            <a:spLocks noGrp="1"/>
          </p:cNvSpPr>
          <p:nvPr>
            <p:ph type="title"/>
          </p:nvPr>
        </p:nvSpPr>
        <p:spPr>
          <a:xfrm>
            <a:off x="1150011" y="-19673"/>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A ver qué piensa TONI</a:t>
            </a:r>
            <a:endParaRPr sz="4000"/>
          </a:p>
        </p:txBody>
      </p:sp>
      <p:sp>
        <p:nvSpPr>
          <p:cNvPr id="248" name="Google Shape;248;p12"/>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249" name="Google Shape;249;p12"/>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250" name="Google Shape;250;p12"/>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251" name="Google Shape;251;p12"/>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52" name="Google Shape;252;p12"/>
          <p:cNvPicPr preferRelativeResize="0"/>
          <p:nvPr/>
        </p:nvPicPr>
        <p:blipFill rotWithShape="1">
          <a:blip r:embed="rId4">
            <a:alphaModFix/>
          </a:blip>
          <a:srcRect/>
          <a:stretch/>
        </p:blipFill>
        <p:spPr>
          <a:xfrm>
            <a:off x="9975268" y="3624076"/>
            <a:ext cx="1999344" cy="2155372"/>
          </a:xfrm>
          <a:prstGeom prst="rect">
            <a:avLst/>
          </a:prstGeom>
          <a:noFill/>
          <a:ln>
            <a:noFill/>
          </a:ln>
        </p:spPr>
      </p:pic>
      <p:pic>
        <p:nvPicPr>
          <p:cNvPr id="253" name="Google Shape;253;p12"/>
          <p:cNvPicPr preferRelativeResize="0"/>
          <p:nvPr/>
        </p:nvPicPr>
        <p:blipFill rotWithShape="1">
          <a:blip r:embed="rId5">
            <a:alphaModFix/>
          </a:blip>
          <a:srcRect/>
          <a:stretch/>
        </p:blipFill>
        <p:spPr>
          <a:xfrm>
            <a:off x="33837" y="1769116"/>
            <a:ext cx="1850145" cy="1581496"/>
          </a:xfrm>
          <a:prstGeom prst="rect">
            <a:avLst/>
          </a:prstGeom>
          <a:noFill/>
          <a:ln>
            <a:noFill/>
          </a:ln>
        </p:spPr>
      </p:pic>
      <p:sp>
        <p:nvSpPr>
          <p:cNvPr id="254" name="Google Shape;254;p12"/>
          <p:cNvSpPr txBox="1"/>
          <p:nvPr/>
        </p:nvSpPr>
        <p:spPr>
          <a:xfrm>
            <a:off x="1681843" y="1371600"/>
            <a:ext cx="4099980" cy="3528539"/>
          </a:xfrm>
          <a:prstGeom prst="rect">
            <a:avLst/>
          </a:prstGeom>
          <a:noFill/>
          <a:ln w="41275" cap="flat" cmpd="sng">
            <a:solidFill>
              <a:srgbClr val="C55A11"/>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800"/>
              <a:buFont typeface="Calibri"/>
              <a:buNone/>
            </a:pPr>
            <a:r>
              <a:rPr lang="ca-ES" sz="2800" b="0" strike="noStrike">
                <a:solidFill>
                  <a:srgbClr val="000000"/>
                </a:solidFill>
                <a:latin typeface="Calibri"/>
                <a:ea typeface="Calibri"/>
                <a:cs typeface="Calibri"/>
                <a:sym typeface="Calibri"/>
              </a:rPr>
              <a:t>Creo que los jóvenes deben tomar bebidas energéticas, como el ‘Red Bull’. ¡Te despierta! Es bueno. Creo que una lata por la mañana podría ayudar a muchos jóvenes a estar más despiertos.</a:t>
            </a:r>
            <a:endParaRPr sz="2800" b="0" strike="noStrike">
              <a:solidFill>
                <a:srgbClr val="000000"/>
              </a:solidFill>
              <a:latin typeface="Arial"/>
              <a:ea typeface="Arial"/>
              <a:cs typeface="Arial"/>
              <a:sym typeface="Arial"/>
            </a:endParaRPr>
          </a:p>
        </p:txBody>
      </p:sp>
      <p:sp>
        <p:nvSpPr>
          <p:cNvPr id="255" name="Google Shape;255;p12"/>
          <p:cNvSpPr/>
          <p:nvPr/>
        </p:nvSpPr>
        <p:spPr>
          <a:xfrm>
            <a:off x="6569531" y="2409217"/>
            <a:ext cx="3597480" cy="2146019"/>
          </a:xfrm>
          <a:prstGeom prst="wedgeRectCallout">
            <a:avLst>
              <a:gd name="adj1" fmla="val 48033"/>
              <a:gd name="adj2" fmla="val 67421"/>
            </a:avLst>
          </a:prstGeom>
          <a:solidFill>
            <a:schemeClr val="lt1"/>
          </a:solidFill>
          <a:ln w="3815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Calibri"/>
              <a:buNone/>
            </a:pPr>
            <a:r>
              <a:rPr lang="ca-ES" sz="2400" strike="noStrike">
                <a:solidFill>
                  <a:srgbClr val="000000"/>
                </a:solidFill>
                <a:latin typeface="Calibri"/>
                <a:ea typeface="Calibri"/>
                <a:cs typeface="Calibri"/>
                <a:sym typeface="Calibri"/>
              </a:rPr>
              <a:t>TONI necesita ayuda</a:t>
            </a:r>
            <a:r>
              <a:rPr lang="ca-ES" sz="2400">
                <a:solidFill>
                  <a:srgbClr val="000000"/>
                </a:solidFill>
                <a:latin typeface="Calibri"/>
                <a:ea typeface="Calibri"/>
                <a:cs typeface="Calibri"/>
                <a:sym typeface="Calibri"/>
              </a:rPr>
              <a:t>, no ha respondido a: </a:t>
            </a:r>
            <a:endParaRPr/>
          </a:p>
          <a:p>
            <a:pPr marL="0" marR="0" lvl="0" indent="0" algn="ctr" rtl="0">
              <a:lnSpc>
                <a:spcPct val="100000"/>
              </a:lnSpc>
              <a:spcBef>
                <a:spcPts val="0"/>
              </a:spcBef>
              <a:spcAft>
                <a:spcPts val="0"/>
              </a:spcAft>
              <a:buClr>
                <a:srgbClr val="000000"/>
              </a:buClr>
              <a:buSzPts val="2400"/>
              <a:buFont typeface="Calibri"/>
              <a:buNone/>
            </a:pPr>
            <a:r>
              <a:rPr lang="ca-ES" sz="2400" strike="noStrike">
                <a:solidFill>
                  <a:srgbClr val="000000"/>
                </a:solidFill>
                <a:latin typeface="Calibri"/>
                <a:ea typeface="Calibri"/>
                <a:cs typeface="Calibri"/>
                <a:sym typeface="Calibri"/>
              </a:rPr>
              <a:t>¿</a:t>
            </a:r>
            <a:r>
              <a:rPr lang="ca-ES" sz="2400" b="1" strike="noStrike">
                <a:solidFill>
                  <a:srgbClr val="00B050"/>
                </a:solidFill>
                <a:latin typeface="Calibri"/>
                <a:ea typeface="Calibri"/>
                <a:cs typeface="Calibri"/>
                <a:sym typeface="Calibri"/>
              </a:rPr>
              <a:t>Qué</a:t>
            </a:r>
            <a:r>
              <a:rPr lang="ca-ES" sz="2400">
                <a:solidFill>
                  <a:srgbClr val="000000"/>
                </a:solidFill>
                <a:latin typeface="Calibri"/>
                <a:ea typeface="Calibri"/>
                <a:cs typeface="Calibri"/>
                <a:sym typeface="Calibri"/>
              </a:rPr>
              <a:t>? ¿</a:t>
            </a:r>
            <a:r>
              <a:rPr lang="ca-ES" sz="2400" b="1">
                <a:solidFill>
                  <a:srgbClr val="2E75B5"/>
                </a:solidFill>
                <a:latin typeface="Calibri"/>
                <a:ea typeface="Calibri"/>
                <a:cs typeface="Calibri"/>
                <a:sym typeface="Calibri"/>
              </a:rPr>
              <a:t>Quién</a:t>
            </a:r>
            <a:r>
              <a:rPr lang="ca-ES" sz="2400">
                <a:solidFill>
                  <a:srgbClr val="000000"/>
                </a:solidFill>
                <a:latin typeface="Calibri"/>
                <a:ea typeface="Calibri"/>
                <a:cs typeface="Calibri"/>
                <a:sym typeface="Calibri"/>
              </a:rPr>
              <a:t>? ¿</a:t>
            </a:r>
            <a:r>
              <a:rPr lang="ca-ES" sz="2400" b="1">
                <a:solidFill>
                  <a:srgbClr val="BF9000"/>
                </a:solidFill>
                <a:latin typeface="Calibri"/>
                <a:ea typeface="Calibri"/>
                <a:cs typeface="Calibri"/>
                <a:sym typeface="Calibri"/>
              </a:rPr>
              <a:t>Dónde</a:t>
            </a:r>
            <a:r>
              <a:rPr lang="ca-ES" sz="2400">
                <a:solidFill>
                  <a:srgbClr val="000000"/>
                </a:solidFill>
                <a:latin typeface="Calibri"/>
                <a:ea typeface="Calibri"/>
                <a:cs typeface="Calibri"/>
                <a:sym typeface="Calibri"/>
              </a:rPr>
              <a:t>?</a:t>
            </a:r>
            <a:endParaRPr sz="2400"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FF7E1"/>
            </a:gs>
            <a:gs pos="7974">
              <a:srgbClr val="FFF7E1"/>
            </a:gs>
            <a:gs pos="17719">
              <a:srgbClr val="FFF7E1"/>
            </a:gs>
            <a:gs pos="30076">
              <a:srgbClr val="FFF7E1"/>
            </a:gs>
            <a:gs pos="45000">
              <a:srgbClr val="FFF7E1"/>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59"/>
        <p:cNvGrpSpPr/>
        <p:nvPr/>
      </p:nvGrpSpPr>
      <p:grpSpPr>
        <a:xfrm>
          <a:off x="0" y="0"/>
          <a:ext cx="0" cy="0"/>
          <a:chOff x="0" y="0"/>
          <a:chExt cx="0" cy="0"/>
        </a:xfrm>
      </p:grpSpPr>
      <p:sp>
        <p:nvSpPr>
          <p:cNvPr id="260" name="Google Shape;260;p13"/>
          <p:cNvSpPr txBox="1">
            <a:spLocks noGrp="1"/>
          </p:cNvSpPr>
          <p:nvPr>
            <p:ph type="title"/>
          </p:nvPr>
        </p:nvSpPr>
        <p:spPr>
          <a:xfrm>
            <a:off x="1150011" y="-19673"/>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Julián ayuda a Toni a hacer </a:t>
            </a:r>
            <a:r>
              <a:rPr lang="ca-ES" sz="4000">
                <a:solidFill>
                  <a:srgbClr val="FF0000"/>
                </a:solidFill>
              </a:rPr>
              <a:t>lectura crítica</a:t>
            </a:r>
            <a:endParaRPr sz="4000"/>
          </a:p>
        </p:txBody>
      </p:sp>
      <p:sp>
        <p:nvSpPr>
          <p:cNvPr id="261" name="Google Shape;261;p13"/>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262" name="Google Shape;262;p13"/>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263" name="Google Shape;263;p13"/>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264" name="Google Shape;264;p13"/>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65" name="Google Shape;265;p13"/>
          <p:cNvPicPr preferRelativeResize="0"/>
          <p:nvPr/>
        </p:nvPicPr>
        <p:blipFill rotWithShape="1">
          <a:blip r:embed="rId4">
            <a:alphaModFix/>
          </a:blip>
          <a:srcRect/>
          <a:stretch/>
        </p:blipFill>
        <p:spPr>
          <a:xfrm>
            <a:off x="10020833" y="3820886"/>
            <a:ext cx="1999344" cy="2155372"/>
          </a:xfrm>
          <a:prstGeom prst="rect">
            <a:avLst/>
          </a:prstGeom>
          <a:noFill/>
          <a:ln>
            <a:noFill/>
          </a:ln>
        </p:spPr>
      </p:pic>
      <p:pic>
        <p:nvPicPr>
          <p:cNvPr id="266" name="Google Shape;266;p13"/>
          <p:cNvPicPr preferRelativeResize="0"/>
          <p:nvPr/>
        </p:nvPicPr>
        <p:blipFill rotWithShape="1">
          <a:blip r:embed="rId5">
            <a:alphaModFix/>
          </a:blip>
          <a:srcRect/>
          <a:stretch/>
        </p:blipFill>
        <p:spPr>
          <a:xfrm>
            <a:off x="1862710" y="1321939"/>
            <a:ext cx="1850145" cy="1581496"/>
          </a:xfrm>
          <a:prstGeom prst="rect">
            <a:avLst/>
          </a:prstGeom>
          <a:noFill/>
          <a:ln>
            <a:noFill/>
          </a:ln>
        </p:spPr>
      </p:pic>
      <p:sp>
        <p:nvSpPr>
          <p:cNvPr id="267" name="Google Shape;267;p13"/>
          <p:cNvSpPr txBox="1"/>
          <p:nvPr/>
        </p:nvSpPr>
        <p:spPr>
          <a:xfrm>
            <a:off x="829602" y="3047060"/>
            <a:ext cx="4074826" cy="2732388"/>
          </a:xfrm>
          <a:prstGeom prst="rect">
            <a:avLst/>
          </a:prstGeom>
          <a:noFill/>
          <a:ln w="41275" cap="flat" cmpd="sng">
            <a:solidFill>
              <a:srgbClr val="C55A11"/>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deben tomar bebidas energéticas, como el ‘Red Bull’. ¡Te despierta! Es bueno. Creo que una lata por la mañana podría ayudar a muchos jóvenes a estar más despiertos.</a:t>
            </a:r>
            <a:endParaRPr sz="2400" b="0" strike="noStrike">
              <a:solidFill>
                <a:srgbClr val="000000"/>
              </a:solidFill>
              <a:latin typeface="Arial"/>
              <a:ea typeface="Arial"/>
              <a:cs typeface="Arial"/>
              <a:sym typeface="Arial"/>
            </a:endParaRPr>
          </a:p>
        </p:txBody>
      </p:sp>
      <p:sp>
        <p:nvSpPr>
          <p:cNvPr id="268" name="Google Shape;268;p13"/>
          <p:cNvSpPr/>
          <p:nvPr/>
        </p:nvSpPr>
        <p:spPr>
          <a:xfrm>
            <a:off x="5976257" y="3924600"/>
            <a:ext cx="4190754" cy="2146019"/>
          </a:xfrm>
          <a:prstGeom prst="wedgeRectCallout">
            <a:avLst>
              <a:gd name="adj1" fmla="val 70727"/>
              <a:gd name="adj2" fmla="val 11877"/>
            </a:avLst>
          </a:prstGeom>
          <a:solidFill>
            <a:schemeClr val="lt1"/>
          </a:solidFill>
          <a:ln w="3815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Calibri"/>
              <a:buNone/>
            </a:pPr>
            <a:r>
              <a:rPr lang="ca-ES" sz="2400" strike="noStrike">
                <a:solidFill>
                  <a:srgbClr val="000000"/>
                </a:solidFill>
                <a:latin typeface="Calibri"/>
                <a:ea typeface="Calibri"/>
                <a:cs typeface="Calibri"/>
                <a:sym typeface="Calibri"/>
              </a:rPr>
              <a:t>¿</a:t>
            </a:r>
            <a:r>
              <a:rPr lang="ca-ES" sz="2400" b="1" strike="noStrike">
                <a:solidFill>
                  <a:srgbClr val="00B050"/>
                </a:solidFill>
                <a:latin typeface="Calibri"/>
                <a:ea typeface="Calibri"/>
                <a:cs typeface="Calibri"/>
                <a:sym typeface="Calibri"/>
              </a:rPr>
              <a:t>Qué </a:t>
            </a:r>
            <a:r>
              <a:rPr lang="ca-ES" sz="2400" strike="noStrike">
                <a:solidFill>
                  <a:schemeClr val="dk1"/>
                </a:solidFill>
                <a:latin typeface="Calibri"/>
                <a:ea typeface="Calibri"/>
                <a:cs typeface="Calibri"/>
                <a:sym typeface="Calibri"/>
              </a:rPr>
              <a:t>dice el texto</a:t>
            </a:r>
            <a:r>
              <a:rPr lang="ca-ES" sz="2400">
                <a:solidFill>
                  <a:srgbClr val="000000"/>
                </a:solidFill>
                <a:latin typeface="Calibri"/>
                <a:ea typeface="Calibri"/>
                <a:cs typeface="Calibri"/>
                <a:sym typeface="Calibri"/>
              </a:rPr>
              <a:t>? </a:t>
            </a:r>
            <a:endParaRPr/>
          </a:p>
          <a:p>
            <a:pPr marL="0" marR="0" lvl="0" indent="0" algn="l" rtl="0">
              <a:lnSpc>
                <a:spcPct val="100000"/>
              </a:lnSpc>
              <a:spcBef>
                <a:spcPts val="0"/>
              </a:spcBef>
              <a:spcAft>
                <a:spcPts val="0"/>
              </a:spcAft>
              <a:buClr>
                <a:srgbClr val="00B050"/>
              </a:buClr>
              <a:buSzPts val="2400"/>
              <a:buFont typeface="Calibri"/>
              <a:buNone/>
            </a:pPr>
            <a:r>
              <a:rPr lang="ca-ES" sz="2400" strike="noStrike">
                <a:solidFill>
                  <a:srgbClr val="00B050"/>
                </a:solidFill>
                <a:latin typeface="Calibri"/>
                <a:ea typeface="Calibri"/>
                <a:cs typeface="Calibri"/>
                <a:sym typeface="Calibri"/>
              </a:rPr>
              <a:t>El texto dice que tienen cafeína y vitaminas. Dan energia, quitan la sed. Un estudio dice que se pueden beber 5 lates al día</a:t>
            </a:r>
            <a:endParaRPr sz="2400" strike="noStrike">
              <a:solidFill>
                <a:srgbClr val="00B050"/>
              </a:solidFill>
              <a:latin typeface="Arial"/>
              <a:ea typeface="Arial"/>
              <a:cs typeface="Arial"/>
              <a:sym typeface="Arial"/>
            </a:endParaRPr>
          </a:p>
        </p:txBody>
      </p:sp>
      <p:pic>
        <p:nvPicPr>
          <p:cNvPr id="269" name="Google Shape;269;p13"/>
          <p:cNvPicPr preferRelativeResize="0"/>
          <p:nvPr/>
        </p:nvPicPr>
        <p:blipFill rotWithShape="1">
          <a:blip r:embed="rId6">
            <a:alphaModFix/>
          </a:blip>
          <a:srcRect/>
          <a:stretch/>
        </p:blipFill>
        <p:spPr>
          <a:xfrm>
            <a:off x="5812971" y="1185006"/>
            <a:ext cx="6131379" cy="254152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F7E1"/>
            </a:gs>
            <a:gs pos="7974">
              <a:srgbClr val="FFF7E1"/>
            </a:gs>
            <a:gs pos="17719">
              <a:srgbClr val="FFF7E1"/>
            </a:gs>
            <a:gs pos="30076">
              <a:srgbClr val="FFF7E1"/>
            </a:gs>
            <a:gs pos="45000">
              <a:srgbClr val="FFF7E1"/>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73"/>
        <p:cNvGrpSpPr/>
        <p:nvPr/>
      </p:nvGrpSpPr>
      <p:grpSpPr>
        <a:xfrm>
          <a:off x="0" y="0"/>
          <a:ext cx="0" cy="0"/>
          <a:chOff x="0" y="0"/>
          <a:chExt cx="0" cy="0"/>
        </a:xfrm>
      </p:grpSpPr>
      <p:sp>
        <p:nvSpPr>
          <p:cNvPr id="274" name="Google Shape;274;p14"/>
          <p:cNvSpPr txBox="1">
            <a:spLocks noGrp="1"/>
          </p:cNvSpPr>
          <p:nvPr>
            <p:ph type="title"/>
          </p:nvPr>
        </p:nvSpPr>
        <p:spPr>
          <a:xfrm>
            <a:off x="1150011" y="-19673"/>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Julián ayuda a Toni a hacer </a:t>
            </a:r>
            <a:r>
              <a:rPr lang="ca-ES" sz="4000">
                <a:solidFill>
                  <a:srgbClr val="FF0000"/>
                </a:solidFill>
              </a:rPr>
              <a:t>lectura crítica</a:t>
            </a:r>
            <a:endParaRPr sz="4000"/>
          </a:p>
        </p:txBody>
      </p:sp>
      <p:sp>
        <p:nvSpPr>
          <p:cNvPr id="275" name="Google Shape;275;p14"/>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276" name="Google Shape;276;p14"/>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277" name="Google Shape;277;p14"/>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278" name="Google Shape;278;p14"/>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79" name="Google Shape;279;p14"/>
          <p:cNvPicPr preferRelativeResize="0"/>
          <p:nvPr/>
        </p:nvPicPr>
        <p:blipFill rotWithShape="1">
          <a:blip r:embed="rId4">
            <a:alphaModFix/>
          </a:blip>
          <a:srcRect/>
          <a:stretch/>
        </p:blipFill>
        <p:spPr>
          <a:xfrm>
            <a:off x="10020833" y="3820886"/>
            <a:ext cx="1999344" cy="2155372"/>
          </a:xfrm>
          <a:prstGeom prst="rect">
            <a:avLst/>
          </a:prstGeom>
          <a:noFill/>
          <a:ln>
            <a:noFill/>
          </a:ln>
        </p:spPr>
      </p:pic>
      <p:pic>
        <p:nvPicPr>
          <p:cNvPr id="280" name="Google Shape;280;p14"/>
          <p:cNvPicPr preferRelativeResize="0"/>
          <p:nvPr/>
        </p:nvPicPr>
        <p:blipFill rotWithShape="1">
          <a:blip r:embed="rId5">
            <a:alphaModFix/>
          </a:blip>
          <a:srcRect/>
          <a:stretch/>
        </p:blipFill>
        <p:spPr>
          <a:xfrm>
            <a:off x="1862710" y="1321939"/>
            <a:ext cx="1850145" cy="1581496"/>
          </a:xfrm>
          <a:prstGeom prst="rect">
            <a:avLst/>
          </a:prstGeom>
          <a:noFill/>
          <a:ln>
            <a:noFill/>
          </a:ln>
        </p:spPr>
      </p:pic>
      <p:sp>
        <p:nvSpPr>
          <p:cNvPr id="281" name="Google Shape;281;p14"/>
          <p:cNvSpPr txBox="1"/>
          <p:nvPr/>
        </p:nvSpPr>
        <p:spPr>
          <a:xfrm>
            <a:off x="829602" y="3047060"/>
            <a:ext cx="4074826" cy="2732388"/>
          </a:xfrm>
          <a:prstGeom prst="rect">
            <a:avLst/>
          </a:prstGeom>
          <a:noFill/>
          <a:ln w="41275" cap="flat" cmpd="sng">
            <a:solidFill>
              <a:srgbClr val="C55A11"/>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deben tomar bebidas energéticas, como el ‘Red Bull’. ¡Te despierta! Es bueno. Creo que una lata por la mañana podría ayudar a muchos jóvenes a estar más despiertos.</a:t>
            </a:r>
            <a:endParaRPr sz="2400" b="0" strike="noStrike">
              <a:solidFill>
                <a:srgbClr val="000000"/>
              </a:solidFill>
              <a:latin typeface="Arial"/>
              <a:ea typeface="Arial"/>
              <a:cs typeface="Arial"/>
              <a:sym typeface="Arial"/>
            </a:endParaRPr>
          </a:p>
        </p:txBody>
      </p:sp>
      <p:sp>
        <p:nvSpPr>
          <p:cNvPr id="282" name="Google Shape;282;p14"/>
          <p:cNvSpPr/>
          <p:nvPr/>
        </p:nvSpPr>
        <p:spPr>
          <a:xfrm>
            <a:off x="5698671" y="3924600"/>
            <a:ext cx="4468340" cy="2146019"/>
          </a:xfrm>
          <a:prstGeom prst="wedgeRectCallout">
            <a:avLst>
              <a:gd name="adj1" fmla="val 67073"/>
              <a:gd name="adj2" fmla="val 13399"/>
            </a:avLst>
          </a:prstGeom>
          <a:solidFill>
            <a:schemeClr val="lt1"/>
          </a:solidFill>
          <a:ln w="3815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Calibri"/>
              <a:buNone/>
            </a:pPr>
            <a:r>
              <a:rPr lang="ca-ES" sz="2400" strike="noStrike">
                <a:solidFill>
                  <a:srgbClr val="000000"/>
                </a:solidFill>
                <a:latin typeface="Calibri"/>
                <a:ea typeface="Calibri"/>
                <a:cs typeface="Calibri"/>
                <a:sym typeface="Calibri"/>
              </a:rPr>
              <a:t>¿</a:t>
            </a:r>
            <a:r>
              <a:rPr lang="ca-ES" sz="2400" b="1" strike="noStrike">
                <a:solidFill>
                  <a:srgbClr val="2E75B5"/>
                </a:solidFill>
                <a:latin typeface="Calibri"/>
                <a:ea typeface="Calibri"/>
                <a:cs typeface="Calibri"/>
                <a:sym typeface="Calibri"/>
              </a:rPr>
              <a:t>Quién</a:t>
            </a:r>
            <a:r>
              <a:rPr lang="ca-ES" sz="2400" b="1" strike="noStrike">
                <a:solidFill>
                  <a:srgbClr val="00B050"/>
                </a:solidFill>
                <a:latin typeface="Calibri"/>
                <a:ea typeface="Calibri"/>
                <a:cs typeface="Calibri"/>
                <a:sym typeface="Calibri"/>
              </a:rPr>
              <a:t> </a:t>
            </a:r>
            <a:r>
              <a:rPr lang="ca-ES" sz="2400" strike="noStrike">
                <a:solidFill>
                  <a:schemeClr val="dk1"/>
                </a:solidFill>
                <a:latin typeface="Calibri"/>
                <a:ea typeface="Calibri"/>
                <a:cs typeface="Calibri"/>
                <a:sym typeface="Calibri"/>
              </a:rPr>
              <a:t>escribe el texto</a:t>
            </a:r>
            <a:r>
              <a:rPr lang="ca-ES" sz="2400">
                <a:solidFill>
                  <a:srgbClr val="000000"/>
                </a:solidFill>
                <a:latin typeface="Calibri"/>
                <a:ea typeface="Calibri"/>
                <a:cs typeface="Calibri"/>
                <a:sym typeface="Calibri"/>
              </a:rPr>
              <a:t>? </a:t>
            </a:r>
            <a:endParaRPr/>
          </a:p>
          <a:p>
            <a:pPr marL="0" marR="0" lvl="0" indent="0" algn="l" rtl="0">
              <a:lnSpc>
                <a:spcPct val="100000"/>
              </a:lnSpc>
              <a:spcBef>
                <a:spcPts val="0"/>
              </a:spcBef>
              <a:spcAft>
                <a:spcPts val="0"/>
              </a:spcAft>
              <a:buClr>
                <a:srgbClr val="2E75B5"/>
              </a:buClr>
              <a:buSzPts val="2400"/>
              <a:buFont typeface="Calibri"/>
              <a:buNone/>
            </a:pPr>
            <a:r>
              <a:rPr lang="ca-ES" sz="2400" strike="noStrike">
                <a:solidFill>
                  <a:srgbClr val="2E75B5"/>
                </a:solidFill>
                <a:latin typeface="Calibri"/>
                <a:ea typeface="Calibri"/>
                <a:cs typeface="Calibri"/>
                <a:sym typeface="Calibri"/>
              </a:rPr>
              <a:t>El texto lo escribe una nutricionista. Es una professional que sabe de alimentación. Pero, ¿cuál es su intención?</a:t>
            </a:r>
            <a:endParaRPr sz="2400" strike="noStrike">
              <a:solidFill>
                <a:srgbClr val="2E75B5"/>
              </a:solidFill>
              <a:latin typeface="Arial"/>
              <a:ea typeface="Arial"/>
              <a:cs typeface="Arial"/>
              <a:sym typeface="Arial"/>
            </a:endParaRPr>
          </a:p>
        </p:txBody>
      </p:sp>
      <p:pic>
        <p:nvPicPr>
          <p:cNvPr id="283" name="Google Shape;283;p14"/>
          <p:cNvPicPr preferRelativeResize="0"/>
          <p:nvPr/>
        </p:nvPicPr>
        <p:blipFill rotWithShape="1">
          <a:blip r:embed="rId6">
            <a:alphaModFix/>
          </a:blip>
          <a:srcRect/>
          <a:stretch/>
        </p:blipFill>
        <p:spPr>
          <a:xfrm>
            <a:off x="5812971" y="1185006"/>
            <a:ext cx="6131379" cy="254152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F7E1"/>
            </a:gs>
            <a:gs pos="7974">
              <a:srgbClr val="FFF7E1"/>
            </a:gs>
            <a:gs pos="17719">
              <a:srgbClr val="FFF7E1"/>
            </a:gs>
            <a:gs pos="30076">
              <a:srgbClr val="FFF7E1"/>
            </a:gs>
            <a:gs pos="45000">
              <a:srgbClr val="FFF7E1"/>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87"/>
        <p:cNvGrpSpPr/>
        <p:nvPr/>
      </p:nvGrpSpPr>
      <p:grpSpPr>
        <a:xfrm>
          <a:off x="0" y="0"/>
          <a:ext cx="0" cy="0"/>
          <a:chOff x="0" y="0"/>
          <a:chExt cx="0" cy="0"/>
        </a:xfrm>
      </p:grpSpPr>
      <p:sp>
        <p:nvSpPr>
          <p:cNvPr id="288" name="Google Shape;288;p15"/>
          <p:cNvSpPr txBox="1">
            <a:spLocks noGrp="1"/>
          </p:cNvSpPr>
          <p:nvPr>
            <p:ph type="title"/>
          </p:nvPr>
        </p:nvSpPr>
        <p:spPr>
          <a:xfrm>
            <a:off x="1150011" y="-19673"/>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Julián ayuda a Toni a hacer </a:t>
            </a:r>
            <a:r>
              <a:rPr lang="ca-ES" sz="4000">
                <a:solidFill>
                  <a:srgbClr val="FF0000"/>
                </a:solidFill>
              </a:rPr>
              <a:t>lectura crítica</a:t>
            </a:r>
            <a:endParaRPr sz="4000"/>
          </a:p>
        </p:txBody>
      </p:sp>
      <p:sp>
        <p:nvSpPr>
          <p:cNvPr id="289" name="Google Shape;289;p15"/>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290" name="Google Shape;290;p15"/>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291" name="Google Shape;291;p15"/>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292" name="Google Shape;292;p15"/>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93" name="Google Shape;293;p15"/>
          <p:cNvPicPr preferRelativeResize="0"/>
          <p:nvPr/>
        </p:nvPicPr>
        <p:blipFill rotWithShape="1">
          <a:blip r:embed="rId4">
            <a:alphaModFix/>
          </a:blip>
          <a:srcRect/>
          <a:stretch/>
        </p:blipFill>
        <p:spPr>
          <a:xfrm>
            <a:off x="10020833" y="3820886"/>
            <a:ext cx="1999344" cy="2155372"/>
          </a:xfrm>
          <a:prstGeom prst="rect">
            <a:avLst/>
          </a:prstGeom>
          <a:noFill/>
          <a:ln>
            <a:noFill/>
          </a:ln>
        </p:spPr>
      </p:pic>
      <p:pic>
        <p:nvPicPr>
          <p:cNvPr id="294" name="Google Shape;294;p15"/>
          <p:cNvPicPr preferRelativeResize="0"/>
          <p:nvPr/>
        </p:nvPicPr>
        <p:blipFill rotWithShape="1">
          <a:blip r:embed="rId5">
            <a:alphaModFix/>
          </a:blip>
          <a:srcRect/>
          <a:stretch/>
        </p:blipFill>
        <p:spPr>
          <a:xfrm>
            <a:off x="1862710" y="1321939"/>
            <a:ext cx="1850145" cy="1581496"/>
          </a:xfrm>
          <a:prstGeom prst="rect">
            <a:avLst/>
          </a:prstGeom>
          <a:noFill/>
          <a:ln>
            <a:noFill/>
          </a:ln>
        </p:spPr>
      </p:pic>
      <p:sp>
        <p:nvSpPr>
          <p:cNvPr id="295" name="Google Shape;295;p15"/>
          <p:cNvSpPr txBox="1"/>
          <p:nvPr/>
        </p:nvSpPr>
        <p:spPr>
          <a:xfrm>
            <a:off x="829602" y="3047060"/>
            <a:ext cx="4074826" cy="2732388"/>
          </a:xfrm>
          <a:prstGeom prst="rect">
            <a:avLst/>
          </a:prstGeom>
          <a:noFill/>
          <a:ln w="41275" cap="flat" cmpd="sng">
            <a:solidFill>
              <a:srgbClr val="C55A11"/>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deben tomar bebidas energéticas, como el ‘Red Bull’. ¡Te despierta! Es bueno. Creo que una lata por la mañana podría ayudar a muchos jóvenes a estar más despiertos.</a:t>
            </a:r>
            <a:endParaRPr sz="2400" b="0" strike="noStrike">
              <a:solidFill>
                <a:srgbClr val="000000"/>
              </a:solidFill>
              <a:latin typeface="Arial"/>
              <a:ea typeface="Arial"/>
              <a:cs typeface="Arial"/>
              <a:sym typeface="Arial"/>
            </a:endParaRPr>
          </a:p>
        </p:txBody>
      </p:sp>
      <p:sp>
        <p:nvSpPr>
          <p:cNvPr id="296" name="Google Shape;296;p15"/>
          <p:cNvSpPr/>
          <p:nvPr/>
        </p:nvSpPr>
        <p:spPr>
          <a:xfrm>
            <a:off x="5976257" y="3726526"/>
            <a:ext cx="4190754" cy="2344093"/>
          </a:xfrm>
          <a:prstGeom prst="wedgeRectCallout">
            <a:avLst>
              <a:gd name="adj1" fmla="val 68389"/>
              <a:gd name="adj2" fmla="val 15360"/>
            </a:avLst>
          </a:prstGeom>
          <a:solidFill>
            <a:schemeClr val="lt1"/>
          </a:solidFill>
          <a:ln w="3815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accent2"/>
              </a:buClr>
              <a:buSzPts val="2400"/>
              <a:buFont typeface="Calibri"/>
              <a:buNone/>
            </a:pPr>
            <a:r>
              <a:rPr lang="ca-ES" sz="2400" strike="noStrike">
                <a:solidFill>
                  <a:schemeClr val="accent2"/>
                </a:solidFill>
                <a:latin typeface="Calibri"/>
                <a:ea typeface="Calibri"/>
                <a:cs typeface="Calibri"/>
                <a:sym typeface="Calibri"/>
              </a:rPr>
              <a:t>¿</a:t>
            </a:r>
            <a:r>
              <a:rPr lang="ca-ES" sz="2400" b="1" strike="noStrike">
                <a:solidFill>
                  <a:schemeClr val="accent2"/>
                </a:solidFill>
                <a:latin typeface="Calibri"/>
                <a:ea typeface="Calibri"/>
                <a:cs typeface="Calibri"/>
                <a:sym typeface="Calibri"/>
              </a:rPr>
              <a:t>Dónde </a:t>
            </a:r>
            <a:r>
              <a:rPr lang="ca-ES" sz="2400" strike="noStrike">
                <a:solidFill>
                  <a:schemeClr val="dk1"/>
                </a:solidFill>
                <a:latin typeface="Calibri"/>
                <a:ea typeface="Calibri"/>
                <a:cs typeface="Calibri"/>
                <a:sym typeface="Calibri"/>
              </a:rPr>
              <a:t>está la información</a:t>
            </a:r>
            <a:r>
              <a:rPr lang="ca-ES" sz="2400" b="1" strike="noStrike">
                <a:solidFill>
                  <a:schemeClr val="accent2"/>
                </a:solidFill>
                <a:latin typeface="Calibri"/>
                <a:ea typeface="Calibri"/>
                <a:cs typeface="Calibri"/>
                <a:sym typeface="Calibri"/>
              </a:rPr>
              <a:t>? </a:t>
            </a:r>
            <a:endParaRPr/>
          </a:p>
          <a:p>
            <a:pPr marL="0" marR="0" lvl="0" indent="0" algn="l" rtl="0">
              <a:lnSpc>
                <a:spcPct val="100000"/>
              </a:lnSpc>
              <a:spcBef>
                <a:spcPts val="0"/>
              </a:spcBef>
              <a:spcAft>
                <a:spcPts val="0"/>
              </a:spcAft>
              <a:buClr>
                <a:schemeClr val="accent2"/>
              </a:buClr>
              <a:buSzPts val="2400"/>
              <a:buFont typeface="Calibri"/>
              <a:buNone/>
            </a:pPr>
            <a:r>
              <a:rPr lang="ca-ES" sz="2400" strike="noStrike">
                <a:solidFill>
                  <a:schemeClr val="accent2"/>
                </a:solidFill>
                <a:latin typeface="Calibri"/>
                <a:ea typeface="Calibri"/>
                <a:cs typeface="Calibri"/>
                <a:sym typeface="Calibri"/>
              </a:rPr>
              <a:t>La página Web es de una empresa de bebidas. Seguramente su intención es vender. </a:t>
            </a:r>
            <a:endParaRPr/>
          </a:p>
          <a:p>
            <a:pPr marL="0" marR="0" lvl="0" indent="0" algn="ctr" rtl="0">
              <a:lnSpc>
                <a:spcPct val="100000"/>
              </a:lnSpc>
              <a:spcBef>
                <a:spcPts val="0"/>
              </a:spcBef>
              <a:spcAft>
                <a:spcPts val="0"/>
              </a:spcAft>
              <a:buClr>
                <a:srgbClr val="FF0000"/>
              </a:buClr>
              <a:buSzPts val="2400"/>
              <a:buFont typeface="Calibri"/>
              <a:buNone/>
            </a:pPr>
            <a:r>
              <a:rPr lang="ca-ES" sz="2400" b="1">
                <a:solidFill>
                  <a:srgbClr val="FF0000"/>
                </a:solidFill>
                <a:latin typeface="Calibri"/>
                <a:ea typeface="Calibri"/>
                <a:cs typeface="Calibri"/>
                <a:sym typeface="Calibri"/>
              </a:rPr>
              <a:t>No debo confiar</a:t>
            </a:r>
            <a:endParaRPr sz="2400" b="1" strike="noStrike">
              <a:solidFill>
                <a:srgbClr val="FF0000"/>
              </a:solidFill>
              <a:latin typeface="Arial"/>
              <a:ea typeface="Arial"/>
              <a:cs typeface="Arial"/>
              <a:sym typeface="Arial"/>
            </a:endParaRPr>
          </a:p>
        </p:txBody>
      </p:sp>
      <p:pic>
        <p:nvPicPr>
          <p:cNvPr id="297" name="Google Shape;297;p15"/>
          <p:cNvPicPr preferRelativeResize="0"/>
          <p:nvPr/>
        </p:nvPicPr>
        <p:blipFill rotWithShape="1">
          <a:blip r:embed="rId6">
            <a:alphaModFix/>
          </a:blip>
          <a:srcRect/>
          <a:stretch/>
        </p:blipFill>
        <p:spPr>
          <a:xfrm>
            <a:off x="5812971" y="1185006"/>
            <a:ext cx="6131379" cy="254152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8"/>
        <p:cNvGrpSpPr/>
        <p:nvPr/>
      </p:nvGrpSpPr>
      <p:grpSpPr>
        <a:xfrm>
          <a:off x="0" y="0"/>
          <a:ext cx="0" cy="0"/>
          <a:chOff x="0" y="0"/>
          <a:chExt cx="0" cy="0"/>
        </a:xfrm>
      </p:grpSpPr>
      <p:sp>
        <p:nvSpPr>
          <p:cNvPr id="419" name="Google Shape;419;p25"/>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ca-ES" sz="3600" dirty="0"/>
              <a:t>¿QUÉ HEMOS ENSEÑADO A MILA Y A TONI EN ESTE CAPÍTULO?</a:t>
            </a:r>
            <a:endParaRPr sz="3600" dirty="0">
              <a:solidFill>
                <a:schemeClr val="dk1"/>
              </a:solidFill>
            </a:endParaRPr>
          </a:p>
        </p:txBody>
      </p:sp>
      <p:sp>
        <p:nvSpPr>
          <p:cNvPr id="420" name="Google Shape;420;p25"/>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421" name="Google Shape;421;p25"/>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422" name="Google Shape;422;p25"/>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423" name="Google Shape;423;p25"/>
          <p:cNvPicPr preferRelativeResize="0"/>
          <p:nvPr/>
        </p:nvPicPr>
        <p:blipFill rotWithShape="1">
          <a:blip r:embed="rId3">
            <a:alphaModFix/>
          </a:blip>
          <a:srcRect t="6951" b="26900"/>
          <a:stretch/>
        </p:blipFill>
        <p:spPr>
          <a:xfrm>
            <a:off x="0" y="-39351"/>
            <a:ext cx="1170075" cy="1144251"/>
          </a:xfrm>
          <a:prstGeom prst="rect">
            <a:avLst/>
          </a:prstGeom>
          <a:noFill/>
          <a:ln>
            <a:noFill/>
          </a:ln>
        </p:spPr>
      </p:pic>
      <p:sp>
        <p:nvSpPr>
          <p:cNvPr id="424" name="Google Shape;424;p25"/>
          <p:cNvSpPr/>
          <p:nvPr/>
        </p:nvSpPr>
        <p:spPr>
          <a:xfrm>
            <a:off x="949332" y="1480458"/>
            <a:ext cx="10633065" cy="4433008"/>
          </a:xfrm>
          <a:prstGeom prst="rect">
            <a:avLst/>
          </a:prstGeom>
          <a:noFill/>
          <a:ln w="50800" cap="flat" cmpd="sng">
            <a:solidFill>
              <a:srgbClr val="0070C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None/>
            </a:pPr>
            <a:r>
              <a:rPr lang="ca-ES" sz="2800">
                <a:solidFill>
                  <a:srgbClr val="000000"/>
                </a:solidFill>
                <a:latin typeface="Calibri"/>
                <a:ea typeface="Calibri"/>
                <a:cs typeface="Calibri"/>
                <a:sym typeface="Calibri"/>
              </a:rPr>
              <a:t>Si buscas información en Internet, debes analizarla y saber si puedes CONFIAR</a:t>
            </a:r>
            <a:endParaRPr sz="4000" b="1">
              <a:solidFill>
                <a:srgbClr val="70AD47"/>
              </a:solidFill>
              <a:latin typeface="Calibri"/>
              <a:ea typeface="Calibri"/>
              <a:cs typeface="Calibri"/>
              <a:sym typeface="Calibri"/>
            </a:endParaRPr>
          </a:p>
          <a:p>
            <a:pPr marL="228600" marR="0" lvl="0" indent="-228240" algn="l" rtl="0">
              <a:lnSpc>
                <a:spcPct val="80000"/>
              </a:lnSpc>
              <a:spcBef>
                <a:spcPts val="1001"/>
              </a:spcBef>
              <a:spcAft>
                <a:spcPts val="0"/>
              </a:spcAft>
              <a:buClr>
                <a:srgbClr val="000000"/>
              </a:buClr>
              <a:buSzPts val="2800"/>
              <a:buFont typeface="Arial"/>
              <a:buChar char="•"/>
            </a:pPr>
            <a:r>
              <a:rPr lang="ca-ES" sz="4000">
                <a:solidFill>
                  <a:srgbClr val="000000"/>
                </a:solidFill>
                <a:latin typeface="Calibri"/>
                <a:ea typeface="Calibri"/>
                <a:cs typeface="Calibri"/>
                <a:sym typeface="Calibri"/>
              </a:rPr>
              <a:t>Explica por qué se puede confiar.</a:t>
            </a:r>
            <a:endParaRPr sz="4000">
              <a:solidFill>
                <a:srgbClr val="000000"/>
              </a:solidFill>
              <a:latin typeface="Arial"/>
              <a:ea typeface="Arial"/>
              <a:cs typeface="Arial"/>
              <a:sym typeface="Arial"/>
            </a:endParaRPr>
          </a:p>
          <a:p>
            <a:pPr marL="0" marR="0" lvl="0" indent="0" algn="l" rtl="0">
              <a:lnSpc>
                <a:spcPct val="80000"/>
              </a:lnSpc>
              <a:spcBef>
                <a:spcPts val="1001"/>
              </a:spcBef>
              <a:spcAft>
                <a:spcPts val="0"/>
              </a:spcAft>
              <a:buNone/>
            </a:pPr>
            <a:r>
              <a:rPr lang="ca-ES" sz="4000">
                <a:solidFill>
                  <a:srgbClr val="000000"/>
                </a:solidFill>
                <a:latin typeface="Calibri"/>
                <a:ea typeface="Calibri"/>
                <a:cs typeface="Calibri"/>
                <a:sym typeface="Calibri"/>
              </a:rPr>
              <a:t>		</a:t>
            </a:r>
            <a:r>
              <a:rPr lang="ca-ES" sz="4000">
                <a:solidFill>
                  <a:srgbClr val="00B050"/>
                </a:solidFill>
                <a:latin typeface="Calibri"/>
                <a:ea typeface="Calibri"/>
                <a:cs typeface="Calibri"/>
                <a:sym typeface="Calibri"/>
              </a:rPr>
              <a:t>		</a:t>
            </a:r>
            <a:endParaRPr sz="4000">
              <a:solidFill>
                <a:srgbClr val="00B050"/>
              </a:solidFill>
              <a:latin typeface="Calibri"/>
              <a:ea typeface="Calibri"/>
              <a:cs typeface="Calibri"/>
              <a:sym typeface="Calibri"/>
            </a:endParaRPr>
          </a:p>
          <a:p>
            <a:pPr marL="0" marR="0" lvl="0" indent="0" algn="ctr" rtl="0">
              <a:lnSpc>
                <a:spcPct val="80000"/>
              </a:lnSpc>
              <a:spcBef>
                <a:spcPts val="1001"/>
              </a:spcBef>
              <a:spcAft>
                <a:spcPts val="0"/>
              </a:spcAft>
              <a:buNone/>
            </a:pPr>
            <a:r>
              <a:rPr lang="ca-ES" sz="4800" b="1">
                <a:solidFill>
                  <a:srgbClr val="00B050"/>
                </a:solidFill>
                <a:latin typeface="Calibri"/>
                <a:ea typeface="Calibri"/>
                <a:cs typeface="Calibri"/>
                <a:sym typeface="Calibri"/>
              </a:rPr>
              <a:t>¿Qué?</a:t>
            </a:r>
            <a:r>
              <a:rPr lang="ca-ES" sz="4800">
                <a:solidFill>
                  <a:srgbClr val="000000"/>
                </a:solidFill>
                <a:latin typeface="Arial"/>
                <a:ea typeface="Arial"/>
                <a:cs typeface="Arial"/>
                <a:sym typeface="Arial"/>
              </a:rPr>
              <a:t> </a:t>
            </a:r>
            <a:endParaRPr/>
          </a:p>
          <a:p>
            <a:pPr marL="0" marR="0" lvl="0" indent="0" algn="ctr" rtl="0">
              <a:lnSpc>
                <a:spcPct val="80000"/>
              </a:lnSpc>
              <a:spcBef>
                <a:spcPts val="1001"/>
              </a:spcBef>
              <a:spcAft>
                <a:spcPts val="0"/>
              </a:spcAft>
              <a:buNone/>
            </a:pPr>
            <a:r>
              <a:rPr lang="ca-ES" sz="4800" b="1">
                <a:solidFill>
                  <a:schemeClr val="accent2"/>
                </a:solidFill>
                <a:latin typeface="Calibri"/>
                <a:ea typeface="Calibri"/>
                <a:cs typeface="Calibri"/>
                <a:sym typeface="Calibri"/>
              </a:rPr>
              <a:t>¿Quién?</a:t>
            </a:r>
            <a:endParaRPr sz="4800">
              <a:solidFill>
                <a:schemeClr val="accent2"/>
              </a:solidFill>
              <a:latin typeface="Arial"/>
              <a:ea typeface="Arial"/>
              <a:cs typeface="Arial"/>
              <a:sym typeface="Arial"/>
            </a:endParaRPr>
          </a:p>
          <a:p>
            <a:pPr marL="0" marR="0" lvl="0" indent="0" algn="ctr" rtl="0">
              <a:lnSpc>
                <a:spcPct val="80000"/>
              </a:lnSpc>
              <a:spcBef>
                <a:spcPts val="1001"/>
              </a:spcBef>
              <a:spcAft>
                <a:spcPts val="0"/>
              </a:spcAft>
              <a:buNone/>
            </a:pPr>
            <a:r>
              <a:rPr lang="ca-ES" sz="4800" b="1">
                <a:solidFill>
                  <a:srgbClr val="0070C0"/>
                </a:solidFill>
                <a:latin typeface="Calibri"/>
                <a:ea typeface="Calibri"/>
                <a:cs typeface="Calibri"/>
                <a:sym typeface="Calibri"/>
              </a:rPr>
              <a:t>¿Dónde?</a:t>
            </a:r>
            <a:endParaRPr sz="480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ca-ES"/>
              <a:t>Autores:  V. Ávila, I. Fajardo, P. Delgado, L. Salmerón. </a:t>
            </a:r>
            <a:endParaRPr/>
          </a:p>
        </p:txBody>
      </p:sp>
      <p:sp>
        <p:nvSpPr>
          <p:cNvPr id="112" name="Google Shape;112;p2"/>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ca-ES" b="1"/>
              <a:t>LECRIT</a:t>
            </a:r>
            <a:endParaRPr/>
          </a:p>
          <a:p>
            <a:pPr marL="0" lvl="0" indent="0" algn="ctr" rtl="0">
              <a:spcBef>
                <a:spcPts val="0"/>
              </a:spcBef>
              <a:spcAft>
                <a:spcPts val="0"/>
              </a:spcAft>
              <a:buNone/>
            </a:pPr>
            <a:r>
              <a:rPr lang="ca-ES" b="1"/>
              <a:t> </a:t>
            </a:r>
            <a:r>
              <a:rPr lang="ca-ES"/>
              <a:t>(PROGRAMA DE FORMACIÓN EN LECTURA CRÍTICA EN INTERNET)</a:t>
            </a:r>
            <a:endParaRPr/>
          </a:p>
        </p:txBody>
      </p:sp>
      <p:sp>
        <p:nvSpPr>
          <p:cNvPr id="113" name="Google Shape;113;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grpSp>
        <p:nvGrpSpPr>
          <p:cNvPr id="114" name="Google Shape;114;p2"/>
          <p:cNvGrpSpPr/>
          <p:nvPr/>
        </p:nvGrpSpPr>
        <p:grpSpPr>
          <a:xfrm>
            <a:off x="749439" y="1230846"/>
            <a:ext cx="11034347" cy="4402512"/>
            <a:chOff x="749439" y="1230846"/>
            <a:chExt cx="11034347" cy="4402512"/>
          </a:xfrm>
        </p:grpSpPr>
        <p:pic>
          <p:nvPicPr>
            <p:cNvPr id="115" name="Google Shape;115;p2"/>
            <p:cNvPicPr preferRelativeResize="0"/>
            <p:nvPr/>
          </p:nvPicPr>
          <p:blipFill rotWithShape="1">
            <a:blip r:embed="rId3">
              <a:alphaModFix/>
            </a:blip>
            <a:srcRect t="9342" b="26901"/>
            <a:stretch/>
          </p:blipFill>
          <p:spPr>
            <a:xfrm>
              <a:off x="7391399" y="1831202"/>
              <a:ext cx="4392387" cy="3802156"/>
            </a:xfrm>
            <a:prstGeom prst="rect">
              <a:avLst/>
            </a:prstGeom>
            <a:noFill/>
            <a:ln>
              <a:noFill/>
            </a:ln>
          </p:spPr>
        </p:pic>
        <p:sp>
          <p:nvSpPr>
            <p:cNvPr id="116" name="Google Shape;116;p2"/>
            <p:cNvSpPr/>
            <p:nvPr/>
          </p:nvSpPr>
          <p:spPr>
            <a:xfrm>
              <a:off x="749439" y="1230846"/>
              <a:ext cx="6010800" cy="2816400"/>
            </a:xfrm>
            <a:prstGeom prst="wedgeRectCallout">
              <a:avLst>
                <a:gd name="adj1" fmla="val 77330"/>
                <a:gd name="adj2" fmla="val 32112"/>
              </a:avLst>
            </a:prstGeom>
            <a:no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ca-ES" sz="3600" b="1" i="0" u="none" strike="noStrike" cap="none">
                  <a:solidFill>
                    <a:srgbClr val="FF0000"/>
                  </a:solidFill>
                  <a:latin typeface="Calibri"/>
                  <a:ea typeface="Calibri"/>
                  <a:cs typeface="Calibri"/>
                  <a:sym typeface="Calibri"/>
                </a:rPr>
                <a:t>¡Recuerda!</a:t>
              </a:r>
              <a:endParaRPr/>
            </a:p>
            <a:p>
              <a:pPr marL="0" marR="0" lvl="0" indent="0" algn="ctr" rtl="0">
                <a:lnSpc>
                  <a:spcPct val="100000"/>
                </a:lnSpc>
                <a:spcBef>
                  <a:spcPts val="0"/>
                </a:spcBef>
                <a:spcAft>
                  <a:spcPts val="0"/>
                </a:spcAft>
                <a:buClr>
                  <a:schemeClr val="dk1"/>
                </a:buClr>
                <a:buSzPts val="750"/>
                <a:buFont typeface="Calibri"/>
                <a:buNone/>
              </a:pPr>
              <a:endParaRPr sz="3000" b="1" i="0" u="none" strike="noStrike" cap="none">
                <a:solidFill>
                  <a:srgbClr val="FF0000"/>
                </a:solidFill>
                <a:latin typeface="Calibri"/>
                <a:ea typeface="Calibri"/>
                <a:cs typeface="Calibri"/>
                <a:sym typeface="Calibri"/>
              </a:endParaRPr>
            </a:p>
            <a:p>
              <a:pPr marL="0" marR="0" lvl="0" indent="0" algn="ctr" rtl="0">
                <a:spcBef>
                  <a:spcPts val="0"/>
                </a:spcBef>
                <a:spcAft>
                  <a:spcPts val="0"/>
                </a:spcAft>
                <a:buNone/>
              </a:pPr>
              <a:r>
                <a:rPr lang="ca-ES" sz="3200" b="0" i="0" u="none" strike="noStrike" cap="none">
                  <a:solidFill>
                    <a:schemeClr val="dk1"/>
                  </a:solidFill>
                  <a:latin typeface="Calibri"/>
                  <a:ea typeface="Calibri"/>
                  <a:cs typeface="Calibri"/>
                  <a:sym typeface="Calibri"/>
                </a:rPr>
                <a:t>¿</a:t>
              </a:r>
              <a:r>
                <a:rPr lang="ca-ES" sz="3200" b="1" i="0" u="none" strike="noStrike" cap="none">
                  <a:solidFill>
                    <a:srgbClr val="00B050"/>
                  </a:solidFill>
                  <a:latin typeface="Calibri"/>
                  <a:ea typeface="Calibri"/>
                  <a:cs typeface="Calibri"/>
                  <a:sym typeface="Calibri"/>
                </a:rPr>
                <a:t>QUÉ</a:t>
              </a:r>
              <a:r>
                <a:rPr lang="ca-ES" sz="3200" b="0" i="0" u="none" strike="noStrike" cap="none">
                  <a:solidFill>
                    <a:schemeClr val="dk1"/>
                  </a:solidFill>
                  <a:latin typeface="Calibri"/>
                  <a:ea typeface="Calibri"/>
                  <a:cs typeface="Calibri"/>
                  <a:sym typeface="Calibri"/>
                </a:rPr>
                <a:t> dice el texto?</a:t>
              </a:r>
              <a:endParaRPr/>
            </a:p>
            <a:p>
              <a:pPr marL="0" marR="0" lvl="0" indent="0" algn="ctr" rtl="0">
                <a:spcBef>
                  <a:spcPts val="0"/>
                </a:spcBef>
                <a:spcAft>
                  <a:spcPts val="0"/>
                </a:spcAft>
                <a:buNone/>
              </a:pPr>
              <a:r>
                <a:rPr lang="ca-ES" sz="3200" b="0" i="0" u="none" strike="noStrike" cap="none">
                  <a:solidFill>
                    <a:schemeClr val="dk1"/>
                  </a:solidFill>
                  <a:latin typeface="Calibri"/>
                  <a:ea typeface="Calibri"/>
                  <a:cs typeface="Calibri"/>
                  <a:sym typeface="Calibri"/>
                </a:rPr>
                <a:t>¿</a:t>
              </a:r>
              <a:r>
                <a:rPr lang="ca-ES" sz="3200" b="1" i="0" u="none" strike="noStrike" cap="none">
                  <a:solidFill>
                    <a:srgbClr val="0070C0"/>
                  </a:solidFill>
                  <a:latin typeface="Calibri"/>
                  <a:ea typeface="Calibri"/>
                  <a:cs typeface="Calibri"/>
                  <a:sym typeface="Calibri"/>
                </a:rPr>
                <a:t>QUIÉN</a:t>
              </a:r>
              <a:r>
                <a:rPr lang="ca-ES" sz="3200" b="0" i="0" u="none" strike="noStrike" cap="none">
                  <a:solidFill>
                    <a:schemeClr val="dk1"/>
                  </a:solidFill>
                  <a:latin typeface="Calibri"/>
                  <a:ea typeface="Calibri"/>
                  <a:cs typeface="Calibri"/>
                  <a:sym typeface="Calibri"/>
                </a:rPr>
                <a:t> lo escribe? (experto/intención)</a:t>
              </a:r>
              <a:endParaRPr/>
            </a:p>
            <a:p>
              <a:pPr marL="0" marR="0" lvl="0" indent="0" algn="ctr" rtl="0">
                <a:spcBef>
                  <a:spcPts val="0"/>
                </a:spcBef>
                <a:spcAft>
                  <a:spcPts val="0"/>
                </a:spcAft>
                <a:buNone/>
              </a:pPr>
              <a:r>
                <a:rPr lang="ca-ES" sz="3200" b="0" i="0" u="none" strike="noStrike" cap="none">
                  <a:solidFill>
                    <a:schemeClr val="dk1"/>
                  </a:solidFill>
                  <a:latin typeface="Calibri"/>
                  <a:ea typeface="Calibri"/>
                  <a:cs typeface="Calibri"/>
                  <a:sym typeface="Calibri"/>
                </a:rPr>
                <a:t>¿</a:t>
              </a:r>
              <a:r>
                <a:rPr lang="ca-ES" sz="3200" b="1" i="0" u="none" strike="noStrike" cap="none">
                  <a:solidFill>
                    <a:srgbClr val="C55A11"/>
                  </a:solidFill>
                  <a:latin typeface="Calibri"/>
                  <a:ea typeface="Calibri"/>
                  <a:cs typeface="Calibri"/>
                  <a:sym typeface="Calibri"/>
                </a:rPr>
                <a:t>DÓNDE</a:t>
              </a:r>
              <a:r>
                <a:rPr lang="ca-ES" sz="3200" b="0" i="0" u="none" strike="noStrike" cap="none">
                  <a:solidFill>
                    <a:srgbClr val="C55A11"/>
                  </a:solidFill>
                  <a:latin typeface="Calibri"/>
                  <a:ea typeface="Calibri"/>
                  <a:cs typeface="Calibri"/>
                  <a:sym typeface="Calibri"/>
                </a:rPr>
                <a:t> </a:t>
              </a:r>
              <a:r>
                <a:rPr lang="ca-ES" sz="3200" b="0" i="0" u="none" strike="noStrike" cap="none">
                  <a:solidFill>
                    <a:schemeClr val="dk1"/>
                  </a:solidFill>
                  <a:latin typeface="Calibri"/>
                  <a:ea typeface="Calibri"/>
                  <a:cs typeface="Calibri"/>
                  <a:sym typeface="Calibri"/>
                </a:rPr>
                <a:t>está escrito?</a:t>
              </a:r>
              <a:endParaRPr sz="32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E1FF"/>
            </a:gs>
            <a:gs pos="17719">
              <a:srgbClr val="FFE1FF"/>
            </a:gs>
            <a:gs pos="30076">
              <a:srgbClr val="FFE1FF"/>
            </a:gs>
            <a:gs pos="45000">
              <a:srgbClr val="FFE1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20"/>
        <p:cNvGrpSpPr/>
        <p:nvPr/>
      </p:nvGrpSpPr>
      <p:grpSpPr>
        <a:xfrm>
          <a:off x="0" y="0"/>
          <a:ext cx="0" cy="0"/>
          <a:chOff x="0" y="0"/>
          <a:chExt cx="0" cy="0"/>
        </a:xfrm>
      </p:grpSpPr>
      <p:sp>
        <p:nvSpPr>
          <p:cNvPr id="121" name="Google Shape;121;p3"/>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Vamos a averiguar con Mila y Andrea, si las bebidas energéticas son perjudiciales.</a:t>
            </a:r>
            <a:endParaRPr sz="4000">
              <a:solidFill>
                <a:srgbClr val="FF0000"/>
              </a:solidFill>
            </a:endParaRPr>
          </a:p>
        </p:txBody>
      </p:sp>
      <p:sp>
        <p:nvSpPr>
          <p:cNvPr id="122" name="Google Shape;122;p3"/>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123" name="Google Shape;123;p3"/>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124" name="Google Shape;124;p3"/>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125" name="Google Shape;125;p3"/>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126" name="Google Shape;126;p3"/>
          <p:cNvPicPr preferRelativeResize="0"/>
          <p:nvPr/>
        </p:nvPicPr>
        <p:blipFill rotWithShape="1">
          <a:blip r:embed="rId4">
            <a:alphaModFix/>
          </a:blip>
          <a:srcRect/>
          <a:stretch/>
        </p:blipFill>
        <p:spPr>
          <a:xfrm>
            <a:off x="1095687" y="2658794"/>
            <a:ext cx="2588846" cy="2710704"/>
          </a:xfrm>
          <a:prstGeom prst="rect">
            <a:avLst/>
          </a:prstGeom>
          <a:noFill/>
          <a:ln>
            <a:noFill/>
          </a:ln>
        </p:spPr>
      </p:pic>
      <p:pic>
        <p:nvPicPr>
          <p:cNvPr id="127" name="Google Shape;127;p3"/>
          <p:cNvPicPr preferRelativeResize="0"/>
          <p:nvPr/>
        </p:nvPicPr>
        <p:blipFill rotWithShape="1">
          <a:blip r:embed="rId5">
            <a:alphaModFix/>
          </a:blip>
          <a:srcRect/>
          <a:stretch/>
        </p:blipFill>
        <p:spPr>
          <a:xfrm>
            <a:off x="8737600" y="2710542"/>
            <a:ext cx="2563587" cy="2710704"/>
          </a:xfrm>
          <a:prstGeom prst="rect">
            <a:avLst/>
          </a:prstGeom>
          <a:noFill/>
          <a:ln>
            <a:noFill/>
          </a:ln>
        </p:spPr>
      </p:pic>
      <p:sp>
        <p:nvSpPr>
          <p:cNvPr id="128" name="Google Shape;128;p3"/>
          <p:cNvSpPr txBox="1"/>
          <p:nvPr/>
        </p:nvSpPr>
        <p:spPr>
          <a:xfrm>
            <a:off x="1513857" y="5434304"/>
            <a:ext cx="3323632"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3200" b="0" i="0" u="none" strike="noStrike" cap="none">
                <a:solidFill>
                  <a:schemeClr val="dk1"/>
                </a:solidFill>
                <a:latin typeface="Calibri"/>
                <a:ea typeface="Calibri"/>
                <a:cs typeface="Calibri"/>
                <a:sym typeface="Calibri"/>
              </a:rPr>
              <a:t>ANDREA</a:t>
            </a:r>
            <a:endParaRPr sz="3200">
              <a:solidFill>
                <a:schemeClr val="dk1"/>
              </a:solidFill>
              <a:latin typeface="Calibri"/>
              <a:ea typeface="Calibri"/>
              <a:cs typeface="Calibri"/>
              <a:sym typeface="Calibri"/>
            </a:endParaRPr>
          </a:p>
        </p:txBody>
      </p:sp>
      <p:sp>
        <p:nvSpPr>
          <p:cNvPr id="129" name="Google Shape;129;p3"/>
          <p:cNvSpPr txBox="1"/>
          <p:nvPr/>
        </p:nvSpPr>
        <p:spPr>
          <a:xfrm>
            <a:off x="9275371" y="5369498"/>
            <a:ext cx="1370857"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3200">
                <a:solidFill>
                  <a:schemeClr val="dk1"/>
                </a:solidFill>
                <a:latin typeface="Calibri"/>
                <a:ea typeface="Calibri"/>
                <a:cs typeface="Calibri"/>
                <a:sym typeface="Calibri"/>
              </a:rPr>
              <a:t>MILA</a:t>
            </a:r>
            <a:endParaRPr sz="3200">
              <a:solidFill>
                <a:schemeClr val="dk1"/>
              </a:solidFill>
              <a:latin typeface="Calibri"/>
              <a:ea typeface="Calibri"/>
              <a:cs typeface="Calibri"/>
              <a:sym typeface="Calibri"/>
            </a:endParaRPr>
          </a:p>
        </p:txBody>
      </p:sp>
      <p:sp>
        <p:nvSpPr>
          <p:cNvPr id="130" name="Google Shape;130;p3"/>
          <p:cNvSpPr/>
          <p:nvPr/>
        </p:nvSpPr>
        <p:spPr>
          <a:xfrm>
            <a:off x="3454397" y="1442172"/>
            <a:ext cx="4572003" cy="1743003"/>
          </a:xfrm>
          <a:prstGeom prst="wedgeRectCallout">
            <a:avLst>
              <a:gd name="adj1" fmla="val -74494"/>
              <a:gd name="adj2" fmla="val 91999"/>
            </a:avLst>
          </a:prstGeom>
          <a:solidFill>
            <a:schemeClr val="lt1"/>
          </a:solidFill>
          <a:ln w="3815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2400"/>
              <a:buFont typeface="Calibri"/>
              <a:buNone/>
            </a:pPr>
            <a:r>
              <a:rPr lang="ca-ES" sz="2400">
                <a:solidFill>
                  <a:srgbClr val="000000"/>
                </a:solidFill>
                <a:latin typeface="Calibri"/>
                <a:ea typeface="Calibri"/>
                <a:cs typeface="Calibri"/>
                <a:sym typeface="Calibri"/>
              </a:rPr>
              <a:t>BUSCAREMOS EN INTERNET TEXTOS SOBRE BEBIDAS ENERGÉTICAS Y ANALIZAREMOS LA INFORMACIÓN </a:t>
            </a:r>
            <a:endParaRPr sz="2400">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4"/>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ca-ES"/>
              <a:t>Autores:  V. Ávila, I. Fajardo, P. Delgado, L. Salmerón. </a:t>
            </a:r>
            <a:endParaRPr/>
          </a:p>
        </p:txBody>
      </p:sp>
      <p:sp>
        <p:nvSpPr>
          <p:cNvPr id="136" name="Google Shape;136;p4"/>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ca-ES" b="1"/>
              <a:t>LECRIT</a:t>
            </a:r>
            <a:endParaRPr/>
          </a:p>
          <a:p>
            <a:pPr marL="0" lvl="0" indent="0" algn="ctr" rtl="0">
              <a:spcBef>
                <a:spcPts val="0"/>
              </a:spcBef>
              <a:spcAft>
                <a:spcPts val="0"/>
              </a:spcAft>
              <a:buNone/>
            </a:pPr>
            <a:r>
              <a:rPr lang="ca-ES" b="1"/>
              <a:t> </a:t>
            </a:r>
            <a:r>
              <a:rPr lang="ca-ES"/>
              <a:t>(PROGRAMA DE FORMACIÓN EN LECTURA CRÍTICA EN INTERNET)</a:t>
            </a:r>
            <a:endParaRPr/>
          </a:p>
        </p:txBody>
      </p:sp>
      <p:sp>
        <p:nvSpPr>
          <p:cNvPr id="137" name="Google Shape;13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grpSp>
        <p:nvGrpSpPr>
          <p:cNvPr id="138" name="Google Shape;138;p4"/>
          <p:cNvGrpSpPr/>
          <p:nvPr/>
        </p:nvGrpSpPr>
        <p:grpSpPr>
          <a:xfrm>
            <a:off x="165099" y="424543"/>
            <a:ext cx="10023929" cy="5842112"/>
            <a:chOff x="165099" y="424543"/>
            <a:chExt cx="10023929" cy="5842112"/>
          </a:xfrm>
        </p:grpSpPr>
        <p:pic>
          <p:nvPicPr>
            <p:cNvPr id="139" name="Google Shape;139;p4"/>
            <p:cNvPicPr preferRelativeResize="0"/>
            <p:nvPr/>
          </p:nvPicPr>
          <p:blipFill rotWithShape="1">
            <a:blip r:embed="rId3">
              <a:alphaModFix/>
            </a:blip>
            <a:srcRect/>
            <a:stretch/>
          </p:blipFill>
          <p:spPr>
            <a:xfrm>
              <a:off x="165099" y="1213077"/>
              <a:ext cx="10023929" cy="1362075"/>
            </a:xfrm>
            <a:prstGeom prst="rect">
              <a:avLst/>
            </a:prstGeom>
            <a:noFill/>
            <a:ln>
              <a:noFill/>
            </a:ln>
          </p:spPr>
        </p:pic>
        <p:grpSp>
          <p:nvGrpSpPr>
            <p:cNvPr id="140" name="Google Shape;140;p4"/>
            <p:cNvGrpSpPr/>
            <p:nvPr/>
          </p:nvGrpSpPr>
          <p:grpSpPr>
            <a:xfrm>
              <a:off x="342900" y="424543"/>
              <a:ext cx="9764620" cy="5842112"/>
              <a:chOff x="342900" y="424543"/>
              <a:chExt cx="9764620" cy="5842112"/>
            </a:xfrm>
          </p:grpSpPr>
          <p:sp>
            <p:nvSpPr>
              <p:cNvPr id="141" name="Google Shape;141;p4"/>
              <p:cNvSpPr txBox="1"/>
              <p:nvPr/>
            </p:nvSpPr>
            <p:spPr>
              <a:xfrm>
                <a:off x="1714500" y="424543"/>
                <a:ext cx="3249385"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a-ES" sz="1800">
                    <a:solidFill>
                      <a:schemeClr val="dk1"/>
                    </a:solidFill>
                    <a:latin typeface="Calibri"/>
                    <a:ea typeface="Calibri"/>
                    <a:cs typeface="Calibri"/>
                    <a:sym typeface="Calibri"/>
                  </a:rPr>
                  <a:t>SAN.GVA.ES</a:t>
                </a:r>
                <a:endParaRPr sz="1800">
                  <a:solidFill>
                    <a:schemeClr val="dk1"/>
                  </a:solidFill>
                  <a:latin typeface="Calibri"/>
                  <a:ea typeface="Calibri"/>
                  <a:cs typeface="Calibri"/>
                  <a:sym typeface="Calibri"/>
                </a:endParaRPr>
              </a:p>
            </p:txBody>
          </p:sp>
          <p:sp>
            <p:nvSpPr>
              <p:cNvPr id="142" name="Google Shape;142;p4"/>
              <p:cNvSpPr/>
              <p:nvPr/>
            </p:nvSpPr>
            <p:spPr>
              <a:xfrm>
                <a:off x="342900" y="2646692"/>
                <a:ext cx="9764620" cy="3619963"/>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0000"/>
                  </a:buClr>
                  <a:buSzPts val="2600"/>
                  <a:buFont typeface="Arial"/>
                  <a:buNone/>
                </a:pPr>
                <a:r>
                  <a:rPr lang="ca-ES" sz="2600" b="1" strike="noStrike">
                    <a:solidFill>
                      <a:srgbClr val="000000"/>
                    </a:solidFill>
                    <a:latin typeface="Arial"/>
                    <a:ea typeface="Arial"/>
                    <a:cs typeface="Arial"/>
                    <a:sym typeface="Arial"/>
                  </a:rPr>
                  <a:t>Bebidas energéticas: peligro para los jóvenes</a:t>
                </a:r>
                <a:endParaRPr sz="2600" b="0" strike="noStrike">
                  <a:solidFill>
                    <a:srgbClr val="000000"/>
                  </a:solidFill>
                  <a:latin typeface="Arial"/>
                  <a:ea typeface="Arial"/>
                  <a:cs typeface="Arial"/>
                  <a:sym typeface="Arial"/>
                </a:endParaRPr>
              </a:p>
              <a:p>
                <a:pPr marL="0" marR="0" lvl="0" indent="0" algn="l" rtl="0">
                  <a:lnSpc>
                    <a:spcPct val="100000"/>
                  </a:lnSpc>
                  <a:spcBef>
                    <a:spcPts val="601"/>
                  </a:spcBef>
                  <a:spcAft>
                    <a:spcPts val="0"/>
                  </a:spcAft>
                  <a:buClr>
                    <a:schemeClr val="dk1"/>
                  </a:buClr>
                  <a:buSzPts val="800"/>
                  <a:buFont typeface="Calibri"/>
                  <a:buNone/>
                </a:pPr>
                <a:endParaRPr sz="8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Arial"/>
                  <a:buNone/>
                </a:pPr>
                <a:r>
                  <a:rPr lang="ca-ES" sz="2200" b="0" strike="noStrike">
                    <a:solidFill>
                      <a:srgbClr val="000000"/>
                    </a:solidFill>
                    <a:latin typeface="Arial"/>
                    <a:ea typeface="Arial"/>
                    <a:cs typeface="Arial"/>
                    <a:sym typeface="Arial"/>
                  </a:rPr>
                  <a:t>Muchos jóvenes y adolescentes beben a diario bebidas energéticas pero los expertos dicen que las bebidas energéticas tienen bastantes efectos secundarios. Según un estudio científico del 2008 publicado en la revista "Salud adolescente", los estudiantes adolescentes que consumen 6 o más bebidas energéticas al mes tienen más riesgo de abusar de medicamentos, pelearse violentamente, fumar marihuana o beber mucho alcohol. </a:t>
                </a:r>
                <a:endParaRPr sz="22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Arial"/>
                  <a:buNone/>
                </a:pPr>
                <a:r>
                  <a:rPr lang="ca-ES" sz="2200" b="0" strike="noStrike">
                    <a:solidFill>
                      <a:srgbClr val="000000"/>
                    </a:solidFill>
                    <a:latin typeface="Arial"/>
                    <a:ea typeface="Arial"/>
                    <a:cs typeface="Arial"/>
                    <a:sym typeface="Arial"/>
                  </a:rPr>
                  <a:t>Por tanto, se aconseja no consumir las bebidas energéticas. </a:t>
                </a:r>
                <a:endParaRPr sz="22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ca-ES" sz="2000" b="0" strike="noStrike">
                    <a:solidFill>
                      <a:srgbClr val="000000"/>
                    </a:solidFill>
                    <a:latin typeface="Arial"/>
                    <a:ea typeface="Arial"/>
                    <a:cs typeface="Arial"/>
                    <a:sym typeface="Arial"/>
                  </a:rPr>
                  <a:t>María Pérez, médico de familia</a:t>
                </a:r>
                <a:endParaRPr sz="20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Arial"/>
                  <a:buNone/>
                </a:pPr>
                <a:r>
                  <a:rPr lang="ca-ES" sz="2200" b="0" strike="noStrike">
                    <a:solidFill>
                      <a:srgbClr val="000000"/>
                    </a:solidFill>
                    <a:latin typeface="Arial"/>
                    <a:ea typeface="Arial"/>
                    <a:cs typeface="Arial"/>
                    <a:sym typeface="Arial"/>
                  </a:rPr>
                  <a:t> </a:t>
                </a:r>
                <a:endParaRPr sz="2200" b="0" strike="noStrike">
                  <a:solidFill>
                    <a:srgbClr val="000000"/>
                  </a:solidFill>
                  <a:latin typeface="Arial"/>
                  <a:ea typeface="Arial"/>
                  <a:cs typeface="Arial"/>
                  <a:sym typeface="Arial"/>
                </a:endParaRPr>
              </a:p>
              <a:p>
                <a:pPr marL="0" marR="0" lvl="0" indent="0" algn="l" rtl="0">
                  <a:lnSpc>
                    <a:spcPct val="100000"/>
                  </a:lnSpc>
                  <a:spcBef>
                    <a:spcPts val="1001"/>
                  </a:spcBef>
                  <a:spcAft>
                    <a:spcPts val="0"/>
                  </a:spcAft>
                  <a:buClr>
                    <a:schemeClr val="dk1"/>
                  </a:buClr>
                  <a:buSzPts val="2200"/>
                  <a:buFont typeface="Calibri"/>
                  <a:buNone/>
                </a:pPr>
                <a:endParaRPr sz="2200" b="0" strike="noStrike">
                  <a:solidFill>
                    <a:srgbClr val="000000"/>
                  </a:solidFill>
                  <a:latin typeface="Arial"/>
                  <a:ea typeface="Arial"/>
                  <a:cs typeface="Arial"/>
                  <a:sym typeface="Arial"/>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E1FF"/>
            </a:gs>
            <a:gs pos="17719">
              <a:srgbClr val="FFE1FF"/>
            </a:gs>
            <a:gs pos="30076">
              <a:srgbClr val="FFE1FF"/>
            </a:gs>
            <a:gs pos="45000">
              <a:srgbClr val="FFE1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46"/>
        <p:cNvGrpSpPr/>
        <p:nvPr/>
      </p:nvGrpSpPr>
      <p:grpSpPr>
        <a:xfrm>
          <a:off x="0" y="0"/>
          <a:ext cx="0" cy="0"/>
          <a:chOff x="0" y="0"/>
          <a:chExt cx="0" cy="0"/>
        </a:xfrm>
      </p:grpSpPr>
      <p:sp>
        <p:nvSpPr>
          <p:cNvPr id="147" name="Google Shape;147;p5"/>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Después de leer esta información, ¿qué pensáis?</a:t>
            </a:r>
            <a:endParaRPr sz="4000">
              <a:solidFill>
                <a:srgbClr val="FF0000"/>
              </a:solidFill>
            </a:endParaRPr>
          </a:p>
        </p:txBody>
      </p:sp>
      <p:sp>
        <p:nvSpPr>
          <p:cNvPr id="148" name="Google Shape;148;p5"/>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149" name="Google Shape;149;p5"/>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150" name="Google Shape;150;p5"/>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151" name="Google Shape;151;p5"/>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152" name="Google Shape;152;p5"/>
          <p:cNvPicPr preferRelativeResize="0"/>
          <p:nvPr/>
        </p:nvPicPr>
        <p:blipFill rotWithShape="1">
          <a:blip r:embed="rId4">
            <a:alphaModFix/>
          </a:blip>
          <a:srcRect/>
          <a:stretch/>
        </p:blipFill>
        <p:spPr>
          <a:xfrm>
            <a:off x="2099071" y="1104900"/>
            <a:ext cx="1643126" cy="1416799"/>
          </a:xfrm>
          <a:prstGeom prst="rect">
            <a:avLst/>
          </a:prstGeom>
          <a:noFill/>
          <a:ln>
            <a:noFill/>
          </a:ln>
        </p:spPr>
      </p:pic>
      <p:pic>
        <p:nvPicPr>
          <p:cNvPr id="153" name="Google Shape;153;p5"/>
          <p:cNvPicPr preferRelativeResize="0"/>
          <p:nvPr/>
        </p:nvPicPr>
        <p:blipFill rotWithShape="1">
          <a:blip r:embed="rId5">
            <a:alphaModFix/>
          </a:blip>
          <a:srcRect/>
          <a:stretch/>
        </p:blipFill>
        <p:spPr>
          <a:xfrm>
            <a:off x="8306862" y="1103652"/>
            <a:ext cx="1759287" cy="1542826"/>
          </a:xfrm>
          <a:prstGeom prst="rect">
            <a:avLst/>
          </a:prstGeom>
          <a:noFill/>
          <a:ln>
            <a:noFill/>
          </a:ln>
        </p:spPr>
      </p:pic>
      <p:sp>
        <p:nvSpPr>
          <p:cNvPr id="154" name="Google Shape;154;p5"/>
          <p:cNvSpPr/>
          <p:nvPr/>
        </p:nvSpPr>
        <p:spPr>
          <a:xfrm>
            <a:off x="124899" y="2525271"/>
            <a:ext cx="5769715" cy="3477987"/>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Beber bebidas energéticas es perjudicial porque tienen efectos secundarios. Lo han dicho en un estudio científico.</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La información la escribe una médico, que es una experta. Y es la página de la Consellería de Salud, que ayuda a mejorar la salud de todos. </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Es información comprobada. Verdadera.</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Para mi la información es de confianza. </a:t>
            </a:r>
            <a:endParaRPr sz="2400" b="0" strike="noStrike">
              <a:solidFill>
                <a:srgbClr val="000000"/>
              </a:solidFill>
              <a:latin typeface="Arial"/>
              <a:ea typeface="Arial"/>
              <a:cs typeface="Arial"/>
              <a:sym typeface="Arial"/>
            </a:endParaRPr>
          </a:p>
        </p:txBody>
      </p:sp>
      <p:sp>
        <p:nvSpPr>
          <p:cNvPr id="155" name="Google Shape;155;p5"/>
          <p:cNvSpPr/>
          <p:nvPr/>
        </p:nvSpPr>
        <p:spPr>
          <a:xfrm>
            <a:off x="6363926" y="2645229"/>
            <a:ext cx="5645160" cy="3358029"/>
          </a:xfrm>
          <a:prstGeom prst="rect">
            <a:avLst/>
          </a:prstGeom>
          <a:noFill/>
          <a:ln w="38100" cap="flat" cmpd="sng">
            <a:solidFill>
              <a:srgbClr val="548135"/>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no deben beber bebidas energéticas.</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Hace unos días mi hermana bebió un Red-Bull y luego tenía dolor de cabeza .</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Ella lo dijo en Facebook. Y una de sus amigas dijo que el dolor de cabeza fue por beber Red Bull.</a:t>
            </a:r>
            <a:endParaRPr sz="2400" b="0"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E1FF"/>
            </a:gs>
            <a:gs pos="17719">
              <a:srgbClr val="FFE1FF"/>
            </a:gs>
            <a:gs pos="30076">
              <a:srgbClr val="FFE1FF"/>
            </a:gs>
            <a:gs pos="45000">
              <a:srgbClr val="FFE1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59"/>
        <p:cNvGrpSpPr/>
        <p:nvPr/>
      </p:nvGrpSpPr>
      <p:grpSpPr>
        <a:xfrm>
          <a:off x="0" y="0"/>
          <a:ext cx="0" cy="0"/>
          <a:chOff x="0" y="0"/>
          <a:chExt cx="0" cy="0"/>
        </a:xfrm>
      </p:grpSpPr>
      <p:sp>
        <p:nvSpPr>
          <p:cNvPr id="160" name="Google Shape;160;p6"/>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Veamos ¿</a:t>
            </a:r>
            <a:r>
              <a:rPr lang="ca-ES" sz="4000">
                <a:solidFill>
                  <a:srgbClr val="00B050"/>
                </a:solidFill>
              </a:rPr>
              <a:t>QUÉ</a:t>
            </a:r>
            <a:r>
              <a:rPr lang="ca-ES" sz="4000"/>
              <a:t> dice el texto?</a:t>
            </a:r>
            <a:endParaRPr sz="4000">
              <a:solidFill>
                <a:srgbClr val="FF0000"/>
              </a:solidFill>
            </a:endParaRPr>
          </a:p>
        </p:txBody>
      </p:sp>
      <p:sp>
        <p:nvSpPr>
          <p:cNvPr id="161" name="Google Shape;161;p6"/>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162" name="Google Shape;162;p6"/>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163" name="Google Shape;163;p6"/>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164" name="Google Shape;164;p6"/>
          <p:cNvPicPr preferRelativeResize="0"/>
          <p:nvPr/>
        </p:nvPicPr>
        <p:blipFill rotWithShape="1">
          <a:blip r:embed="rId3">
            <a:alphaModFix/>
          </a:blip>
          <a:srcRect t="6951" b="26900"/>
          <a:stretch/>
        </p:blipFill>
        <p:spPr>
          <a:xfrm>
            <a:off x="0" y="-39351"/>
            <a:ext cx="1170075" cy="1144251"/>
          </a:xfrm>
          <a:prstGeom prst="rect">
            <a:avLst/>
          </a:prstGeom>
          <a:noFill/>
          <a:ln>
            <a:noFill/>
          </a:ln>
        </p:spPr>
      </p:pic>
      <p:grpSp>
        <p:nvGrpSpPr>
          <p:cNvPr id="165" name="Google Shape;165;p6"/>
          <p:cNvGrpSpPr/>
          <p:nvPr/>
        </p:nvGrpSpPr>
        <p:grpSpPr>
          <a:xfrm>
            <a:off x="124898" y="1103652"/>
            <a:ext cx="11884188" cy="4877620"/>
            <a:chOff x="124898" y="1103652"/>
            <a:chExt cx="11884188" cy="4877620"/>
          </a:xfrm>
        </p:grpSpPr>
        <p:pic>
          <p:nvPicPr>
            <p:cNvPr id="166" name="Google Shape;166;p6"/>
            <p:cNvPicPr preferRelativeResize="0"/>
            <p:nvPr/>
          </p:nvPicPr>
          <p:blipFill rotWithShape="1">
            <a:blip r:embed="rId4">
              <a:alphaModFix/>
            </a:blip>
            <a:srcRect/>
            <a:stretch/>
          </p:blipFill>
          <p:spPr>
            <a:xfrm>
              <a:off x="348512" y="1103652"/>
              <a:ext cx="1643126" cy="1416799"/>
            </a:xfrm>
            <a:prstGeom prst="rect">
              <a:avLst/>
            </a:prstGeom>
            <a:noFill/>
            <a:ln>
              <a:noFill/>
            </a:ln>
          </p:spPr>
        </p:pic>
        <p:pic>
          <p:nvPicPr>
            <p:cNvPr id="167" name="Google Shape;167;p6"/>
            <p:cNvPicPr preferRelativeResize="0"/>
            <p:nvPr/>
          </p:nvPicPr>
          <p:blipFill rotWithShape="1">
            <a:blip r:embed="rId5">
              <a:alphaModFix/>
            </a:blip>
            <a:srcRect/>
            <a:stretch/>
          </p:blipFill>
          <p:spPr>
            <a:xfrm>
              <a:off x="10146946" y="1103652"/>
              <a:ext cx="1759287" cy="1542826"/>
            </a:xfrm>
            <a:prstGeom prst="rect">
              <a:avLst/>
            </a:prstGeom>
            <a:noFill/>
            <a:ln>
              <a:noFill/>
            </a:ln>
          </p:spPr>
        </p:pic>
        <p:sp>
          <p:nvSpPr>
            <p:cNvPr id="168" name="Google Shape;168;p6"/>
            <p:cNvSpPr/>
            <p:nvPr/>
          </p:nvSpPr>
          <p:spPr>
            <a:xfrm>
              <a:off x="124898" y="2503285"/>
              <a:ext cx="5769715" cy="3477987"/>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B050"/>
                </a:buClr>
                <a:buSzPts val="2400"/>
                <a:buFont typeface="Calibri"/>
                <a:buNone/>
              </a:pPr>
              <a:r>
                <a:rPr lang="ca-ES" sz="2400" b="0" strike="noStrike">
                  <a:solidFill>
                    <a:srgbClr val="00B050"/>
                  </a:solidFill>
                  <a:latin typeface="Calibri"/>
                  <a:ea typeface="Calibri"/>
                  <a:cs typeface="Calibri"/>
                  <a:sym typeface="Calibri"/>
                </a:rPr>
                <a:t>Beber bebidas energéticas es perjudicial porque tienen efectos secundarios. Lo han dicho en un estudio científico.</a:t>
              </a:r>
              <a:endParaRPr sz="2400" b="0" strike="noStrike">
                <a:solidFill>
                  <a:srgbClr val="00B050"/>
                </a:solidFill>
                <a:latin typeface="Arial"/>
                <a:ea typeface="Arial"/>
                <a:cs typeface="Arial"/>
                <a:sym typeface="Arial"/>
              </a:endParaRPr>
            </a:p>
            <a:p>
              <a:pPr marL="0" marR="0" lvl="0" indent="0" algn="l" rtl="0">
                <a:spcBef>
                  <a:spcPts val="0"/>
                </a:spcBef>
                <a:spcAft>
                  <a:spcPts val="0"/>
                </a:spcAft>
                <a:buNone/>
              </a:pPr>
              <a:r>
                <a:rPr lang="ca-ES" sz="2400" b="0" strike="noStrike">
                  <a:solidFill>
                    <a:srgbClr val="000000"/>
                  </a:solidFill>
                  <a:latin typeface="Calibri"/>
                  <a:ea typeface="Calibri"/>
                  <a:cs typeface="Calibri"/>
                  <a:sym typeface="Calibri"/>
                </a:rPr>
                <a:t>La </a:t>
              </a:r>
              <a:r>
                <a:rPr lang="ca-ES" sz="2400" b="0" u="sng" strike="noStrike">
                  <a:solidFill>
                    <a:srgbClr val="000000"/>
                  </a:solidFill>
                  <a:latin typeface="Calibri"/>
                  <a:ea typeface="Calibri"/>
                  <a:cs typeface="Calibri"/>
                  <a:sym typeface="Calibri"/>
                </a:rPr>
                <a:t>información</a:t>
              </a:r>
              <a:r>
                <a:rPr lang="ca-ES" sz="2400" b="0" strike="noStrike">
                  <a:solidFill>
                    <a:srgbClr val="000000"/>
                  </a:solidFill>
                  <a:latin typeface="Calibri"/>
                  <a:ea typeface="Calibri"/>
                  <a:cs typeface="Calibri"/>
                  <a:sym typeface="Calibri"/>
                </a:rPr>
                <a:t> la escribe una médico, que es una experta</a:t>
              </a:r>
              <a:r>
                <a:rPr lang="ca-ES" sz="2400">
                  <a:solidFill>
                    <a:srgbClr val="000000"/>
                  </a:solidFill>
                  <a:latin typeface="Calibri"/>
                  <a:ea typeface="Calibri"/>
                  <a:cs typeface="Calibri"/>
                  <a:sym typeface="Calibri"/>
                </a:rPr>
                <a:t>. Y es la página de la Consellería de Salud, que ayuda a mejorar la salud de todos. </a:t>
              </a:r>
              <a:endParaRPr sz="240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Es información comprobada. Verdadera.</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Para mi la información es de confianza. </a:t>
              </a:r>
              <a:endParaRPr sz="2400" b="0" strike="noStrike">
                <a:solidFill>
                  <a:srgbClr val="000000"/>
                </a:solidFill>
                <a:latin typeface="Arial"/>
                <a:ea typeface="Arial"/>
                <a:cs typeface="Arial"/>
                <a:sym typeface="Arial"/>
              </a:endParaRPr>
            </a:p>
          </p:txBody>
        </p:sp>
        <p:sp>
          <p:nvSpPr>
            <p:cNvPr id="169" name="Google Shape;169;p6"/>
            <p:cNvSpPr/>
            <p:nvPr/>
          </p:nvSpPr>
          <p:spPr>
            <a:xfrm>
              <a:off x="6363926" y="2645229"/>
              <a:ext cx="5645160" cy="2661557"/>
            </a:xfrm>
            <a:prstGeom prst="rect">
              <a:avLst/>
            </a:prstGeom>
            <a:noFill/>
            <a:ln w="38100" cap="flat" cmpd="sng">
              <a:solidFill>
                <a:srgbClr val="548135"/>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no deben beber bebidas energéticas.</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Hace unos días mi hermana bebió un Red-Bull y luego tenía dolor de cabeza .</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Ella lo dijo en Facebook. Y una de sus amigas dijo que el dolor de cabeza fue por beber Red Bull.</a:t>
              </a:r>
              <a:endParaRPr/>
            </a:p>
            <a:p>
              <a:pPr marL="0" marR="0" lvl="0" indent="0" algn="l" rtl="0">
                <a:lnSpc>
                  <a:spcPct val="100000"/>
                </a:lnSpc>
                <a:spcBef>
                  <a:spcPts val="0"/>
                </a:spcBef>
                <a:spcAft>
                  <a:spcPts val="0"/>
                </a:spcAft>
                <a:buClr>
                  <a:schemeClr val="dk1"/>
                </a:buClr>
                <a:buSzPts val="2400"/>
                <a:buFont typeface="Calibri"/>
                <a:buNone/>
              </a:pPr>
              <a:endParaRPr sz="2400" b="0" strike="noStrike">
                <a:solidFill>
                  <a:srgbClr val="000000"/>
                </a:solidFill>
                <a:latin typeface="Arial"/>
                <a:ea typeface="Arial"/>
                <a:cs typeface="Arial"/>
                <a:sym typeface="Arial"/>
              </a:endParaRPr>
            </a:p>
          </p:txBody>
        </p:sp>
        <p:pic>
          <p:nvPicPr>
            <p:cNvPr id="170" name="Google Shape;170;p6" descr="Resultado de imagen de THUMB UP"/>
            <p:cNvPicPr preferRelativeResize="0"/>
            <p:nvPr/>
          </p:nvPicPr>
          <p:blipFill rotWithShape="1">
            <a:blip r:embed="rId6">
              <a:alphaModFix/>
            </a:blip>
            <a:srcRect/>
            <a:stretch/>
          </p:blipFill>
          <p:spPr>
            <a:xfrm>
              <a:off x="4194040" y="1403981"/>
              <a:ext cx="934088" cy="930474"/>
            </a:xfrm>
            <a:prstGeom prst="rect">
              <a:avLst/>
            </a:prstGeom>
            <a:noFill/>
            <a:ln>
              <a:noFill/>
            </a:ln>
          </p:spPr>
        </p:pic>
        <p:pic>
          <p:nvPicPr>
            <p:cNvPr id="171" name="Google Shape;171;p6"/>
            <p:cNvPicPr preferRelativeResize="0"/>
            <p:nvPr/>
          </p:nvPicPr>
          <p:blipFill rotWithShape="1">
            <a:blip r:embed="rId7">
              <a:alphaModFix/>
            </a:blip>
            <a:srcRect/>
            <a:stretch/>
          </p:blipFill>
          <p:spPr>
            <a:xfrm>
              <a:off x="7595078" y="1479979"/>
              <a:ext cx="862644" cy="884483"/>
            </a:xfrm>
            <a:prstGeom prst="rect">
              <a:avLst/>
            </a:prstGeom>
            <a:noFill/>
            <a:ln>
              <a:noFill/>
            </a:ln>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E1FF"/>
            </a:gs>
            <a:gs pos="17719">
              <a:srgbClr val="FFE1FF"/>
            </a:gs>
            <a:gs pos="30076">
              <a:srgbClr val="FFE1FF"/>
            </a:gs>
            <a:gs pos="45000">
              <a:srgbClr val="FFE1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75"/>
        <p:cNvGrpSpPr/>
        <p:nvPr/>
      </p:nvGrpSpPr>
      <p:grpSpPr>
        <a:xfrm>
          <a:off x="0" y="0"/>
          <a:ext cx="0" cy="0"/>
          <a:chOff x="0" y="0"/>
          <a:chExt cx="0" cy="0"/>
        </a:xfrm>
      </p:grpSpPr>
      <p:sp>
        <p:nvSpPr>
          <p:cNvPr id="176" name="Google Shape;176;p7"/>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Veamos ¿</a:t>
            </a:r>
            <a:r>
              <a:rPr lang="ca-ES" sz="4000">
                <a:solidFill>
                  <a:srgbClr val="2E75B5"/>
                </a:solidFill>
              </a:rPr>
              <a:t>QUIEN</a:t>
            </a:r>
            <a:r>
              <a:rPr lang="ca-ES" sz="4000"/>
              <a:t> escribió el texto? ¿es experto?</a:t>
            </a:r>
            <a:endParaRPr sz="4000">
              <a:solidFill>
                <a:srgbClr val="FF0000"/>
              </a:solidFill>
            </a:endParaRPr>
          </a:p>
        </p:txBody>
      </p:sp>
      <p:sp>
        <p:nvSpPr>
          <p:cNvPr id="177" name="Google Shape;177;p7"/>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178" name="Google Shape;178;p7"/>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179" name="Google Shape;179;p7"/>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180" name="Google Shape;180;p7"/>
          <p:cNvPicPr preferRelativeResize="0"/>
          <p:nvPr/>
        </p:nvPicPr>
        <p:blipFill rotWithShape="1">
          <a:blip r:embed="rId3">
            <a:alphaModFix/>
          </a:blip>
          <a:srcRect t="6951" b="26900"/>
          <a:stretch/>
        </p:blipFill>
        <p:spPr>
          <a:xfrm>
            <a:off x="0" y="-39351"/>
            <a:ext cx="1170075" cy="1144251"/>
          </a:xfrm>
          <a:prstGeom prst="rect">
            <a:avLst/>
          </a:prstGeom>
          <a:noFill/>
          <a:ln>
            <a:noFill/>
          </a:ln>
        </p:spPr>
      </p:pic>
      <p:grpSp>
        <p:nvGrpSpPr>
          <p:cNvPr id="181" name="Google Shape;181;p7"/>
          <p:cNvGrpSpPr/>
          <p:nvPr/>
        </p:nvGrpSpPr>
        <p:grpSpPr>
          <a:xfrm>
            <a:off x="124898" y="1103652"/>
            <a:ext cx="11884188" cy="4877620"/>
            <a:chOff x="124898" y="1103652"/>
            <a:chExt cx="11884188" cy="4877620"/>
          </a:xfrm>
        </p:grpSpPr>
        <p:pic>
          <p:nvPicPr>
            <p:cNvPr id="182" name="Google Shape;182;p7"/>
            <p:cNvPicPr preferRelativeResize="0"/>
            <p:nvPr/>
          </p:nvPicPr>
          <p:blipFill rotWithShape="1">
            <a:blip r:embed="rId4">
              <a:alphaModFix/>
            </a:blip>
            <a:srcRect/>
            <a:stretch/>
          </p:blipFill>
          <p:spPr>
            <a:xfrm>
              <a:off x="348512" y="1103652"/>
              <a:ext cx="1643126" cy="1416799"/>
            </a:xfrm>
            <a:prstGeom prst="rect">
              <a:avLst/>
            </a:prstGeom>
            <a:noFill/>
            <a:ln>
              <a:noFill/>
            </a:ln>
          </p:spPr>
        </p:pic>
        <p:pic>
          <p:nvPicPr>
            <p:cNvPr id="183" name="Google Shape;183;p7"/>
            <p:cNvPicPr preferRelativeResize="0"/>
            <p:nvPr/>
          </p:nvPicPr>
          <p:blipFill rotWithShape="1">
            <a:blip r:embed="rId5">
              <a:alphaModFix/>
            </a:blip>
            <a:srcRect/>
            <a:stretch/>
          </p:blipFill>
          <p:spPr>
            <a:xfrm>
              <a:off x="10146946" y="1103652"/>
              <a:ext cx="1759287" cy="1542826"/>
            </a:xfrm>
            <a:prstGeom prst="rect">
              <a:avLst/>
            </a:prstGeom>
            <a:noFill/>
            <a:ln>
              <a:noFill/>
            </a:ln>
          </p:spPr>
        </p:pic>
        <p:sp>
          <p:nvSpPr>
            <p:cNvPr id="184" name="Google Shape;184;p7"/>
            <p:cNvSpPr/>
            <p:nvPr/>
          </p:nvSpPr>
          <p:spPr>
            <a:xfrm>
              <a:off x="124898" y="2503285"/>
              <a:ext cx="5769715" cy="3477987"/>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Calibri"/>
                <a:buNone/>
              </a:pPr>
              <a:r>
                <a:rPr lang="ca-ES" sz="2400" b="0" strike="noStrike">
                  <a:solidFill>
                    <a:schemeClr val="dk1"/>
                  </a:solidFill>
                  <a:latin typeface="Calibri"/>
                  <a:ea typeface="Calibri"/>
                  <a:cs typeface="Calibri"/>
                  <a:sym typeface="Calibri"/>
                </a:rPr>
                <a:t>Beber bebidas energéticas es perjudicial porque tienen efectos secundarios. Lo han dicho en un estudio científico</a:t>
              </a:r>
              <a:r>
                <a:rPr lang="ca-ES" sz="2400" b="0" strike="noStrike">
                  <a:solidFill>
                    <a:srgbClr val="00B050"/>
                  </a:solidFill>
                  <a:latin typeface="Calibri"/>
                  <a:ea typeface="Calibri"/>
                  <a:cs typeface="Calibri"/>
                  <a:sym typeface="Calibri"/>
                </a:rPr>
                <a:t>.</a:t>
              </a:r>
              <a:endParaRPr sz="2400" b="0" strike="noStrike">
                <a:solidFill>
                  <a:srgbClr val="00B050"/>
                </a:solidFill>
                <a:latin typeface="Arial"/>
                <a:ea typeface="Arial"/>
                <a:cs typeface="Arial"/>
                <a:sym typeface="Arial"/>
              </a:endParaRPr>
            </a:p>
            <a:p>
              <a:pPr marL="0" marR="0" lvl="0" indent="0" algn="l" rtl="0">
                <a:spcBef>
                  <a:spcPts val="0"/>
                </a:spcBef>
                <a:spcAft>
                  <a:spcPts val="0"/>
                </a:spcAft>
                <a:buNone/>
              </a:pPr>
              <a:r>
                <a:rPr lang="ca-ES" sz="2400" b="0" strike="noStrike">
                  <a:solidFill>
                    <a:srgbClr val="000000"/>
                  </a:solidFill>
                  <a:latin typeface="Calibri"/>
                  <a:ea typeface="Calibri"/>
                  <a:cs typeface="Calibri"/>
                  <a:sym typeface="Calibri"/>
                </a:rPr>
                <a:t>La </a:t>
              </a:r>
              <a:r>
                <a:rPr lang="ca-ES" sz="2400" b="0" strike="noStrike">
                  <a:solidFill>
                    <a:srgbClr val="2E75B5"/>
                  </a:solidFill>
                  <a:latin typeface="Calibri"/>
                  <a:ea typeface="Calibri"/>
                  <a:cs typeface="Calibri"/>
                  <a:sym typeface="Calibri"/>
                </a:rPr>
                <a:t>información la escribe una </a:t>
              </a:r>
              <a:r>
                <a:rPr lang="ca-ES" sz="2400" b="0" u="sng" strike="noStrike">
                  <a:solidFill>
                    <a:srgbClr val="2E75B5"/>
                  </a:solidFill>
                  <a:latin typeface="Calibri"/>
                  <a:ea typeface="Calibri"/>
                  <a:cs typeface="Calibri"/>
                  <a:sym typeface="Calibri"/>
                </a:rPr>
                <a:t>médico</a:t>
              </a:r>
              <a:r>
                <a:rPr lang="ca-ES" sz="2400" b="0" strike="noStrike">
                  <a:solidFill>
                    <a:srgbClr val="2E75B5"/>
                  </a:solidFill>
                  <a:latin typeface="Calibri"/>
                  <a:ea typeface="Calibri"/>
                  <a:cs typeface="Calibri"/>
                  <a:sym typeface="Calibri"/>
                </a:rPr>
                <a:t>, que es una </a:t>
              </a:r>
              <a:r>
                <a:rPr lang="ca-ES" sz="2400" b="0" u="sng" strike="noStrike">
                  <a:solidFill>
                    <a:srgbClr val="2E75B5"/>
                  </a:solidFill>
                  <a:latin typeface="Calibri"/>
                  <a:ea typeface="Calibri"/>
                  <a:cs typeface="Calibri"/>
                  <a:sym typeface="Calibri"/>
                </a:rPr>
                <a:t>experta</a:t>
              </a:r>
              <a:r>
                <a:rPr lang="ca-ES" sz="2400" b="0" u="sng" strike="noStrike">
                  <a:solidFill>
                    <a:srgbClr val="000000"/>
                  </a:solidFill>
                  <a:latin typeface="Calibri"/>
                  <a:ea typeface="Calibri"/>
                  <a:cs typeface="Calibri"/>
                  <a:sym typeface="Calibri"/>
                </a:rPr>
                <a:t>. </a:t>
              </a:r>
              <a:r>
                <a:rPr lang="ca-ES" sz="2400">
                  <a:solidFill>
                    <a:srgbClr val="000000"/>
                  </a:solidFill>
                  <a:latin typeface="Calibri"/>
                  <a:ea typeface="Calibri"/>
                  <a:cs typeface="Calibri"/>
                  <a:sym typeface="Calibri"/>
                </a:rPr>
                <a:t>Y es la página de la Consellería de Salud, que ayuda a mejorar la salud de todos. </a:t>
              </a:r>
              <a:endParaRPr sz="240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Es información comprobada. Verdadera.</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Para mi la información es de confianza. </a:t>
              </a:r>
              <a:endParaRPr sz="2400" b="0" strike="noStrike">
                <a:solidFill>
                  <a:srgbClr val="000000"/>
                </a:solidFill>
                <a:latin typeface="Arial"/>
                <a:ea typeface="Arial"/>
                <a:cs typeface="Arial"/>
                <a:sym typeface="Arial"/>
              </a:endParaRPr>
            </a:p>
          </p:txBody>
        </p:sp>
        <p:sp>
          <p:nvSpPr>
            <p:cNvPr id="185" name="Google Shape;185;p7"/>
            <p:cNvSpPr/>
            <p:nvPr/>
          </p:nvSpPr>
          <p:spPr>
            <a:xfrm>
              <a:off x="6363926" y="2645229"/>
              <a:ext cx="5645160" cy="2661557"/>
            </a:xfrm>
            <a:prstGeom prst="rect">
              <a:avLst/>
            </a:prstGeom>
            <a:noFill/>
            <a:ln w="38100" cap="flat" cmpd="sng">
              <a:solidFill>
                <a:srgbClr val="548135"/>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no deben beber bebidas energéticas.</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Hace unos días mi hermana bebió un Red-Bull y luego tenía dolor de cabeza .</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Ella lo dijo en Facebook. Y una de sus amigas dijo que el dolor de cabeza fue por beber Red Bull.</a:t>
              </a:r>
              <a:endParaRPr/>
            </a:p>
            <a:p>
              <a:pPr marL="0" marR="0" lvl="0" indent="0" algn="l" rtl="0">
                <a:lnSpc>
                  <a:spcPct val="100000"/>
                </a:lnSpc>
                <a:spcBef>
                  <a:spcPts val="0"/>
                </a:spcBef>
                <a:spcAft>
                  <a:spcPts val="0"/>
                </a:spcAft>
                <a:buClr>
                  <a:schemeClr val="dk1"/>
                </a:buClr>
                <a:buSzPts val="2400"/>
                <a:buFont typeface="Calibri"/>
                <a:buNone/>
              </a:pPr>
              <a:endParaRPr sz="2400" b="0" strike="noStrike">
                <a:solidFill>
                  <a:srgbClr val="000000"/>
                </a:solidFill>
                <a:latin typeface="Arial"/>
                <a:ea typeface="Arial"/>
                <a:cs typeface="Arial"/>
                <a:sym typeface="Arial"/>
              </a:endParaRPr>
            </a:p>
          </p:txBody>
        </p:sp>
        <p:pic>
          <p:nvPicPr>
            <p:cNvPr id="186" name="Google Shape;186;p7" descr="Resultado de imagen de THUMB UP"/>
            <p:cNvPicPr preferRelativeResize="0"/>
            <p:nvPr/>
          </p:nvPicPr>
          <p:blipFill rotWithShape="1">
            <a:blip r:embed="rId6">
              <a:alphaModFix/>
            </a:blip>
            <a:srcRect/>
            <a:stretch/>
          </p:blipFill>
          <p:spPr>
            <a:xfrm>
              <a:off x="4194040" y="1403981"/>
              <a:ext cx="934088" cy="930474"/>
            </a:xfrm>
            <a:prstGeom prst="rect">
              <a:avLst/>
            </a:prstGeom>
            <a:noFill/>
            <a:ln>
              <a:noFill/>
            </a:ln>
          </p:spPr>
        </p:pic>
        <p:pic>
          <p:nvPicPr>
            <p:cNvPr id="187" name="Google Shape;187;p7"/>
            <p:cNvPicPr preferRelativeResize="0"/>
            <p:nvPr/>
          </p:nvPicPr>
          <p:blipFill rotWithShape="1">
            <a:blip r:embed="rId7">
              <a:alphaModFix/>
            </a:blip>
            <a:srcRect/>
            <a:stretch/>
          </p:blipFill>
          <p:spPr>
            <a:xfrm>
              <a:off x="7595078" y="1479979"/>
              <a:ext cx="862644" cy="884483"/>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E1FF"/>
            </a:gs>
            <a:gs pos="17719">
              <a:srgbClr val="FFE1FF"/>
            </a:gs>
            <a:gs pos="30076">
              <a:srgbClr val="FFE1FF"/>
            </a:gs>
            <a:gs pos="45000">
              <a:srgbClr val="FFE1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91"/>
        <p:cNvGrpSpPr/>
        <p:nvPr/>
      </p:nvGrpSpPr>
      <p:grpSpPr>
        <a:xfrm>
          <a:off x="0" y="0"/>
          <a:ext cx="0" cy="0"/>
          <a:chOff x="0" y="0"/>
          <a:chExt cx="0" cy="0"/>
        </a:xfrm>
      </p:grpSpPr>
      <p:sp>
        <p:nvSpPr>
          <p:cNvPr id="192" name="Google Shape;192;p8"/>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ca-ES" sz="4000"/>
              <a:t>¿</a:t>
            </a:r>
            <a:r>
              <a:rPr lang="ca-ES" sz="4000">
                <a:solidFill>
                  <a:srgbClr val="C55A11"/>
                </a:solidFill>
              </a:rPr>
              <a:t>DÓNDE</a:t>
            </a:r>
            <a:r>
              <a:rPr lang="ca-ES" sz="4000">
                <a:solidFill>
                  <a:srgbClr val="2E75B5"/>
                </a:solidFill>
              </a:rPr>
              <a:t> </a:t>
            </a:r>
            <a:r>
              <a:rPr lang="ca-ES" sz="4000"/>
              <a:t>está la información? ¿qué intención tiene? </a:t>
            </a:r>
            <a:endParaRPr sz="4000">
              <a:solidFill>
                <a:srgbClr val="FF0000"/>
              </a:solidFill>
            </a:endParaRPr>
          </a:p>
        </p:txBody>
      </p:sp>
      <p:sp>
        <p:nvSpPr>
          <p:cNvPr id="193" name="Google Shape;193;p8"/>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194" name="Google Shape;194;p8"/>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195" name="Google Shape;195;p8"/>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196" name="Google Shape;196;p8"/>
          <p:cNvPicPr preferRelativeResize="0"/>
          <p:nvPr/>
        </p:nvPicPr>
        <p:blipFill rotWithShape="1">
          <a:blip r:embed="rId3">
            <a:alphaModFix/>
          </a:blip>
          <a:srcRect t="6951" b="26900"/>
          <a:stretch/>
        </p:blipFill>
        <p:spPr>
          <a:xfrm>
            <a:off x="0" y="-39351"/>
            <a:ext cx="1170075" cy="1144251"/>
          </a:xfrm>
          <a:prstGeom prst="rect">
            <a:avLst/>
          </a:prstGeom>
          <a:noFill/>
          <a:ln>
            <a:noFill/>
          </a:ln>
        </p:spPr>
      </p:pic>
      <p:grpSp>
        <p:nvGrpSpPr>
          <p:cNvPr id="197" name="Google Shape;197;p8"/>
          <p:cNvGrpSpPr/>
          <p:nvPr/>
        </p:nvGrpSpPr>
        <p:grpSpPr>
          <a:xfrm>
            <a:off x="124898" y="1103652"/>
            <a:ext cx="11884188" cy="4877620"/>
            <a:chOff x="124898" y="1103652"/>
            <a:chExt cx="11884188" cy="4877620"/>
          </a:xfrm>
        </p:grpSpPr>
        <p:pic>
          <p:nvPicPr>
            <p:cNvPr id="198" name="Google Shape;198;p8"/>
            <p:cNvPicPr preferRelativeResize="0"/>
            <p:nvPr/>
          </p:nvPicPr>
          <p:blipFill rotWithShape="1">
            <a:blip r:embed="rId4">
              <a:alphaModFix/>
            </a:blip>
            <a:srcRect/>
            <a:stretch/>
          </p:blipFill>
          <p:spPr>
            <a:xfrm>
              <a:off x="348512" y="1103652"/>
              <a:ext cx="1643126" cy="1416799"/>
            </a:xfrm>
            <a:prstGeom prst="rect">
              <a:avLst/>
            </a:prstGeom>
            <a:noFill/>
            <a:ln>
              <a:noFill/>
            </a:ln>
          </p:spPr>
        </p:pic>
        <p:pic>
          <p:nvPicPr>
            <p:cNvPr id="199" name="Google Shape;199;p8"/>
            <p:cNvPicPr preferRelativeResize="0"/>
            <p:nvPr/>
          </p:nvPicPr>
          <p:blipFill rotWithShape="1">
            <a:blip r:embed="rId5">
              <a:alphaModFix/>
            </a:blip>
            <a:srcRect/>
            <a:stretch/>
          </p:blipFill>
          <p:spPr>
            <a:xfrm>
              <a:off x="10146946" y="1103652"/>
              <a:ext cx="1759287" cy="1542826"/>
            </a:xfrm>
            <a:prstGeom prst="rect">
              <a:avLst/>
            </a:prstGeom>
            <a:noFill/>
            <a:ln>
              <a:noFill/>
            </a:ln>
          </p:spPr>
        </p:pic>
        <p:sp>
          <p:nvSpPr>
            <p:cNvPr id="200" name="Google Shape;200;p8"/>
            <p:cNvSpPr/>
            <p:nvPr/>
          </p:nvSpPr>
          <p:spPr>
            <a:xfrm>
              <a:off x="124898" y="2503285"/>
              <a:ext cx="5769715" cy="3477987"/>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B050"/>
                </a:buClr>
                <a:buSzPts val="2400"/>
                <a:buFont typeface="Calibri"/>
                <a:buNone/>
              </a:pPr>
              <a:r>
                <a:rPr lang="ca-ES" sz="2400" b="0" strike="noStrike">
                  <a:solidFill>
                    <a:srgbClr val="00B050"/>
                  </a:solidFill>
                  <a:latin typeface="Calibri"/>
                  <a:ea typeface="Calibri"/>
                  <a:cs typeface="Calibri"/>
                  <a:sym typeface="Calibri"/>
                </a:rPr>
                <a:t>Beber bebidas energéticas es perjudicial porque tienen efectos secundarios. Lo han dicho en un estudio científico.</a:t>
              </a:r>
              <a:endParaRPr sz="2400" b="0" strike="noStrike">
                <a:solidFill>
                  <a:srgbClr val="00B050"/>
                </a:solidFill>
                <a:latin typeface="Arial"/>
                <a:ea typeface="Arial"/>
                <a:cs typeface="Arial"/>
                <a:sym typeface="Arial"/>
              </a:endParaRPr>
            </a:p>
            <a:p>
              <a:pPr marL="0" marR="0" lvl="0" indent="0" algn="l" rtl="0">
                <a:spcBef>
                  <a:spcPts val="0"/>
                </a:spcBef>
                <a:spcAft>
                  <a:spcPts val="0"/>
                </a:spcAft>
                <a:buNone/>
              </a:pPr>
              <a:r>
                <a:rPr lang="ca-ES" sz="2400" b="0" strike="noStrike">
                  <a:solidFill>
                    <a:srgbClr val="000000"/>
                  </a:solidFill>
                  <a:latin typeface="Calibri"/>
                  <a:ea typeface="Calibri"/>
                  <a:cs typeface="Calibri"/>
                  <a:sym typeface="Calibri"/>
                </a:rPr>
                <a:t>La </a:t>
              </a:r>
              <a:r>
                <a:rPr lang="ca-ES" sz="2400" b="0" strike="noStrike">
                  <a:solidFill>
                    <a:schemeClr val="dk1"/>
                  </a:solidFill>
                  <a:latin typeface="Calibri"/>
                  <a:ea typeface="Calibri"/>
                  <a:cs typeface="Calibri"/>
                  <a:sym typeface="Calibri"/>
                </a:rPr>
                <a:t>información la escribe una médico, que es una experta. </a:t>
              </a:r>
              <a:r>
                <a:rPr lang="ca-ES" sz="2400">
                  <a:solidFill>
                    <a:srgbClr val="C55A11"/>
                  </a:solidFill>
                  <a:latin typeface="Calibri"/>
                  <a:ea typeface="Calibri"/>
                  <a:cs typeface="Calibri"/>
                  <a:sym typeface="Calibri"/>
                </a:rPr>
                <a:t>Y es la página de la </a:t>
              </a:r>
              <a:r>
                <a:rPr lang="ca-ES" sz="2400" u="sng">
                  <a:solidFill>
                    <a:srgbClr val="C55A11"/>
                  </a:solidFill>
                  <a:latin typeface="Calibri"/>
                  <a:ea typeface="Calibri"/>
                  <a:cs typeface="Calibri"/>
                  <a:sym typeface="Calibri"/>
                </a:rPr>
                <a:t>Consellería de Salud</a:t>
              </a:r>
              <a:r>
                <a:rPr lang="ca-ES" sz="2400">
                  <a:solidFill>
                    <a:srgbClr val="C55A11"/>
                  </a:solidFill>
                  <a:latin typeface="Calibri"/>
                  <a:ea typeface="Calibri"/>
                  <a:cs typeface="Calibri"/>
                  <a:sym typeface="Calibri"/>
                </a:rPr>
                <a:t>, que </a:t>
              </a:r>
              <a:r>
                <a:rPr lang="ca-ES" sz="2400" u="sng">
                  <a:solidFill>
                    <a:srgbClr val="C55A11"/>
                  </a:solidFill>
                  <a:latin typeface="Calibri"/>
                  <a:ea typeface="Calibri"/>
                  <a:cs typeface="Calibri"/>
                  <a:sym typeface="Calibri"/>
                </a:rPr>
                <a:t>ayuda a mejorar la salud </a:t>
              </a:r>
              <a:r>
                <a:rPr lang="ca-ES" sz="2400">
                  <a:solidFill>
                    <a:srgbClr val="C55A11"/>
                  </a:solidFill>
                  <a:latin typeface="Calibri"/>
                  <a:ea typeface="Calibri"/>
                  <a:cs typeface="Calibri"/>
                  <a:sym typeface="Calibri"/>
                </a:rPr>
                <a:t>de todos. </a:t>
              </a:r>
              <a:endParaRPr sz="2400" b="0" strike="noStrike">
                <a:solidFill>
                  <a:srgbClr val="C55A1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Es información comprobada. Verdadera.</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Para mi la información es de confianza. </a:t>
              </a:r>
              <a:endParaRPr sz="2400" b="0" strike="noStrike">
                <a:solidFill>
                  <a:srgbClr val="000000"/>
                </a:solidFill>
                <a:latin typeface="Arial"/>
                <a:ea typeface="Arial"/>
                <a:cs typeface="Arial"/>
                <a:sym typeface="Arial"/>
              </a:endParaRPr>
            </a:p>
          </p:txBody>
        </p:sp>
        <p:sp>
          <p:nvSpPr>
            <p:cNvPr id="201" name="Google Shape;201;p8"/>
            <p:cNvSpPr/>
            <p:nvPr/>
          </p:nvSpPr>
          <p:spPr>
            <a:xfrm>
              <a:off x="6363926" y="2645229"/>
              <a:ext cx="5645160" cy="2661557"/>
            </a:xfrm>
            <a:prstGeom prst="rect">
              <a:avLst/>
            </a:prstGeom>
            <a:noFill/>
            <a:ln w="38100" cap="flat" cmpd="sng">
              <a:solidFill>
                <a:srgbClr val="548135"/>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no deben beber bebidas energéticas.</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Hace unos días mi hermana bebió un Red-Bull y luego tenía dolor de cabeza .</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Ella lo dijo en Facebook. Y una de sus amigas dijo que el dolor de cabeza fue por beber Red Bull.</a:t>
              </a:r>
              <a:endParaRPr/>
            </a:p>
            <a:p>
              <a:pPr marL="0" marR="0" lvl="0" indent="0" algn="l" rtl="0">
                <a:lnSpc>
                  <a:spcPct val="100000"/>
                </a:lnSpc>
                <a:spcBef>
                  <a:spcPts val="0"/>
                </a:spcBef>
                <a:spcAft>
                  <a:spcPts val="0"/>
                </a:spcAft>
                <a:buClr>
                  <a:schemeClr val="dk1"/>
                </a:buClr>
                <a:buSzPts val="2400"/>
                <a:buFont typeface="Calibri"/>
                <a:buNone/>
              </a:pPr>
              <a:endParaRPr sz="2400" b="0" strike="noStrike">
                <a:solidFill>
                  <a:srgbClr val="000000"/>
                </a:solidFill>
                <a:latin typeface="Arial"/>
                <a:ea typeface="Arial"/>
                <a:cs typeface="Arial"/>
                <a:sym typeface="Arial"/>
              </a:endParaRPr>
            </a:p>
          </p:txBody>
        </p:sp>
        <p:pic>
          <p:nvPicPr>
            <p:cNvPr id="202" name="Google Shape;202;p8" descr="Resultado de imagen de THUMB UP"/>
            <p:cNvPicPr preferRelativeResize="0"/>
            <p:nvPr/>
          </p:nvPicPr>
          <p:blipFill rotWithShape="1">
            <a:blip r:embed="rId6">
              <a:alphaModFix/>
            </a:blip>
            <a:srcRect/>
            <a:stretch/>
          </p:blipFill>
          <p:spPr>
            <a:xfrm>
              <a:off x="4194040" y="1403981"/>
              <a:ext cx="934088" cy="930474"/>
            </a:xfrm>
            <a:prstGeom prst="rect">
              <a:avLst/>
            </a:prstGeom>
            <a:noFill/>
            <a:ln>
              <a:noFill/>
            </a:ln>
          </p:spPr>
        </p:pic>
        <p:pic>
          <p:nvPicPr>
            <p:cNvPr id="203" name="Google Shape;203;p8"/>
            <p:cNvPicPr preferRelativeResize="0"/>
            <p:nvPr/>
          </p:nvPicPr>
          <p:blipFill rotWithShape="1">
            <a:blip r:embed="rId7">
              <a:alphaModFix/>
            </a:blip>
            <a:srcRect/>
            <a:stretch/>
          </p:blipFill>
          <p:spPr>
            <a:xfrm>
              <a:off x="7595078" y="1479979"/>
              <a:ext cx="862644" cy="884483"/>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E1FF"/>
            </a:gs>
            <a:gs pos="17719">
              <a:srgbClr val="FFE1FF"/>
            </a:gs>
            <a:gs pos="30076">
              <a:srgbClr val="FFE1FF"/>
            </a:gs>
            <a:gs pos="45000">
              <a:srgbClr val="FFE1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07"/>
        <p:cNvGrpSpPr/>
        <p:nvPr/>
      </p:nvGrpSpPr>
      <p:grpSpPr>
        <a:xfrm>
          <a:off x="0" y="0"/>
          <a:ext cx="0" cy="0"/>
          <a:chOff x="0" y="0"/>
          <a:chExt cx="0" cy="0"/>
        </a:xfrm>
      </p:grpSpPr>
      <p:sp>
        <p:nvSpPr>
          <p:cNvPr id="208" name="Google Shape;208;p9"/>
          <p:cNvSpPr txBox="1">
            <a:spLocks noGrp="1"/>
          </p:cNvSpPr>
          <p:nvPr>
            <p:ph type="title"/>
          </p:nvPr>
        </p:nvSpPr>
        <p:spPr>
          <a:xfrm>
            <a:off x="1250509" y="28888"/>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2800"/>
              <a:buNone/>
            </a:pPr>
            <a:r>
              <a:rPr lang="ca-ES" sz="2400" dirty="0"/>
              <a:t>Andrea se </a:t>
            </a:r>
            <a:r>
              <a:rPr lang="ca-ES" sz="2400" dirty="0" err="1"/>
              <a:t>preguntó</a:t>
            </a:r>
            <a:r>
              <a:rPr lang="ca-ES" sz="2400" dirty="0" smtClean="0"/>
              <a:t>: ¿</a:t>
            </a:r>
            <a:r>
              <a:rPr lang="ca-ES" sz="2400" dirty="0" err="1" smtClean="0">
                <a:solidFill>
                  <a:srgbClr val="00B050"/>
                </a:solidFill>
              </a:rPr>
              <a:t>Qué</a:t>
            </a:r>
            <a:r>
              <a:rPr lang="ca-ES" sz="2400" dirty="0" smtClean="0"/>
              <a:t> </a:t>
            </a:r>
            <a:r>
              <a:rPr lang="ca-ES" sz="2400" dirty="0" err="1"/>
              <a:t>dice</a:t>
            </a:r>
            <a:r>
              <a:rPr lang="ca-ES" sz="2400" dirty="0"/>
              <a:t> el </a:t>
            </a:r>
            <a:r>
              <a:rPr lang="ca-ES" sz="2400" dirty="0" err="1"/>
              <a:t>texto</a:t>
            </a:r>
            <a:r>
              <a:rPr lang="ca-ES" sz="2400" dirty="0"/>
              <a:t>? </a:t>
            </a:r>
            <a:br>
              <a:rPr lang="ca-ES" sz="2400" dirty="0"/>
            </a:br>
            <a:r>
              <a:rPr lang="ca-ES" sz="2400" dirty="0"/>
              <a:t>¿</a:t>
            </a:r>
            <a:r>
              <a:rPr lang="ca-ES" sz="2400" dirty="0" err="1">
                <a:solidFill>
                  <a:srgbClr val="2E75B5"/>
                </a:solidFill>
              </a:rPr>
              <a:t>Quién</a:t>
            </a:r>
            <a:r>
              <a:rPr lang="ca-ES" sz="2400" dirty="0"/>
              <a:t> </a:t>
            </a:r>
            <a:r>
              <a:rPr lang="ca-ES" sz="2400" dirty="0" err="1"/>
              <a:t>escribió</a:t>
            </a:r>
            <a:r>
              <a:rPr lang="ca-ES" sz="2400" dirty="0"/>
              <a:t> el </a:t>
            </a:r>
            <a:r>
              <a:rPr lang="ca-ES" sz="2400" dirty="0" err="1"/>
              <a:t>texto</a:t>
            </a:r>
            <a:r>
              <a:rPr lang="ca-ES" sz="2400" dirty="0"/>
              <a:t>?</a:t>
            </a:r>
            <a:br>
              <a:rPr lang="ca-ES" sz="2400" dirty="0"/>
            </a:br>
            <a:r>
              <a:rPr lang="ca-ES" sz="2400" dirty="0"/>
              <a:t>¿</a:t>
            </a:r>
            <a:r>
              <a:rPr lang="ca-ES" sz="2400" dirty="0" err="1">
                <a:solidFill>
                  <a:srgbClr val="C55A11"/>
                </a:solidFill>
              </a:rPr>
              <a:t>Dónde</a:t>
            </a:r>
            <a:r>
              <a:rPr lang="ca-ES" sz="2400" dirty="0"/>
              <a:t> </a:t>
            </a:r>
            <a:r>
              <a:rPr lang="ca-ES" sz="2400" dirty="0" err="1"/>
              <a:t>está</a:t>
            </a:r>
            <a:r>
              <a:rPr lang="ca-ES" sz="2400" dirty="0"/>
              <a:t> el </a:t>
            </a:r>
            <a:r>
              <a:rPr lang="ca-ES" sz="2400" dirty="0" err="1"/>
              <a:t>texto</a:t>
            </a:r>
            <a:r>
              <a:rPr lang="ca-ES" sz="2400" dirty="0"/>
              <a:t>?</a:t>
            </a:r>
            <a:endParaRPr sz="2400" dirty="0">
              <a:solidFill>
                <a:srgbClr val="FF0000"/>
              </a:solidFill>
            </a:endParaRPr>
          </a:p>
        </p:txBody>
      </p:sp>
      <p:sp>
        <p:nvSpPr>
          <p:cNvPr id="209" name="Google Shape;209;p9"/>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200"/>
              <a:buFont typeface="Calibri"/>
              <a:buNone/>
            </a:pPr>
            <a:r>
              <a:rPr lang="ca-ES"/>
              <a:t>Autores:  V. Ávila, I. Fajardo, P. Delgado, L. Salmerón. </a:t>
            </a:r>
            <a:endParaRPr/>
          </a:p>
        </p:txBody>
      </p:sp>
      <p:sp>
        <p:nvSpPr>
          <p:cNvPr id="210" name="Google Shape;210;p9"/>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ca-ES" b="1"/>
              <a:t>LECRIT</a:t>
            </a:r>
            <a:endParaRPr/>
          </a:p>
          <a:p>
            <a:pPr marL="0" marR="0" lvl="0" indent="0" algn="ctr" rtl="0">
              <a:lnSpc>
                <a:spcPct val="100000"/>
              </a:lnSpc>
              <a:spcBef>
                <a:spcPts val="0"/>
              </a:spcBef>
              <a:spcAft>
                <a:spcPts val="0"/>
              </a:spcAft>
              <a:buClr>
                <a:srgbClr val="888888"/>
              </a:buClr>
              <a:buSzPts val="1200"/>
              <a:buFont typeface="Calibri"/>
              <a:buNone/>
            </a:pPr>
            <a:r>
              <a:rPr lang="ca-ES" b="1"/>
              <a:t> </a:t>
            </a:r>
            <a:r>
              <a:rPr lang="ca-ES"/>
              <a:t>(PROGRAMA DE FORMACIÓN EN LECTURA CRÍTICA EN INTERNET)</a:t>
            </a:r>
            <a:endParaRPr/>
          </a:p>
        </p:txBody>
      </p:sp>
      <p:sp>
        <p:nvSpPr>
          <p:cNvPr id="211" name="Google Shape;211;p9"/>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ca-ES"/>
              <a:t>Nº Registro: UV-MET-202183R</a:t>
            </a:r>
            <a:endParaRPr/>
          </a:p>
        </p:txBody>
      </p:sp>
      <p:pic>
        <p:nvPicPr>
          <p:cNvPr id="212" name="Google Shape;212;p9"/>
          <p:cNvPicPr preferRelativeResize="0"/>
          <p:nvPr/>
        </p:nvPicPr>
        <p:blipFill rotWithShape="1">
          <a:blip r:embed="rId3">
            <a:alphaModFix/>
          </a:blip>
          <a:srcRect t="6951" b="26900"/>
          <a:stretch/>
        </p:blipFill>
        <p:spPr>
          <a:xfrm>
            <a:off x="0" y="-39351"/>
            <a:ext cx="1170075" cy="1144251"/>
          </a:xfrm>
          <a:prstGeom prst="rect">
            <a:avLst/>
          </a:prstGeom>
          <a:noFill/>
          <a:ln>
            <a:noFill/>
          </a:ln>
        </p:spPr>
      </p:pic>
      <p:grpSp>
        <p:nvGrpSpPr>
          <p:cNvPr id="213" name="Google Shape;213;p9"/>
          <p:cNvGrpSpPr/>
          <p:nvPr/>
        </p:nvGrpSpPr>
        <p:grpSpPr>
          <a:xfrm>
            <a:off x="205332" y="1103652"/>
            <a:ext cx="11781335" cy="4877620"/>
            <a:chOff x="124898" y="1103652"/>
            <a:chExt cx="11781335" cy="4877620"/>
          </a:xfrm>
        </p:grpSpPr>
        <p:pic>
          <p:nvPicPr>
            <p:cNvPr id="214" name="Google Shape;214;p9"/>
            <p:cNvPicPr preferRelativeResize="0"/>
            <p:nvPr/>
          </p:nvPicPr>
          <p:blipFill rotWithShape="1">
            <a:blip r:embed="rId4">
              <a:alphaModFix/>
            </a:blip>
            <a:srcRect/>
            <a:stretch/>
          </p:blipFill>
          <p:spPr>
            <a:xfrm>
              <a:off x="348512" y="1103652"/>
              <a:ext cx="1643126" cy="1416799"/>
            </a:xfrm>
            <a:prstGeom prst="rect">
              <a:avLst/>
            </a:prstGeom>
            <a:noFill/>
            <a:ln>
              <a:noFill/>
            </a:ln>
          </p:spPr>
        </p:pic>
        <p:pic>
          <p:nvPicPr>
            <p:cNvPr id="215" name="Google Shape;215;p9"/>
            <p:cNvPicPr preferRelativeResize="0"/>
            <p:nvPr/>
          </p:nvPicPr>
          <p:blipFill rotWithShape="1">
            <a:blip r:embed="rId5">
              <a:alphaModFix/>
            </a:blip>
            <a:srcRect/>
            <a:stretch/>
          </p:blipFill>
          <p:spPr>
            <a:xfrm>
              <a:off x="10146946" y="1103652"/>
              <a:ext cx="1759287" cy="1542826"/>
            </a:xfrm>
            <a:prstGeom prst="rect">
              <a:avLst/>
            </a:prstGeom>
            <a:noFill/>
            <a:ln>
              <a:noFill/>
            </a:ln>
          </p:spPr>
        </p:pic>
        <p:sp>
          <p:nvSpPr>
            <p:cNvPr id="216" name="Google Shape;216;p9"/>
            <p:cNvSpPr/>
            <p:nvPr/>
          </p:nvSpPr>
          <p:spPr>
            <a:xfrm>
              <a:off x="124898" y="2503285"/>
              <a:ext cx="5769715" cy="3477987"/>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B050"/>
                </a:buClr>
                <a:buSzPts val="2400"/>
                <a:buFont typeface="Calibri"/>
                <a:buNone/>
              </a:pPr>
              <a:r>
                <a:rPr lang="ca-ES" sz="2400" b="0" strike="noStrike">
                  <a:solidFill>
                    <a:srgbClr val="00B050"/>
                  </a:solidFill>
                  <a:latin typeface="Calibri"/>
                  <a:ea typeface="Calibri"/>
                  <a:cs typeface="Calibri"/>
                  <a:sym typeface="Calibri"/>
                </a:rPr>
                <a:t>Beber bebidas energéticas es perjudicial porque tienen efectos secundarios. Lo han dicho en un estudio científico.</a:t>
              </a:r>
              <a:endParaRPr sz="2400" b="0" strike="noStrike">
                <a:solidFill>
                  <a:srgbClr val="00B050"/>
                </a:solidFill>
                <a:latin typeface="Arial"/>
                <a:ea typeface="Arial"/>
                <a:cs typeface="Arial"/>
                <a:sym typeface="Arial"/>
              </a:endParaRPr>
            </a:p>
            <a:p>
              <a:pPr marL="0" marR="0" lvl="0" indent="0" algn="l" rtl="0">
                <a:spcBef>
                  <a:spcPts val="0"/>
                </a:spcBef>
                <a:spcAft>
                  <a:spcPts val="0"/>
                </a:spcAft>
                <a:buNone/>
              </a:pPr>
              <a:r>
                <a:rPr lang="ca-ES" sz="2400" b="0" strike="noStrike">
                  <a:solidFill>
                    <a:srgbClr val="000000"/>
                  </a:solidFill>
                  <a:latin typeface="Calibri"/>
                  <a:ea typeface="Calibri"/>
                  <a:cs typeface="Calibri"/>
                  <a:sym typeface="Calibri"/>
                </a:rPr>
                <a:t>La </a:t>
              </a:r>
              <a:r>
                <a:rPr lang="ca-ES" sz="2400" b="0" strike="noStrike">
                  <a:solidFill>
                    <a:schemeClr val="dk1"/>
                  </a:solidFill>
                  <a:latin typeface="Calibri"/>
                  <a:ea typeface="Calibri"/>
                  <a:cs typeface="Calibri"/>
                  <a:sym typeface="Calibri"/>
                </a:rPr>
                <a:t>información la escribe una médico, que es una experta. </a:t>
              </a:r>
              <a:r>
                <a:rPr lang="ca-ES" sz="2400">
                  <a:solidFill>
                    <a:srgbClr val="C55A11"/>
                  </a:solidFill>
                  <a:latin typeface="Calibri"/>
                  <a:ea typeface="Calibri"/>
                  <a:cs typeface="Calibri"/>
                  <a:sym typeface="Calibri"/>
                </a:rPr>
                <a:t>Y es la página de la </a:t>
              </a:r>
              <a:r>
                <a:rPr lang="ca-ES" sz="2400" u="sng">
                  <a:solidFill>
                    <a:srgbClr val="C55A11"/>
                  </a:solidFill>
                  <a:latin typeface="Calibri"/>
                  <a:ea typeface="Calibri"/>
                  <a:cs typeface="Calibri"/>
                  <a:sym typeface="Calibri"/>
                </a:rPr>
                <a:t>Consellería de Salud</a:t>
              </a:r>
              <a:r>
                <a:rPr lang="ca-ES" sz="2400">
                  <a:solidFill>
                    <a:srgbClr val="C55A11"/>
                  </a:solidFill>
                  <a:latin typeface="Calibri"/>
                  <a:ea typeface="Calibri"/>
                  <a:cs typeface="Calibri"/>
                  <a:sym typeface="Calibri"/>
                </a:rPr>
                <a:t>, que </a:t>
              </a:r>
              <a:r>
                <a:rPr lang="ca-ES" sz="2400" u="sng">
                  <a:solidFill>
                    <a:srgbClr val="C55A11"/>
                  </a:solidFill>
                  <a:latin typeface="Calibri"/>
                  <a:ea typeface="Calibri"/>
                  <a:cs typeface="Calibri"/>
                  <a:sym typeface="Calibri"/>
                </a:rPr>
                <a:t>ayuda a mejorar la salud </a:t>
              </a:r>
              <a:r>
                <a:rPr lang="ca-ES" sz="2400">
                  <a:solidFill>
                    <a:srgbClr val="C55A11"/>
                  </a:solidFill>
                  <a:latin typeface="Calibri"/>
                  <a:ea typeface="Calibri"/>
                  <a:cs typeface="Calibri"/>
                  <a:sym typeface="Calibri"/>
                </a:rPr>
                <a:t>de todos. </a:t>
              </a:r>
              <a:endParaRPr sz="2400" b="0" strike="noStrike">
                <a:solidFill>
                  <a:srgbClr val="C55A1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Es información comprobada. Verdadera.</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Para mi la información es de confianza. </a:t>
              </a:r>
              <a:endParaRPr sz="2400" b="0" strike="noStrike">
                <a:solidFill>
                  <a:srgbClr val="000000"/>
                </a:solidFill>
                <a:latin typeface="Arial"/>
                <a:ea typeface="Arial"/>
                <a:cs typeface="Arial"/>
                <a:sym typeface="Arial"/>
              </a:endParaRPr>
            </a:p>
          </p:txBody>
        </p:sp>
        <p:sp>
          <p:nvSpPr>
            <p:cNvPr id="217" name="Google Shape;217;p9"/>
            <p:cNvSpPr/>
            <p:nvPr/>
          </p:nvSpPr>
          <p:spPr>
            <a:xfrm>
              <a:off x="6261073" y="2520451"/>
              <a:ext cx="5645160" cy="2661557"/>
            </a:xfrm>
            <a:prstGeom prst="rect">
              <a:avLst/>
            </a:prstGeom>
            <a:noFill/>
            <a:ln w="38100" cap="flat" cmpd="sng">
              <a:solidFill>
                <a:srgbClr val="548135"/>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Creo que los jóvenes no deben beber bebidas energéticas.</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Hace unos días mi hermana bebió un Red-Bull y luego tenía dolor de cabeza .</a:t>
              </a:r>
              <a:endParaRPr sz="2400" b="0" strike="noStrik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Calibri"/>
                <a:buNone/>
              </a:pPr>
              <a:r>
                <a:rPr lang="ca-ES" sz="2400" b="0" strike="noStrike">
                  <a:solidFill>
                    <a:srgbClr val="000000"/>
                  </a:solidFill>
                  <a:latin typeface="Calibri"/>
                  <a:ea typeface="Calibri"/>
                  <a:cs typeface="Calibri"/>
                  <a:sym typeface="Calibri"/>
                </a:rPr>
                <a:t>Ella lo dijo en Facebook. Y una de sus amigas dijo que el dolor de cabeza fue por beber Red Bull.</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385623"/>
                </a:solidFill>
                <a:latin typeface="Arial"/>
                <a:ea typeface="Arial"/>
                <a:cs typeface="Arial"/>
                <a:sym typeface="Arial"/>
              </a:endParaRPr>
            </a:p>
            <a:p>
              <a:pPr marL="0" marR="0" lvl="0" indent="0" algn="l" rtl="0">
                <a:lnSpc>
                  <a:spcPct val="100000"/>
                </a:lnSpc>
                <a:spcBef>
                  <a:spcPts val="0"/>
                </a:spcBef>
                <a:spcAft>
                  <a:spcPts val="0"/>
                </a:spcAft>
                <a:buClr>
                  <a:srgbClr val="385623"/>
                </a:buClr>
                <a:buSzPts val="2400"/>
                <a:buFont typeface="Arial"/>
                <a:buNone/>
              </a:pPr>
              <a:r>
                <a:rPr lang="ca-ES" sz="2400">
                  <a:solidFill>
                    <a:srgbClr val="385623"/>
                  </a:solidFill>
                  <a:latin typeface="Arial"/>
                  <a:ea typeface="Arial"/>
                  <a:cs typeface="Arial"/>
                  <a:sym typeface="Arial"/>
                </a:rPr>
                <a:t>Mila dió su opinión. </a:t>
              </a:r>
              <a:endParaRPr/>
            </a:p>
            <a:p>
              <a:pPr marL="0" marR="0" lvl="0" indent="0" algn="l" rtl="0">
                <a:lnSpc>
                  <a:spcPct val="100000"/>
                </a:lnSpc>
                <a:spcBef>
                  <a:spcPts val="0"/>
                </a:spcBef>
                <a:spcAft>
                  <a:spcPts val="0"/>
                </a:spcAft>
                <a:buClr>
                  <a:srgbClr val="385623"/>
                </a:buClr>
                <a:buSzPts val="2400"/>
                <a:buFont typeface="Arial"/>
                <a:buNone/>
              </a:pPr>
              <a:r>
                <a:rPr lang="ca-ES" sz="2400">
                  <a:solidFill>
                    <a:srgbClr val="385623"/>
                  </a:solidFill>
                  <a:latin typeface="Arial"/>
                  <a:ea typeface="Arial"/>
                  <a:cs typeface="Arial"/>
                  <a:sym typeface="Arial"/>
                </a:rPr>
                <a:t>Eso no es </a:t>
              </a:r>
              <a:r>
                <a:rPr lang="ca-ES" sz="2400">
                  <a:solidFill>
                    <a:srgbClr val="FF0000"/>
                  </a:solidFill>
                  <a:latin typeface="Arial"/>
                  <a:ea typeface="Arial"/>
                  <a:cs typeface="Arial"/>
                  <a:sym typeface="Arial"/>
                </a:rPr>
                <a:t>lectura crítica</a:t>
              </a:r>
              <a:endParaRPr sz="2400" b="0" strike="noStrike">
                <a:solidFill>
                  <a:srgbClr val="FF0000"/>
                </a:solidFill>
                <a:latin typeface="Arial"/>
                <a:ea typeface="Arial"/>
                <a:cs typeface="Arial"/>
                <a:sym typeface="Arial"/>
              </a:endParaRPr>
            </a:p>
          </p:txBody>
        </p:sp>
        <p:pic>
          <p:nvPicPr>
            <p:cNvPr id="218" name="Google Shape;218;p9" descr="Resultado de imagen de THUMB UP"/>
            <p:cNvPicPr preferRelativeResize="0"/>
            <p:nvPr/>
          </p:nvPicPr>
          <p:blipFill rotWithShape="1">
            <a:blip r:embed="rId6">
              <a:alphaModFix/>
            </a:blip>
            <a:srcRect/>
            <a:stretch/>
          </p:blipFill>
          <p:spPr>
            <a:xfrm>
              <a:off x="4194040" y="1403981"/>
              <a:ext cx="934088" cy="930474"/>
            </a:xfrm>
            <a:prstGeom prst="rect">
              <a:avLst/>
            </a:prstGeom>
            <a:noFill/>
            <a:ln>
              <a:noFill/>
            </a:ln>
          </p:spPr>
        </p:pic>
        <p:pic>
          <p:nvPicPr>
            <p:cNvPr id="219" name="Google Shape;219;p9"/>
            <p:cNvPicPr preferRelativeResize="0"/>
            <p:nvPr/>
          </p:nvPicPr>
          <p:blipFill rotWithShape="1">
            <a:blip r:embed="rId7">
              <a:alphaModFix/>
            </a:blip>
            <a:srcRect/>
            <a:stretch/>
          </p:blipFill>
          <p:spPr>
            <a:xfrm>
              <a:off x="7595078" y="1479979"/>
              <a:ext cx="862644" cy="884483"/>
            </a:xfrm>
            <a:prstGeom prst="rect">
              <a:avLst/>
            </a:prstGeom>
            <a:noFill/>
            <a:ln>
              <a:noFill/>
            </a:ln>
          </p:spPr>
        </p:pic>
      </p:grpSp>
    </p:spTree>
  </p:cSld>
  <p:clrMapOvr>
    <a:masterClrMapping/>
  </p:clrMapOvr>
</p:sld>
</file>

<file path=ppt/theme/theme1.xml><?xml version="1.0" encoding="utf-8"?>
<a:theme xmlns:a="http://schemas.openxmlformats.org/drawingml/2006/main" name="LECRIT">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1648</Words>
  <Application>Microsoft Office PowerPoint</Application>
  <PresentationFormat>Panorámica</PresentationFormat>
  <Paragraphs>154</Paragraphs>
  <Slides>16</Slides>
  <Notes>16</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16</vt:i4>
      </vt:variant>
    </vt:vector>
  </HeadingPairs>
  <TitlesOfParts>
    <vt:vector size="19" baseType="lpstr">
      <vt:lpstr>Arial</vt:lpstr>
      <vt:lpstr>Calibri</vt:lpstr>
      <vt:lpstr>LECRIT</vt:lpstr>
      <vt:lpstr>LECRIT  (Programa de Lectura Crítica en Internet)</vt:lpstr>
      <vt:lpstr>Presentación de PowerPoint</vt:lpstr>
      <vt:lpstr>Vamos a averiguar con Mila y Andrea, si las bebidas energéticas son perjudiciales.</vt:lpstr>
      <vt:lpstr>Presentación de PowerPoint</vt:lpstr>
      <vt:lpstr>Después de leer esta información, ¿qué pensáis?</vt:lpstr>
      <vt:lpstr>Veamos ¿QUÉ dice el texto?</vt:lpstr>
      <vt:lpstr>Veamos ¿QUIEN escribió el texto? ¿es experto?</vt:lpstr>
      <vt:lpstr>¿DÓNDE está la información? ¿qué intención tiene? </vt:lpstr>
      <vt:lpstr>Andrea se preguntó: ¿Qué dice el texto?  ¿Quién escribió el texto? ¿Dónde está el texto?</vt:lpstr>
      <vt:lpstr>Ahora Toni y Julián van a seguir buscando sobre el mismo tema. </vt:lpstr>
      <vt:lpstr>Presentación de PowerPoint</vt:lpstr>
      <vt:lpstr>A ver qué piensa TONI</vt:lpstr>
      <vt:lpstr>Julián ayuda a Toni a hacer lectura crítica</vt:lpstr>
      <vt:lpstr>Julián ayuda a Toni a hacer lectura crítica</vt:lpstr>
      <vt:lpstr>Julián ayuda a Toni a hacer lectura crítica</vt:lpstr>
      <vt:lpstr>¿QUÉ HEMOS ENSEÑADO A MILA Y A TONI EN ESTE CAPÍTULO?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LECRIT  (Programa de Lectura Crítica en Internet)</dc:title>
  <dc:creator>mompo_sal@ya.com</dc:creator>
  <cp:lastModifiedBy>Vicenta</cp:lastModifiedBy>
  <cp:revision>3</cp:revision>
  <dcterms:created xsi:type="dcterms:W3CDTF">2022-10-17T16:38:39Z</dcterms:created>
  <dcterms:modified xsi:type="dcterms:W3CDTF">2023-05-09T11:56:39Z</dcterms:modified>
</cp:coreProperties>
</file>