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Lst>
  <p:sldSz cx="9144000" cy="6858000" type="screen4x3"/>
  <p:notesSz cx="6881813" cy="100028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62"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3613827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2628543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6471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1277711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27938967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3545428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4187274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4158210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1768684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23788379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3E67849B-2B3D-41B4-821F-7E47D2FF2698}" type="datetimeFigureOut">
              <a:rPr lang="es-ES" smtClean="0"/>
              <a:t>13/12/2021</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BE4E4740-10A9-4BEF-82FE-ABE1FAE13CF1}" type="slidenum">
              <a:rPr lang="es-ES" smtClean="0"/>
              <a:t>‹Nº›</a:t>
            </a:fld>
            <a:endParaRPr lang="es-ES"/>
          </a:p>
        </p:txBody>
      </p:sp>
    </p:spTree>
    <p:extLst>
      <p:ext uri="{BB962C8B-B14F-4D97-AF65-F5344CB8AC3E}">
        <p14:creationId xmlns:p14="http://schemas.microsoft.com/office/powerpoint/2010/main" val="1359390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67849B-2B3D-41B4-821F-7E47D2FF2698}" type="datetimeFigureOut">
              <a:rPr lang="es-ES" smtClean="0"/>
              <a:t>13/12/2021</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E4740-10A9-4BEF-82FE-ABE1FAE13CF1}" type="slidenum">
              <a:rPr lang="es-ES" smtClean="0"/>
              <a:t>‹Nº›</a:t>
            </a:fld>
            <a:endParaRPr lang="es-ES"/>
          </a:p>
        </p:txBody>
      </p:sp>
    </p:spTree>
    <p:extLst>
      <p:ext uri="{BB962C8B-B14F-4D97-AF65-F5344CB8AC3E}">
        <p14:creationId xmlns:p14="http://schemas.microsoft.com/office/powerpoint/2010/main" val="332612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7" Type="http://schemas.openxmlformats.org/officeDocument/2006/relationships/image" Target="../media/image2.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png"/><Relationship Id="rId4" Type="http://schemas.openxmlformats.org/officeDocument/2006/relationships/image" Target="../media/image1.w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5.wmf"/><Relationship Id="rId5" Type="http://schemas.openxmlformats.org/officeDocument/2006/relationships/oleObject" Target="../embeddings/oleObject4.bin"/><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3" Type="http://schemas.openxmlformats.org/officeDocument/2006/relationships/hyperlink" Target="https://www.uv.es/mlejarza/actuariales/Modelos%20de%20Supervivencia/graduacion/graduaciones.xls" TargetMode="External"/><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hyperlink" Target="https://www.uv.es/mlejarza/actuariales/Modelos%20de%20Supervivencia/graduacion/ilustra10_01.xl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oleObject" Target="../embeddings/oleObject5.bin"/><Relationship Id="rId7"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9.wmf"/><Relationship Id="rId5" Type="http://schemas.openxmlformats.org/officeDocument/2006/relationships/oleObject" Target="../embeddings/oleObject6.bin"/><Relationship Id="rId10" Type="http://schemas.openxmlformats.org/officeDocument/2006/relationships/image" Target="../media/image11.wmf"/><Relationship Id="rId4" Type="http://schemas.openxmlformats.org/officeDocument/2006/relationships/image" Target="../media/image8.wmf"/><Relationship Id="rId9" Type="http://schemas.openxmlformats.org/officeDocument/2006/relationships/oleObject" Target="../embeddings/oleObject8.bin"/></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3.wmf"/><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0.bin"/><Relationship Id="rId5" Type="http://schemas.openxmlformats.org/officeDocument/2006/relationships/image" Target="../media/image12.wmf"/><Relationship Id="rId4" Type="http://schemas.openxmlformats.org/officeDocument/2006/relationships/oleObject" Target="../embeddings/oleObject9.bin"/></Relationships>
</file>

<file path=ppt/slides/_rels/slide6.xml.rels><?xml version="1.0" encoding="UTF-8" standalone="yes"?>
<Relationships xmlns="http://schemas.openxmlformats.org/package/2006/relationships"><Relationship Id="rId3" Type="http://schemas.openxmlformats.org/officeDocument/2006/relationships/hyperlink" Target="https://www.uv.es/mlejarza/actuariales/Modelos%20de%20Supervivencia/graduacion/tintner.xls" TargetMode="External"/><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9500" y="503703"/>
            <a:ext cx="900289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 problema consiste básicamente en que  dada una función, </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 conocen los valores que toma para  n+1 puntos,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s-ES" altLang="es-ES"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x</a:t>
            </a:r>
            <a:r>
              <a:rPr kumimoji="0" lang="es-ES" altLang="es-ES"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n</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esto es se conocen los valores: </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 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ES" altLang="es-ES"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x</a:t>
            </a:r>
            <a:r>
              <a:rPr kumimoji="0" lang="es-ES" altLang="es-ES" b="0" i="0" u="none" strike="noStrike" cap="none" normalizeH="0" baseline="-30000" dirty="0" err="1" smtClean="0">
                <a:ln>
                  <a:noFill/>
                </a:ln>
                <a:solidFill>
                  <a:schemeClr val="tx1"/>
                </a:solidFill>
                <a:effectLst/>
                <a:latin typeface="Times New Roman" pitchFamily="18" charset="0"/>
                <a:ea typeface="Calibri" pitchFamily="34" charset="0"/>
                <a:cs typeface="Times New Roman" pitchFamily="18" charset="0"/>
              </a:rPr>
              <a:t>n</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y se trata de buscar un polinomio de grado n que pase por esos puntos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i, </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i</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)),i=0,1,…,n; es decir que cumpla:</a:t>
            </a:r>
            <a:endParaRPr kumimoji="0" lang="es-ES" altLang="es-ES" sz="16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3" name="2 Objeto"/>
          <p:cNvGraphicFramePr>
            <a:graphicFrameLocks noChangeAspect="1"/>
          </p:cNvGraphicFramePr>
          <p:nvPr>
            <p:extLst>
              <p:ext uri="{D42A27DB-BD31-4B8C-83A1-F6EECF244321}">
                <p14:modId xmlns:p14="http://schemas.microsoft.com/office/powerpoint/2010/main" val="1575220693"/>
              </p:ext>
            </p:extLst>
          </p:nvPr>
        </p:nvGraphicFramePr>
        <p:xfrm>
          <a:off x="2081361" y="1704032"/>
          <a:ext cx="4365397" cy="345774"/>
        </p:xfrm>
        <a:graphic>
          <a:graphicData uri="http://schemas.openxmlformats.org/presentationml/2006/ole">
            <mc:AlternateContent xmlns:mc="http://schemas.openxmlformats.org/markup-compatibility/2006">
              <mc:Choice xmlns:v="urn:schemas-microsoft-com:vml" Requires="v">
                <p:oleObj spid="_x0000_s1041" r:id="rId3" imgW="2882900" imgH="228600" progId="Equation.3">
                  <p:embed/>
                </p:oleObj>
              </mc:Choice>
              <mc:Fallback>
                <p:oleObj r:id="rId3" imgW="28829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1361" y="1704032"/>
                        <a:ext cx="4365397" cy="345774"/>
                      </a:xfrm>
                      <a:prstGeom prst="rect">
                        <a:avLst/>
                      </a:prstGeom>
                      <a:noFill/>
                      <a:ln>
                        <a:solidFill>
                          <a:schemeClr val="accent1"/>
                        </a:solidFill>
                      </a:ln>
                    </p:spPr>
                  </p:pic>
                </p:oleObj>
              </mc:Fallback>
            </mc:AlternateContent>
          </a:graphicData>
        </a:graphic>
      </p:graphicFrame>
      <p:sp>
        <p:nvSpPr>
          <p:cNvPr id="4" name="3 CuadroTexto"/>
          <p:cNvSpPr txBox="1"/>
          <p:nvPr/>
        </p:nvSpPr>
        <p:spPr>
          <a:xfrm>
            <a:off x="55744" y="3974"/>
            <a:ext cx="8823381" cy="369332"/>
          </a:xfrm>
          <a:prstGeom prst="rect">
            <a:avLst/>
          </a:prstGeom>
          <a:noFill/>
        </p:spPr>
        <p:txBody>
          <a:bodyPr wrap="square" rtlCol="0">
            <a:spAutoFit/>
          </a:bodyPr>
          <a:lstStyle/>
          <a:p>
            <a:r>
              <a:rPr lang="es-ES" b="1" dirty="0" smtClean="0"/>
              <a:t>1. Determinación del polinomio (de grado n) que satisface n+1 puntos </a:t>
            </a:r>
            <a:endParaRPr lang="es-ES" b="1" dirty="0"/>
          </a:p>
        </p:txBody>
      </p:sp>
      <p:sp>
        <p:nvSpPr>
          <p:cNvPr id="5" name="4 CuadroTexto"/>
          <p:cNvSpPr txBox="1"/>
          <p:nvPr/>
        </p:nvSpPr>
        <p:spPr>
          <a:xfrm>
            <a:off x="145566" y="2132856"/>
            <a:ext cx="8247317" cy="646331"/>
          </a:xfrm>
          <a:prstGeom prst="rect">
            <a:avLst/>
          </a:prstGeom>
          <a:noFill/>
        </p:spPr>
        <p:txBody>
          <a:bodyPr wrap="square" rtlCol="0">
            <a:spAutoFit/>
          </a:bodyPr>
          <a:lstStyle/>
          <a:p>
            <a:r>
              <a:rPr lang="es-ES" dirty="0"/>
              <a:t>la solución existe y es única  </a:t>
            </a:r>
            <a:r>
              <a:rPr lang="es-ES" dirty="0" smtClean="0"/>
              <a:t> pero si el grado es elevado puede tener una forma muy compleja y </a:t>
            </a:r>
            <a:r>
              <a:rPr lang="es-ES" dirty="0" smtClean="0"/>
              <a:t>difícil </a:t>
            </a:r>
            <a:r>
              <a:rPr lang="es-ES" dirty="0" smtClean="0"/>
              <a:t>de interpretar </a:t>
            </a:r>
            <a:endParaRPr lang="es-ES"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44" y="2859961"/>
            <a:ext cx="3885763" cy="1996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5 Rectángulo"/>
          <p:cNvSpPr/>
          <p:nvPr/>
        </p:nvSpPr>
        <p:spPr>
          <a:xfrm>
            <a:off x="4440524" y="3933056"/>
            <a:ext cx="4012469"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dirty="0"/>
              <a:t>La solución del sistema es fácilmente calculable por la expresión:</a:t>
            </a:r>
          </a:p>
          <a:p>
            <a:r>
              <a:rPr lang="es-ES" i="1" dirty="0"/>
              <a:t>A=D</a:t>
            </a:r>
            <a:r>
              <a:rPr lang="es-ES" i="1" baseline="30000" dirty="0"/>
              <a:t>−1</a:t>
            </a:r>
            <a:r>
              <a:rPr lang="es-ES" i="1" dirty="0"/>
              <a:t>Y</a:t>
            </a:r>
            <a:endParaRPr lang="es-ES" dirty="0"/>
          </a:p>
        </p:txBody>
      </p:sp>
      <p:sp>
        <p:nvSpPr>
          <p:cNvPr id="7"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8" name="7 Objeto"/>
          <p:cNvGraphicFramePr>
            <a:graphicFrameLocks noChangeAspect="1"/>
          </p:cNvGraphicFramePr>
          <p:nvPr>
            <p:extLst>
              <p:ext uri="{D42A27DB-BD31-4B8C-83A1-F6EECF244321}">
                <p14:modId xmlns:p14="http://schemas.microsoft.com/office/powerpoint/2010/main" val="2513989878"/>
              </p:ext>
            </p:extLst>
          </p:nvPr>
        </p:nvGraphicFramePr>
        <p:xfrm>
          <a:off x="3491880" y="4941168"/>
          <a:ext cx="5137144" cy="1428588"/>
        </p:xfrm>
        <a:graphic>
          <a:graphicData uri="http://schemas.openxmlformats.org/presentationml/2006/ole">
            <mc:AlternateContent xmlns:mc="http://schemas.openxmlformats.org/markup-compatibility/2006">
              <mc:Choice xmlns:v="urn:schemas-microsoft-com:vml" Requires="v">
                <p:oleObj spid="_x0000_s1042" r:id="rId6" imgW="3390900" imgH="939800" progId="Equation.3">
                  <p:embed/>
                </p:oleObj>
              </mc:Choice>
              <mc:Fallback>
                <p:oleObj r:id="rId6" imgW="3390900" imgH="9398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1880" y="4941168"/>
                        <a:ext cx="5137144" cy="1428588"/>
                      </a:xfrm>
                      <a:prstGeom prst="rect">
                        <a:avLst/>
                      </a:prstGeom>
                      <a:noFill/>
                    </p:spPr>
                  </p:pic>
                </p:oleObj>
              </mc:Fallback>
            </mc:AlternateContent>
          </a:graphicData>
        </a:graphic>
      </p:graphicFrame>
    </p:spTree>
    <p:extLst>
      <p:ext uri="{BB962C8B-B14F-4D97-AF65-F5344CB8AC3E}">
        <p14:creationId xmlns:p14="http://schemas.microsoft.com/office/powerpoint/2010/main" val="877878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166327" y="188639"/>
            <a:ext cx="8784976" cy="646331"/>
          </a:xfrm>
          <a:prstGeom prst="rect">
            <a:avLst/>
          </a:prstGeom>
          <a:noFill/>
        </p:spPr>
        <p:txBody>
          <a:bodyPr wrap="square" rtlCol="0">
            <a:spAutoFit/>
          </a:bodyPr>
          <a:lstStyle/>
          <a:p>
            <a:r>
              <a:rPr lang="es-ES" b="1" dirty="0" smtClean="0"/>
              <a:t>2.</a:t>
            </a:r>
            <a:r>
              <a:rPr lang="es-ES" b="1" i="1" dirty="0"/>
              <a:t> interpolación parabólica  progresiva</a:t>
            </a:r>
            <a:endParaRPr lang="es-ES" b="1" dirty="0"/>
          </a:p>
          <a:p>
            <a:endParaRPr lang="es-ES" dirty="0"/>
          </a:p>
        </p:txBody>
      </p:sp>
      <p:sp>
        <p:nvSpPr>
          <p:cNvPr id="3" name="2 Rectángulo"/>
          <p:cNvSpPr/>
          <p:nvPr/>
        </p:nvSpPr>
        <p:spPr>
          <a:xfrm>
            <a:off x="69978" y="552056"/>
            <a:ext cx="8977673" cy="1200329"/>
          </a:xfrm>
          <a:prstGeom prst="rect">
            <a:avLst/>
          </a:prstGeom>
        </p:spPr>
        <p:txBody>
          <a:bodyPr wrap="square">
            <a:spAutoFit/>
          </a:bodyPr>
          <a:lstStyle/>
          <a:p>
            <a:r>
              <a:rPr lang="es-ES" dirty="0"/>
              <a:t>Se trata de un método recurrente basado en la siguiente </a:t>
            </a:r>
            <a:r>
              <a:rPr lang="es-ES" dirty="0" smtClean="0"/>
              <a:t>idea: </a:t>
            </a:r>
            <a:r>
              <a:rPr lang="es-ES" dirty="0"/>
              <a:t>supuesto que tenemos ya  determinado un polinomio de grado n-1 que pasa por </a:t>
            </a:r>
            <a:r>
              <a:rPr lang="es-ES" dirty="0" smtClean="0"/>
              <a:t>n </a:t>
            </a:r>
            <a:r>
              <a:rPr lang="es-ES" dirty="0"/>
              <a:t>puntos construyamos un polinomio de grado n  que pasa por los anteriores y por un punto más:</a:t>
            </a:r>
          </a:p>
          <a:p>
            <a:r>
              <a:rPr lang="es-ES" dirty="0"/>
              <a:t>Esto es el polinomio:</a:t>
            </a:r>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5" name="4 Objeto"/>
          <p:cNvGraphicFramePr>
            <a:graphicFrameLocks noChangeAspect="1"/>
          </p:cNvGraphicFramePr>
          <p:nvPr>
            <p:extLst>
              <p:ext uri="{D42A27DB-BD31-4B8C-83A1-F6EECF244321}">
                <p14:modId xmlns:p14="http://schemas.microsoft.com/office/powerpoint/2010/main" val="537557138"/>
              </p:ext>
            </p:extLst>
          </p:nvPr>
        </p:nvGraphicFramePr>
        <p:xfrm>
          <a:off x="2411760" y="1484784"/>
          <a:ext cx="3960440" cy="412546"/>
        </p:xfrm>
        <a:graphic>
          <a:graphicData uri="http://schemas.openxmlformats.org/presentationml/2006/ole">
            <mc:AlternateContent xmlns:mc="http://schemas.openxmlformats.org/markup-compatibility/2006">
              <mc:Choice xmlns:v="urn:schemas-microsoft-com:vml" Requires="v">
                <p:oleObj spid="_x0000_s2065" r:id="rId3" imgW="2286000" imgH="241300" progId="Equation.3">
                  <p:embed/>
                </p:oleObj>
              </mc:Choice>
              <mc:Fallback>
                <p:oleObj r:id="rId3" imgW="2286000" imgH="2413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1760" y="1484784"/>
                        <a:ext cx="3960440" cy="412546"/>
                      </a:xfrm>
                      <a:prstGeom prst="rect">
                        <a:avLst/>
                      </a:prstGeom>
                      <a:noFill/>
                    </p:spPr>
                  </p:pic>
                </p:oleObj>
              </mc:Fallback>
            </mc:AlternateContent>
          </a:graphicData>
        </a:graphic>
      </p:graphicFrame>
      <p:sp>
        <p:nvSpPr>
          <p:cNvPr id="6" name="Rectangle 3"/>
          <p:cNvSpPr>
            <a:spLocks noChangeArrowheads="1"/>
          </p:cNvSpPr>
          <p:nvPr/>
        </p:nvSpPr>
        <p:spPr bwMode="auto">
          <a:xfrm>
            <a:off x="166327" y="1894275"/>
            <a:ext cx="805060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suponemos ya obtenido pasa por los puntos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 </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0</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 </a:t>
            </a:r>
            <a:r>
              <a:rPr kumimoji="0" lang="es-ES" altLang="es-ES" b="0" i="1" u="none" strike="noStrike" cap="none" normalizeH="0" baseline="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1</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n-1, </a:t>
            </a:r>
            <a:r>
              <a:rPr kumimoji="0" lang="es-ES" altLang="es-ES" b="0" i="1" u="none" strike="noStrike" cap="none" normalizeH="0" baseline="-30000" dirty="0" smtClean="0">
                <a:ln>
                  <a:noFill/>
                </a:ln>
                <a:solidFill>
                  <a:schemeClr val="tx1"/>
                </a:solidFill>
                <a:effectLst/>
                <a:latin typeface="Bookman Old Style" pitchFamily="18" charset="0"/>
                <a:ea typeface="Calibri" pitchFamily="34" charset="0"/>
                <a:cs typeface="Times New Roman" pitchFamily="18" charset="0"/>
              </a:rPr>
              <a:t>f</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(x</a:t>
            </a:r>
            <a:r>
              <a:rPr kumimoji="0" lang="es-ES" altLang="es-ES"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n-1</a:t>
            </a: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s-ES" alt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Construyamos, ahora el polinomio de grado n según el siguiente esquema:</a:t>
            </a:r>
            <a:endParaRPr kumimoji="0" lang="es-ES" altLang="es-ES"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8" name="7 Objeto"/>
          <p:cNvGraphicFramePr>
            <a:graphicFrameLocks noChangeAspect="1"/>
          </p:cNvGraphicFramePr>
          <p:nvPr>
            <p:extLst>
              <p:ext uri="{D42A27DB-BD31-4B8C-83A1-F6EECF244321}">
                <p14:modId xmlns:p14="http://schemas.microsoft.com/office/powerpoint/2010/main" val="4063225769"/>
              </p:ext>
            </p:extLst>
          </p:nvPr>
        </p:nvGraphicFramePr>
        <p:xfrm>
          <a:off x="323528" y="2636912"/>
          <a:ext cx="4896544" cy="406633"/>
        </p:xfrm>
        <a:graphic>
          <a:graphicData uri="http://schemas.openxmlformats.org/presentationml/2006/ole">
            <mc:AlternateContent xmlns:mc="http://schemas.openxmlformats.org/markup-compatibility/2006">
              <mc:Choice xmlns:v="urn:schemas-microsoft-com:vml" Requires="v">
                <p:oleObj spid="_x0000_s2066" r:id="rId5" imgW="2755900" imgH="228600" progId="Equation.3">
                  <p:embed/>
                </p:oleObj>
              </mc:Choice>
              <mc:Fallback>
                <p:oleObj r:id="rId5" imgW="2755900" imgH="22860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2636912"/>
                        <a:ext cx="4896544" cy="406633"/>
                      </a:xfrm>
                      <a:prstGeom prst="rect">
                        <a:avLst/>
                      </a:prstGeom>
                      <a:noFill/>
                    </p:spPr>
                  </p:pic>
                </p:oleObj>
              </mc:Fallback>
            </mc:AlternateContent>
          </a:graphicData>
        </a:graphic>
      </p:graphicFrame>
      <p:sp>
        <p:nvSpPr>
          <p:cNvPr id="9" name="8 Rectángulo"/>
          <p:cNvSpPr/>
          <p:nvPr/>
        </p:nvSpPr>
        <p:spPr>
          <a:xfrm>
            <a:off x="18458" y="3103307"/>
            <a:ext cx="8881324" cy="923330"/>
          </a:xfrm>
          <a:prstGeom prst="rect">
            <a:avLst/>
          </a:prstGeom>
        </p:spPr>
        <p:txBody>
          <a:bodyPr wrap="square">
            <a:spAutoFit/>
          </a:bodyPr>
          <a:lstStyle/>
          <a:p>
            <a:r>
              <a:rPr lang="es-ES" dirty="0"/>
              <a:t>Así construido nos hemos asegurado que siga pasando por los n-1 primeros puntos y si imponemos la condición de que pase por el último punto (</a:t>
            </a:r>
            <a:r>
              <a:rPr lang="es-ES" dirty="0" err="1"/>
              <a:t>x</a:t>
            </a:r>
            <a:r>
              <a:rPr lang="es-ES" baseline="-25000" dirty="0" err="1"/>
              <a:t>n</a:t>
            </a:r>
            <a:r>
              <a:rPr lang="es-ES" baseline="-25000" dirty="0"/>
              <a:t>, </a:t>
            </a:r>
            <a:r>
              <a:rPr lang="es-ES" i="1" dirty="0"/>
              <a:t>f</a:t>
            </a:r>
            <a:r>
              <a:rPr lang="es-ES" dirty="0"/>
              <a:t> (</a:t>
            </a:r>
            <a:r>
              <a:rPr lang="es-ES" dirty="0" err="1"/>
              <a:t>x</a:t>
            </a:r>
            <a:r>
              <a:rPr lang="es-ES" baseline="-25000" dirty="0" err="1"/>
              <a:t>n</a:t>
            </a:r>
            <a:r>
              <a:rPr lang="es-ES" dirty="0"/>
              <a:t>)), podremos obtener el coeficiente restante: </a:t>
            </a:r>
            <a:r>
              <a:rPr lang="es-ES" i="1" dirty="0" err="1"/>
              <a:t>a</a:t>
            </a:r>
            <a:r>
              <a:rPr lang="es-ES" baseline="-25000" dirty="0" err="1"/>
              <a:t>n</a:t>
            </a:r>
            <a:endParaRPr lang="es-ES" dirty="0"/>
          </a:p>
        </p:txBody>
      </p:sp>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3043" y="4221021"/>
            <a:ext cx="7646987" cy="16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321170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188640"/>
            <a:ext cx="8964488" cy="369332"/>
          </a:xfrm>
          <a:prstGeom prst="rect">
            <a:avLst/>
          </a:prstGeom>
          <a:noFill/>
        </p:spPr>
        <p:txBody>
          <a:bodyPr wrap="square" rtlCol="0">
            <a:spAutoFit/>
          </a:bodyPr>
          <a:lstStyle/>
          <a:p>
            <a:r>
              <a:rPr lang="es-ES" b="1" dirty="0" smtClean="0"/>
              <a:t>3. Ajuste mínimo cuadrático a un polinomio </a:t>
            </a:r>
            <a:endParaRPr lang="es-ES" b="1" dirty="0"/>
          </a:p>
        </p:txBody>
      </p:sp>
      <p:sp>
        <p:nvSpPr>
          <p:cNvPr id="3" name="2 CuadroTexto"/>
          <p:cNvSpPr txBox="1"/>
          <p:nvPr/>
        </p:nvSpPr>
        <p:spPr>
          <a:xfrm>
            <a:off x="251520" y="557972"/>
            <a:ext cx="8280920" cy="1538883"/>
          </a:xfrm>
          <a:prstGeom prst="rect">
            <a:avLst/>
          </a:prstGeom>
          <a:noFill/>
        </p:spPr>
        <p:txBody>
          <a:bodyPr wrap="square" rtlCol="0">
            <a:spAutoFit/>
          </a:bodyPr>
          <a:lstStyle/>
          <a:p>
            <a:r>
              <a:rPr lang="es-ES" dirty="0" smtClean="0"/>
              <a:t>Una vez fijado el grado k , podemos ajustar los datos a una función polinómica de ese grado siguiendo el esquema general de la regresión mínimo cuadrática :</a:t>
            </a:r>
          </a:p>
          <a:p>
            <a:endParaRPr lang="es-ES" dirty="0"/>
          </a:p>
          <a:p>
            <a:endParaRPr lang="es-ES" sz="2000" dirty="0"/>
          </a:p>
          <a:p>
            <a:r>
              <a:rPr lang="es-ES" dirty="0" smtClean="0"/>
              <a:t> </a:t>
            </a:r>
            <a:r>
              <a:rPr lang="es-ES" sz="2000" dirty="0" smtClean="0"/>
              <a:t> </a:t>
            </a:r>
            <a:endParaRPr lang="es-ES"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1124744"/>
            <a:ext cx="7776864" cy="3127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p:cNvSpPr/>
          <p:nvPr/>
        </p:nvSpPr>
        <p:spPr>
          <a:xfrm>
            <a:off x="251520" y="4509120"/>
            <a:ext cx="8784976" cy="954107"/>
          </a:xfrm>
          <a:prstGeom prst="rect">
            <a:avLst/>
          </a:prstGeom>
        </p:spPr>
        <p:txBody>
          <a:bodyPr wrap="square">
            <a:spAutoFit/>
          </a:bodyPr>
          <a:lstStyle/>
          <a:p>
            <a:r>
              <a:rPr lang="es-ES" dirty="0" smtClean="0"/>
              <a:t>la estimación mínimo cuadrática de los parámetros ( vector </a:t>
            </a:r>
            <a:r>
              <a:rPr lang="es-ES" dirty="0" smtClean="0">
                <a:latin typeface="Symbol" panose="05050102010706020507" pitchFamily="18" charset="2"/>
              </a:rPr>
              <a:t>b</a:t>
            </a:r>
            <a:r>
              <a:rPr lang="es-ES" dirty="0" smtClean="0"/>
              <a:t>   ) vendrá dada por :</a:t>
            </a:r>
          </a:p>
          <a:p>
            <a:endParaRPr lang="es-ES" dirty="0" smtClean="0"/>
          </a:p>
          <a:p>
            <a:r>
              <a:rPr lang="es-ES" sz="2000" dirty="0" smtClean="0"/>
              <a:t>                                          </a:t>
            </a:r>
            <a:r>
              <a:rPr lang="es-ES" sz="2000" dirty="0" smtClean="0">
                <a:latin typeface="Symbol" panose="05050102010706020507" pitchFamily="18" charset="2"/>
              </a:rPr>
              <a:t>b = (</a:t>
            </a:r>
            <a:r>
              <a:rPr lang="es-ES" sz="2000" dirty="0" smtClean="0"/>
              <a:t>X’X)</a:t>
            </a:r>
            <a:r>
              <a:rPr lang="es-ES" sz="2000" baseline="40000" dirty="0" smtClean="0"/>
              <a:t>-1 </a:t>
            </a:r>
            <a:r>
              <a:rPr lang="es-ES" sz="2000" dirty="0" smtClean="0"/>
              <a:t>. </a:t>
            </a:r>
            <a:r>
              <a:rPr lang="es-ES" sz="2000" dirty="0" smtClean="0"/>
              <a:t>X’Y                  </a:t>
            </a:r>
            <a:r>
              <a:rPr lang="es-ES" sz="2000" dirty="0" smtClean="0">
                <a:hlinkClick r:id="rId3"/>
              </a:rPr>
              <a:t>Ejemplo ( compl.2)</a:t>
            </a:r>
            <a:endParaRPr lang="es-ES" sz="2000" baseline="40000" dirty="0"/>
          </a:p>
        </p:txBody>
      </p:sp>
      <p:sp>
        <p:nvSpPr>
          <p:cNvPr id="5" name="4 CuadroTexto"/>
          <p:cNvSpPr txBox="1"/>
          <p:nvPr/>
        </p:nvSpPr>
        <p:spPr>
          <a:xfrm>
            <a:off x="0" y="5805264"/>
            <a:ext cx="9036496" cy="923330"/>
          </a:xfrm>
          <a:prstGeom prst="rect">
            <a:avLst/>
          </a:prstGeom>
          <a:noFill/>
        </p:spPr>
        <p:txBody>
          <a:bodyPr wrap="square" rtlCol="0">
            <a:spAutoFit/>
          </a:bodyPr>
          <a:lstStyle/>
          <a:p>
            <a:r>
              <a:rPr lang="es-ES" dirty="0" smtClean="0"/>
              <a:t>Queda pendiente la determinación del grado del polinomio </a:t>
            </a:r>
          </a:p>
          <a:p>
            <a:r>
              <a:rPr lang="es-ES" dirty="0" smtClean="0"/>
              <a:t>El método de </a:t>
            </a:r>
            <a:r>
              <a:rPr lang="es-ES" dirty="0" err="1" smtClean="0"/>
              <a:t>Tintner</a:t>
            </a:r>
            <a:r>
              <a:rPr lang="es-ES" dirty="0" smtClean="0"/>
              <a:t> aproximará una solución a partir de la idea de que las diferencias de orden igual al grado del polinomio son </a:t>
            </a:r>
            <a:r>
              <a:rPr lang="es-ES" dirty="0" smtClean="0"/>
              <a:t>nulas  </a:t>
            </a:r>
            <a:r>
              <a:rPr lang="es-ES" dirty="0" smtClean="0">
                <a:hlinkClick r:id="rId4"/>
              </a:rPr>
              <a:t>Ejemplo (compl.3)</a:t>
            </a:r>
            <a:endParaRPr lang="es-ES" dirty="0"/>
          </a:p>
        </p:txBody>
      </p:sp>
    </p:spTree>
    <p:extLst>
      <p:ext uri="{BB962C8B-B14F-4D97-AF65-F5344CB8AC3E}">
        <p14:creationId xmlns:p14="http://schemas.microsoft.com/office/powerpoint/2010/main" val="20375121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0" y="20701"/>
            <a:ext cx="8928992" cy="369332"/>
          </a:xfrm>
          <a:prstGeom prst="rect">
            <a:avLst/>
          </a:prstGeom>
          <a:noFill/>
        </p:spPr>
        <p:txBody>
          <a:bodyPr wrap="square" rtlCol="0">
            <a:spAutoFit/>
          </a:bodyPr>
          <a:lstStyle/>
          <a:p>
            <a:r>
              <a:rPr lang="es-ES" b="1" dirty="0" smtClean="0"/>
              <a:t>4.-Método de </a:t>
            </a:r>
            <a:r>
              <a:rPr lang="es-ES" b="1" dirty="0" err="1" smtClean="0"/>
              <a:t>Tintner</a:t>
            </a:r>
            <a:r>
              <a:rPr lang="es-ES" b="1" dirty="0" smtClean="0"/>
              <a:t> de determinación del grado del polinomio de ajuste</a:t>
            </a:r>
            <a:endParaRPr lang="es-ES" b="1" dirty="0"/>
          </a:p>
        </p:txBody>
      </p:sp>
      <p:sp>
        <p:nvSpPr>
          <p:cNvPr id="5" name="4 CuadroTexto"/>
          <p:cNvSpPr txBox="1"/>
          <p:nvPr/>
        </p:nvSpPr>
        <p:spPr>
          <a:xfrm>
            <a:off x="-30764" y="390033"/>
            <a:ext cx="9144000" cy="646331"/>
          </a:xfrm>
          <a:prstGeom prst="rect">
            <a:avLst/>
          </a:prstGeom>
          <a:noFill/>
        </p:spPr>
        <p:txBody>
          <a:bodyPr wrap="square" rtlCol="0">
            <a:spAutoFit/>
          </a:bodyPr>
          <a:lstStyle/>
          <a:p>
            <a:r>
              <a:rPr lang="es-ES" dirty="0" smtClean="0"/>
              <a:t>Consideramos que </a:t>
            </a:r>
            <a:r>
              <a:rPr lang="es-ES" dirty="0"/>
              <a:t>los datos originales pueden verse como la agregación de un parte sistemática de expresión polinómica en la variable edad y otra parte de error de forma </a:t>
            </a:r>
            <a:r>
              <a:rPr lang="es-ES" dirty="0" smtClean="0"/>
              <a:t>que:</a:t>
            </a:r>
            <a:endParaRPr lang="es-ES" dirty="0"/>
          </a:p>
        </p:txBody>
      </p:sp>
      <p:grpSp>
        <p:nvGrpSpPr>
          <p:cNvPr id="18" name="17 Grupo"/>
          <p:cNvGrpSpPr/>
          <p:nvPr/>
        </p:nvGrpSpPr>
        <p:grpSpPr>
          <a:xfrm>
            <a:off x="107504" y="1059560"/>
            <a:ext cx="9120675" cy="923330"/>
            <a:chOff x="107504" y="1059560"/>
            <a:chExt cx="9120675" cy="923330"/>
          </a:xfrm>
        </p:grpSpPr>
        <p:graphicFrame>
          <p:nvGraphicFramePr>
            <p:cNvPr id="4" name="3 Objeto"/>
            <p:cNvGraphicFramePr>
              <a:graphicFrameLocks noChangeAspect="1"/>
            </p:cNvGraphicFramePr>
            <p:nvPr>
              <p:extLst>
                <p:ext uri="{D42A27DB-BD31-4B8C-83A1-F6EECF244321}">
                  <p14:modId xmlns:p14="http://schemas.microsoft.com/office/powerpoint/2010/main" val="465953974"/>
                </p:ext>
              </p:extLst>
            </p:nvPr>
          </p:nvGraphicFramePr>
          <p:xfrm>
            <a:off x="107504" y="1196752"/>
            <a:ext cx="2065763" cy="360040"/>
          </p:xfrm>
          <a:graphic>
            <a:graphicData uri="http://schemas.openxmlformats.org/presentationml/2006/ole">
              <mc:AlternateContent xmlns:mc="http://schemas.openxmlformats.org/markup-compatibility/2006">
                <mc:Choice xmlns:v="urn:schemas-microsoft-com:vml" Requires="v">
                  <p:oleObj spid="_x0000_s3099" r:id="rId3" imgW="736600" imgH="228600" progId="Equation.3">
                    <p:embed/>
                  </p:oleObj>
                </mc:Choice>
                <mc:Fallback>
                  <p:oleObj r:id="rId3" imgW="7366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196752"/>
                          <a:ext cx="2065763" cy="360040"/>
                        </a:xfrm>
                        <a:prstGeom prst="rect">
                          <a:avLst/>
                        </a:prstGeom>
                        <a:noFill/>
                        <a:ln>
                          <a:solidFill>
                            <a:schemeClr val="tx2"/>
                          </a:solidFill>
                        </a:ln>
                      </p:spPr>
                    </p:pic>
                  </p:oleObj>
                </mc:Fallback>
              </mc:AlternateContent>
            </a:graphicData>
          </a:graphic>
        </p:graphicFrame>
        <p:sp>
          <p:nvSpPr>
            <p:cNvPr id="6" name="5 CuadroTexto"/>
            <p:cNvSpPr txBox="1"/>
            <p:nvPr/>
          </p:nvSpPr>
          <p:spPr>
            <a:xfrm>
              <a:off x="2171395" y="1059560"/>
              <a:ext cx="7056784" cy="923330"/>
            </a:xfrm>
            <a:prstGeom prst="rect">
              <a:avLst/>
            </a:prstGeom>
            <a:noFill/>
          </p:spPr>
          <p:txBody>
            <a:bodyPr wrap="square" rtlCol="0">
              <a:spAutoFit/>
            </a:bodyPr>
            <a:lstStyle/>
            <a:p>
              <a:r>
                <a:rPr lang="es-ES" i="1" dirty="0" err="1"/>
                <a:t>u</a:t>
              </a:r>
              <a:r>
                <a:rPr lang="es-ES" baseline="-25000" dirty="0" err="1"/>
                <a:t>x</a:t>
              </a:r>
              <a:r>
                <a:rPr lang="es-ES" dirty="0"/>
                <a:t> es un polinomio de la edad </a:t>
              </a:r>
              <a:endParaRPr lang="es-ES" dirty="0" smtClean="0"/>
            </a:p>
            <a:p>
              <a:r>
                <a:rPr lang="es-ES" i="1" dirty="0" smtClean="0">
                  <a:sym typeface="Symbol"/>
                </a:rPr>
                <a:t></a:t>
              </a:r>
              <a:r>
                <a:rPr lang="es-ES" baseline="-25000" dirty="0"/>
                <a:t>x</a:t>
              </a:r>
              <a:r>
                <a:rPr lang="es-ES" dirty="0"/>
                <a:t> es un error aleatorio que </a:t>
              </a:r>
              <a:r>
                <a:rPr lang="es-ES" dirty="0" smtClean="0"/>
                <a:t>suponemos, independiente </a:t>
              </a:r>
              <a:r>
                <a:rPr lang="es-ES" dirty="0"/>
                <a:t>de </a:t>
              </a:r>
              <a:r>
                <a:rPr lang="es-ES" i="1" dirty="0" err="1"/>
                <a:t>u</a:t>
              </a:r>
              <a:r>
                <a:rPr lang="es-ES" baseline="-25000" dirty="0" err="1"/>
                <a:t>x</a:t>
              </a:r>
              <a:r>
                <a:rPr lang="es-ES" dirty="0" smtClean="0"/>
                <a:t> , con media </a:t>
              </a:r>
              <a:r>
                <a:rPr lang="es-ES" dirty="0"/>
                <a:t>cero y de varianza constante (</a:t>
              </a:r>
              <a:r>
                <a:rPr lang="es-ES" dirty="0" err="1"/>
                <a:t>homoscedástico</a:t>
              </a:r>
              <a:r>
                <a:rPr lang="es-ES" dirty="0" smtClean="0"/>
                <a:t>).</a:t>
              </a:r>
            </a:p>
          </p:txBody>
        </p:sp>
      </p:grpSp>
      <p:sp>
        <p:nvSpPr>
          <p:cNvPr id="8" name="Rectangle 4"/>
          <p:cNvSpPr>
            <a:spLocks noChangeArrowheads="1"/>
          </p:cNvSpPr>
          <p:nvPr/>
        </p:nvSpPr>
        <p:spPr bwMode="auto">
          <a:xfrm>
            <a:off x="179512" y="49411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pSp>
        <p:nvGrpSpPr>
          <p:cNvPr id="19" name="18 Grupo"/>
          <p:cNvGrpSpPr/>
          <p:nvPr/>
        </p:nvGrpSpPr>
        <p:grpSpPr>
          <a:xfrm>
            <a:off x="-30764" y="1942967"/>
            <a:ext cx="9076928" cy="1164315"/>
            <a:chOff x="-30764" y="1942967"/>
            <a:chExt cx="9076928" cy="1164315"/>
          </a:xfrm>
        </p:grpSpPr>
        <p:sp>
          <p:nvSpPr>
            <p:cNvPr id="7" name="6 CuadroTexto"/>
            <p:cNvSpPr txBox="1"/>
            <p:nvPr/>
          </p:nvSpPr>
          <p:spPr>
            <a:xfrm>
              <a:off x="-30764" y="1942967"/>
              <a:ext cx="8804855" cy="369332"/>
            </a:xfrm>
            <a:prstGeom prst="rect">
              <a:avLst/>
            </a:prstGeom>
            <a:noFill/>
          </p:spPr>
          <p:txBody>
            <a:bodyPr wrap="square" rtlCol="0">
              <a:spAutoFit/>
            </a:bodyPr>
            <a:lstStyle/>
            <a:p>
              <a:r>
                <a:rPr lang="es-ES" dirty="0" smtClean="0"/>
                <a:t>Puede </a:t>
              </a:r>
              <a:r>
                <a:rPr lang="es-ES" dirty="0"/>
                <a:t>probarse que llamando </a:t>
              </a:r>
              <a:r>
                <a:rPr lang="es-ES" dirty="0">
                  <a:sym typeface="Symbol"/>
                </a:rPr>
                <a:t></a:t>
              </a:r>
              <a:r>
                <a:rPr lang="es-ES" baseline="30000" dirty="0"/>
                <a:t>r</a:t>
              </a:r>
              <a:r>
                <a:rPr lang="es-ES" dirty="0"/>
                <a:t> al operador diferencia de orden r</a:t>
              </a:r>
              <a:r>
                <a:rPr lang="es-ES" dirty="0" smtClean="0"/>
                <a:t>:</a:t>
              </a:r>
              <a:endParaRPr lang="es-ES" dirty="0"/>
            </a:p>
          </p:txBody>
        </p:sp>
        <p:grpSp>
          <p:nvGrpSpPr>
            <p:cNvPr id="17" name="16 Grupo"/>
            <p:cNvGrpSpPr/>
            <p:nvPr/>
          </p:nvGrpSpPr>
          <p:grpSpPr>
            <a:xfrm>
              <a:off x="66591" y="2494637"/>
              <a:ext cx="8979573" cy="612645"/>
              <a:chOff x="66591" y="2392490"/>
              <a:chExt cx="8979573" cy="612645"/>
            </a:xfrm>
          </p:grpSpPr>
          <p:graphicFrame>
            <p:nvGraphicFramePr>
              <p:cNvPr id="9" name="8 Objeto"/>
              <p:cNvGraphicFramePr>
                <a:graphicFrameLocks noChangeAspect="1"/>
              </p:cNvGraphicFramePr>
              <p:nvPr>
                <p:extLst>
                  <p:ext uri="{D42A27DB-BD31-4B8C-83A1-F6EECF244321}">
                    <p14:modId xmlns:p14="http://schemas.microsoft.com/office/powerpoint/2010/main" val="653194543"/>
                  </p:ext>
                </p:extLst>
              </p:nvPr>
            </p:nvGraphicFramePr>
            <p:xfrm>
              <a:off x="66591" y="2392490"/>
              <a:ext cx="3178097" cy="612645"/>
            </p:xfrm>
            <a:graphic>
              <a:graphicData uri="http://schemas.openxmlformats.org/presentationml/2006/ole">
                <mc:AlternateContent xmlns:mc="http://schemas.openxmlformats.org/markup-compatibility/2006">
                  <mc:Choice xmlns:v="urn:schemas-microsoft-com:vml" Requires="v">
                    <p:oleObj spid="_x0000_s3100" r:id="rId5" imgW="2374900" imgH="457200" progId="Equation.3">
                      <p:embed/>
                    </p:oleObj>
                  </mc:Choice>
                  <mc:Fallback>
                    <p:oleObj r:id="rId5" imgW="2374900" imgH="457200" progId="Equation.3">
                      <p:embed/>
                      <p:pic>
                        <p:nvPicPr>
                          <p:cNvPr id="0"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591" y="2392490"/>
                            <a:ext cx="3178097" cy="612645"/>
                          </a:xfrm>
                          <a:prstGeom prst="rect">
                            <a:avLst/>
                          </a:prstGeom>
                          <a:noFill/>
                        </p:spPr>
                      </p:pic>
                    </p:oleObj>
                  </mc:Fallback>
                </mc:AlternateContent>
              </a:graphicData>
            </a:graphic>
          </p:graphicFrame>
          <p:sp>
            <p:nvSpPr>
              <p:cNvPr id="10" name="9 CuadroTexto"/>
              <p:cNvSpPr txBox="1"/>
              <p:nvPr/>
            </p:nvSpPr>
            <p:spPr>
              <a:xfrm>
                <a:off x="3357533" y="2494637"/>
                <a:ext cx="5688631" cy="369332"/>
              </a:xfrm>
              <a:prstGeom prst="rect">
                <a:avLst/>
              </a:prstGeom>
              <a:noFill/>
            </p:spPr>
            <p:txBody>
              <a:bodyPr wrap="square" rtlCol="0">
                <a:spAutoFit/>
              </a:bodyPr>
              <a:lstStyle/>
              <a:p>
                <a:r>
                  <a:rPr lang="es-ES" dirty="0"/>
                  <a:t>Con </a:t>
                </a:r>
                <a:r>
                  <a:rPr lang="es-ES" i="1" dirty="0"/>
                  <a:t>v=</a:t>
                </a:r>
                <a:r>
                  <a:rPr lang="es-ES" dirty="0"/>
                  <a:t>Var(</a:t>
                </a:r>
                <a:r>
                  <a:rPr lang="es-ES" i="1" dirty="0">
                    <a:sym typeface="Symbol"/>
                  </a:rPr>
                  <a:t></a:t>
                </a:r>
                <a:r>
                  <a:rPr lang="es-ES" baseline="-25000" dirty="0"/>
                  <a:t>x</a:t>
                </a:r>
                <a:r>
                  <a:rPr lang="es-ES" dirty="0"/>
                  <a:t>) supuesta constante para cualquier edad x</a:t>
                </a:r>
                <a:r>
                  <a:rPr lang="es-ES" dirty="0" smtClean="0"/>
                  <a:t>.</a:t>
                </a:r>
                <a:endParaRPr lang="es-ES" dirty="0"/>
              </a:p>
            </p:txBody>
          </p:sp>
        </p:grpSp>
      </p:grpSp>
      <p:sp>
        <p:nvSpPr>
          <p:cNvPr id="11" name="Rectangle 8"/>
          <p:cNvSpPr>
            <a:spLocks noChangeArrowheads="1"/>
          </p:cNvSpPr>
          <p:nvPr/>
        </p:nvSpPr>
        <p:spPr bwMode="auto">
          <a:xfrm>
            <a:off x="0" y="3247323"/>
            <a:ext cx="88214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alt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Como para un polinomio de grado h sus diferencias de orden h son constantes, tendremos que si se toman diferencias de orden h o superior para la serie de datos originales, la parte sistemática  tendrá varianza nula y  como la parte aleatoria es independiente de la sistemática:</a:t>
            </a:r>
            <a:endParaRPr kumimoji="0" lang="es-ES" altLang="es-ES"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2" name="11 Objeto"/>
          <p:cNvGraphicFramePr>
            <a:graphicFrameLocks noChangeAspect="1"/>
          </p:cNvGraphicFramePr>
          <p:nvPr>
            <p:extLst>
              <p:ext uri="{D42A27DB-BD31-4B8C-83A1-F6EECF244321}">
                <p14:modId xmlns:p14="http://schemas.microsoft.com/office/powerpoint/2010/main" val="1263215673"/>
              </p:ext>
            </p:extLst>
          </p:nvPr>
        </p:nvGraphicFramePr>
        <p:xfrm>
          <a:off x="193034" y="4392557"/>
          <a:ext cx="4586992" cy="1097221"/>
        </p:xfrm>
        <a:graphic>
          <a:graphicData uri="http://schemas.openxmlformats.org/presentationml/2006/ole">
            <mc:AlternateContent xmlns:mc="http://schemas.openxmlformats.org/markup-compatibility/2006">
              <mc:Choice xmlns:v="urn:schemas-microsoft-com:vml" Requires="v">
                <p:oleObj spid="_x0000_s3101" r:id="rId7" imgW="2870200" imgH="685800" progId="Equation.3">
                  <p:embed/>
                </p:oleObj>
              </mc:Choice>
              <mc:Fallback>
                <p:oleObj r:id="rId7" imgW="2870200" imgH="6858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3034" y="4392557"/>
                        <a:ext cx="4586992" cy="1097221"/>
                      </a:xfrm>
                      <a:prstGeom prst="rect">
                        <a:avLst/>
                      </a:prstGeom>
                      <a:noFill/>
                    </p:spPr>
                  </p:pic>
                </p:oleObj>
              </mc:Fallback>
            </mc:AlternateContent>
          </a:graphicData>
        </a:graphic>
      </p:graphicFrame>
      <p:sp>
        <p:nvSpPr>
          <p:cNvPr id="13" name="Rectangle 10"/>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pSp>
        <p:nvGrpSpPr>
          <p:cNvPr id="16" name="15 Grupo"/>
          <p:cNvGrpSpPr/>
          <p:nvPr/>
        </p:nvGrpSpPr>
        <p:grpSpPr>
          <a:xfrm>
            <a:off x="5580112" y="5047894"/>
            <a:ext cx="3088383" cy="1079210"/>
            <a:chOff x="549221" y="5517232"/>
            <a:chExt cx="3088383" cy="1079210"/>
          </a:xfrm>
        </p:grpSpPr>
        <p:graphicFrame>
          <p:nvGraphicFramePr>
            <p:cNvPr id="14" name="13 Objeto"/>
            <p:cNvGraphicFramePr>
              <a:graphicFrameLocks noChangeAspect="1"/>
            </p:cNvGraphicFramePr>
            <p:nvPr>
              <p:extLst>
                <p:ext uri="{D42A27DB-BD31-4B8C-83A1-F6EECF244321}">
                  <p14:modId xmlns:p14="http://schemas.microsoft.com/office/powerpoint/2010/main" val="2713753345"/>
                </p:ext>
              </p:extLst>
            </p:nvPr>
          </p:nvGraphicFramePr>
          <p:xfrm>
            <a:off x="2243625" y="5517232"/>
            <a:ext cx="1393979" cy="1079210"/>
          </p:xfrm>
          <a:graphic>
            <a:graphicData uri="http://schemas.openxmlformats.org/presentationml/2006/ole">
              <mc:AlternateContent xmlns:mc="http://schemas.openxmlformats.org/markup-compatibility/2006">
                <mc:Choice xmlns:v="urn:schemas-microsoft-com:vml" Requires="v">
                  <p:oleObj spid="_x0000_s3102" r:id="rId9" imgW="889000" imgH="685800" progId="Equation.3">
                    <p:embed/>
                  </p:oleObj>
                </mc:Choice>
                <mc:Fallback>
                  <p:oleObj r:id="rId9" imgW="889000" imgH="685800" progId="Equation.3">
                    <p:embed/>
                    <p:pic>
                      <p:nvPicPr>
                        <p:cNvPr id="0" name="Objec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43625" y="5517232"/>
                          <a:ext cx="1393979" cy="1079210"/>
                        </a:xfrm>
                        <a:prstGeom prst="rect">
                          <a:avLst/>
                        </a:prstGeom>
                        <a:noFill/>
                        <a:ln w="19050">
                          <a:solidFill>
                            <a:schemeClr val="accent1">
                              <a:lumMod val="50000"/>
                            </a:schemeClr>
                          </a:solidFill>
                        </a:ln>
                      </p:spPr>
                    </p:pic>
                  </p:oleObj>
                </mc:Fallback>
              </mc:AlternateContent>
            </a:graphicData>
          </a:graphic>
        </p:graphicFrame>
        <p:sp>
          <p:nvSpPr>
            <p:cNvPr id="15" name="14 CuadroTexto"/>
            <p:cNvSpPr txBox="1"/>
            <p:nvPr/>
          </p:nvSpPr>
          <p:spPr>
            <a:xfrm>
              <a:off x="549221" y="5517232"/>
              <a:ext cx="2808312" cy="646331"/>
            </a:xfrm>
            <a:prstGeom prst="rect">
              <a:avLst/>
            </a:prstGeom>
            <a:noFill/>
          </p:spPr>
          <p:txBody>
            <a:bodyPr wrap="square" rtlCol="0">
              <a:spAutoFit/>
            </a:bodyPr>
            <a:lstStyle/>
            <a:p>
              <a:r>
                <a:rPr lang="es-ES" dirty="0"/>
                <a:t>Y por </a:t>
              </a:r>
              <a:r>
                <a:rPr lang="es-ES" dirty="0" smtClean="0"/>
                <a:t>lo </a:t>
              </a:r>
              <a:r>
                <a:rPr lang="es-ES" dirty="0"/>
                <a:t>tanto:</a:t>
              </a:r>
            </a:p>
            <a:p>
              <a:endParaRPr lang="es-ES" dirty="0"/>
            </a:p>
          </p:txBody>
        </p:sp>
      </p:grpSp>
    </p:spTree>
    <p:extLst>
      <p:ext uri="{BB962C8B-B14F-4D97-AF65-F5344CB8AC3E}">
        <p14:creationId xmlns:p14="http://schemas.microsoft.com/office/powerpoint/2010/main" val="779779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8413947" y="0"/>
            <a:ext cx="730053" cy="246221"/>
          </a:xfrm>
          <a:prstGeom prst="rect">
            <a:avLst/>
          </a:prstGeom>
          <a:noFill/>
        </p:spPr>
        <p:txBody>
          <a:bodyPr wrap="square" rtlCol="0">
            <a:spAutoFit/>
          </a:bodyPr>
          <a:lstStyle/>
          <a:p>
            <a:r>
              <a:rPr lang="es-ES" sz="1000" dirty="0" err="1" smtClean="0"/>
              <a:t>Tintner</a:t>
            </a:r>
            <a:r>
              <a:rPr lang="es-ES" sz="1000" dirty="0" smtClean="0"/>
              <a:t>(2)</a:t>
            </a:r>
            <a:endParaRPr lang="es-ES" dirty="0"/>
          </a:p>
        </p:txBody>
      </p:sp>
      <p:sp>
        <p:nvSpPr>
          <p:cNvPr id="3" name="2 CuadroTexto"/>
          <p:cNvSpPr txBox="1"/>
          <p:nvPr/>
        </p:nvSpPr>
        <p:spPr>
          <a:xfrm>
            <a:off x="4986" y="246221"/>
            <a:ext cx="9144000" cy="1477328"/>
          </a:xfrm>
          <a:prstGeom prst="rect">
            <a:avLst/>
          </a:prstGeom>
          <a:noFill/>
        </p:spPr>
        <p:txBody>
          <a:bodyPr wrap="square" rtlCol="0">
            <a:spAutoFit/>
          </a:bodyPr>
          <a:lstStyle/>
          <a:p>
            <a:r>
              <a:rPr lang="es-ES" dirty="0"/>
              <a:t>En la práctica, el polinomio sólo es una aproximación a la parte sistemática de los datos y las hipótesis de independencia y </a:t>
            </a:r>
            <a:r>
              <a:rPr lang="es-ES" dirty="0" err="1"/>
              <a:t>homoscedasticidad</a:t>
            </a:r>
            <a:r>
              <a:rPr lang="es-ES" dirty="0"/>
              <a:t>  tampoco son de cumplimiento absoluto. Por tanto diremos que hemos alcanzado el grado del polinomio cuando la varianza (corregida) de las diferencias  se estabilice lo que puede medirse con  el estadístico:</a:t>
            </a:r>
          </a:p>
          <a:p>
            <a:endParaRPr lang="es-E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340768"/>
            <a:ext cx="6336704" cy="18934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77483" y="3275746"/>
            <a:ext cx="8938965" cy="923330"/>
          </a:xfrm>
          <a:prstGeom prst="rect">
            <a:avLst/>
          </a:prstGeom>
          <a:noFill/>
        </p:spPr>
        <p:txBody>
          <a:bodyPr wrap="square" rtlCol="0">
            <a:spAutoFit/>
          </a:bodyPr>
          <a:lstStyle/>
          <a:p>
            <a:r>
              <a:rPr lang="es-ES" dirty="0"/>
              <a:t>Con S</a:t>
            </a:r>
            <a:r>
              <a:rPr lang="es-ES" baseline="-25000" dirty="0"/>
              <a:t>r</a:t>
            </a:r>
            <a:r>
              <a:rPr lang="es-ES" dirty="0"/>
              <a:t> la suma de cuadrados de las diferencias  de orden r (No se toma la varianza ya que se supone que la media es cero) y el valor de </a:t>
            </a:r>
            <a:r>
              <a:rPr lang="es-ES" dirty="0" err="1"/>
              <a:t>C</a:t>
            </a:r>
            <a:r>
              <a:rPr lang="es-ES" baseline="-25000" dirty="0" err="1"/>
              <a:t>rq</a:t>
            </a:r>
            <a:r>
              <a:rPr lang="es-ES" dirty="0"/>
              <a:t> es:</a:t>
            </a:r>
          </a:p>
          <a:p>
            <a:endParaRPr lang="es-ES" dirty="0"/>
          </a:p>
        </p:txBody>
      </p:sp>
      <p:sp>
        <p:nvSpPr>
          <p:cNvPr id="5"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6" name="5 Objeto"/>
          <p:cNvGraphicFramePr>
            <a:graphicFrameLocks noChangeAspect="1"/>
          </p:cNvGraphicFramePr>
          <p:nvPr>
            <p:extLst>
              <p:ext uri="{D42A27DB-BD31-4B8C-83A1-F6EECF244321}">
                <p14:modId xmlns:p14="http://schemas.microsoft.com/office/powerpoint/2010/main" val="4240972469"/>
              </p:ext>
            </p:extLst>
          </p:nvPr>
        </p:nvGraphicFramePr>
        <p:xfrm>
          <a:off x="26960" y="4005064"/>
          <a:ext cx="3464920" cy="1409240"/>
        </p:xfrm>
        <a:graphic>
          <a:graphicData uri="http://schemas.openxmlformats.org/presentationml/2006/ole">
            <mc:AlternateContent xmlns:mc="http://schemas.openxmlformats.org/markup-compatibility/2006">
              <mc:Choice xmlns:v="urn:schemas-microsoft-com:vml" Requires="v">
                <p:oleObj spid="_x0000_s4110" r:id="rId4" imgW="2552700" imgH="1041400" progId="Equation.3">
                  <p:embed/>
                </p:oleObj>
              </mc:Choice>
              <mc:Fallback>
                <p:oleObj r:id="rId4" imgW="2552700" imgH="10414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60" y="4005064"/>
                        <a:ext cx="3464920" cy="1409240"/>
                      </a:xfrm>
                      <a:prstGeom prst="rect">
                        <a:avLst/>
                      </a:prstGeom>
                      <a:noFill/>
                    </p:spPr>
                  </p:pic>
                </p:oleObj>
              </mc:Fallback>
            </mc:AlternateContent>
          </a:graphicData>
        </a:graphic>
      </p:graphicFrame>
      <p:sp>
        <p:nvSpPr>
          <p:cNvPr id="7" name="6 CuadroTexto"/>
          <p:cNvSpPr txBox="1"/>
          <p:nvPr/>
        </p:nvSpPr>
        <p:spPr>
          <a:xfrm>
            <a:off x="3635896" y="4077071"/>
            <a:ext cx="2438232" cy="646331"/>
          </a:xfrm>
          <a:prstGeom prst="rect">
            <a:avLst/>
          </a:prstGeom>
          <a:noFill/>
        </p:spPr>
        <p:txBody>
          <a:bodyPr wrap="square" rtlCol="0">
            <a:spAutoFit/>
          </a:bodyPr>
          <a:lstStyle/>
          <a:p>
            <a:r>
              <a:rPr lang="es-ES" dirty="0" smtClean="0"/>
              <a:t>Que suele (</a:t>
            </a:r>
            <a:r>
              <a:rPr lang="es-ES" dirty="0"/>
              <a:t>r ≥ </a:t>
            </a:r>
            <a:r>
              <a:rPr lang="es-ES" dirty="0" smtClean="0"/>
              <a:t>5) aproximarse como:</a:t>
            </a:r>
            <a:endParaRPr lang="es-ES" dirty="0"/>
          </a:p>
        </p:txBody>
      </p:sp>
      <p:sp>
        <p:nvSpPr>
          <p:cNvPr id="8" name="Rectangle 6"/>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graphicFrame>
        <p:nvGraphicFramePr>
          <p:cNvPr id="9" name="8 Objeto"/>
          <p:cNvGraphicFramePr>
            <a:graphicFrameLocks noChangeAspect="1"/>
          </p:cNvGraphicFramePr>
          <p:nvPr>
            <p:extLst>
              <p:ext uri="{D42A27DB-BD31-4B8C-83A1-F6EECF244321}">
                <p14:modId xmlns:p14="http://schemas.microsoft.com/office/powerpoint/2010/main" val="1505871836"/>
              </p:ext>
            </p:extLst>
          </p:nvPr>
        </p:nvGraphicFramePr>
        <p:xfrm>
          <a:off x="5011047" y="4653136"/>
          <a:ext cx="3586401" cy="900550"/>
        </p:xfrm>
        <a:graphic>
          <a:graphicData uri="http://schemas.openxmlformats.org/presentationml/2006/ole">
            <mc:AlternateContent xmlns:mc="http://schemas.openxmlformats.org/markup-compatibility/2006">
              <mc:Choice xmlns:v="urn:schemas-microsoft-com:vml" Requires="v">
                <p:oleObj spid="_x0000_s4111" r:id="rId6" imgW="2159000" imgH="546100" progId="Equation.3">
                  <p:embed/>
                </p:oleObj>
              </mc:Choice>
              <mc:Fallback>
                <p:oleObj r:id="rId6" imgW="2159000" imgH="5461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11047" y="4653136"/>
                        <a:ext cx="3586401" cy="900550"/>
                      </a:xfrm>
                      <a:prstGeom prst="rect">
                        <a:avLst/>
                      </a:prstGeom>
                      <a:noFill/>
                    </p:spPr>
                  </p:pic>
                </p:oleObj>
              </mc:Fallback>
            </mc:AlternateContent>
          </a:graphicData>
        </a:graphic>
      </p:graphicFrame>
      <p:sp>
        <p:nvSpPr>
          <p:cNvPr id="10" name="9 CuadroTexto"/>
          <p:cNvSpPr txBox="1"/>
          <p:nvPr/>
        </p:nvSpPr>
        <p:spPr>
          <a:xfrm>
            <a:off x="3419872" y="2132856"/>
            <a:ext cx="5596576"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dirty="0" err="1">
                <a:solidFill>
                  <a:srgbClr val="FF0000"/>
                </a:solidFill>
              </a:rPr>
              <a:t>Z</a:t>
            </a:r>
            <a:r>
              <a:rPr lang="es-ES" baseline="-25000" dirty="0" err="1">
                <a:solidFill>
                  <a:srgbClr val="FF0000"/>
                </a:solidFill>
              </a:rPr>
              <a:t>rq</a:t>
            </a:r>
            <a:r>
              <a:rPr lang="es-ES" dirty="0">
                <a:solidFill>
                  <a:srgbClr val="FF0000"/>
                </a:solidFill>
              </a:rPr>
              <a:t> se distribuye aproximadamente con una N(0,1) lo que permite contrastar la hipótesis  de que las diferencias entre distintos órdenes son iguales a cero</a:t>
            </a:r>
            <a:r>
              <a:rPr lang="es-ES" dirty="0" smtClean="0">
                <a:solidFill>
                  <a:srgbClr val="FF0000"/>
                </a:solidFill>
              </a:rPr>
              <a:t>.</a:t>
            </a:r>
            <a:endParaRPr lang="es-ES" dirty="0"/>
          </a:p>
        </p:txBody>
      </p:sp>
      <p:sp>
        <p:nvSpPr>
          <p:cNvPr id="11" name="10 Rectángulo"/>
          <p:cNvSpPr/>
          <p:nvPr/>
        </p:nvSpPr>
        <p:spPr>
          <a:xfrm>
            <a:off x="99610" y="5805264"/>
            <a:ext cx="894478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s-ES" dirty="0">
                <a:solidFill>
                  <a:srgbClr val="FF0000"/>
                </a:solidFill>
              </a:rPr>
              <a:t>Detectado el valor de r al que podría aceptarse tal hipótesis por dar un Z</a:t>
            </a:r>
            <a:r>
              <a:rPr lang="es-ES" baseline="-25000" dirty="0">
                <a:solidFill>
                  <a:srgbClr val="FF0000"/>
                </a:solidFill>
              </a:rPr>
              <a:t>r,r+1</a:t>
            </a:r>
            <a:r>
              <a:rPr lang="es-ES" dirty="0">
                <a:solidFill>
                  <a:srgbClr val="FF0000"/>
                </a:solidFill>
              </a:rPr>
              <a:t> de valor absoluto inferior a cierto Z</a:t>
            </a:r>
            <a:r>
              <a:rPr lang="es-ES" baseline="-25000" dirty="0">
                <a:solidFill>
                  <a:srgbClr val="FF0000"/>
                </a:solidFill>
                <a:sym typeface="Symbol"/>
              </a:rPr>
              <a:t></a:t>
            </a:r>
            <a:r>
              <a:rPr lang="es-ES" dirty="0">
                <a:solidFill>
                  <a:srgbClr val="FF0000"/>
                </a:solidFill>
              </a:rPr>
              <a:t> , el grado del polinomio a ajustar sería r .</a:t>
            </a:r>
          </a:p>
        </p:txBody>
      </p:sp>
    </p:spTree>
    <p:extLst>
      <p:ext uri="{BB962C8B-B14F-4D97-AF65-F5344CB8AC3E}">
        <p14:creationId xmlns:p14="http://schemas.microsoft.com/office/powerpoint/2010/main" val="38163433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381" y="26351"/>
            <a:ext cx="9144000" cy="923330"/>
          </a:xfrm>
          <a:prstGeom prst="rect">
            <a:avLst/>
          </a:prstGeom>
        </p:spPr>
        <p:txBody>
          <a:bodyPr wrap="square">
            <a:spAutoFit/>
          </a:bodyPr>
          <a:lstStyle/>
          <a:p>
            <a:r>
              <a:rPr lang="es-ES" dirty="0"/>
              <a:t>Por ejemplo: supongamos que deseamos ajustar las probabilidades anuales de fallecimiento para una cohorte durante sus primeros 20 años: En la tabla inicial de datos aparecen también las diferencias sucesivas hasta grado13:</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836712"/>
            <a:ext cx="6103500" cy="5964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CuadroTexto"/>
          <p:cNvSpPr txBox="1"/>
          <p:nvPr/>
        </p:nvSpPr>
        <p:spPr>
          <a:xfrm>
            <a:off x="179512" y="2060848"/>
            <a:ext cx="3024336" cy="4247317"/>
          </a:xfrm>
          <a:prstGeom prst="rect">
            <a:avLst/>
          </a:prstGeom>
          <a:noFill/>
        </p:spPr>
        <p:txBody>
          <a:bodyPr wrap="square" rtlCol="0">
            <a:spAutoFit/>
          </a:bodyPr>
          <a:lstStyle/>
          <a:p>
            <a:r>
              <a:rPr lang="es-ES" dirty="0" smtClean="0"/>
              <a:t>para </a:t>
            </a:r>
            <a:r>
              <a:rPr lang="es-ES" dirty="0"/>
              <a:t>r=10 se obtiene un valor del estadístico Z bastante inferior a los valores críticos habituales para niveles de significación estándares. Por lo que procederíamos a ajustar los datos a un polinomio de orden 10.</a:t>
            </a:r>
          </a:p>
          <a:p>
            <a:r>
              <a:rPr lang="es-ES" dirty="0"/>
              <a:t>A partir de la matriz de datos original podemos estimar ese polinomio de ajuste  obteniendo el vector de coeficientes A , a partir de A=(X’X)</a:t>
            </a:r>
            <a:r>
              <a:rPr lang="es-ES" baseline="30000" dirty="0"/>
              <a:t>-1</a:t>
            </a:r>
            <a:r>
              <a:rPr lang="es-ES" dirty="0"/>
              <a:t>.(X’Y)</a:t>
            </a:r>
          </a:p>
          <a:p>
            <a:endParaRPr lang="es-ES" dirty="0"/>
          </a:p>
        </p:txBody>
      </p:sp>
      <p:sp>
        <p:nvSpPr>
          <p:cNvPr id="4" name="3 CuadroTexto"/>
          <p:cNvSpPr txBox="1"/>
          <p:nvPr/>
        </p:nvSpPr>
        <p:spPr>
          <a:xfrm>
            <a:off x="179512" y="6237312"/>
            <a:ext cx="2808312" cy="369332"/>
          </a:xfrm>
          <a:prstGeom prst="rect">
            <a:avLst/>
          </a:prstGeom>
          <a:noFill/>
        </p:spPr>
        <p:txBody>
          <a:bodyPr wrap="square" rtlCol="0">
            <a:spAutoFit/>
          </a:bodyPr>
          <a:lstStyle/>
          <a:p>
            <a:r>
              <a:rPr lang="es-ES" dirty="0" smtClean="0">
                <a:hlinkClick r:id="rId3"/>
              </a:rPr>
              <a:t>Otro ejemplo</a:t>
            </a:r>
            <a:endParaRPr lang="es-ES" dirty="0"/>
          </a:p>
        </p:txBody>
      </p:sp>
    </p:spTree>
    <p:extLst>
      <p:ext uri="{BB962C8B-B14F-4D97-AF65-F5344CB8AC3E}">
        <p14:creationId xmlns:p14="http://schemas.microsoft.com/office/powerpoint/2010/main" val="286295474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TotalTime>
  <Words>792</Words>
  <Application>Microsoft Office PowerPoint</Application>
  <PresentationFormat>Presentación en pantalla (4:3)</PresentationFormat>
  <Paragraphs>39</Paragraphs>
  <Slides>6</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6</vt:i4>
      </vt:variant>
    </vt:vector>
  </HeadingPairs>
  <TitlesOfParts>
    <vt:vector size="8" baseType="lpstr">
      <vt:lpstr>Tema de Office</vt:lpstr>
      <vt:lpstr>Equation.3</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Ignacio</dc:creator>
  <cp:lastModifiedBy>Ignacio</cp:lastModifiedBy>
  <cp:revision>12</cp:revision>
  <cp:lastPrinted>2021-12-13T16:55:11Z</cp:lastPrinted>
  <dcterms:created xsi:type="dcterms:W3CDTF">2021-12-12T17:22:02Z</dcterms:created>
  <dcterms:modified xsi:type="dcterms:W3CDTF">2021-12-13T17:16:24Z</dcterms:modified>
</cp:coreProperties>
</file>