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81813" cy="100028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97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43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90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88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44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07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64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709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89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77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44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4495-C644-4B4B-9E78-38E4703DF995}" type="datetimeFigureOut">
              <a:rPr lang="es-ES" smtClean="0"/>
              <a:t>05/12/2022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91D2B-580C-4076-9DDF-B6A4059EF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134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332656"/>
            <a:ext cx="903649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rgbClr val="0070C0"/>
                </a:solidFill>
              </a:rPr>
              <a:t>Estimación de probabilidades brutas en población en riesgo</a:t>
            </a:r>
          </a:p>
          <a:p>
            <a:endParaRPr lang="es-ES" dirty="0"/>
          </a:p>
          <a:p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Población en riesgo: Cálculo de q .Población en riesgo. Población central o censal en riesgo y tanto central de mortalidad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sz="2800" dirty="0" smtClean="0"/>
              <a:t>Tablas seleccionadas . Efecto de selección Notación y desarrollo.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66087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5" name="4 Grupo"/>
          <p:cNvGrpSpPr/>
          <p:nvPr/>
        </p:nvGrpSpPr>
        <p:grpSpPr>
          <a:xfrm>
            <a:off x="132925" y="223337"/>
            <a:ext cx="1585388" cy="923330"/>
            <a:chOff x="755576" y="476672"/>
            <a:chExt cx="1585388" cy="923330"/>
          </a:xfrm>
        </p:grpSpPr>
        <p:graphicFrame>
          <p:nvGraphicFramePr>
            <p:cNvPr id="3" name="2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2765361"/>
                </p:ext>
              </p:extLst>
            </p:nvPr>
          </p:nvGraphicFramePr>
          <p:xfrm>
            <a:off x="755576" y="476672"/>
            <a:ext cx="1008112" cy="8724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r:id="rId3" imgW="495085" imgH="431613" progId="Equation.3">
                    <p:embed/>
                  </p:oleObj>
                </mc:Choice>
                <mc:Fallback>
                  <p:oleObj r:id="rId3" imgW="495085" imgH="431613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76" y="476672"/>
                          <a:ext cx="1008112" cy="87240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3 Rectángulo"/>
            <p:cNvSpPr/>
            <p:nvPr/>
          </p:nvSpPr>
          <p:spPr>
            <a:xfrm>
              <a:off x="1835696" y="476672"/>
              <a:ext cx="50526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5400" b="1" cap="none" spc="0" dirty="0" smtClean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rPr>
                <a:t>?</a:t>
              </a:r>
              <a:endParaRPr lang="es-ES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endParaRPr>
            </a:p>
          </p:txBody>
        </p:sp>
      </p:grpSp>
      <p:sp>
        <p:nvSpPr>
          <p:cNvPr id="6" name="5 CuadroTexto"/>
          <p:cNvSpPr txBox="1"/>
          <p:nvPr/>
        </p:nvSpPr>
        <p:spPr>
          <a:xfrm>
            <a:off x="1727239" y="84837"/>
            <a:ext cx="7451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Primera aproximación: contabilizar </a:t>
            </a:r>
            <a:r>
              <a:rPr lang="es-ES" dirty="0"/>
              <a:t>el número de individuos que alcanza la edad x durante el periodo de análisis, llamémosle: l</a:t>
            </a:r>
            <a:r>
              <a:rPr lang="es-ES" baseline="-25000" dirty="0"/>
              <a:t>x0</a:t>
            </a:r>
            <a:r>
              <a:rPr lang="es-ES" dirty="0"/>
              <a:t>, y el número de individuos que fallecen entre las edades x y x+1 durante ese mismo periodo de análisis: d</a:t>
            </a:r>
            <a:r>
              <a:rPr lang="es-ES" baseline="-25000" dirty="0"/>
              <a:t>x0</a:t>
            </a:r>
            <a:r>
              <a:rPr lang="es-ES" dirty="0"/>
              <a:t> .La primera aproximación a </a:t>
            </a:r>
            <a:r>
              <a:rPr lang="es-ES" dirty="0" err="1"/>
              <a:t>q</a:t>
            </a:r>
            <a:r>
              <a:rPr lang="es-ES" baseline="-25000" dirty="0" err="1"/>
              <a:t>x</a:t>
            </a:r>
            <a:r>
              <a:rPr lang="es-ES" baseline="-25000" dirty="0"/>
              <a:t> </a:t>
            </a:r>
            <a:r>
              <a:rPr lang="es-ES" dirty="0"/>
              <a:t>sería el cociente d</a:t>
            </a:r>
            <a:r>
              <a:rPr lang="es-ES" baseline="-25000" dirty="0"/>
              <a:t>x0</a:t>
            </a:r>
            <a:r>
              <a:rPr lang="es-ES" dirty="0"/>
              <a:t>/ l</a:t>
            </a:r>
            <a:r>
              <a:rPr lang="es-ES" baseline="-25000" dirty="0"/>
              <a:t>x0</a:t>
            </a:r>
            <a:r>
              <a:rPr lang="es-ES" dirty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85166"/>
            <a:ext cx="4716016" cy="3879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825550" y="1328700"/>
            <a:ext cx="4318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dirty="0" smtClean="0"/>
              <a:t>Individuos </a:t>
            </a:r>
            <a:r>
              <a:rPr lang="es-ES" dirty="0"/>
              <a:t>que hayan alcanzado la edad x con anterioridad al periodo de análisis, y por lo tanto no forman parte de l</a:t>
            </a:r>
            <a:r>
              <a:rPr lang="es-ES" baseline="-25000" dirty="0"/>
              <a:t>x0</a:t>
            </a:r>
            <a:r>
              <a:rPr lang="es-ES" dirty="0"/>
              <a:t> pero que fallezcan entre las edad x y x+1, durante el periodo de estudio y sí formen parte de d</a:t>
            </a:r>
            <a:r>
              <a:rPr lang="es-ES" baseline="-25000" dirty="0"/>
              <a:t>x0</a:t>
            </a:r>
            <a:r>
              <a:rPr lang="es-ES" dirty="0"/>
              <a:t> </a:t>
            </a:r>
            <a:r>
              <a:rPr lang="es-ES" dirty="0" smtClean="0"/>
              <a:t>. 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O que hayan </a:t>
            </a:r>
            <a:r>
              <a:rPr lang="es-ES" dirty="0"/>
              <a:t>cumplido los x años durante el estudio y que mueran antes de alcanzar los x+1, pero cuando ya haya terminado el periodo de análisis. En tal caso estarían incluidos entre los l</a:t>
            </a:r>
            <a:r>
              <a:rPr lang="es-ES" baseline="-25000" dirty="0"/>
              <a:t>x0</a:t>
            </a:r>
            <a:r>
              <a:rPr lang="es-ES" dirty="0"/>
              <a:t>, pero no entre los d</a:t>
            </a:r>
            <a:r>
              <a:rPr lang="es-ES" baseline="-25000" dirty="0"/>
              <a:t>x0</a:t>
            </a:r>
            <a:r>
              <a:rPr lang="es-ES" dirty="0"/>
              <a:t> .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7010" y="5180744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/>
              <a:t>Salidas</a:t>
            </a:r>
            <a:r>
              <a:rPr lang="es-ES" dirty="0"/>
              <a:t>: personas que estando contabilizadas entre las l</a:t>
            </a:r>
            <a:r>
              <a:rPr lang="es-ES" baseline="-25000" dirty="0"/>
              <a:t>x0</a:t>
            </a:r>
            <a:r>
              <a:rPr lang="es-ES" dirty="0"/>
              <a:t> sin embargo no están sujetas al riesgo de fallecer </a:t>
            </a:r>
            <a:r>
              <a:rPr lang="es-ES" i="1" dirty="0"/>
              <a:t>durante todo su tránsito</a:t>
            </a:r>
            <a:r>
              <a:rPr lang="es-ES" dirty="0"/>
              <a:t> entre las edades x y x+1. Aun falleciendo a esa edad nunca quedarían incluidos en d</a:t>
            </a:r>
            <a:r>
              <a:rPr lang="es-ES" baseline="-25000" dirty="0"/>
              <a:t>x0</a:t>
            </a:r>
            <a:r>
              <a:rPr lang="es-ES" dirty="0"/>
              <a:t>, ya que han salido del colectivo.</a:t>
            </a:r>
          </a:p>
          <a:p>
            <a:pPr lvl="0"/>
            <a:r>
              <a:rPr lang="es-ES" b="1" dirty="0"/>
              <a:t>Entradas</a:t>
            </a:r>
            <a:r>
              <a:rPr lang="es-ES" dirty="0"/>
              <a:t>: personas que pasan a engrosar el colectivo de riesgo ( aunque no durante todo el periodo de estudio) sin estar contabilizados en l</a:t>
            </a:r>
            <a:r>
              <a:rPr lang="es-ES" baseline="-25000" dirty="0"/>
              <a:t>x0</a:t>
            </a:r>
            <a:r>
              <a:rPr lang="es-ES" dirty="0"/>
              <a:t>.Sí podrían llegar a formar parte de d</a:t>
            </a:r>
            <a:r>
              <a:rPr lang="es-ES" baseline="-25000" dirty="0"/>
              <a:t>x0</a:t>
            </a:r>
            <a:r>
              <a:rPr lang="es-ES" dirty="0"/>
              <a:t>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825550" y="4468021"/>
            <a:ext cx="41364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 Soluciones :        </a:t>
            </a:r>
            <a:r>
              <a:rPr lang="es-ES" b="1" dirty="0" smtClean="0">
                <a:solidFill>
                  <a:srgbClr val="0070C0"/>
                </a:solidFill>
              </a:rPr>
              <a:t>Compensación +</a:t>
            </a:r>
            <a:r>
              <a:rPr lang="es-ES" b="1" dirty="0" err="1" smtClean="0">
                <a:solidFill>
                  <a:srgbClr val="0070C0"/>
                </a:solidFill>
              </a:rPr>
              <a:t>lexis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Fraccionamiento de individuos</a:t>
            </a:r>
            <a:endParaRPr lang="es-E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5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302" y="260648"/>
            <a:ext cx="8154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l</a:t>
            </a:r>
            <a:r>
              <a:rPr lang="es-ES" baseline="-25000" dirty="0"/>
              <a:t>x0</a:t>
            </a:r>
            <a:r>
              <a:rPr lang="es-ES" dirty="0"/>
              <a:t> : </a:t>
            </a:r>
            <a:r>
              <a:rPr lang="es-ES" dirty="0" smtClean="0"/>
              <a:t>individuos </a:t>
            </a:r>
            <a:r>
              <a:rPr lang="es-ES" dirty="0"/>
              <a:t>que alcanzan la edad exacta  x  durante el periodo de análisis</a:t>
            </a:r>
          </a:p>
          <a:p>
            <a:r>
              <a:rPr lang="es-ES" dirty="0" err="1" smtClean="0"/>
              <a:t>n</a:t>
            </a:r>
            <a:r>
              <a:rPr lang="es-ES" baseline="-25000" dirty="0" err="1" smtClean="0"/>
              <a:t>x+t</a:t>
            </a:r>
            <a:r>
              <a:rPr lang="es-ES" dirty="0"/>
              <a:t>: </a:t>
            </a:r>
            <a:r>
              <a:rPr lang="es-ES" dirty="0" smtClean="0"/>
              <a:t>individuos </a:t>
            </a:r>
            <a:r>
              <a:rPr lang="es-ES" dirty="0"/>
              <a:t>que se incorporan al colectivo con edad exacta </a:t>
            </a:r>
            <a:r>
              <a:rPr lang="es-ES" dirty="0" err="1"/>
              <a:t>x+t</a:t>
            </a:r>
            <a:r>
              <a:rPr lang="es-ES" dirty="0"/>
              <a:t>; 0 &lt; t &lt; 1</a:t>
            </a:r>
          </a:p>
          <a:p>
            <a:r>
              <a:rPr lang="es-ES" dirty="0" err="1" smtClean="0"/>
              <a:t>s</a:t>
            </a:r>
            <a:r>
              <a:rPr lang="es-ES" baseline="-25000" dirty="0" err="1" smtClean="0"/>
              <a:t>x+t</a:t>
            </a:r>
            <a:r>
              <a:rPr lang="es-ES" dirty="0"/>
              <a:t>: </a:t>
            </a:r>
            <a:r>
              <a:rPr lang="es-ES" dirty="0" smtClean="0"/>
              <a:t>individuos </a:t>
            </a:r>
            <a:r>
              <a:rPr lang="es-ES" dirty="0"/>
              <a:t>que salen del colectivo con una edad exacta </a:t>
            </a:r>
            <a:r>
              <a:rPr lang="es-ES" dirty="0" err="1"/>
              <a:t>x+t</a:t>
            </a:r>
            <a:r>
              <a:rPr lang="es-ES" dirty="0"/>
              <a:t> ; 0 &lt; t &lt; 1</a:t>
            </a:r>
          </a:p>
          <a:p>
            <a:r>
              <a:rPr lang="es-ES" dirty="0" smtClean="0"/>
              <a:t>d</a:t>
            </a:r>
            <a:r>
              <a:rPr lang="es-ES" baseline="-25000" dirty="0" smtClean="0"/>
              <a:t>x0</a:t>
            </a:r>
            <a:r>
              <a:rPr lang="es-ES" dirty="0"/>
              <a:t>: </a:t>
            </a:r>
            <a:r>
              <a:rPr lang="es-ES" dirty="0" smtClean="0"/>
              <a:t>fallecimientos </a:t>
            </a:r>
            <a:r>
              <a:rPr lang="es-ES" dirty="0"/>
              <a:t>observados durante el periodo de análisis entre las edades x y x+1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642135"/>
              </p:ext>
            </p:extLst>
          </p:nvPr>
        </p:nvGraphicFramePr>
        <p:xfrm>
          <a:off x="1767858" y="1496894"/>
          <a:ext cx="5608284" cy="630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r:id="rId3" imgW="3048000" imgH="342900" progId="Equation.3">
                  <p:embed/>
                </p:oleObj>
              </mc:Choice>
              <mc:Fallback>
                <p:oleObj r:id="rId3" imgW="3048000" imgH="342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7858" y="1496894"/>
                        <a:ext cx="5608284" cy="630932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-40282" y="-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Llamando :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63195" y="146344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Debe cumplirse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223795" y="2109771"/>
            <a:ext cx="88242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aseline="-25000" dirty="0"/>
              <a:t>(1-t)</a:t>
            </a:r>
            <a:r>
              <a:rPr lang="es-ES" dirty="0" err="1"/>
              <a:t>q</a:t>
            </a:r>
            <a:r>
              <a:rPr lang="es-ES" baseline="-25000" dirty="0" err="1"/>
              <a:t>x+t</a:t>
            </a:r>
            <a:r>
              <a:rPr lang="es-ES" baseline="30000" dirty="0"/>
              <a:t>[n]</a:t>
            </a:r>
            <a:r>
              <a:rPr lang="es-ES" dirty="0"/>
              <a:t> </a:t>
            </a:r>
            <a:r>
              <a:rPr lang="es-ES" dirty="0" smtClean="0"/>
              <a:t>probabilidad </a:t>
            </a:r>
            <a:r>
              <a:rPr lang="es-ES" dirty="0"/>
              <a:t>que  tiene  un individuo “nuevo” de edad </a:t>
            </a:r>
            <a:r>
              <a:rPr lang="es-ES" dirty="0" err="1"/>
              <a:t>x+t</a:t>
            </a:r>
            <a:r>
              <a:rPr lang="es-ES" dirty="0"/>
              <a:t> de fallecer antes de alcanzar  x+1 años</a:t>
            </a:r>
          </a:p>
          <a:p>
            <a:r>
              <a:rPr lang="es-ES" dirty="0"/>
              <a:t> </a:t>
            </a:r>
            <a:r>
              <a:rPr lang="es-ES" baseline="-25000" dirty="0" smtClean="0"/>
              <a:t>(</a:t>
            </a:r>
            <a:r>
              <a:rPr lang="es-ES" baseline="-25000" dirty="0"/>
              <a:t>1-t)</a:t>
            </a:r>
            <a:r>
              <a:rPr lang="es-ES" dirty="0" err="1"/>
              <a:t>q</a:t>
            </a:r>
            <a:r>
              <a:rPr lang="es-ES" baseline="-25000" dirty="0" err="1"/>
              <a:t>x+t</a:t>
            </a:r>
            <a:r>
              <a:rPr lang="es-ES" dirty="0"/>
              <a:t>     </a:t>
            </a:r>
            <a:r>
              <a:rPr lang="es-ES" dirty="0" smtClean="0"/>
              <a:t>probabilidad </a:t>
            </a:r>
            <a:r>
              <a:rPr lang="es-ES" dirty="0"/>
              <a:t>de que tiene de fallecer un individuo entre la edad x y </a:t>
            </a:r>
            <a:r>
              <a:rPr lang="es-ES" dirty="0" err="1"/>
              <a:t>x+t</a:t>
            </a:r>
            <a:r>
              <a:rPr lang="es-ES" dirty="0"/>
              <a:t>  siendo </a:t>
            </a:r>
            <a:r>
              <a:rPr lang="es-ES" dirty="0" err="1"/>
              <a:t>x+t</a:t>
            </a:r>
            <a:r>
              <a:rPr lang="es-ES" dirty="0"/>
              <a:t> la edad a la que abandona ( o abandonaría) el grupo.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86" y="3501008"/>
            <a:ext cx="7613550" cy="140370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grpSp>
        <p:nvGrpSpPr>
          <p:cNvPr id="10" name="9 Grupo"/>
          <p:cNvGrpSpPr/>
          <p:nvPr/>
        </p:nvGrpSpPr>
        <p:grpSpPr>
          <a:xfrm>
            <a:off x="34622" y="5118232"/>
            <a:ext cx="8991898" cy="1373874"/>
            <a:chOff x="34302" y="4797342"/>
            <a:chExt cx="8991898" cy="1373874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9640" y="5120989"/>
              <a:ext cx="3966560" cy="1050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8 Flecha derecha"/>
            <p:cNvSpPr/>
            <p:nvPr/>
          </p:nvSpPr>
          <p:spPr>
            <a:xfrm>
              <a:off x="4483576" y="5622288"/>
              <a:ext cx="576064" cy="3659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02" y="4797342"/>
              <a:ext cx="4608512" cy="869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39649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997586"/>
              </p:ext>
            </p:extLst>
          </p:nvPr>
        </p:nvGraphicFramePr>
        <p:xfrm>
          <a:off x="132791" y="116632"/>
          <a:ext cx="3672408" cy="827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r:id="rId3" imgW="2413000" imgH="546100" progId="Equation.3">
                  <p:embed/>
                </p:oleObj>
              </mc:Choice>
              <mc:Fallback>
                <p:oleObj r:id="rId3" imgW="2413000" imgH="546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91" y="116632"/>
                        <a:ext cx="3672408" cy="8273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219998"/>
              </p:ext>
            </p:extLst>
          </p:nvPr>
        </p:nvGraphicFramePr>
        <p:xfrm>
          <a:off x="190753" y="1374288"/>
          <a:ext cx="5400600" cy="771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r:id="rId5" imgW="2400300" imgH="342900" progId="Equation.3">
                  <p:embed/>
                </p:oleObj>
              </mc:Choice>
              <mc:Fallback>
                <p:oleObj r:id="rId5" imgW="2400300" imgH="342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53" y="1374288"/>
                        <a:ext cx="5400600" cy="7715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490662" y="482516"/>
            <a:ext cx="3707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 denominador será la (estimación) de la población sujeta a riesgo</a:t>
            </a:r>
          </a:p>
          <a:p>
            <a:endParaRPr lang="es-ES" dirty="0"/>
          </a:p>
        </p:txBody>
      </p:sp>
      <p:sp>
        <p:nvSpPr>
          <p:cNvPr id="7" name="6 Flecha derecha"/>
          <p:cNvSpPr/>
          <p:nvPr/>
        </p:nvSpPr>
        <p:spPr>
          <a:xfrm rot="9700400">
            <a:off x="5633660" y="1268219"/>
            <a:ext cx="1421904" cy="275258"/>
          </a:xfrm>
          <a:prstGeom prst="rightArrow">
            <a:avLst>
              <a:gd name="adj1" fmla="val 50000"/>
              <a:gd name="adj2" fmla="val 816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-9330" y="2276872"/>
            <a:ext cx="8999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Si consideramos </a:t>
            </a:r>
            <a:r>
              <a:rPr lang="es-ES" dirty="0"/>
              <a:t>que los individuos que fallecen sólo están expuestos al riesgo durante el periodo que están con vida  tendríamos que considerar la llamada </a:t>
            </a:r>
            <a:r>
              <a:rPr lang="es-ES" b="1" dirty="0"/>
              <a:t>población censal</a:t>
            </a:r>
            <a:r>
              <a:rPr lang="es-ES" dirty="0"/>
              <a:t> o </a:t>
            </a:r>
            <a:r>
              <a:rPr lang="es-ES" b="1" dirty="0"/>
              <a:t>central</a:t>
            </a:r>
            <a:r>
              <a:rPr lang="es-ES" dirty="0"/>
              <a:t>  de </a:t>
            </a:r>
            <a:r>
              <a:rPr lang="es-ES" b="1" dirty="0" smtClean="0"/>
              <a:t>riesgo:</a:t>
            </a:r>
            <a:endParaRPr lang="es-E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646027"/>
              </p:ext>
            </p:extLst>
          </p:nvPr>
        </p:nvGraphicFramePr>
        <p:xfrm>
          <a:off x="843860" y="3200202"/>
          <a:ext cx="6736200" cy="673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r:id="rId7" imgW="3429000" imgH="342900" progId="Equation.3">
                  <p:embed/>
                </p:oleObj>
              </mc:Choice>
              <mc:Fallback>
                <p:oleObj r:id="rId7" imgW="3429000" imgH="3429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860" y="3200202"/>
                        <a:ext cx="6736200" cy="67362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Rectángulo"/>
          <p:cNvSpPr/>
          <p:nvPr/>
        </p:nvSpPr>
        <p:spPr>
          <a:xfrm>
            <a:off x="1403648" y="3901331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i="1" dirty="0" err="1"/>
              <a:t>f</a:t>
            </a:r>
            <a:r>
              <a:rPr lang="es-ES" baseline="-25000" dirty="0" err="1"/>
              <a:t>x+t</a:t>
            </a:r>
            <a:r>
              <a:rPr lang="es-ES" dirty="0"/>
              <a:t> </a:t>
            </a:r>
            <a:r>
              <a:rPr lang="es-ES" sz="1600" dirty="0" smtClean="0"/>
              <a:t>= número </a:t>
            </a:r>
            <a:r>
              <a:rPr lang="es-ES" sz="1600" dirty="0"/>
              <a:t>de individuos </a:t>
            </a:r>
            <a:r>
              <a:rPr lang="es-ES" sz="1600" dirty="0" smtClean="0"/>
              <a:t>fallecidos </a:t>
            </a:r>
            <a:r>
              <a:rPr lang="es-ES" sz="1600" dirty="0"/>
              <a:t>durante el periodo de análisis a la edad exacta de </a:t>
            </a:r>
            <a:r>
              <a:rPr lang="es-ES" dirty="0" err="1"/>
              <a:t>x+t</a:t>
            </a:r>
            <a:r>
              <a:rPr lang="es-ES" dirty="0"/>
              <a:t>.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07504" y="4432853"/>
            <a:ext cx="5724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el cociente entre los fallecidos y la población censal de riesgo sería una estimación para el </a:t>
            </a:r>
            <a:r>
              <a:rPr lang="es-ES" b="1" dirty="0"/>
              <a:t>tanto central de mortalidad:</a:t>
            </a:r>
            <a:endParaRPr lang="es-ES" dirty="0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692926"/>
              </p:ext>
            </p:extLst>
          </p:nvPr>
        </p:nvGraphicFramePr>
        <p:xfrm>
          <a:off x="2252584" y="5229200"/>
          <a:ext cx="607899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r:id="rId9" imgW="3822700" imgH="546100" progId="Equation.3">
                  <p:embed/>
                </p:oleObj>
              </mc:Choice>
              <mc:Fallback>
                <p:oleObj r:id="rId9" imgW="3822700" imgH="546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584" y="5229200"/>
                        <a:ext cx="6078991" cy="86409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689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496" y="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Tablas seleccionadas </a:t>
            </a:r>
            <a:endParaRPr lang="es-ES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691678" y="76944"/>
            <a:ext cx="6228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Las </a:t>
            </a:r>
            <a:r>
              <a:rPr lang="es-ES" dirty="0" err="1" smtClean="0"/>
              <a:t>q</a:t>
            </a:r>
            <a:r>
              <a:rPr lang="es-ES" baseline="-25000" dirty="0" err="1" smtClean="0"/>
              <a:t>x</a:t>
            </a:r>
            <a:r>
              <a:rPr lang="es-ES" dirty="0" smtClean="0"/>
              <a:t> dependerán de z (edad de contrato y selección y de d tiempo transcurrido x=</a:t>
            </a:r>
            <a:r>
              <a:rPr lang="es-ES" dirty="0" err="1" smtClean="0"/>
              <a:t>z+d</a:t>
            </a:r>
            <a:r>
              <a:rPr lang="es-ES" dirty="0" smtClean="0"/>
              <a:t> 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1691680" y="723275"/>
            <a:ext cx="7064898" cy="923330"/>
            <a:chOff x="234345" y="1268760"/>
            <a:chExt cx="7064898" cy="923330"/>
          </a:xfrm>
        </p:grpSpPr>
        <p:sp>
          <p:nvSpPr>
            <p:cNvPr id="4" name="3 CuadroTexto"/>
            <p:cNvSpPr txBox="1"/>
            <p:nvPr/>
          </p:nvSpPr>
          <p:spPr>
            <a:xfrm>
              <a:off x="234345" y="1268760"/>
              <a:ext cx="706489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/>
                <a:t>Notación :    tradicional  sub [z]+d :  </a:t>
              </a:r>
              <a:r>
                <a:rPr lang="es-ES" dirty="0" err="1" smtClean="0"/>
                <a:t>p.ej</a:t>
              </a:r>
              <a:r>
                <a:rPr lang="es-ES" dirty="0" smtClean="0"/>
                <a:t>: q</a:t>
              </a:r>
              <a:r>
                <a:rPr lang="es-ES" baseline="-25000" dirty="0" smtClean="0"/>
                <a:t>[41]+1    </a:t>
              </a:r>
              <a:r>
                <a:rPr lang="es-ES" dirty="0" smtClean="0"/>
                <a:t>p</a:t>
              </a:r>
              <a:r>
                <a:rPr lang="es-ES" baseline="-25000" dirty="0" smtClean="0"/>
                <a:t>[30] +3</a:t>
              </a:r>
            </a:p>
            <a:p>
              <a:endParaRPr lang="es-ES" dirty="0" smtClean="0"/>
            </a:p>
            <a:p>
              <a:r>
                <a:rPr lang="es-ES" baseline="-25000" dirty="0" smtClean="0"/>
                <a:t>                                  </a:t>
              </a:r>
              <a:r>
                <a:rPr lang="es-ES" dirty="0" smtClean="0"/>
                <a:t>reciente</a:t>
              </a:r>
              <a:r>
                <a:rPr lang="es-ES" baseline="-25000" dirty="0" smtClean="0"/>
                <a:t> </a:t>
              </a:r>
              <a:r>
                <a:rPr lang="es-ES" dirty="0" smtClean="0"/>
                <a:t> sub x supra d: </a:t>
              </a:r>
              <a:r>
                <a:rPr lang="es-ES" dirty="0" err="1" smtClean="0"/>
                <a:t>p.ej</a:t>
              </a:r>
              <a:r>
                <a:rPr lang="es-ES" dirty="0" smtClean="0"/>
                <a:t> </a:t>
              </a:r>
              <a:endParaRPr lang="es-ES" baseline="-25000" dirty="0"/>
            </a:p>
          </p:txBody>
        </p:sp>
        <p:graphicFrame>
          <p:nvGraphicFramePr>
            <p:cNvPr id="5" name="4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5945595"/>
                </p:ext>
              </p:extLst>
            </p:nvPr>
          </p:nvGraphicFramePr>
          <p:xfrm>
            <a:off x="4249553" y="1849066"/>
            <a:ext cx="994770" cy="3430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Equation" r:id="rId3" imgW="736560" imgH="253800" progId="Equation.DSMT4">
                    <p:embed/>
                  </p:oleObj>
                </mc:Choice>
                <mc:Fallback>
                  <p:oleObj name="Equation" r:id="rId3" imgW="7365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49553" y="1849066"/>
                          <a:ext cx="994770" cy="34302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6 Rectángulo"/>
          <p:cNvSpPr/>
          <p:nvPr/>
        </p:nvSpPr>
        <p:spPr>
          <a:xfrm>
            <a:off x="35496" y="1646605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Usaremos las </a:t>
            </a:r>
            <a:r>
              <a:rPr lang="es-ES" dirty="0"/>
              <a:t>probabilidades brutas para la edad de selección (por filas) y el tiempo transcurrido  o duración del contrato (por columnas) con la primera notación o </a:t>
            </a:r>
            <a:r>
              <a:rPr lang="es-ES" dirty="0" smtClean="0"/>
              <a:t>bien </a:t>
            </a:r>
            <a:r>
              <a:rPr lang="es-ES" dirty="0"/>
              <a:t>unas tablas que consignen la edad actual  por filas y el tiempo o duración del contrato por columnas: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7509"/>
            <a:ext cx="5616624" cy="411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5805770" y="3997091"/>
            <a:ext cx="3275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La última columna, representaría, en ambos casos la tabla de mortalidad (sin tener en cuenta la selección) con x=z+3 años, o tabla reducida. Cuyos valores serán los que se tendrían aunque no se hubiera procedido a la selección. </a:t>
            </a:r>
          </a:p>
        </p:txBody>
      </p:sp>
    </p:spTree>
    <p:extLst>
      <p:ext uri="{BB962C8B-B14F-4D97-AF65-F5344CB8AC3E}">
        <p14:creationId xmlns:p14="http://schemas.microsoft.com/office/powerpoint/2010/main" val="38673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731" y="35332"/>
            <a:ext cx="710418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Tabla de supervivientes a partir de las probabilidades ( en </a:t>
            </a:r>
            <a:r>
              <a:rPr lang="es-ES" dirty="0" err="1" smtClean="0"/>
              <a:t>T.seleccionada</a:t>
            </a:r>
            <a:r>
              <a:rPr lang="es-ES" dirty="0" smtClean="0"/>
              <a:t>) 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23731" y="47667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Fijamos </a:t>
            </a:r>
            <a:r>
              <a:rPr lang="es-ES" dirty="0"/>
              <a:t>un valor arbitrario para la cohorte asociada a la edad de selección,  l</a:t>
            </a:r>
            <a:r>
              <a:rPr lang="es-ES" baseline="-25000" dirty="0"/>
              <a:t>[z</a:t>
            </a:r>
            <a:r>
              <a:rPr lang="es-ES" baseline="-25000" dirty="0" smtClean="0"/>
              <a:t>]</a:t>
            </a:r>
            <a:r>
              <a:rPr lang="es-ES" dirty="0" smtClean="0"/>
              <a:t> y </a:t>
            </a:r>
            <a:r>
              <a:rPr lang="es-ES" dirty="0" err="1" smtClean="0"/>
              <a:t>considerar´mos</a:t>
            </a:r>
            <a:r>
              <a:rPr lang="es-ES" dirty="0" smtClean="0"/>
              <a:t> la relación habitual modificada para incluir la selección:</a:t>
            </a:r>
          </a:p>
          <a:p>
            <a:endParaRPr lang="es-ES" dirty="0" smtClean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37625" y="1556792"/>
            <a:ext cx="88687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p.Ejemplo</a:t>
            </a:r>
            <a:r>
              <a:rPr lang="es-ES" dirty="0" smtClean="0"/>
              <a:t> supongamos que arrancamos de 25 años y que la duración de la selección es de 3 años</a:t>
            </a:r>
          </a:p>
          <a:p>
            <a:r>
              <a:rPr lang="es-ES" dirty="0" smtClean="0"/>
              <a:t>1.- Fijamos un valor inicial  de l</a:t>
            </a:r>
            <a:r>
              <a:rPr lang="es-ES" baseline="-25000" dirty="0" smtClean="0"/>
              <a:t>[25]</a:t>
            </a:r>
            <a:r>
              <a:rPr lang="es-ES" dirty="0" smtClean="0"/>
              <a:t> y vamos obteniendo l</a:t>
            </a:r>
            <a:r>
              <a:rPr lang="es-ES" baseline="-25000" dirty="0" smtClean="0"/>
              <a:t>[25]+1 </a:t>
            </a:r>
            <a:r>
              <a:rPr lang="es-ES" dirty="0" smtClean="0"/>
              <a:t>,l</a:t>
            </a:r>
            <a:r>
              <a:rPr lang="es-ES" baseline="-25000" dirty="0" smtClean="0"/>
              <a:t>[25]+2</a:t>
            </a:r>
            <a:r>
              <a:rPr lang="es-ES" dirty="0" smtClean="0"/>
              <a:t>,</a:t>
            </a:r>
            <a:r>
              <a:rPr lang="es-ES" baseline="-25000" dirty="0" smtClean="0"/>
              <a:t> </a:t>
            </a:r>
            <a:r>
              <a:rPr lang="es-ES" dirty="0" smtClean="0"/>
              <a:t>l</a:t>
            </a:r>
            <a:r>
              <a:rPr lang="es-ES" baseline="-25000" dirty="0" smtClean="0"/>
              <a:t>[25]+3 </a:t>
            </a:r>
            <a:r>
              <a:rPr lang="es-ES" dirty="0" smtClean="0"/>
              <a:t>con la relación anterior</a:t>
            </a:r>
          </a:p>
          <a:p>
            <a:r>
              <a:rPr lang="es-ES" dirty="0" smtClean="0"/>
              <a:t>2.- Para obtener l</a:t>
            </a:r>
            <a:r>
              <a:rPr lang="es-ES" baseline="-25000" dirty="0" smtClean="0"/>
              <a:t>[26] </a:t>
            </a:r>
            <a:r>
              <a:rPr lang="es-ES" dirty="0" smtClean="0"/>
              <a:t>consideramos la relación anterior invertida : </a:t>
            </a:r>
            <a:endParaRPr lang="es-E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724741"/>
              </p:ext>
            </p:extLst>
          </p:nvPr>
        </p:nvGraphicFramePr>
        <p:xfrm>
          <a:off x="5436096" y="1087045"/>
          <a:ext cx="223224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r:id="rId3" imgW="1473200" imgH="241300" progId="Equation.3">
                  <p:embed/>
                </p:oleObj>
              </mc:Choice>
              <mc:Fallback>
                <p:oleObj r:id="rId3" imgW="14732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087045"/>
                        <a:ext cx="2232248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485992"/>
              </p:ext>
            </p:extLst>
          </p:nvPr>
        </p:nvGraphicFramePr>
        <p:xfrm>
          <a:off x="6372200" y="2780928"/>
          <a:ext cx="1840299" cy="663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r:id="rId5" imgW="1295400" imgH="469900" progId="Equation.3">
                  <p:embed/>
                </p:oleObj>
              </mc:Choice>
              <mc:Fallback>
                <p:oleObj r:id="rId5" imgW="1295400" imgH="469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2780928"/>
                        <a:ext cx="1840299" cy="663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51520" y="3501008"/>
            <a:ext cx="875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tantas veces como sea necesario hasta llegar a la duración del efecto ( 3 años en este ejemplo) </a:t>
            </a:r>
          </a:p>
          <a:p>
            <a:endParaRPr lang="es-ES" dirty="0"/>
          </a:p>
        </p:txBody>
      </p:sp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21088"/>
            <a:ext cx="76390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92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706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Tema de Office</vt:lpstr>
      <vt:lpstr>Equation.3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</dc:creator>
  <cp:lastModifiedBy>Ignacio</cp:lastModifiedBy>
  <cp:revision>11</cp:revision>
  <cp:lastPrinted>2021-12-08T08:55:17Z</cp:lastPrinted>
  <dcterms:created xsi:type="dcterms:W3CDTF">2021-12-08T07:25:16Z</dcterms:created>
  <dcterms:modified xsi:type="dcterms:W3CDTF">2022-12-05T08:57:49Z</dcterms:modified>
</cp:coreProperties>
</file>