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1"/>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FFD544-9D3F-F940-8F37-22EF3667D1F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E16D808D-08C7-4443-91C0-E13BA7637B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15FF0D0-C19C-6047-B9CD-4F9FA5077F95}"/>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18387C24-91A4-A34E-BCEF-1F137787AA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6B26855-EE95-114C-9CFB-B107C842AEE8}"/>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56271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042650-FFEB-C24B-A63A-A6DDB1E8F6E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7AAAE11-498F-2B4A-BE25-0A414BB5419B}"/>
              </a:ext>
            </a:extLst>
          </p:cNvPr>
          <p:cNvSpPr>
            <a:spLocks noGrp="1"/>
          </p:cNvSpPr>
          <p:nvPr>
            <p:ph type="body" orient="vert" idx="1"/>
          </p:nvPr>
        </p:nvSpPr>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CE27DB1C-A471-1542-A1BD-EFD6F73BBE6D}"/>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B1DB3ED2-6610-7A4E-BE64-7A0A47F12BD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0F82282-7CE6-2C40-B8B6-83474D452ADA}"/>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362568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8A7F0E9-BA74-934C-B48B-EAB4F09CDFF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50D0481-D605-064D-9618-22025C97561E}"/>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F74AB647-E9C7-9B41-B4DE-D811D38E77C8}"/>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0E15B6BB-48A7-224E-B986-DC273BA5AAC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9754B6A-500C-3141-93BF-42C5D5AD841F}"/>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10581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CE8789-7E48-C049-9501-EE48B0F95E0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3223A97-1619-2642-BEDD-0ED3A8EBA910}"/>
              </a:ext>
            </a:extLst>
          </p:cNvPr>
          <p:cNvSpPr>
            <a:spLocks noGrp="1"/>
          </p:cNvSpPr>
          <p:nvPr>
            <p:ph idx="1"/>
          </p:nvPr>
        </p:nvSpPr>
        <p:spPr/>
        <p:txBody>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575C3552-E809-7D4D-B652-2E90E6B706C1}"/>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2546CFFA-FAAC-BD4F-864E-A7E90AA8FAF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A7E8AD-CF32-5A47-AB33-FAD37706B789}"/>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36194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421739-6A4C-6642-B841-B95DADC173B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0CAE3A5-D3BA-E84C-99CF-C27C887F6F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53603833-7DFC-AD4B-963A-5E3BED070EAC}"/>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4581DE2C-B89A-7940-93FC-87C129F18BF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8EDD9F9-7DA3-6E47-87BC-7A3A548EDE6F}"/>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182524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04695-622D-724F-A92A-A5FA819909E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2B3340E-253A-2243-A834-54C4BC1B5B2A}"/>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5A40448B-DF9B-9F4D-B819-3148F3591C96}"/>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1F8E2768-8396-5B4F-A1FC-19ED1B45D16A}"/>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6" name="Marcador de pie de página 5">
            <a:extLst>
              <a:ext uri="{FF2B5EF4-FFF2-40B4-BE49-F238E27FC236}">
                <a16:creationId xmlns:a16="http://schemas.microsoft.com/office/drawing/2014/main" id="{67B9D57D-5F21-4340-9AB7-116E5C25CA6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F953D31-1611-2845-97F8-AB4A71F5182E}"/>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425900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58EFB1-5B99-7B45-80FC-DF24CA5C5223}"/>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E21241C-864D-8D41-A72D-1463072FB0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A4C76302-0A0F-454B-AB3C-F458D7210797}"/>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p>
        </p:txBody>
      </p:sp>
      <p:sp>
        <p:nvSpPr>
          <p:cNvPr id="5" name="Marcador de texto 4">
            <a:extLst>
              <a:ext uri="{FF2B5EF4-FFF2-40B4-BE49-F238E27FC236}">
                <a16:creationId xmlns:a16="http://schemas.microsoft.com/office/drawing/2014/main" id="{4E651E62-A648-E547-8157-CCDA312773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6" name="Marcador de contenido 5">
            <a:extLst>
              <a:ext uri="{FF2B5EF4-FFF2-40B4-BE49-F238E27FC236}">
                <a16:creationId xmlns:a16="http://schemas.microsoft.com/office/drawing/2014/main" id="{07DF6A98-27F0-D34F-B473-E57AE8AF6A21}"/>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p>
        </p:txBody>
      </p:sp>
      <p:sp>
        <p:nvSpPr>
          <p:cNvPr id="7" name="Marcador de fecha 6">
            <a:extLst>
              <a:ext uri="{FF2B5EF4-FFF2-40B4-BE49-F238E27FC236}">
                <a16:creationId xmlns:a16="http://schemas.microsoft.com/office/drawing/2014/main" id="{5F0B4482-A284-DE42-9868-7F2F6BB9125F}"/>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8" name="Marcador de pie de página 7">
            <a:extLst>
              <a:ext uri="{FF2B5EF4-FFF2-40B4-BE49-F238E27FC236}">
                <a16:creationId xmlns:a16="http://schemas.microsoft.com/office/drawing/2014/main" id="{195FC3B9-4084-AD43-9136-4681AC0D018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A0C2A62-190C-574E-A198-C0128B8CBF2C}"/>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106226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1E9EE7-7C14-9942-ACCC-25746A4F3D7B}"/>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088B768-05F4-954A-B49A-15D2AC29E446}"/>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4" name="Marcador de pie de página 3">
            <a:extLst>
              <a:ext uri="{FF2B5EF4-FFF2-40B4-BE49-F238E27FC236}">
                <a16:creationId xmlns:a16="http://schemas.microsoft.com/office/drawing/2014/main" id="{3D00E83E-62C7-3D46-B0FD-300A52A1CE36}"/>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7B7C63A-E36A-1E4F-805E-FEC306508EE9}"/>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4178871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7EC203F-1318-144D-B216-8A37C4EA6410}"/>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3" name="Marcador de pie de página 2">
            <a:extLst>
              <a:ext uri="{FF2B5EF4-FFF2-40B4-BE49-F238E27FC236}">
                <a16:creationId xmlns:a16="http://schemas.microsoft.com/office/drawing/2014/main" id="{D51947AD-01C6-2A41-A02E-405BF001089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B1D66410-55B9-8C4A-A1A1-C5DBD6A579CE}"/>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1739016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460E4-FA1D-9B42-B509-06F8F637FE2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5C058D3-6772-4548-A288-1A5FD3368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p>
        </p:txBody>
      </p:sp>
      <p:sp>
        <p:nvSpPr>
          <p:cNvPr id="4" name="Marcador de texto 3">
            <a:extLst>
              <a:ext uri="{FF2B5EF4-FFF2-40B4-BE49-F238E27FC236}">
                <a16:creationId xmlns:a16="http://schemas.microsoft.com/office/drawing/2014/main" id="{7BAF48A1-8203-AB42-BA1C-A2CA2FD1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CB2C8498-DB8F-ED4E-85BC-1F7EB8F51647}"/>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6" name="Marcador de pie de página 5">
            <a:extLst>
              <a:ext uri="{FF2B5EF4-FFF2-40B4-BE49-F238E27FC236}">
                <a16:creationId xmlns:a16="http://schemas.microsoft.com/office/drawing/2014/main" id="{9E3A9B4E-F287-3F48-AD18-387D3513687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BD28BBE-3026-8A40-B04A-BE7187D43FC6}"/>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169343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64A8B6-3AF4-E548-8F24-CBDEBF1008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9A2B02E3-563D-BC43-BB1C-2894B7339E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57345B7-B00E-5145-8B5D-46DCC1FA69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C1900DE5-403C-5448-B866-0765280D1546}"/>
              </a:ext>
            </a:extLst>
          </p:cNvPr>
          <p:cNvSpPr>
            <a:spLocks noGrp="1"/>
          </p:cNvSpPr>
          <p:nvPr>
            <p:ph type="dt" sz="half" idx="10"/>
          </p:nvPr>
        </p:nvSpPr>
        <p:spPr/>
        <p:txBody>
          <a:bodyPr/>
          <a:lstStyle/>
          <a:p>
            <a:fld id="{B0E5F680-2A0F-3041-872C-97E2DC3D962A}" type="datetimeFigureOut">
              <a:rPr lang="es-ES" smtClean="0"/>
              <a:t>22/9/22</a:t>
            </a:fld>
            <a:endParaRPr lang="es-ES"/>
          </a:p>
        </p:txBody>
      </p:sp>
      <p:sp>
        <p:nvSpPr>
          <p:cNvPr id="6" name="Marcador de pie de página 5">
            <a:extLst>
              <a:ext uri="{FF2B5EF4-FFF2-40B4-BE49-F238E27FC236}">
                <a16:creationId xmlns:a16="http://schemas.microsoft.com/office/drawing/2014/main" id="{F3BE40AE-8B28-7240-9463-A5C47D959BD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0C4A9E6-9349-FC4C-A1D5-71B176DA0230}"/>
              </a:ext>
            </a:extLst>
          </p:cNvPr>
          <p:cNvSpPr>
            <a:spLocks noGrp="1"/>
          </p:cNvSpPr>
          <p:nvPr>
            <p:ph type="sldNum" sz="quarter" idx="12"/>
          </p:nvPr>
        </p:nvSpPr>
        <p:spPr/>
        <p:txBody>
          <a:bodyPr/>
          <a:lstStyle/>
          <a:p>
            <a:fld id="{75C70339-2FC2-EC49-81AB-19E579933ED2}" type="slidenum">
              <a:rPr lang="es-ES" smtClean="0"/>
              <a:t>‹Nº›</a:t>
            </a:fld>
            <a:endParaRPr lang="es-ES"/>
          </a:p>
        </p:txBody>
      </p:sp>
    </p:spTree>
    <p:extLst>
      <p:ext uri="{BB962C8B-B14F-4D97-AF65-F5344CB8AC3E}">
        <p14:creationId xmlns:p14="http://schemas.microsoft.com/office/powerpoint/2010/main" val="2488324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3D9B36-8AB4-E34D-B733-6398E6557D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5FB3D31-5676-5848-B0D9-66DEC4AFCD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D665ECA5-5337-3F4D-9FA6-04CCF99ECC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5F680-2A0F-3041-872C-97E2DC3D962A}" type="datetimeFigureOut">
              <a:rPr lang="es-ES" smtClean="0"/>
              <a:t>22/9/22</a:t>
            </a:fld>
            <a:endParaRPr lang="es-ES"/>
          </a:p>
        </p:txBody>
      </p:sp>
      <p:sp>
        <p:nvSpPr>
          <p:cNvPr id="5" name="Marcador de pie de página 4">
            <a:extLst>
              <a:ext uri="{FF2B5EF4-FFF2-40B4-BE49-F238E27FC236}">
                <a16:creationId xmlns:a16="http://schemas.microsoft.com/office/drawing/2014/main" id="{70DA3CB9-4F45-514C-9D16-ABC8D2F90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2BFCAF2C-8D78-944D-9268-EFB9CDF7A6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70339-2FC2-EC49-81AB-19E579933ED2}" type="slidenum">
              <a:rPr lang="es-ES" smtClean="0"/>
              <a:t>‹Nº›</a:t>
            </a:fld>
            <a:endParaRPr lang="es-ES"/>
          </a:p>
        </p:txBody>
      </p:sp>
    </p:spTree>
    <p:extLst>
      <p:ext uri="{BB962C8B-B14F-4D97-AF65-F5344CB8AC3E}">
        <p14:creationId xmlns:p14="http://schemas.microsoft.com/office/powerpoint/2010/main" val="256767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221AD55-3BD7-164D-9EF4-FB770DF350E9}"/>
              </a:ext>
            </a:extLst>
          </p:cNvPr>
          <p:cNvSpPr txBox="1"/>
          <p:nvPr/>
        </p:nvSpPr>
        <p:spPr>
          <a:xfrm>
            <a:off x="1524000" y="1187670"/>
            <a:ext cx="8954814" cy="3539430"/>
          </a:xfrm>
          <a:prstGeom prst="rect">
            <a:avLst/>
          </a:prstGeom>
          <a:noFill/>
        </p:spPr>
        <p:txBody>
          <a:bodyPr wrap="square" rtlCol="0">
            <a:spAutoFit/>
          </a:bodyPr>
          <a:lstStyle/>
          <a:p>
            <a:r>
              <a:rPr lang="en-US" sz="3200" b="1" dirty="0"/>
              <a:t>Do individuals that use inclusive language are perceived as more “likeable”?</a:t>
            </a:r>
          </a:p>
          <a:p>
            <a:endParaRPr lang="en-US" sz="3200" dirty="0"/>
          </a:p>
          <a:p>
            <a:endParaRPr lang="en-US" sz="3200" dirty="0"/>
          </a:p>
          <a:p>
            <a:r>
              <a:rPr lang="en-US" sz="3200" dirty="0"/>
              <a:t>(You’d need to find some background… not just the “hombre </a:t>
            </a:r>
            <a:r>
              <a:rPr lang="en-US" sz="3200" dirty="0" err="1"/>
              <a:t>plandengue</a:t>
            </a:r>
            <a:r>
              <a:rPr lang="en-US" sz="3200" dirty="0"/>
              <a:t>” commercial, but it should be easy to justify in terms of practical reasons.)</a:t>
            </a:r>
          </a:p>
        </p:txBody>
      </p:sp>
    </p:spTree>
    <p:extLst>
      <p:ext uri="{BB962C8B-B14F-4D97-AF65-F5344CB8AC3E}">
        <p14:creationId xmlns:p14="http://schemas.microsoft.com/office/powerpoint/2010/main" val="337068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4B6EF35-C714-9448-980E-024DD86BDCCB}"/>
              </a:ext>
            </a:extLst>
          </p:cNvPr>
          <p:cNvSpPr txBox="1"/>
          <p:nvPr/>
        </p:nvSpPr>
        <p:spPr>
          <a:xfrm>
            <a:off x="914399" y="641131"/>
            <a:ext cx="9627476" cy="5016758"/>
          </a:xfrm>
          <a:prstGeom prst="rect">
            <a:avLst/>
          </a:prstGeom>
          <a:noFill/>
        </p:spPr>
        <p:txBody>
          <a:bodyPr wrap="square" rtlCol="0">
            <a:spAutoFit/>
          </a:bodyPr>
          <a:lstStyle/>
          <a:p>
            <a:r>
              <a:rPr lang="en-US" sz="3200" dirty="0"/>
              <a:t>How can we test this issue?</a:t>
            </a:r>
          </a:p>
          <a:p>
            <a:endParaRPr lang="en-US" sz="3200" dirty="0"/>
          </a:p>
          <a:p>
            <a:endParaRPr lang="en-US" sz="3200" dirty="0"/>
          </a:p>
          <a:p>
            <a:r>
              <a:rPr lang="en-US" sz="3200" dirty="0"/>
              <a:t>One option…. You can prepare ONE short text written by an individual (e.g., Peter) with a “standard” (”Real Academia”) language, or with an inclusive language.</a:t>
            </a:r>
          </a:p>
          <a:p>
            <a:endParaRPr lang="en-US" sz="3200" dirty="0"/>
          </a:p>
          <a:p>
            <a:r>
              <a:rPr lang="en-US" sz="3200" dirty="0"/>
              <a:t>This is the INDEPENDENT VARIABLE: Type of text (”classical” vs. inclusive)</a:t>
            </a:r>
          </a:p>
          <a:p>
            <a:endParaRPr lang="en-US" sz="3200" dirty="0"/>
          </a:p>
        </p:txBody>
      </p:sp>
    </p:spTree>
    <p:extLst>
      <p:ext uri="{BB962C8B-B14F-4D97-AF65-F5344CB8AC3E}">
        <p14:creationId xmlns:p14="http://schemas.microsoft.com/office/powerpoint/2010/main" val="130483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492A3B0-6C92-C548-971E-9C9172D4514C}"/>
              </a:ext>
            </a:extLst>
          </p:cNvPr>
          <p:cNvSpPr/>
          <p:nvPr/>
        </p:nvSpPr>
        <p:spPr>
          <a:xfrm>
            <a:off x="1061544" y="363915"/>
            <a:ext cx="9806152" cy="5509200"/>
          </a:xfrm>
          <a:prstGeom prst="rect">
            <a:avLst/>
          </a:prstGeom>
        </p:spPr>
        <p:txBody>
          <a:bodyPr wrap="square">
            <a:spAutoFit/>
          </a:bodyPr>
          <a:lstStyle/>
          <a:p>
            <a:r>
              <a:rPr lang="en-US" sz="3200" dirty="0"/>
              <a:t>Now we need one (or more dependent variables). Let’s assume that the participants’ task is to rate the character (Peter) in a number of variables using a 1-10 Likert scale:</a:t>
            </a:r>
          </a:p>
          <a:p>
            <a:r>
              <a:rPr lang="en-US" sz="3200" dirty="0"/>
              <a:t>-likeable,</a:t>
            </a:r>
          </a:p>
          <a:p>
            <a:r>
              <a:rPr lang="en-US" sz="3200" dirty="0"/>
              <a:t>-intelligent</a:t>
            </a:r>
          </a:p>
          <a:p>
            <a:r>
              <a:rPr lang="en-US" sz="3200" dirty="0"/>
              <a:t>-wealthy</a:t>
            </a:r>
          </a:p>
          <a:p>
            <a:r>
              <a:rPr lang="en-US" sz="3200" dirty="0"/>
              <a:t>-a good leader</a:t>
            </a:r>
          </a:p>
          <a:p>
            <a:r>
              <a:rPr lang="en-US" sz="3200" dirty="0"/>
              <a:t>-social status</a:t>
            </a:r>
          </a:p>
          <a:p>
            <a:endParaRPr lang="en-US" sz="3200" dirty="0"/>
          </a:p>
          <a:p>
            <a:r>
              <a:rPr lang="en-US" sz="3200" dirty="0"/>
              <a:t>So we’d have 5 dependent variables (we can have others, we can have fewer).</a:t>
            </a:r>
          </a:p>
        </p:txBody>
      </p:sp>
    </p:spTree>
    <p:extLst>
      <p:ext uri="{BB962C8B-B14F-4D97-AF65-F5344CB8AC3E}">
        <p14:creationId xmlns:p14="http://schemas.microsoft.com/office/powerpoint/2010/main" val="295036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9D64B31-3E0D-1D4C-913C-D39A74702284}"/>
              </a:ext>
            </a:extLst>
          </p:cNvPr>
          <p:cNvSpPr/>
          <p:nvPr/>
        </p:nvSpPr>
        <p:spPr>
          <a:xfrm>
            <a:off x="1324305" y="379926"/>
            <a:ext cx="8849710" cy="6001643"/>
          </a:xfrm>
          <a:prstGeom prst="rect">
            <a:avLst/>
          </a:prstGeom>
        </p:spPr>
        <p:txBody>
          <a:bodyPr wrap="square">
            <a:spAutoFit/>
          </a:bodyPr>
          <a:lstStyle/>
          <a:p>
            <a:r>
              <a:rPr lang="en-US" sz="3200" dirty="0"/>
              <a:t>Then you recruit a number of people (let’s say 50, we can talk about that later).</a:t>
            </a:r>
          </a:p>
          <a:p>
            <a:endParaRPr lang="en-US" sz="3200" dirty="0"/>
          </a:p>
          <a:p>
            <a:r>
              <a:rPr lang="en-US" sz="3200" dirty="0"/>
              <a:t>Randomly, 25 of them will receive the “classical” text, and the other 25 will receive the “inclusive” text. All participants will rate Peter in the five questions.</a:t>
            </a:r>
          </a:p>
          <a:p>
            <a:endParaRPr lang="en-US" sz="3200" dirty="0"/>
          </a:p>
          <a:p>
            <a:r>
              <a:rPr lang="en-US" sz="3200" dirty="0"/>
              <a:t>Thus…we have an experimental design—note the randomization procedure…this is a “between-subjects” design (i.e., participants are assigned to only ONE level of the independent variable)</a:t>
            </a:r>
          </a:p>
        </p:txBody>
      </p:sp>
    </p:spTree>
    <p:extLst>
      <p:ext uri="{BB962C8B-B14F-4D97-AF65-F5344CB8AC3E}">
        <p14:creationId xmlns:p14="http://schemas.microsoft.com/office/powerpoint/2010/main" val="318200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B4FD75E-70AB-9141-A327-F8BA9929651D}"/>
              </a:ext>
            </a:extLst>
          </p:cNvPr>
          <p:cNvSpPr/>
          <p:nvPr/>
        </p:nvSpPr>
        <p:spPr>
          <a:xfrm>
            <a:off x="851339" y="363915"/>
            <a:ext cx="10447282" cy="6494085"/>
          </a:xfrm>
          <a:prstGeom prst="rect">
            <a:avLst/>
          </a:prstGeom>
        </p:spPr>
        <p:txBody>
          <a:bodyPr wrap="square">
            <a:spAutoFit/>
          </a:bodyPr>
          <a:lstStyle/>
          <a:p>
            <a:r>
              <a:rPr lang="en-US" sz="3200" dirty="0"/>
              <a:t>The data analyses will be extremely easy….</a:t>
            </a:r>
          </a:p>
          <a:p>
            <a:endParaRPr lang="en-US" sz="3200" dirty="0"/>
          </a:p>
          <a:p>
            <a:r>
              <a:rPr lang="en-US" sz="3200" dirty="0"/>
              <a:t>50 rows</a:t>
            </a:r>
          </a:p>
          <a:p>
            <a:r>
              <a:rPr lang="en-US" sz="3200" dirty="0"/>
              <a:t>6 columns (one indicating Type of text; the other 5 indicating the scores for each individual)</a:t>
            </a:r>
          </a:p>
          <a:p>
            <a:endParaRPr lang="en-US" sz="3200" dirty="0"/>
          </a:p>
          <a:p>
            <a:r>
              <a:rPr lang="en-US" sz="3200" dirty="0"/>
              <a:t>You can get some plots for the two groups (e.g., box plots, that we will see in a few days), and also get a measure of “central location” (e.g., mean, median) and a measure of “variability” (how homogeneous the scores were in each group).</a:t>
            </a:r>
          </a:p>
          <a:p>
            <a:endParaRPr lang="en-US" sz="3200" dirty="0"/>
          </a:p>
          <a:p>
            <a:r>
              <a:rPr lang="en-US" sz="3200" dirty="0"/>
              <a:t>And then we need to discuss the findings…</a:t>
            </a:r>
          </a:p>
        </p:txBody>
      </p:sp>
    </p:spTree>
    <p:extLst>
      <p:ext uri="{BB962C8B-B14F-4D97-AF65-F5344CB8AC3E}">
        <p14:creationId xmlns:p14="http://schemas.microsoft.com/office/powerpoint/2010/main" val="21666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8F4005D-0A39-6745-A743-19791684DAB4}"/>
              </a:ext>
            </a:extLst>
          </p:cNvPr>
          <p:cNvSpPr/>
          <p:nvPr/>
        </p:nvSpPr>
        <p:spPr>
          <a:xfrm>
            <a:off x="283780" y="85636"/>
            <a:ext cx="11908220" cy="6986528"/>
          </a:xfrm>
          <a:prstGeom prst="rect">
            <a:avLst/>
          </a:prstGeom>
        </p:spPr>
        <p:txBody>
          <a:bodyPr wrap="square">
            <a:spAutoFit/>
          </a:bodyPr>
          <a:lstStyle/>
          <a:p>
            <a:r>
              <a:rPr lang="en-US" sz="3200" b="1" dirty="0"/>
              <a:t>Options:</a:t>
            </a:r>
          </a:p>
          <a:p>
            <a:r>
              <a:rPr lang="en-US" sz="3200" dirty="0"/>
              <a:t>Age of the participants. Perhaps 18-25 </a:t>
            </a:r>
            <a:r>
              <a:rPr lang="en-US" sz="3200" dirty="0" err="1"/>
              <a:t>y.o</a:t>
            </a:r>
            <a:r>
              <a:rPr lang="en-US" sz="3200" dirty="0"/>
              <a:t>. participants produce a different effect from people over 30-45 </a:t>
            </a:r>
            <a:r>
              <a:rPr lang="en-US" sz="3200" dirty="0" err="1"/>
              <a:t>y.o</a:t>
            </a:r>
            <a:r>
              <a:rPr lang="en-US" sz="3200" dirty="0"/>
              <a:t>., or also 50-65 </a:t>
            </a:r>
            <a:r>
              <a:rPr lang="en-US" sz="3200" dirty="0" err="1"/>
              <a:t>y.o</a:t>
            </a:r>
            <a:r>
              <a:rPr lang="en-US" sz="3200" dirty="0"/>
              <a:t>. I would keep this variable controlled (i.e., constant).</a:t>
            </a:r>
          </a:p>
          <a:p>
            <a:endParaRPr lang="en-US" sz="3200" dirty="0"/>
          </a:p>
          <a:p>
            <a:r>
              <a:rPr lang="en-US" sz="3200" dirty="0"/>
              <a:t>Gender of the participant: Perhaps the male and the female participants will produce a different effect. I would keep this variable controlled (i.e., constant).</a:t>
            </a:r>
          </a:p>
          <a:p>
            <a:endParaRPr lang="en-US" sz="3200" dirty="0"/>
          </a:p>
          <a:p>
            <a:r>
              <a:rPr lang="en-US" sz="3200" dirty="0"/>
              <a:t>Gender of the author of the text---it may also matter, of course.</a:t>
            </a:r>
          </a:p>
          <a:p>
            <a:endParaRPr lang="en-US" sz="3200" dirty="0"/>
          </a:p>
          <a:p>
            <a:r>
              <a:rPr lang="en-US" sz="3200" dirty="0"/>
              <a:t>Political views. It is likely that the participants’ political views may affect the findings. Perhaps it would be a good idea so have a score (it may be tricky)</a:t>
            </a:r>
          </a:p>
        </p:txBody>
      </p:sp>
    </p:spTree>
    <p:extLst>
      <p:ext uri="{BB962C8B-B14F-4D97-AF65-F5344CB8AC3E}">
        <p14:creationId xmlns:p14="http://schemas.microsoft.com/office/powerpoint/2010/main" val="35786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E330765-BB0A-644C-9968-64FC5CE5806C}"/>
              </a:ext>
            </a:extLst>
          </p:cNvPr>
          <p:cNvSpPr/>
          <p:nvPr/>
        </p:nvSpPr>
        <p:spPr>
          <a:xfrm>
            <a:off x="599091" y="148698"/>
            <a:ext cx="10888716" cy="5509200"/>
          </a:xfrm>
          <a:prstGeom prst="rect">
            <a:avLst/>
          </a:prstGeom>
        </p:spPr>
        <p:txBody>
          <a:bodyPr wrap="square">
            <a:spAutoFit/>
          </a:bodyPr>
          <a:lstStyle/>
          <a:p>
            <a:r>
              <a:rPr lang="en-US" sz="3200" dirty="0"/>
              <a:t>Some of you might argue that, given that participants are assigned to one of the text, there’s an extra noise due to individual variation…. Is there another possible design?</a:t>
            </a:r>
          </a:p>
          <a:p>
            <a:endParaRPr lang="en-US" sz="3200" dirty="0"/>
          </a:p>
          <a:p>
            <a:r>
              <a:rPr lang="en-US" sz="3200" dirty="0"/>
              <a:t>Yes, we can manipulate Type of text in a “within-subject” design. In this case, we’d have to prepare TWO texts, each with the two versions (“classical” vs inclusive). Participants would receive a ”classical” text and an ”inclusive” text (50% of participants would receive the classical text first, the the other 50% the inclusive text first).</a:t>
            </a:r>
          </a:p>
          <a:p>
            <a:endParaRPr lang="en-US" sz="3200" dirty="0"/>
          </a:p>
        </p:txBody>
      </p:sp>
    </p:spTree>
    <p:extLst>
      <p:ext uri="{BB962C8B-B14F-4D97-AF65-F5344CB8AC3E}">
        <p14:creationId xmlns:p14="http://schemas.microsoft.com/office/powerpoint/2010/main" val="157548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D02CCFA-6A31-1C48-ADF5-9108285EEE14}"/>
              </a:ext>
            </a:extLst>
          </p:cNvPr>
          <p:cNvSpPr/>
          <p:nvPr/>
        </p:nvSpPr>
        <p:spPr>
          <a:xfrm>
            <a:off x="599091" y="148698"/>
            <a:ext cx="10888716" cy="5016758"/>
          </a:xfrm>
          <a:prstGeom prst="rect">
            <a:avLst/>
          </a:prstGeom>
        </p:spPr>
        <p:txBody>
          <a:bodyPr wrap="square">
            <a:spAutoFit/>
          </a:bodyPr>
          <a:lstStyle/>
          <a:p>
            <a:r>
              <a:rPr lang="en-US" sz="3200" dirty="0"/>
              <a:t>In this case, the way of presenting the data is a bit different. Let’s assume that we have 50 participants</a:t>
            </a:r>
          </a:p>
          <a:p>
            <a:endParaRPr lang="en-US" sz="3200" dirty="0"/>
          </a:p>
          <a:p>
            <a:r>
              <a:rPr lang="en-US" sz="3200" dirty="0"/>
              <a:t>50 rows (as many as participants)</a:t>
            </a:r>
          </a:p>
          <a:p>
            <a:r>
              <a:rPr lang="en-US" sz="3200" dirty="0"/>
              <a:t>10 columns—Likeable (classical), likeable (inclusive), Intelligence (classical), Intelligence (inclusive),… and the same for the other 3 dependent variables.</a:t>
            </a:r>
          </a:p>
          <a:p>
            <a:endParaRPr lang="en-US" sz="3200" dirty="0"/>
          </a:p>
          <a:p>
            <a:r>
              <a:rPr lang="en-US" sz="3200" dirty="0"/>
              <a:t>“Within-subject” designs are also called “Repeated measures” designs.</a:t>
            </a:r>
          </a:p>
        </p:txBody>
      </p:sp>
    </p:spTree>
    <p:extLst>
      <p:ext uri="{BB962C8B-B14F-4D97-AF65-F5344CB8AC3E}">
        <p14:creationId xmlns:p14="http://schemas.microsoft.com/office/powerpoint/2010/main" val="117037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7F312C42-B054-BA43-B112-4A4F00B40E38}"/>
              </a:ext>
            </a:extLst>
          </p:cNvPr>
          <p:cNvSpPr/>
          <p:nvPr/>
        </p:nvSpPr>
        <p:spPr>
          <a:xfrm>
            <a:off x="788275" y="413321"/>
            <a:ext cx="10394731" cy="6986528"/>
          </a:xfrm>
          <a:prstGeom prst="rect">
            <a:avLst/>
          </a:prstGeom>
        </p:spPr>
        <p:txBody>
          <a:bodyPr wrap="square">
            <a:spAutoFit/>
          </a:bodyPr>
          <a:lstStyle/>
          <a:p>
            <a:endParaRPr lang="en-US" sz="3200" dirty="0"/>
          </a:p>
          <a:p>
            <a:r>
              <a:rPr lang="en-US" sz="3200" dirty="0"/>
              <a:t>Advantages of the “within-subject” design: you need fewer participants to get the same number of observations. Furthermore, each participant is her/his own control (unlike between-subject designs)</a:t>
            </a:r>
          </a:p>
          <a:p>
            <a:endParaRPr lang="en-US" sz="3200" dirty="0"/>
          </a:p>
          <a:p>
            <a:r>
              <a:rPr lang="en-US" sz="3200" dirty="0"/>
              <a:t>Potential issues with the “within-subject” design. It’s a bit more complicated (2 versions of each of the text, counterbalancing of the order). Also, participants may guess what the study is about (and then use strategies) and there can be some carry-over effects from the first text to the second text.</a:t>
            </a:r>
          </a:p>
          <a:p>
            <a:endParaRPr lang="en-US" sz="3200" dirty="0"/>
          </a:p>
          <a:p>
            <a:endParaRPr lang="en-US" sz="3200" dirty="0"/>
          </a:p>
        </p:txBody>
      </p:sp>
    </p:spTree>
    <p:extLst>
      <p:ext uri="{BB962C8B-B14F-4D97-AF65-F5344CB8AC3E}">
        <p14:creationId xmlns:p14="http://schemas.microsoft.com/office/powerpoint/2010/main" val="31835838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761</Words>
  <Application>Microsoft Macintosh PowerPoint</Application>
  <PresentationFormat>Panorámica</PresentationFormat>
  <Paragraphs>52</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8</cp:revision>
  <dcterms:created xsi:type="dcterms:W3CDTF">2022-09-22T07:09:58Z</dcterms:created>
  <dcterms:modified xsi:type="dcterms:W3CDTF">2022-09-22T07:47:00Z</dcterms:modified>
</cp:coreProperties>
</file>