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90" r:id="rId9"/>
    <p:sldId id="267" r:id="rId10"/>
    <p:sldId id="268" r:id="rId11"/>
    <p:sldId id="277" r:id="rId12"/>
    <p:sldId id="269" r:id="rId13"/>
    <p:sldId id="280" r:id="rId14"/>
    <p:sldId id="279" r:id="rId15"/>
    <p:sldId id="286" r:id="rId16"/>
    <p:sldId id="270" r:id="rId17"/>
    <p:sldId id="271" r:id="rId18"/>
    <p:sldId id="272" r:id="rId19"/>
    <p:sldId id="273" r:id="rId20"/>
    <p:sldId id="274" r:id="rId21"/>
    <p:sldId id="275" r:id="rId22"/>
    <p:sldId id="281" r:id="rId23"/>
    <p:sldId id="282" r:id="rId24"/>
    <p:sldId id="284" r:id="rId25"/>
    <p:sldId id="287" r:id="rId26"/>
    <p:sldId id="262" r:id="rId27"/>
    <p:sldId id="263" r:id="rId28"/>
    <p:sldId id="264" r:id="rId29"/>
    <p:sldId id="265" r:id="rId30"/>
    <p:sldId id="266" r:id="rId31"/>
    <p:sldId id="283" r:id="rId32"/>
    <p:sldId id="291" r:id="rId33"/>
    <p:sldId id="292" r:id="rId34"/>
    <p:sldId id="285" r:id="rId35"/>
    <p:sldId id="293" r:id="rId36"/>
    <p:sldId id="294" r:id="rId37"/>
    <p:sldId id="276" r:id="rId38"/>
    <p:sldId id="288" r:id="rId39"/>
    <p:sldId id="289" r:id="rId4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ción" id="{0AF0119A-8B65-483A-9AEB-CB56FA98BAA4}">
          <p14:sldIdLst>
            <p14:sldId id="256"/>
            <p14:sldId id="278"/>
            <p14:sldId id="257"/>
            <p14:sldId id="258"/>
            <p14:sldId id="259"/>
            <p14:sldId id="260"/>
            <p14:sldId id="261"/>
            <p14:sldId id="290"/>
            <p14:sldId id="267"/>
            <p14:sldId id="268"/>
            <p14:sldId id="277"/>
            <p14:sldId id="269"/>
            <p14:sldId id="280"/>
            <p14:sldId id="279"/>
            <p14:sldId id="286"/>
            <p14:sldId id="270"/>
            <p14:sldId id="271"/>
            <p14:sldId id="272"/>
            <p14:sldId id="273"/>
            <p14:sldId id="274"/>
            <p14:sldId id="275"/>
            <p14:sldId id="281"/>
            <p14:sldId id="282"/>
            <p14:sldId id="284"/>
            <p14:sldId id="287"/>
            <p14:sldId id="262"/>
            <p14:sldId id="263"/>
            <p14:sldId id="264"/>
            <p14:sldId id="265"/>
            <p14:sldId id="266"/>
            <p14:sldId id="283"/>
            <p14:sldId id="291"/>
            <p14:sldId id="292"/>
            <p14:sldId id="285"/>
            <p14:sldId id="293"/>
            <p14:sldId id="294"/>
            <p14:sldId id="276"/>
            <p14:sldId id="288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68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Rendimiento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Directo</c:v>
          </c:tx>
          <c:marker>
            <c:symbol val="none"/>
          </c:marker>
          <c:cat>
            <c:numRef>
              <c:f>[Book1]Sheet1!$B$2:$B$9</c:f>
              <c:numCache>
                <c:formatCode>General</c:formatCode>
                <c:ptCount val="8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</c:numCache>
            </c:numRef>
          </c:cat>
          <c:val>
            <c:numRef>
              <c:f>[Book1]Sheet1!$E$2:$E$9</c:f>
              <c:numCache>
                <c:formatCode>General</c:formatCode>
                <c:ptCount val="8"/>
                <c:pt idx="0">
                  <c:v>10.338054378166028</c:v>
                </c:pt>
                <c:pt idx="1">
                  <c:v>19.474196689386563</c:v>
                </c:pt>
                <c:pt idx="2">
                  <c:v>34.928396786587498</c:v>
                </c:pt>
                <c:pt idx="3">
                  <c:v>68.728522336769757</c:v>
                </c:pt>
                <c:pt idx="4">
                  <c:v>142.65335235378032</c:v>
                </c:pt>
                <c:pt idx="5">
                  <c:v>265.95744680851067</c:v>
                </c:pt>
                <c:pt idx="6">
                  <c:v>540.54054054054052</c:v>
                </c:pt>
                <c:pt idx="7">
                  <c:v>1250</c:v>
                </c:pt>
              </c:numCache>
            </c:numRef>
          </c:val>
          <c:smooth val="0"/>
        </c:ser>
        <c:ser>
          <c:idx val="1"/>
          <c:order val="1"/>
          <c:tx>
            <c:v>Diferido</c:v>
          </c:tx>
          <c:marker>
            <c:symbol val="none"/>
          </c:marker>
          <c:val>
            <c:numRef>
              <c:f>[Book1]Sheet1!$F$2:$F$9</c:f>
              <c:numCache>
                <c:formatCode>General</c:formatCode>
                <c:ptCount val="8"/>
                <c:pt idx="0">
                  <c:v>9.2455621301775146</c:v>
                </c:pt>
                <c:pt idx="1">
                  <c:v>12.116806009935781</c:v>
                </c:pt>
                <c:pt idx="2">
                  <c:v>18.050541516245488</c:v>
                </c:pt>
                <c:pt idx="3">
                  <c:v>32</c:v>
                </c:pt>
                <c:pt idx="4">
                  <c:v>53.504547886570357</c:v>
                </c:pt>
                <c:pt idx="5">
                  <c:v>100.30090270812437</c:v>
                </c:pt>
                <c:pt idx="6">
                  <c:v>193.05019305019306</c:v>
                </c:pt>
                <c:pt idx="7">
                  <c:v>380.22813688212932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440320"/>
        <c:axId val="118441856"/>
      </c:lineChart>
      <c:catAx>
        <c:axId val="11844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8441856"/>
        <c:crosses val="autoZero"/>
        <c:auto val="1"/>
        <c:lblAlgn val="ctr"/>
        <c:lblOffset val="100"/>
        <c:noMultiLvlLbl val="0"/>
      </c:catAx>
      <c:valAx>
        <c:axId val="1184418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184403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Ganancia</c:v>
          </c:tx>
          <c:marker>
            <c:symbol val="none"/>
          </c:marker>
          <c:cat>
            <c:numRef>
              <c:f>[Book1]Sheet1!$B$2:$B$9</c:f>
              <c:numCache>
                <c:formatCode>General</c:formatCode>
                <c:ptCount val="8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</c:numCache>
            </c:numRef>
          </c:cat>
          <c:val>
            <c:numRef>
              <c:f>[Book1]Sheet1!$G$2:$G$9</c:f>
              <c:numCache>
                <c:formatCode>General</c:formatCode>
                <c:ptCount val="8"/>
                <c:pt idx="0">
                  <c:v>1.1181639615424377</c:v>
                </c:pt>
                <c:pt idx="1">
                  <c:v>1.607205452775073</c:v>
                </c:pt>
                <c:pt idx="2">
                  <c:v>1.9350331819769473</c:v>
                </c:pt>
                <c:pt idx="3">
                  <c:v>2.1477663230240549</c:v>
                </c:pt>
                <c:pt idx="4">
                  <c:v>2.6661911554921542</c:v>
                </c:pt>
                <c:pt idx="5">
                  <c:v>2.6515957446808516</c:v>
                </c:pt>
                <c:pt idx="6">
                  <c:v>2.8</c:v>
                </c:pt>
                <c:pt idx="7">
                  <c:v>3.2874999999999996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466432"/>
        <c:axId val="118467968"/>
      </c:lineChart>
      <c:catAx>
        <c:axId val="11846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8467968"/>
        <c:crosses val="autoZero"/>
        <c:auto val="1"/>
        <c:lblAlgn val="ctr"/>
        <c:lblOffset val="100"/>
        <c:noMultiLvlLbl val="0"/>
      </c:catAx>
      <c:valAx>
        <c:axId val="118467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4664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04406D-E9B5-41E5-9EF1-73877034707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DF8F471-8C80-42FD-B3E1-CC74F7630613}">
      <dgm:prSet phldrT="[Text]"/>
      <dgm:spPr/>
      <dgm:t>
        <a:bodyPr/>
        <a:lstStyle/>
        <a:p>
          <a:r>
            <a:rPr lang="es-ES" dirty="0" smtClean="0"/>
            <a:t>Aplicación</a:t>
          </a:r>
          <a:endParaRPr lang="es-ES" dirty="0"/>
        </a:p>
      </dgm:t>
    </dgm:pt>
    <dgm:pt modelId="{57064A55-DCD4-4384-AC3E-351E0615B835}" type="parTrans" cxnId="{EA905C8D-4369-4162-9E2F-F5EFDBAA1AAE}">
      <dgm:prSet/>
      <dgm:spPr/>
      <dgm:t>
        <a:bodyPr/>
        <a:lstStyle/>
        <a:p>
          <a:endParaRPr lang="es-ES"/>
        </a:p>
      </dgm:t>
    </dgm:pt>
    <dgm:pt modelId="{B9F39F59-6C48-4FDD-AD27-92A860863627}" type="sibTrans" cxnId="{EA905C8D-4369-4162-9E2F-F5EFDBAA1AAE}">
      <dgm:prSet/>
      <dgm:spPr/>
      <dgm:t>
        <a:bodyPr/>
        <a:lstStyle/>
        <a:p>
          <a:endParaRPr lang="es-ES"/>
        </a:p>
      </dgm:t>
    </dgm:pt>
    <dgm:pt modelId="{9157A541-13F9-4EE0-B639-044E56E845AA}">
      <dgm:prSet phldrT="[Text]" custT="1"/>
      <dgm:spPr/>
      <dgm:t>
        <a:bodyPr/>
        <a:lstStyle/>
        <a:p>
          <a:r>
            <a:rPr lang="es-ES" sz="2800" dirty="0" smtClean="0"/>
            <a:t>Gestor de recursos</a:t>
          </a:r>
          <a:endParaRPr lang="es-ES" sz="2800" dirty="0"/>
        </a:p>
      </dgm:t>
    </dgm:pt>
    <dgm:pt modelId="{D266517E-EE0E-483C-932E-2CD97BF903CB}" type="parTrans" cxnId="{0161EA73-0F0A-407C-98A3-1245A4D58A6A}">
      <dgm:prSet/>
      <dgm:spPr/>
      <dgm:t>
        <a:bodyPr/>
        <a:lstStyle/>
        <a:p>
          <a:endParaRPr lang="es-ES"/>
        </a:p>
      </dgm:t>
    </dgm:pt>
    <dgm:pt modelId="{C2F47F17-D5EA-4719-AE7C-20E003823083}" type="sibTrans" cxnId="{0161EA73-0F0A-407C-98A3-1245A4D58A6A}">
      <dgm:prSet/>
      <dgm:spPr/>
      <dgm:t>
        <a:bodyPr/>
        <a:lstStyle/>
        <a:p>
          <a:endParaRPr lang="es-ES"/>
        </a:p>
      </dgm:t>
    </dgm:pt>
    <dgm:pt modelId="{8D549010-F3EE-4B9C-964A-C949156FC391}">
      <dgm:prSet phldrT="[Text]" custT="1"/>
      <dgm:spPr/>
      <dgm:t>
        <a:bodyPr/>
        <a:lstStyle/>
        <a:p>
          <a:r>
            <a:rPr lang="es-ES" sz="2800" dirty="0" err="1" smtClean="0"/>
            <a:t>Renderizador</a:t>
          </a:r>
          <a:endParaRPr lang="es-ES" sz="2800" dirty="0"/>
        </a:p>
      </dgm:t>
    </dgm:pt>
    <dgm:pt modelId="{DDBF87D5-872C-4B16-9152-E2D853C8722D}" type="parTrans" cxnId="{483FACF0-BE67-45C7-A106-087D379B0DC5}">
      <dgm:prSet/>
      <dgm:spPr/>
      <dgm:t>
        <a:bodyPr/>
        <a:lstStyle/>
        <a:p>
          <a:endParaRPr lang="es-ES"/>
        </a:p>
      </dgm:t>
    </dgm:pt>
    <dgm:pt modelId="{CDD7B010-575C-4CDF-B39F-1F8ED3B1191E}" type="sibTrans" cxnId="{483FACF0-BE67-45C7-A106-087D379B0DC5}">
      <dgm:prSet/>
      <dgm:spPr/>
      <dgm:t>
        <a:bodyPr/>
        <a:lstStyle/>
        <a:p>
          <a:endParaRPr lang="es-ES"/>
        </a:p>
      </dgm:t>
    </dgm:pt>
    <dgm:pt modelId="{7000C6BE-2585-484E-929F-8DEA909ADF33}">
      <dgm:prSet phldrT="[Text]" custT="1"/>
      <dgm:spPr/>
      <dgm:t>
        <a:bodyPr/>
        <a:lstStyle/>
        <a:p>
          <a:r>
            <a:rPr lang="es-ES" sz="1800" dirty="0" smtClean="0"/>
            <a:t>Contexto</a:t>
          </a:r>
          <a:endParaRPr lang="es-ES" sz="1800" dirty="0"/>
        </a:p>
      </dgm:t>
    </dgm:pt>
    <dgm:pt modelId="{1317481C-FDC6-4A74-8A78-FE15021441A7}" type="parTrans" cxnId="{CED8C3F7-CDC0-4589-98ED-8168D28C0A44}">
      <dgm:prSet/>
      <dgm:spPr/>
      <dgm:t>
        <a:bodyPr/>
        <a:lstStyle/>
        <a:p>
          <a:endParaRPr lang="es-ES"/>
        </a:p>
      </dgm:t>
    </dgm:pt>
    <dgm:pt modelId="{FF4BF0E4-5489-4CD0-9F70-99AFE9850AB9}" type="sibTrans" cxnId="{CED8C3F7-CDC0-4589-98ED-8168D28C0A44}">
      <dgm:prSet/>
      <dgm:spPr/>
      <dgm:t>
        <a:bodyPr/>
        <a:lstStyle/>
        <a:p>
          <a:endParaRPr lang="es-ES"/>
        </a:p>
      </dgm:t>
    </dgm:pt>
    <dgm:pt modelId="{9F31B54A-CC7E-4F16-8C70-968EA9BA323C}">
      <dgm:prSet phldrT="[Text]" custT="1"/>
      <dgm:spPr/>
      <dgm:t>
        <a:bodyPr/>
        <a:lstStyle/>
        <a:p>
          <a:r>
            <a:rPr lang="es-ES" sz="1800" dirty="0" smtClean="0"/>
            <a:t>Objetos</a:t>
          </a:r>
          <a:endParaRPr lang="es-ES" sz="1800" dirty="0"/>
        </a:p>
      </dgm:t>
    </dgm:pt>
    <dgm:pt modelId="{02BC21C1-87AC-4484-9528-98A06E97A9FC}" type="parTrans" cxnId="{BD6DC3E8-9889-4E4C-8984-576CD670CA69}">
      <dgm:prSet/>
      <dgm:spPr/>
      <dgm:t>
        <a:bodyPr/>
        <a:lstStyle/>
        <a:p>
          <a:endParaRPr lang="es-ES"/>
        </a:p>
      </dgm:t>
    </dgm:pt>
    <dgm:pt modelId="{55CEA12A-1BCB-462F-B94D-C099D811C0D4}" type="sibTrans" cxnId="{BD6DC3E8-9889-4E4C-8984-576CD670CA69}">
      <dgm:prSet/>
      <dgm:spPr/>
      <dgm:t>
        <a:bodyPr/>
        <a:lstStyle/>
        <a:p>
          <a:endParaRPr lang="es-ES"/>
        </a:p>
      </dgm:t>
    </dgm:pt>
    <dgm:pt modelId="{12FA284E-4E1F-4AFE-9C93-64869FB010C7}">
      <dgm:prSet phldrT="[Text]" custT="1"/>
      <dgm:spPr/>
      <dgm:t>
        <a:bodyPr/>
        <a:lstStyle/>
        <a:p>
          <a:r>
            <a:rPr lang="es-ES" sz="1800" dirty="0" smtClean="0"/>
            <a:t>Cámaras</a:t>
          </a:r>
          <a:endParaRPr lang="es-ES" sz="1800" dirty="0"/>
        </a:p>
      </dgm:t>
    </dgm:pt>
    <dgm:pt modelId="{C078CE58-FE99-4A91-AFB0-2B3DDC376B5D}" type="parTrans" cxnId="{81639C6A-A100-4EB1-A646-D87670A7733C}">
      <dgm:prSet/>
      <dgm:spPr/>
    </dgm:pt>
    <dgm:pt modelId="{B74698FE-2DDD-4DBE-A29E-6873E9CB992A}" type="sibTrans" cxnId="{81639C6A-A100-4EB1-A646-D87670A7733C}">
      <dgm:prSet/>
      <dgm:spPr/>
    </dgm:pt>
    <dgm:pt modelId="{0078A22C-922D-4087-BE29-A525FEBC4CA1}">
      <dgm:prSet phldrT="[Text]" custT="1"/>
      <dgm:spPr/>
      <dgm:t>
        <a:bodyPr/>
        <a:lstStyle/>
        <a:p>
          <a:r>
            <a:rPr lang="es-ES" sz="1800" dirty="0" smtClean="0"/>
            <a:t>Luces</a:t>
          </a:r>
          <a:endParaRPr lang="es-ES" sz="1800" dirty="0"/>
        </a:p>
      </dgm:t>
    </dgm:pt>
    <dgm:pt modelId="{0532A44B-FAD8-4AD9-BE30-EFA5447CFAE0}" type="parTrans" cxnId="{52505ED8-8A59-43FA-A0D7-FF1592D4B068}">
      <dgm:prSet/>
      <dgm:spPr/>
    </dgm:pt>
    <dgm:pt modelId="{3A916EB3-A7E3-4126-965E-70B45D8AE431}" type="sibTrans" cxnId="{52505ED8-8A59-43FA-A0D7-FF1592D4B068}">
      <dgm:prSet/>
      <dgm:spPr/>
    </dgm:pt>
    <dgm:pt modelId="{02B69E83-560E-46C9-8503-CDF4AD99B694}">
      <dgm:prSet phldrT="[Text]" custT="1"/>
      <dgm:spPr/>
      <dgm:t>
        <a:bodyPr/>
        <a:lstStyle/>
        <a:p>
          <a:r>
            <a:rPr lang="es-ES" sz="1800" dirty="0" smtClean="0"/>
            <a:t>Mallas</a:t>
          </a:r>
          <a:endParaRPr lang="es-ES" sz="1800" dirty="0"/>
        </a:p>
      </dgm:t>
    </dgm:pt>
    <dgm:pt modelId="{61990173-1667-4EFA-B3F0-10E98BF9AC8A}" type="parTrans" cxnId="{DA9C2473-8105-4ED4-A526-634E0C1E78B5}">
      <dgm:prSet/>
      <dgm:spPr/>
    </dgm:pt>
    <dgm:pt modelId="{CC2B0F9A-AAB8-491E-A744-F28E8513832E}" type="sibTrans" cxnId="{DA9C2473-8105-4ED4-A526-634E0C1E78B5}">
      <dgm:prSet/>
      <dgm:spPr/>
    </dgm:pt>
    <dgm:pt modelId="{2960C4F0-80C9-49E1-A53E-407CC14E3202}">
      <dgm:prSet phldrT="[Text]" custT="1"/>
      <dgm:spPr/>
      <dgm:t>
        <a:bodyPr/>
        <a:lstStyle/>
        <a:p>
          <a:r>
            <a:rPr lang="es-ES" sz="1800" dirty="0" smtClean="0"/>
            <a:t>Materiales </a:t>
          </a:r>
          <a:endParaRPr lang="es-ES" sz="1800" dirty="0"/>
        </a:p>
      </dgm:t>
    </dgm:pt>
    <dgm:pt modelId="{D7487359-D10F-443B-BFD4-F9349A7C3916}" type="parTrans" cxnId="{0D727255-0BCA-4D73-920C-E88CFA438D1E}">
      <dgm:prSet/>
      <dgm:spPr/>
    </dgm:pt>
    <dgm:pt modelId="{7BA1120F-3A12-4B1B-865B-AFFA58DCA373}" type="sibTrans" cxnId="{0D727255-0BCA-4D73-920C-E88CFA438D1E}">
      <dgm:prSet/>
      <dgm:spPr/>
    </dgm:pt>
    <dgm:pt modelId="{12DED920-1CEF-4E6E-86E9-2C09A5211332}" type="pres">
      <dgm:prSet presAssocID="{9E04406D-E9B5-41E5-9EF1-73877034707C}" presName="Name0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A8B2D0F-F6CE-4E39-9E71-2042E11ABDC8}" type="pres">
      <dgm:prSet presAssocID="{4DF8F471-8C80-42FD-B3E1-CC74F7630613}" presName="vertOne" presStyleCnt="0"/>
      <dgm:spPr/>
    </dgm:pt>
    <dgm:pt modelId="{0BE98804-ACC5-474F-8E55-CBF166D5E9A5}" type="pres">
      <dgm:prSet presAssocID="{4DF8F471-8C80-42FD-B3E1-CC74F763061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F58884-FE8F-4F8F-A018-552252AEDB0F}" type="pres">
      <dgm:prSet presAssocID="{4DF8F471-8C80-42FD-B3E1-CC74F7630613}" presName="parTransOne" presStyleCnt="0"/>
      <dgm:spPr/>
    </dgm:pt>
    <dgm:pt modelId="{E0ABB410-F31E-4082-8467-713FC6D354AE}" type="pres">
      <dgm:prSet presAssocID="{4DF8F471-8C80-42FD-B3E1-CC74F7630613}" presName="horzOne" presStyleCnt="0"/>
      <dgm:spPr/>
    </dgm:pt>
    <dgm:pt modelId="{892B99BF-2D0D-46F4-8CA9-0663D2D5CA27}" type="pres">
      <dgm:prSet presAssocID="{9157A541-13F9-4EE0-B639-044E56E845AA}" presName="vertTwo" presStyleCnt="0"/>
      <dgm:spPr/>
    </dgm:pt>
    <dgm:pt modelId="{A5C9F880-A8FF-467B-94E6-B70B09745B6D}" type="pres">
      <dgm:prSet presAssocID="{9157A541-13F9-4EE0-B639-044E56E845A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2C9FC4-DCAB-482B-99F3-E60791EBB4FC}" type="pres">
      <dgm:prSet presAssocID="{9157A541-13F9-4EE0-B639-044E56E845AA}" presName="parTransTwo" presStyleCnt="0"/>
      <dgm:spPr/>
    </dgm:pt>
    <dgm:pt modelId="{B1A5D89D-A7D3-43B1-B01D-F2851FBAF16C}" type="pres">
      <dgm:prSet presAssocID="{9157A541-13F9-4EE0-B639-044E56E845AA}" presName="horzTwo" presStyleCnt="0"/>
      <dgm:spPr/>
    </dgm:pt>
    <dgm:pt modelId="{C388A768-2C88-43CF-8510-813B21AA112E}" type="pres">
      <dgm:prSet presAssocID="{12FA284E-4E1F-4AFE-9C93-64869FB010C7}" presName="vertThree" presStyleCnt="0"/>
      <dgm:spPr/>
    </dgm:pt>
    <dgm:pt modelId="{002D0E54-1374-4964-B823-5E949A27CCF5}" type="pres">
      <dgm:prSet presAssocID="{12FA284E-4E1F-4AFE-9C93-64869FB010C7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A6838A-8879-44BB-89C1-78532043BB3F}" type="pres">
      <dgm:prSet presAssocID="{12FA284E-4E1F-4AFE-9C93-64869FB010C7}" presName="horzThree" presStyleCnt="0"/>
      <dgm:spPr/>
    </dgm:pt>
    <dgm:pt modelId="{26DCFE1E-21A8-426B-9980-4B3D97A35361}" type="pres">
      <dgm:prSet presAssocID="{B74698FE-2DDD-4DBE-A29E-6873E9CB992A}" presName="sibSpaceThree" presStyleCnt="0"/>
      <dgm:spPr/>
    </dgm:pt>
    <dgm:pt modelId="{5C97ABD5-7A38-4254-81D4-9C0E572059A5}" type="pres">
      <dgm:prSet presAssocID="{0078A22C-922D-4087-BE29-A525FEBC4CA1}" presName="vertThree" presStyleCnt="0"/>
      <dgm:spPr/>
    </dgm:pt>
    <dgm:pt modelId="{4BB82C85-1363-4FE0-9FAB-63E24ACAEE80}" type="pres">
      <dgm:prSet presAssocID="{0078A22C-922D-4087-BE29-A525FEBC4CA1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0BD71-F98C-4C4B-8029-876A0BD8E3A9}" type="pres">
      <dgm:prSet presAssocID="{0078A22C-922D-4087-BE29-A525FEBC4CA1}" presName="horzThree" presStyleCnt="0"/>
      <dgm:spPr/>
    </dgm:pt>
    <dgm:pt modelId="{F156DEE3-C330-48B9-8B8C-3D17BE3F6B07}" type="pres">
      <dgm:prSet presAssocID="{3A916EB3-A7E3-4126-965E-70B45D8AE431}" presName="sibSpaceThree" presStyleCnt="0"/>
      <dgm:spPr/>
    </dgm:pt>
    <dgm:pt modelId="{5A27775B-3480-4238-A7DF-34E12C37E7A2}" type="pres">
      <dgm:prSet presAssocID="{02B69E83-560E-46C9-8503-CDF4AD99B694}" presName="vertThree" presStyleCnt="0"/>
      <dgm:spPr/>
    </dgm:pt>
    <dgm:pt modelId="{C17CC20C-6219-4E8A-989C-BCFA4099F6A2}" type="pres">
      <dgm:prSet presAssocID="{02B69E83-560E-46C9-8503-CDF4AD99B694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F46697-E462-4A2B-8642-4EB13A2FC442}" type="pres">
      <dgm:prSet presAssocID="{02B69E83-560E-46C9-8503-CDF4AD99B694}" presName="horzThree" presStyleCnt="0"/>
      <dgm:spPr/>
    </dgm:pt>
    <dgm:pt modelId="{DFCAFAFA-52D6-408E-91E5-8A095CF94CF8}" type="pres">
      <dgm:prSet presAssocID="{CC2B0F9A-AAB8-491E-A744-F28E8513832E}" presName="sibSpaceThree" presStyleCnt="0"/>
      <dgm:spPr/>
    </dgm:pt>
    <dgm:pt modelId="{D0F93E78-6689-4DCE-86E7-81547419415D}" type="pres">
      <dgm:prSet presAssocID="{2960C4F0-80C9-49E1-A53E-407CC14E3202}" presName="vertThree" presStyleCnt="0"/>
      <dgm:spPr/>
    </dgm:pt>
    <dgm:pt modelId="{FBDEF608-98EF-4791-9C36-9DD133DC5D3A}" type="pres">
      <dgm:prSet presAssocID="{2960C4F0-80C9-49E1-A53E-407CC14E3202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8E5782-1A58-4106-8160-C1227058B5AA}" type="pres">
      <dgm:prSet presAssocID="{2960C4F0-80C9-49E1-A53E-407CC14E3202}" presName="horzThree" presStyleCnt="0"/>
      <dgm:spPr/>
    </dgm:pt>
    <dgm:pt modelId="{F250197F-B31C-4B64-8E95-391B3ED9D268}" type="pres">
      <dgm:prSet presAssocID="{C2F47F17-D5EA-4719-AE7C-20E003823083}" presName="sibSpaceTwo" presStyleCnt="0"/>
      <dgm:spPr/>
    </dgm:pt>
    <dgm:pt modelId="{6F8A49FD-FC58-41F7-9243-3A226C210B11}" type="pres">
      <dgm:prSet presAssocID="{8D549010-F3EE-4B9C-964A-C949156FC391}" presName="vertTwo" presStyleCnt="0"/>
      <dgm:spPr/>
    </dgm:pt>
    <dgm:pt modelId="{A19CC3E9-16E2-4156-80C9-8B53B3687E47}" type="pres">
      <dgm:prSet presAssocID="{8D549010-F3EE-4B9C-964A-C949156FC39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0AA692-E4FD-4266-B59D-55CCDC09D018}" type="pres">
      <dgm:prSet presAssocID="{8D549010-F3EE-4B9C-964A-C949156FC391}" presName="parTransTwo" presStyleCnt="0"/>
      <dgm:spPr/>
    </dgm:pt>
    <dgm:pt modelId="{6944938B-ACC1-4D1D-91B4-AC632663E1D9}" type="pres">
      <dgm:prSet presAssocID="{8D549010-F3EE-4B9C-964A-C949156FC391}" presName="horzTwo" presStyleCnt="0"/>
      <dgm:spPr/>
    </dgm:pt>
    <dgm:pt modelId="{29C15FB2-8A3B-4655-AF2C-1F83E30B4A2F}" type="pres">
      <dgm:prSet presAssocID="{7000C6BE-2585-484E-929F-8DEA909ADF33}" presName="vertThree" presStyleCnt="0"/>
      <dgm:spPr/>
    </dgm:pt>
    <dgm:pt modelId="{B2627B67-9C2D-4F90-BA52-92DEBEEA29FD}" type="pres">
      <dgm:prSet presAssocID="{7000C6BE-2585-484E-929F-8DEA909ADF33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53D5FC-5ED3-48F3-9EEB-BD4895D94022}" type="pres">
      <dgm:prSet presAssocID="{7000C6BE-2585-484E-929F-8DEA909ADF33}" presName="horzThree" presStyleCnt="0"/>
      <dgm:spPr/>
    </dgm:pt>
    <dgm:pt modelId="{35F55E10-7209-41B5-82F2-D4B12847AA24}" type="pres">
      <dgm:prSet presAssocID="{FF4BF0E4-5489-4CD0-9F70-99AFE9850AB9}" presName="sibSpaceThree" presStyleCnt="0"/>
      <dgm:spPr/>
    </dgm:pt>
    <dgm:pt modelId="{9E18F085-68EF-4229-BA7A-C8551180D1AC}" type="pres">
      <dgm:prSet presAssocID="{9F31B54A-CC7E-4F16-8C70-968EA9BA323C}" presName="vertThree" presStyleCnt="0"/>
      <dgm:spPr/>
    </dgm:pt>
    <dgm:pt modelId="{62696DEA-A8BF-4B8E-B6F9-4D7108665A2C}" type="pres">
      <dgm:prSet presAssocID="{9F31B54A-CC7E-4F16-8C70-968EA9BA323C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F54430-A7AB-42DF-9C6A-57CEF24588F8}" type="pres">
      <dgm:prSet presAssocID="{9F31B54A-CC7E-4F16-8C70-968EA9BA323C}" presName="horzThree" presStyleCnt="0"/>
      <dgm:spPr/>
    </dgm:pt>
  </dgm:ptLst>
  <dgm:cxnLst>
    <dgm:cxn modelId="{483FACF0-BE67-45C7-A106-087D379B0DC5}" srcId="{4DF8F471-8C80-42FD-B3E1-CC74F7630613}" destId="{8D549010-F3EE-4B9C-964A-C949156FC391}" srcOrd="1" destOrd="0" parTransId="{DDBF87D5-872C-4B16-9152-E2D853C8722D}" sibTransId="{CDD7B010-575C-4CDF-B39F-1F8ED3B1191E}"/>
    <dgm:cxn modelId="{DA9C2473-8105-4ED4-A526-634E0C1E78B5}" srcId="{9157A541-13F9-4EE0-B639-044E56E845AA}" destId="{02B69E83-560E-46C9-8503-CDF4AD99B694}" srcOrd="2" destOrd="0" parTransId="{61990173-1667-4EFA-B3F0-10E98BF9AC8A}" sibTransId="{CC2B0F9A-AAB8-491E-A744-F28E8513832E}"/>
    <dgm:cxn modelId="{59CD2D24-9DCB-4B71-8A28-5F92A8DACF27}" type="presOf" srcId="{0078A22C-922D-4087-BE29-A525FEBC4CA1}" destId="{4BB82C85-1363-4FE0-9FAB-63E24ACAEE80}" srcOrd="0" destOrd="0" presId="urn:microsoft.com/office/officeart/2005/8/layout/hierarchy4"/>
    <dgm:cxn modelId="{EA2FFB05-1380-4567-9A00-FF4DAE349CEE}" type="presOf" srcId="{2960C4F0-80C9-49E1-A53E-407CC14E3202}" destId="{FBDEF608-98EF-4791-9C36-9DD133DC5D3A}" srcOrd="0" destOrd="0" presId="urn:microsoft.com/office/officeart/2005/8/layout/hierarchy4"/>
    <dgm:cxn modelId="{6635DC20-F1A4-41AF-9945-51753356A787}" type="presOf" srcId="{9E04406D-E9B5-41E5-9EF1-73877034707C}" destId="{12DED920-1CEF-4E6E-86E9-2C09A5211332}" srcOrd="0" destOrd="0" presId="urn:microsoft.com/office/officeart/2005/8/layout/hierarchy4"/>
    <dgm:cxn modelId="{0161EA73-0F0A-407C-98A3-1245A4D58A6A}" srcId="{4DF8F471-8C80-42FD-B3E1-CC74F7630613}" destId="{9157A541-13F9-4EE0-B639-044E56E845AA}" srcOrd="0" destOrd="0" parTransId="{D266517E-EE0E-483C-932E-2CD97BF903CB}" sibTransId="{C2F47F17-D5EA-4719-AE7C-20E003823083}"/>
    <dgm:cxn modelId="{18154A8C-AD3D-49ED-A7F9-060B6042E0DF}" type="presOf" srcId="{4DF8F471-8C80-42FD-B3E1-CC74F7630613}" destId="{0BE98804-ACC5-474F-8E55-CBF166D5E9A5}" srcOrd="0" destOrd="0" presId="urn:microsoft.com/office/officeart/2005/8/layout/hierarchy4"/>
    <dgm:cxn modelId="{52505ED8-8A59-43FA-A0D7-FF1592D4B068}" srcId="{9157A541-13F9-4EE0-B639-044E56E845AA}" destId="{0078A22C-922D-4087-BE29-A525FEBC4CA1}" srcOrd="1" destOrd="0" parTransId="{0532A44B-FAD8-4AD9-BE30-EFA5447CFAE0}" sibTransId="{3A916EB3-A7E3-4126-965E-70B45D8AE431}"/>
    <dgm:cxn modelId="{BD6DC3E8-9889-4E4C-8984-576CD670CA69}" srcId="{8D549010-F3EE-4B9C-964A-C949156FC391}" destId="{9F31B54A-CC7E-4F16-8C70-968EA9BA323C}" srcOrd="1" destOrd="0" parTransId="{02BC21C1-87AC-4484-9528-98A06E97A9FC}" sibTransId="{55CEA12A-1BCB-462F-B94D-C099D811C0D4}"/>
    <dgm:cxn modelId="{717ED91E-958B-4F51-B6BA-099F0EE7722B}" type="presOf" srcId="{02B69E83-560E-46C9-8503-CDF4AD99B694}" destId="{C17CC20C-6219-4E8A-989C-BCFA4099F6A2}" srcOrd="0" destOrd="0" presId="urn:microsoft.com/office/officeart/2005/8/layout/hierarchy4"/>
    <dgm:cxn modelId="{81639C6A-A100-4EB1-A646-D87670A7733C}" srcId="{9157A541-13F9-4EE0-B639-044E56E845AA}" destId="{12FA284E-4E1F-4AFE-9C93-64869FB010C7}" srcOrd="0" destOrd="0" parTransId="{C078CE58-FE99-4A91-AFB0-2B3DDC376B5D}" sibTransId="{B74698FE-2DDD-4DBE-A29E-6873E9CB992A}"/>
    <dgm:cxn modelId="{93B5E248-111C-44D8-9A66-E7E07A78D023}" type="presOf" srcId="{9157A541-13F9-4EE0-B639-044E56E845AA}" destId="{A5C9F880-A8FF-467B-94E6-B70B09745B6D}" srcOrd="0" destOrd="0" presId="urn:microsoft.com/office/officeart/2005/8/layout/hierarchy4"/>
    <dgm:cxn modelId="{0D727255-0BCA-4D73-920C-E88CFA438D1E}" srcId="{9157A541-13F9-4EE0-B639-044E56E845AA}" destId="{2960C4F0-80C9-49E1-A53E-407CC14E3202}" srcOrd="3" destOrd="0" parTransId="{D7487359-D10F-443B-BFD4-F9349A7C3916}" sibTransId="{7BA1120F-3A12-4B1B-865B-AFFA58DCA373}"/>
    <dgm:cxn modelId="{264B6DB8-EC28-44BF-885C-EBC256C4EF9F}" type="presOf" srcId="{8D549010-F3EE-4B9C-964A-C949156FC391}" destId="{A19CC3E9-16E2-4156-80C9-8B53B3687E47}" srcOrd="0" destOrd="0" presId="urn:microsoft.com/office/officeart/2005/8/layout/hierarchy4"/>
    <dgm:cxn modelId="{5AC20D11-9410-4C00-8AD7-83D38352B3A1}" type="presOf" srcId="{9F31B54A-CC7E-4F16-8C70-968EA9BA323C}" destId="{62696DEA-A8BF-4B8E-B6F9-4D7108665A2C}" srcOrd="0" destOrd="0" presId="urn:microsoft.com/office/officeart/2005/8/layout/hierarchy4"/>
    <dgm:cxn modelId="{BEDA8F83-F434-4A3B-881D-00BB0F7753C2}" type="presOf" srcId="{7000C6BE-2585-484E-929F-8DEA909ADF33}" destId="{B2627B67-9C2D-4F90-BA52-92DEBEEA29FD}" srcOrd="0" destOrd="0" presId="urn:microsoft.com/office/officeart/2005/8/layout/hierarchy4"/>
    <dgm:cxn modelId="{FB004F92-FD6F-4631-BE97-709E9EAB52B2}" type="presOf" srcId="{12FA284E-4E1F-4AFE-9C93-64869FB010C7}" destId="{002D0E54-1374-4964-B823-5E949A27CCF5}" srcOrd="0" destOrd="0" presId="urn:microsoft.com/office/officeart/2005/8/layout/hierarchy4"/>
    <dgm:cxn modelId="{EA905C8D-4369-4162-9E2F-F5EFDBAA1AAE}" srcId="{9E04406D-E9B5-41E5-9EF1-73877034707C}" destId="{4DF8F471-8C80-42FD-B3E1-CC74F7630613}" srcOrd="0" destOrd="0" parTransId="{57064A55-DCD4-4384-AC3E-351E0615B835}" sibTransId="{B9F39F59-6C48-4FDD-AD27-92A860863627}"/>
    <dgm:cxn modelId="{CED8C3F7-CDC0-4589-98ED-8168D28C0A44}" srcId="{8D549010-F3EE-4B9C-964A-C949156FC391}" destId="{7000C6BE-2585-484E-929F-8DEA909ADF33}" srcOrd="0" destOrd="0" parTransId="{1317481C-FDC6-4A74-8A78-FE15021441A7}" sibTransId="{FF4BF0E4-5489-4CD0-9F70-99AFE9850AB9}"/>
    <dgm:cxn modelId="{31FD7EF3-C420-4055-AC44-00C9368A5A63}" type="presParOf" srcId="{12DED920-1CEF-4E6E-86E9-2C09A5211332}" destId="{1A8B2D0F-F6CE-4E39-9E71-2042E11ABDC8}" srcOrd="0" destOrd="0" presId="urn:microsoft.com/office/officeart/2005/8/layout/hierarchy4"/>
    <dgm:cxn modelId="{75E249DC-9018-48C3-963A-12BEF960A414}" type="presParOf" srcId="{1A8B2D0F-F6CE-4E39-9E71-2042E11ABDC8}" destId="{0BE98804-ACC5-474F-8E55-CBF166D5E9A5}" srcOrd="0" destOrd="0" presId="urn:microsoft.com/office/officeart/2005/8/layout/hierarchy4"/>
    <dgm:cxn modelId="{00D56E24-7DA1-4229-A5A0-AEE1AC063B6E}" type="presParOf" srcId="{1A8B2D0F-F6CE-4E39-9E71-2042E11ABDC8}" destId="{75F58884-FE8F-4F8F-A018-552252AEDB0F}" srcOrd="1" destOrd="0" presId="urn:microsoft.com/office/officeart/2005/8/layout/hierarchy4"/>
    <dgm:cxn modelId="{068B75FE-70E4-4265-B4F3-015B6BBD191C}" type="presParOf" srcId="{1A8B2D0F-F6CE-4E39-9E71-2042E11ABDC8}" destId="{E0ABB410-F31E-4082-8467-713FC6D354AE}" srcOrd="2" destOrd="0" presId="urn:microsoft.com/office/officeart/2005/8/layout/hierarchy4"/>
    <dgm:cxn modelId="{2CCE28B0-174D-400C-B45C-F1CB1A7D3117}" type="presParOf" srcId="{E0ABB410-F31E-4082-8467-713FC6D354AE}" destId="{892B99BF-2D0D-46F4-8CA9-0663D2D5CA27}" srcOrd="0" destOrd="0" presId="urn:microsoft.com/office/officeart/2005/8/layout/hierarchy4"/>
    <dgm:cxn modelId="{CFFFFA24-4D7F-4557-AB3A-032B8FA855C4}" type="presParOf" srcId="{892B99BF-2D0D-46F4-8CA9-0663D2D5CA27}" destId="{A5C9F880-A8FF-467B-94E6-B70B09745B6D}" srcOrd="0" destOrd="0" presId="urn:microsoft.com/office/officeart/2005/8/layout/hierarchy4"/>
    <dgm:cxn modelId="{927BB945-5972-4C6F-8905-9FB826056ADF}" type="presParOf" srcId="{892B99BF-2D0D-46F4-8CA9-0663D2D5CA27}" destId="{442C9FC4-DCAB-482B-99F3-E60791EBB4FC}" srcOrd="1" destOrd="0" presId="urn:microsoft.com/office/officeart/2005/8/layout/hierarchy4"/>
    <dgm:cxn modelId="{5142F066-51B1-487A-A881-84F43B9589FA}" type="presParOf" srcId="{892B99BF-2D0D-46F4-8CA9-0663D2D5CA27}" destId="{B1A5D89D-A7D3-43B1-B01D-F2851FBAF16C}" srcOrd="2" destOrd="0" presId="urn:microsoft.com/office/officeart/2005/8/layout/hierarchy4"/>
    <dgm:cxn modelId="{447ECE5D-2E27-43DF-8AFE-4CE596404020}" type="presParOf" srcId="{B1A5D89D-A7D3-43B1-B01D-F2851FBAF16C}" destId="{C388A768-2C88-43CF-8510-813B21AA112E}" srcOrd="0" destOrd="0" presId="urn:microsoft.com/office/officeart/2005/8/layout/hierarchy4"/>
    <dgm:cxn modelId="{7072AE4D-D66E-4D95-9604-023B17A074B7}" type="presParOf" srcId="{C388A768-2C88-43CF-8510-813B21AA112E}" destId="{002D0E54-1374-4964-B823-5E949A27CCF5}" srcOrd="0" destOrd="0" presId="urn:microsoft.com/office/officeart/2005/8/layout/hierarchy4"/>
    <dgm:cxn modelId="{C30E2507-96E5-4400-9481-5E29BD67160B}" type="presParOf" srcId="{C388A768-2C88-43CF-8510-813B21AA112E}" destId="{53A6838A-8879-44BB-89C1-78532043BB3F}" srcOrd="1" destOrd="0" presId="urn:microsoft.com/office/officeart/2005/8/layout/hierarchy4"/>
    <dgm:cxn modelId="{AAA2CC11-70EC-4309-8E5F-D32E10DB7B32}" type="presParOf" srcId="{B1A5D89D-A7D3-43B1-B01D-F2851FBAF16C}" destId="{26DCFE1E-21A8-426B-9980-4B3D97A35361}" srcOrd="1" destOrd="0" presId="urn:microsoft.com/office/officeart/2005/8/layout/hierarchy4"/>
    <dgm:cxn modelId="{35296757-AFF7-45EB-A595-A057442035F5}" type="presParOf" srcId="{B1A5D89D-A7D3-43B1-B01D-F2851FBAF16C}" destId="{5C97ABD5-7A38-4254-81D4-9C0E572059A5}" srcOrd="2" destOrd="0" presId="urn:microsoft.com/office/officeart/2005/8/layout/hierarchy4"/>
    <dgm:cxn modelId="{273EDB3B-4408-47F8-84EF-57ED19620846}" type="presParOf" srcId="{5C97ABD5-7A38-4254-81D4-9C0E572059A5}" destId="{4BB82C85-1363-4FE0-9FAB-63E24ACAEE80}" srcOrd="0" destOrd="0" presId="urn:microsoft.com/office/officeart/2005/8/layout/hierarchy4"/>
    <dgm:cxn modelId="{0B5A0319-08C2-49B6-801A-520BDF99EEAD}" type="presParOf" srcId="{5C97ABD5-7A38-4254-81D4-9C0E572059A5}" destId="{3880BD71-F98C-4C4B-8029-876A0BD8E3A9}" srcOrd="1" destOrd="0" presId="urn:microsoft.com/office/officeart/2005/8/layout/hierarchy4"/>
    <dgm:cxn modelId="{A8A599AF-24AF-4A1D-9C42-6AE448B192DF}" type="presParOf" srcId="{B1A5D89D-A7D3-43B1-B01D-F2851FBAF16C}" destId="{F156DEE3-C330-48B9-8B8C-3D17BE3F6B07}" srcOrd="3" destOrd="0" presId="urn:microsoft.com/office/officeart/2005/8/layout/hierarchy4"/>
    <dgm:cxn modelId="{2221F4AB-5737-40E3-BB62-E2F375FF0B5C}" type="presParOf" srcId="{B1A5D89D-A7D3-43B1-B01D-F2851FBAF16C}" destId="{5A27775B-3480-4238-A7DF-34E12C37E7A2}" srcOrd="4" destOrd="0" presId="urn:microsoft.com/office/officeart/2005/8/layout/hierarchy4"/>
    <dgm:cxn modelId="{54BEDEDB-393B-41B8-9F08-24D6AA01BF91}" type="presParOf" srcId="{5A27775B-3480-4238-A7DF-34E12C37E7A2}" destId="{C17CC20C-6219-4E8A-989C-BCFA4099F6A2}" srcOrd="0" destOrd="0" presId="urn:microsoft.com/office/officeart/2005/8/layout/hierarchy4"/>
    <dgm:cxn modelId="{40203071-9A44-443A-958F-4BE5BAE65BAF}" type="presParOf" srcId="{5A27775B-3480-4238-A7DF-34E12C37E7A2}" destId="{B8F46697-E462-4A2B-8642-4EB13A2FC442}" srcOrd="1" destOrd="0" presId="urn:microsoft.com/office/officeart/2005/8/layout/hierarchy4"/>
    <dgm:cxn modelId="{2C28747E-C5D2-40A3-98FE-BAE9F70CF873}" type="presParOf" srcId="{B1A5D89D-A7D3-43B1-B01D-F2851FBAF16C}" destId="{DFCAFAFA-52D6-408E-91E5-8A095CF94CF8}" srcOrd="5" destOrd="0" presId="urn:microsoft.com/office/officeart/2005/8/layout/hierarchy4"/>
    <dgm:cxn modelId="{45219AE8-B970-47ED-86EB-5191052D9F6B}" type="presParOf" srcId="{B1A5D89D-A7D3-43B1-B01D-F2851FBAF16C}" destId="{D0F93E78-6689-4DCE-86E7-81547419415D}" srcOrd="6" destOrd="0" presId="urn:microsoft.com/office/officeart/2005/8/layout/hierarchy4"/>
    <dgm:cxn modelId="{D373BC77-F369-44C1-B1D4-54B4AC7A4563}" type="presParOf" srcId="{D0F93E78-6689-4DCE-86E7-81547419415D}" destId="{FBDEF608-98EF-4791-9C36-9DD133DC5D3A}" srcOrd="0" destOrd="0" presId="urn:microsoft.com/office/officeart/2005/8/layout/hierarchy4"/>
    <dgm:cxn modelId="{5A75D6C5-F790-41DB-9A8A-D161C89CD011}" type="presParOf" srcId="{D0F93E78-6689-4DCE-86E7-81547419415D}" destId="{C38E5782-1A58-4106-8160-C1227058B5AA}" srcOrd="1" destOrd="0" presId="urn:microsoft.com/office/officeart/2005/8/layout/hierarchy4"/>
    <dgm:cxn modelId="{C02ADCE0-93D7-4ABC-8439-08C142782947}" type="presParOf" srcId="{E0ABB410-F31E-4082-8467-713FC6D354AE}" destId="{F250197F-B31C-4B64-8E95-391B3ED9D268}" srcOrd="1" destOrd="0" presId="urn:microsoft.com/office/officeart/2005/8/layout/hierarchy4"/>
    <dgm:cxn modelId="{6FDAF283-ADD9-4B95-A96F-16E870AF3B48}" type="presParOf" srcId="{E0ABB410-F31E-4082-8467-713FC6D354AE}" destId="{6F8A49FD-FC58-41F7-9243-3A226C210B11}" srcOrd="2" destOrd="0" presId="urn:microsoft.com/office/officeart/2005/8/layout/hierarchy4"/>
    <dgm:cxn modelId="{AB3DFDA8-A5A3-4A24-8AEA-DDF2BFDDFB22}" type="presParOf" srcId="{6F8A49FD-FC58-41F7-9243-3A226C210B11}" destId="{A19CC3E9-16E2-4156-80C9-8B53B3687E47}" srcOrd="0" destOrd="0" presId="urn:microsoft.com/office/officeart/2005/8/layout/hierarchy4"/>
    <dgm:cxn modelId="{FECE76F4-4A1E-4E7C-A19F-5A366A11F57E}" type="presParOf" srcId="{6F8A49FD-FC58-41F7-9243-3A226C210B11}" destId="{920AA692-E4FD-4266-B59D-55CCDC09D018}" srcOrd="1" destOrd="0" presId="urn:microsoft.com/office/officeart/2005/8/layout/hierarchy4"/>
    <dgm:cxn modelId="{ED71153E-C9FC-4F2A-9CA7-A8D1C6393E03}" type="presParOf" srcId="{6F8A49FD-FC58-41F7-9243-3A226C210B11}" destId="{6944938B-ACC1-4D1D-91B4-AC632663E1D9}" srcOrd="2" destOrd="0" presId="urn:microsoft.com/office/officeart/2005/8/layout/hierarchy4"/>
    <dgm:cxn modelId="{E35CE7F9-A03D-4355-A01F-059D151D2216}" type="presParOf" srcId="{6944938B-ACC1-4D1D-91B4-AC632663E1D9}" destId="{29C15FB2-8A3B-4655-AF2C-1F83E30B4A2F}" srcOrd="0" destOrd="0" presId="urn:microsoft.com/office/officeart/2005/8/layout/hierarchy4"/>
    <dgm:cxn modelId="{6A6956C4-92D3-4236-8659-B4CEF4BC6238}" type="presParOf" srcId="{29C15FB2-8A3B-4655-AF2C-1F83E30B4A2F}" destId="{B2627B67-9C2D-4F90-BA52-92DEBEEA29FD}" srcOrd="0" destOrd="0" presId="urn:microsoft.com/office/officeart/2005/8/layout/hierarchy4"/>
    <dgm:cxn modelId="{5619FE86-4A3C-4772-946A-AAD5B9D83C53}" type="presParOf" srcId="{29C15FB2-8A3B-4655-AF2C-1F83E30B4A2F}" destId="{A453D5FC-5ED3-48F3-9EEB-BD4895D94022}" srcOrd="1" destOrd="0" presId="urn:microsoft.com/office/officeart/2005/8/layout/hierarchy4"/>
    <dgm:cxn modelId="{7AF02EDC-52FF-4DDC-BCFF-736AE3243091}" type="presParOf" srcId="{6944938B-ACC1-4D1D-91B4-AC632663E1D9}" destId="{35F55E10-7209-41B5-82F2-D4B12847AA24}" srcOrd="1" destOrd="0" presId="urn:microsoft.com/office/officeart/2005/8/layout/hierarchy4"/>
    <dgm:cxn modelId="{F303A06F-3199-4E05-8D01-3E6F3FB32E80}" type="presParOf" srcId="{6944938B-ACC1-4D1D-91B4-AC632663E1D9}" destId="{9E18F085-68EF-4229-BA7A-C8551180D1AC}" srcOrd="2" destOrd="0" presId="urn:microsoft.com/office/officeart/2005/8/layout/hierarchy4"/>
    <dgm:cxn modelId="{F687E6D1-7AF8-4A7A-9440-DAFDB2286881}" type="presParOf" srcId="{9E18F085-68EF-4229-BA7A-C8551180D1AC}" destId="{62696DEA-A8BF-4B8E-B6F9-4D7108665A2C}" srcOrd="0" destOrd="0" presId="urn:microsoft.com/office/officeart/2005/8/layout/hierarchy4"/>
    <dgm:cxn modelId="{37DE77D9-00D9-402D-95F6-21D49DD10254}" type="presParOf" srcId="{9E18F085-68EF-4229-BA7A-C8551180D1AC}" destId="{E7F54430-A7AB-42DF-9C6A-57CEF24588F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98804-ACC5-474F-8E55-CBF166D5E9A5}">
      <dsp:nvSpPr>
        <dsp:cNvPr id="0" name=""/>
        <dsp:cNvSpPr/>
      </dsp:nvSpPr>
      <dsp:spPr>
        <a:xfrm>
          <a:off x="874" y="1771"/>
          <a:ext cx="7618251" cy="1509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/>
            <a:t>Aplicación</a:t>
          </a:r>
          <a:endParaRPr lang="es-ES" sz="6500" kern="1200" dirty="0"/>
        </a:p>
      </dsp:txBody>
      <dsp:txXfrm>
        <a:off x="45088" y="45985"/>
        <a:ext cx="7529823" cy="1421135"/>
      </dsp:txXfrm>
    </dsp:sp>
    <dsp:sp modelId="{A5C9F880-A8FF-467B-94E6-B70B09745B6D}">
      <dsp:nvSpPr>
        <dsp:cNvPr id="0" name=""/>
        <dsp:cNvSpPr/>
      </dsp:nvSpPr>
      <dsp:spPr>
        <a:xfrm>
          <a:off x="2591469" y="1645518"/>
          <a:ext cx="5027655" cy="15095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Gestor de recursos</a:t>
          </a:r>
          <a:endParaRPr lang="es-ES" sz="2800" kern="1200" dirty="0"/>
        </a:p>
      </dsp:txBody>
      <dsp:txXfrm>
        <a:off x="2635683" y="1689732"/>
        <a:ext cx="4939227" cy="1421135"/>
      </dsp:txXfrm>
    </dsp:sp>
    <dsp:sp modelId="{002D0E54-1374-4964-B823-5E949A27CCF5}">
      <dsp:nvSpPr>
        <dsp:cNvPr id="0" name=""/>
        <dsp:cNvSpPr/>
      </dsp:nvSpPr>
      <dsp:spPr>
        <a:xfrm>
          <a:off x="6400595" y="3289265"/>
          <a:ext cx="1218530" cy="15095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Cámaras</a:t>
          </a:r>
          <a:endParaRPr lang="es-ES" sz="1800" kern="1200" dirty="0"/>
        </a:p>
      </dsp:txBody>
      <dsp:txXfrm>
        <a:off x="6436285" y="3324955"/>
        <a:ext cx="1147150" cy="1438183"/>
      </dsp:txXfrm>
    </dsp:sp>
    <dsp:sp modelId="{4BB82C85-1363-4FE0-9FAB-63E24ACAEE80}">
      <dsp:nvSpPr>
        <dsp:cNvPr id="0" name=""/>
        <dsp:cNvSpPr/>
      </dsp:nvSpPr>
      <dsp:spPr>
        <a:xfrm>
          <a:off x="5130886" y="3289265"/>
          <a:ext cx="1218530" cy="15095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Luces</a:t>
          </a:r>
          <a:endParaRPr lang="es-ES" sz="1800" kern="1200" dirty="0"/>
        </a:p>
      </dsp:txBody>
      <dsp:txXfrm>
        <a:off x="5166576" y="3324955"/>
        <a:ext cx="1147150" cy="1438183"/>
      </dsp:txXfrm>
    </dsp:sp>
    <dsp:sp modelId="{C17CC20C-6219-4E8A-989C-BCFA4099F6A2}">
      <dsp:nvSpPr>
        <dsp:cNvPr id="0" name=""/>
        <dsp:cNvSpPr/>
      </dsp:nvSpPr>
      <dsp:spPr>
        <a:xfrm>
          <a:off x="3861178" y="3289265"/>
          <a:ext cx="1218530" cy="15095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Mallas</a:t>
          </a:r>
          <a:endParaRPr lang="es-ES" sz="1800" kern="1200" dirty="0"/>
        </a:p>
      </dsp:txBody>
      <dsp:txXfrm>
        <a:off x="3896868" y="3324955"/>
        <a:ext cx="1147150" cy="1438183"/>
      </dsp:txXfrm>
    </dsp:sp>
    <dsp:sp modelId="{FBDEF608-98EF-4791-9C36-9DD133DC5D3A}">
      <dsp:nvSpPr>
        <dsp:cNvPr id="0" name=""/>
        <dsp:cNvSpPr/>
      </dsp:nvSpPr>
      <dsp:spPr>
        <a:xfrm>
          <a:off x="2591469" y="3289265"/>
          <a:ext cx="1218530" cy="15095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Materiales </a:t>
          </a:r>
          <a:endParaRPr lang="es-ES" sz="1800" kern="1200" dirty="0"/>
        </a:p>
      </dsp:txBody>
      <dsp:txXfrm>
        <a:off x="2627159" y="3324955"/>
        <a:ext cx="1147150" cy="1438183"/>
      </dsp:txXfrm>
    </dsp:sp>
    <dsp:sp modelId="{A19CC3E9-16E2-4156-80C9-8B53B3687E47}">
      <dsp:nvSpPr>
        <dsp:cNvPr id="0" name=""/>
        <dsp:cNvSpPr/>
      </dsp:nvSpPr>
      <dsp:spPr>
        <a:xfrm>
          <a:off x="874" y="1645518"/>
          <a:ext cx="2488238" cy="15095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err="1" smtClean="0"/>
            <a:t>Renderizador</a:t>
          </a:r>
          <a:endParaRPr lang="es-ES" sz="2800" kern="1200" dirty="0"/>
        </a:p>
      </dsp:txBody>
      <dsp:txXfrm>
        <a:off x="45088" y="1689732"/>
        <a:ext cx="2399810" cy="1421135"/>
      </dsp:txXfrm>
    </dsp:sp>
    <dsp:sp modelId="{B2627B67-9C2D-4F90-BA52-92DEBEEA29FD}">
      <dsp:nvSpPr>
        <dsp:cNvPr id="0" name=""/>
        <dsp:cNvSpPr/>
      </dsp:nvSpPr>
      <dsp:spPr>
        <a:xfrm>
          <a:off x="1270582" y="3289265"/>
          <a:ext cx="1218530" cy="15095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Contexto</a:t>
          </a:r>
          <a:endParaRPr lang="es-ES" sz="1800" kern="1200" dirty="0"/>
        </a:p>
      </dsp:txBody>
      <dsp:txXfrm>
        <a:off x="1306272" y="3324955"/>
        <a:ext cx="1147150" cy="1438183"/>
      </dsp:txXfrm>
    </dsp:sp>
    <dsp:sp modelId="{62696DEA-A8BF-4B8E-B6F9-4D7108665A2C}">
      <dsp:nvSpPr>
        <dsp:cNvPr id="0" name=""/>
        <dsp:cNvSpPr/>
      </dsp:nvSpPr>
      <dsp:spPr>
        <a:xfrm>
          <a:off x="874" y="3289265"/>
          <a:ext cx="1218530" cy="15095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Objetos</a:t>
          </a:r>
          <a:endParaRPr lang="es-ES" sz="1800" kern="1200" dirty="0"/>
        </a:p>
      </dsp:txBody>
      <dsp:txXfrm>
        <a:off x="36564" y="3324955"/>
        <a:ext cx="1147150" cy="1438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E490-0081-49D6-B3D7-AC5DD7043604}" type="datetimeFigureOut">
              <a:rPr lang="es-ES" smtClean="0"/>
              <a:t>05/06/2014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501-1A98-454C-A6FA-3C01B8A1B74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E490-0081-49D6-B3D7-AC5DD7043604}" type="datetimeFigureOut">
              <a:rPr lang="es-ES" smtClean="0"/>
              <a:t>05/06/2014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501-1A98-454C-A6FA-3C01B8A1B74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E490-0081-49D6-B3D7-AC5DD7043604}" type="datetimeFigureOut">
              <a:rPr lang="es-ES" smtClean="0"/>
              <a:t>05/06/2014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501-1A98-454C-A6FA-3C01B8A1B74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E490-0081-49D6-B3D7-AC5DD7043604}" type="datetimeFigureOut">
              <a:rPr lang="es-ES" smtClean="0"/>
              <a:t>05/06/2014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501-1A98-454C-A6FA-3C01B8A1B74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E490-0081-49D6-B3D7-AC5DD7043604}" type="datetimeFigureOut">
              <a:rPr lang="es-ES" smtClean="0"/>
              <a:t>05/06/2014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501-1A98-454C-A6FA-3C01B8A1B74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E490-0081-49D6-B3D7-AC5DD7043604}" type="datetimeFigureOut">
              <a:rPr lang="es-ES" smtClean="0"/>
              <a:t>05/06/2014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501-1A98-454C-A6FA-3C01B8A1B74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E490-0081-49D6-B3D7-AC5DD7043604}" type="datetimeFigureOut">
              <a:rPr lang="es-ES" smtClean="0"/>
              <a:t>05/06/2014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501-1A98-454C-A6FA-3C01B8A1B74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E490-0081-49D6-B3D7-AC5DD7043604}" type="datetimeFigureOut">
              <a:rPr lang="es-ES" smtClean="0"/>
              <a:t>05/06/2014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501-1A98-454C-A6FA-3C01B8A1B74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E490-0081-49D6-B3D7-AC5DD7043604}" type="datetimeFigureOut">
              <a:rPr lang="es-ES" smtClean="0"/>
              <a:t>05/06/2014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501-1A98-454C-A6FA-3C01B8A1B74C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E490-0081-49D6-B3D7-AC5DD7043604}" type="datetimeFigureOut">
              <a:rPr lang="es-ES" smtClean="0"/>
              <a:t>05/06/2014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D501-1A98-454C-A6FA-3C01B8A1B74C}" type="slidenum">
              <a:rPr lang="es-ES" smtClean="0"/>
              <a:t>‹#›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E490-0081-49D6-B3D7-AC5DD7043604}" type="datetimeFigureOut">
              <a:rPr lang="es-ES" smtClean="0"/>
              <a:t>05/06/2014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8D501-1A98-454C-A6FA-3C01B8A1B74C}" type="slidenum">
              <a:rPr lang="es-ES" smtClean="0"/>
              <a:t>‹#›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FC8D501-1A98-454C-A6FA-3C01B8A1B74C}" type="slidenum">
              <a:rPr lang="es-ES" smtClean="0"/>
              <a:t>‹#›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C67E490-0081-49D6-B3D7-AC5DD7043604}" type="datetimeFigureOut">
              <a:rPr lang="es-ES" smtClean="0"/>
              <a:t>05/06/2014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vimeo.com/7317889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96952"/>
            <a:ext cx="7543800" cy="1502023"/>
          </a:xfrm>
        </p:spPr>
        <p:txBody>
          <a:bodyPr/>
          <a:lstStyle/>
          <a:p>
            <a:r>
              <a:rPr lang="es-ES" dirty="0" smtClean="0"/>
              <a:t>Sombreado Diferido</a:t>
            </a:r>
            <a:br>
              <a:rPr lang="es-ES" dirty="0" smtClean="0"/>
            </a:br>
            <a:r>
              <a:rPr lang="es-ES" sz="2400" i="1" dirty="0" smtClean="0"/>
              <a:t>(</a:t>
            </a:r>
            <a:r>
              <a:rPr lang="es-ES" sz="2400" i="1" dirty="0" err="1" smtClean="0"/>
              <a:t>Deferred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Shading</a:t>
            </a:r>
            <a:r>
              <a:rPr lang="es-ES" sz="2400" i="1" dirty="0" smtClean="0"/>
              <a:t>)</a:t>
            </a:r>
            <a:endParaRPr lang="es-E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Héctor Barreiro Cabrera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244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Sombreado diferido: Pues vaya leche</a:t>
            </a:r>
            <a:endParaRPr lang="es-E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sz="2800" dirty="0" smtClean="0"/>
              <a:t>Soluciones:</a:t>
            </a:r>
          </a:p>
          <a:p>
            <a:pPr lvl="1"/>
            <a:r>
              <a:rPr lang="es-ES" sz="2600" dirty="0" smtClean="0"/>
              <a:t>Ancho de banda / memoria / modelo de iluminación:</a:t>
            </a:r>
          </a:p>
          <a:p>
            <a:pPr lvl="2"/>
            <a:r>
              <a:rPr lang="es-ES" sz="2400" dirty="0" smtClean="0"/>
              <a:t>Técnica derivada: Iluminación diferida.</a:t>
            </a:r>
          </a:p>
          <a:p>
            <a:pPr lvl="2"/>
            <a:r>
              <a:rPr lang="es-ES" sz="2400" dirty="0" smtClean="0"/>
              <a:t>Reduce el G-Buffer y permite modelos de iluminación distintos para cada tipo de material.</a:t>
            </a:r>
          </a:p>
          <a:p>
            <a:pPr lvl="1"/>
            <a:r>
              <a:rPr lang="es-ES" sz="2600" dirty="0" err="1" smtClean="0"/>
              <a:t>Antialiasing</a:t>
            </a:r>
            <a:r>
              <a:rPr lang="es-ES" sz="2600" dirty="0" smtClean="0"/>
              <a:t>:</a:t>
            </a:r>
          </a:p>
          <a:p>
            <a:pPr lvl="2"/>
            <a:r>
              <a:rPr lang="es-ES" sz="2400" dirty="0" smtClean="0"/>
              <a:t>Calcular el </a:t>
            </a:r>
            <a:r>
              <a:rPr lang="es-ES" sz="2400" dirty="0" err="1" smtClean="0"/>
              <a:t>antialiasing</a:t>
            </a:r>
            <a:r>
              <a:rPr lang="es-ES" sz="2400" dirty="0" smtClean="0"/>
              <a:t> como efecto de post-procesado.</a:t>
            </a:r>
          </a:p>
          <a:p>
            <a:pPr lvl="3"/>
            <a:r>
              <a:rPr lang="es-ES" sz="2200" dirty="0" smtClean="0"/>
              <a:t>Algoritmos de detección de bordes + desenfoque.</a:t>
            </a:r>
          </a:p>
          <a:p>
            <a:pPr lvl="1"/>
            <a:r>
              <a:rPr lang="es-ES" sz="2600" dirty="0" smtClean="0"/>
              <a:t>Geometría transparente:</a:t>
            </a:r>
          </a:p>
          <a:p>
            <a:pPr lvl="2"/>
            <a:r>
              <a:rPr lang="es-ES" sz="2400" dirty="0" smtClean="0"/>
              <a:t>Combinar sombreado directo con sombreado diferido.</a:t>
            </a:r>
          </a:p>
          <a:p>
            <a:pPr marL="1508760" lvl="3" indent="-457200">
              <a:buFont typeface="+mj-lt"/>
              <a:buAutoNum type="arabicPeriod"/>
            </a:pPr>
            <a:r>
              <a:rPr lang="es-ES" sz="2200" dirty="0" smtClean="0"/>
              <a:t>Usar sombreado diferido para superficies opacas.</a:t>
            </a:r>
          </a:p>
          <a:p>
            <a:pPr marL="1508760" lvl="3" indent="-457200">
              <a:buFont typeface="+mj-lt"/>
              <a:buAutoNum type="arabicPeriod"/>
            </a:pPr>
            <a:r>
              <a:rPr lang="es-ES" sz="2200" dirty="0" smtClean="0"/>
              <a:t>Usar sombreado directo para superficies transparentes.</a:t>
            </a:r>
            <a:endParaRPr lang="es-ES" sz="2400" dirty="0" smtClean="0"/>
          </a:p>
          <a:p>
            <a:pPr lvl="1"/>
            <a:endParaRPr lang="es-ES" sz="2400" dirty="0"/>
          </a:p>
          <a:p>
            <a:pPr lvl="1"/>
            <a:endParaRPr lang="es-ES" sz="2600" dirty="0" smtClean="0"/>
          </a:p>
        </p:txBody>
      </p:sp>
    </p:spTree>
    <p:extLst>
      <p:ext uri="{BB962C8B-B14F-4D97-AF65-F5344CB8AC3E}">
        <p14:creationId xmlns:p14="http://schemas.microsoft.com/office/powerpoint/2010/main" val="35877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Implementación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Sombreado Diferido (</a:t>
            </a:r>
            <a:r>
              <a:rPr lang="es-ES" dirty="0" err="1" smtClean="0"/>
              <a:t>Deferred</a:t>
            </a:r>
            <a:r>
              <a:rPr lang="es-ES" dirty="0" smtClean="0"/>
              <a:t> </a:t>
            </a:r>
            <a:r>
              <a:rPr lang="es-ES" dirty="0" err="1" smtClean="0"/>
              <a:t>Shading</a:t>
            </a:r>
            <a:r>
              <a:rPr lang="es-ES" dirty="0" smtClean="0"/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129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>
                <a:solidFill>
                  <a:schemeClr val="accent2"/>
                </a:solidFill>
              </a:rPr>
              <a:t>Implementación: La he liado parda</a:t>
            </a:r>
            <a:endParaRPr lang="es-ES" sz="36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000" dirty="0" smtClean="0"/>
              <a:t>Implementado en C# con </a:t>
            </a:r>
            <a:r>
              <a:rPr lang="es-ES" sz="3000" i="1" dirty="0" err="1" smtClean="0"/>
              <a:t>OpenTK</a:t>
            </a:r>
            <a:r>
              <a:rPr lang="es-ES" sz="3000" dirty="0" smtClean="0"/>
              <a:t>.</a:t>
            </a:r>
            <a:endParaRPr lang="es-ES" sz="3000" dirty="0"/>
          </a:p>
          <a:p>
            <a:r>
              <a:rPr lang="es-ES" sz="3000" dirty="0" smtClean="0"/>
              <a:t>Arquitectura similar a la típica de los motores gráficos.</a:t>
            </a:r>
          </a:p>
          <a:p>
            <a:pPr lvl="1"/>
            <a:r>
              <a:rPr lang="es-ES" sz="2800" dirty="0" smtClean="0"/>
              <a:t>Capa de abstracción OO simple.</a:t>
            </a:r>
          </a:p>
          <a:p>
            <a:pPr lvl="2"/>
            <a:r>
              <a:rPr lang="es-ES" sz="2600" i="1" dirty="0" err="1"/>
              <a:t>Shaders</a:t>
            </a:r>
            <a:r>
              <a:rPr lang="es-ES" sz="2600" dirty="0"/>
              <a:t>, </a:t>
            </a:r>
            <a:r>
              <a:rPr lang="es-ES" sz="2600" i="1" dirty="0" err="1"/>
              <a:t>Framebuffers</a:t>
            </a:r>
            <a:r>
              <a:rPr lang="es-ES" sz="2600" dirty="0"/>
              <a:t>, Texturas, </a:t>
            </a:r>
            <a:r>
              <a:rPr lang="es-ES" sz="2600" i="1" dirty="0" err="1"/>
              <a:t>Uniforms</a:t>
            </a:r>
            <a:r>
              <a:rPr lang="es-ES" sz="2600" dirty="0"/>
              <a:t>, etc</a:t>
            </a:r>
            <a:r>
              <a:rPr lang="es-ES" sz="2600" dirty="0" smtClean="0"/>
              <a:t>.</a:t>
            </a:r>
          </a:p>
          <a:p>
            <a:pPr lvl="1"/>
            <a:r>
              <a:rPr lang="es-ES" sz="2800" dirty="0" smtClean="0"/>
              <a:t>Gestor de recursos basados en conteo de referencias.</a:t>
            </a:r>
          </a:p>
          <a:p>
            <a:pPr lvl="1"/>
            <a:r>
              <a:rPr lang="es-ES" sz="2800" dirty="0" smtClean="0"/>
              <a:t>Grafo de escena simple.</a:t>
            </a:r>
          </a:p>
          <a:p>
            <a:pPr lvl="1"/>
            <a:endParaRPr lang="es-ES" sz="2800" dirty="0" smtClean="0"/>
          </a:p>
          <a:p>
            <a:pPr lvl="1"/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320362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>
                <a:solidFill>
                  <a:schemeClr val="accent2"/>
                </a:solidFill>
              </a:rPr>
              <a:t>Implementación: La he liado parda (</a:t>
            </a:r>
            <a:r>
              <a:rPr lang="es-ES" sz="3600" dirty="0" smtClean="0">
                <a:solidFill>
                  <a:schemeClr val="accent2"/>
                </a:solidFill>
              </a:rPr>
              <a:t>II)</a:t>
            </a:r>
            <a:endParaRPr lang="es-ES" sz="36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153125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32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>
                <a:solidFill>
                  <a:schemeClr val="accent2"/>
                </a:solidFill>
              </a:rPr>
              <a:t>Implementación: La he liado parda (III)</a:t>
            </a:r>
            <a:endParaRPr lang="es-ES" sz="36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000" dirty="0" smtClean="0"/>
              <a:t>Los materiales se implementan mediante un único </a:t>
            </a:r>
            <a:r>
              <a:rPr lang="es-ES" sz="3000" i="1" dirty="0" err="1" smtClean="0"/>
              <a:t>übershader</a:t>
            </a:r>
            <a:r>
              <a:rPr lang="es-ES" sz="3000" dirty="0" smtClean="0"/>
              <a:t>.</a:t>
            </a:r>
          </a:p>
          <a:p>
            <a:pPr lvl="1"/>
            <a:r>
              <a:rPr lang="es-ES" sz="2800" dirty="0" smtClean="0"/>
              <a:t>Se generan las permutaciones necesarias en función del tipo de </a:t>
            </a:r>
            <a:r>
              <a:rPr lang="es-ES" sz="2800" dirty="0" err="1" smtClean="0"/>
              <a:t>renderizado</a:t>
            </a:r>
            <a:r>
              <a:rPr lang="es-ES" sz="2800" dirty="0"/>
              <a:t> </a:t>
            </a:r>
            <a:r>
              <a:rPr lang="es-ES" sz="2800" dirty="0" smtClean="0"/>
              <a:t>y parámetros disponibles.</a:t>
            </a:r>
          </a:p>
          <a:p>
            <a:r>
              <a:rPr lang="es-ES" sz="3000" dirty="0"/>
              <a:t>Modelo de iluminación basado en el </a:t>
            </a:r>
            <a:r>
              <a:rPr lang="es-ES" sz="3000" dirty="0" err="1"/>
              <a:t>Unreal</a:t>
            </a:r>
            <a:r>
              <a:rPr lang="es-ES" sz="3000" dirty="0"/>
              <a:t> </a:t>
            </a:r>
            <a:r>
              <a:rPr lang="es-ES" sz="3000" dirty="0" err="1"/>
              <a:t>Engine</a:t>
            </a:r>
            <a:r>
              <a:rPr lang="es-ES" sz="3000" dirty="0"/>
              <a:t> 4.</a:t>
            </a:r>
          </a:p>
          <a:p>
            <a:pPr lvl="1"/>
            <a:r>
              <a:rPr lang="es-ES" sz="2800" dirty="0"/>
              <a:t>Parámetros </a:t>
            </a:r>
            <a:r>
              <a:rPr lang="es-ES" sz="2800" dirty="0" smtClean="0"/>
              <a:t>inspirados </a:t>
            </a:r>
            <a:r>
              <a:rPr lang="es-ES" sz="2800" dirty="0"/>
              <a:t>en el artículo de Disney “</a:t>
            </a:r>
            <a:r>
              <a:rPr lang="es-ES" sz="2800" i="1" dirty="0" err="1"/>
              <a:t>Principled</a:t>
            </a:r>
            <a:r>
              <a:rPr lang="es-ES" sz="2800" i="1" dirty="0"/>
              <a:t> </a:t>
            </a:r>
            <a:r>
              <a:rPr lang="es-ES" sz="2800" i="1" dirty="0" err="1"/>
              <a:t>Physically</a:t>
            </a:r>
            <a:r>
              <a:rPr lang="es-ES" sz="2800" i="1" dirty="0"/>
              <a:t> </a:t>
            </a:r>
            <a:r>
              <a:rPr lang="es-ES" sz="2800" i="1" dirty="0" err="1"/>
              <a:t>Based</a:t>
            </a:r>
            <a:r>
              <a:rPr lang="es-ES" sz="2800" i="1" dirty="0"/>
              <a:t> </a:t>
            </a:r>
            <a:r>
              <a:rPr lang="es-ES" sz="2800" i="1" dirty="0" err="1"/>
              <a:t>Shading</a:t>
            </a:r>
            <a:r>
              <a:rPr lang="es-ES" sz="2800" dirty="0" smtClean="0"/>
              <a:t>”.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3358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>
                <a:solidFill>
                  <a:schemeClr val="accent2"/>
                </a:solidFill>
              </a:rPr>
              <a:t>Implementación: La he liado parda (IV)</a:t>
            </a:r>
            <a:endParaRPr lang="es-ES" sz="36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s-ES" sz="3000" dirty="0" smtClean="0"/>
                  <a:t>Tipos de luces soportadas:</a:t>
                </a:r>
              </a:p>
              <a:p>
                <a:pPr lvl="1"/>
                <a:r>
                  <a:rPr lang="es-ES" sz="2600" dirty="0" smtClean="0"/>
                  <a:t>Puntual.</a:t>
                </a:r>
              </a:p>
              <a:p>
                <a:pPr lvl="1"/>
                <a:r>
                  <a:rPr lang="es-ES" sz="2600" dirty="0" smtClean="0"/>
                  <a:t>Direccional.</a:t>
                </a:r>
              </a:p>
              <a:p>
                <a:pPr lvl="1"/>
                <a:r>
                  <a:rPr lang="es-ES" sz="2600" dirty="0" smtClean="0"/>
                  <a:t>Esférica de área.</a:t>
                </a:r>
              </a:p>
              <a:p>
                <a:pPr lvl="1"/>
                <a:r>
                  <a:rPr lang="es-ES" sz="2600" dirty="0" smtClean="0"/>
                  <a:t>Foco.</a:t>
                </a:r>
              </a:p>
              <a:p>
                <a:r>
                  <a:rPr lang="es-ES" sz="3000" dirty="0"/>
                  <a:t>Todos los cálculos se hacen en espacio de color lineal.</a:t>
                </a:r>
              </a:p>
              <a:p>
                <a:pPr lvl="1"/>
                <a:r>
                  <a:rPr lang="es-ES" sz="2800" dirty="0"/>
                  <a:t>Aproximado con </a:t>
                </a:r>
                <a14:m>
                  <m:oMath xmlns:m="http://schemas.openxmlformats.org/officeDocument/2006/math">
                    <m:r>
                      <a:rPr lang="es-ES" sz="2800" i="1">
                        <a:latin typeface="Cambria Math"/>
                        <a:ea typeface="Cambria Math"/>
                      </a:rPr>
                      <m:t>𝛾</m:t>
                    </m:r>
                    <m:r>
                      <a:rPr lang="es-ES" sz="2800" i="1">
                        <a:latin typeface="Cambria Math"/>
                        <a:ea typeface="Cambria Math"/>
                      </a:rPr>
                      <m:t>=2</m:t>
                    </m:r>
                  </m:oMath>
                </a14:m>
                <a:r>
                  <a:rPr lang="es-ES" sz="2800" dirty="0" smtClean="0"/>
                  <a:t>.</a:t>
                </a:r>
              </a:p>
              <a:p>
                <a:r>
                  <a:rPr lang="es-ES" sz="3000" dirty="0" smtClean="0"/>
                  <a:t>La conversión al espacio </a:t>
                </a:r>
                <a:r>
                  <a:rPr lang="es-ES" sz="3000" i="1" dirty="0" smtClean="0"/>
                  <a:t>gamma</a:t>
                </a:r>
                <a:r>
                  <a:rPr lang="es-ES" sz="3000" dirty="0" smtClean="0"/>
                  <a:t> se realiza cuando se vuelca el resultado final a pantalla.</a:t>
                </a:r>
                <a:endParaRPr lang="es-E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0" t="-2541" r="-56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24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>
                <a:solidFill>
                  <a:schemeClr val="accent2"/>
                </a:solidFill>
              </a:rPr>
              <a:t>Modelo de iluminación difuso</a:t>
            </a:r>
            <a:endParaRPr lang="es-ES" sz="36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s-ES" sz="3200" dirty="0" smtClean="0"/>
                  <a:t>Lambert normalizado.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000" i="1"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s-E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sz="3000" i="1">
                              <a:latin typeface="Cambria Math"/>
                              <a:ea typeface="Cambria Math"/>
                            </a:rPr>
                            <m:t>𝑁</m:t>
                          </m:r>
                          <m:r>
                            <a:rPr lang="es-ES" sz="3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s-ES" sz="3000" i="1">
                              <a:latin typeface="Cambria Math"/>
                              <a:ea typeface="Cambria Math"/>
                            </a:rPr>
                            <m:t>𝐿</m:t>
                          </m:r>
                        </m:e>
                      </m:d>
                      <m:r>
                        <a:rPr lang="es-ES" sz="30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3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3000" i="1">
                              <a:latin typeface="Cambria Math"/>
                              <a:ea typeface="Cambria Math"/>
                            </a:rPr>
                            <m:t>𝑁</m:t>
                          </m:r>
                          <m:r>
                            <a:rPr lang="es-ES" sz="3000" i="1">
                              <a:latin typeface="Cambria Math"/>
                              <a:ea typeface="Cambria Math"/>
                            </a:rPr>
                            <m:t>·</m:t>
                          </m:r>
                          <m:r>
                            <a:rPr lang="es-ES" sz="3000" i="1"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s-ES" sz="30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s-ES" sz="3000" dirty="0"/>
              </a:p>
              <a:p>
                <a:r>
                  <a:rPr lang="es-ES" sz="3200" dirty="0" smtClean="0"/>
                  <a:t>Suficientemente bueno como para no molestarnos en implementar otros más avanzados.</a:t>
                </a:r>
              </a:p>
              <a:p>
                <a:r>
                  <a:rPr lang="es-ES" sz="3200" dirty="0" smtClean="0"/>
                  <a:t>El factor de normalización es crítico para cumplir el principio de conservación de energía.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ES" sz="30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l-GR" sz="300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s-ES" sz="3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sz="30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s-ES" sz="30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  <m:r>
                            <a:rPr lang="es-ES" sz="3000" b="0" i="1" smtClean="0">
                              <a:latin typeface="Cambria Math"/>
                              <a:ea typeface="Cambria Math"/>
                            </a:rPr>
                            <m:t>≤1</m:t>
                          </m:r>
                        </m:e>
                      </m:nary>
                    </m:oMath>
                  </m:oMathPara>
                </a14:m>
                <a:endParaRPr lang="es-ES" sz="3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0" t="-330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828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>
                <a:solidFill>
                  <a:schemeClr val="accent2"/>
                </a:solidFill>
              </a:rPr>
              <a:t>Modelo de iluminación especular</a:t>
            </a:r>
            <a:endParaRPr lang="es-ES" sz="36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s-ES" sz="3200" dirty="0" smtClean="0"/>
                  <a:t>Cook-Torrance</a:t>
                </a:r>
                <a:r>
                  <a:rPr lang="es-ES" sz="3200" dirty="0"/>
                  <a:t>.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000" i="1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s-E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sz="3000" i="1">
                              <a:latin typeface="Cambria Math"/>
                            </a:rPr>
                            <m:t>𝐿</m:t>
                          </m:r>
                          <m:r>
                            <a:rPr lang="es-ES" sz="3000" i="1">
                              <a:latin typeface="Cambria Math"/>
                            </a:rPr>
                            <m:t>,</m:t>
                          </m:r>
                          <m:r>
                            <a:rPr lang="es-ES" sz="3000" i="1">
                              <a:latin typeface="Cambria Math"/>
                            </a:rPr>
                            <m:t>𝑉</m:t>
                          </m:r>
                        </m:e>
                      </m:d>
                      <m:r>
                        <a:rPr lang="es-ES" sz="3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3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3000" i="1">
                              <a:latin typeface="Cambria Math"/>
                            </a:rPr>
                            <m:t>𝐷</m:t>
                          </m:r>
                          <m:d>
                            <m:dPr>
                              <m:ctrlPr>
                                <a:rPr lang="es-ES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3000" i="1">
                                  <a:latin typeface="Cambria Math"/>
                                </a:rPr>
                                <m:t>𝐻</m:t>
                              </m:r>
                            </m:e>
                          </m:d>
                          <m:r>
                            <a:rPr lang="es-ES" sz="3000" i="1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s-ES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3000" b="0" i="1" smtClean="0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s-ES" sz="30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s-ES" sz="3000" b="0" i="1" smtClean="0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s-ES" sz="30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s-ES" sz="30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</m:d>
                          <m:r>
                            <a:rPr lang="es-ES" sz="3000" i="1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s-ES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3000" i="1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s-ES" sz="3000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s-ES" sz="3000" i="1">
                                  <a:latin typeface="Cambria Math"/>
                                </a:rPr>
                                <m:t>𝐻</m:t>
                              </m:r>
                            </m:e>
                          </m:d>
                        </m:num>
                        <m:den>
                          <m:r>
                            <a:rPr lang="es-ES" sz="3000" i="1">
                              <a:latin typeface="Cambria Math"/>
                            </a:rPr>
                            <m:t>4 </m:t>
                          </m:r>
                          <m:r>
                            <a:rPr lang="es-ES" sz="3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s-ES" sz="3000" i="1">
                              <a:latin typeface="Cambria Math"/>
                            </a:rPr>
                            <m:t>𝑁</m:t>
                          </m:r>
                          <m:r>
                            <a:rPr lang="es-ES" sz="3000" i="1">
                              <a:latin typeface="Cambria Math"/>
                            </a:rPr>
                            <m:t>·</m:t>
                          </m:r>
                          <m:r>
                            <a:rPr lang="es-ES" sz="3000" i="1">
                              <a:latin typeface="Cambria Math"/>
                            </a:rPr>
                            <m:t>𝐿</m:t>
                          </m:r>
                          <m:r>
                            <a:rPr lang="es-ES" sz="3000" b="0" i="1" smtClean="0">
                              <a:latin typeface="Cambria Math"/>
                            </a:rPr>
                            <m:t>)</m:t>
                          </m:r>
                          <m:r>
                            <a:rPr lang="es-ES" sz="3000" i="1">
                              <a:latin typeface="Cambria Math"/>
                            </a:rPr>
                            <m:t> </m:t>
                          </m:r>
                          <m:r>
                            <a:rPr lang="es-ES" sz="3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s-ES" sz="3000" i="1">
                              <a:latin typeface="Cambria Math"/>
                            </a:rPr>
                            <m:t>𝑁</m:t>
                          </m:r>
                          <m:r>
                            <a:rPr lang="es-ES" sz="3000" i="1">
                              <a:latin typeface="Cambria Math"/>
                            </a:rPr>
                            <m:t>·</m:t>
                          </m:r>
                          <m:r>
                            <a:rPr lang="es-ES" sz="3000" i="1">
                              <a:latin typeface="Cambria Math"/>
                            </a:rPr>
                            <m:t>𝑉</m:t>
                          </m:r>
                          <m:r>
                            <a:rPr lang="es-ES" sz="30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s-ES" sz="3000" dirty="0" smtClean="0"/>
              </a:p>
              <a:p>
                <a:pPr lvl="1"/>
                <a:r>
                  <a:rPr lang="es-ES" sz="3000" dirty="0" smtClean="0"/>
                  <a:t>Modelo de </a:t>
                </a:r>
                <a:r>
                  <a:rPr lang="es-ES" sz="3000" dirty="0" err="1" smtClean="0"/>
                  <a:t>microfacetas</a:t>
                </a:r>
                <a:r>
                  <a:rPr lang="es-ES" sz="3000" dirty="0" smtClean="0"/>
                  <a:t>.</a:t>
                </a:r>
              </a:p>
              <a:p>
                <a:pPr lvl="2"/>
                <a:r>
                  <a:rPr lang="es-ES" sz="2800" dirty="0" smtClean="0"/>
                  <a:t>Asume que cada faceta de la superficie es un espejo perfecto.</a:t>
                </a:r>
              </a:p>
              <a:p>
                <a:pPr lvl="1"/>
                <a:r>
                  <a:rPr lang="es-ES" sz="3000" dirty="0" smtClean="0"/>
                  <a:t>Tres términos:</a:t>
                </a:r>
              </a:p>
              <a:p>
                <a:pPr lvl="2"/>
                <a:r>
                  <a:rPr lang="es-ES" sz="2800" dirty="0" smtClean="0"/>
                  <a:t>Distribución especular (D).</a:t>
                </a:r>
              </a:p>
              <a:p>
                <a:pPr lvl="2"/>
                <a:r>
                  <a:rPr lang="es-ES" sz="2800" dirty="0" smtClean="0"/>
                  <a:t>Atenuación geométrica (G).</a:t>
                </a:r>
              </a:p>
              <a:p>
                <a:pPr lvl="2"/>
                <a:r>
                  <a:rPr lang="es-ES" sz="2800" dirty="0" smtClean="0"/>
                  <a:t>Término de </a:t>
                </a:r>
                <a:r>
                  <a:rPr lang="es-ES" sz="2800" dirty="0" err="1" smtClean="0"/>
                  <a:t>Fresnel</a:t>
                </a:r>
                <a:r>
                  <a:rPr lang="es-ES" sz="2800" dirty="0" smtClean="0"/>
                  <a:t> (F).</a:t>
                </a:r>
                <a:endParaRPr lang="es-E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40" t="-2668" b="-279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01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>
                <a:solidFill>
                  <a:schemeClr val="accent2"/>
                </a:solidFill>
              </a:rPr>
              <a:t>Modelo de iluminación </a:t>
            </a:r>
            <a:r>
              <a:rPr lang="es-ES" sz="3600" dirty="0" smtClean="0">
                <a:solidFill>
                  <a:schemeClr val="accent2"/>
                </a:solidFill>
              </a:rPr>
              <a:t>especular (II)</a:t>
            </a:r>
            <a:endParaRPr lang="es-ES" sz="36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Distribución especular.</a:t>
            </a:r>
          </a:p>
          <a:p>
            <a:pPr lvl="1"/>
            <a:r>
              <a:rPr lang="es-ES" sz="2800" dirty="0" smtClean="0"/>
              <a:t>Indica la probabilidad de que las facetas estén orientadas hacia el vector H.</a:t>
            </a:r>
          </a:p>
          <a:p>
            <a:pPr lvl="2"/>
            <a:r>
              <a:rPr lang="es-ES" sz="2400" dirty="0" smtClean="0"/>
              <a:t>Básicamente indica la forma del brillo especular.</a:t>
            </a:r>
          </a:p>
          <a:p>
            <a:pPr lvl="1"/>
            <a:r>
              <a:rPr lang="es-ES" sz="2800" dirty="0" smtClean="0"/>
              <a:t>Se emplea </a:t>
            </a:r>
            <a:r>
              <a:rPr lang="es-ES" sz="2800" dirty="0"/>
              <a:t>la aproximación </a:t>
            </a:r>
            <a:r>
              <a:rPr lang="es-ES" sz="2800" dirty="0" smtClean="0"/>
              <a:t>de </a:t>
            </a:r>
            <a:r>
              <a:rPr lang="es-ES" sz="2800" dirty="0" err="1" smtClean="0"/>
              <a:t>Trowbridge-Reitz</a:t>
            </a:r>
            <a:r>
              <a:rPr lang="es-ES" sz="2800" dirty="0" smtClean="0"/>
              <a:t> (GGX).</a:t>
            </a:r>
            <a:endParaRPr lang="es-ES" sz="2800" dirty="0"/>
          </a:p>
          <a:p>
            <a:pPr marL="411480" lvl="1" indent="0">
              <a:buNone/>
            </a:pPr>
            <a:endParaRPr lang="es-ES" sz="30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1128"/>
            <a:ext cx="4982309" cy="198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93096"/>
            <a:ext cx="19240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56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>
                <a:solidFill>
                  <a:schemeClr val="accent2"/>
                </a:solidFill>
              </a:rPr>
              <a:t>Modelo de iluminación especular (</a:t>
            </a:r>
            <a:r>
              <a:rPr lang="es-ES" sz="3600" dirty="0" smtClean="0">
                <a:solidFill>
                  <a:schemeClr val="accent2"/>
                </a:solidFill>
              </a:rPr>
              <a:t>III)</a:t>
            </a:r>
            <a:endParaRPr lang="es-ES" sz="36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Atenuación geométrica.</a:t>
            </a:r>
          </a:p>
          <a:p>
            <a:pPr lvl="1"/>
            <a:r>
              <a:rPr lang="es-ES" sz="2800" dirty="0" smtClean="0"/>
              <a:t>Indica la probabilidad de que las facetas estén siendo ocluidas por otras facetas.</a:t>
            </a:r>
          </a:p>
          <a:p>
            <a:r>
              <a:rPr lang="es-ES" sz="3000" dirty="0" smtClean="0"/>
              <a:t>Se emplea la aproximación </a:t>
            </a:r>
            <a:r>
              <a:rPr lang="es-ES" sz="3000" dirty="0"/>
              <a:t>de </a:t>
            </a:r>
            <a:r>
              <a:rPr lang="es-ES" sz="3000" dirty="0" err="1" smtClean="0"/>
              <a:t>Schlick</a:t>
            </a:r>
            <a:r>
              <a:rPr lang="es-ES" sz="3000" dirty="0" smtClean="0"/>
              <a:t>.</a:t>
            </a:r>
          </a:p>
        </p:txBody>
      </p:sp>
      <p:pic>
        <p:nvPicPr>
          <p:cNvPr id="9220" name="Picture 4" descr="http://escience.anu.edu.au/lecture/cg/GlobalIllumination/Image/GmF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3995"/>
            <a:ext cx="38100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escience.anu.edu.au/lecture/cg/GlobalIllumination/Image/GsFi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73995"/>
            <a:ext cx="38100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3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Presentación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Sombreado Diferido (</a:t>
            </a:r>
            <a:r>
              <a:rPr lang="es-ES" dirty="0" err="1" smtClean="0"/>
              <a:t>Deferred</a:t>
            </a:r>
            <a:r>
              <a:rPr lang="es-ES" dirty="0" smtClean="0"/>
              <a:t> </a:t>
            </a:r>
            <a:r>
              <a:rPr lang="es-ES" dirty="0" err="1" smtClean="0"/>
              <a:t>Shading</a:t>
            </a:r>
            <a:r>
              <a:rPr lang="es-ES" dirty="0" smtClean="0"/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650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>
                <a:solidFill>
                  <a:schemeClr val="accent2"/>
                </a:solidFill>
              </a:rPr>
              <a:t>Modelo de iluminación especular (</a:t>
            </a:r>
            <a:r>
              <a:rPr lang="es-ES" sz="3600" dirty="0" smtClean="0">
                <a:solidFill>
                  <a:schemeClr val="accent2"/>
                </a:solidFill>
              </a:rPr>
              <a:t>IV)</a:t>
            </a:r>
            <a:endParaRPr lang="es-ES" sz="36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Término de </a:t>
            </a:r>
            <a:r>
              <a:rPr lang="es-ES" sz="3200" dirty="0" err="1" smtClean="0"/>
              <a:t>fresnel</a:t>
            </a:r>
            <a:r>
              <a:rPr lang="es-ES" sz="3200" dirty="0" smtClean="0"/>
              <a:t>.</a:t>
            </a:r>
          </a:p>
          <a:p>
            <a:pPr lvl="1"/>
            <a:r>
              <a:rPr lang="es-ES" sz="3200" dirty="0" smtClean="0"/>
              <a:t>Determina la cantidad de luz reflejada en función del punto de vista.</a:t>
            </a:r>
          </a:p>
          <a:p>
            <a:pPr lvl="1"/>
            <a:r>
              <a:rPr lang="es-ES" sz="3200" dirty="0" smtClean="0"/>
              <a:t>Se emplea la aproximación de </a:t>
            </a:r>
            <a:r>
              <a:rPr lang="es-ES" sz="3200" dirty="0" err="1" smtClean="0"/>
              <a:t>Schlick</a:t>
            </a:r>
            <a:r>
              <a:rPr lang="es-E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219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>
                <a:solidFill>
                  <a:schemeClr val="accent2"/>
                </a:solidFill>
              </a:rPr>
              <a:t>Formato del G-Buffer</a:t>
            </a:r>
            <a:endParaRPr lang="es-ES" sz="36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325774"/>
              </p:ext>
            </p:extLst>
          </p:nvPr>
        </p:nvGraphicFramePr>
        <p:xfrm>
          <a:off x="457200" y="1600200"/>
          <a:ext cx="7620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496"/>
                <a:gridCol w="1161504"/>
                <a:gridCol w="1270000"/>
                <a:gridCol w="1270000"/>
                <a:gridCol w="1270000"/>
                <a:gridCol w="12700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Nombre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Formato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Canal R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Canal G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Canal B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Canal A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1 – Posición</a:t>
                      </a:r>
                      <a:endParaRPr lang="es-E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i="1" dirty="0" smtClean="0"/>
                        <a:t>RGBA32f</a:t>
                      </a:r>
                      <a:endParaRPr lang="es-E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Posición X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Posición</a:t>
                      </a:r>
                      <a:r>
                        <a:rPr lang="es-ES" sz="1600" baseline="0" dirty="0" smtClean="0"/>
                        <a:t> Y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Posición Z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AO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2 – Normales</a:t>
                      </a:r>
                      <a:endParaRPr lang="es-E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i="1" dirty="0" smtClean="0"/>
                        <a:t>RGBA16f</a:t>
                      </a:r>
                      <a:endParaRPr lang="es-E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Normal X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Normal Y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Normal Z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-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3</a:t>
                      </a:r>
                      <a:r>
                        <a:rPr lang="es-ES" sz="1600" b="1" baseline="0" dirty="0" smtClean="0"/>
                        <a:t> – </a:t>
                      </a:r>
                      <a:r>
                        <a:rPr lang="es-ES" sz="1600" b="1" dirty="0" smtClean="0"/>
                        <a:t>Albedo</a:t>
                      </a:r>
                      <a:endParaRPr lang="es-E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i="1" dirty="0" smtClean="0"/>
                        <a:t>RGBA16f</a:t>
                      </a:r>
                      <a:endParaRPr lang="es-E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Albedo</a:t>
                      </a:r>
                      <a:r>
                        <a:rPr lang="es-ES" sz="1600" baseline="0" dirty="0" smtClean="0"/>
                        <a:t> R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Albedo</a:t>
                      </a:r>
                      <a:r>
                        <a:rPr lang="es-ES" sz="1600" baseline="0" dirty="0" smtClean="0"/>
                        <a:t> G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Albedo B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-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4 – Material</a:t>
                      </a:r>
                      <a:endParaRPr lang="es-E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i="1" dirty="0" smtClean="0"/>
                        <a:t>RGBA16f</a:t>
                      </a:r>
                      <a:endParaRPr lang="es-E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Metalness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Roughness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Gloss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Emission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5 – </a:t>
                      </a:r>
                      <a:r>
                        <a:rPr lang="es-ES" sz="1600" b="1" dirty="0" err="1" smtClean="0"/>
                        <a:t>Depth</a:t>
                      </a:r>
                      <a:endParaRPr lang="es-E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i="1" dirty="0" err="1" smtClean="0"/>
                        <a:t>Depth</a:t>
                      </a:r>
                      <a:endParaRPr lang="es-E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-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-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-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-</a:t>
                      </a:r>
                      <a:endParaRPr lang="es-E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005064"/>
            <a:ext cx="7620000" cy="23855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dirty="0" smtClean="0"/>
              <a:t>Tamaño </a:t>
            </a:r>
            <a:r>
              <a:rPr lang="es-ES" sz="2800" dirty="0"/>
              <a:t>por pixel: </a:t>
            </a:r>
            <a:r>
              <a:rPr lang="es-ES" sz="2800" dirty="0" smtClean="0"/>
              <a:t>44 Bytes</a:t>
            </a:r>
          </a:p>
          <a:p>
            <a:pPr lvl="1"/>
            <a:r>
              <a:rPr lang="es-ES" sz="2600" dirty="0"/>
              <a:t>Para </a:t>
            </a:r>
            <a:r>
              <a:rPr lang="es-ES" sz="2600" dirty="0" smtClean="0"/>
              <a:t>resolución de </a:t>
            </a:r>
            <a:r>
              <a:rPr lang="es-ES" sz="2600" dirty="0"/>
              <a:t>1280x720: </a:t>
            </a:r>
            <a:r>
              <a:rPr lang="es-ES" sz="2600" dirty="0" smtClean="0"/>
              <a:t>¡38.67 MB!</a:t>
            </a:r>
          </a:p>
          <a:p>
            <a:r>
              <a:rPr lang="es-ES" sz="2800" dirty="0" smtClean="0"/>
              <a:t>Pero necesitamos esa precisión extra para evitar artefactos.</a:t>
            </a:r>
          </a:p>
          <a:p>
            <a:pPr lvl="1"/>
            <a:r>
              <a:rPr lang="es-ES" sz="2600" dirty="0" smtClean="0"/>
              <a:t>Se podría reducir empleando otros esquemas de codificación (YUV).</a:t>
            </a:r>
          </a:p>
        </p:txBody>
      </p:sp>
    </p:spTree>
    <p:extLst>
      <p:ext uri="{BB962C8B-B14F-4D97-AF65-F5344CB8AC3E}">
        <p14:creationId xmlns:p14="http://schemas.microsoft.com/office/powerpoint/2010/main" val="198737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>
                <a:solidFill>
                  <a:schemeClr val="accent2"/>
                </a:solidFill>
              </a:rPr>
              <a:t>Efectos de Post-Proceso</a:t>
            </a:r>
            <a:endParaRPr lang="es-ES" sz="36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000" dirty="0" smtClean="0"/>
              <a:t>Por desgracia no me ha dado tiempo a implementar un sistema para gestionarlos.</a:t>
            </a:r>
          </a:p>
          <a:p>
            <a:r>
              <a:rPr lang="es-ES" sz="3000" dirty="0" smtClean="0"/>
              <a:t>Así que sólo os puedo mostrar dos (y uno de ellos sin acabar).</a:t>
            </a:r>
          </a:p>
          <a:p>
            <a:pPr lvl="2"/>
            <a:r>
              <a:rPr lang="es-ES" sz="2600" dirty="0" smtClean="0"/>
              <a:t>SSAO: Oclusión ambiental en el espacio de imagen.</a:t>
            </a:r>
          </a:p>
          <a:p>
            <a:pPr lvl="2"/>
            <a:r>
              <a:rPr lang="es-ES" sz="2600" dirty="0" smtClean="0"/>
              <a:t>SSR: Reflejos especulares en el espacio de imagen.</a:t>
            </a:r>
          </a:p>
        </p:txBody>
      </p:sp>
    </p:spTree>
    <p:extLst>
      <p:ext uri="{BB962C8B-B14F-4D97-AF65-F5344CB8AC3E}">
        <p14:creationId xmlns:p14="http://schemas.microsoft.com/office/powerpoint/2010/main" val="36875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err="1" smtClean="0">
                <a:solidFill>
                  <a:schemeClr val="accent2"/>
                </a:solidFill>
              </a:rPr>
              <a:t>Screen-Space</a:t>
            </a:r>
            <a:r>
              <a:rPr lang="es-ES" sz="3600" dirty="0" smtClean="0">
                <a:solidFill>
                  <a:schemeClr val="accent2"/>
                </a:solidFill>
              </a:rPr>
              <a:t> </a:t>
            </a:r>
            <a:r>
              <a:rPr lang="es-ES" sz="3600" dirty="0" err="1" smtClean="0">
                <a:solidFill>
                  <a:schemeClr val="accent2"/>
                </a:solidFill>
              </a:rPr>
              <a:t>Ambient</a:t>
            </a:r>
            <a:r>
              <a:rPr lang="es-ES" sz="3600" dirty="0" smtClean="0">
                <a:solidFill>
                  <a:schemeClr val="accent2"/>
                </a:solidFill>
              </a:rPr>
              <a:t> </a:t>
            </a:r>
            <a:r>
              <a:rPr lang="es-ES" sz="3600" dirty="0" err="1" smtClean="0">
                <a:solidFill>
                  <a:schemeClr val="accent2"/>
                </a:solidFill>
              </a:rPr>
              <a:t>Occlusion</a:t>
            </a:r>
            <a:endParaRPr lang="es-ES" sz="36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620000" cy="3196952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s-ES" sz="3000" dirty="0" smtClean="0"/>
                  <a:t>Trata de aproximar la oclusión producida por obstáculos cercanos.</a:t>
                </a:r>
              </a:p>
              <a:p>
                <a:r>
                  <a:rPr lang="es-ES" sz="3000" dirty="0" smtClean="0"/>
                  <a:t>Para ello muestrea la información geométrica en el hemisferio alrededor del punto.</a:t>
                </a:r>
              </a:p>
              <a:p>
                <a:pPr lvl="1"/>
                <a:r>
                  <a:rPr lang="es-ES" sz="2800" dirty="0" smtClean="0"/>
                  <a:t>Distribución de muestreo aleatorio empleando un disco de </a:t>
                </a:r>
                <a:r>
                  <a:rPr lang="es-ES" sz="2800" dirty="0" err="1" smtClean="0"/>
                  <a:t>Poisson</a:t>
                </a:r>
                <a:r>
                  <a:rPr lang="es-ES" sz="2800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s-ES" sz="2800" b="0" i="1" smtClean="0">
                        <a:latin typeface="Cambria Math"/>
                      </a:rPr>
                      <m:t>𝐴𝑂</m:t>
                    </m:r>
                    <m:d>
                      <m:dPr>
                        <m:ctrlPr>
                          <a:rPr lang="es-E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S" sz="2800" b="0" i="1" smtClean="0">
                            <a:latin typeface="Cambria Math"/>
                          </a:rPr>
                          <m:t>𝑝</m:t>
                        </m:r>
                        <m:r>
                          <a:rPr lang="es-ES" sz="2800" b="0" i="1" smtClean="0">
                            <a:latin typeface="Cambria Math"/>
                          </a:rPr>
                          <m:t>,</m:t>
                        </m:r>
                        <m:r>
                          <a:rPr lang="es-ES" sz="28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s-E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s-ES" sz="2800" b="0" i="1" smtClean="0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s-E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ctrlPr>
                                  <a:rPr lang="es-ES" sz="2800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s-ES" sz="2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s-ES" sz="2800" b="0" i="1" smtClean="0">
                                    <a:latin typeface="Cambria Math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s-ES" sz="2800" b="0" i="1" smtClean="0">
                                    <a:latin typeface="Cambria Math"/>
                                  </a:rPr>
                                  <m:t>1−(</m:t>
                                </m:r>
                                <m:sSub>
                                  <m:sSubPr>
                                    <m:ctrlPr>
                                      <a:rPr lang="es-ES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s-ES" sz="28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s-ES" sz="2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28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  <m:r>
                                      <a:rPr lang="es-ES" sz="28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s-ES" sz="28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s-ES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b="0" i="1" smtClean="0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s-ES" sz="28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s-ES" sz="2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28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  <m:r>
                                      <a:rPr lang="es-ES" sz="28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s-ES" sz="28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s-ES" sz="28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nary>
                          </m:num>
                          <m:den>
                            <m:r>
                              <a:rPr lang="es-ES" sz="2800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  <m:sup>
                        <m:r>
                          <a:rPr lang="es-ES" sz="28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s-ES" sz="2800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s-E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8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s-E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s-ES" sz="2800" b="0" i="1" smtClean="0">
                        <a:latin typeface="Cambria Math"/>
                      </a:rPr>
                      <m:t>(</m:t>
                    </m:r>
                    <m:r>
                      <a:rPr lang="es-ES" sz="2800" b="0" i="1" smtClean="0">
                        <a:latin typeface="Cambria Math"/>
                      </a:rPr>
                      <m:t>𝑝</m:t>
                    </m:r>
                    <m:r>
                      <a:rPr lang="es-ES" sz="2800" b="0" i="1" smtClean="0">
                        <a:latin typeface="Cambria Math"/>
                      </a:rPr>
                      <m:t>,</m:t>
                    </m:r>
                    <m:r>
                      <a:rPr lang="es-ES" sz="2800" b="0" i="1" smtClean="0">
                        <a:latin typeface="Cambria Math"/>
                      </a:rPr>
                      <m:t>𝑛</m:t>
                    </m:r>
                    <m:r>
                      <a:rPr lang="es-ES" sz="2800" b="0" i="1" smtClean="0">
                        <a:latin typeface="Cambria Math"/>
                      </a:rPr>
                      <m:t>)=1−</m:t>
                    </m:r>
                    <m:r>
                      <a:rPr lang="es-ES" sz="2800" b="0" i="1" smtClean="0">
                        <a:latin typeface="Cambria Math"/>
                      </a:rPr>
                      <m:t>𝑠𝑚𝑜𝑜𝑡h𝑠𝑡𝑒𝑝</m:t>
                    </m:r>
                    <m:r>
                      <a:rPr lang="es-ES" sz="2800" b="0" i="1" smtClean="0">
                        <a:latin typeface="Cambria Math"/>
                      </a:rPr>
                      <m:t>(0, </m:t>
                    </m:r>
                    <m:sSub>
                      <m:sSubPr>
                        <m:ctrlPr>
                          <a:rPr lang="es-E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800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s-ES" sz="28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s-ES" sz="2800" b="0" i="1" smtClean="0"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s-E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S" sz="2800" b="0" i="1" smtClean="0">
                            <a:latin typeface="Cambria Math"/>
                          </a:rPr>
                          <m:t>𝑝</m:t>
                        </m:r>
                        <m:r>
                          <a:rPr lang="es-ES" sz="28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s-E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2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s-E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s-ES" sz="28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s-E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800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s-ES" sz="28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s-E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s-ES" sz="28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s-E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8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s-E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s-E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S" sz="2800" i="1">
                            <a:latin typeface="Cambria Math"/>
                          </a:rPr>
                          <m:t>𝑝</m:t>
                        </m:r>
                        <m:r>
                          <a:rPr lang="es-ES" sz="2800" i="1">
                            <a:latin typeface="Cambria Math"/>
                          </a:rPr>
                          <m:t>,</m:t>
                        </m:r>
                        <m:r>
                          <a:rPr lang="es-ES" sz="28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s-E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S" sz="28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2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s-E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s-ES" sz="2800" b="0" i="1" smtClean="0">
                            <a:latin typeface="Cambria Math"/>
                          </a:rPr>
                          <m:t>−</m:t>
                        </m:r>
                        <m:r>
                          <a:rPr lang="es-ES" sz="2800" b="0" i="1" smtClean="0">
                            <a:latin typeface="Cambria Math"/>
                          </a:rPr>
                          <m:t>𝑝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s-ES" sz="28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E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S" sz="28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s-ES" sz="2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s-E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s-ES" sz="2800" b="0" i="1" smtClean="0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den>
                    </m:f>
                    <m:r>
                      <a:rPr lang="es-ES" sz="2800" b="0" i="1" smtClean="0">
                        <a:latin typeface="Cambria Math"/>
                      </a:rPr>
                      <m:t>·</m:t>
                    </m:r>
                    <m:r>
                      <a:rPr lang="es-ES" sz="2800" b="0" i="1" smtClean="0">
                        <a:latin typeface="Cambria Math"/>
                      </a:rPr>
                      <m:t>𝑛</m:t>
                    </m:r>
                  </m:oMath>
                </a14:m>
                <a:endParaRPr lang="es-ES" sz="2800" dirty="0" smtClean="0"/>
              </a:p>
              <a:p>
                <a:r>
                  <a:rPr lang="es-ES" sz="3000" dirty="0" smtClean="0"/>
                  <a:t>Si existen oclusores cercanos se produce una atenuación en la contribución de ese fragmento.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620000" cy="3196952"/>
              </a:xfrm>
              <a:blipFill rotWithShape="1">
                <a:blip r:embed="rId2"/>
                <a:stretch>
                  <a:fillRect t="-2481" r="-128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emispherical SS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941168"/>
            <a:ext cx="2880320" cy="163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28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err="1" smtClean="0">
                <a:solidFill>
                  <a:schemeClr val="accent2"/>
                </a:solidFill>
              </a:rPr>
              <a:t>Screen-Space</a:t>
            </a:r>
            <a:r>
              <a:rPr lang="es-ES" sz="3600" dirty="0" smtClean="0">
                <a:solidFill>
                  <a:schemeClr val="accent2"/>
                </a:solidFill>
              </a:rPr>
              <a:t> </a:t>
            </a:r>
            <a:r>
              <a:rPr lang="es-ES" sz="3600" dirty="0" err="1" smtClean="0">
                <a:solidFill>
                  <a:schemeClr val="accent2"/>
                </a:solidFill>
              </a:rPr>
              <a:t>Reflections</a:t>
            </a:r>
            <a:endParaRPr lang="es-ES" sz="36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53136"/>
          </a:xfrm>
        </p:spPr>
        <p:txBody>
          <a:bodyPr>
            <a:normAutofit fontScale="92500" lnSpcReduction="10000"/>
          </a:bodyPr>
          <a:lstStyle/>
          <a:p>
            <a:r>
              <a:rPr lang="es-ES" sz="3000" dirty="0" smtClean="0"/>
              <a:t>Se trata de aproximar el reflejo en las superficies empleando información en el espacio de imagen.</a:t>
            </a:r>
          </a:p>
          <a:p>
            <a:pPr lvl="1"/>
            <a:r>
              <a:rPr lang="es-ES" sz="2800" dirty="0" smtClean="0"/>
              <a:t>Para ello se marcha a lo largo de la dirección del vector reflejo.</a:t>
            </a:r>
          </a:p>
          <a:p>
            <a:pPr lvl="1"/>
            <a:r>
              <a:rPr lang="es-ES" sz="2800" dirty="0" smtClean="0"/>
              <a:t>En cuanto se encuentra una intersección, el color de ese fragmento es el reflejo.</a:t>
            </a:r>
          </a:p>
          <a:p>
            <a:r>
              <a:rPr lang="es-ES" sz="3000" dirty="0" smtClean="0"/>
              <a:t>Los principales problemas de la técnica son su coste y ausencia de información para aquellas superficies que no están en pantalla.</a:t>
            </a:r>
          </a:p>
          <a:p>
            <a:r>
              <a:rPr lang="es-ES" sz="3000" dirty="0" smtClean="0"/>
              <a:t>No he conseguido que funcione bien.</a:t>
            </a:r>
          </a:p>
          <a:p>
            <a:pPr lvl="1"/>
            <a:r>
              <a:rPr lang="es-ES" sz="2800" dirty="0" smtClean="0">
                <a:sym typeface="Wingdings" pitchFamily="2" charset="2"/>
              </a:rPr>
              <a:t></a:t>
            </a:r>
            <a:endParaRPr lang="es-ES" sz="2800" dirty="0" smtClean="0"/>
          </a:p>
          <a:p>
            <a:pPr lvl="1"/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345101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 Y CONCLUSIÓN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Sombreado Diferido (</a:t>
            </a:r>
            <a:r>
              <a:rPr lang="es-ES" dirty="0" err="1" smtClean="0"/>
              <a:t>Deferred</a:t>
            </a:r>
            <a:r>
              <a:rPr lang="es-ES" dirty="0" smtClean="0"/>
              <a:t> </a:t>
            </a:r>
            <a:r>
              <a:rPr lang="es-ES" dirty="0" err="1" smtClean="0"/>
              <a:t>Shading</a:t>
            </a:r>
            <a:r>
              <a:rPr lang="es-ES" dirty="0" smtClean="0"/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099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Sombreado Diferido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Posición</a:t>
            </a:r>
            <a:endParaRPr lang="es-ES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5762"/>
            <a:ext cx="62484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2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Sombreado Diferido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Normales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5762"/>
            <a:ext cx="62484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59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Sombreado Diferido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Albedo</a:t>
            </a:r>
            <a:endParaRPr lang="es-E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5762"/>
            <a:ext cx="62484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0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Sombreado Diferido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Parámetros del material</a:t>
            </a:r>
            <a:endParaRPr lang="es-E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5762"/>
            <a:ext cx="62484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04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Sombreado directo: ¿Lo </a:t>
            </a:r>
            <a:r>
              <a:rPr lang="es-ES" sz="3600" dirty="0" err="1" smtClean="0"/>
              <a:t>cualo</a:t>
            </a:r>
            <a:r>
              <a:rPr lang="es-ES" sz="3600" dirty="0" smtClean="0"/>
              <a:t>?</a:t>
            </a:r>
            <a:endParaRPr lang="es-E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s-ES" sz="2800" dirty="0" smtClean="0"/>
              <a:t>Antes de hablar del sombreado diferido, necesitamos hablar del sombreado directo.</a:t>
            </a:r>
          </a:p>
          <a:p>
            <a:pPr>
              <a:buFont typeface="Arial" pitchFamily="34" charset="0"/>
              <a:buChar char="•"/>
            </a:pPr>
            <a:r>
              <a:rPr lang="es-ES" sz="2800" i="1" dirty="0" smtClean="0"/>
              <a:t>Forward </a:t>
            </a:r>
            <a:r>
              <a:rPr lang="es-ES" sz="2800" i="1" dirty="0" err="1" smtClean="0"/>
              <a:t>shading</a:t>
            </a:r>
            <a:r>
              <a:rPr lang="es-ES" sz="28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s-ES" sz="2800" dirty="0" smtClean="0"/>
              <a:t>Método que hemos usado hasta ahora.</a:t>
            </a:r>
          </a:p>
          <a:p>
            <a:r>
              <a:rPr lang="es-ES" sz="2800" dirty="0" smtClean="0"/>
              <a:t>Una única etapa.</a:t>
            </a:r>
          </a:p>
          <a:p>
            <a:pPr lvl="1"/>
            <a:r>
              <a:rPr lang="es-ES" sz="2800" dirty="0" smtClean="0"/>
              <a:t>Por cada objeto:</a:t>
            </a:r>
          </a:p>
          <a:p>
            <a:pPr lvl="2"/>
            <a:r>
              <a:rPr lang="es-ES" sz="2400" dirty="0" smtClean="0"/>
              <a:t>Buscar luces que lo afecten.</a:t>
            </a:r>
          </a:p>
          <a:p>
            <a:pPr lvl="2"/>
            <a:r>
              <a:rPr lang="es-ES" sz="2400" dirty="0" err="1" smtClean="0"/>
              <a:t>Renderizar</a:t>
            </a:r>
            <a:r>
              <a:rPr lang="es-ES" sz="2400" dirty="0" smtClean="0"/>
              <a:t> todas las luces y materiales con un único </a:t>
            </a:r>
            <a:r>
              <a:rPr lang="es-ES" sz="2400" i="1" dirty="0" err="1" smtClean="0"/>
              <a:t>shader</a:t>
            </a:r>
            <a:r>
              <a:rPr lang="es-ES" sz="2400" dirty="0" smtClean="0"/>
              <a:t>.</a:t>
            </a:r>
          </a:p>
          <a:p>
            <a:pPr lvl="2"/>
            <a:r>
              <a:rPr lang="es-ES" sz="2400" dirty="0" smtClean="0"/>
              <a:t>Usar modo aditivo para sumar la contribución de todas las luces después de la primera.</a:t>
            </a:r>
          </a:p>
          <a:p>
            <a:pPr lvl="1"/>
            <a:r>
              <a:rPr lang="es-ES" sz="2800" dirty="0" smtClean="0"/>
              <a:t>Los objetos se dibujan directamente al </a:t>
            </a:r>
            <a:r>
              <a:rPr lang="es-ES" sz="2800" i="1" dirty="0" err="1" smtClean="0"/>
              <a:t>framebuffer</a:t>
            </a:r>
            <a:r>
              <a:rPr lang="es-ES" sz="2800" i="1" dirty="0" smtClean="0"/>
              <a:t> </a:t>
            </a:r>
            <a:r>
              <a:rPr lang="es-ES" sz="2800" dirty="0" smtClean="0"/>
              <a:t>final.</a:t>
            </a:r>
          </a:p>
        </p:txBody>
      </p:sp>
    </p:spTree>
    <p:extLst>
      <p:ext uri="{BB962C8B-B14F-4D97-AF65-F5344CB8AC3E}">
        <p14:creationId xmlns:p14="http://schemas.microsoft.com/office/powerpoint/2010/main" val="229182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Sombreado Diferido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Composición final</a:t>
            </a:r>
            <a:endParaRPr lang="es-E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5762"/>
            <a:ext cx="62484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21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/>
                </a:solidFill>
              </a:rPr>
              <a:t>Post-Proceso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SSAO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28" y="476672"/>
            <a:ext cx="62484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69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/>
                </a:solidFill>
              </a:rPr>
              <a:t>Post-Proceso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SSAO</a:t>
            </a:r>
            <a:endParaRPr lang="es-E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62484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49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/>
                </a:solidFill>
              </a:rPr>
              <a:t>Post-Proceso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SSAO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28" y="476672"/>
            <a:ext cx="62484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86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/>
                </a:solidFill>
              </a:rPr>
              <a:t>Post-Proceso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SSR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565" y="476672"/>
            <a:ext cx="62484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30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/>
                </a:solidFill>
              </a:rPr>
              <a:t>Post-Proceso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SSR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28" y="476672"/>
            <a:ext cx="62484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05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/>
                </a:solidFill>
              </a:rPr>
              <a:t>Post-Proceso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Todo junto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28" y="476672"/>
            <a:ext cx="62484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34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Comparación de rendimiento</a:t>
            </a:r>
            <a:endParaRPr lang="es-ES" sz="3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66747897"/>
              </p:ext>
            </p:extLst>
          </p:nvPr>
        </p:nvGraphicFramePr>
        <p:xfrm>
          <a:off x="457200" y="1536700"/>
          <a:ext cx="3657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N. Luces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Directo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Diferido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8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96.73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108.16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16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51.35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82.53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32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28.63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55.40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64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14.55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31.25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128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7.01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18.69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256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3.76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9.97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512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1.85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5.18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1024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0.8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2.63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259208"/>
              </p:ext>
            </p:extLst>
          </p:nvPr>
        </p:nvGraphicFramePr>
        <p:xfrm>
          <a:off x="4283968" y="1556792"/>
          <a:ext cx="4032448" cy="2419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804746"/>
              </p:ext>
            </p:extLst>
          </p:nvPr>
        </p:nvGraphicFramePr>
        <p:xfrm>
          <a:off x="4283968" y="4114800"/>
          <a:ext cx="4032448" cy="2419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940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>
                <a:solidFill>
                  <a:schemeClr val="accent2"/>
                </a:solidFill>
              </a:rPr>
              <a:t>Conclusiones</a:t>
            </a:r>
            <a:endParaRPr lang="es-ES" sz="36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600" dirty="0" smtClean="0"/>
              <a:t>Es una técnica relativamente sencilla de implementar.</a:t>
            </a:r>
          </a:p>
          <a:p>
            <a:pPr lvl="1"/>
            <a:r>
              <a:rPr lang="es-ES" sz="2400" dirty="0" smtClean="0"/>
              <a:t>Además tener directamente toda la información para los efectos de Post-Proceso es invaluable.</a:t>
            </a:r>
          </a:p>
          <a:p>
            <a:r>
              <a:rPr lang="es-ES" sz="2600" dirty="0" smtClean="0"/>
              <a:t>Puede además suponer una mejora de rendimiento importante en escenas complejas.</a:t>
            </a:r>
          </a:p>
          <a:p>
            <a:r>
              <a:rPr lang="es-ES" sz="2600" dirty="0" smtClean="0"/>
              <a:t>Por supuesto, se puede mejorar.</a:t>
            </a:r>
          </a:p>
          <a:p>
            <a:pPr lvl="1"/>
            <a:r>
              <a:rPr lang="es-ES" sz="2400" i="1" dirty="0" err="1" smtClean="0"/>
              <a:t>Deferred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Lighting</a:t>
            </a:r>
            <a:r>
              <a:rPr lang="es-ES" sz="2400" dirty="0" smtClean="0"/>
              <a:t>.</a:t>
            </a:r>
          </a:p>
          <a:p>
            <a:pPr lvl="1"/>
            <a:r>
              <a:rPr lang="es-ES" sz="2400" i="1" dirty="0" smtClean="0"/>
              <a:t>Tile-</a:t>
            </a:r>
            <a:r>
              <a:rPr lang="es-ES" sz="2400" i="1" dirty="0" err="1" smtClean="0"/>
              <a:t>Based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Deferred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Rendering</a:t>
            </a:r>
            <a:r>
              <a:rPr lang="es-ES" sz="2400" dirty="0" smtClean="0"/>
              <a:t>.</a:t>
            </a:r>
          </a:p>
          <a:p>
            <a:r>
              <a:rPr lang="es-ES" sz="2600" dirty="0" smtClean="0"/>
              <a:t>Por lo general ha sido una experiencia gratificante.</a:t>
            </a:r>
          </a:p>
          <a:p>
            <a:pPr lvl="1"/>
            <a:r>
              <a:rPr lang="es-ES" sz="2400" dirty="0" smtClean="0"/>
              <a:t>Con las lecciones aprendidas, espero en un futuro portar el código a C++ y mejorarlo.</a:t>
            </a:r>
          </a:p>
        </p:txBody>
      </p:sp>
    </p:spTree>
    <p:extLst>
      <p:ext uri="{BB962C8B-B14F-4D97-AF65-F5344CB8AC3E}">
        <p14:creationId xmlns:p14="http://schemas.microsoft.com/office/powerpoint/2010/main" val="235816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96952"/>
            <a:ext cx="7543800" cy="1502023"/>
          </a:xfrm>
        </p:spPr>
        <p:txBody>
          <a:bodyPr/>
          <a:lstStyle/>
          <a:p>
            <a:r>
              <a:rPr lang="es-ES" dirty="0" smtClean="0"/>
              <a:t>Gracias</a:t>
            </a:r>
            <a:endParaRPr lang="es-E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Si queréis el código, sólo tenéis que pedírmelo.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26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Sombreado directo: Un vistazo</a:t>
            </a:r>
            <a:endParaRPr lang="es-E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114300" indent="0" algn="ctr">
              <a:buNone/>
            </a:pPr>
            <a:r>
              <a:rPr lang="es-ES" sz="4800" dirty="0" smtClean="0">
                <a:hlinkClick r:id="rId2"/>
              </a:rPr>
              <a:t>http</a:t>
            </a:r>
            <a:r>
              <a:rPr lang="es-ES" sz="4800" dirty="0">
                <a:hlinkClick r:id="rId2"/>
              </a:rPr>
              <a:t>://</a:t>
            </a:r>
            <a:r>
              <a:rPr lang="es-ES" sz="4800" dirty="0" smtClean="0">
                <a:hlinkClick r:id="rId2"/>
              </a:rPr>
              <a:t>vimeo.com/73178894</a:t>
            </a:r>
            <a:endParaRPr lang="es-ES" sz="4800" dirty="0" smtClean="0"/>
          </a:p>
          <a:p>
            <a:pPr marL="114300" indent="0" algn="ctr">
              <a:buNone/>
            </a:pPr>
            <a:r>
              <a:rPr lang="es-ES" sz="2400" dirty="0" smtClean="0"/>
              <a:t>Cortesía de </a:t>
            </a:r>
            <a:r>
              <a:rPr lang="es-ES" sz="2400" b="1" dirty="0" smtClean="0"/>
              <a:t>Christopher </a:t>
            </a:r>
            <a:r>
              <a:rPr lang="es-ES" sz="2400" b="1" dirty="0" err="1" smtClean="0"/>
              <a:t>Riccio</a:t>
            </a:r>
            <a:endParaRPr lang="es-E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74614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Sombreado directo: ¡Ups!</a:t>
            </a:r>
            <a:endParaRPr lang="es-E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s-ES" sz="2800" dirty="0" smtClean="0"/>
              <a:t>¡Oclusión!</a:t>
            </a:r>
          </a:p>
          <a:p>
            <a:pPr lvl="1"/>
            <a:r>
              <a:rPr lang="es-ES" sz="2600" dirty="0" smtClean="0"/>
              <a:t>En una escena típica es muy probable que existan oclusiones.</a:t>
            </a:r>
          </a:p>
          <a:p>
            <a:pPr lvl="1"/>
            <a:r>
              <a:rPr lang="es-ES" sz="2600" dirty="0" smtClean="0"/>
              <a:t>Todo ese valioso tiempo empleado en iluminar fragmentos ocluidos se ha desperdiciado.</a:t>
            </a:r>
          </a:p>
          <a:p>
            <a:pPr lvl="1"/>
            <a:r>
              <a:rPr lang="es-ES" sz="2600" dirty="0" smtClean="0"/>
              <a:t>Encima, el coste de dibujar cualquier objeto de esta forma es O(</a:t>
            </a:r>
            <a:r>
              <a:rPr lang="es-ES" sz="2600" dirty="0" err="1" smtClean="0"/>
              <a:t>nm</a:t>
            </a:r>
            <a:r>
              <a:rPr lang="es-ES" sz="2600" dirty="0" smtClean="0"/>
              <a:t>).</a:t>
            </a:r>
          </a:p>
          <a:p>
            <a:pPr lvl="2"/>
            <a:r>
              <a:rPr lang="es-ES" sz="2400" dirty="0" smtClean="0"/>
              <a:t>n – número de objetos</a:t>
            </a:r>
          </a:p>
          <a:p>
            <a:pPr lvl="2"/>
            <a:r>
              <a:rPr lang="es-ES" sz="2400" dirty="0" smtClean="0"/>
              <a:t>m – número de luces</a:t>
            </a:r>
          </a:p>
          <a:p>
            <a:pPr marL="411480" lvl="1" indent="0" algn="ctr">
              <a:buNone/>
            </a:pPr>
            <a:r>
              <a:rPr lang="es-ES" sz="9500" dirty="0" smtClean="0">
                <a:sym typeface="Wingdings" pitchFamily="2" charset="2"/>
              </a:rPr>
              <a:t></a:t>
            </a:r>
          </a:p>
          <a:p>
            <a:pPr lvl="1"/>
            <a:r>
              <a:rPr lang="es-ES" sz="2600" dirty="0"/>
              <a:t>Existen algunas </a:t>
            </a:r>
            <a:r>
              <a:rPr lang="es-ES" sz="2600" dirty="0" smtClean="0"/>
              <a:t>soluciones.</a:t>
            </a:r>
            <a:endParaRPr lang="es-ES" sz="2600" dirty="0"/>
          </a:p>
          <a:p>
            <a:pPr marL="411480" lvl="1" indent="0" algn="ctr">
              <a:buNone/>
            </a:pPr>
            <a:endParaRPr lang="es-ES" sz="9500" dirty="0" smtClean="0"/>
          </a:p>
        </p:txBody>
      </p:sp>
    </p:spTree>
    <p:extLst>
      <p:ext uri="{BB962C8B-B14F-4D97-AF65-F5344CB8AC3E}">
        <p14:creationId xmlns:p14="http://schemas.microsoft.com/office/powerpoint/2010/main" val="36152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Solución 1: Z-</a:t>
            </a:r>
            <a:r>
              <a:rPr lang="es-ES" sz="3600" dirty="0" err="1" smtClean="0"/>
              <a:t>Prepass</a:t>
            </a:r>
            <a:endParaRPr lang="es-E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Realizar un paso previo dibujando toda la geometría con un </a:t>
            </a:r>
            <a:r>
              <a:rPr lang="es-ES" sz="2800" i="1" dirty="0" err="1" smtClean="0"/>
              <a:t>shader</a:t>
            </a:r>
            <a:r>
              <a:rPr lang="es-ES" sz="2800" dirty="0" smtClean="0"/>
              <a:t> simple, sólo escribiendo la profundidad.</a:t>
            </a:r>
          </a:p>
          <a:p>
            <a:r>
              <a:rPr lang="es-ES" sz="2800" dirty="0" smtClean="0"/>
              <a:t>El </a:t>
            </a:r>
            <a:r>
              <a:rPr lang="es-ES" sz="2800" i="1" dirty="0" smtClean="0"/>
              <a:t>Z-Buffer</a:t>
            </a:r>
            <a:r>
              <a:rPr lang="es-ES" sz="2800" dirty="0" smtClean="0"/>
              <a:t> se encargará de que a la hora de la verdad sólo se iluminen los fragmentos visibles.</a:t>
            </a:r>
          </a:p>
          <a:p>
            <a:pPr lvl="1"/>
            <a:r>
              <a:rPr lang="es-ES" sz="2600" dirty="0" err="1" smtClean="0"/>
              <a:t>Early</a:t>
            </a:r>
            <a:r>
              <a:rPr lang="es-ES" sz="2600" dirty="0" smtClean="0"/>
              <a:t> </a:t>
            </a:r>
            <a:r>
              <a:rPr lang="es-ES" sz="2600" dirty="0" err="1" smtClean="0"/>
              <a:t>Fragment</a:t>
            </a:r>
            <a:r>
              <a:rPr lang="es-ES" sz="2600" dirty="0" smtClean="0"/>
              <a:t> Test.</a:t>
            </a:r>
          </a:p>
          <a:p>
            <a:r>
              <a:rPr lang="es-ES" sz="2800" dirty="0" smtClean="0"/>
              <a:t>Aun así, tenemos que redibujar la geometría múltiples veces para poder calcular la contribución de todas las luces.</a:t>
            </a:r>
          </a:p>
        </p:txBody>
      </p:sp>
    </p:spTree>
    <p:extLst>
      <p:ext uri="{BB962C8B-B14F-4D97-AF65-F5344CB8AC3E}">
        <p14:creationId xmlns:p14="http://schemas.microsoft.com/office/powerpoint/2010/main" val="14755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Solución 2: Sombreado diferido</a:t>
            </a:r>
            <a:endParaRPr lang="es-E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2800" i="1" dirty="0" err="1" smtClean="0"/>
              <a:t>Deferred</a:t>
            </a:r>
            <a:r>
              <a:rPr lang="es-ES" sz="2800" i="1" dirty="0" smtClean="0"/>
              <a:t> </a:t>
            </a:r>
            <a:r>
              <a:rPr lang="es-ES" sz="2800" i="1" dirty="0" err="1" smtClean="0"/>
              <a:t>shading</a:t>
            </a:r>
            <a:r>
              <a:rPr lang="es-ES" sz="2800" i="1" dirty="0" smtClean="0"/>
              <a:t>.</a:t>
            </a:r>
            <a:endParaRPr lang="es-ES" sz="2800" dirty="0" smtClean="0"/>
          </a:p>
          <a:p>
            <a:r>
              <a:rPr lang="es-ES" sz="2800" dirty="0" smtClean="0"/>
              <a:t>Esperemos hasta el final del dibujado para saber que fragmentos iluminar.</a:t>
            </a:r>
          </a:p>
          <a:p>
            <a:pPr lvl="1"/>
            <a:r>
              <a:rPr lang="es-ES" sz="2600" dirty="0" smtClean="0"/>
              <a:t>Para ello, almacenar la información geométrica del fotograma en un </a:t>
            </a:r>
            <a:r>
              <a:rPr lang="es-ES" sz="2600" i="1" dirty="0" err="1" smtClean="0"/>
              <a:t>Framebuffer</a:t>
            </a:r>
            <a:r>
              <a:rPr lang="es-ES" sz="2600" dirty="0" smtClean="0"/>
              <a:t> (</a:t>
            </a:r>
            <a:r>
              <a:rPr lang="es-ES" sz="2600" i="1" dirty="0" smtClean="0"/>
              <a:t>G-Buffer</a:t>
            </a:r>
            <a:r>
              <a:rPr lang="es-ES" sz="2600" dirty="0" smtClean="0"/>
              <a:t>).</a:t>
            </a:r>
          </a:p>
          <a:p>
            <a:pPr lvl="1"/>
            <a:r>
              <a:rPr lang="es-ES" sz="2600" dirty="0" smtClean="0"/>
              <a:t>El </a:t>
            </a:r>
            <a:r>
              <a:rPr lang="es-ES" sz="2600" i="1" dirty="0" smtClean="0"/>
              <a:t>G-Buffer</a:t>
            </a:r>
            <a:r>
              <a:rPr lang="es-ES" sz="2600" dirty="0" smtClean="0"/>
              <a:t> consistirá de varias texturas que contendrán la información necesaria para iluminar la escena.</a:t>
            </a:r>
          </a:p>
          <a:p>
            <a:pPr lvl="2"/>
            <a:r>
              <a:rPr lang="es-ES" sz="2400" dirty="0" smtClean="0"/>
              <a:t>Posiciones, normales, albedo, parámetros…</a:t>
            </a:r>
          </a:p>
          <a:p>
            <a:r>
              <a:rPr lang="es-ES" sz="2800" dirty="0"/>
              <a:t>Una vez toda la información esté en el </a:t>
            </a:r>
            <a:r>
              <a:rPr lang="es-ES" sz="2800" i="1" dirty="0"/>
              <a:t>G-Buffer</a:t>
            </a:r>
            <a:r>
              <a:rPr lang="es-ES" sz="2800" dirty="0"/>
              <a:t> se procede a iluminar.</a:t>
            </a:r>
          </a:p>
          <a:p>
            <a:pPr lvl="1"/>
            <a:r>
              <a:rPr lang="es-ES" sz="2600" dirty="0"/>
              <a:t>Para ello se dibuja un </a:t>
            </a:r>
            <a:r>
              <a:rPr lang="es-ES" sz="2600" i="1" dirty="0" err="1" smtClean="0"/>
              <a:t>quad</a:t>
            </a:r>
            <a:r>
              <a:rPr lang="es-ES" sz="2600" dirty="0" smtClean="0"/>
              <a:t> que </a:t>
            </a:r>
            <a:r>
              <a:rPr lang="es-ES" sz="2600" dirty="0"/>
              <a:t>lea esta información y produzca la imagen final.</a:t>
            </a:r>
          </a:p>
          <a:p>
            <a:pPr lvl="1"/>
            <a:endParaRPr lang="es-ES" sz="2600" dirty="0" smtClean="0"/>
          </a:p>
        </p:txBody>
      </p:sp>
    </p:spTree>
    <p:extLst>
      <p:ext uri="{BB962C8B-B14F-4D97-AF65-F5344CB8AC3E}">
        <p14:creationId xmlns:p14="http://schemas.microsoft.com/office/powerpoint/2010/main" val="208236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Sombreado diferido: Esquema</a:t>
            </a:r>
            <a:endParaRPr lang="es-E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800" i="1" dirty="0" smtClean="0"/>
              <a:t>Inicialización</a:t>
            </a:r>
          </a:p>
          <a:p>
            <a:pPr lvl="1"/>
            <a:r>
              <a:rPr lang="es-ES" sz="2400" dirty="0" smtClean="0"/>
              <a:t>Generar texturas del </a:t>
            </a:r>
            <a:r>
              <a:rPr lang="es-ES" sz="2400" i="1" dirty="0" smtClean="0"/>
              <a:t>G-Buffer.</a:t>
            </a:r>
          </a:p>
          <a:p>
            <a:pPr lvl="1"/>
            <a:r>
              <a:rPr lang="es-ES" sz="2400" dirty="0" smtClean="0"/>
              <a:t>Generar </a:t>
            </a:r>
            <a:r>
              <a:rPr lang="es-ES" sz="2400" i="1" dirty="0" err="1" smtClean="0"/>
              <a:t>Framebuffer</a:t>
            </a:r>
            <a:r>
              <a:rPr lang="es-ES" sz="2400" i="1" dirty="0" smtClean="0"/>
              <a:t> </a:t>
            </a:r>
            <a:r>
              <a:rPr lang="es-ES" sz="2400" dirty="0" smtClean="0"/>
              <a:t>y asociar texturas (MRT).</a:t>
            </a:r>
          </a:p>
          <a:p>
            <a:pPr lvl="1"/>
            <a:r>
              <a:rPr lang="es-ES" sz="2400" dirty="0" smtClean="0"/>
              <a:t>Generar VBO y VAO para el </a:t>
            </a:r>
            <a:r>
              <a:rPr lang="es-ES" sz="2400" i="1" dirty="0" err="1" smtClean="0"/>
              <a:t>quad</a:t>
            </a:r>
            <a:r>
              <a:rPr lang="es-ES" sz="2400" dirty="0" smtClean="0"/>
              <a:t>.</a:t>
            </a:r>
          </a:p>
          <a:p>
            <a:r>
              <a:rPr lang="es-ES" sz="2600" dirty="0" smtClean="0"/>
              <a:t>Dibujado</a:t>
            </a:r>
          </a:p>
          <a:p>
            <a:pPr lvl="1"/>
            <a:r>
              <a:rPr lang="es-ES" sz="2400" dirty="0" smtClean="0"/>
              <a:t>Enlazar </a:t>
            </a:r>
            <a:r>
              <a:rPr lang="es-ES" sz="2400" i="1" dirty="0" err="1" smtClean="0"/>
              <a:t>Framebuffer</a:t>
            </a:r>
            <a:r>
              <a:rPr lang="es-ES" sz="2400" dirty="0" smtClean="0"/>
              <a:t>.</a:t>
            </a:r>
          </a:p>
          <a:p>
            <a:pPr lvl="1"/>
            <a:r>
              <a:rPr lang="es-ES" sz="2400" dirty="0" smtClean="0"/>
              <a:t>Dibujar escena (enlazar </a:t>
            </a:r>
            <a:r>
              <a:rPr lang="es-ES" sz="2400" dirty="0" err="1" smtClean="0"/>
              <a:t>VAOs</a:t>
            </a:r>
            <a:r>
              <a:rPr lang="es-ES" sz="2400" dirty="0" smtClean="0"/>
              <a:t>, programas, etc.)</a:t>
            </a:r>
          </a:p>
          <a:p>
            <a:pPr lvl="1"/>
            <a:r>
              <a:rPr lang="es-ES" sz="2400" dirty="0" smtClean="0"/>
              <a:t>Desenlazar </a:t>
            </a:r>
            <a:r>
              <a:rPr lang="es-ES" sz="2400" dirty="0" err="1" smtClean="0"/>
              <a:t>framebuffer</a:t>
            </a:r>
            <a:r>
              <a:rPr lang="es-ES" sz="2400" dirty="0" smtClean="0"/>
              <a:t>, enlazar texturas.</a:t>
            </a:r>
          </a:p>
          <a:p>
            <a:pPr lvl="1"/>
            <a:r>
              <a:rPr lang="es-ES" sz="2400" dirty="0" smtClean="0"/>
              <a:t>Activar programa de composición.</a:t>
            </a:r>
          </a:p>
          <a:p>
            <a:pPr lvl="1"/>
            <a:r>
              <a:rPr lang="es-ES" sz="2400" dirty="0" smtClean="0"/>
              <a:t>Dibujar </a:t>
            </a:r>
            <a:r>
              <a:rPr lang="es-ES" sz="2400" i="1" dirty="0" err="1" smtClean="0"/>
              <a:t>quad</a:t>
            </a:r>
            <a:r>
              <a:rPr lang="es-ES" sz="2400" i="1" dirty="0" smtClean="0"/>
              <a:t>.</a:t>
            </a:r>
          </a:p>
          <a:p>
            <a:pPr lvl="1"/>
            <a:r>
              <a:rPr lang="es-ES" sz="2400" dirty="0" smtClean="0"/>
              <a:t>Mostrar en pantalla.</a:t>
            </a:r>
          </a:p>
        </p:txBody>
      </p:sp>
    </p:spTree>
    <p:extLst>
      <p:ext uri="{BB962C8B-B14F-4D97-AF65-F5344CB8AC3E}">
        <p14:creationId xmlns:p14="http://schemas.microsoft.com/office/powerpoint/2010/main" val="267564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Sombreado diferido: ¿Magia?</a:t>
            </a:r>
            <a:endParaRPr lang="es-E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sz="2800" dirty="0" smtClean="0"/>
              <a:t>Ventajas:</a:t>
            </a:r>
          </a:p>
          <a:p>
            <a:pPr lvl="1"/>
            <a:r>
              <a:rPr lang="es-ES" sz="2400" dirty="0" smtClean="0"/>
              <a:t>El coste de calcular la iluminación pasa a ser O(</a:t>
            </a:r>
            <a:r>
              <a:rPr lang="es-ES" sz="2400" dirty="0" err="1" smtClean="0"/>
              <a:t>n+m</a:t>
            </a:r>
            <a:r>
              <a:rPr lang="es-ES" sz="2400" dirty="0" smtClean="0"/>
              <a:t>).</a:t>
            </a:r>
          </a:p>
          <a:p>
            <a:pPr lvl="2"/>
            <a:r>
              <a:rPr lang="es-ES" sz="2200" dirty="0" smtClean="0"/>
              <a:t>Independiente de la complejidad de la escena.</a:t>
            </a:r>
          </a:p>
          <a:p>
            <a:pPr lvl="2"/>
            <a:r>
              <a:rPr lang="es-ES" sz="2200" b="1" dirty="0"/>
              <a:t>Puede</a:t>
            </a:r>
            <a:r>
              <a:rPr lang="es-ES" sz="2200" dirty="0"/>
              <a:t> traducirse en una mejora de rendimiento importante</a:t>
            </a:r>
            <a:r>
              <a:rPr lang="es-ES" sz="2200" dirty="0" smtClean="0"/>
              <a:t>.</a:t>
            </a:r>
          </a:p>
          <a:p>
            <a:pPr lvl="1"/>
            <a:r>
              <a:rPr lang="es-ES" sz="2400" dirty="0" smtClean="0"/>
              <a:t>Además produce la información necesaria para algunos efectos de post-procesado.</a:t>
            </a:r>
          </a:p>
          <a:p>
            <a:r>
              <a:rPr lang="es-ES" sz="2600" dirty="0" smtClean="0"/>
              <a:t>Desventajas</a:t>
            </a:r>
          </a:p>
          <a:p>
            <a:pPr lvl="1"/>
            <a:r>
              <a:rPr lang="es-ES" sz="2400" dirty="0"/>
              <a:t>¡Requiere mucho ancho de banda</a:t>
            </a:r>
            <a:r>
              <a:rPr lang="es-ES" sz="2400" dirty="0" smtClean="0"/>
              <a:t>!</a:t>
            </a:r>
          </a:p>
          <a:p>
            <a:pPr lvl="1"/>
            <a:r>
              <a:rPr lang="es-ES" sz="2400" dirty="0" smtClean="0"/>
              <a:t>El G-Buffer puede ocupar mucha memoria.</a:t>
            </a:r>
          </a:p>
          <a:p>
            <a:pPr lvl="1"/>
            <a:r>
              <a:rPr lang="es-ES" sz="2400" dirty="0" smtClean="0"/>
              <a:t>Limitado a un único modelo de iluminación.</a:t>
            </a:r>
          </a:p>
          <a:p>
            <a:pPr lvl="2"/>
            <a:r>
              <a:rPr lang="es-ES" sz="2200" dirty="0" smtClean="0"/>
              <a:t>Existen técnicas para permitir múltiples modelos.</a:t>
            </a:r>
          </a:p>
          <a:p>
            <a:pPr lvl="1"/>
            <a:r>
              <a:rPr lang="es-ES" sz="2400" dirty="0" smtClean="0"/>
              <a:t>No funciona con las técnicas de </a:t>
            </a:r>
            <a:r>
              <a:rPr lang="es-ES" sz="2400" dirty="0" err="1" smtClean="0"/>
              <a:t>antialiasing</a:t>
            </a:r>
            <a:r>
              <a:rPr lang="es-ES" sz="2400" dirty="0" smtClean="0"/>
              <a:t> tradicionales.</a:t>
            </a:r>
          </a:p>
          <a:p>
            <a:pPr lvl="1"/>
            <a:r>
              <a:rPr lang="es-ES" sz="2400" dirty="0" smtClean="0"/>
              <a:t>No funciona con geometría transparente.</a:t>
            </a:r>
          </a:p>
          <a:p>
            <a:pPr lvl="1"/>
            <a:endParaRPr lang="es-ES" sz="2400" dirty="0" smtClean="0"/>
          </a:p>
          <a:p>
            <a:pPr lvl="1"/>
            <a:endParaRPr lang="es-ES" sz="2400" dirty="0"/>
          </a:p>
          <a:p>
            <a:pPr lvl="1"/>
            <a:endParaRPr lang="es-ES" sz="2600" dirty="0" smtClean="0"/>
          </a:p>
        </p:txBody>
      </p:sp>
    </p:spTree>
    <p:extLst>
      <p:ext uri="{BB962C8B-B14F-4D97-AF65-F5344CB8AC3E}">
        <p14:creationId xmlns:p14="http://schemas.microsoft.com/office/powerpoint/2010/main" val="11163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485</TotalTime>
  <Words>1513</Words>
  <Application>Microsoft Office PowerPoint</Application>
  <PresentationFormat>On-screen Show (4:3)</PresentationFormat>
  <Paragraphs>264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Adjacency</vt:lpstr>
      <vt:lpstr>Sombreado Diferido (Deferred Shading)</vt:lpstr>
      <vt:lpstr>Presentación</vt:lpstr>
      <vt:lpstr>Sombreado directo: ¿Lo cualo?</vt:lpstr>
      <vt:lpstr>Sombreado directo: Un vistazo</vt:lpstr>
      <vt:lpstr>Sombreado directo: ¡Ups!</vt:lpstr>
      <vt:lpstr>Solución 1: Z-Prepass</vt:lpstr>
      <vt:lpstr>Solución 2: Sombreado diferido</vt:lpstr>
      <vt:lpstr>Sombreado diferido: Esquema</vt:lpstr>
      <vt:lpstr>Sombreado diferido: ¿Magia?</vt:lpstr>
      <vt:lpstr>Sombreado diferido: Pues vaya leche</vt:lpstr>
      <vt:lpstr>Implementación</vt:lpstr>
      <vt:lpstr>Implementación: La he liado parda</vt:lpstr>
      <vt:lpstr>Implementación: La he liado parda (II)</vt:lpstr>
      <vt:lpstr>Implementación: La he liado parda (III)</vt:lpstr>
      <vt:lpstr>Implementación: La he liado parda (IV)</vt:lpstr>
      <vt:lpstr>Modelo de iluminación difuso</vt:lpstr>
      <vt:lpstr>Modelo de iluminación especular</vt:lpstr>
      <vt:lpstr>Modelo de iluminación especular (II)</vt:lpstr>
      <vt:lpstr>Modelo de iluminación especular (III)</vt:lpstr>
      <vt:lpstr>Modelo de iluminación especular (IV)</vt:lpstr>
      <vt:lpstr>Formato del G-Buffer</vt:lpstr>
      <vt:lpstr>Efectos de Post-Proceso</vt:lpstr>
      <vt:lpstr>Screen-Space Ambient Occlusion</vt:lpstr>
      <vt:lpstr>Screen-Space Reflections</vt:lpstr>
      <vt:lpstr>Resultados Y CONCLUSIÓN</vt:lpstr>
      <vt:lpstr>Sombreado Diferido</vt:lpstr>
      <vt:lpstr>Sombreado Diferido</vt:lpstr>
      <vt:lpstr>Sombreado Diferido</vt:lpstr>
      <vt:lpstr>Sombreado Diferido</vt:lpstr>
      <vt:lpstr>Sombreado Diferido</vt:lpstr>
      <vt:lpstr>Post-Proceso</vt:lpstr>
      <vt:lpstr>Post-Proceso</vt:lpstr>
      <vt:lpstr>Post-Proceso</vt:lpstr>
      <vt:lpstr>Post-Proceso</vt:lpstr>
      <vt:lpstr>Post-Proceso</vt:lpstr>
      <vt:lpstr>Post-Proceso</vt:lpstr>
      <vt:lpstr>Comparación de rendimiento</vt:lpstr>
      <vt:lpstr>Conclusiones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Sombreado Diferido (Deferred Shading)</dc:title>
  <dc:creator>Hector</dc:creator>
  <cp:lastModifiedBy>Hector</cp:lastModifiedBy>
  <cp:revision>34</cp:revision>
  <dcterms:created xsi:type="dcterms:W3CDTF">2014-06-05T01:35:14Z</dcterms:created>
  <dcterms:modified xsi:type="dcterms:W3CDTF">2014-06-05T20:46:47Z</dcterms:modified>
</cp:coreProperties>
</file>