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60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2" r:id="rId17"/>
    <p:sldId id="275" r:id="rId18"/>
    <p:sldId id="276" r:id="rId19"/>
  </p:sldIdLst>
  <p:sldSz cx="9144000" cy="5143500" type="screen16x9"/>
  <p:notesSz cx="9926638" cy="6797675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7621" autoAdjust="0"/>
  </p:normalViewPr>
  <p:slideViewPr>
    <p:cSldViewPr>
      <p:cViewPr varScale="1">
        <p:scale>
          <a:sx n="154" d="100"/>
          <a:sy n="154" d="100"/>
        </p:scale>
        <p:origin x="42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798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86040-1C2F-4E8F-96E0-0D579DDFD60F}" type="datetimeFigureOut">
              <a:rPr lang="es-ES" smtClean="0"/>
              <a:t>18/06/2015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E9A5F-7D6C-4239-B43B-77CA18D25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403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A8ADFD5B-A66C-449C-B6E8-FB716D07777D}" type="datetimeFigureOut">
              <a:pPr/>
              <a:t>17/06/2015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CA5D3BF3-D352-46FC-8343-31F56E6730EA}" type="slidenum"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141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9403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887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8053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652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0699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7738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1319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6310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430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70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834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727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3201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3511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790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994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621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 dirty="0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es-ES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es-ES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s-ES">
                <a:solidFill>
                  <a:srgbClr val="FFFFFF"/>
                </a:solidFill>
              </a:rPr>
              <a:pPr algn="ctr"/>
              <a:t>17/06/2015</a:t>
            </a:fld>
            <a:endParaRPr kumimoji="0" lang="es-E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s-E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s-ES">
                <a:solidFill>
                  <a:schemeClr val="tx2"/>
                </a:solidFill>
              </a:rPr>
              <a:pPr/>
              <a:t>‹Nº›</a:t>
            </a:fld>
            <a:endParaRPr kumimoji="0" lang="es-E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es-ES" cap="all" baseline="0"/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pPr/>
              <a:t>17/06/2015</a:t>
            </a:fld>
            <a:endParaRPr kumimoji="0" lang="es-E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es-ES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 dirty="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 dirty="0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es-ES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pPr/>
              <a:t>17/06/2015</a:t>
            </a:fld>
            <a:endParaRPr kumimoji="0" lang="es-E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es-ES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s-ES" sz="2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17/06/2015</a:t>
            </a:fld>
            <a:endParaRPr kumimoji="0"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es-ES"/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17/06/2015</a:t>
            </a:fld>
            <a:endParaRPr kumimoji="0" lang="es-E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s-E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pPr/>
              <a:t>17/06/2015</a:t>
            </a:fld>
            <a:endParaRPr kumimoji="0"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pPr/>
              <a:t>17/06/2015</a:t>
            </a:fld>
            <a:endParaRPr kumimoji="0"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chemeClr val="tx2"/>
                </a:solidFill>
              </a:rPr>
              <a:pPr/>
              <a:t>‹Nº›</a:t>
            </a:fld>
            <a:endParaRPr kumimoji="0" lang="es-E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es-ES" sz="4200" b="0"/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pPr/>
              <a:t>17/06/2015</a:t>
            </a:fld>
            <a:endParaRPr kumimoji="0"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es-ES" sz="1800"/>
            </a:lvl1pPr>
            <a:lvl2pPr eaLnBrk="1" latinLnBrk="0" hangingPunct="1">
              <a:buNone/>
              <a:defRPr kumimoji="0" lang="es-ES" sz="1200"/>
            </a:lvl2pPr>
            <a:lvl3pPr eaLnBrk="1" latinLnBrk="0" hangingPunct="1">
              <a:buNone/>
              <a:defRPr kumimoji="0" lang="es-ES" sz="1000"/>
            </a:lvl3pPr>
            <a:lvl4pPr eaLnBrk="1" latinLnBrk="0" hangingPunct="1">
              <a:buNone/>
              <a:defRPr kumimoji="0" lang="es-ES" sz="900"/>
            </a:lvl4pPr>
            <a:lvl5pPr eaLnBrk="1" latinLnBrk="0" hangingPunct="1">
              <a:buNone/>
              <a:defRPr kumimoji="0" lang="es-ES" sz="9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es-ES"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es-ES" sz="1700"/>
            </a:lvl1pPr>
            <a:lvl2pPr eaLnBrk="1" latinLnBrk="0" hangingPunct="1">
              <a:buFontTx/>
              <a:buNone/>
              <a:defRPr kumimoji="0" lang="es-ES" sz="1200"/>
            </a:lvl2pPr>
            <a:lvl3pPr eaLnBrk="1" latinLnBrk="0" hangingPunct="1">
              <a:buFontTx/>
              <a:buNone/>
              <a:defRPr kumimoji="0" lang="es-ES" sz="1000"/>
            </a:lvl3pPr>
            <a:lvl4pPr eaLnBrk="1" latinLnBrk="0" hangingPunct="1">
              <a:buFontTx/>
              <a:buNone/>
              <a:defRPr kumimoji="0" lang="es-ES" sz="900"/>
            </a:lvl4pPr>
            <a:lvl5pPr eaLnBrk="1" latinLnBrk="0" hangingPunct="1">
              <a:buFontTx/>
              <a:buNone/>
              <a:defRPr kumimoji="0" lang="es-ES" sz="9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 dirty="0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 dirty="0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es-ES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pPr/>
              <a:t>17/06/2015</a:t>
            </a:fld>
            <a:endParaRPr kumimoji="0" lang="es-E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es-ES" sz="2800"/>
            </a:lvl1pPr>
            <a:extLst/>
          </a:lstStyle>
          <a:p>
            <a:pPr algn="ctr"/>
            <a:fld id="{8F82E0A0-C266-4798-8C8F-B9F91E9DA37E}" type="slidenum">
              <a:rPr kumimoji="0" lang="es-ES" sz="28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es-ES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pPr/>
              <a:t>17/06/2015</a:t>
            </a:fld>
            <a:endParaRPr kumimoji="0" lang="es-E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es-ES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s-E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 dirty="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 dirty="0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es-ES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es-ES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es-ES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es-ES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disneyanimation.com/technology/brdf.html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disneyanimation.com/technology/brdf.html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s-ES" sz="3800" dirty="0" smtClean="0"/>
              <a:t>BRDF e IMPLEMENTACIÓN </a:t>
            </a:r>
            <a:r>
              <a:rPr lang="es-ES" sz="3800" dirty="0" smtClean="0"/>
              <a:t>DEL MODELO DE ILUMINACIÓN COOK-TORRANCE CON DISTRIBUCIÓN BECKMANN Y GGX</a:t>
            </a:r>
            <a:endParaRPr lang="es-E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s-ES" dirty="0" smtClean="0"/>
              <a:t>Vicente Boluda Grau – G.I.M – P.A.T.G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es-ES" sz="3200" dirty="0" smtClean="0"/>
              <a:t>COOK-TORRANCE – ECUACIÓN</a:t>
            </a:r>
            <a:endParaRPr lang="es-ES" sz="3200" dirty="0"/>
          </a:p>
        </p:txBody>
      </p:sp>
      <p:pic>
        <p:nvPicPr>
          <p:cNvPr id="3074" name="Picture 2" descr="R_s = \frac{Fresnel \times Roughness \times Geometric}{(Normal \bullet View) \times (Normal \bullet Light)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5646"/>
            <a:ext cx="2952328" cy="3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067944" y="163564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</a:t>
            </a:r>
            <a:r>
              <a:rPr lang="es-ES" sz="1600" dirty="0" smtClean="0">
                <a:solidFill>
                  <a:srgbClr val="FF0000"/>
                </a:solidFill>
              </a:rPr>
              <a:t>Geometry Term</a:t>
            </a:r>
            <a:r>
              <a:rPr lang="es-ES" sz="1600" dirty="0" smtClean="0"/>
              <a:t>: Este factor define como están distribuidas las facetas habiendo efecto shadowing y masking.</a:t>
            </a:r>
            <a:endParaRPr lang="es-ES" sz="1600" dirty="0"/>
          </a:p>
        </p:txBody>
      </p:sp>
      <p:pic>
        <p:nvPicPr>
          <p:cNvPr id="4098" name="Picture 2" descr="File:Diagram 5.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5726"/>
            <a:ext cx="33691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2931790"/>
            <a:ext cx="43815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es-ES" sz="3200" dirty="0" smtClean="0"/>
              <a:t>COOK-TORRANCE – ECUACIÓN</a:t>
            </a:r>
            <a:endParaRPr lang="es-ES" sz="3200" dirty="0"/>
          </a:p>
        </p:txBody>
      </p:sp>
      <p:pic>
        <p:nvPicPr>
          <p:cNvPr id="3074" name="Picture 2" descr="R_s = \frac{Fresnel \times Roughness \times Geometric}{(Normal \bullet View) \times (Normal \bullet Light)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5646"/>
            <a:ext cx="2952328" cy="3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113562" y="2051145"/>
            <a:ext cx="3816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</a:t>
            </a:r>
            <a:r>
              <a:rPr lang="es-ES" sz="1600" dirty="0" smtClean="0">
                <a:solidFill>
                  <a:srgbClr val="FF0000"/>
                </a:solidFill>
              </a:rPr>
              <a:t>Roughness (Distribución D)</a:t>
            </a:r>
            <a:r>
              <a:rPr lang="es-ES" sz="1600" dirty="0" smtClean="0"/>
              <a:t>: </a:t>
            </a:r>
            <a:r>
              <a:rPr lang="es-ES" sz="1600" dirty="0" smtClean="0"/>
              <a:t>Este factor determina la proporción de facetas que están orientadas en la misma dirección que el vector H (half-vector),cuando </a:t>
            </a:r>
            <a:r>
              <a:rPr lang="es-ES" sz="1600" dirty="0"/>
              <a:t>el vector </a:t>
            </a:r>
            <a:r>
              <a:rPr lang="es-ES" sz="1600" dirty="0" smtClean="0"/>
              <a:t>H coincide </a:t>
            </a:r>
            <a:r>
              <a:rPr lang="es-ES" sz="1600" dirty="0"/>
              <a:t>con la normal de la faceta, la faceta transmite luz hacia el observador..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6" y="3916021"/>
            <a:ext cx="3766694" cy="799149"/>
          </a:xfrm>
          <a:prstGeom prst="rect">
            <a:avLst/>
          </a:prstGeom>
        </p:spPr>
      </p:pic>
      <p:pic>
        <p:nvPicPr>
          <p:cNvPr id="19" name="Picture 6" descr="https://support.solidangle.com/download/attachments/5800819/rough_surface.gif?api=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64" y="1601654"/>
            <a:ext cx="1921396" cy="13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support.solidangle.com/download/attachments/5800819/mirror-surface.gif?api=v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52" y="1583295"/>
            <a:ext cx="1849388" cy="13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de flecha 13"/>
          <p:cNvCxnSpPr/>
          <p:nvPr/>
        </p:nvCxnSpPr>
        <p:spPr>
          <a:xfrm flipV="1">
            <a:off x="3830250" y="3507854"/>
            <a:ext cx="1721592" cy="646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0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es-ES" sz="2600" dirty="0" smtClean="0"/>
              <a:t>BRFD </a:t>
            </a:r>
            <a:r>
              <a:rPr lang="es-ES" sz="2600" dirty="0" smtClean="0"/>
              <a:t>– </a:t>
            </a:r>
            <a:r>
              <a:rPr lang="es-ES" sz="2600" dirty="0" smtClean="0"/>
              <a:t>MDF: Microfacet Distribution Function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67544" y="1563638"/>
            <a:ext cx="821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Existen multitud de </a:t>
            </a:r>
            <a:r>
              <a:rPr lang="es-ES" dirty="0" smtClean="0">
                <a:solidFill>
                  <a:srgbClr val="FF0000"/>
                </a:solidFill>
              </a:rPr>
              <a:t>MDF</a:t>
            </a:r>
            <a:r>
              <a:rPr lang="es-ES" dirty="0" smtClean="0"/>
              <a:t>, gráficamente para formarnos una idea general visualizamos unos ejemplos: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83718"/>
            <a:ext cx="3750568" cy="27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es-ES" sz="2600" dirty="0" smtClean="0"/>
              <a:t>BRFD – </a:t>
            </a:r>
            <a:r>
              <a:rPr lang="es-ES" sz="2600" dirty="0" smtClean="0"/>
              <a:t>MDF: Microfacet Distribution Function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67544" y="1563638"/>
            <a:ext cx="821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Herramienta BRDF Explorer : </a:t>
            </a:r>
            <a:r>
              <a:rPr lang="es-ES" dirty="0">
                <a:hlinkClick r:id="rId3"/>
              </a:rPr>
              <a:t>www.disneyanimation.com/technology/</a:t>
            </a:r>
            <a:r>
              <a:rPr lang="es-ES" b="1" dirty="0">
                <a:hlinkClick r:id="rId3"/>
              </a:rPr>
              <a:t>brdf</a:t>
            </a:r>
            <a:r>
              <a:rPr lang="es-ES" dirty="0">
                <a:hlinkClick r:id="rId3"/>
              </a:rPr>
              <a:t>.html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953" y="2204439"/>
            <a:ext cx="2018184" cy="8054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334" y="3009847"/>
            <a:ext cx="2016803" cy="12137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138" y="2204439"/>
            <a:ext cx="2016224" cy="8071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310" y="3009846"/>
            <a:ext cx="2016802" cy="12167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7361" y="2200827"/>
            <a:ext cx="2024108" cy="8090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0112" y="3003798"/>
            <a:ext cx="2024851" cy="121975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092351" y="445337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PHONG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002029" y="444395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BECKMANN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265830" y="444395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GGX</a:t>
            </a:r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4313415" y="480494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Microfacet Models for Refraction through Rough Surfaces, </a:t>
            </a:r>
            <a:r>
              <a:rPr lang="es-ES" sz="800" dirty="0" smtClean="0">
                <a:solidFill>
                  <a:schemeClr val="bg1">
                    <a:lumMod val="65000"/>
                  </a:schemeClr>
                </a:solidFill>
              </a:rPr>
              <a:t>Eurographics </a:t>
            </a:r>
            <a:r>
              <a:rPr lang="es-ES" sz="800" dirty="0">
                <a:solidFill>
                  <a:schemeClr val="bg1">
                    <a:lumMod val="65000"/>
                  </a:schemeClr>
                </a:solidFill>
              </a:rPr>
              <a:t>Symposium on Rendering (2007)</a:t>
            </a:r>
            <a:endParaRPr lang="es-E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es-ES" sz="2600" dirty="0" smtClean="0"/>
              <a:t>BRFD – </a:t>
            </a:r>
            <a:r>
              <a:rPr lang="es-ES" sz="2600" dirty="0" smtClean="0"/>
              <a:t>MDF: Microfacet Distribution Function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67544" y="1563638"/>
            <a:ext cx="821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Herramienta BRDF Explorer : </a:t>
            </a:r>
            <a:r>
              <a:rPr lang="es-ES" dirty="0">
                <a:hlinkClick r:id="rId3"/>
              </a:rPr>
              <a:t>www.disneyanimation.com/technology/</a:t>
            </a:r>
            <a:r>
              <a:rPr lang="es-ES" b="1" dirty="0">
                <a:hlinkClick r:id="rId3"/>
              </a:rPr>
              <a:t>brdf</a:t>
            </a:r>
            <a:r>
              <a:rPr lang="es-ES" dirty="0">
                <a:hlinkClick r:id="rId3"/>
              </a:rPr>
              <a:t>.html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953" y="2204439"/>
            <a:ext cx="2018184" cy="8054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334" y="3009847"/>
            <a:ext cx="2016803" cy="12137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138" y="2204439"/>
            <a:ext cx="2016224" cy="8071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310" y="3009846"/>
            <a:ext cx="2016802" cy="12167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7361" y="2200827"/>
            <a:ext cx="2024108" cy="8090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0112" y="3003798"/>
            <a:ext cx="2024851" cy="121975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092351" y="445337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PHONG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002029" y="444395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BECKMANN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265830" y="444395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GGX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6973" y="3011553"/>
            <a:ext cx="1999087" cy="124808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3383" y="3009844"/>
            <a:ext cx="2010351" cy="126139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2361" y="3009845"/>
            <a:ext cx="1993975" cy="12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Aplicación</a:t>
            </a:r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3673182" y="3579862"/>
            <a:ext cx="2520280" cy="137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</a:bodyPr>
          <a:lstStyle>
            <a:extLst/>
          </a:lstStyle>
          <a:p>
            <a:pPr>
              <a:lnSpc>
                <a:spcPct val="85000"/>
              </a:lnSpc>
            </a:pPr>
            <a:r>
              <a:rPr lang="es-ES" sz="1200" b="1" dirty="0" smtClean="0">
                <a:solidFill>
                  <a:schemeClr val="bg1"/>
                </a:solidFill>
              </a:rPr>
              <a:t>Control Teclado</a:t>
            </a:r>
            <a:r>
              <a:rPr lang="es-ES" sz="1200" b="1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lnSpc>
                <a:spcPct val="85000"/>
              </a:lnSpc>
              <a:buFontTx/>
              <a:buChar char="-"/>
            </a:pPr>
            <a:r>
              <a:rPr lang="es-ES" sz="1200" b="1" dirty="0" smtClean="0">
                <a:solidFill>
                  <a:schemeClr val="bg1"/>
                </a:solidFill>
              </a:rPr>
              <a:t>A : Animación SI/NO</a:t>
            </a:r>
          </a:p>
          <a:p>
            <a:pPr marL="285750" indent="-285750">
              <a:lnSpc>
                <a:spcPct val="85000"/>
              </a:lnSpc>
              <a:buFontTx/>
              <a:buChar char="-"/>
            </a:pPr>
            <a:r>
              <a:rPr lang="es-ES" sz="1200" b="1" dirty="0" smtClean="0">
                <a:solidFill>
                  <a:schemeClr val="bg1"/>
                </a:solidFill>
              </a:rPr>
              <a:t>X:  Luz movimiento SI/NO</a:t>
            </a:r>
          </a:p>
          <a:p>
            <a:pPr marL="285750" indent="-285750">
              <a:lnSpc>
                <a:spcPct val="85000"/>
              </a:lnSpc>
              <a:buFontTx/>
              <a:buChar char="-"/>
            </a:pPr>
            <a:r>
              <a:rPr lang="es-ES" sz="1200" b="1" dirty="0" smtClean="0">
                <a:solidFill>
                  <a:schemeClr val="bg1"/>
                </a:solidFill>
              </a:rPr>
              <a:t>L:   Phong/Cook-Torrance</a:t>
            </a:r>
          </a:p>
          <a:p>
            <a:pPr marL="285750" indent="-285750">
              <a:lnSpc>
                <a:spcPct val="85000"/>
              </a:lnSpc>
              <a:buFontTx/>
              <a:buChar char="-"/>
            </a:pPr>
            <a:r>
              <a:rPr lang="es-ES" sz="1200" b="1" dirty="0" smtClean="0">
                <a:solidFill>
                  <a:schemeClr val="bg1"/>
                </a:solidFill>
              </a:rPr>
              <a:t>Z: Beckmann/GGX</a:t>
            </a:r>
          </a:p>
          <a:p>
            <a:pPr marL="285750" indent="-285750">
              <a:lnSpc>
                <a:spcPct val="85000"/>
              </a:lnSpc>
              <a:buFontTx/>
              <a:buChar char="-"/>
            </a:pPr>
            <a:r>
              <a:rPr lang="es-ES" sz="1200" b="1" dirty="0" smtClean="0">
                <a:solidFill>
                  <a:schemeClr val="bg1"/>
                </a:solidFill>
              </a:rPr>
              <a:t>E-R: Roughness +/-</a:t>
            </a:r>
          </a:p>
          <a:p>
            <a:pPr marL="285750" indent="-285750">
              <a:lnSpc>
                <a:spcPct val="85000"/>
              </a:lnSpc>
              <a:buFontTx/>
              <a:buChar char="-"/>
            </a:pPr>
            <a:r>
              <a:rPr lang="es-ES" sz="1200" b="1" dirty="0" smtClean="0">
                <a:solidFill>
                  <a:schemeClr val="bg1"/>
                </a:solidFill>
              </a:rPr>
              <a:t>D-F: Fresnel +/-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609600" y="1428752"/>
            <a:ext cx="8282880" cy="1558888"/>
          </a:xfrm>
        </p:spPr>
        <p:txBody>
          <a:bodyPr>
            <a:normAutofit/>
          </a:bodyPr>
          <a:lstStyle>
            <a:extLst/>
          </a:lstStyle>
          <a:p>
            <a:pPr marL="0" indent="0">
              <a:buNone/>
            </a:pPr>
            <a:r>
              <a:rPr lang="es-ES" sz="1400" dirty="0" smtClean="0"/>
              <a:t>En la aplicación se aplica los métodos de sombreado Phong y Cook-Torrance con las siguientes distribuciones:</a:t>
            </a:r>
          </a:p>
          <a:p>
            <a:pPr marL="0" indent="0">
              <a:buNone/>
            </a:pPr>
            <a:r>
              <a:rPr lang="es-ES" sz="1400" dirty="0" smtClean="0">
                <a:solidFill>
                  <a:srgbClr val="FF0000"/>
                </a:solidFill>
              </a:rPr>
              <a:t>Phong </a:t>
            </a:r>
            <a:r>
              <a:rPr lang="es-ES" sz="1400" dirty="0" smtClean="0"/>
              <a:t>: Distribución Phong</a:t>
            </a:r>
          </a:p>
          <a:p>
            <a:pPr marL="0" indent="0">
              <a:buNone/>
            </a:pPr>
            <a:r>
              <a:rPr lang="es-ES" sz="1400" dirty="0" smtClean="0">
                <a:solidFill>
                  <a:srgbClr val="FF0000"/>
                </a:solidFill>
              </a:rPr>
              <a:t>Cook-Torrance</a:t>
            </a:r>
            <a:r>
              <a:rPr lang="es-ES" sz="1400" dirty="0" smtClean="0"/>
              <a:t> : Beckmann / GGX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25" y="2723375"/>
            <a:ext cx="2880320" cy="232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Referencias</a:t>
            </a:r>
            <a:endParaRPr lang="es-ES" dirty="0"/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609600" y="1428752"/>
            <a:ext cx="8282880" cy="3303238"/>
          </a:xfrm>
        </p:spPr>
        <p:txBody>
          <a:bodyPr>
            <a:normAutofit/>
          </a:bodyPr>
          <a:lstStyle>
            <a:extLst/>
          </a:lstStyle>
          <a:p>
            <a:r>
              <a:rPr lang="en-US" sz="1100" dirty="0"/>
              <a:t>[HTSG91] HE X., TORRANCE K., SILLION F., </a:t>
            </a:r>
            <a:r>
              <a:rPr lang="en-US" sz="1100" dirty="0" smtClean="0"/>
              <a:t>GREENBERG D</a:t>
            </a:r>
            <a:r>
              <a:rPr lang="en-US" sz="1100" dirty="0"/>
              <a:t>.: A comprehensive physical model for </a:t>
            </a:r>
            <a:r>
              <a:rPr lang="en-US" sz="1100" dirty="0" smtClean="0"/>
              <a:t>light reflection</a:t>
            </a:r>
            <a:r>
              <a:rPr lang="en-US" sz="1100" dirty="0"/>
              <a:t>. In SIGGRAPH ’91: Proceedings of the </a:t>
            </a:r>
            <a:r>
              <a:rPr lang="en-US" sz="1100" dirty="0" smtClean="0"/>
              <a:t>18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annual </a:t>
            </a:r>
            <a:r>
              <a:rPr lang="en-US" sz="1100" dirty="0"/>
              <a:t>conference on Computer graphics and </a:t>
            </a:r>
            <a:r>
              <a:rPr lang="en-US" sz="1100" dirty="0" smtClean="0"/>
              <a:t>interactive techniques </a:t>
            </a:r>
            <a:r>
              <a:rPr lang="en-US" sz="1100" dirty="0"/>
              <a:t>(New York, NY, USA, July 1991), no. 4, </a:t>
            </a:r>
            <a:r>
              <a:rPr lang="en-US" sz="1100" dirty="0" smtClean="0"/>
              <a:t>ACM </a:t>
            </a:r>
            <a:r>
              <a:rPr lang="es-ES" sz="1100" dirty="0" smtClean="0"/>
              <a:t>Press.</a:t>
            </a:r>
          </a:p>
          <a:p>
            <a:r>
              <a:rPr lang="es-ES" sz="1100" dirty="0"/>
              <a:t>[CT82] COOK R., TORRANCE K.: A reflectance </a:t>
            </a:r>
            <a:r>
              <a:rPr lang="es-ES" sz="1100" dirty="0" smtClean="0"/>
              <a:t>model</a:t>
            </a:r>
            <a:r>
              <a:rPr lang="es-ES" sz="1100" dirty="0"/>
              <a:t> </a:t>
            </a:r>
            <a:r>
              <a:rPr lang="es-ES" sz="1100" dirty="0" smtClean="0"/>
              <a:t>for </a:t>
            </a:r>
            <a:r>
              <a:rPr lang="es-ES" sz="1100" dirty="0"/>
              <a:t>computer graphics. ACM Computer Graphics (</a:t>
            </a:r>
            <a:r>
              <a:rPr lang="es-ES" sz="1100" dirty="0" smtClean="0"/>
              <a:t>SIGGRAPH’81 </a:t>
            </a:r>
            <a:r>
              <a:rPr lang="es-ES" sz="1100" dirty="0"/>
              <a:t>Proceedings</a:t>
            </a:r>
            <a:r>
              <a:rPr lang="es-ES" sz="1100" dirty="0" smtClean="0"/>
              <a:t>).</a:t>
            </a:r>
          </a:p>
          <a:p>
            <a:r>
              <a:rPr lang="en-US" sz="1100" dirty="0" smtClean="0"/>
              <a:t>An </a:t>
            </a:r>
            <a:r>
              <a:rPr lang="en-US" sz="1100" dirty="0"/>
              <a:t>Overview of BRDF </a:t>
            </a:r>
            <a:r>
              <a:rPr lang="en-US" sz="1100" dirty="0" smtClean="0"/>
              <a:t>Models (</a:t>
            </a:r>
            <a:r>
              <a:rPr lang="es-ES" sz="1100" dirty="0"/>
              <a:t>Rosana Montes and Carlos </a:t>
            </a:r>
            <a:r>
              <a:rPr lang="es-ES" sz="1100" dirty="0" smtClean="0"/>
              <a:t>Ureña), </a:t>
            </a:r>
            <a:r>
              <a:rPr lang="es-ES" sz="1100" dirty="0"/>
              <a:t>Technical Report </a:t>
            </a:r>
            <a:r>
              <a:rPr lang="es-ES" sz="1100" dirty="0" smtClean="0"/>
              <a:t>LSI-2012-001.</a:t>
            </a:r>
          </a:p>
          <a:p>
            <a:r>
              <a:rPr lang="en-US" sz="1100" dirty="0"/>
              <a:t>An Introduction to BRDF-Based </a:t>
            </a:r>
            <a:r>
              <a:rPr lang="en-US" sz="1100" dirty="0" smtClean="0"/>
              <a:t>Lighting, </a:t>
            </a:r>
            <a:r>
              <a:rPr lang="es-ES" sz="1100" dirty="0" smtClean="0"/>
              <a:t>N.VIDIA Corporation</a:t>
            </a:r>
            <a:r>
              <a:rPr lang="es-ES" sz="1100" dirty="0"/>
              <a:t> </a:t>
            </a:r>
            <a:r>
              <a:rPr lang="es-ES" sz="1100" dirty="0" smtClean="0"/>
              <a:t>Chris Wynn.</a:t>
            </a:r>
          </a:p>
          <a:p>
            <a:r>
              <a:rPr lang="es-ES" sz="1100" dirty="0"/>
              <a:t>Iluminacion y </a:t>
            </a:r>
            <a:r>
              <a:rPr lang="es-ES" sz="1100" dirty="0" smtClean="0"/>
              <a:t>Sombreado,</a:t>
            </a:r>
            <a:r>
              <a:rPr lang="es-ES" sz="1100" dirty="0"/>
              <a:t> </a:t>
            </a:r>
            <a:r>
              <a:rPr lang="es-ES" sz="1100" dirty="0" smtClean="0"/>
              <a:t>Computación </a:t>
            </a:r>
            <a:r>
              <a:rPr lang="es-ES" sz="1100" dirty="0"/>
              <a:t>Grafica </a:t>
            </a:r>
            <a:r>
              <a:rPr lang="es-ES" sz="1100" dirty="0" smtClean="0"/>
              <a:t>Avanzada Ingeniería </a:t>
            </a:r>
            <a:r>
              <a:rPr lang="es-ES" sz="1100" dirty="0"/>
              <a:t>en </a:t>
            </a:r>
            <a:r>
              <a:rPr lang="es-ES" sz="1100" dirty="0" smtClean="0"/>
              <a:t>Computación, </a:t>
            </a:r>
            <a:r>
              <a:rPr lang="es-ES" sz="1100" dirty="0"/>
              <a:t>Juan </a:t>
            </a:r>
            <a:r>
              <a:rPr lang="es-ES" sz="1100" dirty="0" smtClean="0"/>
              <a:t>Montesano.</a:t>
            </a:r>
          </a:p>
          <a:p>
            <a:r>
              <a:rPr lang="en-US" sz="1100" dirty="0"/>
              <a:t>Microfacet Models for Refraction through Rough </a:t>
            </a:r>
            <a:r>
              <a:rPr lang="en-US" sz="1100" dirty="0" smtClean="0"/>
              <a:t>Surfaces, </a:t>
            </a:r>
            <a:r>
              <a:rPr lang="de-DE" sz="1100" dirty="0"/>
              <a:t>Bruce Walter1† Stephen R. Marschner1 Hongsong Li1,2 Kenneth E. </a:t>
            </a:r>
            <a:r>
              <a:rPr lang="de-DE" sz="1100" dirty="0" smtClean="0"/>
              <a:t>Torrance1,</a:t>
            </a:r>
            <a:r>
              <a:rPr lang="es-ES" sz="1100" dirty="0"/>
              <a:t> Eurographics Symposium on Rendering (2007</a:t>
            </a:r>
            <a:r>
              <a:rPr lang="es-ES" sz="1100" dirty="0" smtClean="0"/>
              <a:t>).</a:t>
            </a:r>
          </a:p>
          <a:p>
            <a:r>
              <a:rPr lang="es-ES" sz="1100" dirty="0" smtClean="0"/>
              <a:t>Computer Graphics, </a:t>
            </a:r>
            <a:r>
              <a:rPr lang="es-ES" sz="1100" dirty="0" err="1" smtClean="0"/>
              <a:t>principles</a:t>
            </a:r>
            <a:r>
              <a:rPr lang="es-ES" sz="1100" dirty="0" smtClean="0"/>
              <a:t> and </a:t>
            </a:r>
            <a:r>
              <a:rPr lang="es-ES" sz="1100" dirty="0" err="1" smtClean="0"/>
              <a:t>practice</a:t>
            </a:r>
            <a:r>
              <a:rPr lang="es-ES" sz="1100" dirty="0" smtClean="0"/>
              <a:t> (2nd </a:t>
            </a:r>
            <a:r>
              <a:rPr lang="es-ES" sz="1100" dirty="0" err="1" smtClean="0"/>
              <a:t>Edition</a:t>
            </a:r>
            <a:r>
              <a:rPr lang="es-ES" sz="1100" dirty="0" smtClean="0"/>
              <a:t>), Foley, Van </a:t>
            </a:r>
            <a:r>
              <a:rPr lang="es-ES" sz="1100" dirty="0" err="1" smtClean="0"/>
              <a:t>Dam</a:t>
            </a:r>
            <a:r>
              <a:rPr lang="es-ES" sz="1100" dirty="0" smtClean="0"/>
              <a:t>, </a:t>
            </a:r>
            <a:r>
              <a:rPr lang="es-ES" sz="1100" dirty="0" err="1" smtClean="0"/>
              <a:t>Feiner</a:t>
            </a:r>
            <a:r>
              <a:rPr lang="es-ES" sz="1100" dirty="0" smtClean="0"/>
              <a:t>, Hughes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6074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3563888" y="2139702"/>
            <a:ext cx="1872208" cy="1005840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11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z="3800" dirty="0" smtClean="0"/>
              <a:t>Definición de BRDF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599" y="1352551"/>
            <a:ext cx="8121501" cy="3451447"/>
          </a:xfrm>
        </p:spPr>
        <p:txBody>
          <a:bodyPr>
            <a:normAutofit/>
          </a:bodyPr>
          <a:lstStyle>
            <a:extLst/>
          </a:lstStyle>
          <a:p>
            <a:pPr>
              <a:buFontTx/>
              <a:buChar char="-"/>
            </a:pPr>
            <a:r>
              <a:rPr lang="es-ES" sz="1600" dirty="0" smtClean="0"/>
              <a:t>BRDF : Función de distribución de reflectancia bidireccional.</a:t>
            </a:r>
          </a:p>
          <a:p>
            <a:pPr>
              <a:buFontTx/>
              <a:buChar char="-"/>
            </a:pPr>
            <a:r>
              <a:rPr lang="es-ES" sz="1600" dirty="0" smtClean="0"/>
              <a:t>Es una función que define como la luz se refleja en una superficie opaca.</a:t>
            </a:r>
          </a:p>
          <a:p>
            <a:pPr>
              <a:buFontTx/>
              <a:buChar char="-"/>
            </a:pPr>
            <a:r>
              <a:rPr lang="es-ES" sz="1600" dirty="0" smtClean="0"/>
              <a:t>Es </a:t>
            </a:r>
            <a:r>
              <a:rPr lang="es-ES" sz="1600" dirty="0"/>
              <a:t>una función que recibe por parámetro la dirección de luz entrante a una superficie y la dirección de salida (o vista), y retorna el “porcentaje” de luz que se emite hacia el observador desde la luz.</a:t>
            </a:r>
            <a:endParaRPr lang="es-ES" sz="1600" dirty="0" smtClean="0"/>
          </a:p>
          <a:p>
            <a:pPr>
              <a:buFontTx/>
              <a:buChar char="-"/>
            </a:pPr>
            <a:endParaRPr lang="es-ES" sz="2100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65078"/>
            <a:ext cx="2101110" cy="15465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86" y="2711122"/>
            <a:ext cx="2659149" cy="19973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4" y="4460316"/>
            <a:ext cx="3352381" cy="45714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4024114" y="4540525"/>
            <a:ext cx="129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L</a:t>
            </a:r>
            <a:r>
              <a:rPr lang="es-ES" sz="1200" dirty="0" smtClean="0"/>
              <a:t> es la radiancia</a:t>
            </a:r>
          </a:p>
          <a:p>
            <a:r>
              <a:rPr lang="es-ES" sz="1200" dirty="0" smtClean="0">
                <a:solidFill>
                  <a:srgbClr val="FF0000"/>
                </a:solidFill>
              </a:rPr>
              <a:t>E</a:t>
            </a:r>
            <a:r>
              <a:rPr lang="es-ES" sz="1200" dirty="0" smtClean="0"/>
              <a:t> es la irradiancia</a:t>
            </a:r>
          </a:p>
        </p:txBody>
      </p:sp>
      <p:pic>
        <p:nvPicPr>
          <p:cNvPr id="1026" name="Picture 2" descr="\theta_{\text{i}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38330"/>
            <a:ext cx="1238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BRDF en isotrópicos y anisotrópicos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54" y="1491630"/>
            <a:ext cx="2814636" cy="171950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397530" y="149259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Un </a:t>
            </a:r>
            <a:r>
              <a:rPr lang="es-ES" dirty="0"/>
              <a:t>BRDF </a:t>
            </a:r>
            <a:r>
              <a:rPr lang="es-ES" dirty="0">
                <a:solidFill>
                  <a:srgbClr val="FF0000"/>
                </a:solidFill>
              </a:rPr>
              <a:t>anisotrópico </a:t>
            </a:r>
            <a:r>
              <a:rPr lang="es-ES" dirty="0"/>
              <a:t>tiene </a:t>
            </a:r>
            <a:r>
              <a:rPr lang="es-ES" u="sng" dirty="0"/>
              <a:t>diferentes valores</a:t>
            </a:r>
            <a:r>
              <a:rPr lang="es-ES" dirty="0"/>
              <a:t> cuando se rota sobre la normal los vectores de luz y de vista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/>
              <a:t> BRDF </a:t>
            </a:r>
            <a:r>
              <a:rPr lang="es-ES" dirty="0">
                <a:solidFill>
                  <a:srgbClr val="FF0000"/>
                </a:solidFill>
              </a:rPr>
              <a:t>isotrópico</a:t>
            </a:r>
            <a:r>
              <a:rPr lang="es-ES" dirty="0"/>
              <a:t> solo </a:t>
            </a:r>
            <a:r>
              <a:rPr lang="es-ES" u="sng" dirty="0"/>
              <a:t>necesita la diferencia de ángulo entre v y </a:t>
            </a:r>
            <a:r>
              <a:rPr lang="es-ES" u="sng" dirty="0" smtClean="0"/>
              <a:t>l , se puede rotar sobre la normal sin cambio en las reflexiones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3499755"/>
            <a:ext cx="3302167" cy="16300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54" y="3344196"/>
            <a:ext cx="1864296" cy="103668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3344196"/>
            <a:ext cx="911422" cy="1036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es-ES" dirty="0" smtClean="0"/>
              <a:t>Modelos BRDF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09600" y="1563638"/>
            <a:ext cx="27382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• </a:t>
            </a:r>
            <a:r>
              <a:rPr lang="es-ES" i="1" dirty="0"/>
              <a:t>Phenomenological </a:t>
            </a:r>
            <a:endParaRPr lang="es-ES" i="1" dirty="0" smtClean="0"/>
          </a:p>
          <a:p>
            <a:r>
              <a:rPr lang="es-ES" dirty="0" smtClean="0"/>
              <a:t>– </a:t>
            </a:r>
            <a:r>
              <a:rPr lang="es-ES" dirty="0">
                <a:solidFill>
                  <a:srgbClr val="FF0000"/>
                </a:solidFill>
              </a:rPr>
              <a:t>Phong </a:t>
            </a:r>
            <a:r>
              <a:rPr lang="es-ES" dirty="0"/>
              <a:t>[75]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dirty="0"/>
              <a:t>Blinn-Phong [77] </a:t>
            </a:r>
            <a:endParaRPr lang="es-ES" dirty="0" smtClean="0"/>
          </a:p>
          <a:p>
            <a:r>
              <a:rPr lang="es-ES" dirty="0" smtClean="0"/>
              <a:t>– </a:t>
            </a:r>
            <a:r>
              <a:rPr lang="es-ES" dirty="0"/>
              <a:t>Ward [92] </a:t>
            </a:r>
            <a:endParaRPr lang="es-ES" dirty="0" smtClean="0"/>
          </a:p>
          <a:p>
            <a:r>
              <a:rPr lang="es-ES" dirty="0" smtClean="0"/>
              <a:t>– </a:t>
            </a:r>
            <a:r>
              <a:rPr lang="es-ES" dirty="0"/>
              <a:t>Lafortune et al. [97] </a:t>
            </a:r>
            <a:endParaRPr lang="es-ES" dirty="0" smtClean="0"/>
          </a:p>
          <a:p>
            <a:r>
              <a:rPr lang="es-ES" dirty="0" smtClean="0"/>
              <a:t>– </a:t>
            </a:r>
            <a:r>
              <a:rPr lang="es-ES" dirty="0"/>
              <a:t>Ashikhmin et al. [00] </a:t>
            </a:r>
            <a:endParaRPr lang="es-ES" dirty="0" smtClean="0"/>
          </a:p>
          <a:p>
            <a:r>
              <a:rPr lang="es-ES" dirty="0" smtClean="0"/>
              <a:t>• </a:t>
            </a:r>
            <a:r>
              <a:rPr lang="es-ES" i="1" dirty="0"/>
              <a:t>Physical </a:t>
            </a:r>
            <a:endParaRPr lang="es-ES" i="1" dirty="0" smtClean="0"/>
          </a:p>
          <a:p>
            <a:r>
              <a:rPr lang="es-ES" dirty="0" smtClean="0"/>
              <a:t>– </a:t>
            </a:r>
            <a:r>
              <a:rPr lang="es-ES" dirty="0">
                <a:solidFill>
                  <a:srgbClr val="FF0000"/>
                </a:solidFill>
              </a:rPr>
              <a:t>Cook-Torrance</a:t>
            </a:r>
            <a:r>
              <a:rPr lang="es-ES" dirty="0"/>
              <a:t> [81] </a:t>
            </a:r>
            <a:endParaRPr lang="es-ES" dirty="0" smtClean="0"/>
          </a:p>
          <a:p>
            <a:r>
              <a:rPr lang="es-ES" dirty="0" smtClean="0"/>
              <a:t>– </a:t>
            </a:r>
            <a:r>
              <a:rPr lang="es-ES" dirty="0"/>
              <a:t>He et al. [91]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635896" y="1635646"/>
            <a:ext cx="0" cy="26642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779912" y="2427734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Mayor </a:t>
            </a:r>
          </a:p>
          <a:p>
            <a:r>
              <a:rPr lang="es-ES" dirty="0" smtClean="0"/>
              <a:t>coste </a:t>
            </a:r>
          </a:p>
          <a:p>
            <a:r>
              <a:rPr lang="es-ES" dirty="0" smtClean="0"/>
              <a:t>computacional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956499"/>
            <a:ext cx="2896841" cy="2022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es-ES" dirty="0" smtClean="0"/>
              <a:t>Modelos BRDF 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347614"/>
            <a:ext cx="5598454" cy="3456384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283968" y="141962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915816" y="221171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347864" y="343584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337664" y="443699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508104" y="206769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004048" y="278777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4860032" y="350785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es-ES" dirty="0" smtClean="0"/>
              <a:t>PHONG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43508" y="1495654"/>
            <a:ext cx="86769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Look artificial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Materiales de propósito general.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Método empírico, divide la reflexión en 3 componentes: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Ambiente, difusa, especular.</a:t>
            </a:r>
          </a:p>
          <a:p>
            <a:pPr marL="285750" indent="-285750">
              <a:buFontTx/>
              <a:buChar char="-"/>
            </a:pPr>
            <a:r>
              <a:rPr lang="es-ES" dirty="0"/>
              <a:t>Phong, “el componente especular es proporcional al coseno entre el vector reflexión de la luz y el vector del ojo” </a:t>
            </a:r>
            <a:endParaRPr lang="es-ES" dirty="0" smtClean="0"/>
          </a:p>
          <a:p>
            <a:pPr marL="742950" lvl="1" indent="-285750">
              <a:buFontTx/>
              <a:buChar char="-"/>
            </a:pPr>
            <a:endParaRPr lang="es-ES" dirty="0" smtClean="0"/>
          </a:p>
          <a:p>
            <a:pPr lvl="1"/>
            <a:endParaRPr lang="es-ES" dirty="0" smtClean="0"/>
          </a:p>
          <a:p>
            <a:pPr marL="742950" lvl="1" indent="-285750">
              <a:buFontTx/>
              <a:buChar char="-"/>
            </a:pPr>
            <a:endParaRPr lang="es-ES" dirty="0" smtClean="0"/>
          </a:p>
          <a:p>
            <a:pPr marL="742950" lvl="1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003798"/>
            <a:ext cx="4814118" cy="13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es-ES" dirty="0" smtClean="0"/>
              <a:t>COOK-TORRANCE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43508" y="1495654"/>
            <a:ext cx="86769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Con Phong </a:t>
            </a:r>
            <a:r>
              <a:rPr lang="es-ES" dirty="0"/>
              <a:t>y </a:t>
            </a:r>
            <a:r>
              <a:rPr lang="es-ES" dirty="0"/>
              <a:t>Blinn</a:t>
            </a:r>
            <a:r>
              <a:rPr lang="es-ES" dirty="0"/>
              <a:t>-Phong </a:t>
            </a:r>
            <a:r>
              <a:rPr lang="es-ES" dirty="0" smtClean="0"/>
              <a:t>nos da la sensación de objetos artificiales por </a:t>
            </a:r>
            <a:r>
              <a:rPr lang="es-ES" dirty="0"/>
              <a:t>ser muy de propósito </a:t>
            </a:r>
            <a:r>
              <a:rPr lang="es-ES" dirty="0" smtClean="0"/>
              <a:t>general.</a:t>
            </a:r>
          </a:p>
          <a:p>
            <a:pPr marL="285750" indent="-285750">
              <a:buFontTx/>
              <a:buChar char="-"/>
            </a:pPr>
            <a:r>
              <a:rPr lang="es-ES" dirty="0"/>
              <a:t>Modelo general para superficies rugosas, particularmente para metales y </a:t>
            </a:r>
            <a:r>
              <a:rPr lang="es-ES" dirty="0" smtClean="0"/>
              <a:t>plásticos.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En el </a:t>
            </a:r>
            <a:r>
              <a:rPr lang="es-ES" dirty="0" smtClean="0"/>
              <a:t>cálculo especular </a:t>
            </a:r>
            <a:r>
              <a:rPr lang="es-ES" dirty="0" smtClean="0"/>
              <a:t>se diferencia </a:t>
            </a:r>
            <a:r>
              <a:rPr lang="es-ES" dirty="0" smtClean="0"/>
              <a:t>a estos 2 modelos.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Como hemos visto en diagrama anterior está basado </a:t>
            </a:r>
            <a:r>
              <a:rPr lang="es-ES" dirty="0" smtClean="0"/>
              <a:t>en física.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El modelo introduce el concepto de microfacetas contrario a Phong en que las superficies son totalmente lisas, de ahí ese aspecto “artificial”.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En superficies rugosas la orientación de estas microfacetas </a:t>
            </a:r>
            <a:r>
              <a:rPr lang="es-ES" dirty="0" smtClean="0"/>
              <a:t>varían </a:t>
            </a:r>
            <a:r>
              <a:rPr lang="es-ES" dirty="0" smtClean="0"/>
              <a:t>mucho.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En superficies mas lisas están orientadas en similar dirección</a:t>
            </a:r>
          </a:p>
          <a:p>
            <a:pPr lvl="1"/>
            <a:endParaRPr lang="es-ES" dirty="0" smtClean="0"/>
          </a:p>
          <a:p>
            <a:pPr marL="742950" lvl="1" indent="-285750">
              <a:buFontTx/>
              <a:buChar char="-"/>
            </a:pPr>
            <a:endParaRPr lang="es-ES" dirty="0" smtClean="0"/>
          </a:p>
          <a:p>
            <a:pPr marL="742950" lvl="1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16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es-ES" sz="3200" dirty="0" smtClean="0"/>
              <a:t>COOK-TORRANCE – Microfacetas ejemplos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35646"/>
            <a:ext cx="2233042" cy="11442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07" y="3147814"/>
            <a:ext cx="2400300" cy="14382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872" y="1615582"/>
            <a:ext cx="1673328" cy="3286894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2974872" y="1563638"/>
            <a:ext cx="0" cy="309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content.gpwiki.org/images/5/53/Diagram_5.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50" y="1851670"/>
            <a:ext cx="4313758" cy="17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es-ES" sz="3200" dirty="0" smtClean="0"/>
              <a:t>COOK-TORRANCE – ECUACIÓN</a:t>
            </a:r>
            <a:endParaRPr lang="es-ES" sz="3200" dirty="0"/>
          </a:p>
        </p:txBody>
      </p:sp>
      <p:pic>
        <p:nvPicPr>
          <p:cNvPr id="3074" name="Picture 2" descr="R_s = \frac{Fresnel \times Roughness \times Geometric}{(Normal \bullet View) \times (Normal \bullet Light)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5646"/>
            <a:ext cx="2952328" cy="3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067944" y="1635646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</a:t>
            </a:r>
            <a:r>
              <a:rPr lang="es-ES" sz="1600" dirty="0" smtClean="0">
                <a:solidFill>
                  <a:srgbClr val="FF0000"/>
                </a:solidFill>
              </a:rPr>
              <a:t>Fresnel </a:t>
            </a:r>
            <a:r>
              <a:rPr lang="es-ES" sz="1600" dirty="0" smtClean="0"/>
              <a:t>: Este factor define que cantidad de luz es reflejada y cuanta es trasmitida, se utiliza la aproximación de Schlick ya que la fórmula original computacionalmente es muy costosa.</a:t>
            </a:r>
            <a:endParaRPr lang="es-ES" sz="1600" dirty="0"/>
          </a:p>
        </p:txBody>
      </p:sp>
      <p:pic>
        <p:nvPicPr>
          <p:cNvPr id="3076" name="Picture 4" descr="http://ruh.li/images/CookTorranceSchlickFresn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12864"/>
            <a:ext cx="30194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109755" y="2819292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Schlick</a:t>
            </a:r>
          </a:p>
        </p:txBody>
      </p:sp>
    </p:spTree>
    <p:extLst>
      <p:ext uri="{BB962C8B-B14F-4D97-AF65-F5344CB8AC3E}">
        <p14:creationId xmlns:p14="http://schemas.microsoft.com/office/powerpoint/2010/main" val="15359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16x9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661BE50-E761-4C94-9862-5AEBABDE4C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panorámica</Template>
  <TotalTime>0</TotalTime>
  <Words>725</Words>
  <Application>Microsoft Office PowerPoint</Application>
  <PresentationFormat>Presentación en pantalla (16:9)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Wingdings</vt:lpstr>
      <vt:lpstr>Wingdings 2</vt:lpstr>
      <vt:lpstr>WidescreenPresentation16x9</vt:lpstr>
      <vt:lpstr>BRDF e IMPLEMENTACIÓN DEL MODELO DE ILUMINACIÓN COOK-TORRANCE CON DISTRIBUCIÓN BECKMANN Y GGX</vt:lpstr>
      <vt:lpstr>Definición de BRDF</vt:lpstr>
      <vt:lpstr>BRDF en isotrópicos y anisotrópicos</vt:lpstr>
      <vt:lpstr>Modelos BRDF </vt:lpstr>
      <vt:lpstr>Modelos BRDF </vt:lpstr>
      <vt:lpstr>PHONG</vt:lpstr>
      <vt:lpstr>COOK-TORRANCE</vt:lpstr>
      <vt:lpstr>COOK-TORRANCE – Microfacetas ejemplos</vt:lpstr>
      <vt:lpstr>COOK-TORRANCE – ECUACIÓN</vt:lpstr>
      <vt:lpstr>COOK-TORRANCE – ECUACIÓN</vt:lpstr>
      <vt:lpstr>COOK-TORRANCE – ECUACIÓN</vt:lpstr>
      <vt:lpstr>BRFD – MDF: Microfacet Distribution Function</vt:lpstr>
      <vt:lpstr>BRFD – MDF: Microfacet Distribution Function</vt:lpstr>
      <vt:lpstr>BRFD – MDF: Microfacet Distribution Function</vt:lpstr>
      <vt:lpstr>Aplicación</vt:lpstr>
      <vt:lpstr>Referencias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2015-06-16T10:04:27Z</dcterms:created>
  <dcterms:modified xsi:type="dcterms:W3CDTF">2015-06-18T10:58:56Z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