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Default Extension="xls" ContentType="application/vnd.ms-exce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Default Extension="doc" ContentType="application/msword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7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128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ict"/><Relationship Id="rId1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B0C5-4BAD-B649-A14C-F1E88726CBB7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069C2-A45B-E84A-852D-F0FE86702F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F8A96-9097-E84D-AD26-8BEB8F6543AC}" type="slidenum">
              <a:rPr lang="es-ES_tradnl">
                <a:latin typeface="Times" pitchFamily="-65" charset="0"/>
              </a:rPr>
              <a:pPr/>
              <a:t>1</a:t>
            </a:fld>
            <a:endParaRPr lang="es-ES_tradnl">
              <a:latin typeface="Times" pitchFamily="-65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9C2-A45B-E84A-852D-F0FE86702FC1}" type="slidenum">
              <a:rPr lang="es-ES_tradnl" smtClean="0"/>
              <a:pPr/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9C2-A45B-E84A-852D-F0FE86702FC1}" type="slidenum">
              <a:rPr lang="es-ES_tradnl" smtClean="0"/>
              <a:pPr/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9C2-A45B-E84A-852D-F0FE86702FC1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Cursos de formación de monitores.</a:t>
            </a:r>
            <a:r>
              <a:rPr lang="es-ES_tradnl" baseline="0" dirty="0" smtClean="0"/>
              <a:t> Coordinador.</a:t>
            </a:r>
          </a:p>
          <a:p>
            <a:r>
              <a:rPr lang="es-ES_tradnl" baseline="0" dirty="0" smtClean="0"/>
              <a:t>Convocatoria para los centros.</a:t>
            </a:r>
          </a:p>
          <a:p>
            <a:r>
              <a:rPr lang="es-ES_tradnl" baseline="0" dirty="0" smtClean="0"/>
              <a:t>Transporte, folletos, cartera con material para realizar las actividades por cada cuatro asistentes.</a:t>
            </a:r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9C2-A45B-E84A-852D-F0FE86702FC1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Cursos de formación de monitores.</a:t>
            </a:r>
            <a:r>
              <a:rPr lang="es-ES_tradnl" baseline="0" dirty="0" smtClean="0"/>
              <a:t> Coordinador.</a:t>
            </a:r>
          </a:p>
          <a:p>
            <a:r>
              <a:rPr lang="es-ES_tradnl" baseline="0" dirty="0" smtClean="0"/>
              <a:t>Convocatoria para los centros.</a:t>
            </a:r>
          </a:p>
          <a:p>
            <a:r>
              <a:rPr lang="es-ES_tradnl" baseline="0" dirty="0" smtClean="0"/>
              <a:t>Transporte, folletos, cartera con material para realizar las actividades por cada cuatro asistentes.</a:t>
            </a:r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9C2-A45B-E84A-852D-F0FE86702FC1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9C2-A45B-E84A-852D-F0FE86702FC1}" type="slidenum">
              <a:rPr lang="es-ES_tradnl" smtClean="0"/>
              <a:pPr/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R</a:t>
            </a:r>
            <a:r>
              <a:rPr lang="es-ES_tradnl" dirty="0" err="1" smtClean="0"/>
              <a:t>utas</a:t>
            </a:r>
            <a:r>
              <a:rPr lang="es-ES_tradnl" dirty="0" smtClean="0"/>
              <a:t> matemáticas por la Antártida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9C2-A45B-E84A-852D-F0FE86702FC1}" type="slidenum">
              <a:rPr lang="es-ES_tradnl" smtClean="0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BAE10-C2A8-5B47-95F1-E11521059A9E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BAE10-C2A8-5B47-95F1-E11521059A9E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BAE10-C2A8-5B47-95F1-E11521059A9E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BAE10-C2A8-5B47-95F1-E11521059A9E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BAE10-C2A8-5B47-95F1-E11521059A9E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BAE10-C2A8-5B47-95F1-E11521059A9E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BAE10-C2A8-5B47-95F1-E11521059A9E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ecuación intrínseca es </a:t>
            </a:r>
            <a:r>
              <a:rPr lang="es-ES_trad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s-ES_trad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ctg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ψ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donde </a:t>
            </a:r>
            <a:r>
              <a:rPr lang="es-ES_trad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la longitud del arco, y </a:t>
            </a:r>
            <a:r>
              <a:rPr lang="es-ES_trad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tensión en el vértice dividida por el peso por unidad de longitud </a:t>
            </a:r>
            <a:r>
              <a:rPr lang="es-ES_trad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s-ES_trad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ψ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gradiente, y la ecuación cartesiana se puede obtener integrando la ecuación diferencial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s-ES_trad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</a:t>
            </a:r>
            <a:r>
              <a:rPr lang="es-ES_tradn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tg </a:t>
            </a:r>
            <a:r>
              <a:rPr lang="es-ES_trad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ψ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9C2-A45B-E84A-852D-F0FE86702FC1}" type="slidenum">
              <a:rPr lang="es-ES_tradnl" smtClean="0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E96E-41F7-2241-BCD9-8DC267C6F300}" type="datetimeFigureOut">
              <a:rPr lang="es-ES_tradnl" smtClean="0"/>
              <a:pPr/>
              <a:t>20/11/08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648F-81CD-184E-B33A-5E4574D7FF7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Documento_de_Microsoft_Word_97_-_2004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rutasi.pdf" TargetMode="External"/><Relationship Id="rId6" Type="http://schemas.openxmlformats.org/officeDocument/2006/relationships/hyperlink" Target="rutasiii.pdf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hyperlink" Target="http://es.geocities.com/humor_matematicas/RUTAS/rutas0.ht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semcv.org/arxius/publicacions/rm.htm" TargetMode="External"/><Relationship Id="rId5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Hoja_de_Microsoft_Excel_97_-_20042.xls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2.bin"/><Relationship Id="rId4" Type="http://schemas.openxmlformats.org/officeDocument/2006/relationships/image" Target="../media/image10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Relationship Id="rId5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522413" y="544513"/>
          <a:ext cx="6099175" cy="3352800"/>
        </p:xfrm>
        <a:graphic>
          <a:graphicData uri="http://schemas.openxmlformats.org/presentationml/2006/ole">
            <p:oleObj spid="_x0000_s63490" name="Documento" r:id="rId4" imgW="5613400" imgH="3086100" progId="Word.Document.8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9650" y="4222750"/>
            <a:ext cx="712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 smtClean="0">
                <a:latin typeface="Times New Roman"/>
                <a:cs typeface="Times New Roman"/>
              </a:rPr>
              <a:t>Seis años de rutas matem</a:t>
            </a:r>
            <a:r>
              <a:rPr lang="es-ES_tradnl" sz="2400" b="1" dirty="0" smtClean="0">
                <a:latin typeface="Times New Roman"/>
                <a:cs typeface="Times New Roman"/>
              </a:rPr>
              <a:t>áticas por Valencia</a:t>
            </a:r>
            <a:endParaRPr lang="es-ES_tradnl" sz="2400" b="1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553200" y="5861050"/>
            <a:ext cx="2339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dirty="0" smtClean="0">
                <a:latin typeface="Times New Roman"/>
                <a:cs typeface="Times New Roman"/>
              </a:rPr>
              <a:t>http://</a:t>
            </a:r>
            <a:r>
              <a:rPr lang="es-ES_tradnl" dirty="0" err="1" smtClean="0">
                <a:latin typeface="Times New Roman"/>
                <a:cs typeface="Times New Roman"/>
              </a:rPr>
              <a:t>www.uv.es.puigl</a:t>
            </a:r>
            <a:endParaRPr lang="es-ES_tradnl" dirty="0">
              <a:latin typeface="Times New Roman"/>
              <a:cs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4677" y="4876800"/>
            <a:ext cx="1154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i="1" dirty="0">
                <a:latin typeface="Times New Roman"/>
                <a:cs typeface="Times New Roman"/>
              </a:rPr>
              <a:t>Luis Puig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matemáticamente imposible.tif                                  000CEA4D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6853238" cy="5399088"/>
          </a:xfrm>
          <a:prstGeom prst="rect">
            <a:avLst/>
          </a:prstGeom>
          <a:noFill/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47700" y="3048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>
                <a:latin typeface="Times New Roman"/>
                <a:cs typeface="Times New Roman"/>
              </a:rPr>
              <a:t>Las matemáticas para analizar el mundo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utas-1-val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09601"/>
            <a:ext cx="3600000" cy="2506485"/>
          </a:xfrm>
          <a:prstGeom prst="rect">
            <a:avLst/>
          </a:prstGeom>
        </p:spPr>
      </p:pic>
      <p:pic>
        <p:nvPicPr>
          <p:cNvPr id="5" name="Imagen 4" descr="rutas-2-c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609601"/>
            <a:ext cx="3600000" cy="2506485"/>
          </a:xfrm>
          <a:prstGeom prst="rect">
            <a:avLst/>
          </a:prstGeom>
        </p:spPr>
      </p:pic>
      <p:pic>
        <p:nvPicPr>
          <p:cNvPr id="6" name="Imagen 5" descr="rutas-3-val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733800"/>
            <a:ext cx="3600000" cy="2506485"/>
          </a:xfrm>
          <a:prstGeom prst="rect">
            <a:avLst/>
          </a:prstGeom>
        </p:spPr>
      </p:pic>
      <p:pic>
        <p:nvPicPr>
          <p:cNvPr id="7" name="Imagen 6" descr="rutas-4-ca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3733800"/>
            <a:ext cx="3600000" cy="250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09650" y="332945"/>
            <a:ext cx="712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 smtClean="0">
                <a:latin typeface="Times New Roman"/>
                <a:cs typeface="Times New Roman"/>
              </a:rPr>
              <a:t>Otras rutas matemáticas</a:t>
            </a:r>
            <a:endParaRPr lang="es-ES_tradnl" sz="2400" b="1" dirty="0">
              <a:latin typeface="Times New Roman"/>
              <a:cs typeface="Times New Roman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2000" y="1524000"/>
            <a:ext cx="79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dirty="0" err="1" smtClean="0">
                <a:latin typeface="Times New Roman"/>
                <a:cs typeface="Times New Roman"/>
                <a:hlinkClick r:id="rId3"/>
              </a:rPr>
              <a:t>Societat</a:t>
            </a:r>
            <a:r>
              <a:rPr lang="es-ES_tradnl" dirty="0" smtClean="0">
                <a:latin typeface="Times New Roman"/>
                <a:cs typeface="Times New Roman"/>
                <a:hlinkClick r:id="rId3"/>
              </a:rPr>
              <a:t> </a:t>
            </a:r>
            <a:r>
              <a:rPr lang="es-ES_tradnl" dirty="0" err="1" smtClean="0">
                <a:latin typeface="Times New Roman"/>
                <a:cs typeface="Times New Roman"/>
                <a:hlinkClick r:id="rId3"/>
              </a:rPr>
              <a:t>d’Educació</a:t>
            </a:r>
            <a:r>
              <a:rPr lang="es-ES_tradnl" dirty="0" smtClean="0">
                <a:latin typeface="Times New Roman"/>
                <a:cs typeface="Times New Roman"/>
                <a:hlinkClick r:id="rId3"/>
              </a:rPr>
              <a:t> </a:t>
            </a:r>
            <a:r>
              <a:rPr lang="es-ES_tradnl" dirty="0" err="1" smtClean="0">
                <a:latin typeface="Times New Roman"/>
                <a:cs typeface="Times New Roman"/>
                <a:hlinkClick r:id="rId3"/>
              </a:rPr>
              <a:t>Matemàtica</a:t>
            </a:r>
            <a:r>
              <a:rPr lang="es-ES_tradnl" dirty="0" smtClean="0">
                <a:latin typeface="Times New Roman"/>
                <a:cs typeface="Times New Roman"/>
                <a:hlinkClick r:id="rId3"/>
              </a:rPr>
              <a:t> de la </a:t>
            </a:r>
            <a:r>
              <a:rPr lang="es-ES_tradnl" dirty="0" err="1" smtClean="0">
                <a:latin typeface="Times New Roman"/>
                <a:cs typeface="Times New Roman"/>
                <a:hlinkClick r:id="rId3"/>
              </a:rPr>
              <a:t>Comunitat</a:t>
            </a:r>
            <a:r>
              <a:rPr lang="es-ES_tradnl" dirty="0" smtClean="0">
                <a:latin typeface="Times New Roman"/>
                <a:cs typeface="Times New Roman"/>
                <a:hlinkClick r:id="rId3"/>
              </a:rPr>
              <a:t> Valenciana “al-</a:t>
            </a:r>
            <a:r>
              <a:rPr lang="es-ES_tradnl" dirty="0" err="1" smtClean="0">
                <a:latin typeface="Times New Roman"/>
                <a:cs typeface="Times New Roman"/>
                <a:hlinkClick r:id="rId3"/>
              </a:rPr>
              <a:t>Khwārizmī</a:t>
            </a:r>
            <a:r>
              <a:rPr lang="es-ES_tradnl" dirty="0" smtClean="0">
                <a:latin typeface="Times New Roman"/>
                <a:cs typeface="Times New Roman"/>
                <a:hlinkClick r:id="rId3"/>
              </a:rPr>
              <a:t>”</a:t>
            </a:r>
            <a:endParaRPr lang="es-ES_tradnl" dirty="0">
              <a:latin typeface="Times New Roman"/>
              <a:cs typeface="Times New Roman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2000" y="2362200"/>
            <a:ext cx="79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dirty="0" smtClean="0">
                <a:latin typeface="Times New Roman"/>
                <a:cs typeface="Times New Roman"/>
                <a:hlinkClick r:id="rId4"/>
              </a:rPr>
              <a:t>Rutas matemáticas por Zaragoza</a:t>
            </a:r>
            <a:endParaRPr lang="es-ES_tradnl" dirty="0">
              <a:latin typeface="Times New Roman"/>
              <a:cs typeface="Times New Roman"/>
            </a:endParaRPr>
          </a:p>
        </p:txBody>
      </p:sp>
      <p:pic>
        <p:nvPicPr>
          <p:cNvPr id="12" name="Imagen 11" descr="Imagen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477" y="3251279"/>
            <a:ext cx="3619047" cy="63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2000" y="332945"/>
            <a:ext cx="828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 smtClean="0">
                <a:latin typeface="Times New Roman"/>
                <a:cs typeface="Times New Roman"/>
              </a:rPr>
              <a:t>Rutas organizadas por la </a:t>
            </a:r>
            <a:r>
              <a:rPr lang="es-ES_tradnl" sz="2400" b="1" dirty="0" err="1" smtClean="0">
                <a:latin typeface="Times New Roman"/>
                <a:cs typeface="Times New Roman"/>
              </a:rPr>
              <a:t>Càtedra</a:t>
            </a:r>
            <a:r>
              <a:rPr lang="es-ES_tradnl" sz="2400" b="1" dirty="0" smtClean="0">
                <a:latin typeface="Times New Roman"/>
                <a:cs typeface="Times New Roman"/>
              </a:rPr>
              <a:t> de </a:t>
            </a:r>
            <a:r>
              <a:rPr lang="es-ES_tradnl" sz="2400" b="1" dirty="0" err="1" smtClean="0">
                <a:latin typeface="Times New Roman"/>
                <a:cs typeface="Times New Roman"/>
              </a:rPr>
              <a:t>Divulgació</a:t>
            </a:r>
            <a:r>
              <a:rPr lang="es-ES_tradnl" sz="2400" b="1" dirty="0" smtClean="0">
                <a:latin typeface="Times New Roman"/>
                <a:cs typeface="Times New Roman"/>
              </a:rPr>
              <a:t> de la </a:t>
            </a:r>
            <a:r>
              <a:rPr lang="es-ES_tradnl" sz="2400" b="1" dirty="0" err="1" smtClean="0">
                <a:latin typeface="Times New Roman"/>
                <a:cs typeface="Times New Roman"/>
              </a:rPr>
              <a:t>Ciència</a:t>
            </a:r>
            <a:r>
              <a:rPr lang="es-ES_tradnl" sz="2400" b="1" dirty="0" smtClean="0">
                <a:latin typeface="Times New Roman"/>
                <a:cs typeface="Times New Roman"/>
              </a:rPr>
              <a:t> de la </a:t>
            </a:r>
            <a:r>
              <a:rPr lang="es-ES_tradnl" sz="2400" b="1" dirty="0" err="1" smtClean="0">
                <a:latin typeface="Times New Roman"/>
                <a:cs typeface="Times New Roman"/>
              </a:rPr>
              <a:t>Universitat</a:t>
            </a:r>
            <a:r>
              <a:rPr lang="es-ES_tradnl" sz="2400" b="1" dirty="0" smtClean="0">
                <a:latin typeface="Times New Roman"/>
                <a:cs typeface="Times New Roman"/>
              </a:rPr>
              <a:t> de </a:t>
            </a:r>
            <a:r>
              <a:rPr lang="es-ES_tradnl" sz="2400" b="1" dirty="0" err="1" smtClean="0">
                <a:latin typeface="Times New Roman"/>
                <a:cs typeface="Times New Roman"/>
              </a:rPr>
              <a:t>València</a:t>
            </a:r>
            <a:endParaRPr lang="es-ES_tradnl" sz="2400" b="1" dirty="0">
              <a:latin typeface="Times New Roman"/>
              <a:cs typeface="Times New Roman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1390472"/>
            <a:ext cx="8280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400" dirty="0" smtClean="0">
                <a:latin typeface="Times New Roman"/>
                <a:cs typeface="Times New Roman"/>
              </a:rPr>
              <a:t>Desde 2003.</a:t>
            </a:r>
          </a:p>
          <a:p>
            <a:r>
              <a:rPr lang="es-ES_tradnl" sz="2400" dirty="0" smtClean="0">
                <a:latin typeface="Times New Roman"/>
                <a:cs typeface="Times New Roman"/>
              </a:rPr>
              <a:t>Rutas I y II en la 1ª edición</a:t>
            </a:r>
          </a:p>
          <a:p>
            <a:r>
              <a:rPr lang="es-ES_tradnl" sz="2400" dirty="0" smtClean="0">
                <a:latin typeface="Times New Roman"/>
                <a:cs typeface="Times New Roman"/>
              </a:rPr>
              <a:t>Rutas III y IV en la 2ª edición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3348335"/>
            <a:ext cx="828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400" dirty="0" smtClean="0">
                <a:latin typeface="Times New Roman"/>
                <a:cs typeface="Times New Roman"/>
              </a:rPr>
              <a:t>En 2006, 4ª edición: 1000 asistentes, 28 sesiones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612000" y="838200"/>
          <a:ext cx="7920000" cy="5665487"/>
        </p:xfrm>
        <a:graphic>
          <a:graphicData uri="http://schemas.openxmlformats.org/presentationml/2006/ole">
            <p:oleObj spid="_x0000_s55299" name="Hoja de cálculo" r:id="rId4" imgW="8610600" imgH="6159500" progId="Excel.Sheet.8">
              <p:embed/>
            </p:oleObj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28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dirty="0" smtClean="0">
                <a:latin typeface="Times New Roman"/>
                <a:cs typeface="Times New Roman"/>
              </a:rPr>
              <a:t>5ª edición: 6 de noviembre a 6 de diciembre de 2007</a:t>
            </a:r>
            <a:endParaRPr lang="es-ES_tradnl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2000" y="332945"/>
            <a:ext cx="828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 smtClean="0">
                <a:latin typeface="Times New Roman"/>
                <a:cs typeface="Times New Roman"/>
              </a:rPr>
              <a:t>Rutas organizadas por la </a:t>
            </a:r>
            <a:r>
              <a:rPr lang="es-ES_tradnl" sz="2400" b="1" dirty="0" err="1" smtClean="0">
                <a:latin typeface="Times New Roman"/>
                <a:cs typeface="Times New Roman"/>
              </a:rPr>
              <a:t>Càtedra</a:t>
            </a:r>
            <a:r>
              <a:rPr lang="es-ES_tradnl" sz="2400" b="1" dirty="0" smtClean="0">
                <a:latin typeface="Times New Roman"/>
                <a:cs typeface="Times New Roman"/>
              </a:rPr>
              <a:t> de </a:t>
            </a:r>
            <a:r>
              <a:rPr lang="es-ES_tradnl" sz="2400" b="1" dirty="0" err="1" smtClean="0">
                <a:latin typeface="Times New Roman"/>
                <a:cs typeface="Times New Roman"/>
              </a:rPr>
              <a:t>Divulgació</a:t>
            </a:r>
            <a:r>
              <a:rPr lang="es-ES_tradnl" sz="2400" b="1" dirty="0" smtClean="0">
                <a:latin typeface="Times New Roman"/>
                <a:cs typeface="Times New Roman"/>
              </a:rPr>
              <a:t> de la </a:t>
            </a:r>
            <a:r>
              <a:rPr lang="es-ES_tradnl" sz="2400" b="1" dirty="0" err="1" smtClean="0">
                <a:latin typeface="Times New Roman"/>
                <a:cs typeface="Times New Roman"/>
              </a:rPr>
              <a:t>Ciència</a:t>
            </a:r>
            <a:r>
              <a:rPr lang="es-ES_tradnl" sz="2400" b="1" dirty="0" smtClean="0">
                <a:latin typeface="Times New Roman"/>
                <a:cs typeface="Times New Roman"/>
              </a:rPr>
              <a:t> de la </a:t>
            </a:r>
            <a:r>
              <a:rPr lang="es-ES_tradnl" sz="2400" b="1" dirty="0" err="1" smtClean="0">
                <a:latin typeface="Times New Roman"/>
                <a:cs typeface="Times New Roman"/>
              </a:rPr>
              <a:t>Universitat</a:t>
            </a:r>
            <a:r>
              <a:rPr lang="es-ES_tradnl" sz="2400" b="1" dirty="0" smtClean="0">
                <a:latin typeface="Times New Roman"/>
                <a:cs typeface="Times New Roman"/>
              </a:rPr>
              <a:t> de </a:t>
            </a:r>
            <a:r>
              <a:rPr lang="es-ES_tradnl" sz="2400" b="1" dirty="0" err="1" smtClean="0">
                <a:latin typeface="Times New Roman"/>
                <a:cs typeface="Times New Roman"/>
              </a:rPr>
              <a:t>València</a:t>
            </a:r>
            <a:endParaRPr lang="es-ES_tradnl" sz="2400" b="1" dirty="0">
              <a:latin typeface="Times New Roman"/>
              <a:cs typeface="Times New Roman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32000" y="1671935"/>
            <a:ext cx="828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400" dirty="0" smtClean="0">
                <a:latin typeface="Times New Roman"/>
                <a:cs typeface="Times New Roman"/>
              </a:rPr>
              <a:t>6ª edición: desde el 3 de noviembre al 11 de diciembre de 2008, 40 sesiones programadas</a:t>
            </a:r>
            <a:endParaRPr lang="es-ES_tradnl" sz="2400" dirty="0">
              <a:latin typeface="Times New Roman"/>
              <a:cs typeface="Times New Roman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2000" y="2902803"/>
            <a:ext cx="8280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400" dirty="0" smtClean="0">
                <a:latin typeface="Times New Roman"/>
                <a:cs typeface="Times New Roman"/>
              </a:rPr>
              <a:t>7ª edición y siguientes:</a:t>
            </a:r>
          </a:p>
          <a:p>
            <a:r>
              <a:rPr lang="es-ES_tradnl" sz="2400" dirty="0" smtClean="0">
                <a:latin typeface="Times New Roman"/>
                <a:cs typeface="Times New Roman"/>
              </a:rPr>
              <a:t>una nueva ruta por Valencia (el Cabañal)</a:t>
            </a:r>
          </a:p>
          <a:p>
            <a:r>
              <a:rPr lang="es-ES_tradnl" sz="2400" dirty="0" smtClean="0">
                <a:latin typeface="Times New Roman"/>
                <a:cs typeface="Times New Roman"/>
              </a:rPr>
              <a:t>rutas por otros lugares de la provincia de Valencia</a:t>
            </a:r>
            <a:endParaRPr lang="es-ES_tradnl" sz="2400" dirty="0">
              <a:latin typeface="Times New Roman"/>
              <a:cs typeface="Times New Roman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2000" y="5177135"/>
            <a:ext cx="828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400" dirty="0" smtClean="0">
                <a:latin typeface="Times New Roman"/>
                <a:cs typeface="Times New Roman"/>
              </a:rPr>
              <a:t>¿Una ruta por la Antártida?</a:t>
            </a:r>
            <a:endParaRPr lang="es-ES_tradnl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01.JPG                                                         000E4246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62000" cy="5949903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5791202"/>
            <a:ext cx="134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</a:rPr>
              <a:t>Fotos: Mayte Piera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ceberg 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0" y="442875"/>
            <a:ext cx="9180000" cy="597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ceberg 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0" y="442875"/>
            <a:ext cx="9180000" cy="597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ubierta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673"/>
            <a:ext cx="9144000" cy="6026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009650" y="609600"/>
            <a:ext cx="712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>
                <a:latin typeface="Times New Roman"/>
                <a:cs typeface="Times New Roman"/>
              </a:rPr>
              <a:t>Las matemáticas en la academia</a:t>
            </a:r>
          </a:p>
        </p:txBody>
      </p:sp>
      <p:pic>
        <p:nvPicPr>
          <p:cNvPr id="138245" name="Picture 5" descr="medeis ageometretros eisito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1600200"/>
            <a:ext cx="82708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009650" y="609600"/>
            <a:ext cx="712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>
                <a:latin typeface="Times New Roman"/>
                <a:cs typeface="Times New Roman"/>
              </a:rPr>
              <a:t>Las matemáticas en la</a:t>
            </a:r>
            <a:r>
              <a:rPr lang="es-ES_tradnl" sz="2400" b="1" dirty="0" smtClean="0">
                <a:latin typeface="Times New Roman"/>
                <a:cs typeface="Times New Roman"/>
              </a:rPr>
              <a:t> escuela</a:t>
            </a:r>
            <a:endParaRPr lang="es-ES_tradnl" sz="2400" b="1" dirty="0">
              <a:latin typeface="Times New Roman"/>
              <a:cs typeface="Times New Roman"/>
            </a:endParaRPr>
          </a:p>
        </p:txBody>
      </p:sp>
      <p:pic>
        <p:nvPicPr>
          <p:cNvPr id="138245" name="Picture 5" descr="medeis ageometretros eisito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1600200"/>
            <a:ext cx="8270875" cy="1800225"/>
          </a:xfrm>
          <a:prstGeom prst="rect">
            <a:avLst/>
          </a:prstGeom>
          <a:noFill/>
        </p:spPr>
      </p:pic>
      <p:pic>
        <p:nvPicPr>
          <p:cNvPr id="138246" name="Picture 6" descr="calvin muerto viviente.tif                                     0009A80CMacintosh HD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" y="3733800"/>
            <a:ext cx="78771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iedo m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1989666"/>
            <a:ext cx="7559040" cy="287866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650" y="609600"/>
            <a:ext cx="712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 smtClean="0">
                <a:latin typeface="Times New Roman"/>
                <a:cs typeface="Times New Roman"/>
              </a:rPr>
              <a:t>La imagen social de las matemáticas</a:t>
            </a:r>
            <a:endParaRPr lang="es-ES_tradnl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650" y="609600"/>
            <a:ext cx="712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 smtClean="0">
                <a:latin typeface="Times New Roman"/>
                <a:cs typeface="Times New Roman"/>
              </a:rPr>
              <a:t>Cosas que las matemáticas permiten ver en el mundo</a:t>
            </a:r>
            <a:endParaRPr lang="es-ES_tradnl" sz="2400" b="1" dirty="0">
              <a:latin typeface="Times New Roman"/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2000" y="1859340"/>
            <a:ext cx="7920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400" dirty="0">
                <a:latin typeface="Times New Roman"/>
                <a:cs typeface="Times New Roman"/>
              </a:rPr>
              <a:t>Los conceptos matemáticos se elaboran para organizar fenómenos de nuestra experiencia al contar, medir, describir, clasificar objetos del mundo</a:t>
            </a:r>
            <a:r>
              <a:rPr lang="es-ES_tradnl" sz="2400" dirty="0" smtClean="0">
                <a:latin typeface="Times New Roman"/>
                <a:cs typeface="Times New Roman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s-ES_tradnl" sz="2400" dirty="0" smtClean="0">
                <a:latin typeface="Times New Roman"/>
                <a:cs typeface="Times New Roman"/>
              </a:rPr>
              <a:t>y </a:t>
            </a:r>
            <a:r>
              <a:rPr lang="es-ES_tradnl" sz="2400" dirty="0">
                <a:latin typeface="Times New Roman"/>
                <a:cs typeface="Times New Roman"/>
              </a:rPr>
              <a:t>también para organizar fenómenos de nuestra experiencia al representar, calcular, definir, analizar, generalizar, abstraer los objetos matemáticos que organizan estos fenómenos</a:t>
            </a:r>
            <a:r>
              <a:rPr lang="es-ES_tradnl" sz="2400" dirty="0" smtClean="0">
                <a:latin typeface="Times New Roman"/>
                <a:cs typeface="Times New Roman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s-ES_tradnl" sz="2400" dirty="0" smtClean="0">
                <a:latin typeface="Times New Roman"/>
                <a:cs typeface="Times New Roman"/>
              </a:rPr>
              <a:t>Por </a:t>
            </a:r>
            <a:r>
              <a:rPr lang="es-ES_tradnl" sz="2400" dirty="0">
                <a:latin typeface="Times New Roman"/>
                <a:cs typeface="Times New Roman"/>
              </a:rPr>
              <a:t>ello, quien conoce conceptos matemáticos dispone de una herramienta poderosa para ver, analizar, describir, construir el mundo.</a:t>
            </a:r>
            <a:r>
              <a:rPr lang="es-ES_tradnl" sz="2400" dirty="0" smtClean="0">
                <a:latin typeface="Times New Roman"/>
                <a:cs typeface="Times New Roman"/>
              </a:rPr>
              <a:t> </a:t>
            </a:r>
            <a:endParaRPr lang="es-ES_tradnl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650" y="335286"/>
            <a:ext cx="712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 smtClean="0">
                <a:latin typeface="Times New Roman"/>
                <a:cs typeface="Times New Roman"/>
              </a:rPr>
              <a:t>Rutas matemáticas: las matemáticas en la calle</a:t>
            </a:r>
            <a:endParaRPr lang="es-ES_tradnl" sz="2400" b="1" dirty="0">
              <a:latin typeface="Times New Roman"/>
              <a:cs typeface="Times New Roman"/>
            </a:endParaRPr>
          </a:p>
        </p:txBody>
      </p:sp>
      <p:pic>
        <p:nvPicPr>
          <p:cNvPr id="4" name="Imagen 3" descr="profe de mates al carr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1000800"/>
            <a:ext cx="72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650" y="332945"/>
            <a:ext cx="712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 smtClean="0">
                <a:latin typeface="Times New Roman"/>
                <a:cs typeface="Times New Roman"/>
              </a:rPr>
              <a:t>Rutas matemáticas: las matemáticas en la calle</a:t>
            </a:r>
            <a:endParaRPr lang="es-ES_tradnl" sz="2400" b="1" dirty="0">
              <a:latin typeface="Times New Roman"/>
              <a:cs typeface="Times New Roman"/>
            </a:endParaRPr>
          </a:p>
        </p:txBody>
      </p:sp>
      <p:pic>
        <p:nvPicPr>
          <p:cNvPr id="4" name="Imagen 3" descr="midiendo el dedo 15c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127555"/>
            <a:ext cx="72009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650" y="332945"/>
            <a:ext cx="712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 smtClean="0">
                <a:latin typeface="Times New Roman"/>
                <a:cs typeface="Times New Roman"/>
              </a:rPr>
              <a:t>Rutas matemáticas: las matemáticas en la calle</a:t>
            </a:r>
            <a:endParaRPr lang="es-ES_tradnl" sz="2400" b="1" dirty="0">
              <a:latin typeface="Times New Roman"/>
              <a:cs typeface="Times New Roman"/>
            </a:endParaRPr>
          </a:p>
        </p:txBody>
      </p:sp>
      <p:pic>
        <p:nvPicPr>
          <p:cNvPr id="5" name="Imagen 4" descr="el espejo en el suelo 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127555"/>
            <a:ext cx="72009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47700" y="3048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 b="1" dirty="0">
                <a:latin typeface="Times New Roman"/>
                <a:cs typeface="Times New Roman"/>
              </a:rPr>
              <a:t>Las matemáticas para analizar el mundo</a:t>
            </a:r>
          </a:p>
        </p:txBody>
      </p:sp>
      <p:pic>
        <p:nvPicPr>
          <p:cNvPr id="149509" name="Picture 5" descr="catenaria. 15cm.jpg                                            0009A80CMacintosh HD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1263" y="909638"/>
            <a:ext cx="6721475" cy="5038725"/>
          </a:xfrm>
          <a:prstGeom prst="rect">
            <a:avLst/>
          </a:prstGeom>
          <a:noFill/>
        </p:spPr>
      </p:pic>
      <p:graphicFrame>
        <p:nvGraphicFramePr>
          <p:cNvPr id="149511" name="Object 7"/>
          <p:cNvGraphicFramePr>
            <a:graphicFrameLocks noChangeAspect="1"/>
          </p:cNvGraphicFramePr>
          <p:nvPr/>
        </p:nvGraphicFramePr>
        <p:xfrm>
          <a:off x="1168400" y="6096000"/>
          <a:ext cx="1181100" cy="304800"/>
        </p:xfrm>
        <a:graphic>
          <a:graphicData uri="http://schemas.openxmlformats.org/presentationml/2006/ole">
            <p:oleObj spid="_x0000_s33794" name="Equation" r:id="rId5" imgW="1181100" imgH="304800" progId="Equation.DSMT4">
              <p:embed/>
            </p:oleObj>
          </a:graphicData>
        </a:graphic>
      </p:graphicFrame>
      <p:graphicFrame>
        <p:nvGraphicFramePr>
          <p:cNvPr id="149512" name="Object 8"/>
          <p:cNvGraphicFramePr>
            <a:graphicFrameLocks noChangeAspect="1"/>
          </p:cNvGraphicFramePr>
          <p:nvPr/>
        </p:nvGraphicFramePr>
        <p:xfrm>
          <a:off x="7086600" y="5797550"/>
          <a:ext cx="1600200" cy="901700"/>
        </p:xfrm>
        <a:graphic>
          <a:graphicData uri="http://schemas.openxmlformats.org/presentationml/2006/ole">
            <p:oleObj spid="_x0000_s33795" name="Equation" r:id="rId6" imgW="1600200" imgH="901700" progId="Equation.DSMT4">
              <p:embed/>
            </p:oleObj>
          </a:graphicData>
        </a:graphic>
      </p:graphicFrame>
      <p:sp>
        <p:nvSpPr>
          <p:cNvPr id="149513" name="Line 9"/>
          <p:cNvSpPr>
            <a:spLocks noChangeShapeType="1"/>
          </p:cNvSpPr>
          <p:nvPr/>
        </p:nvSpPr>
        <p:spPr bwMode="auto">
          <a:xfrm flipH="1">
            <a:off x="3810000" y="4038600"/>
            <a:ext cx="6858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 flipV="1">
            <a:off x="5791200" y="3429000"/>
            <a:ext cx="7620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>
            <a:off x="5791200" y="3733800"/>
            <a:ext cx="76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6264275" y="3443288"/>
            <a:ext cx="2914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200" i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Symbol" pitchFamily="-107" charset="2"/>
              </a:rPr>
              <a:t>ψ</a:t>
            </a:r>
            <a:endParaRPr lang="es-ES_tradnl" sz="1200" dirty="0">
              <a:latin typeface="Times New Roman"/>
              <a:cs typeface="Times New Roman"/>
            </a:endParaRPr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 flipH="1">
            <a:off x="5334000" y="3886200"/>
            <a:ext cx="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5394325" y="3932238"/>
            <a:ext cx="344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FF0000"/>
                </a:solidFill>
              </a:rPr>
              <a:t>ws</a:t>
            </a:r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3810000" y="4114800"/>
            <a:ext cx="319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200" i="1" dirty="0">
                <a:solidFill>
                  <a:srgbClr val="FF0000"/>
                </a:solidFill>
              </a:rPr>
              <a:t>T</a:t>
            </a:r>
            <a:r>
              <a:rPr lang="es-ES_tradnl" sz="1200" baseline="-25000" dirty="0">
                <a:solidFill>
                  <a:srgbClr val="FF0000"/>
                </a:solidFill>
              </a:rPr>
              <a:t>0</a:t>
            </a:r>
            <a:endParaRPr lang="es-ES_tradnl" sz="1200" i="1" dirty="0">
              <a:solidFill>
                <a:srgbClr val="FF0000"/>
              </a:solidFill>
            </a:endParaRPr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6019800" y="33067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FF0000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animBg="1"/>
      <p:bldP spid="149514" grpId="0" animBg="1"/>
      <p:bldP spid="149515" grpId="0" animBg="1"/>
      <p:bldP spid="149516" grpId="0" autoUpdateAnimBg="0"/>
      <p:bldP spid="149517" grpId="0" animBg="1"/>
      <p:bldP spid="149518" grpId="0" autoUpdateAnimBg="0"/>
      <p:bldP spid="149519" grpId="0" autoUpdateAnimBg="0"/>
      <p:bldP spid="149520" grpId="0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438</Words>
  <Application>Microsoft Macintosh PowerPoint</Application>
  <PresentationFormat>Presentación en pantalla (4:3)</PresentationFormat>
  <Paragraphs>59</Paragraphs>
  <Slides>19</Slides>
  <Notes>16</Notes>
  <HiddenSlides>0</HiddenSlides>
  <MMClips>0</MMClips>
  <ScaleCrop>false</ScaleCrop>
  <HeadingPairs>
    <vt:vector size="6" baseType="variant">
      <vt:variant>
        <vt:lpstr>Plantilla de diseño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Tema de Office</vt:lpstr>
      <vt:lpstr>Equation</vt:lpstr>
      <vt:lpstr>Hoja de cálculo</vt:lpstr>
      <vt:lpstr>Documento de Microsoft Word 97 - 2004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universidad de valencia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puig</dc:creator>
  <cp:lastModifiedBy>luis puig</cp:lastModifiedBy>
  <cp:revision>15</cp:revision>
  <dcterms:created xsi:type="dcterms:W3CDTF">2008-11-20T13:07:13Z</dcterms:created>
  <dcterms:modified xsi:type="dcterms:W3CDTF">2008-11-20T13:13:59Z</dcterms:modified>
</cp:coreProperties>
</file>