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832" r:id="rId1"/>
  </p:sldMasterIdLst>
  <p:notesMasterIdLst>
    <p:notesMasterId r:id="rId16"/>
  </p:notesMasterIdLst>
  <p:handoutMasterIdLst>
    <p:handoutMasterId r:id="rId17"/>
  </p:handoutMasterIdLst>
  <p:sldIdLst>
    <p:sldId id="657" r:id="rId2"/>
    <p:sldId id="623" r:id="rId3"/>
    <p:sldId id="774" r:id="rId4"/>
    <p:sldId id="766" r:id="rId5"/>
    <p:sldId id="769" r:id="rId6"/>
    <p:sldId id="772" r:id="rId7"/>
    <p:sldId id="763" r:id="rId8"/>
    <p:sldId id="767" r:id="rId9"/>
    <p:sldId id="776" r:id="rId10"/>
    <p:sldId id="770" r:id="rId11"/>
    <p:sldId id="764" r:id="rId12"/>
    <p:sldId id="771" r:id="rId13"/>
    <p:sldId id="768" r:id="rId14"/>
    <p:sldId id="775" r:id="rId15"/>
  </p:sldIdLst>
  <p:sldSz cx="9144000" cy="6858000" type="screen4x3"/>
  <p:notesSz cx="7099300" cy="10234613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mgLPp003mpR+rxXvAzW4w==" hashData="r/zVo3MM3O/Zp9hvOq7AiN2kjcM8F6C0rlRSgoPFgG3f8wheHlRKP52ccPn6gLFACtfkux/HjyOmRMZ1KMPpj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68A4B"/>
    <a:srgbClr val="FF3300"/>
    <a:srgbClr val="99FF33"/>
    <a:srgbClr val="FFF2DA"/>
    <a:srgbClr val="B4FACA"/>
    <a:srgbClr val="EADAEA"/>
    <a:srgbClr val="C5BFA7"/>
    <a:srgbClr val="D19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 mitjà 2 - èmfas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 mitjà 2 - èmfasi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 mitjà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Estil amb tema 1 - èmfasi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Estil amb tema 1 - èmfasi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38" autoAdjust="0"/>
    <p:restoredTop sz="94291" autoAdjust="0"/>
  </p:normalViewPr>
  <p:slideViewPr>
    <p:cSldViewPr>
      <p:cViewPr varScale="1">
        <p:scale>
          <a:sx n="115" d="100"/>
          <a:sy n="115" d="100"/>
        </p:scale>
        <p:origin x="11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137" cy="512304"/>
          </a:xfrm>
          <a:prstGeom prst="rect">
            <a:avLst/>
          </a:prstGeom>
        </p:spPr>
        <p:txBody>
          <a:bodyPr vert="horz" lIns="94761" tIns="47381" rIns="94761" bIns="47381" rtlCol="0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1" tIns="47381" rIns="94761" bIns="47381" rtlCol="0"/>
          <a:lstStyle>
            <a:lvl1pPr algn="r">
              <a:defRPr sz="1300"/>
            </a:lvl1pPr>
          </a:lstStyle>
          <a:p>
            <a:fld id="{7871E9DD-1690-4B2F-BFB0-F39F1A0A561C}" type="datetimeFigureOut">
              <a:rPr lang="ca-ES" smtClean="0"/>
              <a:t>9/9/2021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1" y="9720674"/>
            <a:ext cx="3077137" cy="512303"/>
          </a:xfrm>
          <a:prstGeom prst="rect">
            <a:avLst/>
          </a:prstGeom>
        </p:spPr>
        <p:txBody>
          <a:bodyPr vert="horz" lIns="94761" tIns="47381" rIns="94761" bIns="47381" rtlCol="0" anchor="b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0506" y="9720674"/>
            <a:ext cx="3077137" cy="512303"/>
          </a:xfrm>
          <a:prstGeom prst="rect">
            <a:avLst/>
          </a:prstGeom>
        </p:spPr>
        <p:txBody>
          <a:bodyPr vert="horz" lIns="94761" tIns="47381" rIns="94761" bIns="47381" rtlCol="0" anchor="b"/>
          <a:lstStyle>
            <a:lvl1pPr algn="r">
              <a:defRPr sz="1300"/>
            </a:lvl1pPr>
          </a:lstStyle>
          <a:p>
            <a:fld id="{CD51BF9F-A07A-4065-AD91-308CF7A460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35032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4761" tIns="47381" rIns="94761" bIns="47381" rtlCol="0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4761" tIns="47381" rIns="94761" bIns="47381" rtlCol="0"/>
          <a:lstStyle>
            <a:lvl1pPr algn="r">
              <a:defRPr sz="1300"/>
            </a:lvl1pPr>
          </a:lstStyle>
          <a:p>
            <a:fld id="{DC54C37B-E11C-417E-A0C4-94EEE96387D4}" type="datetimeFigureOut">
              <a:rPr lang="ca-ES" smtClean="0"/>
              <a:t>9/9/2021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1" tIns="47381" rIns="94761" bIns="47381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5"/>
          </a:xfrm>
          <a:prstGeom prst="rect">
            <a:avLst/>
          </a:prstGeom>
        </p:spPr>
        <p:txBody>
          <a:bodyPr vert="horz" lIns="94761" tIns="47381" rIns="94761" bIns="47381" rtlCol="0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1" tIns="47381" rIns="94761" bIns="47381" rtlCol="0" anchor="b"/>
          <a:lstStyle>
            <a:lvl1pPr algn="l">
              <a:defRPr sz="13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761" tIns="47381" rIns="94761" bIns="47381" rtlCol="0" anchor="b"/>
          <a:lstStyle>
            <a:lvl1pPr algn="r">
              <a:defRPr sz="1300"/>
            </a:lvl1pPr>
          </a:lstStyle>
          <a:p>
            <a:fld id="{FD50B924-32E0-4D8F-8094-D8EEC0E45E21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4806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B924-32E0-4D8F-8094-D8EEC0E45E21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952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80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79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5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65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14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29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47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47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172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16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07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49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435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854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519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79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BF6C-6248-42B8-8F9F-98568CC0702D}" type="datetime1">
              <a:rPr lang="ca-ES" smtClean="0"/>
              <a:t>9/9/2021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CBFA11-BD03-4002-B4F0-BF0EFD49AD2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339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  <p:sldLayoutId id="2147484834" r:id="rId2"/>
    <p:sldLayoutId id="2147484835" r:id="rId3"/>
    <p:sldLayoutId id="2147484836" r:id="rId4"/>
    <p:sldLayoutId id="2147484837" r:id="rId5"/>
    <p:sldLayoutId id="2147484838" r:id="rId6"/>
    <p:sldLayoutId id="2147484839" r:id="rId7"/>
    <p:sldLayoutId id="2147484840" r:id="rId8"/>
    <p:sldLayoutId id="2147484841" r:id="rId9"/>
    <p:sldLayoutId id="2147484842" r:id="rId10"/>
    <p:sldLayoutId id="2147484843" r:id="rId11"/>
    <p:sldLayoutId id="2147484844" r:id="rId12"/>
    <p:sldLayoutId id="2147484845" r:id="rId13"/>
    <p:sldLayoutId id="2147484846" r:id="rId14"/>
    <p:sldLayoutId id="2147484847" r:id="rId15"/>
    <p:sldLayoutId id="2147484848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m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mp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tmp"/><Relationship Id="rId7" Type="http://schemas.openxmlformats.org/officeDocument/2006/relationships/image" Target="../media/image20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tmp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www.uv.es/qfla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99" y="4504788"/>
            <a:ext cx="1425087" cy="1451397"/>
          </a:xfrm>
          <a:prstGeom prst="rect">
            <a:avLst/>
          </a:prstGeom>
        </p:spPr>
      </p:pic>
      <p:pic>
        <p:nvPicPr>
          <p:cNvPr id="6" name="Imagen 5" descr="Placa de Petri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9344"/>
                    </a14:imgEffect>
                    <a14:imgEffect>
                      <a14:saturation sat="10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19147"/>
            <a:ext cx="4824536" cy="6843536"/>
          </a:xfrm>
          <a:prstGeom prst="rect">
            <a:avLst/>
          </a:prstGeom>
          <a:effectLst>
            <a:glow rad="203200">
              <a:schemeClr val="bg1">
                <a:alpha val="25000"/>
              </a:schemeClr>
            </a:glow>
          </a:effectLst>
        </p:spPr>
      </p:pic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1</a:t>
            </a:fld>
            <a:endParaRPr lang="ca-ES"/>
          </a:p>
        </p:txBody>
      </p:sp>
      <p:sp>
        <p:nvSpPr>
          <p:cNvPr id="2" name="Títol 1"/>
          <p:cNvSpPr>
            <a:spLocks noGrp="1"/>
          </p:cNvSpPr>
          <p:nvPr>
            <p:ph type="ctrTitle" idx="4294967295"/>
          </p:nvPr>
        </p:nvSpPr>
        <p:spPr>
          <a:xfrm>
            <a:off x="381060" y="2492896"/>
            <a:ext cx="8763000" cy="2275834"/>
          </a:xfrm>
          <a:effectLst/>
        </p:spPr>
        <p:txBody>
          <a:bodyPr>
            <a:noAutofit/>
          </a:bodyPr>
          <a:lstStyle/>
          <a:p>
            <a:pPr algn="ctr"/>
            <a:r>
              <a:rPr lang="ca-ES" b="1">
                <a:latin typeface="Arial" panose="020B0604020202020204" pitchFamily="34" charset="0"/>
                <a:cs typeface="Arial" panose="020B0604020202020204" pitchFamily="34" charset="0"/>
              </a:rPr>
              <a:t>Protocol de treball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als </a:t>
            </a:r>
            <a:r>
              <a:rPr lang="ca-ES" b="1">
                <a:latin typeface="Arial" panose="020B0604020202020204" pitchFamily="34" charset="0"/>
                <a:cs typeface="Arial" panose="020B0604020202020204" pitchFamily="34" charset="0"/>
              </a:rPr>
              <a:t>laboratoris docents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del Departament </a:t>
            </a:r>
            <a:r>
              <a:rPr lang="ca-ES" b="1">
                <a:latin typeface="Arial" panose="020B0604020202020204" pitchFamily="34" charset="0"/>
                <a:cs typeface="Arial" panose="020B0604020202020204" pitchFamily="34" charset="0"/>
              </a:rPr>
              <a:t>de Química Física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durant </a:t>
            </a:r>
            <a:r>
              <a:rPr lang="ca-ES" b="1">
                <a:latin typeface="Arial" panose="020B0604020202020204" pitchFamily="34" charset="0"/>
                <a:cs typeface="Arial" panose="020B0604020202020204" pitchFamily="34" charset="0"/>
              </a:rPr>
              <a:t>la situació COVID-19.</a:t>
            </a:r>
            <a:endParaRPr lang="es-ES_tradnl" b="1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ubtítol 2"/>
          <p:cNvSpPr>
            <a:spLocks noGrp="1"/>
          </p:cNvSpPr>
          <p:nvPr>
            <p:ph type="subTitle" idx="4294967295"/>
          </p:nvPr>
        </p:nvSpPr>
        <p:spPr>
          <a:xfrm>
            <a:off x="251520" y="5640470"/>
            <a:ext cx="8763000" cy="822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a-E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lang="ca-E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a-E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uatrimestre</a:t>
            </a:r>
            <a:r>
              <a:rPr lang="ca-E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Curs 21-22.</a:t>
            </a:r>
            <a:endParaRPr lang="ca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a-ES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87" y="559021"/>
            <a:ext cx="2092004" cy="2130626"/>
          </a:xfrm>
          <a:prstGeom prst="rect">
            <a:avLst/>
          </a:prstGeom>
        </p:spPr>
      </p:pic>
      <p:pic>
        <p:nvPicPr>
          <p:cNvPr id="4" name="airtone_-_forgotten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7244" y="26840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68">
        <p:fade/>
      </p:transition>
    </mc:Choice>
    <mc:Fallback xmlns="">
      <p:transition spd="med" advTm="11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415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10</a:t>
            </a:fld>
            <a:endParaRPr lang="ca-ES"/>
          </a:p>
        </p:txBody>
      </p:sp>
      <p:sp>
        <p:nvSpPr>
          <p:cNvPr id="3" name="Rectángulo 2"/>
          <p:cNvSpPr/>
          <p:nvPr/>
        </p:nvSpPr>
        <p:spPr>
          <a:xfrm>
            <a:off x="3592421" y="772557"/>
            <a:ext cx="547260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dirty="0"/>
              <a:t/>
            </a:r>
            <a:br>
              <a:rPr lang="fr-FR" dirty="0"/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 compartit pel grup de pràctiques</a:t>
            </a:r>
            <a:endParaRPr lang="es-ES" sz="2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a-ES" altLang="es-ES" b="1" noProof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Balances: </a:t>
            </a:r>
            <a:r>
              <a:rPr lang="ca-ES" altLang="es-ES" noProof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a-ES" altLang="es-ES" noProof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limitat a una sola persona per balança, esperant torn a la taula de treball assignada al principi de la sessió.</a:t>
            </a:r>
            <a:r>
              <a:rPr lang="ca-ES" alt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a-ES" altLang="es-ES" sz="1400" noProof="1" smtClean="0"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a-ES" b="1" noProof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Vitrines d’aspiració de gasos:</a:t>
            </a:r>
            <a:r>
              <a:rPr lang="ca-ES" altLang="es-ES" noProof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altLang="es-ES" noProof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a-ES" altLang="es-ES" noProof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limitat a una sola persona per vitrina, esperant torn a la taula de treball assignada al principi de la sessió.</a:t>
            </a:r>
            <a:r>
              <a:rPr lang="ca-ES" alt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a-ES" b="1" noProof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Dosificadors:</a:t>
            </a:r>
            <a:r>
              <a:rPr lang="ca-ES" altLang="es-ES" noProof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altLang="es-ES" noProof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a-ES" altLang="es-ES" noProof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limitat a una sola persona per dosificador, esperant torn a la taula de treball assignada al principi de la sessió.</a:t>
            </a:r>
            <a:r>
              <a:rPr lang="ca-ES" alt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7" y="1855345"/>
            <a:ext cx="2779988" cy="1630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7" y="4489244"/>
            <a:ext cx="1410094" cy="1638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3056"/>
            <a:ext cx="1058876" cy="2736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10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1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995">
        <p:fade/>
      </p:transition>
    </mc:Choice>
    <mc:Fallback xmlns="">
      <p:transition spd="med" advTm="189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11</a:t>
            </a:fld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2699792" y="2492896"/>
            <a:ext cx="6185037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neteja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superfície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treball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>
                <a:latin typeface="Arial" panose="020B0604020202020204" pitchFamily="34" charset="0"/>
                <a:cs typeface="Arial" panose="020B0604020202020204" pitchFamily="34" charset="0"/>
              </a:rPr>
              <a:t>i de la zona 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de contacte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equips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b="1" smtClean="0">
                <a:latin typeface="Arial" panose="020B0604020202020204" pitchFamily="34" charset="0"/>
                <a:cs typeface="Arial" panose="020B0604020202020204" pitchFamily="34" charset="0"/>
              </a:rPr>
              <a:t>ordinador</a:t>
            </a:r>
            <a:r>
              <a:rPr lang="es-ES" b="1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es-E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realitzarà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ca-ES" noProof="1" smtClean="0">
                <a:latin typeface="Arial" panose="020B0604020202020204" pitchFamily="34" charset="0"/>
                <a:cs typeface="Arial" panose="020B0604020202020204" pitchFamily="34" charset="0"/>
              </a:rPr>
              <a:t>solució</a:t>
            </a: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desinfectant que es troba en flascons polvoritzadors distribuïts pel laboratori.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a-E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Es farà servir guants i paper d'un sol ús que s'impregnarà amb el líquid desinfectant.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a-E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S'evitarà l'aplicació directa de la solució desinfectant sobre equips i ordinadors (teclat, ratolí i botó d'encesa).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a-E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Està totalment prohibida l'aplicació del líquid en superfícies calentes com agitadors amb calefacció.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F0773F7-3890-4054-8DC1-5A744B91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8882D4B-4FBF-4D30-B529-21BF9A45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endParaRPr kumimoji="0" lang="ca-ES" altLang="ca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31FED87-CD44-4A0C-AEFF-C8EE5B2E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5" y="3470157"/>
            <a:ext cx="1844302" cy="2594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11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59632" y="729542"/>
            <a:ext cx="76972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a-ES" sz="2800" b="1">
                <a:latin typeface="Arial" panose="020B0604020202020204" pitchFamily="34" charset="0"/>
                <a:cs typeface="Arial" panose="020B0604020202020204" pitchFamily="34" charset="0"/>
              </a:rPr>
              <a:t>Espai</a:t>
            </a:r>
            <a:r>
              <a:rPr lang="es-ES" sz="2800" b="1">
                <a:latin typeface="Arial" panose="020B0604020202020204" pitchFamily="34" charset="0"/>
                <a:cs typeface="Arial" panose="020B0604020202020204" pitchFamily="34" charset="0"/>
              </a:rPr>
              <a:t> personal de </a:t>
            </a:r>
            <a:r>
              <a:rPr lang="ca-ES" sz="2800" b="1" smtClean="0">
                <a:latin typeface="Arial" panose="020B0604020202020204" pitchFamily="34" charset="0"/>
                <a:cs typeface="Arial" panose="020B0604020202020204" pitchFamily="34" charset="0"/>
              </a:rPr>
              <a:t>treball</a:t>
            </a:r>
          </a:p>
          <a:p>
            <a:pPr lvl="0" algn="ctr"/>
            <a:r>
              <a:rPr lang="es-ES" b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neteja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freqüent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les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superfícies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ajuda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aturar la </a:t>
            </a:r>
            <a:r>
              <a:rPr lang="ca-ES" b="1" noProof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propagació. </a:t>
            </a:r>
            <a:r>
              <a:rPr lang="es-ES" b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ca-ES" b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recomana</a:t>
            </a:r>
            <a:r>
              <a:rPr lang="es-ES" b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que, a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l'inici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al final de la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sessió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higienices el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espai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</a:t>
            </a:r>
            <a:r>
              <a:rPr lang="es-ES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773">
        <p:fade/>
      </p:transition>
    </mc:Choice>
    <mc:Fallback xmlns="">
      <p:transition spd="med" advTm="31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6702" y="2852937"/>
            <a:ext cx="5915498" cy="31683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12</a:t>
            </a:fld>
            <a:endParaRPr lang="ca-ES"/>
          </a:p>
        </p:txBody>
      </p:sp>
      <p:sp>
        <p:nvSpPr>
          <p:cNvPr id="3" name="Rectángulo 2"/>
          <p:cNvSpPr/>
          <p:nvPr/>
        </p:nvSpPr>
        <p:spPr>
          <a:xfrm>
            <a:off x="511228" y="1152908"/>
            <a:ext cx="5716956" cy="47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ca-E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Preparació del refractòmetre</a:t>
            </a:r>
            <a:endParaRPr lang="es-ES" b="1" smtClean="0">
              <a:solidFill>
                <a:schemeClr val="accent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b="1" noProof="1" smtClean="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les característiques de mesura en el refractòmetre, presta especial atenció en l'ús i higienització de l'equip.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b="1" noProof="1" smtClean="0">
              <a:solidFill>
                <a:schemeClr val="accent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noProof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vegada que un nou usuari utilitze el refractòmetre procedirà a higienitzar l'equip amb paper d'un sol ús, impregnat en líquid desinfectant.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noProof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polvoritzar directament sobre el refractòmetre.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noProof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vegada higienitzat, es recobrirà l'ocular amb film plàstic.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noProof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Recorda: realitza la mesura sempre amb ulleres de seguretat, mascareta i guants.</a:t>
            </a: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56992"/>
            <a:ext cx="2332552" cy="3244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9" t="8332" r="12637" b="-1395"/>
          <a:stretch/>
        </p:blipFill>
        <p:spPr bwMode="auto">
          <a:xfrm rot="5400000">
            <a:off x="6182404" y="790934"/>
            <a:ext cx="2539829" cy="172819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9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7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36">
        <p:fade/>
      </p:transition>
    </mc:Choice>
    <mc:Fallback xmlns="">
      <p:transition spd="med" advTm="197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13</a:t>
            </a:fld>
            <a:endParaRPr lang="ca-E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F0773F7-3890-4054-8DC1-5A744B91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8882D4B-4FBF-4D30-B529-21BF9A45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endParaRPr kumimoji="0" lang="ca-ES" altLang="ca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31FED87-CD44-4A0C-AEFF-C8EE5B2E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1714473" y="820936"/>
            <a:ext cx="6768752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800" b="1" noProof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Recomanacions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ca-ES" sz="2800" b="1" noProof="1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noProof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Evita tocar equips, superfícies o materials no essencials per al treball.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noProof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Respecta la distància màxima interpersonal.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noProof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 especialment mantenir la distància a les vitrines o quan es pesen o dosifiquen reactius químics.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noProof="1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noProof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 accedir a espais reduïts ocupats per uns altres, espera que queden lliures.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sz="2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68811"/>
            <a:ext cx="1135478" cy="1005927"/>
          </a:xfrm>
          <a:prstGeom prst="rect">
            <a:avLst/>
          </a:prstGeom>
          <a:effectLst>
            <a:outerShdw blurRad="50800" dist="50800" dir="5400000" algn="ctr" rotWithShape="0">
              <a:schemeClr val="accent2"/>
            </a:outerShdw>
          </a:effectLst>
        </p:spPr>
      </p:pic>
      <p:sp>
        <p:nvSpPr>
          <p:cNvPr id="13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1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2092004" cy="213062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14</a:t>
            </a:fld>
            <a:endParaRPr lang="ca-ES"/>
          </a:p>
        </p:txBody>
      </p:sp>
      <p:sp>
        <p:nvSpPr>
          <p:cNvPr id="3" name="Rectángulo 2"/>
          <p:cNvSpPr/>
          <p:nvPr/>
        </p:nvSpPr>
        <p:spPr>
          <a:xfrm>
            <a:off x="2483768" y="2107521"/>
            <a:ext cx="5627996" cy="19697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schemeClr val="accent6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sz="2000" b="1" i="1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3600" b="1" i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Gràcies per la teua col·laboració.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ca-ES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393249" y="5429092"/>
            <a:ext cx="3113828" cy="92765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335089" y="5611328"/>
            <a:ext cx="17281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Toni Alonso Meneses</a:t>
            </a:r>
            <a:endParaRPr lang="es-E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Teresa García Sancho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35089" y="5399476"/>
            <a:ext cx="17281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AUTORS:</a:t>
            </a:r>
            <a:endParaRPr lang="es-E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99" y="4504788"/>
            <a:ext cx="1425087" cy="145139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354486" y="6072993"/>
            <a:ext cx="23762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smtClean="0">
                <a:latin typeface="Arial" panose="020B0604020202020204" pitchFamily="34" charset="0"/>
                <a:cs typeface="Arial" panose="020B0604020202020204" pitchFamily="34" charset="0"/>
              </a:rPr>
              <a:t>Música: forgottenland </a:t>
            </a:r>
            <a:r>
              <a:rPr lang="ca-ES" sz="1100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100" smtClean="0">
                <a:latin typeface="Arial" panose="020B0604020202020204" pitchFamily="34" charset="0"/>
                <a:cs typeface="Arial" panose="020B0604020202020204" pitchFamily="34" charset="0"/>
              </a:rPr>
              <a:t> aritone</a:t>
            </a:r>
            <a:endParaRPr lang="es-E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80" y="5429092"/>
            <a:ext cx="1400370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90">
        <p:fade/>
      </p:transition>
    </mc:Choice>
    <mc:Fallback xmlns="">
      <p:transition spd="med" advTm="5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683568" y="980728"/>
            <a:ext cx="8330336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 fi de protegir la </a:t>
            </a:r>
            <a:r>
              <a:rPr lang="ca-E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teua </a:t>
            </a:r>
            <a:r>
              <a:rPr lang="ca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salut i la dels altres, i minimitzar les situacions de risc generades per la COVID-19, s'exposen en aquest document una sèrie de mesures i recomanacions especials </a:t>
            </a:r>
            <a:r>
              <a:rPr lang="ca-E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pel </a:t>
            </a:r>
            <a:r>
              <a:rPr lang="ca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treball presencial en els laboratoris </a:t>
            </a:r>
            <a:r>
              <a:rPr lang="ca-E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docents del departament </a:t>
            </a:r>
            <a:r>
              <a:rPr lang="ca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de Química física</a:t>
            </a:r>
            <a:r>
              <a:rPr lang="ca-E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sz="2000" b="1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es-E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a-E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respectar </a:t>
            </a:r>
            <a:r>
              <a:rPr lang="ca-E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aquestes normes ens cuidem tots.</a:t>
            </a:r>
            <a:endParaRPr lang="es-ES" sz="2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2</a:t>
            </a:fld>
            <a:endParaRPr lang="ca-ES"/>
          </a:p>
        </p:txBody>
      </p:sp>
      <p:sp>
        <p:nvSpPr>
          <p:cNvPr id="8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7500" y="82550"/>
            <a:ext cx="8826500" cy="655836"/>
          </a:xfrm>
        </p:spPr>
        <p:txBody>
          <a:bodyPr>
            <a:normAutofit fontScale="90000"/>
          </a:bodyPr>
          <a:lstStyle/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 </a:t>
            </a:r>
            <a:r>
              <a:rPr lang="es-ES_tradnl" sz="1600" dirty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  <a:t/>
            </a:r>
            <a:br>
              <a:rPr lang="es-ES_tradnl" sz="1800" dirty="0">
                <a:solidFill>
                  <a:schemeClr val="tx2">
                    <a:lumMod val="75000"/>
                  </a:schemeClr>
                </a:solidFill>
                <a:effectLst/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F0773F7-3890-4054-8DC1-5A744B91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8882D4B-4FBF-4D30-B529-21BF9A45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endParaRPr kumimoji="0" lang="ca-ES" altLang="ca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31FED87-CD44-4A0C-AEFF-C8EE5B2E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11" y="3974514"/>
            <a:ext cx="4027249" cy="2410308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68">
        <p:fade/>
      </p:transition>
    </mc:Choice>
    <mc:Fallback xmlns="">
      <p:transition spd="med" advTm="12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1096206" y="3210413"/>
            <a:ext cx="7868282" cy="3098907"/>
          </a:xfrm>
          <a:prstGeom prst="rect">
            <a:avLst/>
          </a:prstGeom>
          <a:solidFill>
            <a:schemeClr val="bg1"/>
          </a:solidFill>
          <a:ln w="12700"/>
          <a:effectLst>
            <a:outerShdw blurRad="50800" dist="38100" dir="19200000" algn="l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3</a:t>
            </a:fld>
            <a:endParaRPr lang="ca-ES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920149" y="1041094"/>
            <a:ext cx="6220396" cy="14106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schemeClr val="tx2">
                <a:lumMod val="75000"/>
                <a:alpha val="40000"/>
              </a:schemeClr>
            </a:outerShdw>
          </a:effectLst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800" b="1">
                <a:latin typeface="Arial" panose="020B0604020202020204" pitchFamily="34" charset="0"/>
                <a:cs typeface="Arial" panose="020B0604020202020204" pitchFamily="34" charset="0"/>
              </a:rPr>
              <a:t>Accedeix </a:t>
            </a:r>
            <a:r>
              <a:rPr lang="ca-ES" sz="2800" b="1" smtClean="0">
                <a:latin typeface="Arial" panose="020B0604020202020204" pitchFamily="34" charset="0"/>
                <a:cs typeface="Arial" panose="020B0604020202020204" pitchFamily="34" charset="0"/>
              </a:rPr>
              <a:t>al laboratori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8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b="1">
                <a:latin typeface="Arial" panose="020B0604020202020204" pitchFamily="34" charset="0"/>
                <a:cs typeface="Arial" panose="020B0604020202020204" pitchFamily="34" charset="0"/>
              </a:rPr>
              <a:t>amb la mascareta degudament </a:t>
            </a:r>
            <a:r>
              <a:rPr lang="ca-ES" sz="2800" b="1" smtClean="0">
                <a:latin typeface="Arial" panose="020B0604020202020204" pitchFamily="34" charset="0"/>
                <a:cs typeface="Arial" panose="020B0604020202020204" pitchFamily="34" charset="0"/>
              </a:rPr>
              <a:t>col·locada</a:t>
            </a:r>
            <a:endParaRPr lang="es-E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1406624" y="3429390"/>
            <a:ext cx="7056784" cy="15558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a-ES" sz="2400" b="1">
                <a:latin typeface="Arial" panose="020B0604020202020204" pitchFamily="34" charset="0"/>
                <a:cs typeface="Arial" panose="020B0604020202020204" pitchFamily="34" charset="0"/>
              </a:rPr>
              <a:t>Material propi que </a:t>
            </a:r>
            <a:r>
              <a:rPr lang="ca-ES" sz="2400" b="1" smtClean="0">
                <a:latin typeface="Arial" panose="020B0604020202020204" pitchFamily="34" charset="0"/>
                <a:cs typeface="Arial" panose="020B0604020202020204" pitchFamily="34" charset="0"/>
              </a:rPr>
              <a:t>deus </a:t>
            </a:r>
            <a:r>
              <a:rPr lang="ca-ES" sz="2400" b="1">
                <a:latin typeface="Arial" panose="020B0604020202020204" pitchFamily="34" charset="0"/>
                <a:cs typeface="Arial" panose="020B0604020202020204" pitchFamily="34" charset="0"/>
              </a:rPr>
              <a:t>portar durant </a:t>
            </a:r>
            <a:endParaRPr lang="ca-ES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a-ES" sz="2400" b="1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2400" b="1">
                <a:latin typeface="Arial" panose="020B0604020202020204" pitchFamily="34" charset="0"/>
                <a:cs typeface="Arial" panose="020B0604020202020204" pitchFamily="34" charset="0"/>
              </a:rPr>
              <a:t>sessió de pràctiques</a:t>
            </a:r>
            <a:endParaRPr lang="es-E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358174" y="4387438"/>
            <a:ext cx="7237342" cy="1777866"/>
            <a:chOff x="1186247" y="4294634"/>
            <a:chExt cx="7454743" cy="184286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5F7AEE1-92BA-48B6-8222-BD87582A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6247" y="4369610"/>
              <a:ext cx="1738283" cy="16314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67C3762-2CC6-4A12-BE68-1EF6BE976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29578" y="4479815"/>
              <a:ext cx="1602661" cy="16026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C83490B-B2A1-4BD6-AB39-6961FB3F5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4294634"/>
              <a:ext cx="1858037" cy="18428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n 7" descr="Recorte de pantalla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472" y="4479815"/>
              <a:ext cx="1643518" cy="154684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16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6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94">
        <p:fade/>
      </p:transition>
    </mc:Choice>
    <mc:Fallback xmlns="">
      <p:transition spd="med" advTm="7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4</a:t>
            </a:fld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3203848" y="761226"/>
            <a:ext cx="547260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es-ES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a-E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al laboratori 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Evita qualsevol tipus d'aglomeració, mantenint la màxima distància interpersonal.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S'accedirà al laboratori per la porta exterior més propera a la pràctica que es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realitze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aquest dia. El/la professor/a us indicarà la porta d'accés.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Està limitada la circulació per les dependències interiors que comuniquen els laboratoris. Utilitzeu només en situacions d'emergència.</a:t>
            </a:r>
            <a:endParaRPr lang="es-E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F0773F7-3890-4054-8DC1-5A744B91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8882D4B-4FBF-4D30-B529-21BF9A45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endParaRPr kumimoji="0" lang="ca-ES" altLang="ca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31FED87-CD44-4A0C-AEFF-C8EE5B2E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pSp>
        <p:nvGrpSpPr>
          <p:cNvPr id="3" name="Grupo 2"/>
          <p:cNvGrpSpPr/>
          <p:nvPr/>
        </p:nvGrpSpPr>
        <p:grpSpPr>
          <a:xfrm>
            <a:off x="945031" y="3915969"/>
            <a:ext cx="2212994" cy="1856044"/>
            <a:chOff x="803717" y="3540099"/>
            <a:chExt cx="2212994" cy="18560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Imagen 5" descr="Recorte de pantall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17" y="3702352"/>
              <a:ext cx="2212994" cy="1693791"/>
            </a:xfrm>
            <a:prstGeom prst="rect">
              <a:avLst/>
            </a:prstGeom>
          </p:spPr>
        </p:pic>
        <p:sp>
          <p:nvSpPr>
            <p:cNvPr id="8" name="Multiplicar 7"/>
            <p:cNvSpPr/>
            <p:nvPr/>
          </p:nvSpPr>
          <p:spPr>
            <a:xfrm>
              <a:off x="1426106" y="3540099"/>
              <a:ext cx="576064" cy="576064"/>
            </a:xfrm>
            <a:prstGeom prst="mathMultiply">
              <a:avLst>
                <a:gd name="adj1" fmla="val 20496"/>
              </a:avLst>
            </a:prstGeom>
            <a:solidFill>
              <a:srgbClr val="FF33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Flecha arriba 12"/>
            <p:cNvSpPr/>
            <p:nvPr/>
          </p:nvSpPr>
          <p:spPr>
            <a:xfrm rot="10800000">
              <a:off x="897003" y="4369227"/>
              <a:ext cx="331355" cy="360040"/>
            </a:xfrm>
            <a:prstGeom prst="upArrow">
              <a:avLst/>
            </a:prstGeom>
            <a:solidFill>
              <a:srgbClr val="99FF33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19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6" y="1952751"/>
            <a:ext cx="1911191" cy="17200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5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58">
        <p:fade/>
      </p:transition>
    </mc:Choice>
    <mc:Fallback xmlns="">
      <p:transition spd="med" advTm="160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5</a:t>
            </a:fld>
            <a:endParaRPr lang="ca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1691680" y="1120061"/>
            <a:ext cx="6754018" cy="20621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  <a:endParaRPr lang="es-ES" sz="2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Neteja de mans. A l'accedir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laboratori s'ha de procedir a la neteja de mans amb gel </a:t>
            </a:r>
            <a:r>
              <a:rPr lang="ca-ES" dirty="0" err="1">
                <a:latin typeface="Arial" panose="020B0604020202020204" pitchFamily="34" charset="0"/>
                <a:cs typeface="Arial" panose="020B0604020202020204" pitchFamily="34" charset="0"/>
              </a:rPr>
              <a:t>hidroalcohólico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 o amb aigua i sabó.</a:t>
            </a: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Els dispensadors es trobaran al costat de la porta d'accés dels laboratoris i en les piles.</a:t>
            </a:r>
            <a:endParaRPr lang="es-E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38126"/>
            <a:ext cx="3108924" cy="1326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89040"/>
            <a:ext cx="1907021" cy="2744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8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1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44">
        <p:fade/>
      </p:transition>
    </mc:Choice>
    <mc:Fallback xmlns="">
      <p:transition spd="med" advTm="127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6</a:t>
            </a:fld>
            <a:endParaRPr lang="ca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1096206" y="967654"/>
            <a:ext cx="490903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al </a:t>
            </a:r>
            <a:r>
              <a:rPr lang="ca-E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Les pertinences personals s'han de guardar en les taquilles evitant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aglomeracions.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es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ha taquilles a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l’entrada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fons de laboratori. Els primers usuaris que accedeixin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al laboratori,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utilitzaran les taquilles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fons, deixant les taquilles de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l’entrada pels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últims.</a:t>
            </a:r>
            <a:endParaRPr lang="es-E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28999"/>
            <a:ext cx="2297976" cy="31830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22" y="967654"/>
            <a:ext cx="2645566" cy="20162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8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0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34">
        <p:fade/>
      </p:transition>
    </mc:Choice>
    <mc:Fallback xmlns="">
      <p:transition spd="med" advTm="147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7</a:t>
            </a:fld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910750" y="1156178"/>
            <a:ext cx="62936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800" b="1" dirty="0">
                <a:latin typeface="Arial" panose="020B0604020202020204" pitchFamily="34" charset="0"/>
                <a:cs typeface="Arial" panose="020B0604020202020204" pitchFamily="34" charset="0"/>
              </a:rPr>
              <a:t>Objectes personals d'ús en el </a:t>
            </a:r>
            <a:r>
              <a:rPr lang="ca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  <a:endParaRPr lang="es-ES" sz="2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Evita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portar material que no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siga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indispensable durant el treball al laboratori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ca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 excepció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material de seguretat, que és obligatori, es recomana portar només: el quadern de laboratori, l'estoig amb bolígrafs i la calculadora.</a:t>
            </a: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endParaRPr lang="es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Aquests objectes no s'han de compartir.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F0773F7-3890-4054-8DC1-5A744B91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8882D4B-4FBF-4D30-B529-21BF9A45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endParaRPr kumimoji="0" lang="ca-ES" altLang="ca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31FED87-CD44-4A0C-AEFF-C8EE5B2E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09" y="4636242"/>
            <a:ext cx="1631651" cy="1041898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72" y="4583666"/>
            <a:ext cx="877597" cy="1094474"/>
          </a:xfrm>
          <a:prstGeom prst="rect">
            <a:avLst/>
          </a:prstGeom>
        </p:spPr>
      </p:pic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55" y="4535269"/>
            <a:ext cx="1654548" cy="1243845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402772" y="1759056"/>
            <a:ext cx="1672375" cy="2780148"/>
            <a:chOff x="7292112" y="1152908"/>
            <a:chExt cx="1672375" cy="2780148"/>
          </a:xfrm>
        </p:grpSpPr>
        <p:grpSp>
          <p:nvGrpSpPr>
            <p:cNvPr id="3" name="Grupo 2"/>
            <p:cNvGrpSpPr/>
            <p:nvPr/>
          </p:nvGrpSpPr>
          <p:grpSpPr>
            <a:xfrm>
              <a:off x="7415664" y="1344279"/>
              <a:ext cx="1505795" cy="2588777"/>
              <a:chOff x="7625314" y="1344279"/>
              <a:chExt cx="1296145" cy="2167637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" name="Imagen 1" descr="Recorte de pantalla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5315" y="2417996"/>
                <a:ext cx="1296144" cy="1093920"/>
              </a:xfrm>
              <a:prstGeom prst="rect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</p:pic>
          <p:pic>
            <p:nvPicPr>
              <p:cNvPr id="4" name="Imagen 3" descr="Recorte de pantalla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5314" y="1344279"/>
                <a:ext cx="1296144" cy="1015313"/>
              </a:xfrm>
              <a:prstGeom prst="rect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</p:pic>
        </p:grpSp>
        <p:sp>
          <p:nvSpPr>
            <p:cNvPr id="20" name="Multiplicar 19"/>
            <p:cNvSpPr/>
            <p:nvPr/>
          </p:nvSpPr>
          <p:spPr>
            <a:xfrm>
              <a:off x="7812360" y="1152908"/>
              <a:ext cx="1152127" cy="1403944"/>
            </a:xfrm>
            <a:prstGeom prst="mathMultiply">
              <a:avLst>
                <a:gd name="adj1" fmla="val 412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Multiplicar 17"/>
            <p:cNvSpPr/>
            <p:nvPr/>
          </p:nvSpPr>
          <p:spPr>
            <a:xfrm>
              <a:off x="7292112" y="2430328"/>
              <a:ext cx="1152127" cy="1403944"/>
            </a:xfrm>
            <a:prstGeom prst="mathMultiply">
              <a:avLst>
                <a:gd name="adj1" fmla="val 412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21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8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74">
        <p:fade/>
      </p:transition>
    </mc:Choice>
    <mc:Fallback xmlns="">
      <p:transition spd="med" advTm="152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8</a:t>
            </a:fld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1085672" y="802060"/>
            <a:ext cx="777222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ca-ES" sz="2800" b="1" dirty="0">
                <a:latin typeface="Arial" panose="020B0604020202020204" pitchFamily="34" charset="0"/>
                <a:cs typeface="Arial" panose="020B0604020202020204" pitchFamily="34" charset="0"/>
              </a:rPr>
              <a:t>Lloc de treball</a:t>
            </a:r>
            <a:endParaRPr lang="es-ES" sz="28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endParaRPr 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s'ha de fer servir cap material que no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estiga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assignat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lloc de treball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la mesura del possible, la major part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del material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, reactius i instruments seran d'ús exclusiu per a dos estudiants, que es repartiran les diferents operacions necessàries per al desenvolupament de la sessió, segons </a:t>
            </a:r>
            <a:r>
              <a:rPr lang="ca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 el/la professor/a.</a:t>
            </a: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obstant això, alguns reactius i instruments seran compartits per tot el grup de pràctiques amb algunes restriccions.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F0773F7-3890-4054-8DC1-5A744B91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8882D4B-4FBF-4D30-B529-21BF9A45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endParaRPr kumimoji="0" lang="ca-ES" altLang="ca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31FED87-CD44-4A0C-AEFF-C8EE5B2E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pSp>
        <p:nvGrpSpPr>
          <p:cNvPr id="10" name="Grupo 9"/>
          <p:cNvGrpSpPr/>
          <p:nvPr/>
        </p:nvGrpSpPr>
        <p:grpSpPr>
          <a:xfrm>
            <a:off x="5871040" y="1516356"/>
            <a:ext cx="2409726" cy="1504477"/>
            <a:chOff x="4178498" y="1780507"/>
            <a:chExt cx="2633213" cy="1654112"/>
          </a:xfrm>
        </p:grpSpPr>
        <p:pic>
          <p:nvPicPr>
            <p:cNvPr id="5" name="Imagen 4" descr="Recorte de pantalla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498" y="1780507"/>
              <a:ext cx="1811806" cy="1286476"/>
            </a:xfrm>
            <a:prstGeom prst="rect">
              <a:avLst/>
            </a:prstGeom>
          </p:spPr>
        </p:pic>
        <p:pic>
          <p:nvPicPr>
            <p:cNvPr id="4" name="Imagen 3" descr="Recorte de pantall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599" y="1956296"/>
              <a:ext cx="1744596" cy="1236789"/>
            </a:xfrm>
            <a:prstGeom prst="rect">
              <a:avLst/>
            </a:prstGeom>
          </p:spPr>
        </p:pic>
        <p:pic>
          <p:nvPicPr>
            <p:cNvPr id="3" name="Imagen 2" descr="Recorte de pantall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274" y="2058088"/>
              <a:ext cx="1807762" cy="1283229"/>
            </a:xfrm>
            <a:prstGeom prst="rect">
              <a:avLst/>
            </a:prstGeom>
          </p:spPr>
        </p:pic>
        <p:pic>
          <p:nvPicPr>
            <p:cNvPr id="2" name="Imagen 1" descr="Recorte de pantalla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283" y="2200208"/>
              <a:ext cx="1740428" cy="1234411"/>
            </a:xfrm>
            <a:prstGeom prst="rect">
              <a:avLst/>
            </a:prstGeom>
          </p:spPr>
        </p:pic>
      </p:grpSp>
      <p:sp>
        <p:nvSpPr>
          <p:cNvPr id="13" name="CuadroTexto 12"/>
          <p:cNvSpPr txBox="1"/>
          <p:nvPr/>
        </p:nvSpPr>
        <p:spPr>
          <a:xfrm>
            <a:off x="1096206" y="1639740"/>
            <a:ext cx="430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>
                <a:latin typeface="Arial" panose="020B0604020202020204" pitchFamily="34" charset="0"/>
                <a:cs typeface="Arial" panose="020B0604020202020204" pitchFamily="34" charset="0"/>
              </a:rPr>
              <a:t>El lloc de treball disponible </a:t>
            </a: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ca-ES">
                <a:latin typeface="Arial" panose="020B0604020202020204" pitchFamily="34" charset="0"/>
                <a:cs typeface="Arial" panose="020B0604020202020204" pitchFamily="34" charset="0"/>
              </a:rPr>
              <a:t>la realització de les pràctiques estarà </a:t>
            </a:r>
            <a:r>
              <a:rPr lang="ca-ES" noProof="1" smtClean="0">
                <a:latin typeface="Arial" panose="020B0604020202020204" pitchFamily="34" charset="0"/>
                <a:cs typeface="Arial" panose="020B0604020202020204" pitchFamily="34" charset="0"/>
              </a:rPr>
              <a:t>senyalitzat</a:t>
            </a:r>
            <a:r>
              <a:rPr lang="ca-ES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18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55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treball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laboratoris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docents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de Química Física.</a:t>
            </a:r>
            <a:b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quatrimestre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 </a:t>
            </a:r>
            <a:r>
              <a:rPr lang="es-ES_tradnl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Curs</a:t>
            </a:r>
            <a:r>
              <a:rPr lang="es-ES_tradnl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21-22</a:t>
            </a: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9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01">
        <p:fade/>
      </p:transition>
    </mc:Choice>
    <mc:Fallback xmlns="">
      <p:transition spd="med" advTm="22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FA11-BD03-4002-B4F0-BF0EFD49AD24}" type="slidenum">
              <a:rPr lang="ca-ES" smtClean="0"/>
              <a:t>9</a:t>
            </a:fld>
            <a:endParaRPr lang="ca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464"/>
            <a:ext cx="543501" cy="55353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60A4F50-18C2-4648-A8E5-942037ED6C3D}"/>
              </a:ext>
            </a:extLst>
          </p:cNvPr>
          <p:cNvSpPr/>
          <p:nvPr/>
        </p:nvSpPr>
        <p:spPr>
          <a:xfrm>
            <a:off x="1007904" y="608872"/>
            <a:ext cx="77722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700020" algn="ctr"/>
                <a:tab pos="5400040" algn="r"/>
              </a:tabLst>
            </a:pP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  <a:endParaRPr 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altLang="es-ES" sz="1600" dirty="0" smtClean="0">
                <a:latin typeface="Arial Unicode MS"/>
              </a:rPr>
              <a:t>A </a:t>
            </a:r>
            <a:r>
              <a:rPr lang="ca-ES" altLang="es-ES" sz="1600" dirty="0">
                <a:latin typeface="Arial Unicode MS"/>
              </a:rPr>
              <a:t>cada costat de les taules de treball es disposaran els muntatges per a la realització de les </a:t>
            </a:r>
            <a:r>
              <a:rPr lang="ca-ES" altLang="es-ES" sz="1600" dirty="0" smtClean="0">
                <a:latin typeface="Arial Unicode MS"/>
              </a:rPr>
              <a:t>experiències. </a:t>
            </a:r>
            <a:r>
              <a:rPr lang="ca-ES" altLang="es-ES" sz="1600" dirty="0">
                <a:latin typeface="Arial Unicode MS"/>
              </a:rPr>
              <a:t>Estan </a:t>
            </a:r>
            <a:r>
              <a:rPr lang="ca-ES" altLang="es-ES" sz="1600" dirty="0" smtClean="0">
                <a:latin typeface="Arial Unicode MS"/>
              </a:rPr>
              <a:t>col·locats </a:t>
            </a:r>
            <a:r>
              <a:rPr lang="ca-ES" altLang="es-ES" sz="1600" dirty="0">
                <a:latin typeface="Arial Unicode MS"/>
              </a:rPr>
              <a:t>de manera que, en l'espai entre les taules només dos estudiants treballen </a:t>
            </a:r>
            <a:r>
              <a:rPr lang="ca-ES" altLang="es-ES" sz="1600" dirty="0" smtClean="0">
                <a:latin typeface="Arial Unicode MS"/>
              </a:rPr>
              <a:t>simultàniament.</a:t>
            </a:r>
            <a:endParaRPr lang="es-ES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2700020" algn="ctr"/>
                <a:tab pos="5400040" algn="r"/>
              </a:tabLst>
            </a:pPr>
            <a:r>
              <a:rPr lang="ca-ES" altLang="es-ES" sz="1600" dirty="0" smtClean="0">
                <a:latin typeface="Arial Unicode MS"/>
              </a:rPr>
              <a:t>La </a:t>
            </a:r>
            <a:r>
              <a:rPr lang="ca-ES" altLang="es-ES" sz="1600" dirty="0">
                <a:latin typeface="Arial Unicode MS"/>
              </a:rPr>
              <a:t>distribució dels estudiants per a la realització de les experiències es troba disponible al web de laboratori.</a:t>
            </a:r>
            <a:r>
              <a:rPr lang="ca-ES" altLang="es-ES" sz="800" dirty="0"/>
              <a:t> </a:t>
            </a:r>
            <a:r>
              <a:rPr lang="es-E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www.uv.es/qflab</a:t>
            </a:r>
            <a:endParaRPr lang="es-ES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ol 3">
            <a:extLst>
              <a:ext uri="{FF2B5EF4-FFF2-40B4-BE49-F238E27FC236}">
                <a16:creationId xmlns:a16="http://schemas.microsoft.com/office/drawing/2014/main" id="{FE816C3A-0DAB-4E33-BDD4-D85A014D00E1}"/>
              </a:ext>
            </a:extLst>
          </p:cNvPr>
          <p:cNvSpPr txBox="1">
            <a:spLocks/>
          </p:cNvSpPr>
          <p:nvPr/>
        </p:nvSpPr>
        <p:spPr>
          <a:xfrm>
            <a:off x="317500" y="82550"/>
            <a:ext cx="8826500" cy="6051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Protocolo de trabajo laboratorios docentes de Química Física.</a:t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Primer cuatrimestre. Curso 21-22</a:t>
            </a:r>
            <a:b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endParaRPr lang="ca-ES" sz="18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1835696" y="2564904"/>
            <a:ext cx="6552728" cy="4220589"/>
            <a:chOff x="1835696" y="2711075"/>
            <a:chExt cx="6552728" cy="4220589"/>
          </a:xfrm>
        </p:grpSpPr>
        <p:sp>
          <p:nvSpPr>
            <p:cNvPr id="16" name="Rectángulo 15"/>
            <p:cNvSpPr/>
            <p:nvPr/>
          </p:nvSpPr>
          <p:spPr>
            <a:xfrm>
              <a:off x="1835696" y="2711075"/>
              <a:ext cx="6552728" cy="42205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" name="Imagen 16" descr="Recorte de pantalla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1" y="2747347"/>
              <a:ext cx="2800030" cy="1943434"/>
            </a:xfrm>
            <a:prstGeom prst="rect">
              <a:avLst/>
            </a:prstGeom>
          </p:spPr>
        </p:pic>
        <p:pic>
          <p:nvPicPr>
            <p:cNvPr id="18" name="Imagen 17" descr="Recorte de pantalla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4764710"/>
              <a:ext cx="2803375" cy="2034376"/>
            </a:xfrm>
            <a:prstGeom prst="rect">
              <a:avLst/>
            </a:prstGeom>
          </p:spPr>
        </p:pic>
        <p:pic>
          <p:nvPicPr>
            <p:cNvPr id="19" name="Imagen 18" descr="Recorte de pantalla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01" y="2747347"/>
              <a:ext cx="2780583" cy="1967912"/>
            </a:xfrm>
            <a:prstGeom prst="rect">
              <a:avLst/>
            </a:prstGeom>
          </p:spPr>
        </p:pic>
        <p:pic>
          <p:nvPicPr>
            <p:cNvPr id="20" name="Imagen 19" descr="Recorte de pantalla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01" y="4764710"/>
              <a:ext cx="2829213" cy="2034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6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36">
        <p:fade/>
      </p:transition>
    </mc:Choice>
    <mc:Fallback xmlns="">
      <p:transition spd="med" advTm="197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Espiral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799</Words>
  <Application>Microsoft Office PowerPoint</Application>
  <PresentationFormat>Presentación en pantalla (4:3)</PresentationFormat>
  <Paragraphs>129</Paragraphs>
  <Slides>14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Arial Unicode MS</vt:lpstr>
      <vt:lpstr>Calibri</vt:lpstr>
      <vt:lpstr>Century Gothic</vt:lpstr>
      <vt:lpstr>Times New Roman</vt:lpstr>
      <vt:lpstr>Wingdings</vt:lpstr>
      <vt:lpstr>Wingdings 3</vt:lpstr>
      <vt:lpstr>Espiral</vt:lpstr>
      <vt:lpstr>Protocol de treball  als laboratoris docents del Departament de Química Física  durant la situació COVID-19.</vt:lpstr>
      <vt:lpstr>Protocol de treball als laboratoris docents de Química Física. Primer quatrimestre. Curs 21-22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2020-07-24T12:21:15Z</dcterms:created>
  <dcterms:modified xsi:type="dcterms:W3CDTF">2021-09-09T08:58:25Z</dcterms:modified>
</cp:coreProperties>
</file>