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9" r:id="rId2"/>
    <p:sldId id="261" r:id="rId3"/>
    <p:sldId id="277" r:id="rId4"/>
    <p:sldId id="280" r:id="rId5"/>
    <p:sldId id="279" r:id="rId6"/>
    <p:sldId id="284" r:id="rId7"/>
    <p:sldId id="282" r:id="rId8"/>
    <p:sldId id="287" r:id="rId9"/>
    <p:sldId id="263" r:id="rId10"/>
    <p:sldId id="271" r:id="rId11"/>
    <p:sldId id="290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5D0F57"/>
    <a:srgbClr val="3A026A"/>
    <a:srgbClr val="F8A0D9"/>
    <a:srgbClr val="3E0F5D"/>
    <a:srgbClr val="C7D4F3"/>
    <a:srgbClr val="DEBAD2"/>
    <a:srgbClr val="E0B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177" autoAdjust="0"/>
  </p:normalViewPr>
  <p:slideViewPr>
    <p:cSldViewPr snapToGrid="0">
      <p:cViewPr varScale="1">
        <p:scale>
          <a:sx n="65" d="100"/>
          <a:sy n="65" d="100"/>
        </p:scale>
        <p:origin x="9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AYD%20TECNOLOGIA%20fARMACEUTICA%202023\DOCENCIA\INVESTIGACION%20DOCENTE\Proyecto%20Innovacion%20educativa%2024-25\EXPOCIENCIA\Resultados%20pre-test%20expocienc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AYD%20TECNOLOGIA%20fARMACEUTICA%202023\DOCENCIA\INVESTIGACION%20DOCENTE\Proyecto%20Innovacion%20educativa%2024-25\EXPOCIENCIA\Resultados%20pre-test%20expocienc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user\Desktop\AYD%20TECNOLOGIA%20fARMACEUTICA%202023\DOCENCIA\INVESTIGACION%20DOCENTE\Proyecto%20Innovacion%20educativa%2024-25\EXPOCIENCIA\Resultados%20pre-test%20expociencia.xlsx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microsoft.com/office/2011/relationships/chartColorStyle" Target="colors3.xml"/><Relationship Id="rId1" Type="http://schemas.microsoft.com/office/2011/relationships/chartStyle" Target="style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microsoft.com/office/2011/relationships/chartColorStyle" Target="colors4.xml"/><Relationship Id="rId1" Type="http://schemas.microsoft.com/office/2011/relationships/chartStyle" Target="style4.xml"/><Relationship Id="rId6" Type="http://schemas.openxmlformats.org/officeDocument/2006/relationships/oleObject" Target="file:///C:\Users\user\Desktop\AYD%20TECNOLOGIA%20fARMACEUTICA%202023\DOCENCIA\INVESTIGACION%20DOCENTE\Proyecto%20Innovacion%20educativa%2024-25\EXPOCIENCIA\Resultados%20post-test%20expociencia.xlsx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ser\Desktop\AYD%20TECNOLOGIA%20fARMACEUTICA%202023\DOCENCIA\INVESTIGACION%20DOCENTE\Proyecto%20Innovacion%20educativa%2024-25\EXPOCIENCIA\Resultados%20post-test%20expocienci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user\Desktop\AYD%20TECNOLOGIA%20fARMACEUTICA%202023\DOCENCIA\INVESTIGACION%20DOCENTE\Proyecto%20Innovacion%20educativa%2024-25\EXPOCIENCIA\Resultados%20post-test%20expocienc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ECE8-456A-B984-6441A5C587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ECE8-456A-B984-6441A5C587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5-ECE8-456A-B984-6441A5C587E8}"/>
              </c:ext>
            </c:extLst>
          </c:dPt>
          <c:cat>
            <c:strRef>
              <c:f>Hoja1!$R$52:$R$54</c:f>
              <c:strCache>
                <c:ptCount val="3"/>
                <c:pt idx="0">
                  <c:v>Femenino</c:v>
                </c:pt>
                <c:pt idx="1">
                  <c:v>Masculino</c:v>
                </c:pt>
                <c:pt idx="2">
                  <c:v>Otro</c:v>
                </c:pt>
              </c:strCache>
            </c:strRef>
          </c:cat>
          <c:val>
            <c:numRef>
              <c:f>Hoja1!$S$52:$S$54</c:f>
              <c:numCache>
                <c:formatCode>General</c:formatCode>
                <c:ptCount val="3"/>
                <c:pt idx="0">
                  <c:v>45</c:v>
                </c:pt>
                <c:pt idx="1">
                  <c:v>22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E8-456A-B984-6441A5C58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84FB-4D7F-920B-E545EB21C37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84FB-4D7F-920B-E545EB21C37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84FB-4D7F-920B-E545EB21C378}"/>
              </c:ext>
            </c:extLst>
          </c:dPt>
          <c:dPt>
            <c:idx val="4"/>
            <c:invertIfNegative val="0"/>
            <c:bubble3D val="0"/>
            <c:spPr>
              <a:solidFill>
                <a:srgbClr val="FF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84FB-4D7F-920B-E545EB21C37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84FB-4D7F-920B-E545EB21C378}"/>
              </c:ext>
            </c:extLst>
          </c:dPt>
          <c:cat>
            <c:strRef>
              <c:f>Hoja1!$J$35:$J$41</c:f>
              <c:strCache>
                <c:ptCount val="6"/>
                <c:pt idx="0">
                  <c:v>&lt;12</c:v>
                </c:pt>
                <c:pt idx="1">
                  <c:v>12-16</c:v>
                </c:pt>
                <c:pt idx="2">
                  <c:v>16-18</c:v>
                </c:pt>
                <c:pt idx="3">
                  <c:v>18-25</c:v>
                </c:pt>
                <c:pt idx="4">
                  <c:v>25-40</c:v>
                </c:pt>
                <c:pt idx="5">
                  <c:v>&gt;40</c:v>
                </c:pt>
              </c:strCache>
            </c:strRef>
          </c:cat>
          <c:val>
            <c:numRef>
              <c:f>Hoja1!$K$35:$K$41</c:f>
              <c:numCache>
                <c:formatCode>General</c:formatCode>
                <c:ptCount val="7"/>
                <c:pt idx="0">
                  <c:v>8.6999999999999993</c:v>
                </c:pt>
                <c:pt idx="1">
                  <c:v>23.2</c:v>
                </c:pt>
                <c:pt idx="2">
                  <c:v>4.3</c:v>
                </c:pt>
                <c:pt idx="3">
                  <c:v>10.1</c:v>
                </c:pt>
                <c:pt idx="4">
                  <c:v>13</c:v>
                </c:pt>
                <c:pt idx="5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B-4D7F-920B-E545EB21C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4081432"/>
        <c:axId val="434078552"/>
      </c:barChart>
      <c:catAx>
        <c:axId val="434081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4078552"/>
        <c:crosses val="autoZero"/>
        <c:auto val="1"/>
        <c:lblAlgn val="ctr"/>
        <c:lblOffset val="100"/>
        <c:noMultiLvlLbl val="0"/>
      </c:catAx>
      <c:valAx>
        <c:axId val="434078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4081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5-04DC-425F-B8B4-64244D540299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4-04DC-425F-B8B4-64244D540299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04DC-425F-B8B4-64244D540299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2-04DC-425F-B8B4-64244D540299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04DC-425F-B8B4-64244D540299}"/>
              </c:ext>
            </c:extLst>
          </c:dPt>
          <c:cat>
            <c:numRef>
              <c:f>Hoja1!$B$35:$B$40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Hoja1!$C$35:$C$40</c:f>
              <c:numCache>
                <c:formatCode>0.0</c:formatCode>
                <c:ptCount val="6"/>
                <c:pt idx="0">
                  <c:v>1.4</c:v>
                </c:pt>
                <c:pt idx="1">
                  <c:v>2.9</c:v>
                </c:pt>
                <c:pt idx="2">
                  <c:v>17.399999999999999</c:v>
                </c:pt>
                <c:pt idx="3">
                  <c:v>34.799999999999997</c:v>
                </c:pt>
                <c:pt idx="4">
                  <c:v>39.1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C-425F-B8B4-64244D540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32415088"/>
        <c:axId val="632415448"/>
      </c:barChart>
      <c:catAx>
        <c:axId val="632415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2415448"/>
        <c:crosses val="autoZero"/>
        <c:auto val="1"/>
        <c:lblAlgn val="ctr"/>
        <c:lblOffset val="100"/>
        <c:noMultiLvlLbl val="0"/>
      </c:catAx>
      <c:valAx>
        <c:axId val="632415448"/>
        <c:scaling>
          <c:orientation val="minMax"/>
          <c:max val="60"/>
          <c:min val="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24150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8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pattFill prst="solidDmn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4CFF-4662-B62C-9D7B2C2AA222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2-4CFF-4662-B62C-9D7B2C2AA222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4CFF-4662-B62C-9D7B2C2AA222}"/>
              </c:ext>
            </c:extLst>
          </c:dPt>
          <c:dLbls>
            <c:delete val="1"/>
          </c:dLbls>
          <c:cat>
            <c:numRef>
              <c:f>Hoja1!$G$9:$G$14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Hoja1!$H$9:$H$14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8.6999999999999993</c:v>
                </c:pt>
                <c:pt idx="4">
                  <c:v>52.2</c:v>
                </c:pt>
                <c:pt idx="5">
                  <c:v>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F-4662-B62C-9D7B2C2AA2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09202424"/>
        <c:axId val="509204224"/>
      </c:barChart>
      <c:catAx>
        <c:axId val="509202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9204224"/>
        <c:crosses val="autoZero"/>
        <c:auto val="1"/>
        <c:lblAlgn val="ctr"/>
        <c:lblOffset val="100"/>
        <c:noMultiLvlLbl val="0"/>
      </c:catAx>
      <c:valAx>
        <c:axId val="50920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920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6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63483231909925"/>
          <c:y val="7.3466625501017194E-2"/>
          <c:w val="0.85064913084910521"/>
          <c:h val="0.791975454981503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8-50F0-4A80-9FD0-C5D82B06684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4E85-4A28-96AC-C685032DFA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4E85-4A28-96AC-C685032DFA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5-4E85-4A28-96AC-C685032DFA9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7-4E85-4A28-96AC-C685032DFA9D}"/>
              </c:ext>
            </c:extLst>
          </c:dPt>
          <c:cat>
            <c:numRef>
              <c:f>'Copia de Expociencia 2024 (post'!$C$55:$C$59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'Copia de Expociencia 2024 (post'!$D$55:$D$59</c:f>
              <c:numCache>
                <c:formatCode>0.00</c:formatCode>
                <c:ptCount val="5"/>
                <c:pt idx="0">
                  <c:v>43.478260869565219</c:v>
                </c:pt>
                <c:pt idx="1">
                  <c:v>52.173913043478258</c:v>
                </c:pt>
                <c:pt idx="2">
                  <c:v>98.550724637681157</c:v>
                </c:pt>
                <c:pt idx="3">
                  <c:v>84.05797101449275</c:v>
                </c:pt>
                <c:pt idx="4">
                  <c:v>40.579710144927539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85-4A28-96AC-C685032DF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116552"/>
        <c:axId val="587108632"/>
      </c:barChart>
      <c:catAx>
        <c:axId val="58711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7108632"/>
        <c:crosses val="autoZero"/>
        <c:auto val="1"/>
        <c:lblAlgn val="ctr"/>
        <c:lblOffset val="100"/>
        <c:noMultiLvlLbl val="0"/>
      </c:catAx>
      <c:valAx>
        <c:axId val="587108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71165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FD2E-415C-AA5C-412F0033E52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FD2E-415C-AA5C-412F0033E52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5-FD2E-415C-AA5C-412F0033E52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7-FD2E-415C-AA5C-412F0033E522}"/>
              </c:ext>
            </c:extLst>
          </c:dPt>
          <c:cat>
            <c:numRef>
              <c:f>'Copia de Expociencia 2024 (post'!$C$55:$C$59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'Copia de Expociencia 2024 (post'!$E$55:$E$59</c:f>
              <c:numCache>
                <c:formatCode>0.00</c:formatCode>
                <c:ptCount val="5"/>
                <c:pt idx="0">
                  <c:v>97.826086956521735</c:v>
                </c:pt>
                <c:pt idx="1">
                  <c:v>73.913043478260875</c:v>
                </c:pt>
                <c:pt idx="2">
                  <c:v>97.826086956521735</c:v>
                </c:pt>
                <c:pt idx="3">
                  <c:v>100</c:v>
                </c:pt>
                <c:pt idx="4">
                  <c:v>60.869565217391305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2E-415C-AA5C-412F0033E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400272"/>
        <c:axId val="660404952"/>
      </c:barChart>
      <c:catAx>
        <c:axId val="66040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60404952"/>
        <c:crosses val="autoZero"/>
        <c:auto val="1"/>
        <c:lblAlgn val="ctr"/>
        <c:lblOffset val="100"/>
        <c:noMultiLvlLbl val="0"/>
      </c:catAx>
      <c:valAx>
        <c:axId val="6604049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604002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D2DEA-D6D6-4D41-8F28-7A79914E437A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1E954-BDA8-4F34-8D46-C4198E977B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62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1E954-BDA8-4F34-8D46-C4198E977B0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02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1E954-BDA8-4F34-8D46-C4198E977B0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23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1E954-BDA8-4F34-8D46-C4198E977B0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25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1E954-BDA8-4F34-8D46-C4198E977B0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9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1E954-BDA8-4F34-8D46-C4198E977B0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98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1E954-BDA8-4F34-8D46-C4198E977B0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27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E15C8-F876-F041-A585-56B664346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BCE826-DC48-6F84-AEE3-E2AA66C45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E15C08-24DF-D277-4254-FDFD334B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831-CC2C-4260-B6BE-6362CBA2F1BC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905353-40C7-C9CF-F544-774FD9C9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09A78D-DC65-4AEA-4D49-B9B4FA57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79-9372-497C-AE1D-40EF87C1AF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2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EEB49-B41C-A35A-198C-B760DDFA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E38409-BC07-29FD-03BA-C0BACDDF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D8CF76-F7D3-4F15-7DC7-53EA07E4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831-CC2C-4260-B6BE-6362CBA2F1BC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0FB7E7-D235-1A40-0AB2-8893751C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3050EE-AE21-606E-59D7-8B50ADB6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79-9372-497C-AE1D-40EF87C1AF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92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EE1067-495D-5D85-EBE7-E7627B1D8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6E14DB-9279-1D20-AA97-DB58DE5EF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64362C-DB60-764B-EE07-F3AD1889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831-CC2C-4260-B6BE-6362CBA2F1BC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16131A-6377-2248-5346-10CE1A58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342C33-1F69-8730-E539-FFA32483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79-9372-497C-AE1D-40EF87C1AF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19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57CD7-0CB2-EC66-C379-68A32EAB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7A49C6-074D-5F15-2568-B5BB4ECA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BFA41-2477-CF2C-27D3-29602383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831-CC2C-4260-B6BE-6362CBA2F1BC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86C567-5F20-D651-99E4-1B207E7F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8B6B14-ADAA-7AFF-E137-C3CD16C0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79-9372-497C-AE1D-40EF87C1AF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4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0C3CA-A6F1-50F8-3F1A-F261A210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D4AA45-86B5-F176-0B7A-5118492ED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5448EB-CFA9-F5CC-6685-0844FE77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831-CC2C-4260-B6BE-6362CBA2F1BC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CFB2D7-E9A0-6084-5A92-56431D41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3FD580-9DAA-E457-CEED-3CB0A69F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79-9372-497C-AE1D-40EF87C1AF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50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711C6-2904-9358-B100-6915C082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FFADE6-090D-A42E-A73D-521FB2723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D70351-14B5-984C-8D73-9FC324300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86CC92-AA9C-1ADD-968E-8F883A12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831-CC2C-4260-B6BE-6362CBA2F1BC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592DEF-2CDB-C1EE-8664-45D8CD38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9C40D1-FB57-F33A-2AE8-7BFCC179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79-9372-497C-AE1D-40EF87C1AF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71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26513-A82E-E6B8-C9A2-0E4FDCAC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E15099-8905-2045-5763-F3A3A6ACF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D4BA36-84C2-7A43-042B-6A51967D4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939634-86C6-6DD5-C5EB-FE3A56B8F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5242EF-C608-DEA6-B307-99A8D04B7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394B83-623F-3E35-4BE8-394AE2B1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831-CC2C-4260-B6BE-6362CBA2F1BC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74EA90A-78B2-7602-89A8-4A186952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CF377D-6B42-8353-DFA2-2B170718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79-9372-497C-AE1D-40EF87C1AF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3CB44-7B56-607D-2547-A514C555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470677-3518-D746-B6B5-0656ADE3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831-CC2C-4260-B6BE-6362CBA2F1BC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BF7597-ED8F-23EC-6E69-4A9D7BCA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848127-1643-D5BF-2310-0099B306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79-9372-497C-AE1D-40EF87C1AF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00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0F49B4-5AB6-2C10-7152-10203DDA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831-CC2C-4260-B6BE-6362CBA2F1BC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1D0838-EC9D-593C-6EB3-20E455B0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78EB77-0701-88AC-1604-408D49D5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79-9372-497C-AE1D-40EF87C1AF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73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45FFE-9CBF-9F77-3D8C-CD545159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9F713E-1AAE-BD5E-2F2E-2C258D23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589A59-31D7-5449-A713-19A5DC390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68E111-27B2-AA03-61D7-CF1A828B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831-CC2C-4260-B6BE-6362CBA2F1BC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47991D-867F-BE24-4857-71B6B8CB7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3C1D50-2F87-4A2C-F197-D99A1569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79-9372-497C-AE1D-40EF87C1AF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87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C3F5D-417C-218D-6431-DC614D4F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1B7FAE-0A88-753D-76C3-213E0C168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BA729B-FED8-A25A-3FEE-8E6A01386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0BBDFF-2713-B243-31EE-0AF17D8A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831-CC2C-4260-B6BE-6362CBA2F1BC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701D4B-C32A-D099-4C24-026D58B6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589CA5-740B-7C8F-3B8B-32416D6C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79-9372-497C-AE1D-40EF87C1AF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58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3DFEF7-A54F-8C6E-1FBD-29241899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7B4B63-48E8-E09E-5CC6-5C10DB71B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8A125E-652F-DA36-BB4B-F639DA5B6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B5831-CC2C-4260-B6BE-6362CBA2F1BC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56B74B-C0D4-A2DF-47C7-6EA18B3B4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0C2B46-C172-40E1-CBB9-3A72AD364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84679-9372-497C-AE1D-40EF87C1AF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3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5.jp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.emf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jpeg"/><Relationship Id="rId4" Type="http://schemas.openxmlformats.org/officeDocument/2006/relationships/image" Target="../media/image5.jp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7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chart" Target="../charts/chart3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jpg"/><Relationship Id="rId4" Type="http://schemas.openxmlformats.org/officeDocument/2006/relationships/chart" Target="../charts/chart4.xml"/><Relationship Id="rId9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3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.emf"/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33.png"/><Relationship Id="rId5" Type="http://schemas.microsoft.com/office/2007/relationships/hdphoto" Target="../media/hdphoto6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DBDB984-C171-14A6-B5E6-3A78BB19EB2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48414" y="-59876"/>
            <a:ext cx="12240414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43438F-5748-A86D-8FFA-0ABD021AAF0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63063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ACF251-0DC0-2964-0B2F-E63055AD403A}"/>
              </a:ext>
            </a:extLst>
          </p:cNvPr>
          <p:cNvSpPr txBox="1"/>
          <p:nvPr/>
        </p:nvSpPr>
        <p:spPr>
          <a:xfrm>
            <a:off x="1089297" y="284207"/>
            <a:ext cx="5006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Reunión de la Red Interuniversitaria de Innovación Docente de Farmacología</a:t>
            </a:r>
            <a:endParaRPr lang="es-ES" b="1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80FF94-BD07-018A-65D9-2864CDB40A71}"/>
              </a:ext>
            </a:extLst>
          </p:cNvPr>
          <p:cNvSpPr txBox="1"/>
          <p:nvPr/>
        </p:nvSpPr>
        <p:spPr>
          <a:xfrm>
            <a:off x="2091979" y="2550621"/>
            <a:ext cx="8008042" cy="973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Iris Usach, </a:t>
            </a:r>
            <a:r>
              <a:rPr lang="es-ES" sz="2800" b="1" u="sng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Carmen Carceller</a:t>
            </a:r>
            <a:endParaRPr lang="es-ES" sz="2800" b="1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chemeClr val="tx2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Dpto. Farmacia y Tecnología farmacéutica y Parasitología</a:t>
            </a:r>
            <a:endParaRPr lang="es-ES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EE64AE3-6450-C910-D1DE-C3FD1D08C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443" y="232233"/>
            <a:ext cx="5359712" cy="75986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A62BD70-B398-34F9-A9C0-DE9686060C11}"/>
              </a:ext>
            </a:extLst>
          </p:cNvPr>
          <p:cNvSpPr txBox="1"/>
          <p:nvPr/>
        </p:nvSpPr>
        <p:spPr>
          <a:xfrm>
            <a:off x="3275849" y="5449246"/>
            <a:ext cx="4673013" cy="84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Burjassot, Valencia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16 de julio de 2024</a:t>
            </a:r>
            <a:endParaRPr lang="es-ES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5B9BC6-E174-4CD5-CEBC-2ABDB854E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16" y="197099"/>
            <a:ext cx="837281" cy="795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mágenes de Rasgado De Papel - Descarga gratuita en Freepik">
            <a:extLst>
              <a:ext uri="{FF2B5EF4-FFF2-40B4-BE49-F238E27FC236}">
                <a16:creationId xmlns:a16="http://schemas.microsoft.com/office/drawing/2014/main" id="{BABC2154-871A-EBDE-64EB-38BB98BA9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67" b="89941" l="0" r="100000">
                        <a14:foregroundMark x1="76923" y1="36391" x2="95562" y2="41124"/>
                        <a14:foregroundMark x1="63905" y1="34615" x2="47633" y2="34615"/>
                        <a14:foregroundMark x1="30178" y1="39349" x2="50296" y2="38757"/>
                        <a14:foregroundMark x1="36095" y1="57101" x2="48521" y2="57692"/>
                        <a14:backgroundMark x1="50296" y1="35503" x2="56805" y2="35503"/>
                        <a14:backgroundMark x1="59467" y1="35503" x2="63609" y2="35799"/>
                        <a14:backgroundMark x1="46746" y1="34615" x2="52071" y2="34615"/>
                        <a14:backgroundMark x1="56213" y1="35207" x2="61243" y2="34911"/>
                        <a14:backgroundMark x1="62426" y1="35503" x2="63905" y2="33728"/>
                        <a14:backgroundMark x1="62426" y1="34911" x2="52663" y2="34911"/>
                        <a14:backgroundMark x1="55621" y1="34024" x2="52663" y2="34320"/>
                        <a14:backgroundMark x1="64793" y1="34911" x2="62722" y2="34911"/>
                        <a14:backgroundMark x1="64793" y1="34320" x2="54734" y2="34320"/>
                        <a14:backgroundMark x1="58580" y1="33728" x2="53550" y2="33728"/>
                        <a14:backgroundMark x1="88462" y1="39349" x2="89645" y2="36095"/>
                      </a14:backgroundRemoval>
                    </a14:imgEffect>
                    <a14:imgEffect>
                      <a14:artisticPhotocopy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5" b="34726"/>
          <a:stretch/>
        </p:blipFill>
        <p:spPr bwMode="auto">
          <a:xfrm>
            <a:off x="-365760" y="947010"/>
            <a:ext cx="12832080" cy="16970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D626CB4-52C5-A780-8D8E-796BAE2BFCB9}"/>
              </a:ext>
            </a:extLst>
          </p:cNvPr>
          <p:cNvSpPr txBox="1"/>
          <p:nvPr/>
        </p:nvSpPr>
        <p:spPr>
          <a:xfrm>
            <a:off x="567418" y="1139375"/>
            <a:ext cx="11135031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y Conciencia en la Identificación de Productos Farmacéuticos: Una Experiencia en Expociència</a:t>
            </a:r>
            <a:endParaRPr lang="es-ES" sz="32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64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7342664-37CE-9A43-EED7-9B3D3BD0E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1" y="237802"/>
            <a:ext cx="5146623" cy="415566"/>
          </a:xfrm>
          <a:prstGeom prst="rect">
            <a:avLst/>
          </a:prstGeom>
        </p:spPr>
      </p:pic>
      <p:pic>
        <p:nvPicPr>
          <p:cNvPr id="4098" name="Picture 2" descr="Vectores e ilustraciones de Simbolo correo para descargar ...">
            <a:extLst>
              <a:ext uri="{FF2B5EF4-FFF2-40B4-BE49-F238E27FC236}">
                <a16:creationId xmlns:a16="http://schemas.microsoft.com/office/drawing/2014/main" id="{80B40CCB-376D-13FF-2A54-1977F7B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6864" y1="66864" x2="18047" y2="65385"/>
                        <a14:foregroundMark x1="29290" y1="79586" x2="44970" y2="85207"/>
                        <a14:foregroundMark x1="78698" y1="75148" x2="78698" y2="65385"/>
                        <a14:foregroundMark x1="50592" y1="47041" x2="47633" y2="42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67"/>
          <a:stretch/>
        </p:blipFill>
        <p:spPr bwMode="auto">
          <a:xfrm>
            <a:off x="611967" y="5326650"/>
            <a:ext cx="847866" cy="7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BD2F5D0-6BA3-D514-1DB0-1701F18B98AD}"/>
              </a:ext>
            </a:extLst>
          </p:cNvPr>
          <p:cNvSpPr txBox="1"/>
          <p:nvPr/>
        </p:nvSpPr>
        <p:spPr>
          <a:xfrm>
            <a:off x="1459833" y="5425715"/>
            <a:ext cx="270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m.carmen.carceller@uv.es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245135-40B3-4AED-49E6-CB789FB4F8D2}"/>
              </a:ext>
            </a:extLst>
          </p:cNvPr>
          <p:cNvSpPr txBox="1"/>
          <p:nvPr/>
        </p:nvSpPr>
        <p:spPr>
          <a:xfrm>
            <a:off x="1459833" y="5714837"/>
            <a:ext cx="176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iris.usach@uv.es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32C6C7-D597-7DD8-C380-786EBEA147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9" b="9020"/>
          <a:stretch/>
        </p:blipFill>
        <p:spPr>
          <a:xfrm>
            <a:off x="6517608" y="751888"/>
            <a:ext cx="4860018" cy="4903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239ABF-F98A-B68A-C1D3-919FCF36BEBC}"/>
              </a:ext>
            </a:extLst>
          </p:cNvPr>
          <p:cNvSpPr txBox="1"/>
          <p:nvPr/>
        </p:nvSpPr>
        <p:spPr>
          <a:xfrm>
            <a:off x="1201271" y="19722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2050" name="Picture 2" descr="3 Formas de dar las gracias a tus alumnos. ¿Con cuál te quedas?">
            <a:extLst>
              <a:ext uri="{FF2B5EF4-FFF2-40B4-BE49-F238E27FC236}">
                <a16:creationId xmlns:a16="http://schemas.microsoft.com/office/drawing/2014/main" id="{610886E5-8318-D744-F4A4-A4BF76DBC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1" y="824472"/>
            <a:ext cx="5715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C2FDA73-B3F0-5997-300E-9063F739F4B0}"/>
              </a:ext>
            </a:extLst>
          </p:cNvPr>
          <p:cNvSpPr txBox="1"/>
          <p:nvPr/>
        </p:nvSpPr>
        <p:spPr>
          <a:xfrm>
            <a:off x="8045012" y="36081"/>
            <a:ext cx="419276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16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Reunión de la Red Interuniversitaria de Innovación Docente en Farmacología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CAAA59-F199-26A2-AAB0-405BA62F6B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444" y="-15601"/>
            <a:ext cx="693225" cy="658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9DA8DDD-5175-EA78-C687-1F3F11D8DB33}"/>
              </a:ext>
            </a:extLst>
          </p:cNvPr>
          <p:cNvSpPr txBox="1"/>
          <p:nvPr/>
        </p:nvSpPr>
        <p:spPr>
          <a:xfrm>
            <a:off x="646590" y="3446956"/>
            <a:ext cx="2570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latin typeface="Aptos" panose="020B0004020202020204" pitchFamily="34" charset="0"/>
              </a:rPr>
              <a:t>Estudiantes:</a:t>
            </a:r>
          </a:p>
          <a:p>
            <a:r>
              <a:rPr lang="es-ES" dirty="0">
                <a:latin typeface="Aptos" panose="020B0004020202020204" pitchFamily="34" charset="0"/>
              </a:rPr>
              <a:t>Carolina Duarte Ferreira</a:t>
            </a:r>
          </a:p>
          <a:p>
            <a:r>
              <a:rPr lang="es-ES" dirty="0">
                <a:latin typeface="Aptos" panose="020B0004020202020204" pitchFamily="34" charset="0"/>
              </a:rPr>
              <a:t>Marta Sánchez Armero</a:t>
            </a:r>
          </a:p>
          <a:p>
            <a:r>
              <a:rPr lang="es-ES" dirty="0">
                <a:latin typeface="Aptos" panose="020B0004020202020204" pitchFamily="34" charset="0"/>
              </a:rPr>
              <a:t>Angelina </a:t>
            </a:r>
            <a:r>
              <a:rPr lang="es-ES" dirty="0" err="1">
                <a:latin typeface="Aptos" panose="020B0004020202020204" pitchFamily="34" charset="0"/>
              </a:rPr>
              <a:t>Vadova</a:t>
            </a:r>
            <a:r>
              <a:rPr lang="es-ES" dirty="0">
                <a:latin typeface="Aptos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048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DBDB984-C171-14A6-B5E6-3A78BB19EB2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48414" y="-59876"/>
            <a:ext cx="12240414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43438F-5748-A86D-8FFA-0ABD021AAF0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63063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ACF251-0DC0-2964-0B2F-E63055AD403A}"/>
              </a:ext>
            </a:extLst>
          </p:cNvPr>
          <p:cNvSpPr txBox="1"/>
          <p:nvPr/>
        </p:nvSpPr>
        <p:spPr>
          <a:xfrm>
            <a:off x="1089297" y="284207"/>
            <a:ext cx="5006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Reunión de la Red Interuniversitaria de Innovación Docente de Farmacología</a:t>
            </a:r>
            <a:endParaRPr lang="es-ES" b="1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80FF94-BD07-018A-65D9-2864CDB40A71}"/>
              </a:ext>
            </a:extLst>
          </p:cNvPr>
          <p:cNvSpPr txBox="1"/>
          <p:nvPr/>
        </p:nvSpPr>
        <p:spPr>
          <a:xfrm>
            <a:off x="2091979" y="2550621"/>
            <a:ext cx="8008042" cy="973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Iris Usach, </a:t>
            </a:r>
            <a:r>
              <a:rPr lang="es-ES" sz="2800" b="1" u="sng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Carmen Carceller</a:t>
            </a:r>
            <a:endParaRPr lang="es-ES" sz="2800" b="1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chemeClr val="tx2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Dpto. Farmacia y Tecnología farmacéutica y Parasitología</a:t>
            </a:r>
            <a:endParaRPr lang="es-ES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EE64AE3-6450-C910-D1DE-C3FD1D08C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443" y="232233"/>
            <a:ext cx="5359712" cy="75986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A62BD70-B398-34F9-A9C0-DE9686060C11}"/>
              </a:ext>
            </a:extLst>
          </p:cNvPr>
          <p:cNvSpPr txBox="1"/>
          <p:nvPr/>
        </p:nvSpPr>
        <p:spPr>
          <a:xfrm>
            <a:off x="3275849" y="5449246"/>
            <a:ext cx="4673013" cy="84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Burjassot, Valencia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16 de julio de 2024</a:t>
            </a:r>
            <a:endParaRPr lang="es-ES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5B9BC6-E174-4CD5-CEBC-2ABDB854E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16" y="197099"/>
            <a:ext cx="837281" cy="795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mágenes de Rasgado De Papel - Descarga gratuita en Freepik">
            <a:extLst>
              <a:ext uri="{FF2B5EF4-FFF2-40B4-BE49-F238E27FC236}">
                <a16:creationId xmlns:a16="http://schemas.microsoft.com/office/drawing/2014/main" id="{BABC2154-871A-EBDE-64EB-38BB98BA9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67" b="89941" l="0" r="100000">
                        <a14:foregroundMark x1="76923" y1="36391" x2="95562" y2="41124"/>
                        <a14:foregroundMark x1="63905" y1="34615" x2="47633" y2="34615"/>
                        <a14:foregroundMark x1="30178" y1="39349" x2="50296" y2="38757"/>
                        <a14:foregroundMark x1="36095" y1="57101" x2="48521" y2="57692"/>
                        <a14:backgroundMark x1="50296" y1="35503" x2="56805" y2="35503"/>
                        <a14:backgroundMark x1="59467" y1="35503" x2="63609" y2="35799"/>
                        <a14:backgroundMark x1="46746" y1="34615" x2="52071" y2="34615"/>
                        <a14:backgroundMark x1="56213" y1="35207" x2="61243" y2="34911"/>
                        <a14:backgroundMark x1="62426" y1="35503" x2="63905" y2="33728"/>
                        <a14:backgroundMark x1="62426" y1="34911" x2="52663" y2="34911"/>
                        <a14:backgroundMark x1="55621" y1="34024" x2="52663" y2="34320"/>
                        <a14:backgroundMark x1="64793" y1="34911" x2="62722" y2="34911"/>
                        <a14:backgroundMark x1="64793" y1="34320" x2="54734" y2="34320"/>
                        <a14:backgroundMark x1="58580" y1="33728" x2="53550" y2="33728"/>
                        <a14:backgroundMark x1="88462" y1="39349" x2="89645" y2="36095"/>
                      </a14:backgroundRemoval>
                    </a14:imgEffect>
                    <a14:imgEffect>
                      <a14:artisticPhotocopy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5" b="34726"/>
          <a:stretch/>
        </p:blipFill>
        <p:spPr bwMode="auto">
          <a:xfrm>
            <a:off x="-365760" y="947010"/>
            <a:ext cx="12832080" cy="16970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D626CB4-52C5-A780-8D8E-796BAE2BFCB9}"/>
              </a:ext>
            </a:extLst>
          </p:cNvPr>
          <p:cNvSpPr txBox="1"/>
          <p:nvPr/>
        </p:nvSpPr>
        <p:spPr>
          <a:xfrm>
            <a:off x="567418" y="1139375"/>
            <a:ext cx="11135031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y Conciencia en la Identificación de Productos Farmacéuticos: Una Experiencia en Expociència</a:t>
            </a:r>
            <a:endParaRPr lang="es-ES" sz="32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0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AD21A2-4AE3-3C79-AB16-70899DC45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9" y="109466"/>
            <a:ext cx="5146623" cy="41556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D38A72F-B513-F80D-A459-1370EEF41E0C}"/>
              </a:ext>
            </a:extLst>
          </p:cNvPr>
          <p:cNvSpPr txBox="1"/>
          <p:nvPr/>
        </p:nvSpPr>
        <p:spPr>
          <a:xfrm>
            <a:off x="5909610" y="567834"/>
            <a:ext cx="3260794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2701187-3B93-9D4F-2D01-392CA65D5B1E}"/>
              </a:ext>
            </a:extLst>
          </p:cNvPr>
          <p:cNvSpPr txBox="1"/>
          <p:nvPr/>
        </p:nvSpPr>
        <p:spPr>
          <a:xfrm>
            <a:off x="0" y="574112"/>
            <a:ext cx="2726705" cy="532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s-ES" sz="2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64A2A60-2F18-3083-C179-9E0BB5A75BFA}"/>
              </a:ext>
            </a:extLst>
          </p:cNvPr>
          <p:cNvSpPr txBox="1"/>
          <p:nvPr/>
        </p:nvSpPr>
        <p:spPr>
          <a:xfrm>
            <a:off x="2703518" y="567725"/>
            <a:ext cx="3208591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Metodología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DFF3CA4-2E75-54DA-E549-C182A483455A}"/>
              </a:ext>
            </a:extLst>
          </p:cNvPr>
          <p:cNvSpPr txBox="1"/>
          <p:nvPr/>
        </p:nvSpPr>
        <p:spPr>
          <a:xfrm>
            <a:off x="9170404" y="567724"/>
            <a:ext cx="3021596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Conclusión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Página 5 | Vectores e ilustraciones de Estudio piloto para descargar gratis  | Freepik">
            <a:extLst>
              <a:ext uri="{FF2B5EF4-FFF2-40B4-BE49-F238E27FC236}">
                <a16:creationId xmlns:a16="http://schemas.microsoft.com/office/drawing/2014/main" id="{C232BE1F-D097-ED89-D1B4-7D3D9BC7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45" y="1431888"/>
            <a:ext cx="2651265" cy="207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-XPOCIÈNCIA 2020">
            <a:extLst>
              <a:ext uri="{FF2B5EF4-FFF2-40B4-BE49-F238E27FC236}">
                <a16:creationId xmlns:a16="http://schemas.microsoft.com/office/drawing/2014/main" id="{BDF32BD2-16D9-520E-9FC2-0B5525D78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434" b="5586"/>
          <a:stretch/>
        </p:blipFill>
        <p:spPr bwMode="auto">
          <a:xfrm>
            <a:off x="3074840" y="3543245"/>
            <a:ext cx="2885089" cy="1312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951EEC19-FE69-4ADC-2DFC-46B53F3A2E22}"/>
              </a:ext>
            </a:extLst>
          </p:cNvPr>
          <p:cNvGrpSpPr/>
          <p:nvPr/>
        </p:nvGrpSpPr>
        <p:grpSpPr>
          <a:xfrm>
            <a:off x="7674616" y="3545706"/>
            <a:ext cx="2651265" cy="2651265"/>
            <a:chOff x="1535009" y="3002349"/>
            <a:chExt cx="2651265" cy="2651265"/>
          </a:xfrm>
        </p:grpSpPr>
        <p:pic>
          <p:nvPicPr>
            <p:cNvPr id="9222" name="Picture 6" descr="Sexto diálogo de la Comunidad de Prácticas de APS: equipos del Norte de  Chile comparten proyectos inspiradores centrados en las personas y sus  familias - OPS/OMS | Organización Panamericana de la Salud">
              <a:extLst>
                <a:ext uri="{FF2B5EF4-FFF2-40B4-BE49-F238E27FC236}">
                  <a16:creationId xmlns:a16="http://schemas.microsoft.com/office/drawing/2014/main" id="{4E32CB0F-8455-BD88-895A-C37BD6613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009" y="3002349"/>
              <a:ext cx="2651265" cy="26512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E1D78F9-2B45-1DE4-825F-52E2436DBE63}"/>
                </a:ext>
              </a:extLst>
            </p:cNvPr>
            <p:cNvSpPr/>
            <p:nvPr/>
          </p:nvSpPr>
          <p:spPr>
            <a:xfrm>
              <a:off x="2417412" y="3866316"/>
              <a:ext cx="13035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ApS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7C3144E8-899D-45A5-15F4-0776C5E4AB20}"/>
              </a:ext>
            </a:extLst>
          </p:cNvPr>
          <p:cNvSpPr txBox="1"/>
          <p:nvPr/>
        </p:nvSpPr>
        <p:spPr>
          <a:xfrm>
            <a:off x="8045012" y="-26983"/>
            <a:ext cx="419276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16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Reunión de la Red Interuniversitaria de Innovación Docente en Farmacología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6AFECD-940A-8D75-8A64-30BB737C2A18}"/>
              </a:ext>
            </a:extLst>
          </p:cNvPr>
          <p:cNvSpPr txBox="1"/>
          <p:nvPr/>
        </p:nvSpPr>
        <p:spPr>
          <a:xfrm>
            <a:off x="7278707" y="1403107"/>
            <a:ext cx="3386504" cy="1661993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ot"/>
          </a:ln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2"/>
                </a:solidFill>
              </a:rPr>
              <a:t>Grado en Farmacia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2"/>
                </a:solidFill>
              </a:rPr>
              <a:t>4º curso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06BBCF0-40FC-1B1A-F386-9310C19AB6CE}"/>
              </a:ext>
            </a:extLst>
          </p:cNvPr>
          <p:cNvSpPr txBox="1"/>
          <p:nvPr/>
        </p:nvSpPr>
        <p:spPr>
          <a:xfrm>
            <a:off x="2024257" y="4963771"/>
            <a:ext cx="3551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Evento de Divulgación científica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DCCB5B1-AB5F-F5EB-B968-4ED110816A56}"/>
              </a:ext>
            </a:extLst>
          </p:cNvPr>
          <p:cNvSpPr txBox="1"/>
          <p:nvPr/>
        </p:nvSpPr>
        <p:spPr>
          <a:xfrm>
            <a:off x="1111699" y="5568177"/>
            <a:ext cx="5376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Público específico</a:t>
            </a:r>
          </a:p>
          <a:p>
            <a:pPr algn="ctr"/>
            <a:r>
              <a:rPr lang="es-ES" dirty="0"/>
              <a:t>Productos farmacéuticos (identificación, falsificaciones)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02D3A9-B09A-DDBE-5AF6-DA4B79F73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9444" y="-62899"/>
            <a:ext cx="693225" cy="658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SIC Divulga on X: &quot;#ExpoCiencia, la jornada anual de puertas abiertas del  Parque Científico de la Universidad de Valencia, se celebra este sábado 11  de mayo de 10 a 14h. Disfruta las">
            <a:extLst>
              <a:ext uri="{FF2B5EF4-FFF2-40B4-BE49-F238E27FC236}">
                <a16:creationId xmlns:a16="http://schemas.microsoft.com/office/drawing/2014/main" id="{AE97B5B4-25D3-BF01-09DD-6A40245F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4" y="3767236"/>
            <a:ext cx="2281070" cy="128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7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C3F93A-87BA-A858-85F3-55CE0874C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" t="412" r="393" b="683"/>
          <a:stretch/>
        </p:blipFill>
        <p:spPr>
          <a:xfrm>
            <a:off x="1582636" y="3955086"/>
            <a:ext cx="2167578" cy="279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342664-37CE-9A43-EED7-9B3D3BD0E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1" y="29256"/>
            <a:ext cx="5146623" cy="41556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0E6DF20-7358-AE61-659C-6E86BD8C43D4}"/>
              </a:ext>
            </a:extLst>
          </p:cNvPr>
          <p:cNvSpPr txBox="1"/>
          <p:nvPr/>
        </p:nvSpPr>
        <p:spPr>
          <a:xfrm>
            <a:off x="5909610" y="567834"/>
            <a:ext cx="3260794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30A99A-062F-9F1B-9ACC-81588907DAD3}"/>
              </a:ext>
            </a:extLst>
          </p:cNvPr>
          <p:cNvSpPr txBox="1"/>
          <p:nvPr/>
        </p:nvSpPr>
        <p:spPr>
          <a:xfrm>
            <a:off x="0" y="574112"/>
            <a:ext cx="2726705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EFB88D-8F2D-04AE-D082-348B883E8013}"/>
              </a:ext>
            </a:extLst>
          </p:cNvPr>
          <p:cNvSpPr txBox="1"/>
          <p:nvPr/>
        </p:nvSpPr>
        <p:spPr>
          <a:xfrm>
            <a:off x="2703518" y="567725"/>
            <a:ext cx="3208591" cy="5329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</a:t>
            </a:r>
            <a:endParaRPr lang="es-ES" sz="2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DF5587-46ED-FEAE-49A4-47B53DDCC3DC}"/>
              </a:ext>
            </a:extLst>
          </p:cNvPr>
          <p:cNvSpPr txBox="1"/>
          <p:nvPr/>
        </p:nvSpPr>
        <p:spPr>
          <a:xfrm>
            <a:off x="9170404" y="567724"/>
            <a:ext cx="3021596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Conclusión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0A707C-245D-271A-91FE-7355D3FE3A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0" t="30617"/>
          <a:stretch/>
        </p:blipFill>
        <p:spPr>
          <a:xfrm>
            <a:off x="7714435" y="2015756"/>
            <a:ext cx="2968516" cy="1703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Google Shape;66;g2e9f209ad97_0_98">
            <a:extLst>
              <a:ext uri="{FF2B5EF4-FFF2-40B4-BE49-F238E27FC236}">
                <a16:creationId xmlns:a16="http://schemas.microsoft.com/office/drawing/2014/main" id="{DE999570-1A18-6A05-3AD2-B6C84C8A7FB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6200000">
            <a:off x="6961487" y="2268455"/>
            <a:ext cx="532903" cy="8200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77DC828D-61FB-8FAB-3216-F48CBB05DE9B}"/>
              </a:ext>
            </a:extLst>
          </p:cNvPr>
          <p:cNvGrpSpPr/>
          <p:nvPr/>
        </p:nvGrpSpPr>
        <p:grpSpPr>
          <a:xfrm>
            <a:off x="4677794" y="1824020"/>
            <a:ext cx="2349331" cy="3815268"/>
            <a:chOff x="4970640" y="2202775"/>
            <a:chExt cx="2349331" cy="3815268"/>
          </a:xfrm>
        </p:grpSpPr>
        <p:pic>
          <p:nvPicPr>
            <p:cNvPr id="14" name="Picture 2" descr="Bandejas de Plástico rectangulares de almacenaje - 6 tamaños, Blanco :  Amazon.es: Hogar y cocina">
              <a:extLst>
                <a:ext uri="{FF2B5EF4-FFF2-40B4-BE49-F238E27FC236}">
                  <a16:creationId xmlns:a16="http://schemas.microsoft.com/office/drawing/2014/main" id="{5BF0A4F8-62F4-D6BE-19BE-F5DAEDFF7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336" r="100000">
                          <a14:foregroundMark x1="895" y1="38865" x2="6488" y2="45197"/>
                          <a14:foregroundMark x1="4474" y1="44760" x2="6600" y2="57860"/>
                          <a14:foregroundMark x1="95749" y1="44760" x2="94295" y2="58297"/>
                          <a14:foregroundMark x1="93960" y1="58734" x2="91611" y2="617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2673">
              <a:off x="5383963" y="2202775"/>
              <a:ext cx="1877939" cy="96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Bandejas de Plástico rectangulares de almacenaje - 6 tamaños, Blanco :  Amazon.es: Hogar y cocina">
              <a:extLst>
                <a:ext uri="{FF2B5EF4-FFF2-40B4-BE49-F238E27FC236}">
                  <a16:creationId xmlns:a16="http://schemas.microsoft.com/office/drawing/2014/main" id="{5B56B3D4-48E2-4A28-67DA-7E0261F28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336" r="100000">
                          <a14:foregroundMark x1="895" y1="38865" x2="6488" y2="45197"/>
                          <a14:foregroundMark x1="4474" y1="44760" x2="6600" y2="57860"/>
                          <a14:foregroundMark x1="95749" y1="44760" x2="94295" y2="58297"/>
                          <a14:foregroundMark x1="93960" y1="58734" x2="91611" y2="617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2673">
              <a:off x="5117873" y="4056077"/>
              <a:ext cx="1877939" cy="96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Bandejas de Plástico rectangulares de almacenaje - 6 tamaños, Blanco :  Amazon.es: Hogar y cocina">
              <a:extLst>
                <a:ext uri="{FF2B5EF4-FFF2-40B4-BE49-F238E27FC236}">
                  <a16:creationId xmlns:a16="http://schemas.microsoft.com/office/drawing/2014/main" id="{CE92AFF9-70FD-2D15-B09F-3673B652A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336" r="100000">
                          <a14:foregroundMark x1="895" y1="38865" x2="6488" y2="45197"/>
                          <a14:foregroundMark x1="4474" y1="44760" x2="6600" y2="57860"/>
                          <a14:foregroundMark x1="95749" y1="44760" x2="94295" y2="58297"/>
                          <a14:foregroundMark x1="93960" y1="58734" x2="91611" y2="617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2673">
              <a:off x="4970640" y="5055967"/>
              <a:ext cx="1877939" cy="96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Bandejas de Plástico rectangulares de almacenaje - 6 tamaños, Blanco :  Amazon.es: Hogar y cocina">
              <a:extLst>
                <a:ext uri="{FF2B5EF4-FFF2-40B4-BE49-F238E27FC236}">
                  <a16:creationId xmlns:a16="http://schemas.microsoft.com/office/drawing/2014/main" id="{9DF8D998-FFC4-094B-B947-6A2F047A7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336" r="100000">
                          <a14:foregroundMark x1="895" y1="38865" x2="6488" y2="45197"/>
                          <a14:foregroundMark x1="4474" y1="44760" x2="6600" y2="57860"/>
                          <a14:foregroundMark x1="95749" y1="44760" x2="94295" y2="58297"/>
                          <a14:foregroundMark x1="93960" y1="58734" x2="91611" y2="617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2673">
              <a:off x="5262362" y="3142793"/>
              <a:ext cx="1877939" cy="96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8422D35-32BC-3085-ABAA-467FA577445D}"/>
                </a:ext>
              </a:extLst>
            </p:cNvPr>
            <p:cNvSpPr txBox="1"/>
            <p:nvPr/>
          </p:nvSpPr>
          <p:spPr>
            <a:xfrm>
              <a:off x="5619309" y="2275762"/>
              <a:ext cx="17006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latin typeface="Broadway" panose="04040905080B02020502" pitchFamily="82" charset="0"/>
                </a:rPr>
                <a:t>Medicamentos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45DE2D5-8B25-5CC0-5B7E-E5B656D0339E}"/>
                </a:ext>
              </a:extLst>
            </p:cNvPr>
            <p:cNvSpPr txBox="1"/>
            <p:nvPr/>
          </p:nvSpPr>
          <p:spPr>
            <a:xfrm>
              <a:off x="5728329" y="3126116"/>
              <a:ext cx="12056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latin typeface="Broadway" panose="04040905080B02020502" pitchFamily="82" charset="0"/>
                </a:rPr>
                <a:t>Productos </a:t>
              </a:r>
            </a:p>
            <a:p>
              <a:r>
                <a:rPr lang="es-ES" sz="1400" dirty="0">
                  <a:latin typeface="Broadway" panose="04040905080B02020502" pitchFamily="82" charset="0"/>
                </a:rPr>
                <a:t>sanitarios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72122C15-D31E-E7E4-7033-812416FCE168}"/>
                </a:ext>
              </a:extLst>
            </p:cNvPr>
            <p:cNvSpPr txBox="1"/>
            <p:nvPr/>
          </p:nvSpPr>
          <p:spPr>
            <a:xfrm>
              <a:off x="5101146" y="5054897"/>
              <a:ext cx="1696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latin typeface="Broadway" panose="04040905080B02020502" pitchFamily="82" charset="0"/>
                </a:rPr>
                <a:t>Complementos </a:t>
              </a:r>
            </a:p>
            <a:p>
              <a:pPr algn="ctr"/>
              <a:r>
                <a:rPr lang="es-ES" sz="1400" dirty="0">
                  <a:latin typeface="Broadway" panose="04040905080B02020502" pitchFamily="82" charset="0"/>
                </a:rPr>
                <a:t>alimenticios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0BF85F7F-FC35-415E-3799-36122D30FE4D}"/>
                </a:ext>
              </a:extLst>
            </p:cNvPr>
            <p:cNvSpPr txBox="1"/>
            <p:nvPr/>
          </p:nvSpPr>
          <p:spPr>
            <a:xfrm>
              <a:off x="5557276" y="4147295"/>
              <a:ext cx="12570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latin typeface="Broadway" panose="04040905080B02020502" pitchFamily="82" charset="0"/>
                </a:rPr>
                <a:t>Cosméticos</a:t>
              </a:r>
            </a:p>
          </p:txBody>
        </p:sp>
      </p:grpSp>
      <p:pic>
        <p:nvPicPr>
          <p:cNvPr id="24" name="Google Shape;66;g2e9f209ad97_0_98">
            <a:extLst>
              <a:ext uri="{FF2B5EF4-FFF2-40B4-BE49-F238E27FC236}">
                <a16:creationId xmlns:a16="http://schemas.microsoft.com/office/drawing/2014/main" id="{55D76951-8ED9-B89B-0519-27D4FE8746F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6200000">
            <a:off x="4351505" y="2253347"/>
            <a:ext cx="532903" cy="8200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C754711-5BF0-77CC-1E93-4CC433DD8EA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8371" r="2354" b="18027"/>
          <a:stretch/>
        </p:blipFill>
        <p:spPr>
          <a:xfrm>
            <a:off x="1282238" y="1994989"/>
            <a:ext cx="2828604" cy="1669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Google Shape;104;p6" descr="86.700+ Encuesta Ilustraciones de Stock, gráficos ...">
            <a:extLst>
              <a:ext uri="{FF2B5EF4-FFF2-40B4-BE49-F238E27FC236}">
                <a16:creationId xmlns:a16="http://schemas.microsoft.com/office/drawing/2014/main" id="{63E051C3-7DA2-63CC-CE6C-6E092D3E020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5528" t="5525" r="3537" b="6770"/>
          <a:stretch/>
        </p:blipFill>
        <p:spPr>
          <a:xfrm>
            <a:off x="10934264" y="2390496"/>
            <a:ext cx="1096376" cy="111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4;p6" descr="86.700+ Encuesta Ilustraciones de Stock, gráficos ...">
            <a:extLst>
              <a:ext uri="{FF2B5EF4-FFF2-40B4-BE49-F238E27FC236}">
                <a16:creationId xmlns:a16="http://schemas.microsoft.com/office/drawing/2014/main" id="{CC7E628B-D84E-D8CD-5124-56ED8B16F55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5528" t="5525" r="3537" b="6770"/>
          <a:stretch/>
        </p:blipFill>
        <p:spPr>
          <a:xfrm>
            <a:off x="82608" y="2366939"/>
            <a:ext cx="1096376" cy="1117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7D5AA7B2-01FD-F03E-AD41-87DCE2F19C83}"/>
              </a:ext>
            </a:extLst>
          </p:cNvPr>
          <p:cNvSpPr/>
          <p:nvPr/>
        </p:nvSpPr>
        <p:spPr>
          <a:xfrm>
            <a:off x="2421421" y="1274584"/>
            <a:ext cx="550237" cy="49141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1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E2772F8-4809-B867-4AA0-97259984C25C}"/>
              </a:ext>
            </a:extLst>
          </p:cNvPr>
          <p:cNvSpPr/>
          <p:nvPr/>
        </p:nvSpPr>
        <p:spPr>
          <a:xfrm>
            <a:off x="5754967" y="1258459"/>
            <a:ext cx="550237" cy="49141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2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5F3197B-013A-3724-6537-57C3BEFF8D75}"/>
              </a:ext>
            </a:extLst>
          </p:cNvPr>
          <p:cNvSpPr/>
          <p:nvPr/>
        </p:nvSpPr>
        <p:spPr>
          <a:xfrm>
            <a:off x="8821278" y="1292533"/>
            <a:ext cx="550237" cy="49141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3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814BB50-FB24-CE82-DAC1-1A1D5F65CBBA}"/>
              </a:ext>
            </a:extLst>
          </p:cNvPr>
          <p:cNvSpPr txBox="1"/>
          <p:nvPr/>
        </p:nvSpPr>
        <p:spPr>
          <a:xfrm>
            <a:off x="8045012" y="-26983"/>
            <a:ext cx="419276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16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Reunión de la Red Interuniversitaria de Innovación Docente en Farmacología</a:t>
            </a:r>
          </a:p>
        </p:txBody>
      </p:sp>
      <p:pic>
        <p:nvPicPr>
          <p:cNvPr id="27" name="Picture 4" descr="Salvador Navarro">
            <a:extLst>
              <a:ext uri="{FF2B5EF4-FFF2-40B4-BE49-F238E27FC236}">
                <a16:creationId xmlns:a16="http://schemas.microsoft.com/office/drawing/2014/main" id="{2D4ACE6D-72E0-AED4-086A-7BDD817F0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0" t="36824" r="3316" b="39233"/>
          <a:stretch/>
        </p:blipFill>
        <p:spPr bwMode="auto">
          <a:xfrm rot="16200000">
            <a:off x="1691317" y="1317151"/>
            <a:ext cx="397739" cy="10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Salvador Navarro">
            <a:extLst>
              <a:ext uri="{FF2B5EF4-FFF2-40B4-BE49-F238E27FC236}">
                <a16:creationId xmlns:a16="http://schemas.microsoft.com/office/drawing/2014/main" id="{52B349F1-C24A-BFC8-6575-9A17BCDA8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0" t="36824" r="3316" b="39233"/>
          <a:stretch/>
        </p:blipFill>
        <p:spPr bwMode="auto">
          <a:xfrm rot="5400000">
            <a:off x="3448995" y="3258833"/>
            <a:ext cx="330945" cy="10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4" descr="Salvador Navarro">
            <a:extLst>
              <a:ext uri="{FF2B5EF4-FFF2-40B4-BE49-F238E27FC236}">
                <a16:creationId xmlns:a16="http://schemas.microsoft.com/office/drawing/2014/main" id="{20680D04-D2D1-7435-FCBF-F2491AB33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0" t="36824" r="3316" b="39233"/>
          <a:stretch/>
        </p:blipFill>
        <p:spPr bwMode="auto">
          <a:xfrm rot="5400000">
            <a:off x="10033177" y="3315390"/>
            <a:ext cx="330945" cy="10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 descr="Salvador Navarro">
            <a:extLst>
              <a:ext uri="{FF2B5EF4-FFF2-40B4-BE49-F238E27FC236}">
                <a16:creationId xmlns:a16="http://schemas.microsoft.com/office/drawing/2014/main" id="{728325B3-5777-B9A1-77D6-13875D817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0" t="36824" r="3316" b="39233"/>
          <a:stretch/>
        </p:blipFill>
        <p:spPr bwMode="auto">
          <a:xfrm rot="16200000">
            <a:off x="8028872" y="1351439"/>
            <a:ext cx="397739" cy="10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E08DBFC-161E-41E8-4ADA-9C56D5E4EA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9444" y="-62899"/>
            <a:ext cx="693225" cy="658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76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BF50522-CB68-46DA-86AA-D07ECD03B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048432"/>
              </p:ext>
            </p:extLst>
          </p:nvPr>
        </p:nvGraphicFramePr>
        <p:xfrm>
          <a:off x="114164" y="2616083"/>
          <a:ext cx="5297581" cy="340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 descr="SIMBOLOS Y HOMBRE MUJER vector de Stock | Adobe Stock">
            <a:extLst>
              <a:ext uri="{FF2B5EF4-FFF2-40B4-BE49-F238E27FC236}">
                <a16:creationId xmlns:a16="http://schemas.microsoft.com/office/drawing/2014/main" id="{A46AA240-08A6-F67B-19EC-E1DDA52C4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19" b="68092" l="14499" r="82865">
                        <a14:foregroundMark x1="40400" y1="29137" x2="40600" y2="50212"/>
                        <a14:foregroundMark x1="63600" y1="26874" x2="64300" y2="30835"/>
                        <a14:backgroundMark x1="60200" y1="44413" x2="60200" y2="49505"/>
                        <a14:backgroundMark x1="68600" y1="46110" x2="69800" y2="51202"/>
                        <a14:backgroundMark x1="64300" y1="55870" x2="64500" y2="61528"/>
                        <a14:backgroundMark x1="65400" y1="33522" x2="67700" y2="34088"/>
                        <a14:backgroundMark x1="70500" y1="38048" x2="70900" y2="44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88" t="25839" r="26659" b="31828"/>
          <a:stretch/>
        </p:blipFill>
        <p:spPr bwMode="auto">
          <a:xfrm>
            <a:off x="1679178" y="3353624"/>
            <a:ext cx="650957" cy="11629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IMBOLOS Y HOMBRE MUJER vector de Stock | Adobe Stock">
            <a:extLst>
              <a:ext uri="{FF2B5EF4-FFF2-40B4-BE49-F238E27FC236}">
                <a16:creationId xmlns:a16="http://schemas.microsoft.com/office/drawing/2014/main" id="{492E10AA-DEB0-F680-C0F3-D73623EC4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19" b="68092" l="14499" r="82865">
                        <a14:foregroundMark x1="40400" y1="29137" x2="40600" y2="50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86" t="20647" r="50238" b="26636"/>
          <a:stretch/>
        </p:blipFill>
        <p:spPr bwMode="auto">
          <a:xfrm>
            <a:off x="3064964" y="3387306"/>
            <a:ext cx="753036" cy="17138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10B0FA3-EB74-819B-842A-02EE51B14606}"/>
              </a:ext>
            </a:extLst>
          </p:cNvPr>
          <p:cNvSpPr txBox="1"/>
          <p:nvPr/>
        </p:nvSpPr>
        <p:spPr>
          <a:xfrm>
            <a:off x="1188591" y="4320708"/>
            <a:ext cx="117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31%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22A956-ABF9-CBD1-DA34-B3759AA1D85D}"/>
              </a:ext>
            </a:extLst>
          </p:cNvPr>
          <p:cNvSpPr txBox="1"/>
          <p:nvPr/>
        </p:nvSpPr>
        <p:spPr>
          <a:xfrm>
            <a:off x="2854668" y="4868731"/>
            <a:ext cx="117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65%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EA0853C-116A-DAE6-EE3D-C29B95866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" y="44912"/>
            <a:ext cx="5146623" cy="41556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7E87700-0181-4F78-78B3-7ED60196A1F9}"/>
              </a:ext>
            </a:extLst>
          </p:cNvPr>
          <p:cNvSpPr txBox="1"/>
          <p:nvPr/>
        </p:nvSpPr>
        <p:spPr>
          <a:xfrm>
            <a:off x="5909610" y="567834"/>
            <a:ext cx="3260794" cy="5329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endParaRPr lang="es-ES" sz="2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290B11-02E6-8EF7-AEEF-CFE034C4CB4E}"/>
              </a:ext>
            </a:extLst>
          </p:cNvPr>
          <p:cNvSpPr txBox="1"/>
          <p:nvPr/>
        </p:nvSpPr>
        <p:spPr>
          <a:xfrm>
            <a:off x="0" y="558070"/>
            <a:ext cx="2726705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2A57831-7155-9946-2780-1BD3C6117731}"/>
              </a:ext>
            </a:extLst>
          </p:cNvPr>
          <p:cNvSpPr txBox="1"/>
          <p:nvPr/>
        </p:nvSpPr>
        <p:spPr>
          <a:xfrm>
            <a:off x="2687476" y="567725"/>
            <a:ext cx="3208591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C3E3010-01A6-5881-47E6-EC10A7443642}"/>
              </a:ext>
            </a:extLst>
          </p:cNvPr>
          <p:cNvSpPr txBox="1"/>
          <p:nvPr/>
        </p:nvSpPr>
        <p:spPr>
          <a:xfrm>
            <a:off x="9170404" y="567724"/>
            <a:ext cx="3021596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Conclusión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7FDDB39-2D72-E4ED-4142-50431396B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218477"/>
              </p:ext>
            </p:extLst>
          </p:nvPr>
        </p:nvGraphicFramePr>
        <p:xfrm>
          <a:off x="5655502" y="2351251"/>
          <a:ext cx="6242504" cy="393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2CF33460-5DB7-0583-26AB-45582223F5B4}"/>
              </a:ext>
            </a:extLst>
          </p:cNvPr>
          <p:cNvSpPr txBox="1"/>
          <p:nvPr/>
        </p:nvSpPr>
        <p:spPr>
          <a:xfrm>
            <a:off x="2082920" y="1707252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GÉNERO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8CF8FAB-1709-BE9D-CBAA-9D726FB09EC0}"/>
              </a:ext>
            </a:extLst>
          </p:cNvPr>
          <p:cNvSpPr txBox="1"/>
          <p:nvPr/>
        </p:nvSpPr>
        <p:spPr>
          <a:xfrm>
            <a:off x="8612398" y="1707252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EDAD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1CC0B71-4308-7C9B-0516-D1B54D611754}"/>
              </a:ext>
            </a:extLst>
          </p:cNvPr>
          <p:cNvSpPr txBox="1"/>
          <p:nvPr/>
        </p:nvSpPr>
        <p:spPr>
          <a:xfrm>
            <a:off x="8017267" y="6241385"/>
            <a:ext cx="24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Porcentaje de personas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A6A1E27-800C-DFDD-10D8-1BBA68DD11BE}"/>
              </a:ext>
            </a:extLst>
          </p:cNvPr>
          <p:cNvSpPr txBox="1"/>
          <p:nvPr/>
        </p:nvSpPr>
        <p:spPr>
          <a:xfrm rot="16200000">
            <a:off x="4726574" y="4059543"/>
            <a:ext cx="130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Edad (años)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8584AC-84E9-9A0E-DB95-E593408743DD}"/>
              </a:ext>
            </a:extLst>
          </p:cNvPr>
          <p:cNvSpPr txBox="1"/>
          <p:nvPr/>
        </p:nvSpPr>
        <p:spPr>
          <a:xfrm>
            <a:off x="8045012" y="-26983"/>
            <a:ext cx="419276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16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Reunión de la Red Interuniversitaria de Innovación Docente en Farmacología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32E62B6-9D2F-9530-6CC7-67A289802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444" y="-62899"/>
            <a:ext cx="693225" cy="658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888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>
            <a:extLst>
              <a:ext uri="{FF2B5EF4-FFF2-40B4-BE49-F238E27FC236}">
                <a16:creationId xmlns:a16="http://schemas.microsoft.com/office/drawing/2014/main" id="{D2F3BDCD-F1A4-5AC3-6E86-6DB2F2A0265A}"/>
              </a:ext>
            </a:extLst>
          </p:cNvPr>
          <p:cNvSpPr/>
          <p:nvPr/>
        </p:nvSpPr>
        <p:spPr>
          <a:xfrm>
            <a:off x="7978223" y="5927812"/>
            <a:ext cx="687924" cy="60815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19E5EF8-8FEB-B1EE-0FDB-E259D059D3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578649"/>
              </p:ext>
            </p:extLst>
          </p:nvPr>
        </p:nvGraphicFramePr>
        <p:xfrm>
          <a:off x="1177078" y="2442410"/>
          <a:ext cx="488482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EC56ACA-E511-36A4-13CB-D5CEF7DD573D}"/>
              </a:ext>
            </a:extLst>
          </p:cNvPr>
          <p:cNvSpPr txBox="1"/>
          <p:nvPr/>
        </p:nvSpPr>
        <p:spPr>
          <a:xfrm>
            <a:off x="8307191" y="1748994"/>
            <a:ext cx="1501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</a:rPr>
              <a:t>Post-test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F6ACAB-3DE2-B193-39E1-6F8EAC84CCDC}"/>
              </a:ext>
            </a:extLst>
          </p:cNvPr>
          <p:cNvSpPr txBox="1"/>
          <p:nvPr/>
        </p:nvSpPr>
        <p:spPr>
          <a:xfrm>
            <a:off x="2687476" y="1781078"/>
            <a:ext cx="135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</a:rPr>
              <a:t>Pre-test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FEA507C-B653-2597-DCFB-59397BB17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23002"/>
              </p:ext>
            </p:extLst>
          </p:nvPr>
        </p:nvGraphicFramePr>
        <p:xfrm>
          <a:off x="6954252" y="2436258"/>
          <a:ext cx="488482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364E5AA-D79A-37B4-7F51-8A5B8512786B}"/>
              </a:ext>
            </a:extLst>
          </p:cNvPr>
          <p:cNvSpPr txBox="1"/>
          <p:nvPr/>
        </p:nvSpPr>
        <p:spPr>
          <a:xfrm>
            <a:off x="2376128" y="5179458"/>
            <a:ext cx="23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Porcentaje de aciertos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4082389-9544-42B4-FA8A-828CAE1763B2}"/>
              </a:ext>
            </a:extLst>
          </p:cNvPr>
          <p:cNvSpPr txBox="1"/>
          <p:nvPr/>
        </p:nvSpPr>
        <p:spPr>
          <a:xfrm rot="16200000">
            <a:off x="5859687" y="3623192"/>
            <a:ext cx="18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Nº de preguntas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739F7CD-B09B-E176-6927-8F2A9DEE4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" y="44912"/>
            <a:ext cx="5146623" cy="41556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56E13E-D9FB-AB7B-3276-3BEFBD15BB38}"/>
              </a:ext>
            </a:extLst>
          </p:cNvPr>
          <p:cNvSpPr txBox="1"/>
          <p:nvPr/>
        </p:nvSpPr>
        <p:spPr>
          <a:xfrm>
            <a:off x="8021053" y="5177680"/>
            <a:ext cx="23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Porcentaje de aciertos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C31FBBF-D449-5970-7BFB-34ECEB8D919E}"/>
              </a:ext>
            </a:extLst>
          </p:cNvPr>
          <p:cNvSpPr txBox="1"/>
          <p:nvPr/>
        </p:nvSpPr>
        <p:spPr>
          <a:xfrm rot="16200000">
            <a:off x="28379" y="3615172"/>
            <a:ext cx="18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Nº de preguntas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3CA073-B133-E118-0AB6-4D4A160C1CBA}"/>
              </a:ext>
            </a:extLst>
          </p:cNvPr>
          <p:cNvSpPr txBox="1"/>
          <p:nvPr/>
        </p:nvSpPr>
        <p:spPr>
          <a:xfrm>
            <a:off x="576395" y="1244359"/>
            <a:ext cx="546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¿Cuántas preguntas acertaron?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E4E3DA-41A9-D52D-E36F-BDD545A1C537}"/>
              </a:ext>
            </a:extLst>
          </p:cNvPr>
          <p:cNvSpPr txBox="1"/>
          <p:nvPr/>
        </p:nvSpPr>
        <p:spPr>
          <a:xfrm>
            <a:off x="5909610" y="567834"/>
            <a:ext cx="3260794" cy="5329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endParaRPr lang="es-ES" sz="2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84B5DF-3027-D789-F8F4-80E956B73962}"/>
              </a:ext>
            </a:extLst>
          </p:cNvPr>
          <p:cNvSpPr txBox="1"/>
          <p:nvPr/>
        </p:nvSpPr>
        <p:spPr>
          <a:xfrm>
            <a:off x="0" y="575003"/>
            <a:ext cx="2726705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E89A07-2D1C-439D-8BE9-9AAB782EB3A6}"/>
              </a:ext>
            </a:extLst>
          </p:cNvPr>
          <p:cNvSpPr txBox="1"/>
          <p:nvPr/>
        </p:nvSpPr>
        <p:spPr>
          <a:xfrm>
            <a:off x="2687476" y="567725"/>
            <a:ext cx="3208591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C264A85-67CF-084D-7064-29614C230E9E}"/>
              </a:ext>
            </a:extLst>
          </p:cNvPr>
          <p:cNvSpPr txBox="1"/>
          <p:nvPr/>
        </p:nvSpPr>
        <p:spPr>
          <a:xfrm>
            <a:off x="9170404" y="567724"/>
            <a:ext cx="3021596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Conclusión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8301F47-EF76-87AC-E3E7-AF182A80A51D}"/>
              </a:ext>
            </a:extLst>
          </p:cNvPr>
          <p:cNvSpPr txBox="1"/>
          <p:nvPr/>
        </p:nvSpPr>
        <p:spPr>
          <a:xfrm>
            <a:off x="2774516" y="5944042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69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65106B8-00D5-EC38-FE21-96CCF50C713E}"/>
              </a:ext>
            </a:extLst>
          </p:cNvPr>
          <p:cNvSpPr txBox="1"/>
          <p:nvPr/>
        </p:nvSpPr>
        <p:spPr>
          <a:xfrm>
            <a:off x="8056741" y="600341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46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C1AD289-87EE-8A2B-18B6-FEB118F15FF4}"/>
              </a:ext>
            </a:extLst>
          </p:cNvPr>
          <p:cNvSpPr/>
          <p:nvPr/>
        </p:nvSpPr>
        <p:spPr>
          <a:xfrm>
            <a:off x="2680085" y="5882990"/>
            <a:ext cx="687924" cy="60815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C564C589-1D2B-4FA3-0029-D8B3E67A8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88" y="5567741"/>
            <a:ext cx="1962345" cy="13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F236FCF9-97B6-D86B-6E82-24D82262A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11" b="97281" l="9816" r="89980">
                        <a14:foregroundMark x1="72597" y1="58610" x2="75051" y2="83384"/>
                        <a14:foregroundMark x1="70552" y1="68580" x2="70552" y2="83384"/>
                        <a14:foregroundMark x1="74642" y1="48943" x2="74642" y2="55589"/>
                        <a14:foregroundMark x1="77096" y1="48943" x2="77301" y2="59517"/>
                        <a14:foregroundMark x1="73620" y1="83988" x2="74029" y2="96677"/>
                        <a14:foregroundMark x1="55419" y1="90030" x2="62168" y2="90030"/>
                        <a14:foregroundMark x1="55624" y1="74320" x2="55624" y2="76435"/>
                        <a14:foregroundMark x1="51943" y1="32628" x2="55624" y2="67674"/>
                        <a14:foregroundMark x1="49080" y1="46828" x2="51943" y2="72205"/>
                        <a14:foregroundMark x1="48057" y1="50755" x2="48057" y2="60121"/>
                        <a14:foregroundMark x1="49080" y1="63746" x2="49080" y2="74924"/>
                        <a14:foregroundMark x1="53988" y1="7251" x2="55624" y2="16314"/>
                        <a14:foregroundMark x1="50920" y1="10574" x2="51534" y2="4532"/>
                        <a14:foregroundMark x1="49898" y1="11782" x2="48875" y2="8157"/>
                        <a14:foregroundMark x1="69530" y1="36254" x2="70143" y2="51360"/>
                        <a14:foregroundMark x1="66053" y1="42296" x2="66258" y2="52266"/>
                        <a14:foregroundMark x1="76074" y1="65559" x2="77301" y2="81873"/>
                        <a14:foregroundMark x1="83231" y1="59517" x2="83231" y2="78852"/>
                        <a14:foregroundMark x1="81800" y1="63746" x2="81595" y2="67069"/>
                        <a14:foregroundMark x1="87730" y1="55589" x2="88753" y2="65559"/>
                        <a14:foregroundMark x1="42331" y1="15710" x2="42945" y2="94562"/>
                        <a14:foregroundMark x1="39468" y1="13595" x2="45399" y2="17825"/>
                        <a14:foregroundMark x1="40900" y1="13595" x2="45399" y2="14804"/>
                        <a14:foregroundMark x1="43558" y1="29607" x2="45603" y2="39577"/>
                        <a14:foregroundMark x1="39877" y1="28097" x2="38037" y2="40181"/>
                        <a14:foregroundMark x1="44581" y1="69789" x2="44581" y2="78852"/>
                        <a14:foregroundMark x1="39468" y1="70695" x2="38446" y2="80967"/>
                        <a14:foregroundMark x1="39877" y1="87009" x2="39877" y2="94562"/>
                        <a14:foregroundMark x1="39059" y1="11782" x2="43967" y2="12085"/>
                        <a14:foregroundMark x1="57464" y1="20846" x2="58691" y2="34139"/>
                        <a14:backgroundMark x1="35787" y1="10272" x2="34356" y2="39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4" t="1509" r="6688" b="2583"/>
          <a:stretch/>
        </p:blipFill>
        <p:spPr bwMode="auto">
          <a:xfrm>
            <a:off x="8903031" y="5710537"/>
            <a:ext cx="950345" cy="104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53DAC7DA-79A3-8A28-D86A-C18D8B692B3A}"/>
              </a:ext>
            </a:extLst>
          </p:cNvPr>
          <p:cNvSpPr txBox="1"/>
          <p:nvPr/>
        </p:nvSpPr>
        <p:spPr>
          <a:xfrm>
            <a:off x="8045012" y="-26983"/>
            <a:ext cx="419276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16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Reunión de la Red Interuniversitaria de Innovación Docente en Farmacología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8FF571F-7E9E-1240-901A-4624CC75C9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9444" y="-62899"/>
            <a:ext cx="693225" cy="658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075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01CFCAAA-5F3C-C4BF-B659-A0CB5B025576}"/>
              </a:ext>
            </a:extLst>
          </p:cNvPr>
          <p:cNvSpPr/>
          <p:nvPr/>
        </p:nvSpPr>
        <p:spPr>
          <a:xfrm>
            <a:off x="1405541" y="4518067"/>
            <a:ext cx="178577" cy="1559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D671F7C-7F97-4B1F-9C9C-0DADDF9EB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17850"/>
              </p:ext>
            </p:extLst>
          </p:nvPr>
        </p:nvGraphicFramePr>
        <p:xfrm>
          <a:off x="387413" y="2954748"/>
          <a:ext cx="5229069" cy="362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7304710-E122-866A-64A6-AF5959D6EF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552190"/>
              </p:ext>
            </p:extLst>
          </p:nvPr>
        </p:nvGraphicFramePr>
        <p:xfrm>
          <a:off x="6315858" y="2998686"/>
          <a:ext cx="5481401" cy="3627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650048AD-6AD3-ED08-45CC-C58FC0DB0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1" y="76441"/>
            <a:ext cx="5146623" cy="41556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F22C5F9-AA07-23DC-9ED1-0A18F2B85224}"/>
              </a:ext>
            </a:extLst>
          </p:cNvPr>
          <p:cNvSpPr txBox="1"/>
          <p:nvPr/>
        </p:nvSpPr>
        <p:spPr>
          <a:xfrm>
            <a:off x="5909610" y="567834"/>
            <a:ext cx="3260794" cy="5329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endParaRPr lang="es-ES" sz="2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D49FF1-4CEF-75CD-F15C-9BBFE9AA4AE3}"/>
              </a:ext>
            </a:extLst>
          </p:cNvPr>
          <p:cNvSpPr txBox="1"/>
          <p:nvPr/>
        </p:nvSpPr>
        <p:spPr>
          <a:xfrm>
            <a:off x="0" y="558070"/>
            <a:ext cx="2726705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0A72C06-C676-F767-5A45-E23A001FEC49}"/>
              </a:ext>
            </a:extLst>
          </p:cNvPr>
          <p:cNvSpPr txBox="1"/>
          <p:nvPr/>
        </p:nvSpPr>
        <p:spPr>
          <a:xfrm>
            <a:off x="2687476" y="567725"/>
            <a:ext cx="3208591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4491018-30BE-81D7-D1B9-33AD160CE05B}"/>
              </a:ext>
            </a:extLst>
          </p:cNvPr>
          <p:cNvSpPr txBox="1"/>
          <p:nvPr/>
        </p:nvSpPr>
        <p:spPr>
          <a:xfrm>
            <a:off x="9170404" y="567724"/>
            <a:ext cx="3021596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Conclusión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B0D2801-8466-48CF-1D89-8D74FA4B100A}"/>
              </a:ext>
            </a:extLst>
          </p:cNvPr>
          <p:cNvSpPr txBox="1"/>
          <p:nvPr/>
        </p:nvSpPr>
        <p:spPr>
          <a:xfrm>
            <a:off x="329760" y="1136088"/>
            <a:ext cx="4660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 temática fallan más?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5FF04D45-CFE4-295A-1E35-867D609ECC51}"/>
              </a:ext>
            </a:extLst>
          </p:cNvPr>
          <p:cNvSpPr/>
          <p:nvPr/>
        </p:nvSpPr>
        <p:spPr>
          <a:xfrm>
            <a:off x="7324871" y="2954748"/>
            <a:ext cx="178577" cy="1559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562A075-1C69-DB73-9352-F132F83E57A0}"/>
              </a:ext>
            </a:extLst>
          </p:cNvPr>
          <p:cNvSpPr txBox="1"/>
          <p:nvPr/>
        </p:nvSpPr>
        <p:spPr>
          <a:xfrm>
            <a:off x="2118624" y="4133556"/>
            <a:ext cx="663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EFG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157429A-98CA-725D-650A-5A91DC2374D3}"/>
              </a:ext>
            </a:extLst>
          </p:cNvPr>
          <p:cNvSpPr txBox="1"/>
          <p:nvPr/>
        </p:nvSpPr>
        <p:spPr>
          <a:xfrm>
            <a:off x="8095127" y="3580503"/>
            <a:ext cx="663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EFG</a:t>
            </a:r>
          </a:p>
        </p:txBody>
      </p:sp>
      <p:pic>
        <p:nvPicPr>
          <p:cNvPr id="17" name="Picture 6" descr="50 mascarillas quirúrgicas desechables de 3 capas tipo IIR resistentes a  las salpicaduras y conformes a la norma UNI EN 14683:2019+AC:2019 | BFE  &gt;98% : Amazon.es: Industria, empresas y ciencia">
            <a:extLst>
              <a:ext uri="{FF2B5EF4-FFF2-40B4-BE49-F238E27FC236}">
                <a16:creationId xmlns:a16="http://schemas.microsoft.com/office/drawing/2014/main" id="{582AB544-C177-87B3-7FAA-24DC4B730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85"/>
          <a:stretch/>
        </p:blipFill>
        <p:spPr bwMode="auto">
          <a:xfrm>
            <a:off x="2963266" y="2531519"/>
            <a:ext cx="766024" cy="6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50 mascarillas quirúrgicas desechables de 3 capas tipo IIR resistentes a  las salpicaduras y conformes a la norma UNI EN 14683:2019+AC:2019 | BFE  &gt;98% : Amazon.es: Industria, empresas y ciencia">
            <a:extLst>
              <a:ext uri="{FF2B5EF4-FFF2-40B4-BE49-F238E27FC236}">
                <a16:creationId xmlns:a16="http://schemas.microsoft.com/office/drawing/2014/main" id="{B35BD20D-D17D-D1FE-2B68-72C1627DA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85"/>
          <a:stretch/>
        </p:blipFill>
        <p:spPr bwMode="auto">
          <a:xfrm>
            <a:off x="8955810" y="2531518"/>
            <a:ext cx="766024" cy="6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0CC1860-B74F-A624-5DFD-2EF6D2AF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646" y="2566889"/>
            <a:ext cx="494022" cy="5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B6FE8F68-D92F-63EF-3E45-B5EB5DE4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52" y="3047204"/>
            <a:ext cx="494022" cy="5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DE4474B6-5B09-6EBB-8B31-EA72AA607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65" y="4279477"/>
            <a:ext cx="494022" cy="5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6FB52ED-04A0-4C20-0348-069E01437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690" y="3674866"/>
            <a:ext cx="494022" cy="5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4547E12-060F-2303-653F-21B367C67A3A}"/>
              </a:ext>
            </a:extLst>
          </p:cNvPr>
          <p:cNvSpPr txBox="1"/>
          <p:nvPr/>
        </p:nvSpPr>
        <p:spPr>
          <a:xfrm>
            <a:off x="1906869" y="1630692"/>
            <a:ext cx="2878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latin typeface="Aptos Narrow" panose="020B0004020202020204" pitchFamily="34" charset="0"/>
              </a:rPr>
              <a:t>Pre-test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A25109D-1A84-D931-D2E3-B4EB6F2F4B53}"/>
              </a:ext>
            </a:extLst>
          </p:cNvPr>
          <p:cNvSpPr txBox="1"/>
          <p:nvPr/>
        </p:nvSpPr>
        <p:spPr>
          <a:xfrm>
            <a:off x="7617149" y="1483244"/>
            <a:ext cx="2878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latin typeface="Aptos Narrow" panose="020B0004020202020204" pitchFamily="34" charset="0"/>
              </a:rPr>
              <a:t>Post-test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16974C0-EFC5-3B97-4217-2B95AF57BDF3}"/>
              </a:ext>
            </a:extLst>
          </p:cNvPr>
          <p:cNvSpPr/>
          <p:nvPr/>
        </p:nvSpPr>
        <p:spPr>
          <a:xfrm>
            <a:off x="1101010" y="2795321"/>
            <a:ext cx="1570023" cy="38309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8287DCB-A04F-8A7D-469E-FBF87C0F4AB3}"/>
              </a:ext>
            </a:extLst>
          </p:cNvPr>
          <p:cNvSpPr/>
          <p:nvPr/>
        </p:nvSpPr>
        <p:spPr>
          <a:xfrm>
            <a:off x="7033439" y="2795321"/>
            <a:ext cx="1725076" cy="3809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2AA108D7-3AA9-0197-8DBB-3895F86FA979}"/>
              </a:ext>
            </a:extLst>
          </p:cNvPr>
          <p:cNvSpPr/>
          <p:nvPr/>
        </p:nvSpPr>
        <p:spPr>
          <a:xfrm>
            <a:off x="11038565" y="2785621"/>
            <a:ext cx="360147" cy="645961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38734A7A-A4CD-9D9A-E3C9-C88795F70FBE}"/>
              </a:ext>
            </a:extLst>
          </p:cNvPr>
          <p:cNvSpPr/>
          <p:nvPr/>
        </p:nvSpPr>
        <p:spPr>
          <a:xfrm>
            <a:off x="4951083" y="2776811"/>
            <a:ext cx="360147" cy="645961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3FA54EE-E794-4828-B9DB-962A482B9DE5}"/>
              </a:ext>
            </a:extLst>
          </p:cNvPr>
          <p:cNvSpPr txBox="1"/>
          <p:nvPr/>
        </p:nvSpPr>
        <p:spPr>
          <a:xfrm>
            <a:off x="8045012" y="-26983"/>
            <a:ext cx="419276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16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Reunión de la Red Interuniversitaria de Innovación Docente en Farmacología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DB4CC7-C881-AE27-5B79-27C15A2B1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9444" y="-62899"/>
            <a:ext cx="693225" cy="658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475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50048AD-6AD3-ED08-45CC-C58FC0DB0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1" y="76441"/>
            <a:ext cx="5146623" cy="41556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F22C5F9-AA07-23DC-9ED1-0A18F2B85224}"/>
              </a:ext>
            </a:extLst>
          </p:cNvPr>
          <p:cNvSpPr txBox="1"/>
          <p:nvPr/>
        </p:nvSpPr>
        <p:spPr>
          <a:xfrm>
            <a:off x="5909610" y="567834"/>
            <a:ext cx="3260794" cy="5329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endParaRPr lang="es-ES" sz="2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D49FF1-4CEF-75CD-F15C-9BBFE9AA4AE3}"/>
              </a:ext>
            </a:extLst>
          </p:cNvPr>
          <p:cNvSpPr txBox="1"/>
          <p:nvPr/>
        </p:nvSpPr>
        <p:spPr>
          <a:xfrm>
            <a:off x="0" y="575003"/>
            <a:ext cx="2726705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0A72C06-C676-F767-5A45-E23A001FEC49}"/>
              </a:ext>
            </a:extLst>
          </p:cNvPr>
          <p:cNvSpPr txBox="1"/>
          <p:nvPr/>
        </p:nvSpPr>
        <p:spPr>
          <a:xfrm>
            <a:off x="2687476" y="567725"/>
            <a:ext cx="3208591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4491018-30BE-81D7-D1B9-33AD160CE05B}"/>
              </a:ext>
            </a:extLst>
          </p:cNvPr>
          <p:cNvSpPr txBox="1"/>
          <p:nvPr/>
        </p:nvSpPr>
        <p:spPr>
          <a:xfrm>
            <a:off x="9170404" y="567724"/>
            <a:ext cx="3021596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Conclusión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B0D2801-8466-48CF-1D89-8D74FA4B100A}"/>
              </a:ext>
            </a:extLst>
          </p:cNvPr>
          <p:cNvSpPr txBox="1"/>
          <p:nvPr/>
        </p:nvSpPr>
        <p:spPr>
          <a:xfrm>
            <a:off x="479048" y="1360021"/>
            <a:ext cx="505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¿Cómo evalúan la actividad?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F606794-450D-A4FA-A581-4C175D60F704}"/>
              </a:ext>
            </a:extLst>
          </p:cNvPr>
          <p:cNvGrpSpPr/>
          <p:nvPr/>
        </p:nvGrpSpPr>
        <p:grpSpPr>
          <a:xfrm>
            <a:off x="9659225" y="3413792"/>
            <a:ext cx="1021977" cy="908139"/>
            <a:chOff x="7763437" y="2151529"/>
            <a:chExt cx="1021977" cy="908139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3F1608F-E007-272F-D825-DB1AF5F9C29F}"/>
                </a:ext>
              </a:extLst>
            </p:cNvPr>
            <p:cNvSpPr txBox="1"/>
            <p:nvPr/>
          </p:nvSpPr>
          <p:spPr>
            <a:xfrm>
              <a:off x="7906871" y="2320987"/>
              <a:ext cx="7072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>
                  <a:solidFill>
                    <a:schemeClr val="tx2"/>
                  </a:solidFill>
                </a:rPr>
                <a:t>4,8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704AA19E-17D6-CA5B-D71F-FFD08D51B93B}"/>
                </a:ext>
              </a:extLst>
            </p:cNvPr>
            <p:cNvSpPr/>
            <p:nvPr/>
          </p:nvSpPr>
          <p:spPr>
            <a:xfrm>
              <a:off x="7763437" y="2151529"/>
              <a:ext cx="1021977" cy="90813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Google Shape;66;g2e9f209ad97_0_98">
            <a:extLst>
              <a:ext uri="{FF2B5EF4-FFF2-40B4-BE49-F238E27FC236}">
                <a16:creationId xmlns:a16="http://schemas.microsoft.com/office/drawing/2014/main" id="{3DDD7AA6-A987-ABF3-FA95-EAD1A3B701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200000">
            <a:off x="7887946" y="3061401"/>
            <a:ext cx="1063644" cy="14815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D5A86-F490-B8A8-698C-0B3A773F2680}"/>
              </a:ext>
            </a:extLst>
          </p:cNvPr>
          <p:cNvSpPr txBox="1"/>
          <p:nvPr/>
        </p:nvSpPr>
        <p:spPr>
          <a:xfrm>
            <a:off x="8045012" y="-26983"/>
            <a:ext cx="419276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16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Reunión de la Red Interuniversitaria de Innovación Docente en Farmacología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587ACE6-0A1A-7D6A-2E6A-F34C01E44A54}"/>
              </a:ext>
            </a:extLst>
          </p:cNvPr>
          <p:cNvGrpSpPr/>
          <p:nvPr/>
        </p:nvGrpSpPr>
        <p:grpSpPr>
          <a:xfrm>
            <a:off x="549433" y="2836505"/>
            <a:ext cx="6985440" cy="2295330"/>
            <a:chOff x="194871" y="2705878"/>
            <a:chExt cx="6985440" cy="2295330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DFF9CBE-027E-7AEA-0D2D-ABFA987FC41F}"/>
                </a:ext>
              </a:extLst>
            </p:cNvPr>
            <p:cNvSpPr txBox="1"/>
            <p:nvPr/>
          </p:nvSpPr>
          <p:spPr>
            <a:xfrm>
              <a:off x="194871" y="2905961"/>
              <a:ext cx="698544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¿Consideras que el taller te ha ayudado a conocer mejor las características de los diferentes productos farmacéuticos? 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F80F35AD-DD53-176E-8991-BE5E3F76689A}"/>
                </a:ext>
              </a:extLst>
            </p:cNvPr>
            <p:cNvSpPr txBox="1"/>
            <p:nvPr/>
          </p:nvSpPr>
          <p:spPr>
            <a:xfrm>
              <a:off x="194871" y="4133960"/>
              <a:ext cx="358317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¿Cómo valorarías el taller? </a:t>
              </a:r>
            </a:p>
          </p:txBody>
        </p: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81850E8B-CC50-4574-6DB2-6EE1F8B0E14B}"/>
                </a:ext>
              </a:extLst>
            </p:cNvPr>
            <p:cNvSpPr/>
            <p:nvPr/>
          </p:nvSpPr>
          <p:spPr>
            <a:xfrm>
              <a:off x="194871" y="2705878"/>
              <a:ext cx="6985440" cy="2295330"/>
            </a:xfrm>
            <a:prstGeom prst="round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238EC63B-3581-05B1-B95D-D958FF6D4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444" y="-62899"/>
            <a:ext cx="693225" cy="658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385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guntas Logo | Herramienta de diseño de logotipos gratuita de Flaming Text">
            <a:extLst>
              <a:ext uri="{FF2B5EF4-FFF2-40B4-BE49-F238E27FC236}">
                <a16:creationId xmlns:a16="http://schemas.microsoft.com/office/drawing/2014/main" id="{C13F72E3-9448-0D41-AD77-91BB49393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1" t="22433" r="12895" b="25498"/>
          <a:stretch/>
        </p:blipFill>
        <p:spPr bwMode="auto">
          <a:xfrm>
            <a:off x="3219334" y="4942390"/>
            <a:ext cx="4497637" cy="134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3E9C859-C986-57C9-7E10-AE38F387F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1" b="91018" l="9744" r="98403">
                        <a14:foregroundMark x1="75559" y1="20958" x2="76518" y2="74551"/>
                        <a14:foregroundMark x1="91534" y1="19760" x2="92332" y2="82635"/>
                        <a14:foregroundMark x1="89297" y1="44910" x2="87859" y2="76048"/>
                        <a14:foregroundMark x1="86422" y1="60778" x2="85623" y2="62275"/>
                        <a14:foregroundMark x1="88658" y1="85329" x2="87061" y2="89521"/>
                        <a14:foregroundMark x1="92173" y1="85629" x2="94089" y2="88922"/>
                        <a14:foregroundMark x1="93450" y1="66168" x2="95527" y2="88024"/>
                        <a14:foregroundMark x1="78435" y1="78743" x2="78435" y2="86826"/>
                        <a14:foregroundMark x1="75559" y1="79341" x2="74281" y2="85629"/>
                        <a14:foregroundMark x1="77636" y1="20958" x2="79872" y2="35629"/>
                        <a14:foregroundMark x1="77316" y1="18563" x2="80511" y2="27844"/>
                        <a14:foregroundMark x1="75559" y1="20359" x2="71885" y2="32036"/>
                        <a14:foregroundMark x1="71406" y1="31437" x2="73962" y2="23952"/>
                        <a14:foregroundMark x1="72843" y1="23054" x2="69649" y2="26647"/>
                        <a14:foregroundMark x1="71086" y1="30838" x2="73642" y2="37725"/>
                        <a14:foregroundMark x1="72204" y1="64072" x2="72204" y2="66467"/>
                        <a14:foregroundMark x1="23323" y1="81437" x2="23163" y2="91018"/>
                        <a14:foregroundMark x1="24760" y1="79940" x2="26837" y2="87425"/>
                        <a14:foregroundMark x1="64537" y1="36228" x2="65335" y2="83533"/>
                        <a14:foregroundMark x1="65335" y1="85629" x2="67093" y2="88323"/>
                        <a14:foregroundMark x1="60543" y1="84731" x2="60543" y2="88024"/>
                      </a14:backgroundRemoval>
                    </a14:imgEffect>
                  </a14:imgLayer>
                </a14:imgProps>
              </a:ext>
            </a:extLst>
          </a:blip>
          <a:srcRect l="18069" t="13277" r="67337"/>
          <a:stretch/>
        </p:blipFill>
        <p:spPr>
          <a:xfrm>
            <a:off x="276742" y="2440198"/>
            <a:ext cx="708570" cy="22465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8DB6DEF-CE45-5A63-AD33-FBD8C8A6F340}"/>
              </a:ext>
            </a:extLst>
          </p:cNvPr>
          <p:cNvSpPr txBox="1"/>
          <p:nvPr/>
        </p:nvSpPr>
        <p:spPr>
          <a:xfrm>
            <a:off x="394114" y="653368"/>
            <a:ext cx="252897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Conclusión</a:t>
            </a:r>
            <a:endParaRPr lang="es-ES" sz="2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342664-37CE-9A43-EED7-9B3D3BD0E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1" y="76440"/>
            <a:ext cx="5146623" cy="4155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FE7599-A2C6-BDC7-09D4-F2713AD1AC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1367" y="1983579"/>
            <a:ext cx="4326979" cy="248114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0AA75AA-40D7-983E-6A4E-F0806C2D0028}"/>
              </a:ext>
            </a:extLst>
          </p:cNvPr>
          <p:cNvSpPr txBox="1"/>
          <p:nvPr/>
        </p:nvSpPr>
        <p:spPr>
          <a:xfrm>
            <a:off x="5909610" y="567834"/>
            <a:ext cx="3260794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1F384B-36C6-5C05-EB40-AA5BB036850B}"/>
              </a:ext>
            </a:extLst>
          </p:cNvPr>
          <p:cNvSpPr txBox="1"/>
          <p:nvPr/>
        </p:nvSpPr>
        <p:spPr>
          <a:xfrm>
            <a:off x="0" y="575003"/>
            <a:ext cx="2726705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E051EA-67F9-3FA7-B608-C26897F3C685}"/>
              </a:ext>
            </a:extLst>
          </p:cNvPr>
          <p:cNvSpPr txBox="1"/>
          <p:nvPr/>
        </p:nvSpPr>
        <p:spPr>
          <a:xfrm>
            <a:off x="2704409" y="567725"/>
            <a:ext cx="3208591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329381-3223-7160-ACCE-11C1AA2F2A4D}"/>
              </a:ext>
            </a:extLst>
          </p:cNvPr>
          <p:cNvSpPr txBox="1"/>
          <p:nvPr/>
        </p:nvSpPr>
        <p:spPr>
          <a:xfrm>
            <a:off x="9170404" y="567724"/>
            <a:ext cx="3021596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Conclusión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lustración de dibujos animados de un grupo de personas de diferentes edades  y nacionalidades | Foto Premium">
            <a:extLst>
              <a:ext uri="{FF2B5EF4-FFF2-40B4-BE49-F238E27FC236}">
                <a16:creationId xmlns:a16="http://schemas.microsoft.com/office/drawing/2014/main" id="{A165DBD6-97B8-A903-063A-06A92B7D3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1" y="1822532"/>
            <a:ext cx="2507192" cy="250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BFC2D85-A29A-130F-2100-47384C658E75}"/>
              </a:ext>
            </a:extLst>
          </p:cNvPr>
          <p:cNvSpPr txBox="1"/>
          <p:nvPr/>
        </p:nvSpPr>
        <p:spPr>
          <a:xfrm>
            <a:off x="311099" y="1192071"/>
            <a:ext cx="6405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Limitaciones y propuestas de mejora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B0F1426-2903-8F22-3E91-4640489787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1" b="91018" l="9744" r="98403">
                        <a14:foregroundMark x1="75559" y1="20958" x2="76518" y2="74551"/>
                        <a14:foregroundMark x1="91534" y1="19760" x2="92332" y2="82635"/>
                        <a14:foregroundMark x1="89297" y1="44910" x2="87859" y2="76048"/>
                        <a14:foregroundMark x1="86422" y1="60778" x2="85623" y2="62275"/>
                        <a14:foregroundMark x1="88658" y1="85329" x2="87061" y2="89521"/>
                        <a14:foregroundMark x1="92173" y1="85629" x2="94089" y2="88922"/>
                        <a14:foregroundMark x1="93450" y1="66168" x2="95527" y2="88024"/>
                        <a14:foregroundMark x1="78435" y1="78743" x2="78435" y2="86826"/>
                        <a14:foregroundMark x1="75559" y1="79341" x2="74281" y2="85629"/>
                        <a14:foregroundMark x1="77636" y1="20958" x2="79872" y2="35629"/>
                        <a14:foregroundMark x1="77316" y1="18563" x2="80511" y2="27844"/>
                        <a14:foregroundMark x1="75559" y1="20359" x2="71885" y2="32036"/>
                        <a14:foregroundMark x1="71406" y1="31437" x2="73962" y2="23952"/>
                        <a14:foregroundMark x1="72843" y1="23054" x2="69649" y2="26647"/>
                        <a14:foregroundMark x1="71086" y1="30838" x2="73642" y2="37725"/>
                        <a14:foregroundMark x1="72204" y1="64072" x2="72204" y2="66467"/>
                        <a14:foregroundMark x1="23323" y1="81437" x2="23163" y2="91018"/>
                        <a14:foregroundMark x1="24760" y1="79940" x2="26837" y2="87425"/>
                        <a14:foregroundMark x1="64537" y1="36228" x2="65335" y2="83533"/>
                        <a14:foregroundMark x1="65335" y1="85629" x2="67093" y2="88323"/>
                        <a14:foregroundMark x1="60543" y1="84731" x2="60543" y2="88024"/>
                      </a14:backgroundRemoval>
                    </a14:imgEffect>
                  </a14:imgLayer>
                </a14:imgProps>
              </a:ext>
            </a:extLst>
          </a:blip>
          <a:srcRect l="83597"/>
          <a:stretch/>
        </p:blipFill>
        <p:spPr>
          <a:xfrm>
            <a:off x="3168044" y="2024641"/>
            <a:ext cx="758826" cy="24682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2C5AB3-3A59-A92B-FC8E-D2F074E379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1" b="91018" l="9744" r="98403">
                        <a14:foregroundMark x1="75559" y1="20958" x2="76518" y2="74551"/>
                        <a14:foregroundMark x1="91534" y1="19760" x2="92332" y2="82635"/>
                        <a14:foregroundMark x1="89297" y1="44910" x2="87859" y2="76048"/>
                        <a14:foregroundMark x1="86422" y1="60778" x2="85623" y2="62275"/>
                        <a14:foregroundMark x1="88658" y1="85329" x2="87061" y2="89521"/>
                        <a14:foregroundMark x1="92173" y1="85629" x2="94089" y2="88922"/>
                        <a14:foregroundMark x1="93450" y1="66168" x2="95527" y2="88024"/>
                        <a14:foregroundMark x1="78435" y1="78743" x2="78435" y2="86826"/>
                        <a14:foregroundMark x1="75559" y1="79341" x2="74281" y2="85629"/>
                        <a14:foregroundMark x1="77636" y1="20958" x2="79872" y2="35629"/>
                        <a14:foregroundMark x1="77316" y1="18563" x2="80511" y2="27844"/>
                        <a14:foregroundMark x1="75559" y1="20359" x2="71885" y2="32036"/>
                        <a14:foregroundMark x1="71406" y1="31437" x2="73962" y2="23952"/>
                        <a14:foregroundMark x1="72843" y1="23054" x2="69649" y2="26647"/>
                        <a14:foregroundMark x1="71086" y1="30838" x2="73642" y2="37725"/>
                        <a14:foregroundMark x1="72204" y1="64072" x2="72204" y2="66467"/>
                        <a14:foregroundMark x1="23323" y1="81437" x2="23163" y2="91018"/>
                        <a14:foregroundMark x1="24760" y1="79940" x2="26837" y2="87425"/>
                        <a14:foregroundMark x1="64537" y1="36228" x2="65335" y2="83533"/>
                        <a14:foregroundMark x1="65335" y1="85629" x2="67093" y2="88323"/>
                        <a14:foregroundMark x1="60543" y1="84731" x2="60543" y2="88024"/>
                      </a14:backgroundRemoval>
                    </a14:imgEffect>
                  </a14:imgLayer>
                </a14:imgProps>
              </a:ext>
            </a:extLst>
          </a:blip>
          <a:srcRect l="69310" t="11220" r="15601" b="6119"/>
          <a:stretch/>
        </p:blipFill>
        <p:spPr>
          <a:xfrm flipH="1">
            <a:off x="601197" y="2131365"/>
            <a:ext cx="758825" cy="2246571"/>
          </a:xfrm>
          <a:prstGeom prst="rect">
            <a:avLst/>
          </a:prstGeom>
        </p:spPr>
      </p:pic>
      <p:pic>
        <p:nvPicPr>
          <p:cNvPr id="2054" name="Picture 6" descr="10 actividades para jugar con las letras | Entre Actividades Infantiles">
            <a:extLst>
              <a:ext uri="{FF2B5EF4-FFF2-40B4-BE49-F238E27FC236}">
                <a16:creationId xmlns:a16="http://schemas.microsoft.com/office/drawing/2014/main" id="{E06AB0E7-9C71-1CA7-688E-C1E7B3AAC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437" y="1968532"/>
            <a:ext cx="2466975" cy="18478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1E69AD-55BA-7216-F5C3-E90B85E2E090}"/>
              </a:ext>
            </a:extLst>
          </p:cNvPr>
          <p:cNvSpPr txBox="1"/>
          <p:nvPr/>
        </p:nvSpPr>
        <p:spPr>
          <a:xfrm>
            <a:off x="6062010" y="564594"/>
            <a:ext cx="3260794" cy="5329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endParaRPr lang="es-ES" sz="2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D17A9FE-02A3-F8E7-8570-9D774B7E5483}"/>
              </a:ext>
            </a:extLst>
          </p:cNvPr>
          <p:cNvSpPr txBox="1"/>
          <p:nvPr/>
        </p:nvSpPr>
        <p:spPr>
          <a:xfrm>
            <a:off x="8045012" y="-26983"/>
            <a:ext cx="419276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16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Reunión de la Red Interuniversitaria de Innovación Docente en Farmacología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0D1EBE0-6E77-8A96-C800-1C33CB6EDA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1233" y="3983808"/>
            <a:ext cx="2584982" cy="145881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7838B3D-5F0B-B0A9-7CDD-5F3DEB92B6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9613" y="5610051"/>
            <a:ext cx="1753048" cy="1058962"/>
          </a:xfrm>
          <a:prstGeom prst="rect">
            <a:avLst/>
          </a:prstGeom>
        </p:spPr>
      </p:pic>
      <p:pic>
        <p:nvPicPr>
          <p:cNvPr id="1026" name="Picture 2" descr="Eurocopa 2024: Trofeo de la Eurocopa: historia, cuánto vale, quién la  diseñó y cuál es su significado | Marca">
            <a:extLst>
              <a:ext uri="{FF2B5EF4-FFF2-40B4-BE49-F238E27FC236}">
                <a16:creationId xmlns:a16="http://schemas.microsoft.com/office/drawing/2014/main" id="{60A40C1E-A054-B156-D5E5-759779BB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248" y="5763922"/>
            <a:ext cx="1360110" cy="90509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E1A304-92F1-CAE0-D584-3283EE754F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9444" y="-62899"/>
            <a:ext cx="693225" cy="658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131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8DB6DEF-CE45-5A63-AD33-FBD8C8A6F340}"/>
              </a:ext>
            </a:extLst>
          </p:cNvPr>
          <p:cNvSpPr txBox="1"/>
          <p:nvPr/>
        </p:nvSpPr>
        <p:spPr>
          <a:xfrm>
            <a:off x="394114" y="653368"/>
            <a:ext cx="252897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Conclusión</a:t>
            </a:r>
            <a:endParaRPr lang="es-ES" sz="2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342664-37CE-9A43-EED7-9B3D3BD0E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1" y="76440"/>
            <a:ext cx="5146623" cy="41556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F7A276-82D0-14DF-F3A4-DD63FAE14A85}"/>
              </a:ext>
            </a:extLst>
          </p:cNvPr>
          <p:cNvSpPr txBox="1"/>
          <p:nvPr/>
        </p:nvSpPr>
        <p:spPr>
          <a:xfrm>
            <a:off x="394114" y="2188426"/>
            <a:ext cx="6333574" cy="281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implementación del </a:t>
            </a:r>
            <a:r>
              <a:rPr lang="es-E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</a:t>
            </a:r>
            <a:r>
              <a:rPr lang="es-E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mediante la realización de talleres y actividades dirigidas a la comunidad ofrece un potencial significativo para </a:t>
            </a:r>
            <a:r>
              <a:rPr lang="es-E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enriquecer la formación académica</a:t>
            </a:r>
            <a:r>
              <a:rPr lang="es-E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el compromiso cívico</a:t>
            </a:r>
            <a:r>
              <a:rPr lang="es-E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experiencia no sólo contribuyó a fomentar una educación farmacéutica más consciente, sino también a la </a:t>
            </a:r>
            <a:r>
              <a:rPr lang="es-E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de ciudadanos informados y responsables en el ámbito de la salud</a:t>
            </a:r>
            <a:r>
              <a:rPr lang="es-E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FE7599-A2C6-BDC7-09D4-F2713AD1A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289" y="2188426"/>
            <a:ext cx="5229726" cy="248114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0AA75AA-40D7-983E-6A4E-F0806C2D0028}"/>
              </a:ext>
            </a:extLst>
          </p:cNvPr>
          <p:cNvSpPr txBox="1"/>
          <p:nvPr/>
        </p:nvSpPr>
        <p:spPr>
          <a:xfrm>
            <a:off x="5909610" y="567834"/>
            <a:ext cx="3260794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1F384B-36C6-5C05-EB40-AA5BB036850B}"/>
              </a:ext>
            </a:extLst>
          </p:cNvPr>
          <p:cNvSpPr txBox="1"/>
          <p:nvPr/>
        </p:nvSpPr>
        <p:spPr>
          <a:xfrm>
            <a:off x="0" y="575003"/>
            <a:ext cx="2726705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E051EA-67F9-3FA7-B608-C26897F3C685}"/>
              </a:ext>
            </a:extLst>
          </p:cNvPr>
          <p:cNvSpPr txBox="1"/>
          <p:nvPr/>
        </p:nvSpPr>
        <p:spPr>
          <a:xfrm>
            <a:off x="2704409" y="567725"/>
            <a:ext cx="3208591" cy="53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</a:t>
            </a:r>
            <a:endParaRPr lang="es-ES" sz="2400" kern="1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329381-3223-7160-ACCE-11C1AA2F2A4D}"/>
              </a:ext>
            </a:extLst>
          </p:cNvPr>
          <p:cNvSpPr txBox="1"/>
          <p:nvPr/>
        </p:nvSpPr>
        <p:spPr>
          <a:xfrm>
            <a:off x="9170404" y="567724"/>
            <a:ext cx="3021596" cy="532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Conclusión</a:t>
            </a:r>
            <a:endParaRPr lang="es-ES" sz="2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81912E-2C4B-4873-ABF5-7C8152E9E008}"/>
              </a:ext>
            </a:extLst>
          </p:cNvPr>
          <p:cNvSpPr txBox="1"/>
          <p:nvPr/>
        </p:nvSpPr>
        <p:spPr>
          <a:xfrm>
            <a:off x="8045012" y="-26983"/>
            <a:ext cx="419276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16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Reunión de la Red Interuniversitaria de Innovación Docente en Farmacología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D16B6CB-E8A9-6F73-0B35-9C37E7C30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444" y="-62899"/>
            <a:ext cx="693225" cy="658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3733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15130</TotalTime>
  <Words>427</Words>
  <Application>Microsoft Office PowerPoint</Application>
  <PresentationFormat>Panorámica</PresentationFormat>
  <Paragraphs>111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Aharoni</vt:lpstr>
      <vt:lpstr>Aptos</vt:lpstr>
      <vt:lpstr>Aptos Narrow</vt:lpstr>
      <vt:lpstr>Arial</vt:lpstr>
      <vt:lpstr>Arial Rounded MT Bold</vt:lpstr>
      <vt:lpstr>Broadway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C</dc:creator>
  <cp:lastModifiedBy>Carmen Carceller</cp:lastModifiedBy>
  <cp:revision>98</cp:revision>
  <dcterms:created xsi:type="dcterms:W3CDTF">2024-05-21T20:32:06Z</dcterms:created>
  <dcterms:modified xsi:type="dcterms:W3CDTF">2024-07-15T22:53:46Z</dcterms:modified>
</cp:coreProperties>
</file>