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797675" cy="9926638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6" autoAdjust="0"/>
    <p:restoredTop sz="94660"/>
  </p:normalViewPr>
  <p:slideViewPr>
    <p:cSldViewPr snapToGrid="0">
      <p:cViewPr varScale="1">
        <p:scale>
          <a:sx n="121" d="100"/>
          <a:sy n="121" d="100"/>
        </p:scale>
        <p:origin x="84" y="2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fr-F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fr-F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EE332-2D94-4CF0-B55B-4CDA17B90ED9}" type="datetimeFigureOut">
              <a:rPr lang="fr-FR" smtClean="0"/>
              <a:t>25/01/2019</a:t>
            </a:fld>
            <a:endParaRPr lang="fr-F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A32C5-4311-416D-A227-D0CEEF4240AB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6768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fr-FR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fr-F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EE332-2D94-4CF0-B55B-4CDA17B90ED9}" type="datetimeFigureOut">
              <a:rPr lang="fr-FR" smtClean="0"/>
              <a:t>25/01/2019</a:t>
            </a:fld>
            <a:endParaRPr lang="fr-F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A32C5-4311-416D-A227-D0CEEF4240AB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356517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fr-FR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fr-F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EE332-2D94-4CF0-B55B-4CDA17B90ED9}" type="datetimeFigureOut">
              <a:rPr lang="fr-FR" smtClean="0"/>
              <a:t>25/01/2019</a:t>
            </a:fld>
            <a:endParaRPr lang="fr-F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A32C5-4311-416D-A227-D0CEEF4240AB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9183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fr-FR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fr-F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EE332-2D94-4CF0-B55B-4CDA17B90ED9}" type="datetimeFigureOut">
              <a:rPr lang="fr-FR" smtClean="0"/>
              <a:t>25/01/2019</a:t>
            </a:fld>
            <a:endParaRPr lang="fr-F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A32C5-4311-416D-A227-D0CEEF4240AB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396169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fr-FR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EE332-2D94-4CF0-B55B-4CDA17B90ED9}" type="datetimeFigureOut">
              <a:rPr lang="fr-FR" smtClean="0"/>
              <a:t>25/01/2019</a:t>
            </a:fld>
            <a:endParaRPr lang="fr-F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A32C5-4311-416D-A227-D0CEEF4240AB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063249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fr-FR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fr-FR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fr-FR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EE332-2D94-4CF0-B55B-4CDA17B90ED9}" type="datetimeFigureOut">
              <a:rPr lang="fr-FR" smtClean="0"/>
              <a:t>25/01/2019</a:t>
            </a:fld>
            <a:endParaRPr lang="fr-F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A32C5-4311-416D-A227-D0CEEF4240AB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316195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fr-FR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fr-FR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fr-FR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EE332-2D94-4CF0-B55B-4CDA17B90ED9}" type="datetimeFigureOut">
              <a:rPr lang="fr-FR" smtClean="0"/>
              <a:t>25/01/2019</a:t>
            </a:fld>
            <a:endParaRPr lang="fr-FR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A32C5-4311-416D-A227-D0CEEF4240AB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10237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fr-FR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EE332-2D94-4CF0-B55B-4CDA17B90ED9}" type="datetimeFigureOut">
              <a:rPr lang="fr-FR" smtClean="0"/>
              <a:t>25/01/2019</a:t>
            </a:fld>
            <a:endParaRPr lang="fr-FR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A32C5-4311-416D-A227-D0CEEF4240AB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07944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EE332-2D94-4CF0-B55B-4CDA17B90ED9}" type="datetimeFigureOut">
              <a:rPr lang="fr-FR" smtClean="0"/>
              <a:t>25/01/2019</a:t>
            </a:fld>
            <a:endParaRPr lang="fr-FR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A32C5-4311-416D-A227-D0CEEF4240AB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46442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fr-FR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fr-FR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EE332-2D94-4CF0-B55B-4CDA17B90ED9}" type="datetimeFigureOut">
              <a:rPr lang="fr-FR" smtClean="0"/>
              <a:t>25/01/2019</a:t>
            </a:fld>
            <a:endParaRPr lang="fr-F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A32C5-4311-416D-A227-D0CEEF4240AB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51271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fr-FR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EE332-2D94-4CF0-B55B-4CDA17B90ED9}" type="datetimeFigureOut">
              <a:rPr lang="fr-FR" smtClean="0"/>
              <a:t>25/01/2019</a:t>
            </a:fld>
            <a:endParaRPr lang="fr-F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A32C5-4311-416D-A227-D0CEEF4240AB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34319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fr-FR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fr-F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4EE332-2D94-4CF0-B55B-4CDA17B90ED9}" type="datetimeFigureOut">
              <a:rPr lang="fr-FR" smtClean="0"/>
              <a:t>25/01/2019</a:t>
            </a:fld>
            <a:endParaRPr lang="fr-F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0A32C5-4311-416D-A227-D0CEEF4240AB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3112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La crisis de los refugiados y de los migrantes</a:t>
            </a:r>
            <a:endParaRPr lang="fr-F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smtClean="0"/>
              <a:t>José Juste Ruiz</a:t>
            </a:r>
          </a:p>
          <a:p>
            <a:r>
              <a:rPr lang="fr-FR" dirty="0" smtClean="0"/>
              <a:t>Catedrático de Derecho Internacional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741495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 smtClean="0"/>
              <a:t>El fenómeno migratorio</a:t>
            </a:r>
            <a:endParaRPr lang="fr-FR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Fenómeno natural, permanente, intensificado en la era de la globalización</a:t>
            </a:r>
          </a:p>
          <a:p>
            <a:r>
              <a:rPr lang="fr-FR" dirty="0" smtClean="0"/>
              <a:t>Tipología diversificada: migrantes políticos, bélicos, económicos, cológicos; regulares e irregulares </a:t>
            </a:r>
          </a:p>
          <a:p>
            <a:r>
              <a:rPr lang="fr-FR" dirty="0" smtClean="0"/>
              <a:t>Un drama humano en varios actos: salida, tránsito, llegada, estancia</a:t>
            </a:r>
          </a:p>
          <a:p>
            <a:r>
              <a:rPr lang="fr-FR" dirty="0" smtClean="0"/>
              <a:t>Un fenómeno estructural </a:t>
            </a:r>
            <a:r>
              <a:rPr lang="fr-FR" dirty="0" smtClean="0"/>
              <a:t>mal </a:t>
            </a:r>
            <a:r>
              <a:rPr lang="fr-FR" dirty="0" smtClean="0"/>
              <a:t>conocido (falta de datos empíricos</a:t>
            </a:r>
            <a:r>
              <a:rPr lang="fr-FR" dirty="0" smtClean="0"/>
              <a:t>) y altamente politizado</a:t>
            </a:r>
            <a:endParaRPr lang="fr-FR" dirty="0" smtClean="0"/>
          </a:p>
          <a:p>
            <a:pPr marL="0" indent="0">
              <a:buNone/>
            </a:pPr>
            <a:r>
              <a:rPr lang="fr-FR" dirty="0" smtClean="0"/>
              <a:t> </a:t>
            </a:r>
          </a:p>
          <a:p>
            <a:endParaRPr lang="fr-FR" dirty="0" smtClean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871207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fr-FR" b="1" dirty="0" smtClean="0"/>
              <a:t>El enfoque tradicional: libertad de circulación en el exterior y sobreanía territorial de los Estados</a:t>
            </a:r>
            <a:endParaRPr lang="fr-FR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 smtClean="0"/>
              <a:t>Derechos antagónicos entre sujetos desiguales</a:t>
            </a:r>
          </a:p>
          <a:p>
            <a:r>
              <a:rPr lang="fr-FR" dirty="0" smtClean="0"/>
              <a:t>El derecho a salir del país </a:t>
            </a:r>
            <a:r>
              <a:rPr lang="fr-FR" dirty="0" smtClean="0"/>
              <a:t>y </a:t>
            </a:r>
            <a:r>
              <a:rPr lang="fr-FR" dirty="0" smtClean="0"/>
              <a:t>a obtener los documentos de viaje necesarios </a:t>
            </a:r>
            <a:r>
              <a:rPr lang="fr-FR" dirty="0"/>
              <a:t>(DUDH </a:t>
            </a:r>
            <a:r>
              <a:rPr lang="fr-FR" dirty="0" smtClean="0"/>
              <a:t>13,2; </a:t>
            </a:r>
            <a:r>
              <a:rPr lang="fr-FR" dirty="0"/>
              <a:t>PIDCP </a:t>
            </a:r>
            <a:r>
              <a:rPr lang="fr-FR" dirty="0" smtClean="0"/>
              <a:t>12)</a:t>
            </a:r>
          </a:p>
          <a:p>
            <a:r>
              <a:rPr lang="fr-FR" dirty="0" smtClean="0"/>
              <a:t>El derecho de tránsito a través de otros páises: un derecho implícito y condicionado por las modalidades de viaje por aire, mar y tierra.</a:t>
            </a:r>
          </a:p>
          <a:p>
            <a:r>
              <a:rPr lang="fr-FR" dirty="0" smtClean="0"/>
              <a:t>El derecho soberano del Estado de destino a admitir o rechazar a los migrantes y sus limitaciones: un </a:t>
            </a:r>
            <a:r>
              <a:rPr lang="fr-FR" i="1" dirty="0" smtClean="0"/>
              <a:t>non sequitur </a:t>
            </a:r>
            <a:r>
              <a:rPr lang="fr-FR" dirty="0" smtClean="0"/>
              <a:t>lógico y jurídico</a:t>
            </a:r>
          </a:p>
          <a:p>
            <a:r>
              <a:rPr lang="fr-FR" dirty="0" smtClean="0"/>
              <a:t>Las condiciones de estancia en el Estado de admisión (régimen de extranjería y tendencia a la equiparación), garantías en caso de expulsión y derecho de regreso a su país.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484781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 smtClean="0"/>
              <a:t>Hacia un nuevo marco internacional para la regulación y gobernanza de las migraciones</a:t>
            </a:r>
            <a:endParaRPr lang="fr-FR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Insuficiencia del régimen actual: soluciones nacionales a un problema internacional, inviabilidad de las respuestas unilaterales, colisión irreductible entre derechos personales y territoriales.</a:t>
            </a:r>
          </a:p>
          <a:p>
            <a:r>
              <a:rPr lang="fr-FR" dirty="0" smtClean="0"/>
              <a:t>Cambio de orientaciónen la ONU: Migración y desarollo: RES/59/241 (2004); RES/70/1 (2015) par. 29</a:t>
            </a:r>
            <a:endParaRPr lang="fr-FR" dirty="0" smtClean="0"/>
          </a:p>
          <a:p>
            <a:r>
              <a:rPr lang="fr-FR" dirty="0" smtClean="0"/>
              <a:t>Declaración </a:t>
            </a:r>
            <a:r>
              <a:rPr lang="fr-FR" dirty="0" smtClean="0"/>
              <a:t>de </a:t>
            </a:r>
            <a:r>
              <a:rPr lang="fr-FR" dirty="0" smtClean="0"/>
              <a:t>NY para los refugiados y los migrantes </a:t>
            </a:r>
            <a:r>
              <a:rPr lang="fr-FR" dirty="0" smtClean="0"/>
              <a:t>(19 sept. 2016</a:t>
            </a:r>
            <a:r>
              <a:rPr lang="fr-FR" dirty="0" smtClean="0"/>
              <a:t>): </a:t>
            </a:r>
            <a:r>
              <a:rPr lang="es-ES" dirty="0"/>
              <a:t>Marco de respuesta integral para los refugiados </a:t>
            </a:r>
            <a:r>
              <a:rPr lang="fr-FR" dirty="0" smtClean="0"/>
              <a:t>y Pacto Mundial para la migración segura, ordenada y regular 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289839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smtClean="0"/>
              <a:t>El Pacto Munidal sobre los Refugiados y el Pacto Mundial sobre los Migrantes</a:t>
            </a:r>
            <a:endParaRPr lang="fr-FR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dirty="0" smtClean="0"/>
              <a:t>Pacto mundial sobre los refugiados: Informe ACNUR 2018 (A/73/12 (Parte II)</a:t>
            </a:r>
          </a:p>
          <a:p>
            <a:r>
              <a:rPr lang="fr-FR" dirty="0" smtClean="0"/>
              <a:t>Pacto mundial sobre la migración segura, ordenada y regular: negociaciones intergubernamentales (2016-2018), Conferencia de Marrakech 10-11 diciembre 2018; A/RES/73/195 19 dic. 2018  </a:t>
            </a:r>
          </a:p>
          <a:p>
            <a:pPr marL="0" indent="0">
              <a:buNone/>
            </a:pPr>
            <a:r>
              <a:rPr lang="fr-FR" dirty="0" smtClean="0"/>
              <a:t>  	- «</a:t>
            </a:r>
            <a:r>
              <a:rPr lang="fr-FR" i="1" dirty="0" smtClean="0"/>
              <a:t>Golbal compact» </a:t>
            </a:r>
            <a:r>
              <a:rPr lang="fr-FR" dirty="0" smtClean="0"/>
              <a:t>no obligatorio</a:t>
            </a:r>
          </a:p>
          <a:p>
            <a:pPr marL="0" indent="0">
              <a:buNone/>
            </a:pPr>
            <a:r>
              <a:rPr lang="fr-FR" dirty="0"/>
              <a:t> </a:t>
            </a:r>
            <a:r>
              <a:rPr lang="fr-FR" dirty="0" smtClean="0"/>
              <a:t>  	- Orientación estratégica: conocimientos/información, cooperación 	internacional, dimensión humana</a:t>
            </a:r>
            <a:r>
              <a:rPr lang="fr-FR" dirty="0"/>
              <a:t>, </a:t>
            </a:r>
            <a:r>
              <a:rPr lang="fr-FR" dirty="0" smtClean="0"/>
              <a:t>contribución al desarrollo 	sostenible </a:t>
            </a:r>
          </a:p>
          <a:p>
            <a:pPr marL="0" indent="0">
              <a:buNone/>
            </a:pPr>
            <a:r>
              <a:rPr lang="fr-FR" dirty="0" smtClean="0"/>
              <a:t>   	- 23 objetivos, medidas de aplicación y examen periódico</a:t>
            </a:r>
          </a:p>
          <a:p>
            <a:r>
              <a:rPr lang="fr-FR" dirty="0"/>
              <a:t> </a:t>
            </a:r>
            <a:r>
              <a:rPr lang="fr-FR" dirty="0" smtClean="0"/>
              <a:t> Falta de consenso: posiciones a favor y en contra del Pacto Munidal 	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6552030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</TotalTime>
  <Words>350</Words>
  <Application>Microsoft Office PowerPoint</Application>
  <PresentationFormat>Panorámica</PresentationFormat>
  <Paragraphs>26</Paragraphs>
  <Slides>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Tema de Office</vt:lpstr>
      <vt:lpstr>La crisis de los refugiados y de los migrantes</vt:lpstr>
      <vt:lpstr>El fenómeno migratorio</vt:lpstr>
      <vt:lpstr>El enfoque tradicional: libertad de circulación en el exterior y sobreanía territorial de los Estados</vt:lpstr>
      <vt:lpstr>Hacia un nuevo marco internacional para la regulación y gobernanza de las migraciones</vt:lpstr>
      <vt:lpstr>El Pacto Munidal sobre los Refugiados y el Pacto Mundial sobre los Migrantes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crisis de los refugiados y de los migrantes</dc:title>
  <dc:creator>juste</dc:creator>
  <cp:lastModifiedBy>juste</cp:lastModifiedBy>
  <cp:revision>18</cp:revision>
  <cp:lastPrinted>2019-01-25T09:16:26Z</cp:lastPrinted>
  <dcterms:created xsi:type="dcterms:W3CDTF">2019-01-16T08:20:04Z</dcterms:created>
  <dcterms:modified xsi:type="dcterms:W3CDTF">2019-01-25T09:23:21Z</dcterms:modified>
</cp:coreProperties>
</file>