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6"/>
  </p:notesMasterIdLst>
  <p:handoutMasterIdLst>
    <p:handoutMasterId r:id="rId47"/>
  </p:handoutMasterIdLst>
  <p:sldIdLst>
    <p:sldId id="448" r:id="rId2"/>
    <p:sldId id="451" r:id="rId3"/>
    <p:sldId id="479" r:id="rId4"/>
    <p:sldId id="494" r:id="rId5"/>
    <p:sldId id="493" r:id="rId6"/>
    <p:sldId id="495" r:id="rId7"/>
    <p:sldId id="496" r:id="rId8"/>
    <p:sldId id="497" r:id="rId9"/>
    <p:sldId id="498" r:id="rId10"/>
    <p:sldId id="499" r:id="rId11"/>
    <p:sldId id="500" r:id="rId12"/>
    <p:sldId id="501" r:id="rId13"/>
    <p:sldId id="502" r:id="rId14"/>
    <p:sldId id="503" r:id="rId15"/>
    <p:sldId id="504" r:id="rId16"/>
    <p:sldId id="505" r:id="rId17"/>
    <p:sldId id="506" r:id="rId18"/>
    <p:sldId id="507" r:id="rId19"/>
    <p:sldId id="260" r:id="rId20"/>
    <p:sldId id="276" r:id="rId21"/>
    <p:sldId id="432" r:id="rId22"/>
    <p:sldId id="275" r:id="rId23"/>
    <p:sldId id="294" r:id="rId24"/>
    <p:sldId id="305" r:id="rId25"/>
    <p:sldId id="319" r:id="rId26"/>
    <p:sldId id="509" r:id="rId27"/>
    <p:sldId id="508" r:id="rId28"/>
    <p:sldId id="510" r:id="rId29"/>
    <p:sldId id="343" r:id="rId30"/>
    <p:sldId id="511" r:id="rId31"/>
    <p:sldId id="512" r:id="rId32"/>
    <p:sldId id="513" r:id="rId33"/>
    <p:sldId id="514" r:id="rId34"/>
    <p:sldId id="363" r:id="rId35"/>
    <p:sldId id="417" r:id="rId36"/>
    <p:sldId id="515" r:id="rId37"/>
    <p:sldId id="389" r:id="rId38"/>
    <p:sldId id="403" r:id="rId39"/>
    <p:sldId id="516" r:id="rId40"/>
    <p:sldId id="424" r:id="rId41"/>
    <p:sldId id="446" r:id="rId42"/>
    <p:sldId id="517" r:id="rId43"/>
    <p:sldId id="518" r:id="rId44"/>
    <p:sldId id="519" r:id="rId4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icio" id="{AFBCFECE-E976-4497-885C-4F6EF93EA5AA}">
          <p14:sldIdLst>
            <p14:sldId id="448"/>
          </p14:sldIdLst>
        </p14:section>
        <p14:section name="Objetivos" id="{27D21A75-A547-45C3-9078-8B68CBF48258}">
          <p14:sldIdLst>
            <p14:sldId id="451"/>
          </p14:sldIdLst>
        </p14:section>
        <p14:section name="Índice" id="{6C18D9C7-9D9E-4F81-8208-93916C964B62}">
          <p14:sldIdLst>
            <p14:sldId id="479"/>
          </p14:sldIdLst>
        </p14:section>
        <p14:section name="Diseño Universal" id="{BBB289DC-67EA-4928-BC97-3187C2D88BC3}">
          <p14:sldIdLst>
            <p14:sldId id="494"/>
          </p14:sldIdLst>
        </p14:section>
        <p14:section name="Discapacidad o Diversidad Funcional" id="{1BAE356A-E70E-45D1-957A-ACF82DA3F1C3}">
          <p14:sldIdLst>
            <p14:sldId id="493"/>
            <p14:sldId id="495"/>
            <p14:sldId id="496"/>
          </p14:sldIdLst>
        </p14:section>
        <p14:section name="Limitaciones Personales VS Limitaciones Tecnológicas" id="{FF38B58B-7BBC-411F-B481-94B03EDF89F8}">
          <p14:sldIdLst>
            <p14:sldId id="497"/>
            <p14:sldId id="498"/>
            <p14:sldId id="499"/>
            <p14:sldId id="500"/>
            <p14:sldId id="501"/>
            <p14:sldId id="502"/>
            <p14:sldId id="503"/>
            <p14:sldId id="504"/>
            <p14:sldId id="505"/>
            <p14:sldId id="506"/>
            <p14:sldId id="507"/>
            <p14:sldId id="260"/>
            <p14:sldId id="276"/>
          </p14:sldIdLst>
        </p14:section>
        <p14:section name="LAS WCAG" id="{E95BD16E-6C1A-4465-9C8B-A7C26EB1EBEA}">
          <p14:sldIdLst>
            <p14:sldId id="432"/>
          </p14:sldIdLst>
        </p14:section>
        <p14:section name="Pautas Accesibilidad Digital" id="{807402DC-C1C0-4714-B7B7-F9F359EA3EA7}">
          <p14:sldIdLst>
            <p14:sldId id="275"/>
          </p14:sldIdLst>
        </p14:section>
        <p14:section name="Estructura y títulos" id="{A11C81BA-3B49-4811-B4DB-DD8E7FD41213}">
          <p14:sldIdLst>
            <p14:sldId id="294"/>
          </p14:sldIdLst>
        </p14:section>
        <p14:section name="Idioma" id="{D60F0533-E3FD-431A-9865-8CBD4D6589EB}">
          <p14:sldIdLst>
            <p14:sldId id="305"/>
          </p14:sldIdLst>
        </p14:section>
        <p14:section name="Color" id="{B15D1748-0254-4A0E-976D-1705D67CBF5F}">
          <p14:sldIdLst>
            <p14:sldId id="319"/>
            <p14:sldId id="509"/>
            <p14:sldId id="508"/>
          </p14:sldIdLst>
        </p14:section>
        <p14:section name="Tipografia" id="{CAC58919-1C92-4DAC-8F82-22A9B595FBDF}">
          <p14:sldIdLst>
            <p14:sldId id="510"/>
            <p14:sldId id="343"/>
          </p14:sldIdLst>
        </p14:section>
        <p14:section name="Redacción" id="{8839AD3C-CC39-4DFD-89B7-FD8B0E76A784}">
          <p14:sldIdLst>
            <p14:sldId id="511"/>
            <p14:sldId id="512"/>
            <p14:sldId id="513"/>
            <p14:sldId id="514"/>
          </p14:sldIdLst>
        </p14:section>
        <p14:section name="Texto alternativo" id="{F0FFAA93-691B-4521-BD3C-53ECA5272BC7}">
          <p14:sldIdLst>
            <p14:sldId id="363"/>
            <p14:sldId id="417"/>
          </p14:sldIdLst>
        </p14:section>
        <p14:section name="No simular" id="{1DF1AB5C-E0AC-4429-B886-8BDC654CAB2A}">
          <p14:sldIdLst>
            <p14:sldId id="515"/>
            <p14:sldId id="389"/>
          </p14:sldIdLst>
        </p14:section>
        <p14:section name="Antes de distribuir" id="{D817F745-4278-4B1F-9232-A5DC63B402DB}">
          <p14:sldIdLst>
            <p14:sldId id="403"/>
            <p14:sldId id="516"/>
            <p14:sldId id="424"/>
          </p14:sldIdLst>
        </p14:section>
        <p14:section name="Documentos escaneados" id="{F767CB25-2385-4FAA-89EC-016A5407FDBB}">
          <p14:sldIdLst>
            <p14:sldId id="446"/>
            <p14:sldId id="517"/>
            <p14:sldId id="518"/>
            <p14:sldId id="51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521"/>
    <a:srgbClr val="FAEED8"/>
    <a:srgbClr val="054B17"/>
    <a:srgbClr val="A40000"/>
    <a:srgbClr val="0202BE"/>
    <a:srgbClr val="515151"/>
    <a:srgbClr val="F2FB9B"/>
    <a:srgbClr val="F6FCBA"/>
    <a:srgbClr val="606061"/>
    <a:srgbClr val="00F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908" autoAdjust="0"/>
    <p:restoredTop sz="68368" autoAdjust="0"/>
  </p:normalViewPr>
  <p:slideViewPr>
    <p:cSldViewPr>
      <p:cViewPr varScale="1">
        <p:scale>
          <a:sx n="79" d="100"/>
          <a:sy n="79" d="100"/>
        </p:scale>
        <p:origin x="187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9" d="100"/>
          <a:sy n="89" d="100"/>
        </p:scale>
        <p:origin x="352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60606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custLinFactNeighborX="10747" custLinFactNeighborY="-15725">
        <dgm:presLayoutVars>
          <dgm:bulletEnabled val="1"/>
        </dgm:presLayoutVars>
      </dgm:prSet>
      <dgm:spPr/>
      <dgm:t>
        <a:bodyPr/>
        <a:lstStyle/>
        <a:p>
          <a:endParaRPr lang="es-ES"/>
        </a:p>
      </dgm:t>
    </dgm:pt>
  </dgm:ptLst>
  <dgm:cxnLst>
    <dgm:cxn modelId="{9867B06B-DE64-42B3-824B-C928565CBE43}" type="presOf" srcId="{9C19B377-2339-408C-9FF6-AB0DFD7D5EC0}" destId="{38575812-FB70-4DD7-B288-4BE45DF6F316}" srcOrd="0" destOrd="0" presId="urn:microsoft.com/office/officeart/2005/8/layout/hChevron3"/>
    <dgm:cxn modelId="{9DFD85F8-F6DC-4F9F-B2F6-140CFB18A231}" type="presOf" srcId="{6746F4F8-35CD-4523-A518-0ABBB0FD7443}" destId="{2F034374-6AF8-4454-8725-3F12719DB20A}" srcOrd="0" destOrd="0" presId="urn:microsoft.com/office/officeart/2005/8/layout/hChevron3"/>
    <dgm:cxn modelId="{77216FF8-3F07-4C4A-A1F0-D3CF3DB1C147}" type="presOf" srcId="{F22B1FEB-1CFA-4245-AAE8-462EFF187ACA}" destId="{0EF36DA0-C04A-4124-A007-05D43B65AF88}"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608CB30D-C33F-46E1-8C0B-0C5A4632D0E6}" srcId="{9C19B377-2339-408C-9FF6-AB0DFD7D5EC0}" destId="{6746F4F8-35CD-4523-A518-0ABBB0FD7443}" srcOrd="0" destOrd="0" parTransId="{305B3BFC-BACA-4381-A76E-652EDE23D5CC}" sibTransId="{62838EF2-8843-4931-8BAE-A8EAF5FA2DB5}"/>
    <dgm:cxn modelId="{3FE3CB82-E574-4BE4-96F6-8BF905D67174}" type="presParOf" srcId="{38575812-FB70-4DD7-B288-4BE45DF6F316}" destId="{2F034374-6AF8-4454-8725-3F12719DB20A}" srcOrd="0" destOrd="0" presId="urn:microsoft.com/office/officeart/2005/8/layout/hChevron3"/>
    <dgm:cxn modelId="{0E8B4B73-A3C9-4F53-9C7B-8B036D5E6F49}" type="presParOf" srcId="{38575812-FB70-4DD7-B288-4BE45DF6F316}" destId="{C24FC514-C5D6-4092-A484-D436BEFDE46A}" srcOrd="1" destOrd="0" presId="urn:microsoft.com/office/officeart/2005/8/layout/hChevron3"/>
    <dgm:cxn modelId="{9080DD96-8D93-48A5-9432-596E0E9E1765}"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51515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custLinFactNeighborX="85" custLinFactNeighborY="2347">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A0110979-F19B-4B1F-B7AE-D317F5FEBA39}" type="presOf" srcId="{6746F4F8-35CD-4523-A518-0ABBB0FD7443}" destId="{2F034374-6AF8-4454-8725-3F12719DB20A}"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51F414F5-5CD0-47A7-BBCA-5F7F0BCFAA51}" type="presOf" srcId="{9C19B377-2339-408C-9FF6-AB0DFD7D5EC0}" destId="{38575812-FB70-4DD7-B288-4BE45DF6F316}" srcOrd="0" destOrd="0" presId="urn:microsoft.com/office/officeart/2005/8/layout/hChevron3"/>
    <dgm:cxn modelId="{608CB30D-C33F-46E1-8C0B-0C5A4632D0E6}" srcId="{9C19B377-2339-408C-9FF6-AB0DFD7D5EC0}" destId="{6746F4F8-35CD-4523-A518-0ABBB0FD7443}" srcOrd="0" destOrd="0" parTransId="{305B3BFC-BACA-4381-A76E-652EDE23D5CC}" sibTransId="{62838EF2-8843-4931-8BAE-A8EAF5FA2DB5}"/>
    <dgm:cxn modelId="{09507C92-4029-4AFD-8E72-DDC5ED30AE86}" type="presOf" srcId="{F22B1FEB-1CFA-4245-AAE8-462EFF187ACA}" destId="{0EF36DA0-C04A-4124-A007-05D43B65AF88}" srcOrd="0" destOrd="0" presId="urn:microsoft.com/office/officeart/2005/8/layout/hChevron3"/>
    <dgm:cxn modelId="{72EBC27D-8835-4734-9672-C236ED3FE86C}" type="presParOf" srcId="{38575812-FB70-4DD7-B288-4BE45DF6F316}" destId="{2F034374-6AF8-4454-8725-3F12719DB20A}" srcOrd="0" destOrd="0" presId="urn:microsoft.com/office/officeart/2005/8/layout/hChevron3"/>
    <dgm:cxn modelId="{83BF1A1E-4CC5-42A3-8A62-AF505D019E68}" type="presParOf" srcId="{38575812-FB70-4DD7-B288-4BE45DF6F316}" destId="{C24FC514-C5D6-4092-A484-D436BEFDE46A}" srcOrd="1" destOrd="0" presId="urn:microsoft.com/office/officeart/2005/8/layout/hChevron3"/>
    <dgm:cxn modelId="{30AB82AA-C41C-48D9-ACE9-D8E0D423CE79}"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60606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1C688B68-81C8-4D49-B584-9F7C199B2872}" type="presOf" srcId="{6746F4F8-35CD-4523-A518-0ABBB0FD7443}" destId="{2F034374-6AF8-4454-8725-3F12719DB20A}" srcOrd="0" destOrd="0" presId="urn:microsoft.com/office/officeart/2005/8/layout/hChevron3"/>
    <dgm:cxn modelId="{5F1B7BDD-E99C-4517-96B8-769D7672E7FA}" type="presOf" srcId="{9C19B377-2339-408C-9FF6-AB0DFD7D5EC0}" destId="{38575812-FB70-4DD7-B288-4BE45DF6F316}"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608CB30D-C33F-46E1-8C0B-0C5A4632D0E6}" srcId="{9C19B377-2339-408C-9FF6-AB0DFD7D5EC0}" destId="{6746F4F8-35CD-4523-A518-0ABBB0FD7443}" srcOrd="0" destOrd="0" parTransId="{305B3BFC-BACA-4381-A76E-652EDE23D5CC}" sibTransId="{62838EF2-8843-4931-8BAE-A8EAF5FA2DB5}"/>
    <dgm:cxn modelId="{35712369-D42B-460E-A7CA-8BA041754872}" type="presOf" srcId="{F22B1FEB-1CFA-4245-AAE8-462EFF187ACA}" destId="{0EF36DA0-C04A-4124-A007-05D43B65AF88}" srcOrd="0" destOrd="0" presId="urn:microsoft.com/office/officeart/2005/8/layout/hChevron3"/>
    <dgm:cxn modelId="{57C47F81-F138-4D79-9BD1-4AE68BD0725F}" type="presParOf" srcId="{38575812-FB70-4DD7-B288-4BE45DF6F316}" destId="{2F034374-6AF8-4454-8725-3F12719DB20A}" srcOrd="0" destOrd="0" presId="urn:microsoft.com/office/officeart/2005/8/layout/hChevron3"/>
    <dgm:cxn modelId="{00A95E32-CDA5-4B24-9D15-1A52C0E8D9D9}" type="presParOf" srcId="{38575812-FB70-4DD7-B288-4BE45DF6F316}" destId="{C24FC514-C5D6-4092-A484-D436BEFDE46A}" srcOrd="1" destOrd="0" presId="urn:microsoft.com/office/officeart/2005/8/layout/hChevron3"/>
    <dgm:cxn modelId="{542DCA32-FD70-4DEE-AD29-97469F8C785B}"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ogicas y del entorno" title="Título: Limitaciones Personales - Limitaciones tecnolo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51515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CE38F528-A350-4D0C-88CD-C15BF58119DE}" type="presOf" srcId="{F22B1FEB-1CFA-4245-AAE8-462EFF187ACA}" destId="{0EF36DA0-C04A-4124-A007-05D43B65AF88}"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F55A0C8C-A2B6-4A16-8081-C28680518988}" type="presOf" srcId="{9C19B377-2339-408C-9FF6-AB0DFD7D5EC0}" destId="{38575812-FB70-4DD7-B288-4BE45DF6F316}" srcOrd="0" destOrd="0" presId="urn:microsoft.com/office/officeart/2005/8/layout/hChevron3"/>
    <dgm:cxn modelId="{D9398E63-960A-4F67-9D56-0057199F46A5}" type="presOf" srcId="{6746F4F8-35CD-4523-A518-0ABBB0FD7443}" destId="{2F034374-6AF8-4454-8725-3F12719DB20A}" srcOrd="0" destOrd="0" presId="urn:microsoft.com/office/officeart/2005/8/layout/hChevron3"/>
    <dgm:cxn modelId="{608CB30D-C33F-46E1-8C0B-0C5A4632D0E6}" srcId="{9C19B377-2339-408C-9FF6-AB0DFD7D5EC0}" destId="{6746F4F8-35CD-4523-A518-0ABBB0FD7443}" srcOrd="0" destOrd="0" parTransId="{305B3BFC-BACA-4381-A76E-652EDE23D5CC}" sibTransId="{62838EF2-8843-4931-8BAE-A8EAF5FA2DB5}"/>
    <dgm:cxn modelId="{8EE4E9AF-3071-468C-AD2A-3D2A6B88F560}" type="presParOf" srcId="{38575812-FB70-4DD7-B288-4BE45DF6F316}" destId="{2F034374-6AF8-4454-8725-3F12719DB20A}" srcOrd="0" destOrd="0" presId="urn:microsoft.com/office/officeart/2005/8/layout/hChevron3"/>
    <dgm:cxn modelId="{BA32C03A-D993-48CE-AF5B-D958E28FB457}" type="presParOf" srcId="{38575812-FB70-4DD7-B288-4BE45DF6F316}" destId="{C24FC514-C5D6-4092-A484-D436BEFDE46A}" srcOrd="1" destOrd="0" presId="urn:microsoft.com/office/officeart/2005/8/layout/hChevron3"/>
    <dgm:cxn modelId="{9011FF46-ED5E-48ED-A059-7C0121AACD84}"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ogicas y del entorno" title="Título: Limitaciones Personales - Limitaciones tecnolo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51515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CE38F528-A350-4D0C-88CD-C15BF58119DE}" type="presOf" srcId="{F22B1FEB-1CFA-4245-AAE8-462EFF187ACA}" destId="{0EF36DA0-C04A-4124-A007-05D43B65AF88}"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F55A0C8C-A2B6-4A16-8081-C28680518988}" type="presOf" srcId="{9C19B377-2339-408C-9FF6-AB0DFD7D5EC0}" destId="{38575812-FB70-4DD7-B288-4BE45DF6F316}" srcOrd="0" destOrd="0" presId="urn:microsoft.com/office/officeart/2005/8/layout/hChevron3"/>
    <dgm:cxn modelId="{D9398E63-960A-4F67-9D56-0057199F46A5}" type="presOf" srcId="{6746F4F8-35CD-4523-A518-0ABBB0FD7443}" destId="{2F034374-6AF8-4454-8725-3F12719DB20A}" srcOrd="0" destOrd="0" presId="urn:microsoft.com/office/officeart/2005/8/layout/hChevron3"/>
    <dgm:cxn modelId="{608CB30D-C33F-46E1-8C0B-0C5A4632D0E6}" srcId="{9C19B377-2339-408C-9FF6-AB0DFD7D5EC0}" destId="{6746F4F8-35CD-4523-A518-0ABBB0FD7443}" srcOrd="0" destOrd="0" parTransId="{305B3BFC-BACA-4381-A76E-652EDE23D5CC}" sibTransId="{62838EF2-8843-4931-8BAE-A8EAF5FA2DB5}"/>
    <dgm:cxn modelId="{8EE4E9AF-3071-468C-AD2A-3D2A6B88F560}" type="presParOf" srcId="{38575812-FB70-4DD7-B288-4BE45DF6F316}" destId="{2F034374-6AF8-4454-8725-3F12719DB20A}" srcOrd="0" destOrd="0" presId="urn:microsoft.com/office/officeart/2005/8/layout/hChevron3"/>
    <dgm:cxn modelId="{BA32C03A-D993-48CE-AF5B-D958E28FB457}" type="presParOf" srcId="{38575812-FB70-4DD7-B288-4BE45DF6F316}" destId="{C24FC514-C5D6-4092-A484-D436BEFDE46A}" srcOrd="1" destOrd="0" presId="urn:microsoft.com/office/officeart/2005/8/layout/hChevron3"/>
    <dgm:cxn modelId="{9011FF46-ED5E-48ED-A059-7C0121AACD84}"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51515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2A2C5A1D-6F9F-4827-A70F-8FACE8062192}" type="presOf" srcId="{F22B1FEB-1CFA-4245-AAE8-462EFF187ACA}" destId="{0EF36DA0-C04A-4124-A007-05D43B65AF88}"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5F640455-4FB9-42A9-81E1-AFE5C7E83DB7}" type="presOf" srcId="{6746F4F8-35CD-4523-A518-0ABBB0FD7443}" destId="{2F034374-6AF8-4454-8725-3F12719DB20A}" srcOrd="0" destOrd="0" presId="urn:microsoft.com/office/officeart/2005/8/layout/hChevron3"/>
    <dgm:cxn modelId="{CB320455-75E1-4A50-9A88-0122A167A18C}" type="presOf" srcId="{9C19B377-2339-408C-9FF6-AB0DFD7D5EC0}" destId="{38575812-FB70-4DD7-B288-4BE45DF6F316}" srcOrd="0" destOrd="0" presId="urn:microsoft.com/office/officeart/2005/8/layout/hChevron3"/>
    <dgm:cxn modelId="{608CB30D-C33F-46E1-8C0B-0C5A4632D0E6}" srcId="{9C19B377-2339-408C-9FF6-AB0DFD7D5EC0}" destId="{6746F4F8-35CD-4523-A518-0ABBB0FD7443}" srcOrd="0" destOrd="0" parTransId="{305B3BFC-BACA-4381-A76E-652EDE23D5CC}" sibTransId="{62838EF2-8843-4931-8BAE-A8EAF5FA2DB5}"/>
    <dgm:cxn modelId="{5761D2A8-1343-46D0-9445-868EB9DE379D}" type="presParOf" srcId="{38575812-FB70-4DD7-B288-4BE45DF6F316}" destId="{2F034374-6AF8-4454-8725-3F12719DB20A}" srcOrd="0" destOrd="0" presId="urn:microsoft.com/office/officeart/2005/8/layout/hChevron3"/>
    <dgm:cxn modelId="{B1B64E85-3BE8-45E2-8AB4-BD7EE9CE5BC8}" type="presParOf" srcId="{38575812-FB70-4DD7-B288-4BE45DF6F316}" destId="{C24FC514-C5D6-4092-A484-D436BEFDE46A}" srcOrd="1" destOrd="0" presId="urn:microsoft.com/office/officeart/2005/8/layout/hChevron3"/>
    <dgm:cxn modelId="{E4749867-BC32-4A5C-998F-59F7E8C4C23F}"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60606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Limitaciones Personales - Limitaciones tecnolo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E10DF587-BB18-42C9-861D-FD78CE631AEB}" type="presOf" srcId="{6746F4F8-35CD-4523-A518-0ABBB0FD7443}" destId="{2F034374-6AF8-4454-8725-3F12719DB20A}" srcOrd="0" destOrd="0" presId="urn:microsoft.com/office/officeart/2005/8/layout/hChevron3"/>
    <dgm:cxn modelId="{FF0BA94E-D7EC-4711-AEAD-E1A6378DB035}" type="presOf" srcId="{9C19B377-2339-408C-9FF6-AB0DFD7D5EC0}" destId="{38575812-FB70-4DD7-B288-4BE45DF6F316}"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27BB6243-F082-4D7C-8405-C68EFA366BD6}" type="presOf" srcId="{F22B1FEB-1CFA-4245-AAE8-462EFF187ACA}" destId="{0EF36DA0-C04A-4124-A007-05D43B65AF88}" srcOrd="0" destOrd="0" presId="urn:microsoft.com/office/officeart/2005/8/layout/hChevron3"/>
    <dgm:cxn modelId="{608CB30D-C33F-46E1-8C0B-0C5A4632D0E6}" srcId="{9C19B377-2339-408C-9FF6-AB0DFD7D5EC0}" destId="{6746F4F8-35CD-4523-A518-0ABBB0FD7443}" srcOrd="0" destOrd="0" parTransId="{305B3BFC-BACA-4381-A76E-652EDE23D5CC}" sibTransId="{62838EF2-8843-4931-8BAE-A8EAF5FA2DB5}"/>
    <dgm:cxn modelId="{D17BBC5A-5257-411F-96A6-1315D566E73A}" type="presParOf" srcId="{38575812-FB70-4DD7-B288-4BE45DF6F316}" destId="{2F034374-6AF8-4454-8725-3F12719DB20A}" srcOrd="0" destOrd="0" presId="urn:microsoft.com/office/officeart/2005/8/layout/hChevron3"/>
    <dgm:cxn modelId="{E577E42A-DAAB-4B5C-B027-64CB4784460B}" type="presParOf" srcId="{38575812-FB70-4DD7-B288-4BE45DF6F316}" destId="{C24FC514-C5D6-4092-A484-D436BEFDE46A}" srcOrd="1" destOrd="0" presId="urn:microsoft.com/office/officeart/2005/8/layout/hChevron3"/>
    <dgm:cxn modelId="{B1DE34D9-2484-45F2-8B94-BE580F1DA84C}"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203864"/>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606061"/>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1C4ADEE0-9222-4249-877E-FF211F7CF033}" type="presOf" srcId="{F22B1FEB-1CFA-4245-AAE8-462EFF187ACA}" destId="{0EF36DA0-C04A-4124-A007-05D43B65AF88}"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DF6C2091-E0D0-48CB-8BD1-EF6690FA3EE8}" type="presOf" srcId="{9C19B377-2339-408C-9FF6-AB0DFD7D5EC0}" destId="{38575812-FB70-4DD7-B288-4BE45DF6F316}" srcOrd="0" destOrd="0" presId="urn:microsoft.com/office/officeart/2005/8/layout/hChevron3"/>
    <dgm:cxn modelId="{608CB30D-C33F-46E1-8C0B-0C5A4632D0E6}" srcId="{9C19B377-2339-408C-9FF6-AB0DFD7D5EC0}" destId="{6746F4F8-35CD-4523-A518-0ABBB0FD7443}" srcOrd="0" destOrd="0" parTransId="{305B3BFC-BACA-4381-A76E-652EDE23D5CC}" sibTransId="{62838EF2-8843-4931-8BAE-A8EAF5FA2DB5}"/>
    <dgm:cxn modelId="{E8D675DE-39A8-4CC8-A0E5-10F83FA8DE29}" type="presOf" srcId="{6746F4F8-35CD-4523-A518-0ABBB0FD7443}" destId="{2F034374-6AF8-4454-8725-3F12719DB20A}" srcOrd="0" destOrd="0" presId="urn:microsoft.com/office/officeart/2005/8/layout/hChevron3"/>
    <dgm:cxn modelId="{77C12546-B5E0-47A7-BDBC-6B39521BFC20}" type="presParOf" srcId="{38575812-FB70-4DD7-B288-4BE45DF6F316}" destId="{2F034374-6AF8-4454-8725-3F12719DB20A}" srcOrd="0" destOrd="0" presId="urn:microsoft.com/office/officeart/2005/8/layout/hChevron3"/>
    <dgm:cxn modelId="{25F1F597-085A-4D31-841A-E76FD67B7246}" type="presParOf" srcId="{38575812-FB70-4DD7-B288-4BE45DF6F316}" destId="{C24FC514-C5D6-4092-A484-D436BEFDE46A}" srcOrd="1" destOrd="0" presId="urn:microsoft.com/office/officeart/2005/8/layout/hChevron3"/>
    <dgm:cxn modelId="{A9E684AC-9CFE-4C25-BF7D-B4CC5BA20D30}"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C19B377-2339-408C-9FF6-AB0DFD7D5EC0}" type="doc">
      <dgm:prSet loTypeId="urn:microsoft.com/office/officeart/2005/8/layout/hChevron3" loCatId="process" qsTypeId="urn:microsoft.com/office/officeart/2005/8/quickstyle/simple1" qsCatId="simple" csTypeId="urn:microsoft.com/office/officeart/2005/8/colors/accent1_2" csCatId="accent1" phldr="1"/>
      <dgm:spPr/>
    </dgm:pt>
    <dgm:pt modelId="{6746F4F8-35CD-4523-A518-0ABBB0FD7443}">
      <dgm:prSet phldrT="[Texto]"/>
      <dgm:spPr>
        <a:solidFill>
          <a:srgbClr val="515151"/>
        </a:solidFill>
      </dgm:spPr>
      <dgm:t>
        <a:bodyPr/>
        <a:lstStyle/>
        <a:p>
          <a:pPr algn="l"/>
          <a:r>
            <a:rPr lang="es-ES" dirty="0" smtClean="0"/>
            <a:t>Limitaciones personales</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305B3BFC-BACA-4381-A76E-652EDE23D5CC}" type="parTrans" cxnId="{608CB30D-C33F-46E1-8C0B-0C5A4632D0E6}">
      <dgm:prSet/>
      <dgm:spPr/>
      <dgm:t>
        <a:bodyPr/>
        <a:lstStyle/>
        <a:p>
          <a:endParaRPr lang="es-ES"/>
        </a:p>
      </dgm:t>
    </dgm:pt>
    <dgm:pt modelId="{62838EF2-8843-4931-8BAE-A8EAF5FA2DB5}" type="sibTrans" cxnId="{608CB30D-C33F-46E1-8C0B-0C5A4632D0E6}">
      <dgm:prSet/>
      <dgm:spPr/>
      <dgm:t>
        <a:bodyPr/>
        <a:lstStyle/>
        <a:p>
          <a:endParaRPr lang="es-ES"/>
        </a:p>
      </dgm:t>
    </dgm:pt>
    <dgm:pt modelId="{F22B1FEB-1CFA-4245-AAE8-462EFF187ACA}">
      <dgm:prSet phldrT="[Texto]"/>
      <dgm:spPr>
        <a:solidFill>
          <a:srgbClr val="203864"/>
        </a:solidFill>
      </dgm:spPr>
      <dgm:t>
        <a:bodyPr/>
        <a:lstStyle/>
        <a:p>
          <a:r>
            <a:rPr lang="es-ES" dirty="0" smtClean="0"/>
            <a:t>Limitaciones tecnológicas/entorno</a:t>
          </a:r>
          <a:endParaRPr lang="es-ES" dirty="0"/>
        </a:p>
      </dgm:t>
      <dgm:extLst>
        <a:ext uri="{E40237B7-FDA0-4F09-8148-C483321AD2D9}">
          <dgm14:cNvPr xmlns:dgm14="http://schemas.microsoft.com/office/drawing/2010/diagram" id="0" name="" descr="Título: Limitaciones Personales - Limitaciones tecnológicas y del entorno" title="Título: Limitaciones Personales - Limitaciones tecnológicas y del entorno"/>
        </a:ext>
      </dgm:extLst>
    </dgm:pt>
    <dgm:pt modelId="{99211382-5516-4B42-9F9F-5DC246226F28}" type="parTrans" cxnId="{303B4FC8-C046-4C60-B84E-34B30EDA4CE8}">
      <dgm:prSet/>
      <dgm:spPr/>
      <dgm:t>
        <a:bodyPr/>
        <a:lstStyle/>
        <a:p>
          <a:endParaRPr lang="es-ES"/>
        </a:p>
      </dgm:t>
    </dgm:pt>
    <dgm:pt modelId="{99A861C9-1836-4605-97CF-2FE98CE839C1}" type="sibTrans" cxnId="{303B4FC8-C046-4C60-B84E-34B30EDA4CE8}">
      <dgm:prSet/>
      <dgm:spPr/>
      <dgm:t>
        <a:bodyPr/>
        <a:lstStyle/>
        <a:p>
          <a:endParaRPr lang="es-ES"/>
        </a:p>
      </dgm:t>
    </dgm:pt>
    <dgm:pt modelId="{38575812-FB70-4DD7-B288-4BE45DF6F316}" type="pres">
      <dgm:prSet presAssocID="{9C19B377-2339-408C-9FF6-AB0DFD7D5EC0}" presName="Name0" presStyleCnt="0">
        <dgm:presLayoutVars>
          <dgm:dir/>
          <dgm:resizeHandles val="exact"/>
        </dgm:presLayoutVars>
      </dgm:prSet>
      <dgm:spPr/>
    </dgm:pt>
    <dgm:pt modelId="{2F034374-6AF8-4454-8725-3F12719DB20A}" type="pres">
      <dgm:prSet presAssocID="{6746F4F8-35CD-4523-A518-0ABBB0FD7443}" presName="parTxOnly" presStyleLbl="node1" presStyleIdx="0" presStyleCnt="2">
        <dgm:presLayoutVars>
          <dgm:bulletEnabled val="1"/>
        </dgm:presLayoutVars>
      </dgm:prSet>
      <dgm:spPr/>
      <dgm:t>
        <a:bodyPr/>
        <a:lstStyle/>
        <a:p>
          <a:endParaRPr lang="es-ES"/>
        </a:p>
      </dgm:t>
    </dgm:pt>
    <dgm:pt modelId="{C24FC514-C5D6-4092-A484-D436BEFDE46A}" type="pres">
      <dgm:prSet presAssocID="{62838EF2-8843-4931-8BAE-A8EAF5FA2DB5}" presName="parSpace" presStyleCnt="0"/>
      <dgm:spPr/>
    </dgm:pt>
    <dgm:pt modelId="{0EF36DA0-C04A-4124-A007-05D43B65AF88}" type="pres">
      <dgm:prSet presAssocID="{F22B1FEB-1CFA-4245-AAE8-462EFF187ACA}" presName="parTxOnly" presStyleLbl="node1" presStyleIdx="1" presStyleCnt="2">
        <dgm:presLayoutVars>
          <dgm:bulletEnabled val="1"/>
        </dgm:presLayoutVars>
      </dgm:prSet>
      <dgm:spPr/>
      <dgm:t>
        <a:bodyPr/>
        <a:lstStyle/>
        <a:p>
          <a:endParaRPr lang="es-ES"/>
        </a:p>
      </dgm:t>
    </dgm:pt>
  </dgm:ptLst>
  <dgm:cxnLst>
    <dgm:cxn modelId="{DD35EE79-97EA-4148-88D7-67B5A0003BD4}" type="presOf" srcId="{6746F4F8-35CD-4523-A518-0ABBB0FD7443}" destId="{2F034374-6AF8-4454-8725-3F12719DB20A}" srcOrd="0" destOrd="0" presId="urn:microsoft.com/office/officeart/2005/8/layout/hChevron3"/>
    <dgm:cxn modelId="{E5989CD1-396C-47C1-8E7E-2A30BEFB1BDF}" type="presOf" srcId="{F22B1FEB-1CFA-4245-AAE8-462EFF187ACA}" destId="{0EF36DA0-C04A-4124-A007-05D43B65AF88}" srcOrd="0" destOrd="0" presId="urn:microsoft.com/office/officeart/2005/8/layout/hChevron3"/>
    <dgm:cxn modelId="{303B4FC8-C046-4C60-B84E-34B30EDA4CE8}" srcId="{9C19B377-2339-408C-9FF6-AB0DFD7D5EC0}" destId="{F22B1FEB-1CFA-4245-AAE8-462EFF187ACA}" srcOrd="1" destOrd="0" parTransId="{99211382-5516-4B42-9F9F-5DC246226F28}" sibTransId="{99A861C9-1836-4605-97CF-2FE98CE839C1}"/>
    <dgm:cxn modelId="{AB1CDD30-9D6F-4D68-8759-1A1811B3BDF7}" type="presOf" srcId="{9C19B377-2339-408C-9FF6-AB0DFD7D5EC0}" destId="{38575812-FB70-4DD7-B288-4BE45DF6F316}" srcOrd="0" destOrd="0" presId="urn:microsoft.com/office/officeart/2005/8/layout/hChevron3"/>
    <dgm:cxn modelId="{608CB30D-C33F-46E1-8C0B-0C5A4632D0E6}" srcId="{9C19B377-2339-408C-9FF6-AB0DFD7D5EC0}" destId="{6746F4F8-35CD-4523-A518-0ABBB0FD7443}" srcOrd="0" destOrd="0" parTransId="{305B3BFC-BACA-4381-A76E-652EDE23D5CC}" sibTransId="{62838EF2-8843-4931-8BAE-A8EAF5FA2DB5}"/>
    <dgm:cxn modelId="{804EBE96-65F3-4A00-8EFE-4A99CCB978B4}" type="presParOf" srcId="{38575812-FB70-4DD7-B288-4BE45DF6F316}" destId="{2F034374-6AF8-4454-8725-3F12719DB20A}" srcOrd="0" destOrd="0" presId="urn:microsoft.com/office/officeart/2005/8/layout/hChevron3"/>
    <dgm:cxn modelId="{5F667FC2-CD1D-4D84-9392-4343F8431310}" type="presParOf" srcId="{38575812-FB70-4DD7-B288-4BE45DF6F316}" destId="{C24FC514-C5D6-4092-A484-D436BEFDE46A}" srcOrd="1" destOrd="0" presId="urn:microsoft.com/office/officeart/2005/8/layout/hChevron3"/>
    <dgm:cxn modelId="{AFF148D6-117F-4116-B663-84601E926013}" type="presParOf" srcId="{38575812-FB70-4DD7-B288-4BE45DF6F316}" destId="{0EF36DA0-C04A-4124-A007-05D43B65AF88}" srcOrd="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15861" y="0"/>
          <a:ext cx="4753090" cy="535608"/>
        </a:xfrm>
        <a:prstGeom prst="chevron">
          <a:avLst/>
        </a:prstGeom>
        <a:solidFill>
          <a:srgbClr val="6060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83665" y="0"/>
        <a:ext cx="4217482" cy="5356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7502"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7502" y="0"/>
        <a:ext cx="4619188" cy="535608"/>
      </dsp:txXfrm>
    </dsp:sp>
    <dsp:sp modelId="{0EF36DA0-C04A-4124-A007-05D43B65AF88}">
      <dsp:nvSpPr>
        <dsp:cNvPr id="0" name=""/>
        <dsp:cNvSpPr/>
      </dsp:nvSpPr>
      <dsp:spPr>
        <a:xfrm>
          <a:off x="3809166" y="0"/>
          <a:ext cx="4753090" cy="535608"/>
        </a:xfrm>
        <a:prstGeom prst="chevron">
          <a:avLst/>
        </a:prstGeom>
        <a:solidFill>
          <a:srgbClr val="5151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09166" y="0"/>
          <a:ext cx="4753090" cy="535608"/>
        </a:xfrm>
        <a:prstGeom prst="chevron">
          <a:avLst/>
        </a:prstGeom>
        <a:solidFill>
          <a:srgbClr val="6060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09166" y="0"/>
          <a:ext cx="4753090" cy="535608"/>
        </a:xfrm>
        <a:prstGeom prst="chevron">
          <a:avLst/>
        </a:prstGeom>
        <a:solidFill>
          <a:srgbClr val="5151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09166" y="0"/>
          <a:ext cx="4753090" cy="535608"/>
        </a:xfrm>
        <a:prstGeom prst="chevron">
          <a:avLst/>
        </a:prstGeom>
        <a:solidFill>
          <a:srgbClr val="5151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09166" y="0"/>
          <a:ext cx="4753090" cy="535608"/>
        </a:xfrm>
        <a:prstGeom prst="chevron">
          <a:avLst/>
        </a:prstGeom>
        <a:solidFill>
          <a:srgbClr val="5151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09166" y="0"/>
          <a:ext cx="4753090" cy="535608"/>
        </a:xfrm>
        <a:prstGeom prst="chevron">
          <a:avLst/>
        </a:prstGeom>
        <a:solidFill>
          <a:srgbClr val="6060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09166" y="0"/>
          <a:ext cx="4753090" cy="535608"/>
        </a:xfrm>
        <a:prstGeom prst="chevron">
          <a:avLst/>
        </a:prstGeom>
        <a:solidFill>
          <a:srgbClr val="6060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34374-6AF8-4454-8725-3F12719DB20A}">
      <dsp:nvSpPr>
        <dsp:cNvPr id="0" name=""/>
        <dsp:cNvSpPr/>
      </dsp:nvSpPr>
      <dsp:spPr>
        <a:xfrm>
          <a:off x="6694" y="0"/>
          <a:ext cx="4753090" cy="535608"/>
        </a:xfrm>
        <a:prstGeom prst="homePlate">
          <a:avLst/>
        </a:prstGeom>
        <a:solidFill>
          <a:srgbClr val="5151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lvl="0" algn="l" defTabSz="1022350">
            <a:lnSpc>
              <a:spcPct val="90000"/>
            </a:lnSpc>
            <a:spcBef>
              <a:spcPct val="0"/>
            </a:spcBef>
            <a:spcAft>
              <a:spcPct val="35000"/>
            </a:spcAft>
          </a:pPr>
          <a:r>
            <a:rPr lang="es-ES" sz="2300" kern="1200" dirty="0" smtClean="0"/>
            <a:t>Limitaciones personales</a:t>
          </a:r>
          <a:endParaRPr lang="es-ES" sz="2300" kern="1200" dirty="0"/>
        </a:p>
      </dsp:txBody>
      <dsp:txXfrm>
        <a:off x="6694" y="0"/>
        <a:ext cx="4619188" cy="535608"/>
      </dsp:txXfrm>
    </dsp:sp>
    <dsp:sp modelId="{0EF36DA0-C04A-4124-A007-05D43B65AF88}">
      <dsp:nvSpPr>
        <dsp:cNvPr id="0" name=""/>
        <dsp:cNvSpPr/>
      </dsp:nvSpPr>
      <dsp:spPr>
        <a:xfrm>
          <a:off x="3809166" y="0"/>
          <a:ext cx="4753090" cy="535608"/>
        </a:xfrm>
        <a:prstGeom prst="chevron">
          <a:avLst/>
        </a:prstGeom>
        <a:solidFill>
          <a:srgbClr val="2038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lvl="0" algn="ctr" defTabSz="1022350">
            <a:lnSpc>
              <a:spcPct val="90000"/>
            </a:lnSpc>
            <a:spcBef>
              <a:spcPct val="0"/>
            </a:spcBef>
            <a:spcAft>
              <a:spcPct val="35000"/>
            </a:spcAft>
          </a:pPr>
          <a:r>
            <a:rPr lang="es-ES" sz="2300" kern="1200" dirty="0" smtClean="0"/>
            <a:t>Limitaciones tecnológicas/entorno</a:t>
          </a:r>
          <a:endParaRPr lang="es-ES" sz="2300" kern="1200" dirty="0"/>
        </a:p>
      </dsp:txBody>
      <dsp:txXfrm>
        <a:off x="4076970" y="0"/>
        <a:ext cx="4217482" cy="535608"/>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280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59F2EE-4567-4E67-A483-D6BCD687E17F}" type="datetimeFigureOut">
              <a:rPr lang="es-ES" smtClean="0"/>
              <a:t>22/10/2020</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C30C1F-03AC-49CC-A32D-80077E634933}" type="slidenum">
              <a:rPr lang="es-ES" smtClean="0"/>
              <a:t>‹Nº›</a:t>
            </a:fld>
            <a:endParaRPr lang="es-ES"/>
          </a:p>
        </p:txBody>
      </p:sp>
    </p:spTree>
    <p:extLst>
      <p:ext uri="{BB962C8B-B14F-4D97-AF65-F5344CB8AC3E}">
        <p14:creationId xmlns:p14="http://schemas.microsoft.com/office/powerpoint/2010/main" val="3718880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w3.org/TR/WCAG20/"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w3.org/TR/WCAG21/" TargetMode="External"/><Relationship Id="rId4" Type="http://schemas.openxmlformats.org/officeDocument/2006/relationships/hyperlink" Target="http://www.sidar.org/traducciones/wcag20/e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spcBef>
                <a:spcPct val="30000"/>
              </a:spcBef>
              <a:defRPr sz="1200">
                <a:solidFill>
                  <a:schemeClr val="tx1"/>
                </a:solidFill>
                <a:latin typeface="Times New Roman" panose="02020603050405020304" pitchFamily="18" charset="0"/>
              </a:defRPr>
            </a:lvl1pPr>
            <a:lvl2pPr marL="742950" indent="-285750" defTabSz="762000">
              <a:spcBef>
                <a:spcPct val="30000"/>
              </a:spcBef>
              <a:defRPr sz="1200">
                <a:solidFill>
                  <a:schemeClr val="tx1"/>
                </a:solidFill>
                <a:latin typeface="Times New Roman" panose="02020603050405020304" pitchFamily="18" charset="0"/>
              </a:defRPr>
            </a:lvl2pPr>
            <a:lvl3pPr marL="1143000" indent="-228600" defTabSz="762000">
              <a:spcBef>
                <a:spcPct val="30000"/>
              </a:spcBef>
              <a:defRPr sz="1200">
                <a:solidFill>
                  <a:schemeClr val="tx1"/>
                </a:solidFill>
                <a:latin typeface="Times New Roman" panose="02020603050405020304" pitchFamily="18" charset="0"/>
              </a:defRPr>
            </a:lvl3pPr>
            <a:lvl4pPr marL="1600200" indent="-228600" defTabSz="762000">
              <a:spcBef>
                <a:spcPct val="30000"/>
              </a:spcBef>
              <a:defRPr sz="1200">
                <a:solidFill>
                  <a:schemeClr val="tx1"/>
                </a:solidFill>
                <a:latin typeface="Times New Roman" panose="02020603050405020304" pitchFamily="18" charset="0"/>
              </a:defRPr>
            </a:lvl4pPr>
            <a:lvl5pPr marL="2057400" indent="-228600" defTabSz="762000">
              <a:spcBef>
                <a:spcPct val="30000"/>
              </a:spcBef>
              <a:defRPr sz="1200">
                <a:solidFill>
                  <a:schemeClr val="tx1"/>
                </a:solidFill>
                <a:latin typeface="Times New Roman" panose="02020603050405020304" pitchFamily="18" charset="0"/>
              </a:defRPr>
            </a:lvl5pPr>
            <a:lvl6pPr marL="2514600" indent="-228600" defTabSz="7620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7620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7620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7620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C7FC8EA-F828-4C22-92E4-E79113129C95}" type="slidenum">
              <a:rPr lang="es-ES_tradnl" altLang="es-ES" sz="1000" smtClean="0"/>
              <a:pPr>
                <a:spcBef>
                  <a:spcPct val="0"/>
                </a:spcBef>
              </a:pPr>
              <a:t>1</a:t>
            </a:fld>
            <a:endParaRPr lang="es-ES_tradnl" altLang="es-ES" sz="1000" smtClean="0"/>
          </a:p>
        </p:txBody>
      </p:sp>
      <p:sp>
        <p:nvSpPr>
          <p:cNvPr id="13315" name="Rectangle 2"/>
          <p:cNvSpPr>
            <a:spLocks noGrp="1" noRot="1" noChangeAspect="1" noChangeArrowheads="1" noTextEdit="1"/>
          </p:cNvSpPr>
          <p:nvPr>
            <p:ph type="sldImg"/>
          </p:nvPr>
        </p:nvSpPr>
        <p:spPr>
          <a:ln cap="flat"/>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Crear y diseñar contenido accesible en cualquier</a:t>
            </a:r>
            <a:r>
              <a:rPr lang="es-ES" sz="1200" b="0" i="0" kern="1200" baseline="0" dirty="0" smtClean="0">
                <a:solidFill>
                  <a:schemeClr val="tx1"/>
                </a:solidFill>
                <a:effectLst/>
                <a:latin typeface="+mn-lt"/>
                <a:ea typeface="+mn-ea"/>
                <a:cs typeface="+mn-cs"/>
              </a:rPr>
              <a:t> procesador de textos no</a:t>
            </a:r>
            <a:r>
              <a:rPr lang="es-ES" sz="1200" b="0" i="0" kern="1200" dirty="0" smtClean="0">
                <a:solidFill>
                  <a:schemeClr val="tx1"/>
                </a:solidFill>
                <a:effectLst/>
                <a:latin typeface="+mn-lt"/>
                <a:ea typeface="+mn-ea"/>
                <a:cs typeface="+mn-cs"/>
              </a:rPr>
              <a:t> significa simplemente elegir tipografía que sea accesible.</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Las barreras digitales son difíciles de percibir puesto</a:t>
            </a:r>
            <a:r>
              <a:rPr lang="es-ES" sz="1200" b="0" i="0" kern="1200" baseline="0" dirty="0" smtClean="0">
                <a:solidFill>
                  <a:schemeClr val="tx1"/>
                </a:solidFill>
                <a:effectLst/>
                <a:latin typeface="+mn-lt"/>
                <a:ea typeface="+mn-ea"/>
                <a:cs typeface="+mn-cs"/>
              </a:rPr>
              <a:t> que los documentos que generamos tienen una estructura propia, son mucho mas que el propio documento que estamos viendo en nuestras pantallas. Es por esto que en la creación de documentos accesibles debemos tener en cuenta una serie de pautas especificadas en las normas WCAG.</a:t>
            </a:r>
            <a:endParaRPr lang="es-E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Es conveniente</a:t>
            </a:r>
            <a:r>
              <a:rPr lang="es-ES" baseline="0" dirty="0" smtClean="0"/>
              <a:t> antes de generar cualquier documento en formato digital</a:t>
            </a:r>
            <a:r>
              <a:rPr lang="es-ES" dirty="0" smtClean="0"/>
              <a:t>, tener claro en qué formato vamos a trabajar, esta decisión es muy relevante sobre todo si vamos a publicar o enviar el documento a otras/os usuarias/os.</a:t>
            </a:r>
          </a:p>
          <a:p>
            <a:pPr marL="0" marR="0" indent="0" algn="l" defTabSz="914400" rtl="0" eaLnBrk="1" fontAlgn="auto" latinLnBrk="0" hangingPunct="1">
              <a:lnSpc>
                <a:spcPct val="100000"/>
              </a:lnSpc>
              <a:spcBef>
                <a:spcPts val="0"/>
              </a:spcBef>
              <a:spcAft>
                <a:spcPts val="0"/>
              </a:spcAft>
              <a:buClrTx/>
              <a:buSzTx/>
              <a:buFontTx/>
              <a:buNone/>
              <a:tabLst/>
              <a:defRPr/>
            </a:pPr>
            <a:r>
              <a:rPr lang="es-ES" baseline="0" dirty="0" smtClean="0"/>
              <a:t>Así pues, c</a:t>
            </a:r>
            <a:r>
              <a:rPr lang="es-ES" dirty="0" smtClean="0"/>
              <a:t>uando hablamos de accesibilidad en</a:t>
            </a:r>
            <a:r>
              <a:rPr lang="es-ES" baseline="0" dirty="0" smtClean="0"/>
              <a:t> general, l</a:t>
            </a:r>
            <a:r>
              <a:rPr lang="es-ES" dirty="0" smtClean="0"/>
              <a:t>o ideal sería crear una plantilla acorde a nuestras necesidades</a:t>
            </a:r>
            <a:r>
              <a:rPr lang="es-ES" baseline="0" dirty="0" smtClean="0"/>
              <a:t> cumpliendo los criterios marcados.</a:t>
            </a:r>
          </a:p>
          <a:p>
            <a:pPr eaLnBrk="1" hangingPunct="1"/>
            <a:endParaRPr lang="es-ES" altLang="es-ES" dirty="0" smtClean="0"/>
          </a:p>
        </p:txBody>
      </p:sp>
    </p:spTree>
    <p:extLst>
      <p:ext uri="{BB962C8B-B14F-4D97-AF65-F5344CB8AC3E}">
        <p14:creationId xmlns:p14="http://schemas.microsoft.com/office/powerpoint/2010/main" val="2924490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a:ln/>
        </p:spPr>
      </p:sp>
      <p:sp>
        <p:nvSpPr>
          <p:cNvPr id="3" name="2 Marcador de notas"/>
          <p:cNvSpPr>
            <a:spLocks noGrp="1"/>
          </p:cNvSpPr>
          <p:nvPr>
            <p:ph type="body" idx="1"/>
          </p:nvPr>
        </p:nvSpPr>
        <p:spPr/>
        <p:txBody>
          <a:bodyPr/>
          <a:lstStyle/>
          <a:p>
            <a:pPr>
              <a:defRPr/>
            </a:pPr>
            <a:r>
              <a:rPr lang="es-ES" dirty="0" smtClean="0"/>
              <a:t>Con respecto a los productos de apoyo, destacar que la mayoría de las personas con discapacidad auditiva pueden beneficiarse de audífonos y algunos del implante coclear, así como de emisoras digitales y bucles de collar… Estos recursos suponen un gran apoyo para este colectivo, pero no eliminan totalmente el problema auditivo y siguen teniendo dificultades. Por ello es muy importante dirigirse a este colectivo vocalizando correctamente y despacio. </a:t>
            </a:r>
          </a:p>
          <a:p>
            <a:pPr>
              <a:defRPr/>
            </a:pPr>
            <a:r>
              <a:rPr lang="es-ES" dirty="0" smtClean="0"/>
              <a:t>Finalmente, indicar, que, normalmente, las personas con discapacidad auditiva que llegan a la universidad tienen un nivel de comprensión lectora similar al de las personas oyentes, pero en el caso de sorderas profundas </a:t>
            </a:r>
            <a:r>
              <a:rPr lang="es-ES" dirty="0" err="1" smtClean="0"/>
              <a:t>prelocutivas</a:t>
            </a:r>
            <a:r>
              <a:rPr lang="es-ES" dirty="0" smtClean="0"/>
              <a:t> (</a:t>
            </a:r>
            <a:r>
              <a:rPr lang="es-ES" dirty="0" smtClean="0">
                <a:latin typeface="+mn-lt"/>
              </a:rPr>
              <a:t>sordera previa a la adquisición del lenguaje)</a:t>
            </a:r>
            <a:r>
              <a:rPr lang="es-ES" dirty="0" smtClean="0"/>
              <a:t>, sí que pueden presentar más dificultades de comprensión.</a:t>
            </a:r>
            <a:endParaRPr lang="es-ES" dirty="0"/>
          </a:p>
        </p:txBody>
      </p:sp>
      <p:sp>
        <p:nvSpPr>
          <p:cNvPr id="2253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fld id="{3B2815CE-2408-453D-83F3-640C8E6828CA}" type="slidenum">
              <a:rPr lang="es-ES" altLang="es-ES" smtClean="0">
                <a:latin typeface="Times New Roman" panose="02020603050405020304" pitchFamily="18" charset="0"/>
              </a:rPr>
              <a:pPr/>
              <a:t>13</a:t>
            </a:fld>
            <a:endParaRPr lang="es-ES" altLang="es-ES" smtClean="0">
              <a:latin typeface="Times New Roman" panose="02020603050405020304" pitchFamily="18" charset="0"/>
            </a:endParaRPr>
          </a:p>
        </p:txBody>
      </p:sp>
    </p:spTree>
    <p:extLst>
      <p:ext uri="{BB962C8B-B14F-4D97-AF65-F5344CB8AC3E}">
        <p14:creationId xmlns:p14="http://schemas.microsoft.com/office/powerpoint/2010/main" val="3944485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a:ln/>
        </p:spPr>
      </p:sp>
      <p:sp>
        <p:nvSpPr>
          <p:cNvPr id="245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dirty="0" smtClean="0"/>
              <a:t>Una de los principios de accesibilidad es que todos</a:t>
            </a:r>
            <a:r>
              <a:rPr lang="es-ES" altLang="es-ES" baseline="0" dirty="0" smtClean="0"/>
              <a:t> los documentos deben ser</a:t>
            </a:r>
            <a:r>
              <a:rPr lang="es-ES" altLang="es-ES" dirty="0" smtClean="0"/>
              <a:t> </a:t>
            </a:r>
            <a:r>
              <a:rPr lang="es-ES" altLang="es-ES" b="1" dirty="0" smtClean="0"/>
              <a:t>OPERABLES</a:t>
            </a:r>
            <a:r>
              <a:rPr lang="es-ES" altLang="es-ES" dirty="0" smtClean="0"/>
              <a:t>:</a:t>
            </a:r>
            <a:br>
              <a:rPr lang="es-ES" altLang="es-ES" dirty="0" smtClean="0"/>
            </a:br>
            <a:r>
              <a:rPr lang="es-ES" altLang="es-ES" dirty="0" smtClean="0"/>
              <a:t>Los componentes de la interfaz de usuario/a y la navegación deben ser operables, es por esto, que las personas usuarias deben poder interactuar en todos</a:t>
            </a:r>
            <a:r>
              <a:rPr lang="es-ES" altLang="es-ES" baseline="0" dirty="0" smtClean="0"/>
              <a:t> nuestros documentos digitales.</a:t>
            </a:r>
            <a:endParaRPr lang="es-ES" altLang="es-ES" dirty="0" smtClean="0"/>
          </a:p>
          <a:p>
            <a:r>
              <a:rPr lang="es-ES" altLang="es-ES" dirty="0" smtClean="0"/>
              <a:t>Herramientas como, los “</a:t>
            </a:r>
            <a:r>
              <a:rPr lang="es-ES" altLang="es-ES" dirty="0" err="1" smtClean="0"/>
              <a:t>licornios</a:t>
            </a:r>
            <a:r>
              <a:rPr lang="es-ES" altLang="es-ES" dirty="0" smtClean="0"/>
              <a:t>”, “ratones de boca”, “teclados o ratones especiales” o “sistemas de </a:t>
            </a:r>
            <a:r>
              <a:rPr lang="es-ES" altLang="es-ES" dirty="0" err="1" smtClean="0"/>
              <a:t>eye</a:t>
            </a:r>
            <a:r>
              <a:rPr lang="es-ES" altLang="es-ES" dirty="0" smtClean="0"/>
              <a:t> tracking” facilitan la navegación en el contenido de las presentaciones.</a:t>
            </a:r>
          </a:p>
        </p:txBody>
      </p:sp>
      <p:sp>
        <p:nvSpPr>
          <p:cNvPr id="2458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fld id="{AABEDD29-D0BD-4565-93A3-9E22B16485CB}" type="slidenum">
              <a:rPr lang="es-ES" altLang="es-ES" smtClean="0">
                <a:latin typeface="Times New Roman" panose="02020603050405020304" pitchFamily="18" charset="0"/>
              </a:rPr>
              <a:pPr/>
              <a:t>14</a:t>
            </a:fld>
            <a:endParaRPr lang="es-ES" altLang="es-ES" smtClean="0">
              <a:latin typeface="Times New Roman" panose="02020603050405020304" pitchFamily="18" charset="0"/>
            </a:endParaRPr>
          </a:p>
        </p:txBody>
      </p:sp>
    </p:spTree>
    <p:extLst>
      <p:ext uri="{BB962C8B-B14F-4D97-AF65-F5344CB8AC3E}">
        <p14:creationId xmlns:p14="http://schemas.microsoft.com/office/powerpoint/2010/main" val="3535293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a:ln/>
        </p:spPr>
      </p:sp>
      <p:sp>
        <p:nvSpPr>
          <p:cNvPr id="2662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spcBef>
                <a:spcPct val="0"/>
              </a:spcBef>
            </a:pPr>
            <a:r>
              <a:rPr lang="es-ES" altLang="es-ES" smtClean="0"/>
              <a:t>Otro de los principios de accesibilidad es </a:t>
            </a:r>
            <a:r>
              <a:rPr lang="es-ES" altLang="es-ES" b="1" smtClean="0"/>
              <a:t>COMPRENSIBLE:</a:t>
            </a:r>
            <a:r>
              <a:rPr lang="es-ES" altLang="es-ES" smtClean="0"/>
              <a:t> </a:t>
            </a:r>
            <a:br>
              <a:rPr lang="es-ES" altLang="es-ES" smtClean="0"/>
            </a:br>
            <a:r>
              <a:rPr lang="es-ES" altLang="es-ES" smtClean="0"/>
              <a:t>La información y el manejo de la interfaz de usuario/a deben ser comprensibles para todas las personas lectoras.</a:t>
            </a:r>
          </a:p>
          <a:p>
            <a:r>
              <a:rPr lang="es-ES" altLang="es-ES" smtClean="0"/>
              <a:t>Personas con discapacidad Cognitiva o neurológica tienen dificultad para entender conceptos complejos por lo que deberíamos realizar un redactado comprensible.</a:t>
            </a:r>
          </a:p>
        </p:txBody>
      </p:sp>
      <p:sp>
        <p:nvSpPr>
          <p:cNvPr id="2662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fld id="{34469DE6-2C5F-4303-B175-ACB5E676194D}" type="slidenum">
              <a:rPr lang="es-ES" altLang="es-ES" smtClean="0">
                <a:latin typeface="Times New Roman" panose="02020603050405020304" pitchFamily="18" charset="0"/>
              </a:rPr>
              <a:pPr/>
              <a:t>15</a:t>
            </a:fld>
            <a:endParaRPr lang="es-ES" altLang="es-ES" smtClean="0">
              <a:latin typeface="Times New Roman" panose="02020603050405020304" pitchFamily="18" charset="0"/>
            </a:endParaRPr>
          </a:p>
        </p:txBody>
      </p:sp>
    </p:spTree>
    <p:extLst>
      <p:ext uri="{BB962C8B-B14F-4D97-AF65-F5344CB8AC3E}">
        <p14:creationId xmlns:p14="http://schemas.microsoft.com/office/powerpoint/2010/main" val="2737006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ln/>
        </p:spPr>
      </p:sp>
      <p:sp>
        <p:nvSpPr>
          <p:cNvPr id="286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smtClean="0"/>
              <a:t>Las limitaciones no siempre son por una discapacidad, muchas veces son incapacidades transitorias, derivadas de la edad o de la propia inexperiencia tecnológica, educativa, cultural o por desconocimiento del idioma.</a:t>
            </a:r>
          </a:p>
        </p:txBody>
      </p:sp>
      <p:sp>
        <p:nvSpPr>
          <p:cNvPr id="2867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fld id="{43D16BB5-8732-492D-8134-771921013557}" type="slidenum">
              <a:rPr lang="es-ES" altLang="es-ES" smtClean="0">
                <a:latin typeface="Times New Roman" panose="02020603050405020304" pitchFamily="18" charset="0"/>
              </a:rPr>
              <a:pPr/>
              <a:t>16</a:t>
            </a:fld>
            <a:endParaRPr lang="es-ES" altLang="es-ES" smtClean="0">
              <a:latin typeface="Times New Roman" panose="02020603050405020304" pitchFamily="18" charset="0"/>
            </a:endParaRPr>
          </a:p>
        </p:txBody>
      </p:sp>
    </p:spTree>
    <p:extLst>
      <p:ext uri="{BB962C8B-B14F-4D97-AF65-F5344CB8AC3E}">
        <p14:creationId xmlns:p14="http://schemas.microsoft.com/office/powerpoint/2010/main" val="2164810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Marcador de imagen de diapositiva"/>
          <p:cNvSpPr>
            <a:spLocks noGrp="1" noRot="1" noChangeAspect="1" noTextEdit="1"/>
          </p:cNvSpPr>
          <p:nvPr>
            <p:ph type="sldImg"/>
          </p:nvPr>
        </p:nvSpPr>
        <p:spPr>
          <a:ln/>
        </p:spPr>
      </p:sp>
      <p:sp>
        <p:nvSpPr>
          <p:cNvPr id="3072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dirty="0" smtClean="0"/>
              <a:t>Las </a:t>
            </a:r>
            <a:r>
              <a:rPr lang="es-ES" altLang="es-ES" b="1" dirty="0" smtClean="0"/>
              <a:t>limitaciones tecnológicas </a:t>
            </a:r>
            <a:r>
              <a:rPr lang="es-ES" altLang="es-ES" dirty="0" smtClean="0"/>
              <a:t>son muy importantes porque impiden el acceso a determinados contenidos. Suelen ser las </a:t>
            </a:r>
            <a:r>
              <a:rPr lang="es-ES" altLang="es-ES" b="1" dirty="0" smtClean="0"/>
              <a:t>grandes olvidadas </a:t>
            </a:r>
            <a:r>
              <a:rPr lang="es-ES" altLang="es-ES" dirty="0" smtClean="0"/>
              <a:t>puesto que al diseñar contenidos no tenemos en cuenta como se verá o si existirán limitaciones para acceder a él.</a:t>
            </a:r>
          </a:p>
          <a:p>
            <a:r>
              <a:rPr lang="es-ES" altLang="es-ES" dirty="0" smtClean="0"/>
              <a:t>Hay que tener en cuenta que las personas que visualizarán nuestro contenido pueden no tener el mismo software, o carecer de algún tipo de hardware como (tarjetas de sonido, red, etc.). Una pantalla de tamaño reducido puede hacer ilegible el contenido que estamos presentando.</a:t>
            </a:r>
          </a:p>
          <a:p>
            <a:r>
              <a:rPr lang="es-ES" altLang="es-ES" dirty="0" smtClean="0"/>
              <a:t>Al diseñar nuestros contenidos tenemos que hacerlo teniendo en cuenta el </a:t>
            </a:r>
            <a:r>
              <a:rPr lang="es-ES" altLang="es-ES" b="1" dirty="0" smtClean="0"/>
              <a:t>formato final</a:t>
            </a:r>
            <a:r>
              <a:rPr lang="es-ES" altLang="es-ES" dirty="0" smtClean="0"/>
              <a:t>, (</a:t>
            </a:r>
            <a:r>
              <a:rPr lang="es-ES" altLang="es-ES" dirty="0" err="1" smtClean="0"/>
              <a:t>docx</a:t>
            </a:r>
            <a:r>
              <a:rPr lang="es-ES" altLang="es-ES" dirty="0" smtClean="0"/>
              <a:t>,</a:t>
            </a:r>
            <a:r>
              <a:rPr lang="es-ES" altLang="es-ES" baseline="0" dirty="0" smtClean="0"/>
              <a:t> </a:t>
            </a:r>
            <a:r>
              <a:rPr lang="es-ES" altLang="es-ES" baseline="0" dirty="0" err="1" smtClean="0"/>
              <a:t>pdf</a:t>
            </a:r>
            <a:r>
              <a:rPr lang="es-ES" altLang="es-ES" baseline="0" dirty="0" smtClean="0"/>
              <a:t>, </a:t>
            </a:r>
            <a:r>
              <a:rPr lang="es-ES" altLang="es-ES" baseline="0" dirty="0" err="1" smtClean="0"/>
              <a:t>pptx</a:t>
            </a:r>
            <a:r>
              <a:rPr lang="es-ES" altLang="es-ES" baseline="0" dirty="0" smtClean="0"/>
              <a:t>…</a:t>
            </a:r>
            <a:r>
              <a:rPr lang="es-ES" altLang="es-ES" dirty="0" smtClean="0"/>
              <a:t>) y el </a:t>
            </a:r>
            <a:r>
              <a:rPr lang="es-ES" altLang="es-ES" b="1" dirty="0" smtClean="0"/>
              <a:t>peso del mismo</a:t>
            </a:r>
            <a:r>
              <a:rPr lang="es-ES" altLang="es-ES" dirty="0" smtClean="0"/>
              <a:t>. Puesto que los </a:t>
            </a:r>
            <a:r>
              <a:rPr lang="es-ES" altLang="es-ES" b="1" dirty="0" smtClean="0"/>
              <a:t>dispositivos móviles </a:t>
            </a:r>
            <a:r>
              <a:rPr lang="es-ES" altLang="es-ES" dirty="0" smtClean="0"/>
              <a:t>pueden tener la limitación de capacidad y velocidad de transferencia.</a:t>
            </a:r>
          </a:p>
        </p:txBody>
      </p:sp>
      <p:sp>
        <p:nvSpPr>
          <p:cNvPr id="3072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fld id="{EF9D1749-01CC-4965-8C5E-646BC1BD8483}" type="slidenum">
              <a:rPr lang="es-ES" altLang="es-ES" smtClean="0">
                <a:latin typeface="Times New Roman" panose="02020603050405020304" pitchFamily="18" charset="0"/>
              </a:rPr>
              <a:pPr/>
              <a:t>17</a:t>
            </a:fld>
            <a:endParaRPr lang="es-ES" altLang="es-ES" smtClean="0">
              <a:latin typeface="Times New Roman" panose="02020603050405020304" pitchFamily="18" charset="0"/>
            </a:endParaRPr>
          </a:p>
        </p:txBody>
      </p:sp>
    </p:spTree>
    <p:extLst>
      <p:ext uri="{BB962C8B-B14F-4D97-AF65-F5344CB8AC3E}">
        <p14:creationId xmlns:p14="http://schemas.microsoft.com/office/powerpoint/2010/main" val="1415537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Marcador de imagen de diapositiva 1"/>
          <p:cNvSpPr>
            <a:spLocks noGrp="1" noRot="1" noChangeAspect="1" noTextEdit="1"/>
          </p:cNvSpPr>
          <p:nvPr>
            <p:ph type="sldImg"/>
          </p:nvPr>
        </p:nvSpPr>
        <p:spPr>
          <a:ln/>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Las barreras digitales son difíciles de percibir puesto</a:t>
            </a:r>
            <a:r>
              <a:rPr lang="es-ES" sz="1200" b="0" i="0" kern="1200" baseline="0" dirty="0" smtClean="0">
                <a:solidFill>
                  <a:schemeClr val="tx1"/>
                </a:solidFill>
                <a:effectLst/>
                <a:latin typeface="+mn-lt"/>
                <a:ea typeface="+mn-ea"/>
                <a:cs typeface="+mn-cs"/>
              </a:rPr>
              <a:t> que los documentos que generamos tienen una estructura propia, son mucho mas que el propio documento que estamos viendo en nuestras pantallas. Es por esto que en la creación de documentos accesibles debemos tener en cuenta una serie de pautas especificadas en las normas WCAG.</a:t>
            </a:r>
            <a:endParaRPr lang="es-ES" dirty="0" smtClean="0"/>
          </a:p>
          <a:p>
            <a:pPr>
              <a:defRPr/>
            </a:pPr>
            <a:endParaRPr lang="es-ES" dirty="0"/>
          </a:p>
        </p:txBody>
      </p:sp>
      <p:sp>
        <p:nvSpPr>
          <p:cNvPr id="32772" name="Marcador de número de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fld id="{A8C5ABF1-9EAD-4C16-9AE9-9581E83E9D4B}" type="slidenum">
              <a:rPr lang="es-ES" altLang="es-ES" smtClean="0">
                <a:latin typeface="Times New Roman" panose="02020603050405020304" pitchFamily="18" charset="0"/>
              </a:rPr>
              <a:pPr/>
              <a:t>18</a:t>
            </a:fld>
            <a:endParaRPr lang="es-ES" altLang="es-ES" smtClean="0">
              <a:latin typeface="Times New Roman" panose="02020603050405020304" pitchFamily="18" charset="0"/>
            </a:endParaRPr>
          </a:p>
        </p:txBody>
      </p:sp>
    </p:spTree>
    <p:extLst>
      <p:ext uri="{BB962C8B-B14F-4D97-AF65-F5344CB8AC3E}">
        <p14:creationId xmlns:p14="http://schemas.microsoft.com/office/powerpoint/2010/main" val="1522230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19</a:t>
            </a:fld>
            <a:endParaRPr lang="es-ES"/>
          </a:p>
        </p:txBody>
      </p:sp>
    </p:spTree>
    <p:extLst>
      <p:ext uri="{BB962C8B-B14F-4D97-AF65-F5344CB8AC3E}">
        <p14:creationId xmlns:p14="http://schemas.microsoft.com/office/powerpoint/2010/main" val="3684216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Esta formación pretende</a:t>
            </a:r>
            <a:r>
              <a:rPr lang="es-ES" baseline="0" dirty="0" smtClean="0"/>
              <a:t> crear una serie de buenas prácticas en la creación de documentación accesible. Buenas practicas que serán comunes a todo tipo de documentos, de forma que diseñar documentación accesible no será algo específico de un determinado software, sino que implementará aspectos que están relacionados con el acceso de la información.</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20</a:t>
            </a:fld>
            <a:endParaRPr lang="es-ES"/>
          </a:p>
        </p:txBody>
      </p:sp>
    </p:spTree>
    <p:extLst>
      <p:ext uri="{BB962C8B-B14F-4D97-AF65-F5344CB8AC3E}">
        <p14:creationId xmlns:p14="http://schemas.microsoft.com/office/powerpoint/2010/main" val="1078460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es-ES" sz="1200" dirty="0" smtClean="0">
                <a:hlinkClick r:id="rId3" tooltip="Web de las WCAG 2.0 (inglés)"/>
              </a:rPr>
              <a:t>Web de las WCAG 2.0 (inglés)</a:t>
            </a:r>
            <a:r>
              <a:rPr lang="es-ES" sz="1200" baseline="0" dirty="0" smtClean="0"/>
              <a:t> </a:t>
            </a:r>
            <a:r>
              <a:rPr lang="es-ES" sz="1200" dirty="0" smtClean="0"/>
              <a:t>http://www.w3.org/TR/WCAG20/</a:t>
            </a:r>
          </a:p>
          <a:p>
            <a:pPr marL="0" indent="0">
              <a:buNone/>
            </a:pPr>
            <a:r>
              <a:rPr lang="es-ES" sz="1200" dirty="0" smtClean="0">
                <a:hlinkClick r:id="rId4" tooltip="Traducción al español de las WCAG 2.0 "/>
              </a:rPr>
              <a:t>Traducción al español de las WCAG 2.0 </a:t>
            </a:r>
            <a:r>
              <a:rPr lang="es-ES" sz="1200" dirty="0" smtClean="0"/>
              <a:t>http://www.sidar.org/traducciones/wcag20/es/</a:t>
            </a:r>
          </a:p>
          <a:p>
            <a:pPr algn="l">
              <a:spcBef>
                <a:spcPct val="20000"/>
              </a:spcBef>
            </a:pPr>
            <a:r>
              <a:rPr lang="es-ES" altLang="es-ES" sz="1000" dirty="0" smtClean="0">
                <a:hlinkClick r:id="rId5" tooltip="Web de las WCAG 2.1 (inglés)"/>
              </a:rPr>
              <a:t>Web de las WCAG 2.1 (inglés)</a:t>
            </a:r>
            <a:r>
              <a:rPr lang="es-ES" altLang="es-ES" sz="1000" baseline="0" dirty="0" smtClean="0"/>
              <a:t> </a:t>
            </a:r>
            <a:r>
              <a:rPr lang="es-ES" altLang="es-ES" sz="1000" dirty="0" smtClean="0"/>
              <a:t>https://www.w3.org/TR/WCAG21/</a:t>
            </a:r>
            <a:endParaRPr lang="es-ES" b="1" dirty="0" smtClean="0"/>
          </a:p>
          <a:p>
            <a:endParaRPr lang="es-ES" b="1" dirty="0" smtClean="0"/>
          </a:p>
          <a:p>
            <a:r>
              <a:rPr lang="es-ES" b="1" dirty="0" smtClean="0"/>
              <a:t>LAS WCAG,</a:t>
            </a:r>
            <a:r>
              <a:rPr lang="es-ES" b="1" baseline="0" dirty="0" smtClean="0"/>
              <a:t> </a:t>
            </a:r>
            <a:r>
              <a:rPr lang="es-ES" b="0" baseline="0" dirty="0" smtClean="0"/>
              <a:t>establecen varios niveles de cumplimiento de la norma, es decir, en relación a la documentación que presentamos podremos estar cumpliendo en mayor o menor medida la norma y esto nos generará una </a:t>
            </a:r>
            <a:r>
              <a:rPr lang="es-ES" b="0" baseline="0" dirty="0" err="1" smtClean="0"/>
              <a:t>certificacion</a:t>
            </a:r>
            <a:r>
              <a:rPr lang="es-ES" b="0" baseline="0" dirty="0" smtClean="0"/>
              <a:t> que variara entre: </a:t>
            </a:r>
            <a:r>
              <a:rPr lang="es-ES" b="1" baseline="0" dirty="0" smtClean="0"/>
              <a:t>SIMPLE A, DOBLE AA y TRIPLE AAA.</a:t>
            </a:r>
            <a:endParaRPr lang="es-ES" b="1" dirty="0" smtClean="0"/>
          </a:p>
          <a:p>
            <a:r>
              <a:rPr lang="es-ES" b="1" dirty="0" smtClean="0"/>
              <a:t>PERCEPTIBLE:</a:t>
            </a:r>
          </a:p>
          <a:p>
            <a:pPr lvl="1"/>
            <a:r>
              <a:rPr lang="es-ES" sz="1500" b="1" dirty="0" smtClean="0"/>
              <a:t>Pauta 1.1</a:t>
            </a:r>
            <a:r>
              <a:rPr lang="es-ES" sz="1500" dirty="0" smtClean="0"/>
              <a:t> Alternativas textuales: Proporcionar alternativas textuales para todo contenido no textual de modo que se pueda convertir a otros formatos que las personas necesiten, tales como textos ampliados, braille, voz, símbolos o en un lenguaje más simple.</a:t>
            </a:r>
          </a:p>
          <a:p>
            <a:pPr lvl="1"/>
            <a:r>
              <a:rPr lang="es-ES" sz="1500" b="1" dirty="0" smtClean="0"/>
              <a:t>Pauta 1.2</a:t>
            </a:r>
            <a:r>
              <a:rPr lang="es-ES" sz="1500" dirty="0" smtClean="0"/>
              <a:t> Medios </a:t>
            </a:r>
            <a:r>
              <a:rPr lang="es-ES" sz="1500" dirty="0" err="1" smtClean="0"/>
              <a:t>tempodependientes</a:t>
            </a:r>
            <a:r>
              <a:rPr lang="es-ES" sz="1500" dirty="0" smtClean="0"/>
              <a:t>: Proporcionar alternativas para los medios </a:t>
            </a:r>
            <a:r>
              <a:rPr lang="es-ES" sz="1500" dirty="0" err="1" smtClean="0"/>
              <a:t>tempodependientes</a:t>
            </a:r>
            <a:r>
              <a:rPr lang="es-ES" sz="1500" dirty="0" smtClean="0"/>
              <a:t>.</a:t>
            </a:r>
          </a:p>
          <a:p>
            <a:pPr lvl="1"/>
            <a:r>
              <a:rPr lang="es-ES" sz="1500" b="1" dirty="0" smtClean="0"/>
              <a:t>Pauta 1.3</a:t>
            </a:r>
            <a:r>
              <a:rPr lang="es-ES" sz="1500" dirty="0" smtClean="0"/>
              <a:t> Adaptable: Crear contenido que pueda presentarse de diferentes formas (por ejemplo, con una disposición más simple) sin perder información o estructura.</a:t>
            </a:r>
          </a:p>
          <a:p>
            <a:pPr lvl="1"/>
            <a:r>
              <a:rPr lang="es-ES" sz="1500" b="1" dirty="0" smtClean="0"/>
              <a:t>Pauta 1.4</a:t>
            </a:r>
            <a:r>
              <a:rPr lang="es-ES" sz="1500" dirty="0" smtClean="0"/>
              <a:t> Distinguible: Facilitar a los usuarios ver y oír el contenido, incluyendo la separación entre el primer plano y el fondo.</a:t>
            </a:r>
          </a:p>
          <a:p>
            <a:pPr lvl="1"/>
            <a:endParaRPr lang="es-ES" sz="1500" dirty="0" smtClean="0"/>
          </a:p>
          <a:p>
            <a:r>
              <a:rPr lang="es-ES" b="1" dirty="0" smtClean="0"/>
              <a:t>OPERABLE</a:t>
            </a:r>
            <a:r>
              <a:rPr lang="es-ES" dirty="0" smtClean="0"/>
              <a:t>:</a:t>
            </a:r>
          </a:p>
          <a:p>
            <a:pPr lvl="1"/>
            <a:r>
              <a:rPr lang="es-ES" sz="1500" b="1" dirty="0" smtClean="0"/>
              <a:t>Pauta 2.1 </a:t>
            </a:r>
            <a:r>
              <a:rPr lang="es-ES" sz="1500" dirty="0" smtClean="0"/>
              <a:t>Accesible por teclado: Proporcionar acceso a toda la funcionalidad mediante el teclado.</a:t>
            </a:r>
          </a:p>
          <a:p>
            <a:pPr lvl="1"/>
            <a:r>
              <a:rPr lang="es-ES" sz="1500" b="1" dirty="0" smtClean="0"/>
              <a:t>Pauta 2.2 </a:t>
            </a:r>
            <a:r>
              <a:rPr lang="es-ES" sz="1500" dirty="0" smtClean="0"/>
              <a:t>Tiempo suficiente: Proporcionar a los usuarios el tiempo suficiente para leer y usar el contenido.</a:t>
            </a:r>
          </a:p>
          <a:p>
            <a:pPr lvl="1"/>
            <a:r>
              <a:rPr lang="es-ES" sz="1500" b="1" dirty="0" smtClean="0"/>
              <a:t>Pauta 2.3 </a:t>
            </a:r>
            <a:r>
              <a:rPr lang="es-ES" sz="1500" dirty="0" smtClean="0"/>
              <a:t>Convulsiones: No diseñar contenido de un modo que se sepa podría provocar ataques, espasmos o convulsiones.</a:t>
            </a:r>
          </a:p>
          <a:p>
            <a:pPr lvl="1"/>
            <a:r>
              <a:rPr lang="es-ES" sz="1500" b="1" dirty="0" smtClean="0"/>
              <a:t>Pauta 2.4 </a:t>
            </a:r>
            <a:r>
              <a:rPr lang="es-ES" sz="1500" dirty="0" smtClean="0"/>
              <a:t>Navegable: Proporcionar medios para ayudar a los usuarios a navegar, encontrar contenido y determinar dónde se encuentran.</a:t>
            </a:r>
          </a:p>
          <a:p>
            <a:r>
              <a:rPr lang="es-ES" b="1" dirty="0" smtClean="0"/>
              <a:t>COMPRENSIBLE:</a:t>
            </a:r>
          </a:p>
          <a:p>
            <a:pPr lvl="1"/>
            <a:r>
              <a:rPr lang="es-ES" sz="1500" b="1" dirty="0" smtClean="0"/>
              <a:t>Pauta 3.1</a:t>
            </a:r>
            <a:r>
              <a:rPr lang="es-ES" sz="1500" dirty="0" smtClean="0"/>
              <a:t> Legible: Hacer que los contenidos textuales resulten legibles y comprensibles.</a:t>
            </a:r>
          </a:p>
          <a:p>
            <a:pPr lvl="1"/>
            <a:r>
              <a:rPr lang="es-ES" sz="1500" b="1" dirty="0" smtClean="0"/>
              <a:t>Pauta 3.2</a:t>
            </a:r>
            <a:r>
              <a:rPr lang="es-ES" sz="1500" dirty="0" smtClean="0"/>
              <a:t> Predecible: Hacer que las páginas web aparezcan y operen de manera predecible.</a:t>
            </a:r>
          </a:p>
          <a:p>
            <a:pPr lvl="1"/>
            <a:r>
              <a:rPr lang="es-ES" sz="1500" b="1" dirty="0" smtClean="0"/>
              <a:t>Pauta 3.3</a:t>
            </a:r>
            <a:r>
              <a:rPr lang="es-ES" sz="1500" dirty="0" smtClean="0"/>
              <a:t> Entrada de datos asistida: Ayudar a los usuarios a evitar y corregir los errores.</a:t>
            </a:r>
          </a:p>
          <a:p>
            <a:pPr marL="342900" lvl="1" indent="0">
              <a:buNone/>
            </a:pPr>
            <a:endParaRPr lang="es-ES" sz="1500" dirty="0" smtClean="0"/>
          </a:p>
          <a:p>
            <a:r>
              <a:rPr lang="es-ES" b="1" dirty="0" smtClean="0"/>
              <a:t>ROBUSTO</a:t>
            </a:r>
            <a:r>
              <a:rPr lang="es-ES" dirty="0" smtClean="0"/>
              <a:t>:</a:t>
            </a:r>
          </a:p>
          <a:p>
            <a:pPr lvl="1"/>
            <a:r>
              <a:rPr lang="es-ES" sz="1500" b="1" dirty="0" smtClean="0"/>
              <a:t>Pauta 4.1</a:t>
            </a:r>
            <a:r>
              <a:rPr lang="es-ES" sz="1500" dirty="0" smtClean="0"/>
              <a:t> Compatible: Maximizar la compatibilidad con las aplicaciones de usuario actuales y futuras, incluyendo las ayudas técnicas.</a:t>
            </a:r>
          </a:p>
          <a:p>
            <a:pPr lvl="1"/>
            <a:endParaRPr lang="es-ES" sz="1500" dirty="0" smtClean="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21</a:t>
            </a:fld>
            <a:endParaRPr lang="es-ES"/>
          </a:p>
        </p:txBody>
      </p:sp>
    </p:spTree>
    <p:extLst>
      <p:ext uri="{BB962C8B-B14F-4D97-AF65-F5344CB8AC3E}">
        <p14:creationId xmlns:p14="http://schemas.microsoft.com/office/powerpoint/2010/main" val="3684216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Estas son las</a:t>
            </a:r>
            <a:r>
              <a:rPr lang="es-ES" baseline="0" dirty="0" smtClean="0"/>
              <a:t> pautas de accesibilidad digital que debemos tener en cuenta en la creación de documentos accesibles.</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22</a:t>
            </a:fld>
            <a:endParaRPr lang="es-ES"/>
          </a:p>
        </p:txBody>
      </p:sp>
    </p:spTree>
    <p:extLst>
      <p:ext uri="{BB962C8B-B14F-4D97-AF65-F5344CB8AC3E}">
        <p14:creationId xmlns:p14="http://schemas.microsoft.com/office/powerpoint/2010/main" val="1078460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smtClean="0">
                <a:solidFill>
                  <a:schemeClr val="tx1"/>
                </a:solidFill>
                <a:effectLst/>
                <a:latin typeface="+mn-lt"/>
                <a:ea typeface="+mn-ea"/>
                <a:cs typeface="+mn-cs"/>
              </a:rPr>
              <a:t>El </a:t>
            </a:r>
            <a:r>
              <a:rPr lang="es-ES" sz="1200" b="1" i="0" kern="1200" dirty="0" smtClean="0">
                <a:solidFill>
                  <a:schemeClr val="tx1"/>
                </a:solidFill>
                <a:effectLst/>
                <a:latin typeface="+mn-lt"/>
                <a:ea typeface="+mn-ea"/>
                <a:cs typeface="+mn-cs"/>
              </a:rPr>
              <a:t>diseño universal</a:t>
            </a:r>
            <a:r>
              <a:rPr lang="es-ES" sz="1200" b="0" i="0" kern="1200" dirty="0" smtClean="0">
                <a:solidFill>
                  <a:schemeClr val="tx1"/>
                </a:solidFill>
                <a:effectLst/>
                <a:latin typeface="+mn-lt"/>
                <a:ea typeface="+mn-ea"/>
                <a:cs typeface="+mn-cs"/>
              </a:rPr>
              <a:t> es un paradigma del </a:t>
            </a:r>
            <a:r>
              <a:rPr lang="es-ES" sz="1200" b="0" i="0" u="none" strike="noStrike" kern="1200" dirty="0" smtClean="0">
                <a:solidFill>
                  <a:schemeClr val="tx1"/>
                </a:solidFill>
                <a:effectLst/>
                <a:latin typeface="+mn-lt"/>
                <a:ea typeface="+mn-ea"/>
                <a:cs typeface="+mn-cs"/>
              </a:rPr>
              <a:t>diseño</a:t>
            </a:r>
            <a:r>
              <a:rPr lang="es-ES" sz="1200" b="0" i="0" kern="1200" dirty="0" smtClean="0">
                <a:solidFill>
                  <a:schemeClr val="tx1"/>
                </a:solidFill>
                <a:effectLst/>
                <a:latin typeface="+mn-lt"/>
                <a:ea typeface="+mn-ea"/>
                <a:cs typeface="+mn-cs"/>
              </a:rPr>
              <a:t> relativamente nuevo, que dirige sus acciones al desarrollo de productos y entornos de fácil acceso para el mayor número de personas posible, sin la necesidad de adaptarlos o rediseñarlos de una forma especial. El concepto surge del </a:t>
            </a:r>
            <a:r>
              <a:rPr lang="es-ES" sz="1200" b="1" i="0" kern="1200" dirty="0" smtClean="0">
                <a:solidFill>
                  <a:schemeClr val="tx1"/>
                </a:solidFill>
                <a:effectLst/>
                <a:latin typeface="+mn-lt"/>
                <a:ea typeface="+mn-ea"/>
                <a:cs typeface="+mn-cs"/>
              </a:rPr>
              <a:t>diseño sin barreras</a:t>
            </a:r>
            <a:r>
              <a:rPr lang="es-ES" sz="1200" b="0" i="0" kern="1200" dirty="0" smtClean="0">
                <a:solidFill>
                  <a:schemeClr val="tx1"/>
                </a:solidFill>
                <a:effectLst/>
                <a:latin typeface="+mn-lt"/>
                <a:ea typeface="+mn-ea"/>
                <a:cs typeface="+mn-cs"/>
              </a:rPr>
              <a:t>, del </a:t>
            </a:r>
            <a:r>
              <a:rPr lang="es-ES" sz="1200" b="1" i="0" kern="1200" dirty="0" smtClean="0">
                <a:solidFill>
                  <a:schemeClr val="tx1"/>
                </a:solidFill>
                <a:effectLst/>
                <a:latin typeface="+mn-lt"/>
                <a:ea typeface="+mn-ea"/>
                <a:cs typeface="+mn-cs"/>
              </a:rPr>
              <a:t>diseño accesible </a:t>
            </a:r>
            <a:r>
              <a:rPr lang="es-ES" sz="1200" b="0" i="0" kern="1200" dirty="0" smtClean="0">
                <a:solidFill>
                  <a:schemeClr val="tx1"/>
                </a:solidFill>
                <a:effectLst/>
                <a:latin typeface="+mn-lt"/>
                <a:ea typeface="+mn-ea"/>
                <a:cs typeface="+mn-cs"/>
              </a:rPr>
              <a:t>y de la </a:t>
            </a:r>
            <a:r>
              <a:rPr lang="es-ES" sz="1200" b="1" i="0" kern="1200" dirty="0" smtClean="0">
                <a:solidFill>
                  <a:schemeClr val="tx1"/>
                </a:solidFill>
                <a:effectLst/>
                <a:latin typeface="+mn-lt"/>
                <a:ea typeface="+mn-ea"/>
                <a:cs typeface="+mn-cs"/>
              </a:rPr>
              <a:t>tecnología </a:t>
            </a:r>
            <a:r>
              <a:rPr lang="es-ES" sz="1200" b="1" i="0" kern="1200" dirty="0" err="1" smtClean="0">
                <a:solidFill>
                  <a:schemeClr val="tx1"/>
                </a:solidFill>
                <a:effectLst/>
                <a:latin typeface="+mn-lt"/>
                <a:ea typeface="+mn-ea"/>
                <a:cs typeface="+mn-cs"/>
              </a:rPr>
              <a:t>asistiva</a:t>
            </a:r>
            <a:r>
              <a:rPr lang="es-ES" sz="1200" b="1" i="0" kern="1200" dirty="0" smtClean="0">
                <a:solidFill>
                  <a:schemeClr val="tx1"/>
                </a:solidFill>
                <a:effectLst/>
                <a:latin typeface="+mn-lt"/>
                <a:ea typeface="+mn-ea"/>
                <a:cs typeface="+mn-cs"/>
              </a:rPr>
              <a:t> de apoyo.</a:t>
            </a:r>
            <a:endParaRPr lang="es-ES" sz="1200" b="1" i="0" u="none" strike="noStrike" kern="1200" baseline="30000" dirty="0" smtClean="0">
              <a:solidFill>
                <a:schemeClr val="tx1"/>
              </a:solidFill>
              <a:effectLst/>
              <a:latin typeface="+mn-lt"/>
              <a:ea typeface="+mn-ea"/>
              <a:cs typeface="+mn-cs"/>
            </a:endParaRPr>
          </a:p>
          <a:p>
            <a:r>
              <a:rPr lang="es-ES" sz="1200" b="0" i="0" kern="1200" dirty="0" smtClean="0">
                <a:solidFill>
                  <a:schemeClr val="tx1"/>
                </a:solidFill>
                <a:effectLst/>
                <a:latin typeface="+mn-lt"/>
                <a:ea typeface="+mn-ea"/>
                <a:cs typeface="+mn-cs"/>
              </a:rPr>
              <a:t>A diferencia de estos conceptos el diseño universal alcanza todos los aspectos de la accesibilidad, y se dirige a todas las personas, incluidas las personas con</a:t>
            </a:r>
            <a:r>
              <a:rPr lang="es-ES" sz="1200" b="0" i="0" kern="1200" baseline="0" dirty="0" smtClean="0">
                <a:solidFill>
                  <a:schemeClr val="tx1"/>
                </a:solidFill>
                <a:effectLst/>
                <a:latin typeface="+mn-lt"/>
                <a:ea typeface="+mn-ea"/>
                <a:cs typeface="+mn-cs"/>
              </a:rPr>
              <a:t> discapacidad.</a:t>
            </a:r>
            <a:r>
              <a:rPr lang="es-ES" sz="1200" b="0" i="0" kern="1200" dirty="0" smtClean="0">
                <a:solidFill>
                  <a:schemeClr val="tx1"/>
                </a:solidFill>
                <a:effectLst/>
                <a:latin typeface="+mn-lt"/>
                <a:ea typeface="+mn-ea"/>
                <a:cs typeface="+mn-cs"/>
              </a:rPr>
              <a:t> Resuelve el problema con una visión holista, partiendo de la idea de la diversidad humana. Además, tiene en cuenta la manera en que se vende el producto y la imagen de producto, para que estos, además de ser accesibles, puedan venderse y captar a todo el rango de consumidores.</a:t>
            </a:r>
          </a:p>
          <a:p>
            <a:endParaRPr lang="es-ES" sz="1200" b="0" i="0" kern="1200" dirty="0" smtClean="0">
              <a:solidFill>
                <a:schemeClr val="tx1"/>
              </a:solidFill>
              <a:effectLst/>
              <a:latin typeface="+mn-lt"/>
              <a:ea typeface="+mn-ea"/>
              <a:cs typeface="+mn-cs"/>
            </a:endParaRPr>
          </a:p>
          <a:p>
            <a:r>
              <a:rPr lang="es-ES" dirty="0" smtClean="0">
                <a:latin typeface="+mn-lt"/>
              </a:rPr>
              <a:t>Resumiendo estas ideas, podemos decir que el Diseño Universal intenta conseguir </a:t>
            </a:r>
            <a:r>
              <a:rPr lang="es-ES" b="1" dirty="0" smtClean="0">
                <a:latin typeface="+mn-lt"/>
              </a:rPr>
              <a:t>productos y entornos que sean utilizables por todas las personas sin tener que recurrir a las adaptaciones o a diseños especializados, y, que a la vez, no suponga una inversión extra elevada</a:t>
            </a:r>
            <a:r>
              <a:rPr lang="es-ES" dirty="0" smtClean="0">
                <a:latin typeface="+mn-lt"/>
              </a:rPr>
              <a:t>. El diseño universal intenta favorecer a todas las personas sin tener en cuenta su edad o su grado de habilidad, tanto física como intelectual.</a:t>
            </a:r>
          </a:p>
          <a:p>
            <a:pPr>
              <a:defRPr/>
            </a:pPr>
            <a:endParaRPr lang="es-ES" dirty="0" smtClean="0">
              <a:latin typeface="+mn-lt"/>
            </a:endParaRPr>
          </a:p>
          <a:p>
            <a:pPr>
              <a:defRPr/>
            </a:pPr>
            <a:r>
              <a:rPr lang="es-ES" dirty="0" smtClean="0">
                <a:latin typeface="+mn-lt"/>
              </a:rPr>
              <a:t>Principios del diseño universal</a:t>
            </a:r>
          </a:p>
          <a:p>
            <a:pPr eaLnBrk="1" fontAlgn="auto" hangingPunct="1">
              <a:spcBef>
                <a:spcPts val="0"/>
              </a:spcBef>
              <a:spcAft>
                <a:spcPts val="0"/>
              </a:spcAft>
              <a:defRPr/>
            </a:pPr>
            <a:r>
              <a:rPr lang="es-ES" b="1" dirty="0" smtClean="0">
                <a:latin typeface="+mn-lt"/>
              </a:rPr>
              <a:t>PRINCIPIO UNO: Uso Equitativo. </a:t>
            </a:r>
            <a:r>
              <a:rPr lang="es-ES" dirty="0" smtClean="0">
                <a:latin typeface="+mn-lt"/>
              </a:rPr>
              <a:t>El diseño es útil y adecuado a personas con diversas capacidades.</a:t>
            </a:r>
          </a:p>
          <a:p>
            <a:pPr eaLnBrk="1" fontAlgn="auto" hangingPunct="1">
              <a:spcBef>
                <a:spcPts val="0"/>
              </a:spcBef>
              <a:spcAft>
                <a:spcPts val="0"/>
              </a:spcAft>
              <a:defRPr/>
            </a:pPr>
            <a:r>
              <a:rPr lang="es-ES" b="1" dirty="0" smtClean="0">
                <a:latin typeface="+mn-lt"/>
              </a:rPr>
              <a:t>PRINCIPIO DOS: Flexibilidad en el Uso. </a:t>
            </a:r>
            <a:r>
              <a:rPr lang="es-ES" dirty="0" smtClean="0">
                <a:latin typeface="+mn-lt"/>
              </a:rPr>
              <a:t>El diseño debe incorporar un amplio rango de preferencias y capacidades individuales.</a:t>
            </a:r>
          </a:p>
          <a:p>
            <a:pPr eaLnBrk="1" fontAlgn="auto" hangingPunct="1">
              <a:spcBef>
                <a:spcPts val="0"/>
              </a:spcBef>
              <a:spcAft>
                <a:spcPts val="0"/>
              </a:spcAft>
              <a:defRPr/>
            </a:pPr>
            <a:r>
              <a:rPr lang="es-ES" b="1" dirty="0" smtClean="0">
                <a:latin typeface="+mn-lt"/>
              </a:rPr>
              <a:t>PRINCIPIO TRES: Uso Simple e Intuitivo. </a:t>
            </a:r>
            <a:r>
              <a:rPr lang="es-ES" dirty="0" smtClean="0">
                <a:latin typeface="+mn-lt"/>
              </a:rPr>
              <a:t>El uso del producto o entorno debe ser de fácil comprensión, sin importar la experiencia del usuario, el nivel de conocimientos, la habilidad en el lenguaje, o el nivel de concentración al momento del uso.</a:t>
            </a:r>
          </a:p>
          <a:p>
            <a:pPr eaLnBrk="1" fontAlgn="auto" hangingPunct="1">
              <a:spcBef>
                <a:spcPts val="0"/>
              </a:spcBef>
              <a:spcAft>
                <a:spcPts val="0"/>
              </a:spcAft>
              <a:defRPr/>
            </a:pPr>
            <a:r>
              <a:rPr lang="es-ES" b="1" dirty="0" smtClean="0">
                <a:latin typeface="+mn-lt"/>
              </a:rPr>
              <a:t>PRINCIPIO CUATRO: Información Perceptible. </a:t>
            </a:r>
            <a:r>
              <a:rPr lang="es-ES" dirty="0" smtClean="0">
                <a:latin typeface="+mn-lt"/>
              </a:rPr>
              <a:t>El diseño debe comunicar la información necesaria con eficacia al usuario, sin importar las condiciones ambientales o las capacidades sensoriales del usuario.</a:t>
            </a:r>
          </a:p>
          <a:p>
            <a:pPr eaLnBrk="1" fontAlgn="auto" hangingPunct="1">
              <a:spcBef>
                <a:spcPts val="0"/>
              </a:spcBef>
              <a:spcAft>
                <a:spcPts val="0"/>
              </a:spcAft>
              <a:defRPr/>
            </a:pPr>
            <a:r>
              <a:rPr lang="es-ES" b="1" dirty="0" smtClean="0">
                <a:latin typeface="+mn-lt"/>
              </a:rPr>
              <a:t>PRINCIPIO CINCO: Tolerancia al Error. </a:t>
            </a:r>
            <a:r>
              <a:rPr lang="es-ES" dirty="0" smtClean="0">
                <a:latin typeface="+mn-lt"/>
              </a:rPr>
              <a:t>El diseño debe minimizar los peligros y consecuencias adversas ante acciones accidentales o inintencionadas. Hay que considerar la posibilidad de que las personas usuarias se equivoquen o utilicen el producto para un fin no previsto; este mal uso no ha provocar consecuencias graves.</a:t>
            </a:r>
          </a:p>
          <a:p>
            <a:pPr eaLnBrk="1" fontAlgn="auto" hangingPunct="1">
              <a:spcBef>
                <a:spcPts val="0"/>
              </a:spcBef>
              <a:spcAft>
                <a:spcPts val="0"/>
              </a:spcAft>
              <a:defRPr/>
            </a:pPr>
            <a:r>
              <a:rPr lang="es-ES" b="1" dirty="0" smtClean="0">
                <a:latin typeface="+mn-lt"/>
              </a:rPr>
              <a:t>PRINCIPIO SEIS: Esfuerzo Físico Bajo. </a:t>
            </a:r>
            <a:r>
              <a:rPr lang="es-ES" dirty="0" smtClean="0">
                <a:latin typeface="+mn-lt"/>
              </a:rPr>
              <a:t>El diseño debe ser usado eficiente y confortablemente con un mínimo de esfuerzo o fatiga.</a:t>
            </a:r>
          </a:p>
          <a:p>
            <a:pPr eaLnBrk="1" fontAlgn="auto" hangingPunct="1">
              <a:spcBef>
                <a:spcPts val="0"/>
              </a:spcBef>
              <a:spcAft>
                <a:spcPts val="0"/>
              </a:spcAft>
              <a:defRPr/>
            </a:pPr>
            <a:r>
              <a:rPr lang="es-ES" b="1" dirty="0" smtClean="0">
                <a:latin typeface="+mn-lt"/>
              </a:rPr>
              <a:t>PRINCIPIO SIETE: Tamaño y Espacio para el Acceso y el Uso. </a:t>
            </a:r>
            <a:r>
              <a:rPr lang="es-ES" dirty="0" smtClean="0">
                <a:latin typeface="+mn-lt"/>
              </a:rPr>
              <a:t>Debe proporcionarse el tamaño y espacio apropiados para el acceso, el alcance, la manipulación, y el uso sin importar el tamaño de cuerpo de usuario, su postura, o su movilidad.</a:t>
            </a:r>
          </a:p>
          <a:p>
            <a:endParaRPr lang="es-ES" dirty="0"/>
          </a:p>
        </p:txBody>
      </p:sp>
      <p:sp>
        <p:nvSpPr>
          <p:cNvPr id="4" name="Marcador de número de diapositiva 3"/>
          <p:cNvSpPr>
            <a:spLocks noGrp="1"/>
          </p:cNvSpPr>
          <p:nvPr>
            <p:ph type="sldNum" sz="quarter" idx="10"/>
          </p:nvPr>
        </p:nvSpPr>
        <p:spPr/>
        <p:txBody>
          <a:bodyPr/>
          <a:lstStyle/>
          <a:p>
            <a:fld id="{2AC30C1F-03AC-49CC-A32D-80077E634933}" type="slidenum">
              <a:rPr lang="es-ES" smtClean="0"/>
              <a:t>4</a:t>
            </a:fld>
            <a:endParaRPr lang="es-ES"/>
          </a:p>
        </p:txBody>
      </p:sp>
    </p:spTree>
    <p:extLst>
      <p:ext uri="{BB962C8B-B14F-4D97-AF65-F5344CB8AC3E}">
        <p14:creationId xmlns:p14="http://schemas.microsoft.com/office/powerpoint/2010/main" val="3444413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0" i="0" kern="1200" dirty="0" smtClean="0">
                <a:solidFill>
                  <a:schemeClr val="tx1"/>
                </a:solidFill>
                <a:effectLst/>
                <a:latin typeface="+mn-lt"/>
                <a:ea typeface="+mn-ea"/>
                <a:cs typeface="+mn-cs"/>
              </a:rPr>
              <a:t>Los encabezados son una buena forma de informar a los usuarios rápidamente de lo que deben saber. Usando estilos para los títulos, conseguimos que los documentos sean más fáciles de navegar.</a:t>
            </a:r>
          </a:p>
          <a:p>
            <a:r>
              <a:rPr lang="es-ES" sz="1200" b="0" kern="1200" dirty="0" smtClean="0">
                <a:solidFill>
                  <a:schemeClr val="tx1"/>
                </a:solidFill>
                <a:effectLst/>
                <a:latin typeface="+mn-lt"/>
                <a:ea typeface="+mn-ea"/>
                <a:cs typeface="+mn-cs"/>
              </a:rPr>
              <a:t>Cómo agregar un estilo de título</a:t>
            </a:r>
          </a:p>
          <a:p>
            <a:r>
              <a:rPr lang="es-ES" sz="1200" kern="1200" dirty="0" smtClean="0">
                <a:solidFill>
                  <a:schemeClr val="tx1"/>
                </a:solidFill>
                <a:effectLst/>
                <a:latin typeface="+mn-lt"/>
                <a:ea typeface="+mn-ea"/>
                <a:cs typeface="+mn-cs"/>
              </a:rPr>
              <a:t>Escriba el texto que desee en un documento de Word.</a:t>
            </a:r>
          </a:p>
          <a:p>
            <a:r>
              <a:rPr lang="es-ES" sz="1200" kern="1200" dirty="0" smtClean="0">
                <a:solidFill>
                  <a:schemeClr val="tx1"/>
                </a:solidFill>
                <a:effectLst/>
                <a:latin typeface="+mn-lt"/>
                <a:ea typeface="+mn-ea"/>
                <a:cs typeface="+mn-cs"/>
              </a:rPr>
              <a:t>Seleccione una oración a la que quiera agregar un encabezado.</a:t>
            </a:r>
          </a:p>
          <a:p>
            <a:r>
              <a:rPr lang="es-ES" sz="1200" kern="1200" dirty="0" smtClean="0">
                <a:solidFill>
                  <a:schemeClr val="tx1"/>
                </a:solidFill>
                <a:effectLst/>
                <a:latin typeface="+mn-lt"/>
                <a:ea typeface="+mn-ea"/>
                <a:cs typeface="+mn-cs"/>
              </a:rPr>
              <a:t>Seleccione </a:t>
            </a:r>
            <a:r>
              <a:rPr lang="es-ES" sz="1200" b="1" kern="1200" dirty="0" smtClean="0">
                <a:solidFill>
                  <a:schemeClr val="tx1"/>
                </a:solidFill>
                <a:effectLst/>
                <a:latin typeface="+mn-lt"/>
                <a:ea typeface="+mn-ea"/>
                <a:cs typeface="+mn-cs"/>
              </a:rPr>
              <a:t>inicio</a:t>
            </a:r>
            <a:r>
              <a:rPr lang="es-ES" sz="1200" kern="1200" dirty="0" smtClean="0">
                <a:solidFill>
                  <a:schemeClr val="tx1"/>
                </a:solidFill>
                <a:effectLst/>
                <a:latin typeface="+mn-lt"/>
                <a:ea typeface="+mn-ea"/>
                <a:cs typeface="+mn-cs"/>
              </a:rPr>
              <a:t> &gt; </a:t>
            </a:r>
            <a:r>
              <a:rPr lang="es-ES" sz="1200" b="1" kern="1200" dirty="0" smtClean="0">
                <a:solidFill>
                  <a:schemeClr val="tx1"/>
                </a:solidFill>
                <a:effectLst/>
                <a:latin typeface="+mn-lt"/>
                <a:ea typeface="+mn-ea"/>
                <a:cs typeface="+mn-cs"/>
              </a:rPr>
              <a:t>estilos</a:t>
            </a:r>
            <a:r>
              <a:rPr lang="es-ES" sz="1200" kern="1200" dirty="0" smtClean="0">
                <a:solidFill>
                  <a:schemeClr val="tx1"/>
                </a:solidFill>
                <a:effectLst/>
                <a:latin typeface="+mn-lt"/>
                <a:ea typeface="+mn-ea"/>
                <a:cs typeface="+mn-cs"/>
              </a:rPr>
              <a:t> (o presione </a:t>
            </a:r>
            <a:r>
              <a:rPr lang="es-ES" sz="1200" kern="1200" dirty="0" err="1" smtClean="0">
                <a:solidFill>
                  <a:schemeClr val="tx1"/>
                </a:solidFill>
                <a:effectLst/>
                <a:latin typeface="+mn-lt"/>
                <a:ea typeface="+mn-ea"/>
                <a:cs typeface="+mn-cs"/>
              </a:rPr>
              <a:t>Alt</a:t>
            </a:r>
            <a:r>
              <a:rPr lang="es-ES" sz="1200" kern="1200" dirty="0" smtClean="0">
                <a:solidFill>
                  <a:schemeClr val="tx1"/>
                </a:solidFill>
                <a:effectLst/>
                <a:latin typeface="+mn-lt"/>
                <a:ea typeface="+mn-ea"/>
                <a:cs typeface="+mn-cs"/>
              </a:rPr>
              <a:t> + H, luego L) y, a continuación, seleccione el título que desee, como el botón </a:t>
            </a:r>
            <a:r>
              <a:rPr lang="es-ES" sz="1200" b="1" kern="1200" dirty="0" smtClean="0">
                <a:solidFill>
                  <a:schemeClr val="tx1"/>
                </a:solidFill>
                <a:effectLst/>
                <a:latin typeface="+mn-lt"/>
                <a:ea typeface="+mn-ea"/>
                <a:cs typeface="+mn-cs"/>
              </a:rPr>
              <a:t>Título 1</a:t>
            </a:r>
            <a:r>
              <a:rPr lang="es-ES" sz="1200" kern="1200" dirty="0" smtClean="0">
                <a:solidFill>
                  <a:schemeClr val="tx1"/>
                </a:solidFill>
                <a:effectLst/>
                <a:latin typeface="+mn-lt"/>
                <a:ea typeface="+mn-ea"/>
                <a:cs typeface="+mn-cs"/>
              </a:rPr>
              <a:t> .</a:t>
            </a:r>
          </a:p>
          <a:p>
            <a:r>
              <a:rPr lang="es-ES" sz="1200" kern="1200" dirty="0" smtClean="0">
                <a:solidFill>
                  <a:schemeClr val="tx1"/>
                </a:solidFill>
                <a:effectLst/>
                <a:latin typeface="+mn-lt"/>
                <a:ea typeface="+mn-ea"/>
                <a:cs typeface="+mn-cs"/>
              </a:rPr>
              <a:t>Word aplica un cambio de fuente y color para dejar claro que se trata de un título, es decir, el </a:t>
            </a:r>
            <a:r>
              <a:rPr lang="es-ES" sz="1200" b="1" kern="1200" dirty="0" smtClean="0">
                <a:solidFill>
                  <a:schemeClr val="tx1"/>
                </a:solidFill>
                <a:effectLst/>
                <a:latin typeface="+mn-lt"/>
                <a:ea typeface="+mn-ea"/>
                <a:cs typeface="+mn-cs"/>
              </a:rPr>
              <a:t>Título 1</a:t>
            </a:r>
            <a:r>
              <a:rPr lang="es-ES" sz="1200" kern="1200" dirty="0" smtClean="0">
                <a:solidFill>
                  <a:schemeClr val="tx1"/>
                </a:solidFill>
                <a:effectLst/>
                <a:latin typeface="+mn-lt"/>
                <a:ea typeface="+mn-ea"/>
                <a:cs typeface="+mn-cs"/>
              </a:rPr>
              <a:t> del artículo. El siguiente tipo de título es un </a:t>
            </a:r>
            <a:r>
              <a:rPr lang="es-ES" sz="1200" b="1" kern="1200" dirty="0" smtClean="0">
                <a:solidFill>
                  <a:schemeClr val="tx1"/>
                </a:solidFill>
                <a:effectLst/>
                <a:latin typeface="+mn-lt"/>
                <a:ea typeface="+mn-ea"/>
                <a:cs typeface="+mn-cs"/>
              </a:rPr>
              <a:t>Título 2</a:t>
            </a:r>
            <a:r>
              <a:rPr lang="es-ES" sz="1200" kern="1200" dirty="0" smtClean="0">
                <a:solidFill>
                  <a:schemeClr val="tx1"/>
                </a:solidFill>
                <a:effectLst/>
                <a:latin typeface="+mn-lt"/>
                <a:ea typeface="+mn-ea"/>
                <a:cs typeface="+mn-cs"/>
              </a:rPr>
              <a:t>.</a:t>
            </a:r>
          </a:p>
          <a:p>
            <a:pPr>
              <a:spcBef>
                <a:spcPts val="1800"/>
              </a:spcBef>
              <a:spcAft>
                <a:spcPts val="1200"/>
              </a:spcAft>
            </a:pPr>
            <a:endParaRPr lang="es-ES" dirty="0" smtClean="0"/>
          </a:p>
          <a:p>
            <a:pPr>
              <a:spcBef>
                <a:spcPts val="1800"/>
              </a:spcBef>
              <a:spcAft>
                <a:spcPts val="1200"/>
              </a:spcAft>
            </a:pPr>
            <a:endParaRPr lang="es-ES" dirty="0" smtClean="0"/>
          </a:p>
          <a:p>
            <a:pPr>
              <a:spcBef>
                <a:spcPts val="1800"/>
              </a:spcBef>
              <a:spcAft>
                <a:spcPts val="1200"/>
              </a:spcAft>
            </a:pPr>
            <a:r>
              <a:rPr lang="es-ES" dirty="0" smtClean="0"/>
              <a:t>Beneficia a todos/as, pero especialmente a las personas usuarias de lector de pantalla y línea braille.</a:t>
            </a:r>
          </a:p>
          <a:p>
            <a:pPr>
              <a:spcBef>
                <a:spcPts val="1800"/>
              </a:spcBef>
              <a:spcAft>
                <a:spcPts val="1200"/>
              </a:spcAft>
            </a:pPr>
            <a:r>
              <a:rPr lang="es-ES" dirty="0" smtClean="0"/>
              <a:t>Deben estar definidos mediante estilos:</a:t>
            </a:r>
          </a:p>
          <a:p>
            <a:pPr lvl="1">
              <a:spcBef>
                <a:spcPts val="1800"/>
              </a:spcBef>
              <a:spcAft>
                <a:spcPts val="1200"/>
              </a:spcAft>
            </a:pPr>
            <a:r>
              <a:rPr lang="es-ES" dirty="0" smtClean="0"/>
              <a:t>Se anuncia que es un título en la lectura lineal</a:t>
            </a:r>
          </a:p>
          <a:p>
            <a:pPr lvl="1">
              <a:spcBef>
                <a:spcPts val="1800"/>
              </a:spcBef>
              <a:spcAft>
                <a:spcPts val="1200"/>
              </a:spcAft>
            </a:pPr>
            <a:r>
              <a:rPr lang="es-ES" dirty="0" smtClean="0"/>
              <a:t>Puede ojear el documento</a:t>
            </a:r>
          </a:p>
          <a:p>
            <a:pPr lvl="1">
              <a:spcBef>
                <a:spcPts val="1800"/>
              </a:spcBef>
              <a:spcAft>
                <a:spcPts val="1200"/>
              </a:spcAft>
            </a:pPr>
            <a:r>
              <a:rPr lang="es-ES" dirty="0" smtClean="0"/>
              <a:t>Puede saltar bloques de contenido</a:t>
            </a:r>
          </a:p>
          <a:p>
            <a:pPr lvl="1">
              <a:spcBef>
                <a:spcPts val="1800"/>
              </a:spcBef>
              <a:spcAft>
                <a:spcPts val="1200"/>
              </a:spcAft>
            </a:pPr>
            <a:r>
              <a:rPr lang="es-ES" dirty="0" smtClean="0"/>
              <a:t>Puede acceder al listado de encabezados</a:t>
            </a:r>
          </a:p>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23</a:t>
            </a:fld>
            <a:endParaRPr lang="es-ES"/>
          </a:p>
        </p:txBody>
      </p:sp>
    </p:spTree>
    <p:extLst>
      <p:ext uri="{BB962C8B-B14F-4D97-AF65-F5344CB8AC3E}">
        <p14:creationId xmlns:p14="http://schemas.microsoft.com/office/powerpoint/2010/main" val="3163476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Especificar</a:t>
            </a:r>
            <a:r>
              <a:rPr lang="es-ES" baseline="0" dirty="0" smtClean="0"/>
              <a:t> el idioma de corrección se hace para que los lectores de pantalla utilicen el sintetizador de voz correcto al interpretar los textos.</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24</a:t>
            </a:fld>
            <a:endParaRPr lang="es-ES"/>
          </a:p>
        </p:txBody>
      </p:sp>
    </p:spTree>
    <p:extLst>
      <p:ext uri="{BB962C8B-B14F-4D97-AF65-F5344CB8AC3E}">
        <p14:creationId xmlns:p14="http://schemas.microsoft.com/office/powerpoint/2010/main" val="1078460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0" i="0" kern="1200" dirty="0" smtClean="0">
                <a:solidFill>
                  <a:schemeClr val="tx1"/>
                </a:solidFill>
                <a:effectLst/>
                <a:latin typeface="+mn-lt"/>
                <a:ea typeface="+mn-ea"/>
                <a:cs typeface="+mn-cs"/>
              </a:rPr>
              <a:t>Comprobar la accesibilidad del contraste de los colores de las presentaciones es una tarea bastante sencilla que apenas lleva un par de minutos. </a:t>
            </a:r>
          </a:p>
          <a:p>
            <a:r>
              <a:rPr lang="es-ES" sz="1200" b="0" i="0" kern="1200" dirty="0" smtClean="0">
                <a:solidFill>
                  <a:schemeClr val="tx1"/>
                </a:solidFill>
                <a:effectLst/>
                <a:latin typeface="+mn-lt"/>
                <a:ea typeface="+mn-ea"/>
                <a:cs typeface="+mn-cs"/>
              </a:rPr>
              <a:t>Implementa esta tarea dentro de tu proceso de trabajo, muchas</a:t>
            </a:r>
            <a:r>
              <a:rPr lang="es-ES" sz="1200" b="0" i="0" kern="1200" baseline="0" dirty="0" smtClean="0">
                <a:solidFill>
                  <a:schemeClr val="tx1"/>
                </a:solidFill>
                <a:effectLst/>
                <a:latin typeface="+mn-lt"/>
                <a:ea typeface="+mn-ea"/>
                <a:cs typeface="+mn-cs"/>
              </a:rPr>
              <a:t> usuarias/o</a:t>
            </a:r>
            <a:r>
              <a:rPr lang="es-ES" sz="1200" b="0" i="0" kern="1200" dirty="0" smtClean="0">
                <a:solidFill>
                  <a:schemeClr val="tx1"/>
                </a:solidFill>
                <a:effectLst/>
                <a:latin typeface="+mn-lt"/>
                <a:ea typeface="+mn-ea"/>
                <a:cs typeface="+mn-cs"/>
              </a:rPr>
              <a:t>s te lo agradecerán, y por supuesto, la calidad de las</a:t>
            </a:r>
            <a:r>
              <a:rPr lang="es-ES" sz="1200" b="0" i="0" kern="1200" baseline="0" dirty="0" smtClean="0">
                <a:solidFill>
                  <a:schemeClr val="tx1"/>
                </a:solidFill>
                <a:effectLst/>
                <a:latin typeface="+mn-lt"/>
                <a:ea typeface="+mn-ea"/>
                <a:cs typeface="+mn-cs"/>
              </a:rPr>
              <a:t> presentaciones</a:t>
            </a:r>
            <a:r>
              <a:rPr lang="es-ES" sz="1200" b="0" i="0" kern="1200" dirty="0" smtClean="0">
                <a:solidFill>
                  <a:schemeClr val="tx1"/>
                </a:solidFill>
                <a:effectLst/>
                <a:latin typeface="+mn-lt"/>
                <a:ea typeface="+mn-ea"/>
                <a:cs typeface="+mn-cs"/>
              </a:rPr>
              <a:t> tendrá un importante plus añadido: serán </a:t>
            </a:r>
            <a:r>
              <a:rPr lang="es-ES" sz="1200" b="1" i="0" kern="1200" dirty="0" smtClean="0">
                <a:solidFill>
                  <a:schemeClr val="tx1"/>
                </a:solidFill>
                <a:effectLst/>
                <a:latin typeface="+mn-lt"/>
                <a:ea typeface="+mn-ea"/>
                <a:cs typeface="+mn-cs"/>
              </a:rPr>
              <a:t>más accesibles</a:t>
            </a:r>
            <a:r>
              <a:rPr lang="es-ES" sz="1200" b="0" i="0" kern="1200" dirty="0" smtClean="0">
                <a:solidFill>
                  <a:schemeClr val="tx1"/>
                </a:solidFill>
                <a:effectLst/>
                <a:latin typeface="+mn-lt"/>
                <a:ea typeface="+mn-ea"/>
                <a:cs typeface="+mn-cs"/>
              </a:rPr>
              <a:t>.</a:t>
            </a:r>
          </a:p>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25</a:t>
            </a:fld>
            <a:endParaRPr lang="es-ES"/>
          </a:p>
        </p:txBody>
      </p:sp>
    </p:spTree>
    <p:extLst>
      <p:ext uri="{BB962C8B-B14F-4D97-AF65-F5344CB8AC3E}">
        <p14:creationId xmlns:p14="http://schemas.microsoft.com/office/powerpoint/2010/main" val="2776818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es-ES" sz="2800" dirty="0" smtClean="0"/>
              <a:t>Usar correctamente el color beneficia a todas las personas.</a:t>
            </a:r>
          </a:p>
          <a:p>
            <a:pPr>
              <a:spcBef>
                <a:spcPts val="1800"/>
              </a:spcBef>
              <a:spcAft>
                <a:spcPts val="1200"/>
              </a:spcAft>
            </a:pPr>
            <a:r>
              <a:rPr lang="es-ES" sz="2800" dirty="0" smtClean="0"/>
              <a:t>Especialmente:</a:t>
            </a:r>
          </a:p>
          <a:p>
            <a:pPr lvl="1">
              <a:spcBef>
                <a:spcPts val="1800"/>
              </a:spcBef>
              <a:spcAft>
                <a:spcPts val="1200"/>
              </a:spcAft>
            </a:pPr>
            <a:r>
              <a:rPr lang="es-ES" sz="2800" b="1" dirty="0" smtClean="0"/>
              <a:t>Personas: </a:t>
            </a:r>
            <a:r>
              <a:rPr lang="es-ES" sz="2800" dirty="0" smtClean="0"/>
              <a:t>problemas en la percepción del color, baja visión </a:t>
            </a:r>
          </a:p>
          <a:p>
            <a:pPr lvl="1">
              <a:spcBef>
                <a:spcPts val="1800"/>
              </a:spcBef>
              <a:spcAft>
                <a:spcPts val="1200"/>
              </a:spcAft>
            </a:pPr>
            <a:r>
              <a:rPr lang="es-ES" sz="2800" b="1" dirty="0" smtClean="0"/>
              <a:t>Contextos</a:t>
            </a:r>
            <a:r>
              <a:rPr lang="es-ES" sz="2800" dirty="0" smtClean="0"/>
              <a:t>: mala iluminación, baja resolución, dispositivos móviles</a:t>
            </a:r>
          </a:p>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26</a:t>
            </a:fld>
            <a:endParaRPr lang="es-ES"/>
          </a:p>
        </p:txBody>
      </p:sp>
    </p:spTree>
    <p:extLst>
      <p:ext uri="{BB962C8B-B14F-4D97-AF65-F5344CB8AC3E}">
        <p14:creationId xmlns:p14="http://schemas.microsoft.com/office/powerpoint/2010/main" val="3078784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Para analizar el contraste</a:t>
            </a:r>
            <a:r>
              <a:rPr lang="es-ES" baseline="0" dirty="0" smtClean="0"/>
              <a:t> entre el fondo y la tipografía hay infinidad de herramientas. Os propongo cualquiera de estas dos para hacerlo.</a:t>
            </a:r>
          </a:p>
          <a:p>
            <a:r>
              <a:rPr lang="es-ES" baseline="0" dirty="0" smtClean="0"/>
              <a:t>Es importante que conozcáis y os manejéis bien distinguiendo colores mediante RGB o HEX.</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27</a:t>
            </a:fld>
            <a:endParaRPr lang="es-ES"/>
          </a:p>
        </p:txBody>
      </p:sp>
    </p:spTree>
    <p:extLst>
      <p:ext uri="{BB962C8B-B14F-4D97-AF65-F5344CB8AC3E}">
        <p14:creationId xmlns:p14="http://schemas.microsoft.com/office/powerpoint/2010/main" val="479293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spcBef>
                <a:spcPts val="1800"/>
              </a:spcBef>
              <a:spcAft>
                <a:spcPts val="1200"/>
              </a:spcAft>
              <a:buNone/>
            </a:pPr>
            <a:r>
              <a:rPr lang="es-ES" sz="3200" dirty="0" smtClean="0"/>
              <a:t>Versión de la fuente:</a:t>
            </a:r>
          </a:p>
          <a:p>
            <a:pPr lvl="1">
              <a:spcBef>
                <a:spcPts val="1800"/>
              </a:spcBef>
              <a:spcAft>
                <a:spcPts val="1200"/>
              </a:spcAft>
            </a:pPr>
            <a:r>
              <a:rPr lang="es-ES" sz="3200" dirty="0" smtClean="0"/>
              <a:t>Usar la versión normal o </a:t>
            </a:r>
            <a:r>
              <a:rPr lang="es-ES" sz="3200" dirty="0" err="1" smtClean="0"/>
              <a:t>roman</a:t>
            </a:r>
            <a:r>
              <a:rPr lang="es-ES" sz="3200" dirty="0" smtClean="0"/>
              <a:t>.</a:t>
            </a:r>
          </a:p>
          <a:p>
            <a:pPr lvl="1">
              <a:spcBef>
                <a:spcPts val="1800"/>
              </a:spcBef>
              <a:spcAft>
                <a:spcPts val="1200"/>
              </a:spcAft>
            </a:pPr>
            <a:r>
              <a:rPr lang="es-ES" sz="3200" b="1" dirty="0" smtClean="0">
                <a:solidFill>
                  <a:srgbClr val="A40000"/>
                </a:solidFill>
              </a:rPr>
              <a:t>NO</a:t>
            </a:r>
            <a:r>
              <a:rPr lang="es-ES" sz="3200" dirty="0" smtClean="0"/>
              <a:t> usar la versión:</a:t>
            </a:r>
          </a:p>
          <a:p>
            <a:pPr lvl="2">
              <a:spcBef>
                <a:spcPts val="1800"/>
              </a:spcBef>
              <a:spcAft>
                <a:spcPts val="1200"/>
              </a:spcAft>
            </a:pPr>
            <a:r>
              <a:rPr lang="es-ES" sz="3200" dirty="0" smtClean="0"/>
              <a:t>Fina o estrecha: light, </a:t>
            </a:r>
            <a:r>
              <a:rPr lang="es-ES" sz="3200" dirty="0" err="1" smtClean="0"/>
              <a:t>thin</a:t>
            </a:r>
            <a:r>
              <a:rPr lang="es-ES" sz="3200" dirty="0" smtClean="0"/>
              <a:t>.</a:t>
            </a:r>
          </a:p>
          <a:p>
            <a:pPr lvl="2">
              <a:spcBef>
                <a:spcPts val="1800"/>
              </a:spcBef>
              <a:spcAft>
                <a:spcPts val="1200"/>
              </a:spcAft>
            </a:pPr>
            <a:r>
              <a:rPr lang="es-ES" sz="3200" dirty="0" smtClean="0"/>
              <a:t>Negrita o cursiva: </a:t>
            </a:r>
            <a:r>
              <a:rPr lang="es-ES" sz="3200" dirty="0" err="1" smtClean="0"/>
              <a:t>narrow</a:t>
            </a:r>
            <a:r>
              <a:rPr lang="es-ES" sz="3200" dirty="0" smtClean="0"/>
              <a:t>, </a:t>
            </a:r>
            <a:r>
              <a:rPr lang="es-ES" sz="3200" dirty="0" err="1" smtClean="0"/>
              <a:t>oblique</a:t>
            </a:r>
            <a:r>
              <a:rPr lang="es-ES" sz="3200" dirty="0" smtClean="0"/>
              <a:t>.</a:t>
            </a:r>
          </a:p>
          <a:p>
            <a:r>
              <a:rPr lang="es-ES" dirty="0" smtClean="0"/>
              <a:t>Justificar textos no es una buena práctica porque puede</a:t>
            </a:r>
            <a:r>
              <a:rPr lang="es-ES" baseline="0" dirty="0" smtClean="0"/>
              <a:t> generar espacios en blanco que ocasionen perdidas a las personas que utilizan magnificadores de pantalla.</a:t>
            </a:r>
            <a:endParaRPr lang="es-ES" dirty="0" smtClean="0"/>
          </a:p>
          <a:p>
            <a:pPr marL="0" indent="0">
              <a:buNone/>
            </a:pPr>
            <a:endParaRPr lang="es-ES" sz="3200" dirty="0" smtClean="0"/>
          </a:p>
          <a:p>
            <a:pPr marL="0" indent="0">
              <a:buNone/>
            </a:pPr>
            <a:endParaRPr lang="es-ES" sz="3200" dirty="0" smtClean="0"/>
          </a:p>
          <a:p>
            <a:pPr marL="0" indent="0">
              <a:buNone/>
            </a:pPr>
            <a:r>
              <a:rPr lang="es-ES" sz="3200" dirty="0" smtClean="0"/>
              <a:t>Hacer los textos mas legibles beneficia a todas las personas.</a:t>
            </a:r>
          </a:p>
          <a:p>
            <a:pPr marL="0" indent="0">
              <a:buNone/>
            </a:pPr>
            <a:r>
              <a:rPr lang="es-ES" sz="3200" dirty="0" smtClean="0"/>
              <a:t>Especialmente:</a:t>
            </a:r>
          </a:p>
          <a:p>
            <a:pPr lvl="1">
              <a:spcBef>
                <a:spcPts val="1800"/>
              </a:spcBef>
              <a:spcAft>
                <a:spcPts val="1200"/>
              </a:spcAft>
            </a:pPr>
            <a:r>
              <a:rPr lang="es-ES" sz="2800" dirty="0" smtClean="0"/>
              <a:t>Personas con problemas para percibir el contenido.</a:t>
            </a:r>
          </a:p>
          <a:p>
            <a:pPr lvl="1">
              <a:spcBef>
                <a:spcPts val="1800"/>
              </a:spcBef>
              <a:spcAft>
                <a:spcPts val="1200"/>
              </a:spcAft>
            </a:pPr>
            <a:r>
              <a:rPr lang="es-ES" sz="2800" dirty="0" smtClean="0"/>
              <a:t>Personas con dificultad en la lectura (dislexia)  o de comprensión de los textos.</a:t>
            </a:r>
          </a:p>
          <a:p>
            <a:pPr lvl="1">
              <a:spcBef>
                <a:spcPts val="1800"/>
              </a:spcBef>
              <a:spcAft>
                <a:spcPts val="1200"/>
              </a:spcAft>
            </a:pPr>
            <a:r>
              <a:rPr lang="es-ES" sz="2800" dirty="0" smtClean="0"/>
              <a:t>Personas que utilizan un lector de pantalla o una línea braille.</a:t>
            </a:r>
          </a:p>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En</a:t>
            </a:r>
            <a:r>
              <a:rPr lang="es-ES" baseline="0" dirty="0" smtClean="0"/>
              <a:t> el apartado de tipografía la norma esta muy asociada a la </a:t>
            </a:r>
            <a:r>
              <a:rPr lang="es-ES" sz="1200" b="0" i="0" kern="1200" dirty="0" smtClean="0">
                <a:solidFill>
                  <a:schemeClr val="tx1"/>
                </a:solidFill>
                <a:effectLst/>
                <a:latin typeface="+mn-lt"/>
                <a:ea typeface="+mn-ea"/>
                <a:cs typeface="+mn-cs"/>
              </a:rPr>
              <a:t>UNE 153101:2018 EX “NORMA</a:t>
            </a:r>
            <a:r>
              <a:rPr lang="es-ES" sz="1200" b="0" i="0" kern="1200" baseline="0" dirty="0" smtClean="0">
                <a:solidFill>
                  <a:schemeClr val="tx1"/>
                </a:solidFill>
                <a:effectLst/>
                <a:latin typeface="+mn-lt"/>
                <a:ea typeface="+mn-ea"/>
                <a:cs typeface="+mn-cs"/>
              </a:rPr>
              <a:t> DE LECTURA FACIL”. </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https://www.une.org/encuentra-tu-norma/busca-tu-norma/norma?c=N0060036  </a:t>
            </a:r>
          </a:p>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28</a:t>
            </a:fld>
            <a:endParaRPr lang="es-ES"/>
          </a:p>
        </p:txBody>
      </p:sp>
    </p:spTree>
    <p:extLst>
      <p:ext uri="{BB962C8B-B14F-4D97-AF65-F5344CB8AC3E}">
        <p14:creationId xmlns:p14="http://schemas.microsoft.com/office/powerpoint/2010/main" val="1258443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Un correcto espaciado ayuda a la comprensión de textos.</a:t>
            </a:r>
          </a:p>
          <a:p>
            <a:r>
              <a:rPr lang="es-ES" dirty="0" smtClean="0"/>
              <a:t>E</a:t>
            </a:r>
            <a:r>
              <a:rPr lang="es-ES" baseline="0" dirty="0" smtClean="0"/>
              <a:t>s bueno vigilar los retornos de carro asociados a estilos diferentes a los que queremos programar.</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29</a:t>
            </a:fld>
            <a:endParaRPr lang="es-ES"/>
          </a:p>
        </p:txBody>
      </p:sp>
    </p:spTree>
    <p:extLst>
      <p:ext uri="{BB962C8B-B14F-4D97-AF65-F5344CB8AC3E}">
        <p14:creationId xmlns:p14="http://schemas.microsoft.com/office/powerpoint/2010/main" val="2776818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30</a:t>
            </a:fld>
            <a:endParaRPr lang="es-ES"/>
          </a:p>
        </p:txBody>
      </p:sp>
    </p:spTree>
    <p:extLst>
      <p:ext uri="{BB962C8B-B14F-4D97-AF65-F5344CB8AC3E}">
        <p14:creationId xmlns:p14="http://schemas.microsoft.com/office/powerpoint/2010/main" val="2982837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31</a:t>
            </a:fld>
            <a:endParaRPr lang="es-ES"/>
          </a:p>
        </p:txBody>
      </p:sp>
    </p:spTree>
    <p:extLst>
      <p:ext uri="{BB962C8B-B14F-4D97-AF65-F5344CB8AC3E}">
        <p14:creationId xmlns:p14="http://schemas.microsoft.com/office/powerpoint/2010/main" val="1088797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es-ES" sz="2800" dirty="0" smtClean="0"/>
              <a:t>Redactar de forma mas comprensible beneficia a todas las personas  especialmente:</a:t>
            </a:r>
          </a:p>
          <a:p>
            <a:pPr lvl="1">
              <a:spcBef>
                <a:spcPts val="1800"/>
              </a:spcBef>
              <a:spcAft>
                <a:spcPts val="1200"/>
              </a:spcAft>
            </a:pPr>
            <a:r>
              <a:rPr lang="es-ES" sz="2400" dirty="0" smtClean="0"/>
              <a:t>Personas con dificultad en la lectura (dislexia)  o de comprensión de los textos</a:t>
            </a:r>
          </a:p>
          <a:p>
            <a:pPr lvl="1">
              <a:spcBef>
                <a:spcPts val="1800"/>
              </a:spcBef>
              <a:spcAft>
                <a:spcPts val="1200"/>
              </a:spcAft>
            </a:pPr>
            <a:r>
              <a:rPr lang="es-ES" sz="2400" dirty="0" smtClean="0"/>
              <a:t>Personas que utilizan un lector de pantalla o una línea braille</a:t>
            </a:r>
          </a:p>
          <a:p>
            <a:pPr lvl="1">
              <a:spcBef>
                <a:spcPts val="1800"/>
              </a:spcBef>
              <a:spcAft>
                <a:spcPts val="1200"/>
              </a:spcAft>
            </a:pPr>
            <a:r>
              <a:rPr lang="es-ES" sz="2400" dirty="0" smtClean="0"/>
              <a:t>Personas de diferente cultura, nivel educativo, localización geográfica, idioma</a:t>
            </a:r>
          </a:p>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32</a:t>
            </a:fld>
            <a:endParaRPr lang="es-ES"/>
          </a:p>
        </p:txBody>
      </p:sp>
    </p:spTree>
    <p:extLst>
      <p:ext uri="{BB962C8B-B14F-4D97-AF65-F5344CB8AC3E}">
        <p14:creationId xmlns:p14="http://schemas.microsoft.com/office/powerpoint/2010/main" val="3068127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Este debate surgió</a:t>
            </a:r>
            <a:r>
              <a:rPr lang="es-ES" sz="1200" b="0" i="0" kern="1200" dirty="0" smtClean="0">
                <a:solidFill>
                  <a:schemeClr val="tx1"/>
                </a:solidFill>
                <a:effectLst/>
                <a:latin typeface="+mn-lt"/>
                <a:ea typeface="+mn-ea"/>
                <a:cs typeface="+mn-cs"/>
              </a:rPr>
              <a:t> en el año 2005, cuando el Foro de Vida Independiente creó una nueva nomenclatura para referirse a este colectivo.</a:t>
            </a:r>
          </a:p>
          <a:p>
            <a:endParaRPr lang="es-ES" dirty="0" smtClean="0"/>
          </a:p>
          <a:p>
            <a:pPr fontAlgn="base"/>
            <a:r>
              <a:rPr lang="es-ES" sz="1200" b="0" i="0" kern="1200" dirty="0" smtClean="0">
                <a:solidFill>
                  <a:schemeClr val="tx1"/>
                </a:solidFill>
                <a:effectLst/>
                <a:latin typeface="+mn-lt"/>
                <a:ea typeface="+mn-ea"/>
                <a:cs typeface="+mn-cs"/>
              </a:rPr>
              <a:t>Con el término </a:t>
            </a:r>
            <a:r>
              <a:rPr lang="es-ES" sz="1200" b="1" i="0" kern="1200" dirty="0" smtClean="0">
                <a:solidFill>
                  <a:schemeClr val="tx1"/>
                </a:solidFill>
                <a:effectLst/>
                <a:latin typeface="+mn-lt"/>
                <a:ea typeface="+mn-ea"/>
                <a:cs typeface="+mn-cs"/>
              </a:rPr>
              <a:t>“diversidad funcional”</a:t>
            </a:r>
            <a:r>
              <a:rPr lang="es-ES" sz="1200" b="0" i="0" kern="1200" dirty="0" smtClean="0">
                <a:solidFill>
                  <a:schemeClr val="tx1"/>
                </a:solidFill>
                <a:effectLst/>
                <a:latin typeface="+mn-lt"/>
                <a:ea typeface="+mn-ea"/>
                <a:cs typeface="+mn-cs"/>
              </a:rPr>
              <a:t> encontramos una serie de ventajas y desventajas. Entre las ventajas cabe destacar que estas dos palabras acaban por fin con el estigma de que una persona posee menos capacidades que otras, ya que subraya las diferentes capacidades de las personas para realizar las mismas funciones. Asimismo, acaba con el problema del término discapacidad, donde se le añade a una persona una cualidad negativa, haciéndolo inferior a otra persona por el mero hecho de tener capacidades diferentes.</a:t>
            </a:r>
          </a:p>
          <a:p>
            <a:pPr fontAlgn="base"/>
            <a:r>
              <a:rPr lang="es-ES" sz="1200" b="0" i="0" kern="1200" dirty="0" smtClean="0">
                <a:solidFill>
                  <a:schemeClr val="tx1"/>
                </a:solidFill>
                <a:effectLst/>
                <a:latin typeface="+mn-lt"/>
                <a:ea typeface="+mn-ea"/>
                <a:cs typeface="+mn-cs"/>
              </a:rPr>
              <a:t>El problema llega cuando </a:t>
            </a:r>
            <a:r>
              <a:rPr lang="es-ES" sz="1200" b="1" i="0" kern="1200" dirty="0" smtClean="0">
                <a:solidFill>
                  <a:schemeClr val="tx1"/>
                </a:solidFill>
                <a:effectLst/>
                <a:latin typeface="+mn-lt"/>
                <a:ea typeface="+mn-ea"/>
                <a:cs typeface="+mn-cs"/>
              </a:rPr>
              <a:t>“diversidad funcional”</a:t>
            </a:r>
            <a:r>
              <a:rPr lang="es-ES" sz="1200" b="0" i="0" kern="1200" dirty="0" smtClean="0">
                <a:solidFill>
                  <a:schemeClr val="tx1"/>
                </a:solidFill>
                <a:effectLst/>
                <a:latin typeface="+mn-lt"/>
                <a:ea typeface="+mn-ea"/>
                <a:cs typeface="+mn-cs"/>
              </a:rPr>
              <a:t> acaba con cualquier rastro de desigualdad o de dificultad para adaptarse, ya que esto conlleva a pensar que no es necesario ni tan siquiera una discriminación positiva, viéndose eliminados todos los programas sociales que tienen como objetivo ayudar a las personas con discapacidad.</a:t>
            </a:r>
          </a:p>
          <a:p>
            <a:endParaRPr lang="es-ES" dirty="0"/>
          </a:p>
        </p:txBody>
      </p:sp>
      <p:sp>
        <p:nvSpPr>
          <p:cNvPr id="4" name="Marcador de número de diapositiva 3"/>
          <p:cNvSpPr>
            <a:spLocks noGrp="1"/>
          </p:cNvSpPr>
          <p:nvPr>
            <p:ph type="sldNum" sz="quarter" idx="10"/>
          </p:nvPr>
        </p:nvSpPr>
        <p:spPr/>
        <p:txBody>
          <a:bodyPr/>
          <a:lstStyle/>
          <a:p>
            <a:fld id="{2AC30C1F-03AC-49CC-A32D-80077E634933}" type="slidenum">
              <a:rPr lang="es-ES" smtClean="0"/>
              <a:t>6</a:t>
            </a:fld>
            <a:endParaRPr lang="es-ES"/>
          </a:p>
        </p:txBody>
      </p:sp>
    </p:spTree>
    <p:extLst>
      <p:ext uri="{BB962C8B-B14F-4D97-AF65-F5344CB8AC3E}">
        <p14:creationId xmlns:p14="http://schemas.microsoft.com/office/powerpoint/2010/main" val="1073010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smtClean="0"/>
              <a:t>Hipervínculos.</a:t>
            </a:r>
          </a:p>
          <a:p>
            <a:pPr marL="0" indent="0">
              <a:buNone/>
            </a:pPr>
            <a:r>
              <a:rPr lang="es-ES" sz="1200" dirty="0" smtClean="0"/>
              <a:t>Al redactar enlaces…</a:t>
            </a:r>
            <a:r>
              <a:rPr lang="es-ES" sz="1200" baseline="0" dirty="0" smtClean="0"/>
              <a:t> </a:t>
            </a:r>
            <a:r>
              <a:rPr lang="es-ES" sz="1200" dirty="0" smtClean="0"/>
              <a:t>El texto del enlace debe ser claro</a:t>
            </a:r>
          </a:p>
          <a:p>
            <a:pPr>
              <a:spcBef>
                <a:spcPts val="1800"/>
              </a:spcBef>
              <a:spcAft>
                <a:spcPts val="1200"/>
              </a:spcAft>
            </a:pPr>
            <a:r>
              <a:rPr lang="es-ES" sz="1200" dirty="0" smtClean="0"/>
              <a:t>Mismo texto = mismo destino</a:t>
            </a:r>
          </a:p>
          <a:p>
            <a:pPr>
              <a:spcBef>
                <a:spcPts val="1800"/>
              </a:spcBef>
              <a:spcAft>
                <a:spcPts val="1200"/>
              </a:spcAft>
            </a:pPr>
            <a:r>
              <a:rPr lang="es-ES" sz="1200" dirty="0" smtClean="0"/>
              <a:t>Indicar si abre otros documentos (formato, tamaño).</a:t>
            </a:r>
          </a:p>
          <a:p>
            <a:pPr>
              <a:spcBef>
                <a:spcPts val="1800"/>
              </a:spcBef>
              <a:spcAft>
                <a:spcPts val="1200"/>
              </a:spcAft>
            </a:pPr>
            <a:r>
              <a:rPr lang="es-ES" sz="1200" dirty="0" smtClean="0"/>
              <a:t>Añadir información de la URL sin que sea enlace.</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chemeClr val="tx1"/>
                </a:solidFill>
                <a:effectLst/>
                <a:latin typeface="+mn-lt"/>
                <a:ea typeface="+mn-ea"/>
                <a:cs typeface="+mn-cs"/>
              </a:rPr>
              <a:t>Si simplemente copiamos la </a:t>
            </a:r>
            <a:r>
              <a:rPr lang="es-ES" sz="1200" b="0" i="0" kern="1200" dirty="0" err="1" smtClean="0">
                <a:solidFill>
                  <a:schemeClr val="tx1"/>
                </a:solidFill>
                <a:effectLst/>
                <a:latin typeface="+mn-lt"/>
                <a:ea typeface="+mn-ea"/>
                <a:cs typeface="+mn-cs"/>
              </a:rPr>
              <a:t>url</a:t>
            </a:r>
            <a:r>
              <a:rPr lang="es-ES" sz="1200" b="0" i="0" kern="1200" dirty="0" smtClean="0">
                <a:solidFill>
                  <a:schemeClr val="tx1"/>
                </a:solidFill>
                <a:effectLst/>
                <a:latin typeface="+mn-lt"/>
                <a:ea typeface="+mn-ea"/>
                <a:cs typeface="+mn-cs"/>
              </a:rPr>
              <a:t>, alguien que use un lector de pantalla para acceder a este vínculo escuchará un carácter leído en voz alta a la vez, lo cual es difícil de comprender.</a:t>
            </a:r>
          </a:p>
          <a:p>
            <a:endParaRPr lang="es-ES" b="1" dirty="0" smtClean="0"/>
          </a:p>
          <a:p>
            <a:endParaRPr lang="es-ES" b="1" dirty="0" smtClean="0"/>
          </a:p>
          <a:p>
            <a:r>
              <a:rPr lang="es-ES" dirty="0" smtClean="0"/>
              <a:t>La herramienta de insertar hipervínculos nos permite crear un hipervínculo a otro documento o a una diapositiva concreta dentro del documento que estemos editando. En el caso de que necesitemos insertar un enlace a una página web deberemos seguir los siguientes pasos: </a:t>
            </a:r>
          </a:p>
          <a:p>
            <a:pPr marL="228600" indent="-228600">
              <a:buAutoNum type="arabicPeriod"/>
            </a:pPr>
            <a:r>
              <a:rPr lang="es-ES" dirty="0" smtClean="0"/>
              <a:t>Seleccionaremos el texto en el que queramos incluir el enlace. </a:t>
            </a:r>
          </a:p>
          <a:p>
            <a:pPr marL="228600" indent="-228600">
              <a:buAutoNum type="arabicPeriod"/>
            </a:pPr>
            <a:r>
              <a:rPr lang="es-ES" dirty="0" smtClean="0"/>
              <a:t>Haremos clic en el botón “Hipervínculo” de la pestaña Insertar (Insertar&gt;Hipervínculo). </a:t>
            </a:r>
          </a:p>
          <a:p>
            <a:pPr marL="228600" indent="-228600">
              <a:buAutoNum type="arabicPeriod"/>
            </a:pPr>
            <a:r>
              <a:rPr lang="es-ES" dirty="0" smtClean="0"/>
              <a:t>En el cuadro de diálogo que nos aparece seleccionaremos la opción “Archivo” o “página web existente”.</a:t>
            </a:r>
          </a:p>
          <a:p>
            <a:pPr marL="228600" indent="-228600">
              <a:buAutoNum type="arabicPeriod"/>
            </a:pPr>
            <a:r>
              <a:rPr lang="es-ES" dirty="0" smtClean="0"/>
              <a:t>Debemos cumplimentar los campos “dirección” y el campo “</a:t>
            </a:r>
            <a:r>
              <a:rPr lang="es-ES" dirty="0" err="1" smtClean="0"/>
              <a:t>Info</a:t>
            </a:r>
            <a:r>
              <a:rPr lang="es-ES" dirty="0" smtClean="0"/>
              <a:t>” en pantalla.</a:t>
            </a:r>
          </a:p>
          <a:p>
            <a:pPr marL="0" indent="0">
              <a:buNone/>
            </a:pPr>
            <a:endParaRPr lang="es-ES" dirty="0" smtClean="0"/>
          </a:p>
          <a:p>
            <a:pPr marL="0" indent="0">
              <a:buFont typeface="+mj-lt"/>
              <a:buNone/>
            </a:pPr>
            <a:r>
              <a:rPr lang="es-ES" dirty="0" smtClean="0"/>
              <a:t>En el caso de que necesitemos insertar un enlace a otro lugar de nuestro documento debemos seguir los siguientes pasos:</a:t>
            </a:r>
          </a:p>
          <a:p>
            <a:pPr marL="228600" indent="-228600">
              <a:buFont typeface="+mj-lt"/>
              <a:buAutoNum type="arabicPeriod"/>
            </a:pPr>
            <a:r>
              <a:rPr lang="es-ES" dirty="0" smtClean="0"/>
              <a:t>Seleccionaremos el texto en el que queramos incluir el enlace.</a:t>
            </a:r>
          </a:p>
          <a:p>
            <a:pPr marL="228600" indent="-228600">
              <a:buFont typeface="+mj-lt"/>
              <a:buAutoNum type="arabicPeriod"/>
            </a:pPr>
            <a:r>
              <a:rPr lang="es-ES" dirty="0" smtClean="0"/>
              <a:t>Haremos clic en el botón Hipervínculo de la pestaña “Insertar” (Insertar&gt;Hipervínculo).</a:t>
            </a:r>
          </a:p>
          <a:p>
            <a:pPr marL="228600" indent="-228600">
              <a:buFont typeface="+mj-lt"/>
              <a:buAutoNum type="arabicPeriod"/>
            </a:pPr>
            <a:r>
              <a:rPr lang="es-ES" dirty="0" smtClean="0"/>
              <a:t>En el cuadro de diálogo que nos aparece debemos seleccionar la opción “Lugar” de este documento.</a:t>
            </a:r>
          </a:p>
          <a:p>
            <a:pPr marL="228600" indent="-228600">
              <a:buFont typeface="+mj-lt"/>
              <a:buAutoNum type="arabicPeriod"/>
            </a:pPr>
            <a:r>
              <a:rPr lang="es-ES" dirty="0" smtClean="0"/>
              <a:t>El cuadro de diálogo nos mostrará las diapositivas del documento y podremos seleccionar a cuál queremos enlazar.</a:t>
            </a:r>
          </a:p>
          <a:p>
            <a:pPr marL="228600" indent="-228600">
              <a:buFont typeface="+mj-lt"/>
              <a:buAutoNum type="arabicPeriod"/>
            </a:pPr>
            <a:r>
              <a:rPr lang="es-ES" dirty="0" smtClean="0"/>
              <a:t>También debemos cumplimentar el campo de “</a:t>
            </a:r>
            <a:r>
              <a:rPr lang="es-ES" dirty="0" err="1" smtClean="0"/>
              <a:t>Info</a:t>
            </a:r>
            <a:r>
              <a:rPr lang="es-ES" dirty="0" smtClean="0"/>
              <a:t>” de pantalla.</a:t>
            </a:r>
          </a:p>
          <a:p>
            <a:pPr marL="0" indent="0">
              <a:buFont typeface="+mj-lt"/>
              <a:buNone/>
            </a:pPr>
            <a:endParaRPr lang="es-ES" dirty="0" smtClean="0"/>
          </a:p>
          <a:p>
            <a:pPr marL="0" indent="0">
              <a:buFont typeface="+mj-lt"/>
              <a:buNone/>
            </a:pPr>
            <a:endParaRPr lang="es-ES" dirty="0"/>
          </a:p>
        </p:txBody>
      </p:sp>
      <p:sp>
        <p:nvSpPr>
          <p:cNvPr id="4" name="Marcador de número de diapositiva 3"/>
          <p:cNvSpPr>
            <a:spLocks noGrp="1"/>
          </p:cNvSpPr>
          <p:nvPr>
            <p:ph type="sldNum" sz="quarter" idx="10"/>
          </p:nvPr>
        </p:nvSpPr>
        <p:spPr/>
        <p:txBody>
          <a:bodyPr/>
          <a:lstStyle/>
          <a:p>
            <a:fld id="{5D672449-9E31-4876-A428-76A5EFD76408}" type="slidenum">
              <a:rPr lang="es-ES" smtClean="0"/>
              <a:t>33</a:t>
            </a:fld>
            <a:endParaRPr lang="es-ES"/>
          </a:p>
        </p:txBody>
      </p:sp>
    </p:spTree>
    <p:extLst>
      <p:ext uri="{BB962C8B-B14F-4D97-AF65-F5344CB8AC3E}">
        <p14:creationId xmlns:p14="http://schemas.microsoft.com/office/powerpoint/2010/main" val="3361636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Imágenes,</a:t>
            </a:r>
            <a:r>
              <a:rPr lang="es-ES" baseline="0" dirty="0" smtClean="0"/>
              <a:t> </a:t>
            </a:r>
            <a:r>
              <a:rPr lang="es-ES" dirty="0" smtClean="0"/>
              <a:t>Objetos</a:t>
            </a:r>
            <a:r>
              <a:rPr lang="es-ES" baseline="0" dirty="0" smtClean="0"/>
              <a:t> o </a:t>
            </a:r>
            <a:r>
              <a:rPr lang="es-ES" dirty="0" smtClean="0"/>
              <a:t>Formas.</a:t>
            </a:r>
            <a:r>
              <a:rPr lang="es-ES" baseline="0" dirty="0" smtClean="0"/>
              <a:t> Tienen un gran contenido visual y es necesario describirlas para su correcta adaptación.</a:t>
            </a:r>
          </a:p>
          <a:p>
            <a:pPr>
              <a:spcBef>
                <a:spcPts val="1800"/>
              </a:spcBef>
              <a:spcAft>
                <a:spcPts val="1200"/>
              </a:spcAft>
            </a:pPr>
            <a:endParaRPr lang="es-ES" sz="1200" dirty="0" smtClean="0"/>
          </a:p>
          <a:p>
            <a:pPr marL="0" marR="0" indent="0" algn="l" defTabSz="914400" rtl="0" eaLnBrk="1" fontAlgn="auto" latinLnBrk="0" hangingPunct="1">
              <a:lnSpc>
                <a:spcPct val="100000"/>
              </a:lnSpc>
              <a:spcBef>
                <a:spcPts val="1800"/>
              </a:spcBef>
              <a:spcAft>
                <a:spcPts val="1200"/>
              </a:spcAft>
              <a:buClrTx/>
              <a:buSzTx/>
              <a:buFontTx/>
              <a:buNone/>
              <a:tabLst/>
              <a:defRPr/>
            </a:pPr>
            <a:r>
              <a:rPr lang="es-ES" sz="1200" dirty="0" smtClean="0"/>
              <a:t>Una buena practica al describir imágenes podría ser</a:t>
            </a:r>
            <a:r>
              <a:rPr lang="es-ES" sz="1200" baseline="0" dirty="0" smtClean="0"/>
              <a:t> </a:t>
            </a:r>
            <a:r>
              <a:rPr lang="es-ES" sz="1200" dirty="0" smtClean="0"/>
              <a:t>preguntarnos:</a:t>
            </a:r>
          </a:p>
          <a:p>
            <a:pPr>
              <a:spcBef>
                <a:spcPts val="1800"/>
              </a:spcBef>
              <a:spcAft>
                <a:spcPts val="1200"/>
              </a:spcAft>
            </a:pPr>
            <a:r>
              <a:rPr lang="es-ES" sz="1200" dirty="0" smtClean="0"/>
              <a:t>¿Qué información transmite? </a:t>
            </a:r>
          </a:p>
          <a:p>
            <a:pPr>
              <a:spcBef>
                <a:spcPts val="1800"/>
              </a:spcBef>
              <a:spcAft>
                <a:spcPts val="1200"/>
              </a:spcAft>
            </a:pPr>
            <a:r>
              <a:rPr lang="es-ES" sz="1200" dirty="0" smtClean="0"/>
              <a:t>¿Cuál es su función?</a:t>
            </a:r>
          </a:p>
          <a:p>
            <a:pPr>
              <a:spcBef>
                <a:spcPts val="1800"/>
              </a:spcBef>
              <a:spcAft>
                <a:spcPts val="1200"/>
              </a:spcAft>
            </a:pPr>
            <a:r>
              <a:rPr lang="es-ES" sz="1200" dirty="0" smtClean="0"/>
              <a:t>¿Por qué se ha incluido en el documento?</a:t>
            </a:r>
          </a:p>
          <a:p>
            <a:pPr marL="0" marR="0" indent="0" algn="l" defTabSz="914400" rtl="0" eaLnBrk="1" fontAlgn="auto" latinLnBrk="0" hangingPunct="1">
              <a:lnSpc>
                <a:spcPct val="100000"/>
              </a:lnSpc>
              <a:spcBef>
                <a:spcPts val="1800"/>
              </a:spcBef>
              <a:spcAft>
                <a:spcPts val="1200"/>
              </a:spcAft>
              <a:buClrTx/>
              <a:buSzTx/>
              <a:buFontTx/>
              <a:buNone/>
              <a:tabLst/>
              <a:defRPr/>
            </a:pPr>
            <a:endParaRPr lang="es-ES" sz="1400" dirty="0" smtClean="0"/>
          </a:p>
          <a:p>
            <a:pPr marL="0" marR="0" indent="0" algn="l" defTabSz="914400" rtl="0" eaLnBrk="1" fontAlgn="auto" latinLnBrk="0" hangingPunct="1">
              <a:lnSpc>
                <a:spcPct val="100000"/>
              </a:lnSpc>
              <a:spcBef>
                <a:spcPts val="1800"/>
              </a:spcBef>
              <a:spcAft>
                <a:spcPts val="1200"/>
              </a:spcAft>
              <a:buClrTx/>
              <a:buSzTx/>
              <a:buFontTx/>
              <a:buNone/>
              <a:tabLst/>
              <a:defRPr/>
            </a:pPr>
            <a:r>
              <a:rPr lang="es-ES" sz="1400" dirty="0" smtClean="0"/>
              <a:t>Es importante ser objetivo, no hacer suposiciones en las descripciones.</a:t>
            </a:r>
          </a:p>
          <a:p>
            <a:endParaRPr lang="es-ES" dirty="0" smtClean="0"/>
          </a:p>
          <a:p>
            <a:r>
              <a:rPr lang="es-ES" dirty="0" smtClean="0"/>
              <a:t>Las imágenes y los objetos deben estar alineados con el texto.</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 sz="1200" baseline="0" dirty="0" smtClean="0"/>
              <a:t>Formas o líneas de separación de texto también se pueden describir para no dar confusión a la persona lectora dejando objetos sin describir.</a:t>
            </a:r>
            <a:endParaRPr lang="es-ES" sz="1400" dirty="0" smtClean="0"/>
          </a:p>
          <a:p>
            <a:endParaRPr lang="es-ES" dirty="0" smtClean="0"/>
          </a:p>
          <a:p>
            <a:pPr lvl="1">
              <a:spcBef>
                <a:spcPts val="1800"/>
              </a:spcBef>
              <a:spcAft>
                <a:spcPts val="1200"/>
              </a:spcAft>
            </a:pPr>
            <a:endParaRPr lang="es-ES" dirty="0" smtClean="0"/>
          </a:p>
          <a:p>
            <a:pPr marL="0" marR="0" indent="0" algn="l" defTabSz="914400" rtl="0" eaLnBrk="1" fontAlgn="auto" latinLnBrk="0" hangingPunct="1">
              <a:lnSpc>
                <a:spcPct val="100000"/>
              </a:lnSpc>
              <a:spcBef>
                <a:spcPts val="1800"/>
              </a:spcBef>
              <a:spcAft>
                <a:spcPts val="1200"/>
              </a:spcAft>
              <a:buClrTx/>
              <a:buSzTx/>
              <a:buFontTx/>
              <a:buNone/>
              <a:tabLst/>
              <a:defRPr/>
            </a:pPr>
            <a:endParaRPr lang="es-ES" sz="2800" dirty="0" smtClean="0"/>
          </a:p>
          <a:p>
            <a:pPr marL="0" marR="0" indent="0" algn="l" defTabSz="914400" rtl="0" eaLnBrk="1" fontAlgn="auto" latinLnBrk="0" hangingPunct="1">
              <a:lnSpc>
                <a:spcPct val="100000"/>
              </a:lnSpc>
              <a:spcBef>
                <a:spcPts val="1800"/>
              </a:spcBef>
              <a:spcAft>
                <a:spcPts val="1200"/>
              </a:spcAft>
              <a:buClrTx/>
              <a:buSzTx/>
              <a:buFontTx/>
              <a:buNone/>
              <a:tabLst/>
              <a:defRPr/>
            </a:pPr>
            <a:endParaRPr lang="es-ES" sz="2800" baseline="0" dirty="0" smtClean="0"/>
          </a:p>
          <a:p>
            <a:pPr>
              <a:spcBef>
                <a:spcPts val="1800"/>
              </a:spcBef>
              <a:spcAft>
                <a:spcPts val="1200"/>
              </a:spcAft>
            </a:pPr>
            <a:endParaRPr lang="es-ES" sz="2800" dirty="0" smtClean="0"/>
          </a:p>
          <a:p>
            <a:pPr lvl="1">
              <a:spcBef>
                <a:spcPts val="1800"/>
              </a:spcBef>
              <a:spcAft>
                <a:spcPts val="1200"/>
              </a:spcAft>
            </a:pPr>
            <a:endParaRPr lang="es-ES" dirty="0" smtClean="0"/>
          </a:p>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34</a:t>
            </a:fld>
            <a:endParaRPr lang="es-ES"/>
          </a:p>
        </p:txBody>
      </p:sp>
    </p:spTree>
    <p:extLst>
      <p:ext uri="{BB962C8B-B14F-4D97-AF65-F5344CB8AC3E}">
        <p14:creationId xmlns:p14="http://schemas.microsoft.com/office/powerpoint/2010/main" val="2776818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buNone/>
            </a:pPr>
            <a:r>
              <a:rPr lang="es-ES" dirty="0" smtClean="0"/>
              <a:t>Descripciones largas (más de 150 caracteres)</a:t>
            </a:r>
          </a:p>
          <a:p>
            <a:pPr>
              <a:spcBef>
                <a:spcPts val="1800"/>
              </a:spcBef>
              <a:spcAft>
                <a:spcPts val="1200"/>
              </a:spcAft>
            </a:pPr>
            <a:r>
              <a:rPr lang="es-ES" dirty="0" smtClean="0"/>
              <a:t>En el texto alternativo:</a:t>
            </a:r>
          </a:p>
          <a:p>
            <a:pPr lvl="1">
              <a:spcBef>
                <a:spcPts val="1800"/>
              </a:spcBef>
              <a:spcAft>
                <a:spcPts val="1200"/>
              </a:spcAft>
            </a:pPr>
            <a:r>
              <a:rPr lang="es-ES" dirty="0" smtClean="0"/>
              <a:t>Identifica la imagen</a:t>
            </a:r>
          </a:p>
          <a:p>
            <a:pPr lvl="1">
              <a:spcBef>
                <a:spcPts val="1800"/>
              </a:spcBef>
              <a:spcAft>
                <a:spcPts val="1200"/>
              </a:spcAft>
            </a:pPr>
            <a:r>
              <a:rPr lang="es-ES" dirty="0" smtClean="0"/>
              <a:t>Indica que incluyes la descripción larga a continuación</a:t>
            </a:r>
          </a:p>
          <a:p>
            <a:pPr>
              <a:spcBef>
                <a:spcPts val="1800"/>
              </a:spcBef>
              <a:spcAft>
                <a:spcPts val="1200"/>
              </a:spcAft>
            </a:pPr>
            <a:r>
              <a:rPr lang="es-ES" dirty="0" smtClean="0"/>
              <a:t>Añade la descripción larga o un enlace a la misma después de la imagen.</a:t>
            </a:r>
          </a:p>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35</a:t>
            </a:fld>
            <a:endParaRPr lang="es-ES"/>
          </a:p>
        </p:txBody>
      </p:sp>
    </p:spTree>
    <p:extLst>
      <p:ext uri="{BB962C8B-B14F-4D97-AF65-F5344CB8AC3E}">
        <p14:creationId xmlns:p14="http://schemas.microsoft.com/office/powerpoint/2010/main" val="2776818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Índices y referencias:</a:t>
            </a:r>
            <a:r>
              <a:rPr lang="es-ES" baseline="0" dirty="0" smtClean="0"/>
              <a:t> con un documento totalmente separado por estilos es muy sencillo elaborar un índice automático con la herramienta tabla de contenidos.</a:t>
            </a:r>
          </a:p>
          <a:p>
            <a:r>
              <a:rPr lang="es-ES" sz="1200" b="1" i="0" kern="1200" dirty="0" smtClean="0">
                <a:solidFill>
                  <a:schemeClr val="tx1"/>
                </a:solidFill>
                <a:effectLst/>
                <a:latin typeface="+mn-lt"/>
                <a:ea typeface="+mn-ea"/>
                <a:cs typeface="+mn-cs"/>
              </a:rPr>
              <a:t>Crear la tabla de contenido</a:t>
            </a:r>
          </a:p>
          <a:p>
            <a:r>
              <a:rPr lang="es-ES" sz="1200" b="0" i="0" kern="1200" dirty="0" smtClean="0">
                <a:solidFill>
                  <a:schemeClr val="tx1"/>
                </a:solidFill>
                <a:effectLst/>
                <a:latin typeface="+mn-lt"/>
                <a:ea typeface="+mn-ea"/>
                <a:cs typeface="+mn-cs"/>
              </a:rPr>
              <a:t>Coloque el cursor en el lugar donde desea agregar la tabla de contenido.</a:t>
            </a:r>
          </a:p>
          <a:p>
            <a:r>
              <a:rPr lang="es-ES" sz="1200" b="0" i="0" kern="1200" dirty="0" smtClean="0">
                <a:solidFill>
                  <a:schemeClr val="tx1"/>
                </a:solidFill>
                <a:effectLst/>
                <a:latin typeface="+mn-lt"/>
                <a:ea typeface="+mn-ea"/>
                <a:cs typeface="+mn-cs"/>
              </a:rPr>
              <a:t>Vaya a </a:t>
            </a:r>
            <a:r>
              <a:rPr lang="es-ES" sz="1200" b="1" i="0" kern="1200" dirty="0" smtClean="0">
                <a:solidFill>
                  <a:schemeClr val="tx1"/>
                </a:solidFill>
                <a:effectLst/>
                <a:latin typeface="+mn-lt"/>
                <a:ea typeface="+mn-ea"/>
                <a:cs typeface="+mn-cs"/>
              </a:rPr>
              <a:t>Referencias</a:t>
            </a:r>
            <a:r>
              <a:rPr lang="es-ES" sz="1200" b="0" i="0" kern="1200" dirty="0" smtClean="0">
                <a:solidFill>
                  <a:schemeClr val="tx1"/>
                </a:solidFill>
                <a:effectLst/>
                <a:latin typeface="+mn-lt"/>
                <a:ea typeface="+mn-ea"/>
                <a:cs typeface="+mn-cs"/>
              </a:rPr>
              <a:t> &gt; </a:t>
            </a:r>
            <a:r>
              <a:rPr lang="es-ES" sz="1200" b="1" i="0" kern="1200" dirty="0" smtClean="0">
                <a:solidFill>
                  <a:schemeClr val="tx1"/>
                </a:solidFill>
                <a:effectLst/>
                <a:latin typeface="+mn-lt"/>
                <a:ea typeface="+mn-ea"/>
                <a:cs typeface="+mn-cs"/>
              </a:rPr>
              <a:t>Tabla de contenido</a:t>
            </a:r>
            <a:r>
              <a:rPr lang="es-ES" sz="1200" b="0" i="0" kern="1200" dirty="0" smtClean="0">
                <a:solidFill>
                  <a:schemeClr val="tx1"/>
                </a:solidFill>
                <a:effectLst/>
                <a:latin typeface="+mn-lt"/>
                <a:ea typeface="+mn-ea"/>
                <a:cs typeface="+mn-cs"/>
              </a:rPr>
              <a:t>. y elija un estilo automático.</a:t>
            </a:r>
          </a:p>
          <a:p>
            <a:r>
              <a:rPr lang="es-ES" sz="1200" b="0" i="0" kern="1200" dirty="0" smtClean="0">
                <a:solidFill>
                  <a:schemeClr val="tx1"/>
                </a:solidFill>
                <a:effectLst/>
                <a:latin typeface="+mn-lt"/>
                <a:ea typeface="+mn-ea"/>
                <a:cs typeface="+mn-cs"/>
              </a:rPr>
              <a:t>Si realiza cambios en el documento que afectan a la tabla de contenido, actualice la tabla de contenido haciendo clic con el botón secundario en la tabla de contenido y seleccionando </a:t>
            </a:r>
            <a:r>
              <a:rPr lang="es-ES" sz="1200" b="1" i="0" kern="1200" dirty="0" smtClean="0">
                <a:solidFill>
                  <a:schemeClr val="tx1"/>
                </a:solidFill>
                <a:effectLst/>
                <a:latin typeface="+mn-lt"/>
                <a:ea typeface="+mn-ea"/>
                <a:cs typeface="+mn-cs"/>
              </a:rPr>
              <a:t>Actualizar campo</a:t>
            </a:r>
            <a:r>
              <a:rPr lang="es-ES" sz="1200" b="0" i="0" kern="1200" dirty="0" smtClean="0">
                <a:solidFill>
                  <a:schemeClr val="tx1"/>
                </a:solidFill>
                <a:effectLst/>
                <a:latin typeface="+mn-lt"/>
                <a:ea typeface="+mn-ea"/>
                <a:cs typeface="+mn-cs"/>
              </a:rPr>
              <a:t>.</a:t>
            </a:r>
          </a:p>
          <a:p>
            <a:endParaRPr lang="es-E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s-ES" b="1" dirty="0" smtClean="0"/>
              <a:t>Encabezado y pie de pagina. </a:t>
            </a:r>
            <a:r>
              <a:rPr lang="es-ES" dirty="0" smtClean="0"/>
              <a:t>Los encabezados y pies de página son accesibles pero la</a:t>
            </a:r>
            <a:r>
              <a:rPr lang="es-ES" baseline="0" dirty="0" smtClean="0"/>
              <a:t> persona lectora debe ir expresamente a esos contenidos, por lo que no es muy conveniente insertar información importante en estos campos.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s-ES" dirty="0" smtClean="0"/>
          </a:p>
          <a:p>
            <a:r>
              <a:rPr lang="es-ES" b="1" dirty="0" smtClean="0"/>
              <a:t>Columnas.</a:t>
            </a:r>
            <a:r>
              <a:rPr lang="es-ES" b="1" baseline="0" dirty="0" smtClean="0"/>
              <a:t> </a:t>
            </a:r>
            <a:r>
              <a:rPr lang="es-ES" baseline="0" dirty="0" smtClean="0"/>
              <a:t>Nunca se debe simular las columnas insertando texto en cuadros o practicas similares.</a:t>
            </a:r>
            <a:endParaRPr lang="es-ES" dirty="0" smtClean="0"/>
          </a:p>
          <a:p>
            <a:r>
              <a:rPr lang="es-ES" b="1" dirty="0" smtClean="0"/>
              <a:t>Listas</a:t>
            </a:r>
            <a:r>
              <a:rPr lang="es-ES" dirty="0" smtClean="0"/>
              <a:t>. Falsear las listas es una práctica habitual. Debemos</a:t>
            </a:r>
            <a:r>
              <a:rPr lang="es-ES" baseline="0" dirty="0" smtClean="0"/>
              <a:t> insertar siempre las listas de forma correcta.</a:t>
            </a:r>
            <a:endParaRPr lang="es-ES" dirty="0" smtClean="0"/>
          </a:p>
          <a:p>
            <a:r>
              <a:rPr lang="es-ES" b="1" dirty="0" smtClean="0"/>
              <a:t>Tablas</a:t>
            </a:r>
            <a:r>
              <a:rPr lang="es-ES" dirty="0" smtClean="0"/>
              <a:t>.</a:t>
            </a:r>
            <a:r>
              <a:rPr lang="es-ES" baseline="0" dirty="0" smtClean="0"/>
              <a:t> Las tablas debemos crearlas con la herramienta insertar, tabla.</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36</a:t>
            </a:fld>
            <a:endParaRPr lang="es-ES"/>
          </a:p>
        </p:txBody>
      </p:sp>
    </p:spTree>
    <p:extLst>
      <p:ext uri="{BB962C8B-B14F-4D97-AF65-F5344CB8AC3E}">
        <p14:creationId xmlns:p14="http://schemas.microsoft.com/office/powerpoint/2010/main" val="958447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spcBef>
                <a:spcPts val="1800"/>
              </a:spcBef>
              <a:spcAft>
                <a:spcPts val="1200"/>
              </a:spcAft>
              <a:buNone/>
            </a:pPr>
            <a:r>
              <a:rPr lang="es-ES" sz="1200" dirty="0" smtClean="0"/>
              <a:t>Al crear tablas…</a:t>
            </a:r>
          </a:p>
          <a:p>
            <a:pPr>
              <a:spcBef>
                <a:spcPts val="1800"/>
              </a:spcBef>
              <a:spcAft>
                <a:spcPts val="1200"/>
              </a:spcAft>
            </a:pPr>
            <a:r>
              <a:rPr lang="es-ES" sz="1200" dirty="0" smtClean="0"/>
              <a:t>Haz la tabla lo más sencilla posible</a:t>
            </a:r>
          </a:p>
          <a:p>
            <a:pPr>
              <a:spcBef>
                <a:spcPts val="1800"/>
              </a:spcBef>
              <a:spcAft>
                <a:spcPts val="1200"/>
              </a:spcAft>
            </a:pPr>
            <a:r>
              <a:rPr lang="es-ES" sz="1200" dirty="0" smtClean="0"/>
              <a:t>No incluyas dentro de una celda otra tabla</a:t>
            </a:r>
          </a:p>
          <a:p>
            <a:pPr>
              <a:spcBef>
                <a:spcPts val="1800"/>
              </a:spcBef>
              <a:spcAft>
                <a:spcPts val="1200"/>
              </a:spcAft>
            </a:pPr>
            <a:r>
              <a:rPr lang="es-ES" sz="1200" dirty="0" smtClean="0"/>
              <a:t>No combines celdas</a:t>
            </a:r>
          </a:p>
          <a:p>
            <a:endParaRPr lang="es-ES" dirty="0" smtClean="0"/>
          </a:p>
          <a:p>
            <a:pPr marL="0" indent="0">
              <a:buNone/>
            </a:pPr>
            <a:r>
              <a:rPr lang="es-ES" sz="3200" dirty="0" smtClean="0"/>
              <a:t>Al crear tablas…</a:t>
            </a:r>
          </a:p>
          <a:p>
            <a:pPr>
              <a:spcBef>
                <a:spcPts val="1800"/>
              </a:spcBef>
              <a:spcAft>
                <a:spcPts val="1200"/>
              </a:spcAft>
            </a:pPr>
            <a:r>
              <a:rPr lang="es-ES" sz="3200" dirty="0" smtClean="0"/>
              <a:t>Tablas que quepan en una página.</a:t>
            </a:r>
          </a:p>
          <a:p>
            <a:pPr>
              <a:spcBef>
                <a:spcPts val="1800"/>
              </a:spcBef>
              <a:spcAft>
                <a:spcPts val="1200"/>
              </a:spcAft>
            </a:pPr>
            <a:r>
              <a:rPr lang="es-ES" sz="3200" dirty="0" smtClean="0"/>
              <a:t>Si ocupan varias páginas:</a:t>
            </a:r>
          </a:p>
          <a:p>
            <a:pPr lvl="1">
              <a:spcBef>
                <a:spcPts val="1800"/>
              </a:spcBef>
              <a:spcAft>
                <a:spcPts val="1200"/>
              </a:spcAft>
            </a:pPr>
            <a:r>
              <a:rPr lang="es-ES" sz="2800" dirty="0" smtClean="0"/>
              <a:t>Repite las cabeceras.</a:t>
            </a:r>
          </a:p>
          <a:p>
            <a:pPr lvl="1">
              <a:spcBef>
                <a:spcPts val="1800"/>
              </a:spcBef>
              <a:spcAft>
                <a:spcPts val="1200"/>
              </a:spcAft>
            </a:pPr>
            <a:r>
              <a:rPr lang="es-ES" sz="2800" dirty="0" smtClean="0"/>
              <a:t>No dividas las filas.</a:t>
            </a:r>
          </a:p>
          <a:p>
            <a:endParaRPr lang="es-ES" dirty="0" smtClean="0"/>
          </a:p>
          <a:p>
            <a:r>
              <a:rPr lang="es-ES" dirty="0" smtClean="0"/>
              <a:t>Añade una descripción.</a:t>
            </a:r>
          </a:p>
          <a:p>
            <a:endParaRPr lang="es-ES" dirty="0" smtClean="0"/>
          </a:p>
          <a:p>
            <a:r>
              <a:rPr lang="es-ES" sz="1200" b="0" i="0" kern="1200" dirty="0" smtClean="0">
                <a:solidFill>
                  <a:schemeClr val="tx1"/>
                </a:solidFill>
                <a:effectLst/>
                <a:latin typeface="+mn-lt"/>
                <a:ea typeface="+mn-ea"/>
                <a:cs typeface="+mn-cs"/>
              </a:rPr>
              <a:t>Las tablas organizan la información visualmente y ayudan a mostrar las relaciones entre los elementos. </a:t>
            </a:r>
          </a:p>
          <a:p>
            <a:endParaRPr lang="es-ES" sz="1200" b="0" i="0"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Cómo agregar una fila de encabezado a una tabla</a:t>
            </a:r>
          </a:p>
          <a:p>
            <a:r>
              <a:rPr lang="es-ES" sz="1200" kern="1200" dirty="0" smtClean="0">
                <a:solidFill>
                  <a:schemeClr val="tx1"/>
                </a:solidFill>
                <a:effectLst/>
                <a:latin typeface="+mn-lt"/>
                <a:ea typeface="+mn-ea"/>
                <a:cs typeface="+mn-cs"/>
              </a:rPr>
              <a:t>Elija </a:t>
            </a:r>
            <a:r>
              <a:rPr lang="es-ES" sz="1200" b="1" kern="1200" dirty="0" smtClean="0">
                <a:solidFill>
                  <a:schemeClr val="tx1"/>
                </a:solidFill>
                <a:effectLst/>
                <a:latin typeface="+mn-lt"/>
                <a:ea typeface="+mn-ea"/>
                <a:cs typeface="+mn-cs"/>
              </a:rPr>
              <a:t>insertar</a:t>
            </a:r>
            <a:r>
              <a:rPr lang="es-ES" sz="1200" kern="1200" dirty="0" smtClean="0">
                <a:solidFill>
                  <a:schemeClr val="tx1"/>
                </a:solidFill>
                <a:effectLst/>
                <a:latin typeface="+mn-lt"/>
                <a:ea typeface="+mn-ea"/>
                <a:cs typeface="+mn-cs"/>
              </a:rPr>
              <a:t> &gt; </a:t>
            </a:r>
            <a:r>
              <a:rPr lang="es-ES" sz="1200" b="1" kern="1200" dirty="0" smtClean="0">
                <a:solidFill>
                  <a:schemeClr val="tx1"/>
                </a:solidFill>
                <a:effectLst/>
                <a:latin typeface="+mn-lt"/>
                <a:ea typeface="+mn-ea"/>
                <a:cs typeface="+mn-cs"/>
              </a:rPr>
              <a:t>tabla</a:t>
            </a:r>
            <a:r>
              <a:rPr lang="es-ES" sz="1200" kern="1200" dirty="0" smtClean="0">
                <a:solidFill>
                  <a:schemeClr val="tx1"/>
                </a:solidFill>
                <a:effectLst/>
                <a:latin typeface="+mn-lt"/>
                <a:ea typeface="+mn-ea"/>
                <a:cs typeface="+mn-cs"/>
              </a:rPr>
              <a:t> para insertar una tabla.</a:t>
            </a:r>
          </a:p>
          <a:p>
            <a:r>
              <a:rPr lang="es-ES" sz="1200" kern="1200" dirty="0" smtClean="0">
                <a:solidFill>
                  <a:schemeClr val="tx1"/>
                </a:solidFill>
                <a:effectLst/>
                <a:latin typeface="+mn-lt"/>
                <a:ea typeface="+mn-ea"/>
                <a:cs typeface="+mn-cs"/>
              </a:rPr>
              <a:t>Elija el número de cuadros que desea usar para crear columnas y, a continuación, elija el número de cuadros que quiere que aparezcan para crear filas para la tabla.</a:t>
            </a:r>
          </a:p>
          <a:p>
            <a:r>
              <a:rPr lang="es-ES" sz="1200" b="1" kern="1200" dirty="0" smtClean="0">
                <a:solidFill>
                  <a:schemeClr val="tx1"/>
                </a:solidFill>
                <a:effectLst/>
                <a:latin typeface="+mn-lt"/>
                <a:ea typeface="+mn-ea"/>
                <a:cs typeface="+mn-cs"/>
              </a:rPr>
              <a:t>Nota:</a:t>
            </a:r>
            <a:r>
              <a:rPr lang="es-ES" sz="1200" kern="1200" dirty="0" smtClean="0">
                <a:solidFill>
                  <a:schemeClr val="tx1"/>
                </a:solidFill>
                <a:effectLst/>
                <a:latin typeface="+mn-lt"/>
                <a:ea typeface="+mn-ea"/>
                <a:cs typeface="+mn-cs"/>
              </a:rPr>
              <a:t> Al agregar una tabla a un documento, aparecerán dos pestañas nuevas en la cinta de opciones: </a:t>
            </a:r>
            <a:r>
              <a:rPr lang="es-ES" sz="1200" b="1" kern="1200" dirty="0" smtClean="0">
                <a:solidFill>
                  <a:schemeClr val="tx1"/>
                </a:solidFill>
                <a:effectLst/>
                <a:latin typeface="+mn-lt"/>
                <a:ea typeface="+mn-ea"/>
                <a:cs typeface="+mn-cs"/>
              </a:rPr>
              <a:t>diseño</a:t>
            </a:r>
            <a:r>
              <a:rPr lang="es-ES" sz="1200" kern="1200" dirty="0" smtClean="0">
                <a:solidFill>
                  <a:schemeClr val="tx1"/>
                </a:solidFill>
                <a:effectLst/>
                <a:latin typeface="+mn-lt"/>
                <a:ea typeface="+mn-ea"/>
                <a:cs typeface="+mn-cs"/>
              </a:rPr>
              <a:t> y </a:t>
            </a:r>
            <a:r>
              <a:rPr lang="es-ES" sz="1200" b="1" kern="1200" dirty="0" smtClean="0">
                <a:solidFill>
                  <a:schemeClr val="tx1"/>
                </a:solidFill>
                <a:effectLst/>
                <a:latin typeface="+mn-lt"/>
                <a:ea typeface="+mn-ea"/>
                <a:cs typeface="+mn-cs"/>
              </a:rPr>
              <a:t>presentación</a:t>
            </a:r>
            <a:r>
              <a:rPr lang="es-ES" sz="1200" kern="1200" dirty="0" smtClean="0">
                <a:solidFill>
                  <a:schemeClr val="tx1"/>
                </a:solidFill>
                <a:effectLst/>
                <a:latin typeface="+mn-lt"/>
                <a:ea typeface="+mn-ea"/>
                <a:cs typeface="+mn-cs"/>
              </a:rPr>
              <a:t>. Estas son las </a:t>
            </a:r>
            <a:r>
              <a:rPr lang="es-ES" sz="1200" b="1" kern="1200" dirty="0" smtClean="0">
                <a:solidFill>
                  <a:schemeClr val="tx1"/>
                </a:solidFill>
                <a:effectLst/>
                <a:latin typeface="+mn-lt"/>
                <a:ea typeface="+mn-ea"/>
                <a:cs typeface="+mn-cs"/>
              </a:rPr>
              <a:t>herramientas de tabla</a:t>
            </a:r>
            <a:r>
              <a:rPr lang="es-ES" sz="1200" kern="1200" dirty="0" smtClean="0">
                <a:solidFill>
                  <a:schemeClr val="tx1"/>
                </a:solidFill>
                <a:effectLst/>
                <a:latin typeface="+mn-lt"/>
                <a:ea typeface="+mn-ea"/>
                <a:cs typeface="+mn-cs"/>
              </a:rPr>
              <a:t>.</a:t>
            </a:r>
          </a:p>
          <a:p>
            <a:r>
              <a:rPr lang="es-ES" sz="1200" kern="1200" dirty="0" smtClean="0">
                <a:solidFill>
                  <a:schemeClr val="tx1"/>
                </a:solidFill>
                <a:effectLst/>
                <a:latin typeface="+mn-lt"/>
                <a:ea typeface="+mn-ea"/>
                <a:cs typeface="+mn-cs"/>
              </a:rPr>
              <a:t>En la pestaña </a:t>
            </a:r>
            <a:r>
              <a:rPr lang="es-ES" sz="1200" b="1" kern="1200" dirty="0" smtClean="0">
                <a:solidFill>
                  <a:schemeClr val="tx1"/>
                </a:solidFill>
                <a:effectLst/>
                <a:latin typeface="+mn-lt"/>
                <a:ea typeface="+mn-ea"/>
                <a:cs typeface="+mn-cs"/>
              </a:rPr>
              <a:t>diseño</a:t>
            </a:r>
            <a:r>
              <a:rPr lang="es-ES" sz="1200" kern="1200" dirty="0" smtClean="0">
                <a:solidFill>
                  <a:schemeClr val="tx1"/>
                </a:solidFill>
                <a:effectLst/>
                <a:latin typeface="+mn-lt"/>
                <a:ea typeface="+mn-ea"/>
                <a:cs typeface="+mn-cs"/>
              </a:rPr>
              <a:t> , elija el grupo </a:t>
            </a:r>
            <a:r>
              <a:rPr lang="es-ES" sz="1200" b="1" kern="1200" dirty="0" smtClean="0">
                <a:solidFill>
                  <a:schemeClr val="tx1"/>
                </a:solidFill>
                <a:effectLst/>
                <a:latin typeface="+mn-lt"/>
                <a:ea typeface="+mn-ea"/>
                <a:cs typeface="+mn-cs"/>
              </a:rPr>
              <a:t>Opciones de estilos de tabla</a:t>
            </a:r>
            <a:r>
              <a:rPr lang="es-ES" sz="1200" kern="1200" dirty="0" smtClean="0">
                <a:solidFill>
                  <a:schemeClr val="tx1"/>
                </a:solidFill>
                <a:effectLst/>
                <a:latin typeface="+mn-lt"/>
                <a:ea typeface="+mn-ea"/>
                <a:cs typeface="+mn-cs"/>
              </a:rPr>
              <a:t> y, a continuación, elija fila de </a:t>
            </a:r>
            <a:r>
              <a:rPr lang="es-ES" sz="1200" b="1" kern="1200" dirty="0" smtClean="0">
                <a:solidFill>
                  <a:schemeClr val="tx1"/>
                </a:solidFill>
                <a:effectLst/>
                <a:latin typeface="+mn-lt"/>
                <a:ea typeface="+mn-ea"/>
                <a:cs typeface="+mn-cs"/>
              </a:rPr>
              <a:t>encabezado</a:t>
            </a:r>
            <a:r>
              <a:rPr lang="es-ES" sz="1200" kern="1200" dirty="0" smtClean="0">
                <a:solidFill>
                  <a:schemeClr val="tx1"/>
                </a:solidFill>
                <a:effectLst/>
                <a:latin typeface="+mn-lt"/>
                <a:ea typeface="+mn-ea"/>
                <a:cs typeface="+mn-cs"/>
              </a:rPr>
              <a:t>. Otras opciones incluyen </a:t>
            </a:r>
            <a:r>
              <a:rPr lang="es-ES" sz="1200" b="1" kern="1200" dirty="0" smtClean="0">
                <a:solidFill>
                  <a:schemeClr val="tx1"/>
                </a:solidFill>
                <a:effectLst/>
                <a:latin typeface="+mn-lt"/>
                <a:ea typeface="+mn-ea"/>
                <a:cs typeface="+mn-cs"/>
              </a:rPr>
              <a:t>filas con bandas</a:t>
            </a:r>
            <a:r>
              <a:rPr lang="es-ES" sz="1200" kern="1200" dirty="0" smtClean="0">
                <a:solidFill>
                  <a:schemeClr val="tx1"/>
                </a:solidFill>
                <a:effectLst/>
                <a:latin typeface="+mn-lt"/>
                <a:ea typeface="+mn-ea"/>
                <a:cs typeface="+mn-cs"/>
              </a:rPr>
              <a:t> o </a:t>
            </a:r>
            <a:r>
              <a:rPr lang="es-ES" sz="1200" b="1" kern="1200" dirty="0" smtClean="0">
                <a:solidFill>
                  <a:schemeClr val="tx1"/>
                </a:solidFill>
                <a:effectLst/>
                <a:latin typeface="+mn-lt"/>
                <a:ea typeface="+mn-ea"/>
                <a:cs typeface="+mn-cs"/>
              </a:rPr>
              <a:t>fila de total</a:t>
            </a:r>
            <a:r>
              <a:rPr lang="es-ES" sz="1200" kern="1200" dirty="0" smtClean="0">
                <a:solidFill>
                  <a:schemeClr val="tx1"/>
                </a:solidFill>
                <a:effectLst/>
                <a:latin typeface="+mn-lt"/>
                <a:ea typeface="+mn-ea"/>
                <a:cs typeface="+mn-cs"/>
              </a:rPr>
              <a:t>.</a:t>
            </a:r>
          </a:p>
          <a:p>
            <a:r>
              <a:rPr lang="es-ES" sz="1200" kern="1200" dirty="0" smtClean="0">
                <a:solidFill>
                  <a:schemeClr val="tx1"/>
                </a:solidFill>
                <a:effectLst/>
                <a:latin typeface="+mn-lt"/>
                <a:ea typeface="+mn-ea"/>
                <a:cs typeface="+mn-cs"/>
              </a:rPr>
              <a:t>Ahora, la tabla tiene una fila de encabezado. Esto significa que, en segundo plano, Word y las tecnologías de asistencia podrán comunicarse acerca de la tabla de forma inteligente.</a:t>
            </a:r>
          </a:p>
          <a:p>
            <a:endParaRPr lang="es-ES" sz="1200" b="1" kern="1200" dirty="0" smtClean="0">
              <a:solidFill>
                <a:schemeClr val="tx1"/>
              </a:solidFill>
              <a:effectLst/>
              <a:latin typeface="+mn-lt"/>
              <a:ea typeface="+mn-ea"/>
              <a:cs typeface="+mn-cs"/>
            </a:endParaRPr>
          </a:p>
          <a:p>
            <a:r>
              <a:rPr lang="es-ES" sz="1200" b="1" kern="1200" dirty="0" smtClean="0">
                <a:solidFill>
                  <a:schemeClr val="tx1"/>
                </a:solidFill>
                <a:effectLst/>
                <a:latin typeface="+mn-lt"/>
                <a:ea typeface="+mn-ea"/>
                <a:cs typeface="+mn-cs"/>
              </a:rPr>
              <a:t>Agregar encabezados de columna</a:t>
            </a:r>
          </a:p>
          <a:p>
            <a:r>
              <a:rPr lang="es-ES" sz="1200" kern="1200" dirty="0" smtClean="0">
                <a:solidFill>
                  <a:schemeClr val="tx1"/>
                </a:solidFill>
                <a:effectLst/>
                <a:latin typeface="+mn-lt"/>
                <a:ea typeface="+mn-ea"/>
                <a:cs typeface="+mn-cs"/>
              </a:rPr>
              <a:t>Coloque el cursor en la primera celda de la fila superior de la nueva tabla.</a:t>
            </a:r>
          </a:p>
          <a:p>
            <a:r>
              <a:rPr lang="es-ES" sz="1200" kern="1200" dirty="0" smtClean="0">
                <a:solidFill>
                  <a:schemeClr val="tx1"/>
                </a:solidFill>
                <a:effectLst/>
                <a:latin typeface="+mn-lt"/>
                <a:ea typeface="+mn-ea"/>
                <a:cs typeface="+mn-cs"/>
              </a:rPr>
              <a:t>Escriba el nombre de esta columna y, después, presione la tecla TAB para desplazarse de una columna a la siguiente. Agregue nombres de columna adicionales según sea necesario.</a:t>
            </a:r>
          </a:p>
          <a:p>
            <a:r>
              <a:rPr lang="es-ES" sz="1200" kern="1200" dirty="0" smtClean="0">
                <a:solidFill>
                  <a:schemeClr val="tx1"/>
                </a:solidFill>
                <a:effectLst/>
                <a:latin typeface="+mn-lt"/>
                <a:ea typeface="+mn-ea"/>
                <a:cs typeface="+mn-cs"/>
              </a:rPr>
              <a:t>Ahora, la tabla tiene nombres de columna, lo que facilita la comprensión de la información que contiene la tabla. Algunos lectores de pantalla pueden configurarse para leer los nombres de columna en cualquier momento, lo que puede resultar de ayuda cuando se trabaja con una tabla grande.</a:t>
            </a:r>
          </a:p>
          <a:p>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37</a:t>
            </a:fld>
            <a:endParaRPr lang="es-ES"/>
          </a:p>
        </p:txBody>
      </p:sp>
    </p:spTree>
    <p:extLst>
      <p:ext uri="{BB962C8B-B14F-4D97-AF65-F5344CB8AC3E}">
        <p14:creationId xmlns:p14="http://schemas.microsoft.com/office/powerpoint/2010/main" val="2776818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1" i="0" kern="1200" dirty="0" smtClean="0">
                <a:solidFill>
                  <a:schemeClr val="tx1"/>
                </a:solidFill>
                <a:effectLst/>
                <a:latin typeface="+mn-lt"/>
                <a:ea typeface="+mn-ea"/>
                <a:cs typeface="+mn-cs"/>
              </a:rPr>
              <a:t>Para agregar detalles sobre un documento</a:t>
            </a:r>
          </a:p>
          <a:p>
            <a:r>
              <a:rPr lang="es-ES" sz="1200" b="0" i="0" kern="1200" dirty="0" smtClean="0">
                <a:solidFill>
                  <a:schemeClr val="tx1"/>
                </a:solidFill>
                <a:effectLst/>
                <a:latin typeface="+mn-lt"/>
                <a:ea typeface="+mn-ea"/>
                <a:cs typeface="+mn-cs"/>
              </a:rPr>
              <a:t>En Word, seleccione </a:t>
            </a:r>
            <a:r>
              <a:rPr lang="es-ES" sz="1200" b="1" i="0" kern="1200" dirty="0" smtClean="0">
                <a:solidFill>
                  <a:schemeClr val="tx1"/>
                </a:solidFill>
                <a:effectLst/>
                <a:latin typeface="+mn-lt"/>
                <a:ea typeface="+mn-ea"/>
                <a:cs typeface="+mn-cs"/>
              </a:rPr>
              <a:t>archivo</a:t>
            </a:r>
            <a:r>
              <a:rPr lang="es-ES" sz="1200" b="0" i="0" kern="1200" dirty="0" smtClean="0">
                <a:solidFill>
                  <a:schemeClr val="tx1"/>
                </a:solidFill>
                <a:effectLst/>
                <a:latin typeface="+mn-lt"/>
                <a:ea typeface="+mn-ea"/>
                <a:cs typeface="+mn-cs"/>
              </a:rPr>
              <a:t> &gt; </a:t>
            </a:r>
            <a:r>
              <a:rPr lang="es-ES" sz="1200" b="1" i="0" kern="1200" dirty="0" smtClean="0">
                <a:solidFill>
                  <a:schemeClr val="tx1"/>
                </a:solidFill>
                <a:effectLst/>
                <a:latin typeface="+mn-lt"/>
                <a:ea typeface="+mn-ea"/>
                <a:cs typeface="+mn-cs"/>
              </a:rPr>
              <a:t>información</a:t>
            </a:r>
            <a:r>
              <a:rPr lang="es-ES" sz="1200" b="0" i="0" kern="1200" dirty="0" smtClean="0">
                <a:solidFill>
                  <a:schemeClr val="tx1"/>
                </a:solidFill>
                <a:effectLst/>
                <a:latin typeface="+mn-lt"/>
                <a:ea typeface="+mn-ea"/>
                <a:cs typeface="+mn-cs"/>
              </a:rPr>
              <a:t>.</a:t>
            </a:r>
          </a:p>
          <a:p>
            <a:r>
              <a:rPr lang="es-ES" sz="1200" b="0" i="0" kern="1200" dirty="0" smtClean="0">
                <a:solidFill>
                  <a:schemeClr val="tx1"/>
                </a:solidFill>
                <a:effectLst/>
                <a:latin typeface="+mn-lt"/>
                <a:ea typeface="+mn-ea"/>
                <a:cs typeface="+mn-cs"/>
              </a:rPr>
              <a:t>En </a:t>
            </a:r>
            <a:r>
              <a:rPr lang="es-ES" sz="1200" b="1" i="0" kern="1200" dirty="0" smtClean="0">
                <a:solidFill>
                  <a:schemeClr val="tx1"/>
                </a:solidFill>
                <a:effectLst/>
                <a:latin typeface="+mn-lt"/>
                <a:ea typeface="+mn-ea"/>
                <a:cs typeface="+mn-cs"/>
              </a:rPr>
              <a:t>Propiedades</a:t>
            </a:r>
            <a:r>
              <a:rPr lang="es-ES" sz="1200" b="0" i="0" kern="1200" dirty="0" smtClean="0">
                <a:solidFill>
                  <a:schemeClr val="tx1"/>
                </a:solidFill>
                <a:effectLst/>
                <a:latin typeface="+mn-lt"/>
                <a:ea typeface="+mn-ea"/>
                <a:cs typeface="+mn-cs"/>
              </a:rPr>
              <a:t>, en el cuadro </a:t>
            </a:r>
            <a:r>
              <a:rPr lang="es-ES" sz="1200" b="1" i="0" kern="1200" dirty="0" smtClean="0">
                <a:solidFill>
                  <a:schemeClr val="tx1"/>
                </a:solidFill>
                <a:effectLst/>
                <a:latin typeface="+mn-lt"/>
                <a:ea typeface="+mn-ea"/>
                <a:cs typeface="+mn-cs"/>
              </a:rPr>
              <a:t>Título</a:t>
            </a:r>
            <a:r>
              <a:rPr lang="es-ES" sz="1200" b="0" i="0" kern="1200" dirty="0" smtClean="0">
                <a:solidFill>
                  <a:schemeClr val="tx1"/>
                </a:solidFill>
                <a:effectLst/>
                <a:latin typeface="+mn-lt"/>
                <a:ea typeface="+mn-ea"/>
                <a:cs typeface="+mn-cs"/>
              </a:rPr>
              <a:t>, escriba un título para el documento.</a:t>
            </a:r>
          </a:p>
          <a:p>
            <a:r>
              <a:rPr lang="es-ES" sz="1200" b="0" i="0" kern="1200" dirty="0" smtClean="0">
                <a:solidFill>
                  <a:schemeClr val="tx1"/>
                </a:solidFill>
                <a:effectLst/>
                <a:latin typeface="+mn-lt"/>
                <a:ea typeface="+mn-ea"/>
                <a:cs typeface="+mn-cs"/>
              </a:rPr>
              <a:t>Para agregar un autor, en </a:t>
            </a:r>
            <a:r>
              <a:rPr lang="es-ES" sz="1200" b="1" i="0" kern="1200" dirty="0" smtClean="0">
                <a:solidFill>
                  <a:schemeClr val="tx1"/>
                </a:solidFill>
                <a:effectLst/>
                <a:latin typeface="+mn-lt"/>
                <a:ea typeface="+mn-ea"/>
                <a:cs typeface="+mn-cs"/>
              </a:rPr>
              <a:t>personas relacionadas</a:t>
            </a:r>
            <a:r>
              <a:rPr lang="es-ES" sz="1200" b="0" i="0" kern="1200" dirty="0" smtClean="0">
                <a:solidFill>
                  <a:schemeClr val="tx1"/>
                </a:solidFill>
                <a:effectLst/>
                <a:latin typeface="+mn-lt"/>
                <a:ea typeface="+mn-ea"/>
                <a:cs typeface="+mn-cs"/>
              </a:rPr>
              <a:t>, seleccione </a:t>
            </a:r>
            <a:r>
              <a:rPr lang="es-ES" sz="1200" b="1" i="0" kern="1200" dirty="0" smtClean="0">
                <a:solidFill>
                  <a:schemeClr val="tx1"/>
                </a:solidFill>
                <a:effectLst/>
                <a:latin typeface="+mn-lt"/>
                <a:ea typeface="+mn-ea"/>
                <a:cs typeface="+mn-cs"/>
              </a:rPr>
              <a:t>Agregar un autor</a:t>
            </a:r>
            <a:r>
              <a:rPr lang="es-ES" sz="1200" b="0" i="0" kern="1200" dirty="0" smtClean="0">
                <a:solidFill>
                  <a:schemeClr val="tx1"/>
                </a:solidFill>
                <a:effectLst/>
                <a:latin typeface="+mn-lt"/>
                <a:ea typeface="+mn-ea"/>
                <a:cs typeface="+mn-cs"/>
              </a:rPr>
              <a:t>.</a:t>
            </a:r>
          </a:p>
          <a:p>
            <a:endParaRPr lang="es-ES" baseline="0" dirty="0" smtClean="0"/>
          </a:p>
          <a:p>
            <a:endParaRPr lang="es-ES" baseline="0" dirty="0" smtClean="0"/>
          </a:p>
          <a:p>
            <a:r>
              <a:rPr lang="es-ES" baseline="0" dirty="0" smtClean="0"/>
              <a:t>Nombre de archivo significativo</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t>Word y PowerPoint desde la versión 2010 tienen un validador de accesibilidad. En el se marca la diferencia entre errores y advertencias.</a:t>
            </a:r>
          </a:p>
          <a:p>
            <a:endParaRPr lang="es-ES" baseline="0" dirty="0" smtClean="0"/>
          </a:p>
          <a:p>
            <a:pPr marL="0" indent="0">
              <a:buNone/>
            </a:pPr>
            <a:r>
              <a:rPr lang="es-ES" dirty="0" smtClean="0"/>
              <a:t>Asegurar la compatibilidad…</a:t>
            </a:r>
          </a:p>
          <a:p>
            <a:pPr>
              <a:spcBef>
                <a:spcPts val="1800"/>
              </a:spcBef>
              <a:spcAft>
                <a:spcPts val="1200"/>
              </a:spcAft>
            </a:pPr>
            <a:r>
              <a:rPr lang="es-ES" dirty="0" smtClean="0"/>
              <a:t>Distribuirlo en varios formatos:</a:t>
            </a:r>
          </a:p>
          <a:p>
            <a:pPr lvl="1">
              <a:spcBef>
                <a:spcPts val="1800"/>
              </a:spcBef>
              <a:spcAft>
                <a:spcPts val="1200"/>
              </a:spcAft>
            </a:pPr>
            <a:r>
              <a:rPr lang="es-ES" dirty="0" smtClean="0"/>
              <a:t>Compatible con versiones anteriores:  .</a:t>
            </a:r>
            <a:r>
              <a:rPr lang="es-ES" dirty="0" err="1" smtClean="0"/>
              <a:t>doc</a:t>
            </a:r>
            <a:endParaRPr lang="es-ES" dirty="0" smtClean="0"/>
          </a:p>
          <a:p>
            <a:pPr lvl="1">
              <a:spcBef>
                <a:spcPts val="1800"/>
              </a:spcBef>
              <a:spcAft>
                <a:spcPts val="1200"/>
              </a:spcAft>
            </a:pPr>
            <a:r>
              <a:rPr lang="es-ES" dirty="0" smtClean="0"/>
              <a:t>Formato libre: .</a:t>
            </a:r>
            <a:r>
              <a:rPr lang="es-ES" dirty="0" err="1" smtClean="0"/>
              <a:t>odt</a:t>
            </a:r>
            <a:r>
              <a:rPr lang="es-ES" dirty="0" smtClean="0"/>
              <a:t>, .</a:t>
            </a:r>
            <a:r>
              <a:rPr lang="es-ES" dirty="0" err="1" smtClean="0"/>
              <a:t>html</a:t>
            </a:r>
            <a:r>
              <a:rPr lang="es-ES" dirty="0" smtClean="0"/>
              <a:t>, .</a:t>
            </a:r>
            <a:r>
              <a:rPr lang="es-ES" dirty="0" err="1" smtClean="0"/>
              <a:t>pdf</a:t>
            </a:r>
            <a:r>
              <a:rPr lang="es-ES" dirty="0" smtClean="0"/>
              <a:t> </a:t>
            </a:r>
          </a:p>
          <a:p>
            <a:endParaRPr lang="es-ES" baseline="0" dirty="0" smtClean="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38</a:t>
            </a:fld>
            <a:endParaRPr lang="es-ES"/>
          </a:p>
        </p:txBody>
      </p:sp>
    </p:spTree>
    <p:extLst>
      <p:ext uri="{BB962C8B-B14F-4D97-AF65-F5344CB8AC3E}">
        <p14:creationId xmlns:p14="http://schemas.microsoft.com/office/powerpoint/2010/main" val="2776818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Si vamos a generar un documento PDF desde</a:t>
            </a:r>
            <a:r>
              <a:rPr lang="es-ES" baseline="0" dirty="0" smtClean="0"/>
              <a:t> </a:t>
            </a:r>
            <a:r>
              <a:rPr lang="es-ES" baseline="0" dirty="0" err="1" smtClean="0"/>
              <a:t>word</a:t>
            </a:r>
            <a:r>
              <a:rPr lang="es-ES" dirty="0" smtClean="0"/>
              <a:t> sin utilizar Adobe Acrobat debemos asegurarnos que al crear el PDF esté activada la opción de accesibilidad. Para esto seguiremos los siguientes pasos: </a:t>
            </a:r>
          </a:p>
          <a:p>
            <a:pPr marL="228600" indent="-228600">
              <a:buAutoNum type="arabicPeriod"/>
            </a:pPr>
            <a:r>
              <a:rPr lang="es-ES" dirty="0" smtClean="0"/>
              <a:t>Acudiremos a la pestaña “Archivo”. </a:t>
            </a:r>
          </a:p>
          <a:p>
            <a:pPr marL="228600" indent="-228600">
              <a:buAutoNum type="arabicPeriod"/>
            </a:pPr>
            <a:r>
              <a:rPr lang="es-ES" dirty="0" smtClean="0"/>
              <a:t>Seleccionaremos la opción “Guardar y enviar” y luego “Crear documento PDF/XPS” (Archivo&gt;Guardar y Enviar&gt;Crear documento PDF/XPS).</a:t>
            </a:r>
          </a:p>
          <a:p>
            <a:pPr marL="228600" indent="-228600">
              <a:buAutoNum type="arabicPeriod"/>
            </a:pPr>
            <a:r>
              <a:rPr lang="es-ES" dirty="0" smtClean="0"/>
              <a:t>Se nos abrirá un cuadro de diálogo para guardar el documento, en ese momento tendremos que pulsar el botón “Opciones” y asegurarnos que está marcada la opción “Etiquetas” de la estructura del documento para accesibilidad.</a:t>
            </a:r>
          </a:p>
          <a:p>
            <a:pPr marL="0" indent="0">
              <a:buNone/>
            </a:pPr>
            <a:endParaRPr lang="es-ES" dirty="0" smtClean="0"/>
          </a:p>
          <a:p>
            <a:pPr marL="0" indent="0">
              <a:buNone/>
            </a:pPr>
            <a:r>
              <a:rPr lang="es-ES" dirty="0" smtClean="0"/>
              <a:t>En este menú de “Opciones” también podremos seleccionar el número de diapositivas por hoja. Debemos seleccionar aquel formato que permita un acceso correcto al mayor número de usuarios/as.</a:t>
            </a:r>
            <a:endParaRPr lang="es-ES" dirty="0"/>
          </a:p>
        </p:txBody>
      </p:sp>
      <p:sp>
        <p:nvSpPr>
          <p:cNvPr id="4" name="Marcador de número de diapositiva 3"/>
          <p:cNvSpPr>
            <a:spLocks noGrp="1"/>
          </p:cNvSpPr>
          <p:nvPr>
            <p:ph type="sldNum" sz="quarter" idx="10"/>
          </p:nvPr>
        </p:nvSpPr>
        <p:spPr/>
        <p:txBody>
          <a:bodyPr/>
          <a:lstStyle/>
          <a:p>
            <a:fld id="{5D672449-9E31-4876-A428-76A5EFD76408}" type="slidenum">
              <a:rPr lang="es-ES" smtClean="0"/>
              <a:t>39</a:t>
            </a:fld>
            <a:endParaRPr lang="es-ES"/>
          </a:p>
        </p:txBody>
      </p:sp>
    </p:spTree>
    <p:extLst>
      <p:ext uri="{BB962C8B-B14F-4D97-AF65-F5344CB8AC3E}">
        <p14:creationId xmlns:p14="http://schemas.microsoft.com/office/powerpoint/2010/main" val="42134144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Guardar información</a:t>
            </a:r>
          </a:p>
          <a:p>
            <a:r>
              <a:rPr lang="es-ES" dirty="0" smtClean="0"/>
              <a:t>Permitir</a:t>
            </a:r>
            <a:r>
              <a:rPr lang="es-ES" baseline="0" dirty="0" smtClean="0"/>
              <a:t> a</a:t>
            </a:r>
            <a:r>
              <a:rPr lang="es-ES" dirty="0" smtClean="0"/>
              <a:t>cceso</a:t>
            </a:r>
            <a:r>
              <a:rPr lang="es-ES" baseline="0" dirty="0" smtClean="0"/>
              <a:t> a los lectores de pantalla.</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40</a:t>
            </a:fld>
            <a:endParaRPr lang="es-ES"/>
          </a:p>
        </p:txBody>
      </p:sp>
    </p:spTree>
    <p:extLst>
      <p:ext uri="{BB962C8B-B14F-4D97-AF65-F5344CB8AC3E}">
        <p14:creationId xmlns:p14="http://schemas.microsoft.com/office/powerpoint/2010/main" val="2776818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Es conveniente</a:t>
            </a:r>
            <a:r>
              <a:rPr lang="es-ES" baseline="0" dirty="0" smtClean="0"/>
              <a:t> antes de subir cualquier documento al aula virtual asegurarnos de que se puede acceder al contenido del mismo utilizando un OCR.</a:t>
            </a:r>
          </a:p>
          <a:p>
            <a:r>
              <a:rPr lang="es-ES" sz="1200" b="0" i="0" kern="1200" dirty="0" smtClean="0">
                <a:solidFill>
                  <a:schemeClr val="tx1"/>
                </a:solidFill>
                <a:effectLst/>
                <a:latin typeface="+mn-lt"/>
                <a:ea typeface="+mn-ea"/>
                <a:cs typeface="+mn-cs"/>
              </a:rPr>
              <a:t>Los sistemas de reconocimiento óptico de caracteres (OCR) son capaces de reconocer numerosos tipos de fuentes de texto y caracteres de imprenta de máquinas de escribir y computadoras.</a:t>
            </a:r>
            <a:endParaRPr lang="es-ES" dirty="0"/>
          </a:p>
        </p:txBody>
      </p:sp>
      <p:sp>
        <p:nvSpPr>
          <p:cNvPr id="4" name="3 Marcador de número de diapositiva"/>
          <p:cNvSpPr>
            <a:spLocks noGrp="1"/>
          </p:cNvSpPr>
          <p:nvPr>
            <p:ph type="sldNum" sz="quarter" idx="10"/>
          </p:nvPr>
        </p:nvSpPr>
        <p:spPr/>
        <p:txBody>
          <a:bodyPr/>
          <a:lstStyle/>
          <a:p>
            <a:fld id="{2AC30C1F-03AC-49CC-A32D-80077E634933}" type="slidenum">
              <a:rPr lang="es-ES" smtClean="0"/>
              <a:t>41</a:t>
            </a:fld>
            <a:endParaRPr lang="es-ES"/>
          </a:p>
        </p:txBody>
      </p:sp>
    </p:spTree>
    <p:extLst>
      <p:ext uri="{BB962C8B-B14F-4D97-AF65-F5344CB8AC3E}">
        <p14:creationId xmlns:p14="http://schemas.microsoft.com/office/powerpoint/2010/main" val="965850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Además de cumplir</a:t>
            </a:r>
            <a:r>
              <a:rPr lang="es-ES" baseline="0" dirty="0" smtClean="0"/>
              <a:t> con la ley, trabajar de forma accesible nos aporta una serie de ventajas.</a:t>
            </a:r>
            <a:endParaRPr lang="es-ES" dirty="0"/>
          </a:p>
        </p:txBody>
      </p:sp>
      <p:sp>
        <p:nvSpPr>
          <p:cNvPr id="4" name="Marcador de número de diapositiva 3"/>
          <p:cNvSpPr>
            <a:spLocks noGrp="1"/>
          </p:cNvSpPr>
          <p:nvPr>
            <p:ph type="sldNum" sz="quarter" idx="10"/>
          </p:nvPr>
        </p:nvSpPr>
        <p:spPr/>
        <p:txBody>
          <a:bodyPr/>
          <a:lstStyle/>
          <a:p>
            <a:fld id="{5D672449-9E31-4876-A428-76A5EFD76408}" type="slidenum">
              <a:rPr lang="es-ES" smtClean="0"/>
              <a:t>42</a:t>
            </a:fld>
            <a:endParaRPr lang="es-ES"/>
          </a:p>
        </p:txBody>
      </p:sp>
    </p:spTree>
    <p:extLst>
      <p:ext uri="{BB962C8B-B14F-4D97-AF65-F5344CB8AC3E}">
        <p14:creationId xmlns:p14="http://schemas.microsoft.com/office/powerpoint/2010/main" val="3146350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Desde</a:t>
            </a:r>
            <a:r>
              <a:rPr lang="es-ES" baseline="0" dirty="0" smtClean="0"/>
              <a:t> GVA, en su portal, se hace mención a personas con diversidad funcional con un grado de discapacidad.</a:t>
            </a:r>
            <a:endParaRPr lang="es-ES" dirty="0"/>
          </a:p>
        </p:txBody>
      </p:sp>
      <p:sp>
        <p:nvSpPr>
          <p:cNvPr id="4" name="Marcador de número de diapositiva 3"/>
          <p:cNvSpPr>
            <a:spLocks noGrp="1"/>
          </p:cNvSpPr>
          <p:nvPr>
            <p:ph type="sldNum" sz="quarter" idx="10"/>
          </p:nvPr>
        </p:nvSpPr>
        <p:spPr/>
        <p:txBody>
          <a:bodyPr/>
          <a:lstStyle/>
          <a:p>
            <a:fld id="{2AC30C1F-03AC-49CC-A32D-80077E634933}" type="slidenum">
              <a:rPr lang="es-ES" smtClean="0"/>
              <a:t>7</a:t>
            </a:fld>
            <a:endParaRPr lang="es-ES"/>
          </a:p>
        </p:txBody>
      </p:sp>
    </p:spTree>
    <p:extLst>
      <p:ext uri="{BB962C8B-B14F-4D97-AF65-F5344CB8AC3E}">
        <p14:creationId xmlns:p14="http://schemas.microsoft.com/office/powerpoint/2010/main" val="3141593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Marcador de imagen de diapositiva"/>
          <p:cNvSpPr>
            <a:spLocks noGrp="1" noRot="1" noChangeAspect="1" noTextEdit="1"/>
          </p:cNvSpPr>
          <p:nvPr>
            <p:ph type="sldImg"/>
          </p:nvPr>
        </p:nvSpPr>
        <p:spPr>
          <a:ln/>
        </p:spPr>
      </p:sp>
      <p:sp>
        <p:nvSpPr>
          <p:cNvPr id="1229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altLang="es-ES" dirty="0" smtClean="0"/>
          </a:p>
        </p:txBody>
      </p:sp>
      <p:sp>
        <p:nvSpPr>
          <p:cNvPr id="1229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fld id="{34AC9E2D-09DF-46A1-A57C-126D926ECC52}" type="slidenum">
              <a:rPr lang="es-ES" altLang="es-ES" smtClean="0">
                <a:latin typeface="Times New Roman" panose="02020603050405020304" pitchFamily="18" charset="0"/>
              </a:rPr>
              <a:pPr/>
              <a:t>8</a:t>
            </a:fld>
            <a:endParaRPr lang="es-ES" altLang="es-ES" smtClean="0">
              <a:latin typeface="Times New Roman" panose="02020603050405020304" pitchFamily="18" charset="0"/>
            </a:endParaRPr>
          </a:p>
        </p:txBody>
      </p:sp>
    </p:spTree>
    <p:extLst>
      <p:ext uri="{BB962C8B-B14F-4D97-AF65-F5344CB8AC3E}">
        <p14:creationId xmlns:p14="http://schemas.microsoft.com/office/powerpoint/2010/main" val="3100906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Marcador de imagen de diapositiva"/>
          <p:cNvSpPr>
            <a:spLocks noGrp="1" noRot="1" noChangeAspect="1" noTextEdit="1"/>
          </p:cNvSpPr>
          <p:nvPr>
            <p:ph type="sldImg"/>
          </p:nvPr>
        </p:nvSpPr>
        <p:spPr>
          <a:ln/>
        </p:spPr>
      </p:sp>
      <p:sp>
        <p:nvSpPr>
          <p:cNvPr id="143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smtClean="0"/>
              <a:t>Las líneas braille suelen utilizarse de forma simultánea con los softwares lectores de pantalla como Jaws. Es un doble canal de información que facilita enormemente la lectura a personas ciegas y/o sordociegas.</a:t>
            </a:r>
          </a:p>
        </p:txBody>
      </p:sp>
      <p:sp>
        <p:nvSpPr>
          <p:cNvPr id="143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fld id="{33D2B0D8-44C7-4679-9364-CCCF74C0C686}" type="slidenum">
              <a:rPr lang="es-ES" altLang="es-ES" smtClean="0">
                <a:latin typeface="Times New Roman" panose="02020603050405020304" pitchFamily="18" charset="0"/>
              </a:rPr>
              <a:pPr/>
              <a:t>9</a:t>
            </a:fld>
            <a:endParaRPr lang="es-ES" altLang="es-ES" smtClean="0">
              <a:latin typeface="Times New Roman" panose="02020603050405020304" pitchFamily="18" charset="0"/>
            </a:endParaRPr>
          </a:p>
        </p:txBody>
      </p:sp>
    </p:spTree>
    <p:extLst>
      <p:ext uri="{BB962C8B-B14F-4D97-AF65-F5344CB8AC3E}">
        <p14:creationId xmlns:p14="http://schemas.microsoft.com/office/powerpoint/2010/main" val="164978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imagen de diapositiva"/>
          <p:cNvSpPr>
            <a:spLocks noGrp="1" noRot="1" noChangeAspect="1" noTextEdit="1"/>
          </p:cNvSpPr>
          <p:nvPr>
            <p:ph type="sldImg"/>
          </p:nvPr>
        </p:nvSpPr>
        <p:spPr>
          <a:ln/>
        </p:spPr>
      </p:sp>
      <p:sp>
        <p:nvSpPr>
          <p:cNvPr id="1638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dirty="0" smtClean="0"/>
              <a:t>La </a:t>
            </a:r>
            <a:r>
              <a:rPr lang="es-ES" altLang="es-ES" b="1" dirty="0" smtClean="0"/>
              <a:t>lupa de Windows </a:t>
            </a:r>
            <a:r>
              <a:rPr lang="es-ES" altLang="es-ES" dirty="0" smtClean="0"/>
              <a:t>es una herramienta que puede facilitar la lectura a personas con baja visión pero al magnificar mucho la pantalla pierde funcionalidad porque la imagen se suele “</a:t>
            </a:r>
            <a:r>
              <a:rPr lang="es-ES" altLang="es-ES" dirty="0" err="1" smtClean="0"/>
              <a:t>pixelar</a:t>
            </a:r>
            <a:r>
              <a:rPr lang="es-ES" altLang="es-ES" dirty="0" smtClean="0"/>
              <a:t>”. Herramientas como </a:t>
            </a:r>
            <a:r>
              <a:rPr lang="es-ES" altLang="es-ES" b="1" dirty="0" err="1" smtClean="0"/>
              <a:t>ZoomText</a:t>
            </a:r>
            <a:r>
              <a:rPr lang="es-ES" altLang="es-ES" dirty="0" smtClean="0"/>
              <a:t> consiguen una mayor nitidez en la magnificación de los contenidos.</a:t>
            </a:r>
          </a:p>
        </p:txBody>
      </p:sp>
      <p:sp>
        <p:nvSpPr>
          <p:cNvPr id="1638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fld id="{B947377B-EE0F-4D80-98FE-1F267D17224E}" type="slidenum">
              <a:rPr lang="es-ES" altLang="es-ES" smtClean="0">
                <a:latin typeface="Times New Roman" panose="02020603050405020304" pitchFamily="18" charset="0"/>
              </a:rPr>
              <a:pPr/>
              <a:t>10</a:t>
            </a:fld>
            <a:endParaRPr lang="es-ES" altLang="es-ES" smtClean="0">
              <a:latin typeface="Times New Roman" panose="02020603050405020304" pitchFamily="18" charset="0"/>
            </a:endParaRPr>
          </a:p>
        </p:txBody>
      </p:sp>
    </p:spTree>
    <p:extLst>
      <p:ext uri="{BB962C8B-B14F-4D97-AF65-F5344CB8AC3E}">
        <p14:creationId xmlns:p14="http://schemas.microsoft.com/office/powerpoint/2010/main" val="1672498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a:ln/>
        </p:spPr>
      </p:sp>
      <p:sp>
        <p:nvSpPr>
          <p:cNvPr id="3" name="2 Marcador de notas"/>
          <p:cNvSpPr>
            <a:spLocks noGrp="1"/>
          </p:cNvSpPr>
          <p:nvPr>
            <p:ph type="body" idx="1"/>
          </p:nvPr>
        </p:nvSpPr>
        <p:spPr/>
        <p:txBody>
          <a:bodyPr/>
          <a:lstStyle/>
          <a:p>
            <a:pPr eaLnBrk="1" fontAlgn="auto" hangingPunct="1">
              <a:spcBef>
                <a:spcPts val="0"/>
              </a:spcBef>
              <a:spcAft>
                <a:spcPts val="0"/>
              </a:spcAft>
              <a:defRPr/>
            </a:pPr>
            <a:r>
              <a:rPr lang="es-ES" dirty="0" smtClean="0">
                <a:latin typeface="+mn-lt"/>
              </a:rPr>
              <a:t>Hay que evitar hacer referencias al color, forma o posición en el</a:t>
            </a:r>
            <a:r>
              <a:rPr lang="es-ES" baseline="0" dirty="0" smtClean="0">
                <a:latin typeface="+mn-lt"/>
              </a:rPr>
              <a:t> contenido de nuestros archivos digitales y en la docencia presencial.</a:t>
            </a:r>
            <a:endParaRPr lang="es-ES" dirty="0" smtClean="0">
              <a:latin typeface="+mn-lt"/>
            </a:endParaRPr>
          </a:p>
          <a:p>
            <a:pPr eaLnBrk="1" fontAlgn="auto" hangingPunct="1">
              <a:spcBef>
                <a:spcPts val="0"/>
              </a:spcBef>
              <a:spcAft>
                <a:spcPts val="0"/>
              </a:spcAft>
              <a:defRPr/>
            </a:pPr>
            <a:endParaRPr lang="es-ES" dirty="0" smtClean="0">
              <a:latin typeface="+mn-lt"/>
            </a:endParaRPr>
          </a:p>
          <a:p>
            <a:pPr eaLnBrk="1" fontAlgn="auto" hangingPunct="1">
              <a:spcBef>
                <a:spcPts val="0"/>
              </a:spcBef>
              <a:spcAft>
                <a:spcPts val="0"/>
              </a:spcAft>
              <a:defRPr/>
            </a:pPr>
            <a:r>
              <a:rPr lang="es-ES" dirty="0" smtClean="0">
                <a:latin typeface="+mn-lt"/>
              </a:rPr>
              <a:t>El </a:t>
            </a:r>
            <a:r>
              <a:rPr lang="es-ES" b="1" dirty="0" smtClean="0">
                <a:latin typeface="+mn-lt"/>
              </a:rPr>
              <a:t>daltonismo</a:t>
            </a:r>
            <a:r>
              <a:rPr lang="es-ES" dirty="0" smtClean="0">
                <a:latin typeface="+mn-lt"/>
              </a:rPr>
              <a:t> (o, más precisamente, la dificultad en la visión de los colores) casi siempre, es un trastorno hereditario que afecta con más frecuencia a los hombres que a las mujeres. El 10% de los hombres lo padecen. El daltonismo es la incapacidad para ver algunos colores en la forma normal.</a:t>
            </a:r>
            <a:endParaRPr lang="es-ES" dirty="0" smtClean="0"/>
          </a:p>
          <a:p>
            <a:pPr>
              <a:defRPr/>
            </a:pPr>
            <a:endParaRPr lang="es-ES" b="1" dirty="0" smtClean="0">
              <a:latin typeface="+mn-lt"/>
            </a:endParaRPr>
          </a:p>
          <a:p>
            <a:pPr>
              <a:defRPr/>
            </a:pPr>
            <a:r>
              <a:rPr lang="es-ES" dirty="0" smtClean="0"/>
              <a:t>El daltonismo ocurre cuando hay un problema con los pigmentos en ciertas células nerviosas del ojo que perciben el color. Estas células se llaman conos y se encuentran en la capa de tejido sensible a la luz que recubre la parte posterior del ojo, llamada “</a:t>
            </a:r>
            <a:r>
              <a:rPr lang="es-ES" dirty="0" smtClean="0">
                <a:latin typeface="+mn-lt"/>
              </a:rPr>
              <a:t>retina”. </a:t>
            </a:r>
            <a:endParaRPr lang="es-ES" dirty="0" smtClean="0"/>
          </a:p>
          <a:p>
            <a:pPr>
              <a:defRPr/>
            </a:pPr>
            <a:r>
              <a:rPr lang="es-ES" dirty="0" smtClean="0"/>
              <a:t>Si sólo falta un pigmento, se puede tener dificultad para diferenciar entre el rojo y el verde, que es el tipo más común de daltonismo. Si falta un pigmento diferente, se puede tener dificultad para ver los colores azul y amarillo. Las personas con daltonismo para los colores azul y amarillo con frecuencia tienen problemas para identificar también los colores rojos y verdes.</a:t>
            </a:r>
          </a:p>
          <a:p>
            <a:pPr>
              <a:defRPr/>
            </a:pPr>
            <a:r>
              <a:rPr lang="es-ES" dirty="0" smtClean="0"/>
              <a:t>La forma más grave de daltonismo es la </a:t>
            </a:r>
            <a:r>
              <a:rPr lang="es-ES" b="1" dirty="0" smtClean="0"/>
              <a:t>acromatopsia</a:t>
            </a:r>
            <a:r>
              <a:rPr lang="es-ES" dirty="0" smtClean="0"/>
              <a:t>. Se trata de una rara afección en la cual una persona no puede ver ningún color, solamente sombras de gris.</a:t>
            </a:r>
          </a:p>
        </p:txBody>
      </p:sp>
      <p:sp>
        <p:nvSpPr>
          <p:cNvPr id="1843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fld id="{BA017A98-8420-40A7-8256-9BB3457044CA}" type="slidenum">
              <a:rPr lang="es-ES" altLang="es-ES" smtClean="0">
                <a:latin typeface="Times New Roman" panose="02020603050405020304" pitchFamily="18" charset="0"/>
              </a:rPr>
              <a:pPr/>
              <a:t>11</a:t>
            </a:fld>
            <a:endParaRPr lang="es-ES" altLang="es-ES" smtClean="0">
              <a:latin typeface="Times New Roman" panose="02020603050405020304" pitchFamily="18" charset="0"/>
            </a:endParaRPr>
          </a:p>
        </p:txBody>
      </p:sp>
    </p:spTree>
    <p:extLst>
      <p:ext uri="{BB962C8B-B14F-4D97-AF65-F5344CB8AC3E}">
        <p14:creationId xmlns:p14="http://schemas.microsoft.com/office/powerpoint/2010/main" val="3884673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a:ln/>
        </p:spPr>
      </p:sp>
      <p:sp>
        <p:nvSpPr>
          <p:cNvPr id="2048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altLang="es-ES" smtClean="0"/>
              <a:t>Con respecto a las personas con discapacidad auditiva, al igual que el resto de discapacidades, nos encontramos con un abanico muy amplio: desde personas que tienen una pérdida auditiva muy leve, hasta personas que tienen una pérdida total de audición (cofosis). Evidentemente, a mayor pérdida auditiva, mayores problemas de comunicación. </a:t>
            </a:r>
          </a:p>
          <a:p>
            <a:r>
              <a:rPr lang="es-ES" altLang="es-ES" smtClean="0"/>
              <a:t>En todo este colectivo es muy importante facilitar la lectura labiofacial (leer los labios) y tener en cuenta el problema de la atención dividida que presentan: no pueden leer los labios y tomar apuntes a la vez, de la misma forma que no pueden tomar apuntes y ver al intérprete de lengua de signos (si son usuarias de dicha lengua). Por ello es importante que señalemos lo que tienen que leer y luego lo expliquemos.</a:t>
            </a:r>
          </a:p>
        </p:txBody>
      </p:sp>
      <p:sp>
        <p:nvSpPr>
          <p:cNvPr id="2048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chemeClr val="tx1"/>
                </a:solidFill>
                <a:latin typeface="Arial" panose="020B0604020202020204" pitchFamily="34" charset="0"/>
              </a:defRPr>
            </a:lvl1pPr>
            <a:lvl2pPr marL="742950" indent="-285750" defTabSz="762000">
              <a:defRPr>
                <a:solidFill>
                  <a:schemeClr val="tx1"/>
                </a:solidFill>
                <a:latin typeface="Arial" panose="020B0604020202020204" pitchFamily="34" charset="0"/>
              </a:defRPr>
            </a:lvl2pPr>
            <a:lvl3pPr marL="1143000" indent="-228600" defTabSz="762000">
              <a:defRPr>
                <a:solidFill>
                  <a:schemeClr val="tx1"/>
                </a:solidFill>
                <a:latin typeface="Arial" panose="020B0604020202020204" pitchFamily="34" charset="0"/>
              </a:defRPr>
            </a:lvl3pPr>
            <a:lvl4pPr marL="1600200" indent="-228600" defTabSz="762000">
              <a:defRPr>
                <a:solidFill>
                  <a:schemeClr val="tx1"/>
                </a:solidFill>
                <a:latin typeface="Arial" panose="020B0604020202020204" pitchFamily="34" charset="0"/>
              </a:defRPr>
            </a:lvl4pPr>
            <a:lvl5pPr marL="2057400" indent="-228600" defTabSz="762000">
              <a:defRPr>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a:solidFill>
                  <a:schemeClr val="tx1"/>
                </a:solidFill>
                <a:latin typeface="Arial" panose="020B0604020202020204" pitchFamily="34" charset="0"/>
              </a:defRPr>
            </a:lvl9pPr>
          </a:lstStyle>
          <a:p>
            <a:fld id="{0EA517E0-3FE3-47B6-A842-A969511EDFC9}" type="slidenum">
              <a:rPr lang="es-ES" altLang="es-ES" smtClean="0">
                <a:latin typeface="Times New Roman" panose="02020603050405020304" pitchFamily="18" charset="0"/>
              </a:rPr>
              <a:pPr/>
              <a:t>12</a:t>
            </a:fld>
            <a:endParaRPr lang="es-ES" altLang="es-ES" smtClean="0">
              <a:latin typeface="Times New Roman" panose="02020603050405020304" pitchFamily="18" charset="0"/>
            </a:endParaRPr>
          </a:p>
        </p:txBody>
      </p:sp>
    </p:spTree>
    <p:extLst>
      <p:ext uri="{BB962C8B-B14F-4D97-AF65-F5344CB8AC3E}">
        <p14:creationId xmlns:p14="http://schemas.microsoft.com/office/powerpoint/2010/main" val="3289226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45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96DFF08F-DC6B-4601-B491-B0F83F6DD2DA}" type="datetimeFigureOut">
              <a:rPr lang="en-US" smtClean="0"/>
              <a:t>10/22/2020</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37763769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 dirty="0" smtClean="0"/>
              <a:t>Editar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Marcador de fecha 3"/>
          <p:cNvSpPr>
            <a:spLocks noGrp="1"/>
          </p:cNvSpPr>
          <p:nvPr>
            <p:ph type="dt" sz="half" idx="10"/>
          </p:nvPr>
        </p:nvSpPr>
        <p:spPr/>
        <p:txBody>
          <a:bodyPr/>
          <a:lstStyle/>
          <a:p>
            <a:fld id="{A3E28D29-1ECB-41DF-951B-2A23F95AD026}" type="datetimeFigureOut">
              <a:rPr lang="en-US" smtClean="0"/>
              <a:t>10/22/2020</a:t>
            </a:fld>
            <a:endParaRPr lang="en-US" dirty="0"/>
          </a:p>
        </p:txBody>
      </p:sp>
      <p:sp>
        <p:nvSpPr>
          <p:cNvPr id="5" name="Marcador de pie de página 4"/>
          <p:cNvSpPr>
            <a:spLocks noGrp="1"/>
          </p:cNvSpPr>
          <p:nvPr>
            <p:ph type="ftr" sz="quarter" idx="11"/>
          </p:nvPr>
        </p:nvSpPr>
        <p:spPr/>
        <p:txBody>
          <a:bodyPr/>
          <a:lstStyle/>
          <a:p>
            <a:endParaRPr lang="en-US" dirty="0"/>
          </a:p>
        </p:txBody>
      </p:sp>
      <p:sp>
        <p:nvSpPr>
          <p:cNvPr id="6" name="Marcador de número de diapositiva 5"/>
          <p:cNvSpPr>
            <a:spLocks noGrp="1"/>
          </p:cNvSpPr>
          <p:nvPr>
            <p:ph type="sldNum" sz="quarter" idx="12"/>
          </p:nvPr>
        </p:nvSpPr>
        <p:spPr/>
        <p:txBody>
          <a:bodyPr/>
          <a:lstStyle/>
          <a:p>
            <a:fld id="{028E3F4F-51B2-42EE-AFA2-40C4572185CC}" type="slidenum">
              <a:rPr lang="en-US" smtClean="0"/>
              <a:t>‹Nº›</a:t>
            </a:fld>
            <a:endParaRPr lang="en-US" dirty="0"/>
          </a:p>
        </p:txBody>
      </p:sp>
      <p:sp>
        <p:nvSpPr>
          <p:cNvPr id="8" name="2 Subtítulo" descr="Nociones esenciales de accesibilidad digital para la docencia" title="Título"/>
          <p:cNvSpPr txBox="1">
            <a:spLocks/>
          </p:cNvSpPr>
          <p:nvPr userDrawn="1"/>
        </p:nvSpPr>
        <p:spPr>
          <a:xfrm>
            <a:off x="395536" y="176674"/>
            <a:ext cx="4680520" cy="288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 sz="1200" b="1" dirty="0" smtClean="0">
                <a:solidFill>
                  <a:srgbClr val="A40000"/>
                </a:solidFill>
                <a:latin typeface="Arial" panose="020B0604020202020204" pitchFamily="34" charset="0"/>
                <a:cs typeface="Arial" panose="020B0604020202020204" pitchFamily="34" charset="0"/>
              </a:rPr>
              <a:t>&gt;</a:t>
            </a:r>
            <a:r>
              <a:rPr lang="es-ES" sz="1200" dirty="0" smtClean="0">
                <a:solidFill>
                  <a:schemeClr val="tx1"/>
                </a:solidFill>
                <a:latin typeface="Arial" panose="020B0604020202020204" pitchFamily="34" charset="0"/>
                <a:cs typeface="Arial" panose="020B0604020202020204" pitchFamily="34" charset="0"/>
              </a:rPr>
              <a:t> Nociones esenciales de </a:t>
            </a:r>
            <a:r>
              <a:rPr lang="es-ES" sz="1200" baseline="0" dirty="0" smtClean="0">
                <a:solidFill>
                  <a:srgbClr val="C00000"/>
                </a:solidFill>
                <a:latin typeface="Arial" panose="020B0604020202020204" pitchFamily="34" charset="0"/>
                <a:cs typeface="Arial" panose="020B0604020202020204" pitchFamily="34" charset="0"/>
              </a:rPr>
              <a:t>Accesibilidad Digital </a:t>
            </a:r>
            <a:r>
              <a:rPr lang="es-ES" sz="1200" baseline="0" dirty="0" smtClean="0">
                <a:solidFill>
                  <a:schemeClr val="tx1"/>
                </a:solidFill>
                <a:latin typeface="Arial" panose="020B0604020202020204" pitchFamily="34" charset="0"/>
                <a:cs typeface="Arial" panose="020B0604020202020204" pitchFamily="34" charset="0"/>
              </a:rPr>
              <a:t>para la docencia </a:t>
            </a:r>
            <a:r>
              <a:rPr lang="es-ES" sz="1200" baseline="0" dirty="0" smtClean="0">
                <a:solidFill>
                  <a:srgbClr val="C00000"/>
                </a:solidFill>
                <a:latin typeface="Arial" panose="020B0604020202020204" pitchFamily="34" charset="0"/>
                <a:cs typeface="Arial" panose="020B0604020202020204" pitchFamily="34" charset="0"/>
              </a:rPr>
              <a:t>&lt;</a:t>
            </a:r>
            <a:endParaRPr lang="es-ES" sz="1200" dirty="0">
              <a:solidFill>
                <a:srgbClr val="C00000"/>
              </a:solidFill>
              <a:latin typeface="Arial" panose="020B0604020202020204" pitchFamily="34" charset="0"/>
              <a:cs typeface="Arial" panose="020B0604020202020204" pitchFamily="34" charset="0"/>
            </a:endParaRPr>
          </a:p>
        </p:txBody>
      </p:sp>
      <p:sp>
        <p:nvSpPr>
          <p:cNvPr id="9" name="Título 8"/>
          <p:cNvSpPr>
            <a:spLocks noGrp="1"/>
          </p:cNvSpPr>
          <p:nvPr>
            <p:ph type="title"/>
          </p:nvPr>
        </p:nvSpPr>
        <p:spPr>
          <a:xfrm>
            <a:off x="467544" y="410368"/>
            <a:ext cx="7886700" cy="1325563"/>
          </a:xfrm>
        </p:spPr>
        <p:txBody>
          <a:body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6735752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Estructura y titul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96752"/>
            <a:ext cx="8229600" cy="5472608"/>
          </a:xfr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8" name="2 Subtítulo" descr="Nociones esenciales de accesibilidad digital para la docencia" title="Título"/>
          <p:cNvSpPr txBox="1">
            <a:spLocks/>
          </p:cNvSpPr>
          <p:nvPr userDrawn="1"/>
        </p:nvSpPr>
        <p:spPr>
          <a:xfrm>
            <a:off x="395536" y="176674"/>
            <a:ext cx="4680520" cy="288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 sz="1200" b="1" dirty="0" smtClean="0">
                <a:solidFill>
                  <a:srgbClr val="A40000"/>
                </a:solidFill>
                <a:latin typeface="Arial" panose="020B0604020202020204" pitchFamily="34" charset="0"/>
                <a:cs typeface="Arial" panose="020B0604020202020204" pitchFamily="34" charset="0"/>
              </a:rPr>
              <a:t>&gt;</a:t>
            </a:r>
            <a:r>
              <a:rPr lang="es-ES" sz="1200" dirty="0" smtClean="0">
                <a:solidFill>
                  <a:schemeClr val="tx1"/>
                </a:solidFill>
                <a:latin typeface="Arial" panose="020B0604020202020204" pitchFamily="34" charset="0"/>
                <a:cs typeface="Arial" panose="020B0604020202020204" pitchFamily="34" charset="0"/>
              </a:rPr>
              <a:t> Nociones esenciales de </a:t>
            </a:r>
            <a:r>
              <a:rPr lang="es-ES" sz="1200" baseline="0" dirty="0" smtClean="0">
                <a:solidFill>
                  <a:srgbClr val="C00000"/>
                </a:solidFill>
                <a:latin typeface="Arial" panose="020B0604020202020204" pitchFamily="34" charset="0"/>
                <a:cs typeface="Arial" panose="020B0604020202020204" pitchFamily="34" charset="0"/>
              </a:rPr>
              <a:t>Accesibilidad Digital </a:t>
            </a:r>
            <a:r>
              <a:rPr lang="es-ES" sz="1200" baseline="0" dirty="0" smtClean="0">
                <a:solidFill>
                  <a:schemeClr val="tx1"/>
                </a:solidFill>
                <a:latin typeface="Arial" panose="020B0604020202020204" pitchFamily="34" charset="0"/>
                <a:cs typeface="Arial" panose="020B0604020202020204" pitchFamily="34" charset="0"/>
              </a:rPr>
              <a:t>para la docencia </a:t>
            </a:r>
            <a:r>
              <a:rPr lang="es-ES" sz="1200" baseline="0" dirty="0" smtClean="0">
                <a:solidFill>
                  <a:srgbClr val="C00000"/>
                </a:solidFill>
                <a:latin typeface="Arial" panose="020B0604020202020204" pitchFamily="34" charset="0"/>
                <a:cs typeface="Arial" panose="020B0604020202020204" pitchFamily="34" charset="0"/>
              </a:rPr>
              <a:t>&lt;</a:t>
            </a:r>
            <a:endParaRPr lang="es-ES" sz="12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19195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Idioma">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96752"/>
            <a:ext cx="8229600" cy="5472608"/>
          </a:xfr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8" name="2 Subtítulo" descr="Nociones esenciales de accesibilidad digital para la docencia" title="Título"/>
          <p:cNvSpPr txBox="1">
            <a:spLocks/>
          </p:cNvSpPr>
          <p:nvPr userDrawn="1"/>
        </p:nvSpPr>
        <p:spPr>
          <a:xfrm>
            <a:off x="395536" y="176674"/>
            <a:ext cx="4680520" cy="288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 sz="1200" b="1" dirty="0" smtClean="0">
                <a:solidFill>
                  <a:srgbClr val="A40000"/>
                </a:solidFill>
                <a:latin typeface="Arial" panose="020B0604020202020204" pitchFamily="34" charset="0"/>
                <a:cs typeface="Arial" panose="020B0604020202020204" pitchFamily="34" charset="0"/>
              </a:rPr>
              <a:t>&gt;</a:t>
            </a:r>
            <a:r>
              <a:rPr lang="es-ES" sz="1200" dirty="0" smtClean="0">
                <a:solidFill>
                  <a:schemeClr val="tx1"/>
                </a:solidFill>
                <a:latin typeface="Arial" panose="020B0604020202020204" pitchFamily="34" charset="0"/>
                <a:cs typeface="Arial" panose="020B0604020202020204" pitchFamily="34" charset="0"/>
              </a:rPr>
              <a:t> Nociones esenciales de </a:t>
            </a:r>
            <a:r>
              <a:rPr lang="es-ES" sz="1200" baseline="0" dirty="0" smtClean="0">
                <a:solidFill>
                  <a:srgbClr val="C00000"/>
                </a:solidFill>
                <a:latin typeface="Arial" panose="020B0604020202020204" pitchFamily="34" charset="0"/>
                <a:cs typeface="Arial" panose="020B0604020202020204" pitchFamily="34" charset="0"/>
              </a:rPr>
              <a:t>Accesibilidad Digital </a:t>
            </a:r>
            <a:r>
              <a:rPr lang="es-ES" sz="1200" baseline="0" dirty="0" smtClean="0">
                <a:solidFill>
                  <a:schemeClr val="tx1"/>
                </a:solidFill>
                <a:latin typeface="Arial" panose="020B0604020202020204" pitchFamily="34" charset="0"/>
                <a:cs typeface="Arial" panose="020B0604020202020204" pitchFamily="34" charset="0"/>
              </a:rPr>
              <a:t>para la docencia </a:t>
            </a:r>
            <a:r>
              <a:rPr lang="es-ES" sz="1200" baseline="0" dirty="0" smtClean="0">
                <a:solidFill>
                  <a:srgbClr val="C00000"/>
                </a:solidFill>
                <a:latin typeface="Arial" panose="020B0604020202020204" pitchFamily="34" charset="0"/>
                <a:cs typeface="Arial" panose="020B0604020202020204" pitchFamily="34" charset="0"/>
              </a:rPr>
              <a:t>&lt;</a:t>
            </a:r>
            <a:endParaRPr lang="es-ES" sz="12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2618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Color">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96752"/>
            <a:ext cx="8229600" cy="5472608"/>
          </a:xfr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9" name="2 Subtítulo" descr="Nociones esenciales de accesibilidad digital para la docencia" title="Título"/>
          <p:cNvSpPr txBox="1">
            <a:spLocks/>
          </p:cNvSpPr>
          <p:nvPr userDrawn="1"/>
        </p:nvSpPr>
        <p:spPr>
          <a:xfrm>
            <a:off x="395536" y="176674"/>
            <a:ext cx="4680520" cy="288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 sz="1200" b="1" dirty="0" smtClean="0">
                <a:solidFill>
                  <a:srgbClr val="A40000"/>
                </a:solidFill>
                <a:latin typeface="Arial" panose="020B0604020202020204" pitchFamily="34" charset="0"/>
                <a:cs typeface="Arial" panose="020B0604020202020204" pitchFamily="34" charset="0"/>
              </a:rPr>
              <a:t>&gt;</a:t>
            </a:r>
            <a:r>
              <a:rPr lang="es-ES" sz="1200" dirty="0" smtClean="0">
                <a:solidFill>
                  <a:schemeClr val="tx1"/>
                </a:solidFill>
                <a:latin typeface="Arial" panose="020B0604020202020204" pitchFamily="34" charset="0"/>
                <a:cs typeface="Arial" panose="020B0604020202020204" pitchFamily="34" charset="0"/>
              </a:rPr>
              <a:t> Nociones esenciales de </a:t>
            </a:r>
            <a:r>
              <a:rPr lang="es-ES" sz="1200" baseline="0" dirty="0" smtClean="0">
                <a:solidFill>
                  <a:srgbClr val="C00000"/>
                </a:solidFill>
                <a:latin typeface="Arial" panose="020B0604020202020204" pitchFamily="34" charset="0"/>
                <a:cs typeface="Arial" panose="020B0604020202020204" pitchFamily="34" charset="0"/>
              </a:rPr>
              <a:t>Accesibilidad Digital </a:t>
            </a:r>
            <a:r>
              <a:rPr lang="es-ES" sz="1200" baseline="0" dirty="0" smtClean="0">
                <a:solidFill>
                  <a:schemeClr val="tx1"/>
                </a:solidFill>
                <a:latin typeface="Arial" panose="020B0604020202020204" pitchFamily="34" charset="0"/>
                <a:cs typeface="Arial" panose="020B0604020202020204" pitchFamily="34" charset="0"/>
              </a:rPr>
              <a:t>para la docencia </a:t>
            </a:r>
            <a:r>
              <a:rPr lang="es-ES" sz="1200" baseline="0" dirty="0" smtClean="0">
                <a:solidFill>
                  <a:srgbClr val="C00000"/>
                </a:solidFill>
                <a:latin typeface="Arial" panose="020B0604020202020204" pitchFamily="34" charset="0"/>
                <a:cs typeface="Arial" panose="020B0604020202020204" pitchFamily="34" charset="0"/>
              </a:rPr>
              <a:t>&lt;</a:t>
            </a:r>
            <a:endParaRPr lang="es-ES" sz="12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06466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pografçia">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96752"/>
            <a:ext cx="8229600" cy="5472608"/>
          </a:xfr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8" name="2 Subtítulo" descr="Nociones esenciales de accesibilidad digital para la docencia" title="Título"/>
          <p:cNvSpPr txBox="1">
            <a:spLocks/>
          </p:cNvSpPr>
          <p:nvPr userDrawn="1"/>
        </p:nvSpPr>
        <p:spPr>
          <a:xfrm>
            <a:off x="395536" y="176674"/>
            <a:ext cx="4680520" cy="288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 sz="1200" b="1" dirty="0" smtClean="0">
                <a:solidFill>
                  <a:srgbClr val="A40000"/>
                </a:solidFill>
                <a:latin typeface="Arial" panose="020B0604020202020204" pitchFamily="34" charset="0"/>
                <a:cs typeface="Arial" panose="020B0604020202020204" pitchFamily="34" charset="0"/>
              </a:rPr>
              <a:t>&gt;</a:t>
            </a:r>
            <a:r>
              <a:rPr lang="es-ES" sz="1200" dirty="0" smtClean="0">
                <a:solidFill>
                  <a:schemeClr val="tx1"/>
                </a:solidFill>
                <a:latin typeface="Arial" panose="020B0604020202020204" pitchFamily="34" charset="0"/>
                <a:cs typeface="Arial" panose="020B0604020202020204" pitchFamily="34" charset="0"/>
              </a:rPr>
              <a:t> Nociones esenciales de </a:t>
            </a:r>
            <a:r>
              <a:rPr lang="es-ES" sz="1200" baseline="0" dirty="0" smtClean="0">
                <a:solidFill>
                  <a:srgbClr val="C00000"/>
                </a:solidFill>
                <a:latin typeface="Arial" panose="020B0604020202020204" pitchFamily="34" charset="0"/>
                <a:cs typeface="Arial" panose="020B0604020202020204" pitchFamily="34" charset="0"/>
              </a:rPr>
              <a:t>Accesibilidad Digital </a:t>
            </a:r>
            <a:r>
              <a:rPr lang="es-ES" sz="1200" baseline="0" dirty="0" smtClean="0">
                <a:solidFill>
                  <a:schemeClr val="tx1"/>
                </a:solidFill>
                <a:latin typeface="Arial" panose="020B0604020202020204" pitchFamily="34" charset="0"/>
                <a:cs typeface="Arial" panose="020B0604020202020204" pitchFamily="34" charset="0"/>
              </a:rPr>
              <a:t>para la docencia </a:t>
            </a:r>
            <a:r>
              <a:rPr lang="es-ES" sz="1200" baseline="0" dirty="0" smtClean="0">
                <a:solidFill>
                  <a:srgbClr val="C00000"/>
                </a:solidFill>
                <a:latin typeface="Arial" panose="020B0604020202020204" pitchFamily="34" charset="0"/>
                <a:cs typeface="Arial" panose="020B0604020202020204" pitchFamily="34" charset="0"/>
              </a:rPr>
              <a:t>&lt;</a:t>
            </a:r>
            <a:endParaRPr lang="es-ES" sz="12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807946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imagene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96752"/>
            <a:ext cx="8229600" cy="5472608"/>
          </a:xfr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9" name="2 Subtítulo" descr="Nociones esenciales de accesibilidad digital para la docencia" title="Título"/>
          <p:cNvSpPr txBox="1">
            <a:spLocks/>
          </p:cNvSpPr>
          <p:nvPr userDrawn="1"/>
        </p:nvSpPr>
        <p:spPr>
          <a:xfrm>
            <a:off x="395536" y="176674"/>
            <a:ext cx="4680520" cy="288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 sz="1200" b="1" dirty="0" smtClean="0">
                <a:solidFill>
                  <a:srgbClr val="A40000"/>
                </a:solidFill>
                <a:latin typeface="Arial" panose="020B0604020202020204" pitchFamily="34" charset="0"/>
                <a:cs typeface="Arial" panose="020B0604020202020204" pitchFamily="34" charset="0"/>
              </a:rPr>
              <a:t>&gt;</a:t>
            </a:r>
            <a:r>
              <a:rPr lang="es-ES" sz="1200" dirty="0" smtClean="0">
                <a:solidFill>
                  <a:schemeClr val="tx1"/>
                </a:solidFill>
                <a:latin typeface="Arial" panose="020B0604020202020204" pitchFamily="34" charset="0"/>
                <a:cs typeface="Arial" panose="020B0604020202020204" pitchFamily="34" charset="0"/>
              </a:rPr>
              <a:t> Nociones esenciales de </a:t>
            </a:r>
            <a:r>
              <a:rPr lang="es-ES" sz="1200" baseline="0" dirty="0" smtClean="0">
                <a:solidFill>
                  <a:srgbClr val="C00000"/>
                </a:solidFill>
                <a:latin typeface="Arial" panose="020B0604020202020204" pitchFamily="34" charset="0"/>
                <a:cs typeface="Arial" panose="020B0604020202020204" pitchFamily="34" charset="0"/>
              </a:rPr>
              <a:t>Accesibilidad Digital </a:t>
            </a:r>
            <a:r>
              <a:rPr lang="es-ES" sz="1200" baseline="0" dirty="0" smtClean="0">
                <a:solidFill>
                  <a:schemeClr val="tx1"/>
                </a:solidFill>
                <a:latin typeface="Arial" panose="020B0604020202020204" pitchFamily="34" charset="0"/>
                <a:cs typeface="Arial" panose="020B0604020202020204" pitchFamily="34" charset="0"/>
              </a:rPr>
              <a:t>para la docencia </a:t>
            </a:r>
            <a:r>
              <a:rPr lang="es-ES" sz="1200" baseline="0" dirty="0" smtClean="0">
                <a:solidFill>
                  <a:srgbClr val="C00000"/>
                </a:solidFill>
                <a:latin typeface="Arial" panose="020B0604020202020204" pitchFamily="34" charset="0"/>
                <a:cs typeface="Arial" panose="020B0604020202020204" pitchFamily="34" charset="0"/>
              </a:rPr>
              <a:t>&lt;</a:t>
            </a:r>
            <a:endParaRPr lang="es-ES" sz="12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449749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simular">
    <p:spTree>
      <p:nvGrpSpPr>
        <p:cNvPr id="1" name=""/>
        <p:cNvGrpSpPr/>
        <p:nvPr/>
      </p:nvGrpSpPr>
      <p:grpSpPr>
        <a:xfrm>
          <a:off x="0" y="0"/>
          <a:ext cx="0" cy="0"/>
          <a:chOff x="0" y="0"/>
          <a:chExt cx="0" cy="0"/>
        </a:xfrm>
      </p:grpSpPr>
      <p:sp>
        <p:nvSpPr>
          <p:cNvPr id="6" name="3 Título"/>
          <p:cNvSpPr>
            <a:spLocks noGrp="1"/>
          </p:cNvSpPr>
          <p:nvPr>
            <p:ph type="title"/>
          </p:nvPr>
        </p:nvSpPr>
        <p:spPr>
          <a:xfrm>
            <a:off x="457200" y="274638"/>
            <a:ext cx="8229600" cy="1143000"/>
          </a:xfrm>
        </p:spPr>
        <p:txBody>
          <a:bodyPr>
            <a:normAutofit/>
          </a:bodyPr>
          <a:lstStyle/>
          <a:p>
            <a:endParaRPr lang="es-ES" dirty="0"/>
          </a:p>
        </p:txBody>
      </p:sp>
      <p:sp>
        <p:nvSpPr>
          <p:cNvPr id="3" name="2 Marcador de contenido"/>
          <p:cNvSpPr>
            <a:spLocks noGrp="1"/>
          </p:cNvSpPr>
          <p:nvPr>
            <p:ph idx="1"/>
          </p:nvPr>
        </p:nvSpPr>
        <p:spPr>
          <a:xfrm>
            <a:off x="457200" y="1196752"/>
            <a:ext cx="8229600" cy="5472608"/>
          </a:xfr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9" name="2 Subtítulo" descr="Nociones esenciales de accesibilidad digital para la docencia" title="Título"/>
          <p:cNvSpPr txBox="1">
            <a:spLocks/>
          </p:cNvSpPr>
          <p:nvPr userDrawn="1"/>
        </p:nvSpPr>
        <p:spPr>
          <a:xfrm>
            <a:off x="395536" y="176674"/>
            <a:ext cx="4680520" cy="288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 sz="1200" b="1" dirty="0" smtClean="0">
                <a:solidFill>
                  <a:srgbClr val="A40000"/>
                </a:solidFill>
                <a:latin typeface="Arial" panose="020B0604020202020204" pitchFamily="34" charset="0"/>
                <a:cs typeface="Arial" panose="020B0604020202020204" pitchFamily="34" charset="0"/>
              </a:rPr>
              <a:t>&gt;</a:t>
            </a:r>
            <a:r>
              <a:rPr lang="es-ES" sz="1200" dirty="0" smtClean="0">
                <a:solidFill>
                  <a:schemeClr val="tx1"/>
                </a:solidFill>
                <a:latin typeface="Arial" panose="020B0604020202020204" pitchFamily="34" charset="0"/>
                <a:cs typeface="Arial" panose="020B0604020202020204" pitchFamily="34" charset="0"/>
              </a:rPr>
              <a:t> Nociones esenciales de </a:t>
            </a:r>
            <a:r>
              <a:rPr lang="es-ES" sz="1200" baseline="0" dirty="0" smtClean="0">
                <a:solidFill>
                  <a:srgbClr val="C00000"/>
                </a:solidFill>
                <a:latin typeface="Arial" panose="020B0604020202020204" pitchFamily="34" charset="0"/>
                <a:cs typeface="Arial" panose="020B0604020202020204" pitchFamily="34" charset="0"/>
              </a:rPr>
              <a:t>Accesibilidad Digital </a:t>
            </a:r>
            <a:r>
              <a:rPr lang="es-ES" sz="1200" baseline="0" dirty="0" smtClean="0">
                <a:solidFill>
                  <a:schemeClr val="tx1"/>
                </a:solidFill>
                <a:latin typeface="Arial" panose="020B0604020202020204" pitchFamily="34" charset="0"/>
                <a:cs typeface="Arial" panose="020B0604020202020204" pitchFamily="34" charset="0"/>
              </a:rPr>
              <a:t>para la docencia </a:t>
            </a:r>
            <a:r>
              <a:rPr lang="es-ES" sz="1200" baseline="0" dirty="0" smtClean="0">
                <a:solidFill>
                  <a:srgbClr val="C00000"/>
                </a:solidFill>
                <a:latin typeface="Arial" panose="020B0604020202020204" pitchFamily="34" charset="0"/>
                <a:cs typeface="Arial" panose="020B0604020202020204" pitchFamily="34" charset="0"/>
              </a:rPr>
              <a:t>&lt;</a:t>
            </a:r>
            <a:endParaRPr lang="es-ES" sz="12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84932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ante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96752"/>
            <a:ext cx="8229600" cy="5472608"/>
          </a:xfr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6" name="2 Subtítulo" descr="Nociones esenciales de accesibilidad digital para la docencia" title="Título"/>
          <p:cNvSpPr txBox="1">
            <a:spLocks/>
          </p:cNvSpPr>
          <p:nvPr userDrawn="1"/>
        </p:nvSpPr>
        <p:spPr>
          <a:xfrm>
            <a:off x="395536" y="176674"/>
            <a:ext cx="4680520" cy="2880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 sz="1200" b="1" dirty="0" smtClean="0">
                <a:solidFill>
                  <a:srgbClr val="A40000"/>
                </a:solidFill>
                <a:latin typeface="Arial" panose="020B0604020202020204" pitchFamily="34" charset="0"/>
                <a:cs typeface="Arial" panose="020B0604020202020204" pitchFamily="34" charset="0"/>
              </a:rPr>
              <a:t>&gt;</a:t>
            </a:r>
            <a:r>
              <a:rPr lang="es-ES" sz="1200" dirty="0" smtClean="0">
                <a:solidFill>
                  <a:schemeClr val="tx1"/>
                </a:solidFill>
                <a:latin typeface="Arial" panose="020B0604020202020204" pitchFamily="34" charset="0"/>
                <a:cs typeface="Arial" panose="020B0604020202020204" pitchFamily="34" charset="0"/>
              </a:rPr>
              <a:t> Nociones esenciales de </a:t>
            </a:r>
            <a:r>
              <a:rPr lang="es-ES" sz="1200" baseline="0" dirty="0" smtClean="0">
                <a:solidFill>
                  <a:srgbClr val="C00000"/>
                </a:solidFill>
                <a:latin typeface="Arial" panose="020B0604020202020204" pitchFamily="34" charset="0"/>
                <a:cs typeface="Arial" panose="020B0604020202020204" pitchFamily="34" charset="0"/>
              </a:rPr>
              <a:t>Accesibilidad Digital </a:t>
            </a:r>
            <a:r>
              <a:rPr lang="es-ES" sz="1200" baseline="0" dirty="0" smtClean="0">
                <a:solidFill>
                  <a:schemeClr val="tx1"/>
                </a:solidFill>
                <a:latin typeface="Arial" panose="020B0604020202020204" pitchFamily="34" charset="0"/>
                <a:cs typeface="Arial" panose="020B0604020202020204" pitchFamily="34" charset="0"/>
              </a:rPr>
              <a:t>para la docencia </a:t>
            </a:r>
            <a:r>
              <a:rPr lang="es-ES" sz="1200" baseline="0" dirty="0" smtClean="0">
                <a:solidFill>
                  <a:srgbClr val="C00000"/>
                </a:solidFill>
                <a:latin typeface="Arial" panose="020B0604020202020204" pitchFamily="34" charset="0"/>
                <a:cs typeface="Arial" panose="020B0604020202020204" pitchFamily="34" charset="0"/>
              </a:rPr>
              <a:t>&lt;</a:t>
            </a:r>
            <a:endParaRPr lang="es-ES" sz="12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38376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A847CFC-816F-41D0-AAC0-9BF4FEBC753E}" type="datetimeFigureOut">
              <a:rPr lang="es-ES" smtClean="0"/>
              <a:t>22/10/2020</a:t>
            </a:fld>
            <a:endParaRPr lang="es-ES"/>
          </a:p>
        </p:txBody>
      </p:sp>
      <p:sp>
        <p:nvSpPr>
          <p:cNvPr id="5" name="Marcador de pie de pá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32FADFE-3B8F-471C-ABF0-DBC7717ECBBC}" type="slidenum">
              <a:rPr lang="es-ES" smtClean="0"/>
              <a:t>‹Nº›</a:t>
            </a:fld>
            <a:endParaRPr lang="es-ES"/>
          </a:p>
        </p:txBody>
      </p:sp>
      <p:pic>
        <p:nvPicPr>
          <p:cNvPr id="8" name="Imagen 7" descr="Logotipo UVdiscapacidad" title="Logotipo UVdiscapacidad"/>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100392" y="116632"/>
            <a:ext cx="940545" cy="482541"/>
          </a:xfrm>
          <a:prstGeom prst="rect">
            <a:avLst/>
          </a:prstGeom>
        </p:spPr>
      </p:pic>
    </p:spTree>
    <p:extLst>
      <p:ext uri="{BB962C8B-B14F-4D97-AF65-F5344CB8AC3E}">
        <p14:creationId xmlns:p14="http://schemas.microsoft.com/office/powerpoint/2010/main" val="92947888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80" r:id="rId3"/>
    <p:sldLayoutId id="2147483781" r:id="rId4"/>
    <p:sldLayoutId id="2147483782" r:id="rId5"/>
    <p:sldLayoutId id="2147483783" r:id="rId6"/>
    <p:sldLayoutId id="2147483785" r:id="rId7"/>
    <p:sldLayoutId id="2147483786" r:id="rId8"/>
    <p:sldLayoutId id="2147483787" r:id="rId9"/>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diagramQuickStyle" Target="../diagrams/quickStyle2.xml"/><Relationship Id="rId12" Type="http://schemas.openxmlformats.org/officeDocument/2006/relationships/image" Target="../media/image15.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11" Type="http://schemas.openxmlformats.org/officeDocument/2006/relationships/image" Target="../media/image14.jpeg"/><Relationship Id="rId5" Type="http://schemas.openxmlformats.org/officeDocument/2006/relationships/diagramData" Target="../diagrams/data2.xml"/><Relationship Id="rId10" Type="http://schemas.openxmlformats.org/officeDocument/2006/relationships/image" Target="../media/image13.png"/><Relationship Id="rId4" Type="http://schemas.openxmlformats.org/officeDocument/2006/relationships/notesSlide" Target="../notesSlides/notesSlide7.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11" Type="http://schemas.openxmlformats.org/officeDocument/2006/relationships/image" Target="../media/image3.png"/><Relationship Id="rId5" Type="http://schemas.openxmlformats.org/officeDocument/2006/relationships/diagramData" Target="../diagrams/data3.xml"/><Relationship Id="rId10" Type="http://schemas.openxmlformats.org/officeDocument/2006/relationships/image" Target="../media/image16.jpeg"/><Relationship Id="rId4" Type="http://schemas.openxmlformats.org/officeDocument/2006/relationships/notesSlide" Target="../notesSlides/notesSlide8.xml"/><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12"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4.xml"/><Relationship Id="rId11" Type="http://schemas.openxmlformats.org/officeDocument/2006/relationships/image" Target="../media/image18.jpeg"/><Relationship Id="rId5" Type="http://schemas.openxmlformats.org/officeDocument/2006/relationships/diagramData" Target="../diagrams/data4.xml"/><Relationship Id="rId10" Type="http://schemas.openxmlformats.org/officeDocument/2006/relationships/image" Target="../media/image17.jpeg"/><Relationship Id="rId4" Type="http://schemas.openxmlformats.org/officeDocument/2006/relationships/notesSlide" Target="../notesSlides/notesSlide9.xml"/><Relationship Id="rId9" Type="http://schemas.microsoft.com/office/2007/relationships/diagramDrawing" Target="../diagrams/drawing4.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12"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5.xml"/><Relationship Id="rId11" Type="http://schemas.openxmlformats.org/officeDocument/2006/relationships/image" Target="../media/image20.jpeg"/><Relationship Id="rId5" Type="http://schemas.openxmlformats.org/officeDocument/2006/relationships/diagramData" Target="../diagrams/data5.xml"/><Relationship Id="rId10" Type="http://schemas.openxmlformats.org/officeDocument/2006/relationships/image" Target="../media/image19.jpeg"/><Relationship Id="rId4" Type="http://schemas.openxmlformats.org/officeDocument/2006/relationships/notesSlide" Target="../notesSlides/notesSlide10.xml"/><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image" Target="../media/image24.jpeg"/><Relationship Id="rId3" Type="http://schemas.openxmlformats.org/officeDocument/2006/relationships/slideLayout" Target="../slideLayouts/slideLayout2.xml"/><Relationship Id="rId7" Type="http://schemas.openxmlformats.org/officeDocument/2006/relationships/diagramQuickStyle" Target="../diagrams/quickStyle6.xml"/><Relationship Id="rId12" Type="http://schemas.openxmlformats.org/officeDocument/2006/relationships/image" Target="../media/image2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6.xml"/><Relationship Id="rId11" Type="http://schemas.openxmlformats.org/officeDocument/2006/relationships/image" Target="../media/image22.png"/><Relationship Id="rId5" Type="http://schemas.openxmlformats.org/officeDocument/2006/relationships/diagramData" Target="../diagrams/data6.xml"/><Relationship Id="rId10" Type="http://schemas.openxmlformats.org/officeDocument/2006/relationships/image" Target="../media/image21.jpeg"/><Relationship Id="rId4" Type="http://schemas.openxmlformats.org/officeDocument/2006/relationships/notesSlide" Target="../notesSlides/notesSlide11.xml"/><Relationship Id="rId9" Type="http://schemas.microsoft.com/office/2007/relationships/diagramDrawing" Target="../diagrams/drawing6.xml"/><Relationship Id="rId1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diagramDrawing" Target="../diagrams/drawing7.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3.png"/><Relationship Id="rId4" Type="http://schemas.openxmlformats.org/officeDocument/2006/relationships/notesSlide" Target="../notesSlides/notesSlide13.xml"/><Relationship Id="rId9" Type="http://schemas.microsoft.com/office/2007/relationships/diagramDrawing" Target="../diagrams/drawing8.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3.png"/><Relationship Id="rId4" Type="http://schemas.openxmlformats.org/officeDocument/2006/relationships/notesSlide" Target="../notesSlides/notesSlide14.xml"/><Relationship Id="rId9" Type="http://schemas.microsoft.com/office/2007/relationships/diagramDrawing" Target="../diagrams/drawing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6.jpeg"/><Relationship Id="rId3" Type="http://schemas.openxmlformats.org/officeDocument/2006/relationships/slideLayout" Target="../slideLayouts/slideLayout2.xml"/><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0.png"/><Relationship Id="rId11" Type="http://schemas.openxmlformats.org/officeDocument/2006/relationships/image" Target="../media/image34.jpeg"/><Relationship Id="rId5" Type="http://schemas.openxmlformats.org/officeDocument/2006/relationships/image" Target="../media/image26.jpeg"/><Relationship Id="rId15" Type="http://schemas.openxmlformats.org/officeDocument/2006/relationships/image" Target="../media/image3.png"/><Relationship Id="rId10" Type="http://schemas.openxmlformats.org/officeDocument/2006/relationships/image" Target="../media/image33.png"/><Relationship Id="rId4" Type="http://schemas.openxmlformats.org/officeDocument/2006/relationships/notesSlide" Target="../notesSlides/notesSlide17.xml"/><Relationship Id="rId9" Type="http://schemas.openxmlformats.org/officeDocument/2006/relationships/image" Target="../media/image29.jpe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38.jp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41.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hyperlink" Target="https://www.color-blindness.com/coblis-color-blindness-simulator/"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slideLayout" Target="../slideLayouts/slideLayout5.xml"/><Relationship Id="rId7" Type="http://schemas.openxmlformats.org/officeDocument/2006/relationships/image" Target="../media/image46.jp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notesSlide" Target="../notesSlides/notesSlide23.xml"/><Relationship Id="rId9"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s://developer.paciellogroup.com/resources/contrastanalyser/" TargetMode="External"/><Relationship Id="rId5" Type="http://schemas.openxmlformats.org/officeDocument/2006/relationships/hyperlink" Target="http://www.codexexempla.org/recursos/analizador_contraste.php" TargetMode="External"/><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legible.es/" TargetMode="External"/><Relationship Id="rId5" Type="http://schemas.openxmlformats.org/officeDocument/2006/relationships/image" Target="../media/image53.jp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4.png"/><Relationship Id="rId5" Type="http://schemas.openxmlformats.org/officeDocument/2006/relationships/hyperlink" Target="a" TargetMode="External"/><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7.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7.xml"/><Relationship Id="rId7" Type="http://schemas.openxmlformats.org/officeDocument/2006/relationships/image" Target="../media/image6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1.jpg"/><Relationship Id="rId5" Type="http://schemas.openxmlformats.org/officeDocument/2006/relationships/image" Target="../media/image60.jpg"/><Relationship Id="rId10" Type="http://schemas.openxmlformats.org/officeDocument/2006/relationships/image" Target="../media/image3.png"/><Relationship Id="rId4" Type="http://schemas.openxmlformats.org/officeDocument/2006/relationships/notesSlide" Target="../notesSlides/notesSlide33.xml"/><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3.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69.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72.jpg"/><Relationship Id="rId4" Type="http://schemas.openxmlformats.org/officeDocument/2006/relationships/notesSlide" Target="../notesSlides/notesSlide3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jpeg"/><Relationship Id="rId5" Type="http://schemas.openxmlformats.org/officeDocument/2006/relationships/hyperlink" Target="mailto:Javier.franc&#233;s@fundacions.uv.es" TargetMode="External"/><Relationship Id="rId4" Type="http://schemas.openxmlformats.org/officeDocument/2006/relationships/hyperlink" Target="http://www.uv.es/uvdiscapacitat"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11" Type="http://schemas.openxmlformats.org/officeDocument/2006/relationships/image" Target="../media/image9.jpeg"/><Relationship Id="rId5" Type="http://schemas.openxmlformats.org/officeDocument/2006/relationships/diagramData" Target="../diagrams/data1.xml"/><Relationship Id="rId1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6.xml"/><Relationship Id="rId9" Type="http://schemas.microsoft.com/office/2007/relationships/diagramDrawing" Target="../diagrams/drawing1.xml"/><Relationship Id="rId1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1 Imagen" descr="Varias personas con discapacidad y una huella dactilar de fondo" title="Imagen decorativa UVdiscapacitat"/>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5813" y="2001615"/>
            <a:ext cx="4392860" cy="464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descr="Texto Javier Francés Aloy&#10;Tecnico especialista en tecnologia de soporte."/>
          <p:cNvSpPr>
            <a:spLocks noGrp="1" noChangeArrowheads="1"/>
          </p:cNvSpPr>
          <p:nvPr>
            <p:ph type="subTitle" idx="1"/>
          </p:nvPr>
        </p:nvSpPr>
        <p:spPr>
          <a:xfrm>
            <a:off x="971600" y="5490222"/>
            <a:ext cx="8048625" cy="1285875"/>
          </a:xfrm>
        </p:spPr>
        <p:txBody>
          <a:bodyPr lIns="92075" tIns="46038" rIns="92075" bIns="46038" rtlCol="0">
            <a:normAutofit lnSpcReduction="10000"/>
          </a:bodyPr>
          <a:lstStyle/>
          <a:p>
            <a:pPr marL="342900" indent="-342900" algn="r" eaLnBrk="1" fontAlgn="auto" hangingPunct="1">
              <a:lnSpc>
                <a:spcPct val="150000"/>
              </a:lnSpc>
              <a:spcBef>
                <a:spcPts val="0"/>
              </a:spcBef>
              <a:spcAft>
                <a:spcPts val="0"/>
              </a:spcAft>
              <a:defRPr/>
            </a:pPr>
            <a:r>
              <a:rPr lang="es-ES_tradnl" sz="2400" cap="small" dirty="0" smtClean="0"/>
              <a:t>Javier Francés Aloy</a:t>
            </a:r>
          </a:p>
          <a:p>
            <a:pPr marL="342900" indent="-342900" algn="r" eaLnBrk="1" fontAlgn="auto" hangingPunct="1">
              <a:lnSpc>
                <a:spcPct val="150000"/>
              </a:lnSpc>
              <a:spcBef>
                <a:spcPts val="0"/>
              </a:spcBef>
              <a:spcAft>
                <a:spcPts val="0"/>
              </a:spcAft>
              <a:defRPr/>
            </a:pPr>
            <a:r>
              <a:rPr lang="es-ES_tradnl" b="1" cap="small" dirty="0" smtClean="0"/>
              <a:t>Técnico Especialista en Tecnologías de Soporte</a:t>
            </a:r>
          </a:p>
          <a:p>
            <a:pPr marL="342900" indent="-342900" algn="r" eaLnBrk="1" fontAlgn="auto" hangingPunct="1">
              <a:spcBef>
                <a:spcPts val="0"/>
              </a:spcBef>
              <a:spcAft>
                <a:spcPts val="0"/>
              </a:spcAft>
              <a:defRPr/>
            </a:pPr>
            <a:r>
              <a:rPr lang="es-ES_tradnl" sz="2400" cap="small" dirty="0" smtClean="0">
                <a:solidFill>
                  <a:srgbClr val="001762"/>
                </a:solidFill>
              </a:rPr>
              <a:t> </a:t>
            </a:r>
          </a:p>
        </p:txBody>
      </p:sp>
      <p:sp>
        <p:nvSpPr>
          <p:cNvPr id="2" name="Título 1"/>
          <p:cNvSpPr>
            <a:spLocks noGrp="1"/>
          </p:cNvSpPr>
          <p:nvPr>
            <p:ph type="ctrTitle"/>
          </p:nvPr>
        </p:nvSpPr>
        <p:spPr>
          <a:xfrm>
            <a:off x="-180528" y="251372"/>
            <a:ext cx="7848872" cy="1752575"/>
          </a:xfrm>
        </p:spPr>
        <p:txBody>
          <a:bodyPr>
            <a:normAutofit/>
          </a:bodyPr>
          <a:lstStyle/>
          <a:p>
            <a:r>
              <a:rPr lang="es-ES" sz="4000" dirty="0" smtClean="0"/>
              <a:t>Nociones esenciales de </a:t>
            </a:r>
            <a:br>
              <a:rPr lang="es-ES" sz="4000" dirty="0" smtClean="0"/>
            </a:br>
            <a:r>
              <a:rPr lang="es-ES" sz="4000" b="1" dirty="0" smtClean="0">
                <a:solidFill>
                  <a:srgbClr val="C00000"/>
                </a:solidFill>
              </a:rPr>
              <a:t>Accesibilidad Digital </a:t>
            </a:r>
            <a:r>
              <a:rPr lang="es-ES" sz="4000" dirty="0" smtClean="0"/>
              <a:t/>
            </a:r>
            <a:br>
              <a:rPr lang="es-ES" sz="4000" dirty="0" smtClean="0"/>
            </a:br>
            <a:r>
              <a:rPr lang="es-ES" sz="4000" dirty="0" smtClean="0"/>
              <a:t>para la docencia</a:t>
            </a:r>
            <a:endParaRPr lang="es-ES" sz="4000" dirty="0"/>
          </a:p>
        </p:txBody>
      </p:sp>
      <p:pic>
        <p:nvPicPr>
          <p:cNvPr id="3" name="Diapositiva 1" descr="Audio Diapositiva 1" title="Audio Diapositiva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4368" y="3645024"/>
            <a:ext cx="609600" cy="609600"/>
          </a:xfrm>
          <a:prstGeom prst="rect">
            <a:avLst/>
          </a:prstGeom>
        </p:spPr>
      </p:pic>
    </p:spTree>
    <p:extLst>
      <p:ext uri="{BB962C8B-B14F-4D97-AF65-F5344CB8AC3E}">
        <p14:creationId xmlns:p14="http://schemas.microsoft.com/office/powerpoint/2010/main" val="198205494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7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2"/>
          <p:cNvSpPr>
            <a:spLocks noGrp="1"/>
          </p:cNvSpPr>
          <p:nvPr>
            <p:ph type="title"/>
          </p:nvPr>
        </p:nvSpPr>
        <p:spPr>
          <a:xfrm>
            <a:off x="628650" y="741363"/>
            <a:ext cx="7886700" cy="808037"/>
          </a:xfrm>
        </p:spPr>
        <p:txBody>
          <a:bodyPr/>
          <a:lstStyle/>
          <a:p>
            <a:r>
              <a:rPr lang="es-ES" altLang="es-ES" smtClean="0"/>
              <a:t>Limitaciones personales:</a:t>
            </a:r>
          </a:p>
        </p:txBody>
      </p:sp>
      <p:graphicFrame>
        <p:nvGraphicFramePr>
          <p:cNvPr id="4" name="Título" descr="Título: Limitaciones Personales - Limitaciones tecnológicas y del entorno" title="Título: Limitaciones Personales - Limitaciones tecnológicas y del entorno"/>
          <p:cNvGraphicFramePr/>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5364" name="Marcador de contenido"/>
          <p:cNvSpPr>
            <a:spLocks noGrp="1"/>
          </p:cNvSpPr>
          <p:nvPr>
            <p:ph idx="1"/>
          </p:nvPr>
        </p:nvSpPr>
        <p:spPr>
          <a:xfrm>
            <a:off x="628650" y="1684338"/>
            <a:ext cx="7886700" cy="4351337"/>
          </a:xfrm>
        </p:spPr>
        <p:txBody>
          <a:bodyPr/>
          <a:lstStyle/>
          <a:p>
            <a:r>
              <a:rPr lang="es-ES" altLang="es-ES" sz="2600" smtClean="0"/>
              <a:t>Personas con discapacidad:</a:t>
            </a:r>
          </a:p>
          <a:p>
            <a:pPr lvl="1"/>
            <a:r>
              <a:rPr lang="es-ES" altLang="es-ES" sz="2600" b="1" smtClean="0"/>
              <a:t>Visual</a:t>
            </a:r>
            <a:r>
              <a:rPr lang="es-ES" altLang="es-ES" sz="2600" smtClean="0"/>
              <a:t> </a:t>
            </a:r>
            <a:r>
              <a:rPr lang="es-ES" altLang="es-ES" sz="2600" smtClean="0">
                <a:sym typeface="Wingdings" panose="05000000000000000000" pitchFamily="2" charset="2"/>
              </a:rPr>
              <a:t> </a:t>
            </a:r>
            <a:r>
              <a:rPr lang="es-ES" altLang="es-ES" sz="2600" smtClean="0"/>
              <a:t>Baja visión.</a:t>
            </a:r>
          </a:p>
        </p:txBody>
      </p:sp>
      <p:sp>
        <p:nvSpPr>
          <p:cNvPr id="15365" name="CuadroTexto"/>
          <p:cNvSpPr txBox="1">
            <a:spLocks noChangeArrowheads="1"/>
          </p:cNvSpPr>
          <p:nvPr/>
        </p:nvSpPr>
        <p:spPr bwMode="auto">
          <a:xfrm>
            <a:off x="331788" y="2625725"/>
            <a:ext cx="4824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ES" sz="2000">
                <a:solidFill>
                  <a:srgbClr val="203864"/>
                </a:solidFill>
              </a:rPr>
              <a:t>Ejemplos de productos de apoyo:</a:t>
            </a:r>
          </a:p>
        </p:txBody>
      </p:sp>
      <p:sp>
        <p:nvSpPr>
          <p:cNvPr id="15366" name="CuadroTexto"/>
          <p:cNvSpPr txBox="1">
            <a:spLocks noChangeArrowheads="1"/>
          </p:cNvSpPr>
          <p:nvPr/>
        </p:nvSpPr>
        <p:spPr bwMode="auto">
          <a:xfrm>
            <a:off x="331788" y="3238500"/>
            <a:ext cx="2178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ES" sz="1800" b="1"/>
              <a:t>Lupa Windows</a:t>
            </a:r>
          </a:p>
        </p:txBody>
      </p:sp>
      <p:pic>
        <p:nvPicPr>
          <p:cNvPr id="1026" name="Imagen" descr="Imagen: Lupa de Windows" title="Imagen: Lupa de Windows"/>
          <p:cNvPicPr>
            <a:picLocks noChangeAspect="1" noChangeArrowheads="1"/>
          </p:cNvPicPr>
          <p:nvPr/>
        </p:nvPicPr>
        <p:blipFill>
          <a:blip r:embed="rId10"/>
          <a:srcRect/>
          <a:stretch>
            <a:fillRect/>
          </a:stretch>
        </p:blipFill>
        <p:spPr bwMode="auto">
          <a:xfrm>
            <a:off x="331789" y="3817938"/>
            <a:ext cx="4554066"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8" name="CuadroTexto"/>
          <p:cNvSpPr txBox="1">
            <a:spLocks noChangeArrowheads="1"/>
          </p:cNvSpPr>
          <p:nvPr/>
        </p:nvSpPr>
        <p:spPr bwMode="auto">
          <a:xfrm>
            <a:off x="6876256" y="2895600"/>
            <a:ext cx="1404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ES" sz="1800" b="1" dirty="0" err="1"/>
              <a:t>ZoomText</a:t>
            </a:r>
            <a:endParaRPr lang="es-ES" altLang="es-ES" sz="1800" b="1" dirty="0"/>
          </a:p>
        </p:txBody>
      </p:sp>
      <p:pic>
        <p:nvPicPr>
          <p:cNvPr id="2050" name="Picture 2" descr="ZoomText Magnifier/Reader caja del software" title="Imagen decorativ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17453" y="4725144"/>
            <a:ext cx="1575746" cy="1991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ZoomText Magnifier/Reader caja del software" title="Imagen decorativ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37518" y="3267447"/>
            <a:ext cx="2179935" cy="2179936"/>
          </a:xfrm>
          <a:prstGeom prst="rect">
            <a:avLst/>
          </a:prstGeom>
          <a:noFill/>
          <a:extLst>
            <a:ext uri="{909E8E84-426E-40DD-AFC4-6F175D3DCCD1}">
              <a14:hiddenFill xmlns:a14="http://schemas.microsoft.com/office/drawing/2010/main">
                <a:solidFill>
                  <a:srgbClr val="FFFFFF"/>
                </a:solidFill>
              </a14:hiddenFill>
            </a:ext>
          </a:extLst>
        </p:spPr>
      </p:pic>
      <p:pic>
        <p:nvPicPr>
          <p:cNvPr id="11" name="Diapositiva 6" descr="Audio diapositiva 10" title="Audio diapositiva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292080" y="5745758"/>
            <a:ext cx="1075941" cy="1075941"/>
          </a:xfrm>
          <a:prstGeom prst="rect">
            <a:avLst/>
          </a:prstGeom>
        </p:spPr>
      </p:pic>
    </p:spTree>
    <p:extLst>
      <p:ext uri="{BB962C8B-B14F-4D97-AF65-F5344CB8AC3E}">
        <p14:creationId xmlns:p14="http://schemas.microsoft.com/office/powerpoint/2010/main" val="2267198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2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ítulo 7"/>
          <p:cNvSpPr>
            <a:spLocks noGrp="1"/>
          </p:cNvSpPr>
          <p:nvPr>
            <p:ph type="title"/>
          </p:nvPr>
        </p:nvSpPr>
        <p:spPr>
          <a:xfrm>
            <a:off x="628650" y="762000"/>
            <a:ext cx="7886700" cy="808038"/>
          </a:xfrm>
        </p:spPr>
        <p:txBody>
          <a:bodyPr/>
          <a:lstStyle/>
          <a:p>
            <a:r>
              <a:rPr lang="es-ES" altLang="es-ES" smtClean="0"/>
              <a:t>Limitaciones personales:</a:t>
            </a:r>
          </a:p>
        </p:txBody>
      </p:sp>
      <p:graphicFrame>
        <p:nvGraphicFramePr>
          <p:cNvPr id="4" name="Título" descr="Título: Limitaciones Personales - Limitaciones tecnológicas y del entorno" title="Título: Limitaciones Personales - Limitaciones tecnológicas y del entorno"/>
          <p:cNvGraphicFramePr/>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412" name="Marcador de contenido"/>
          <p:cNvSpPr>
            <a:spLocks noGrp="1"/>
          </p:cNvSpPr>
          <p:nvPr>
            <p:ph idx="1"/>
          </p:nvPr>
        </p:nvSpPr>
        <p:spPr>
          <a:xfrm>
            <a:off x="628650" y="1570038"/>
            <a:ext cx="7886700" cy="4351337"/>
          </a:xfrm>
        </p:spPr>
        <p:txBody>
          <a:bodyPr/>
          <a:lstStyle/>
          <a:p>
            <a:r>
              <a:rPr lang="es-ES" altLang="es-ES" sz="2600" smtClean="0"/>
              <a:t>Personas con discapacidad:</a:t>
            </a:r>
          </a:p>
          <a:p>
            <a:pPr lvl="1"/>
            <a:r>
              <a:rPr lang="es-ES" altLang="es-ES" sz="2600" b="1" smtClean="0"/>
              <a:t>Visual</a:t>
            </a:r>
            <a:r>
              <a:rPr lang="es-ES" altLang="es-ES" sz="2600" smtClean="0"/>
              <a:t> </a:t>
            </a:r>
            <a:r>
              <a:rPr lang="es-ES" altLang="es-ES" sz="2600" smtClean="0">
                <a:sym typeface="Wingdings" panose="05000000000000000000" pitchFamily="2" charset="2"/>
              </a:rPr>
              <a:t> </a:t>
            </a:r>
            <a:r>
              <a:rPr lang="es-ES" altLang="es-ES" sz="2600" smtClean="0"/>
              <a:t>Daltonismo.</a:t>
            </a:r>
          </a:p>
        </p:txBody>
      </p:sp>
      <p:pic>
        <p:nvPicPr>
          <p:cNvPr id="2050" name="Imagen" descr="Imagen: Test de daltonismo" title="Imagen: Test de daltonismo"/>
          <p:cNvPicPr>
            <a:picLocks noChangeAspect="1" noChangeArrowheads="1"/>
          </p:cNvPicPr>
          <p:nvPr/>
        </p:nvPicPr>
        <p:blipFill>
          <a:blip r:embed="rId10"/>
          <a:srcRect/>
          <a:stretch>
            <a:fillRect/>
          </a:stretch>
        </p:blipFill>
        <p:spPr bwMode="auto">
          <a:xfrm>
            <a:off x="1547813" y="2516188"/>
            <a:ext cx="6013450" cy="4008437"/>
          </a:xfrm>
          <a:prstGeom prst="rect">
            <a:avLst/>
          </a:prstGeom>
          <a:noFill/>
          <a:extLst>
            <a:ext uri="{909E8E84-426E-40DD-AFC4-6F175D3DCCD1}">
              <a14:hiddenFill xmlns:a14="http://schemas.microsoft.com/office/drawing/2010/main">
                <a:solidFill>
                  <a:srgbClr val="FFFFFF"/>
                </a:solidFill>
              </a14:hiddenFill>
            </a:ext>
          </a:extLst>
        </p:spPr>
      </p:pic>
      <p:pic>
        <p:nvPicPr>
          <p:cNvPr id="6" name="Diapositiva 7" descr="Audio diapositiva 11" title="Audio diapositiva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871094" y="5561112"/>
            <a:ext cx="1035050" cy="1035050"/>
          </a:xfrm>
          <a:prstGeom prst="rect">
            <a:avLst/>
          </a:prstGeom>
        </p:spPr>
      </p:pic>
    </p:spTree>
    <p:extLst>
      <p:ext uri="{BB962C8B-B14F-4D97-AF65-F5344CB8AC3E}">
        <p14:creationId xmlns:p14="http://schemas.microsoft.com/office/powerpoint/2010/main" val="2770473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5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8"/>
          <p:cNvSpPr>
            <a:spLocks noGrp="1"/>
          </p:cNvSpPr>
          <p:nvPr>
            <p:ph type="title"/>
          </p:nvPr>
        </p:nvSpPr>
        <p:spPr>
          <a:xfrm>
            <a:off x="665163" y="762000"/>
            <a:ext cx="7886700" cy="808038"/>
          </a:xfrm>
        </p:spPr>
        <p:txBody>
          <a:bodyPr/>
          <a:lstStyle/>
          <a:p>
            <a:r>
              <a:rPr lang="es-ES" altLang="es-ES" smtClean="0"/>
              <a:t>Limitaciones personales:</a:t>
            </a:r>
          </a:p>
        </p:txBody>
      </p:sp>
      <p:graphicFrame>
        <p:nvGraphicFramePr>
          <p:cNvPr id="4" name="Título" descr="Título: Limitaciones Personales - Limitaciones tecnológicas y del entorno" title="Título: Limitaciones Personales - Limitaciones tecnológicas y del entorno"/>
          <p:cNvGraphicFramePr/>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Marcador de contenido"/>
          <p:cNvSpPr>
            <a:spLocks noGrp="1"/>
          </p:cNvSpPr>
          <p:nvPr>
            <p:ph idx="1"/>
          </p:nvPr>
        </p:nvSpPr>
        <p:spPr>
          <a:xfrm>
            <a:off x="166688" y="1539875"/>
            <a:ext cx="8726487" cy="2813050"/>
          </a:xfrm>
        </p:spPr>
        <p:txBody>
          <a:bodyPr>
            <a:normAutofit/>
          </a:bodyPr>
          <a:lstStyle/>
          <a:p>
            <a:pPr>
              <a:defRPr/>
            </a:pPr>
            <a:r>
              <a:rPr lang="es-ES" sz="2800" dirty="0" smtClean="0"/>
              <a:t>Personas con discapacidad:</a:t>
            </a:r>
          </a:p>
          <a:p>
            <a:pPr lvl="1">
              <a:defRPr/>
            </a:pPr>
            <a:r>
              <a:rPr lang="es-ES" b="1" dirty="0" smtClean="0"/>
              <a:t>Auditiva</a:t>
            </a:r>
            <a:r>
              <a:rPr lang="es-ES" dirty="0" smtClean="0"/>
              <a:t> </a:t>
            </a:r>
            <a:r>
              <a:rPr lang="es-ES" dirty="0" smtClean="0">
                <a:sym typeface="Wingdings" panose="05000000000000000000" pitchFamily="2" charset="2"/>
              </a:rPr>
              <a:t> </a:t>
            </a:r>
            <a:r>
              <a:rPr lang="es-ES" dirty="0" smtClean="0"/>
              <a:t>Sordera total o parcial.</a:t>
            </a:r>
          </a:p>
          <a:p>
            <a:pPr lvl="2">
              <a:defRPr/>
            </a:pPr>
            <a:r>
              <a:rPr lang="es-ES" dirty="0" smtClean="0"/>
              <a:t>Colectivo muy heterogéneo: desde una pérdida auditiva muy leve a una sordera total (</a:t>
            </a:r>
            <a:r>
              <a:rPr lang="es-ES" dirty="0" err="1" smtClean="0"/>
              <a:t>cofosis</a:t>
            </a:r>
            <a:r>
              <a:rPr lang="es-ES" dirty="0" smtClean="0"/>
              <a:t>).</a:t>
            </a:r>
          </a:p>
          <a:p>
            <a:pPr lvl="2">
              <a:defRPr/>
            </a:pPr>
            <a:r>
              <a:rPr lang="es-ES" dirty="0"/>
              <a:t>Importancia de la lectura </a:t>
            </a:r>
            <a:r>
              <a:rPr lang="es-ES" dirty="0" err="1"/>
              <a:t>labiofacial</a:t>
            </a:r>
            <a:r>
              <a:rPr lang="es-ES" dirty="0"/>
              <a:t>: problema de atención dividida en toma de apuntes y servicio de Intérprete de LS. </a:t>
            </a:r>
          </a:p>
          <a:p>
            <a:pPr lvl="2">
              <a:defRPr/>
            </a:pPr>
            <a:endParaRPr lang="es-ES" dirty="0"/>
          </a:p>
        </p:txBody>
      </p:sp>
      <p:pic>
        <p:nvPicPr>
          <p:cNvPr id="5" name="Picture 2" descr="Un implante coclear, vista exterior e interior" title="Imagen de implante coclear"/>
          <p:cNvPicPr>
            <a:picLocks noChangeAspect="1" noChangeArrowheads="1"/>
          </p:cNvPicPr>
          <p:nvPr/>
        </p:nvPicPr>
        <p:blipFill>
          <a:blip r:embed="rId10"/>
          <a:srcRect/>
          <a:stretch>
            <a:fillRect/>
          </a:stretch>
        </p:blipFill>
        <p:spPr bwMode="auto">
          <a:xfrm>
            <a:off x="29741" y="3734991"/>
            <a:ext cx="4081463" cy="26114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n de un audífono colocado en la oreja" title="Imagen de un audífono"/>
          <p:cNvPicPr>
            <a:picLocks noChangeAspect="1" noChangeArrowheads="1"/>
          </p:cNvPicPr>
          <p:nvPr/>
        </p:nvPicPr>
        <p:blipFill>
          <a:blip r:embed="rId11"/>
          <a:srcRect/>
          <a:stretch>
            <a:fillRect/>
          </a:stretch>
        </p:blipFill>
        <p:spPr bwMode="auto">
          <a:xfrm>
            <a:off x="5004048" y="3882479"/>
            <a:ext cx="381635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7" name="Diapositiva 8" descr="Audio diapositiva 12" title="Audio diapositiva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01400" y="5679055"/>
            <a:ext cx="1131248" cy="1131248"/>
          </a:xfrm>
          <a:prstGeom prst="rect">
            <a:avLst/>
          </a:prstGeom>
        </p:spPr>
      </p:pic>
    </p:spTree>
    <p:extLst>
      <p:ext uri="{BB962C8B-B14F-4D97-AF65-F5344CB8AC3E}">
        <p14:creationId xmlns:p14="http://schemas.microsoft.com/office/powerpoint/2010/main" val="168186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9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ítulo 8"/>
          <p:cNvSpPr>
            <a:spLocks noGrp="1"/>
          </p:cNvSpPr>
          <p:nvPr>
            <p:ph type="title"/>
          </p:nvPr>
        </p:nvSpPr>
        <p:spPr>
          <a:xfrm>
            <a:off x="665163" y="762000"/>
            <a:ext cx="7886700" cy="808038"/>
          </a:xfrm>
        </p:spPr>
        <p:txBody>
          <a:bodyPr/>
          <a:lstStyle/>
          <a:p>
            <a:r>
              <a:rPr lang="es-ES" altLang="es-ES" smtClean="0"/>
              <a:t>Limitaciones personales:</a:t>
            </a:r>
          </a:p>
        </p:txBody>
      </p:sp>
      <p:graphicFrame>
        <p:nvGraphicFramePr>
          <p:cNvPr id="4" name="Título" descr="Título: Limitaciones Personales - Limitaciones tecnológicas y del entorno" title="Título: Limitaciones Personales - Limitaciones tecnológicas y del entorno"/>
          <p:cNvGraphicFramePr/>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508" name="Marcador de contenido"/>
          <p:cNvSpPr>
            <a:spLocks noGrp="1"/>
          </p:cNvSpPr>
          <p:nvPr>
            <p:ph idx="1"/>
          </p:nvPr>
        </p:nvSpPr>
        <p:spPr>
          <a:xfrm>
            <a:off x="166688" y="1539875"/>
            <a:ext cx="8726487" cy="4660900"/>
          </a:xfrm>
        </p:spPr>
        <p:txBody>
          <a:bodyPr/>
          <a:lstStyle/>
          <a:p>
            <a:r>
              <a:rPr lang="es-ES" altLang="es-ES" sz="2800" dirty="0" smtClean="0"/>
              <a:t>Personas con discapacidad:</a:t>
            </a:r>
          </a:p>
          <a:p>
            <a:pPr lvl="1"/>
            <a:r>
              <a:rPr lang="es-ES" altLang="es-ES" b="1" dirty="0" smtClean="0"/>
              <a:t>Auditiva</a:t>
            </a:r>
            <a:r>
              <a:rPr lang="es-ES" altLang="es-ES" dirty="0" smtClean="0"/>
              <a:t> </a:t>
            </a:r>
            <a:r>
              <a:rPr lang="es-ES" altLang="es-ES" dirty="0" smtClean="0">
                <a:sym typeface="Wingdings" panose="05000000000000000000" pitchFamily="2" charset="2"/>
              </a:rPr>
              <a:t> </a:t>
            </a:r>
            <a:r>
              <a:rPr lang="es-ES" altLang="es-ES" dirty="0" smtClean="0"/>
              <a:t>Sordera total o parcial.</a:t>
            </a:r>
          </a:p>
          <a:p>
            <a:pPr lvl="2"/>
            <a:r>
              <a:rPr lang="es-ES" altLang="es-ES" dirty="0" smtClean="0"/>
              <a:t>Los productos de apoyo ayudan pero no eliminan el problema auditivo (audífonos, implante coclear, emisoras digitales, bucle de collar…).</a:t>
            </a:r>
          </a:p>
          <a:p>
            <a:pPr lvl="2"/>
            <a:r>
              <a:rPr lang="es-ES" altLang="es-ES" dirty="0" smtClean="0"/>
              <a:t>El aprendizaje de la lectura está muy ligado a la audición. Puede existir una mayor dificultad para interpretar el lenguaje escrito en sorderas profundas </a:t>
            </a:r>
            <a:r>
              <a:rPr lang="es-ES" altLang="es-ES" dirty="0" err="1" smtClean="0"/>
              <a:t>prelocutivas</a:t>
            </a:r>
            <a:r>
              <a:rPr lang="es-ES" altLang="es-ES" dirty="0" smtClean="0"/>
              <a:t>.</a:t>
            </a:r>
          </a:p>
          <a:p>
            <a:pPr lvl="2"/>
            <a:endParaRPr lang="es-ES" altLang="es-ES" dirty="0" smtClean="0"/>
          </a:p>
        </p:txBody>
      </p:sp>
      <p:pic>
        <p:nvPicPr>
          <p:cNvPr id="1026" name="Imagen" descr="Imagen: Emisor de la emisora OTICON AMIGO T30" title="Imagen: Emisor de la emisora OTICON AMIGO T30"/>
          <p:cNvPicPr>
            <a:picLocks noChangeAspect="1" noChangeArrowheads="1"/>
          </p:cNvPicPr>
          <p:nvPr/>
        </p:nvPicPr>
        <p:blipFill>
          <a:blip r:embed="rId10"/>
          <a:srcRect/>
          <a:stretch>
            <a:fillRect/>
          </a:stretch>
        </p:blipFill>
        <p:spPr bwMode="auto">
          <a:xfrm>
            <a:off x="1115616" y="4256546"/>
            <a:ext cx="2655216" cy="21186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Imagen" descr="Imagen: Receptor de la emisora OTICON AMIGO T30" title="Imagen: Receptor de la emisora OTICON AMIGO T30"/>
          <p:cNvPicPr>
            <a:picLocks noChangeAspect="1" noChangeArrowheads="1"/>
          </p:cNvPicPr>
          <p:nvPr/>
        </p:nvPicPr>
        <p:blipFill>
          <a:blip r:embed="rId11"/>
          <a:srcRect/>
          <a:stretch>
            <a:fillRect/>
          </a:stretch>
        </p:blipFill>
        <p:spPr bwMode="auto">
          <a:xfrm>
            <a:off x="5148064" y="4288905"/>
            <a:ext cx="3053055" cy="2432571"/>
          </a:xfrm>
          <a:prstGeom prst="rect">
            <a:avLst/>
          </a:prstGeom>
          <a:noFill/>
          <a:extLst>
            <a:ext uri="{909E8E84-426E-40DD-AFC4-6F175D3DCCD1}">
              <a14:hiddenFill xmlns:a14="http://schemas.microsoft.com/office/drawing/2010/main">
                <a:solidFill>
                  <a:srgbClr val="FFFFFF"/>
                </a:solidFill>
              </a14:hiddenFill>
            </a:ext>
          </a:extLst>
        </p:spPr>
      </p:pic>
      <p:pic>
        <p:nvPicPr>
          <p:cNvPr id="7" name="Diapositiva 9" descr="Audio diapositiva 13" title="Audio diapositiva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905391" y="5600844"/>
            <a:ext cx="1117600" cy="1117600"/>
          </a:xfrm>
          <a:prstGeom prst="rect">
            <a:avLst/>
          </a:prstGeom>
        </p:spPr>
      </p:pic>
    </p:spTree>
    <p:extLst>
      <p:ext uri="{BB962C8B-B14F-4D97-AF65-F5344CB8AC3E}">
        <p14:creationId xmlns:p14="http://schemas.microsoft.com/office/powerpoint/2010/main" val="39898963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8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9"/>
          <p:cNvSpPr>
            <a:spLocks noGrp="1"/>
          </p:cNvSpPr>
          <p:nvPr>
            <p:ph type="title"/>
          </p:nvPr>
        </p:nvSpPr>
        <p:spPr>
          <a:xfrm>
            <a:off x="628650" y="749300"/>
            <a:ext cx="7886700" cy="808038"/>
          </a:xfrm>
        </p:spPr>
        <p:txBody>
          <a:bodyPr/>
          <a:lstStyle/>
          <a:p>
            <a:r>
              <a:rPr lang="es-ES" altLang="es-ES" smtClean="0"/>
              <a:t>Limitaciones personales:</a:t>
            </a:r>
          </a:p>
        </p:txBody>
      </p:sp>
      <p:graphicFrame>
        <p:nvGraphicFramePr>
          <p:cNvPr id="4" name="Título" descr="Título: Limitaciones Personales - Limitaciones tecnológicas y del entorno" title="Título: Limitaciones Personales - Limitaciones tecnológicas y del entorno"/>
          <p:cNvGraphicFramePr/>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3556" name="Marcador de contenido"/>
          <p:cNvSpPr>
            <a:spLocks noGrp="1"/>
          </p:cNvSpPr>
          <p:nvPr>
            <p:ph idx="1"/>
          </p:nvPr>
        </p:nvSpPr>
        <p:spPr>
          <a:xfrm>
            <a:off x="307975" y="1579563"/>
            <a:ext cx="8399463" cy="4351337"/>
          </a:xfrm>
        </p:spPr>
        <p:txBody>
          <a:bodyPr/>
          <a:lstStyle/>
          <a:p>
            <a:r>
              <a:rPr lang="es-ES" altLang="es-ES" sz="2600" smtClean="0"/>
              <a:t>Personas con discapacidad:</a:t>
            </a:r>
          </a:p>
          <a:p>
            <a:pPr lvl="1"/>
            <a:r>
              <a:rPr lang="es-ES" altLang="es-ES" sz="2600" b="1" smtClean="0"/>
              <a:t>Física o motriz </a:t>
            </a:r>
            <a:r>
              <a:rPr lang="es-ES" altLang="es-ES" sz="2600" smtClean="0">
                <a:sym typeface="Wingdings" panose="05000000000000000000" pitchFamily="2" charset="2"/>
              </a:rPr>
              <a:t> </a:t>
            </a:r>
            <a:r>
              <a:rPr lang="es-ES" altLang="es-ES" sz="2600" smtClean="0"/>
              <a:t>Extremidades superiores.</a:t>
            </a:r>
          </a:p>
        </p:txBody>
      </p:sp>
      <p:sp>
        <p:nvSpPr>
          <p:cNvPr id="23557" name="CuadroTexto"/>
          <p:cNvSpPr txBox="1">
            <a:spLocks noChangeArrowheads="1"/>
          </p:cNvSpPr>
          <p:nvPr/>
        </p:nvSpPr>
        <p:spPr bwMode="auto">
          <a:xfrm>
            <a:off x="323850" y="2387600"/>
            <a:ext cx="4824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ES" sz="2000">
                <a:solidFill>
                  <a:srgbClr val="203864"/>
                </a:solidFill>
              </a:rPr>
              <a:t>Ejemplos de productos de apoyo:</a:t>
            </a:r>
          </a:p>
        </p:txBody>
      </p:sp>
      <p:sp>
        <p:nvSpPr>
          <p:cNvPr id="23558" name="CuadroTexto"/>
          <p:cNvSpPr txBox="1">
            <a:spLocks noChangeArrowheads="1"/>
          </p:cNvSpPr>
          <p:nvPr/>
        </p:nvSpPr>
        <p:spPr bwMode="auto">
          <a:xfrm>
            <a:off x="633413" y="4737100"/>
            <a:ext cx="1539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ES" sz="1800"/>
              <a:t>Licornio</a:t>
            </a:r>
          </a:p>
        </p:txBody>
      </p:sp>
      <p:pic>
        <p:nvPicPr>
          <p:cNvPr id="5" name="Imagen" descr="Imagen: Licornio" title="Imagen: Licornio"/>
          <p:cNvPicPr>
            <a:picLocks noChangeAspect="1" noChangeArrowheads="1"/>
          </p:cNvPicPr>
          <p:nvPr/>
        </p:nvPicPr>
        <p:blipFill>
          <a:blip r:embed="rId10"/>
          <a:srcRect/>
          <a:stretch>
            <a:fillRect/>
          </a:stretch>
        </p:blipFill>
        <p:spPr bwMode="auto">
          <a:xfrm>
            <a:off x="469900" y="2803525"/>
            <a:ext cx="2624138" cy="1916113"/>
          </a:xfrm>
          <a:prstGeom prst="rect">
            <a:avLst/>
          </a:prstGeom>
          <a:noFill/>
          <a:extLst>
            <a:ext uri="{909E8E84-426E-40DD-AFC4-6F175D3DCCD1}">
              <a14:hiddenFill xmlns:a14="http://schemas.microsoft.com/office/drawing/2010/main">
                <a:solidFill>
                  <a:srgbClr val="FFFFFF"/>
                </a:solidFill>
              </a14:hiddenFill>
            </a:ext>
          </a:extLst>
        </p:spPr>
      </p:pic>
      <p:sp>
        <p:nvSpPr>
          <p:cNvPr id="23560" name="CuadroTexto"/>
          <p:cNvSpPr txBox="1">
            <a:spLocks noChangeArrowheads="1"/>
          </p:cNvSpPr>
          <p:nvPr/>
        </p:nvSpPr>
        <p:spPr bwMode="auto">
          <a:xfrm>
            <a:off x="5121275" y="4638675"/>
            <a:ext cx="1776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ES" sz="1800"/>
              <a:t>Eye Tracking</a:t>
            </a:r>
            <a:endParaRPr lang="es-ES" altLang="es-ES" sz="1200"/>
          </a:p>
        </p:txBody>
      </p:sp>
      <p:pic>
        <p:nvPicPr>
          <p:cNvPr id="2052" name="Imagen" descr="Imagen: Eye-Tracking " title="Imagen: Eye-Tracking "/>
          <p:cNvPicPr>
            <a:picLocks noChangeAspect="1" noChangeArrowheads="1"/>
          </p:cNvPicPr>
          <p:nvPr/>
        </p:nvPicPr>
        <p:blipFill>
          <a:blip r:embed="rId11"/>
          <a:srcRect/>
          <a:stretch>
            <a:fillRect/>
          </a:stretch>
        </p:blipFill>
        <p:spPr bwMode="auto">
          <a:xfrm>
            <a:off x="5237163" y="2782888"/>
            <a:ext cx="2862262" cy="1812925"/>
          </a:xfrm>
          <a:prstGeom prst="rect">
            <a:avLst/>
          </a:prstGeom>
          <a:noFill/>
          <a:extLst>
            <a:ext uri="{909E8E84-426E-40DD-AFC4-6F175D3DCCD1}">
              <a14:hiddenFill xmlns:a14="http://schemas.microsoft.com/office/drawing/2010/main">
                <a:solidFill>
                  <a:srgbClr val="FFFFFF"/>
                </a:solidFill>
              </a14:hiddenFill>
            </a:ext>
          </a:extLst>
        </p:spPr>
      </p:pic>
      <p:sp>
        <p:nvSpPr>
          <p:cNvPr id="23562" name="CuadroTexto"/>
          <p:cNvSpPr txBox="1">
            <a:spLocks noChangeArrowheads="1"/>
          </p:cNvSpPr>
          <p:nvPr/>
        </p:nvSpPr>
        <p:spPr bwMode="auto">
          <a:xfrm>
            <a:off x="2282825" y="5959475"/>
            <a:ext cx="177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ES" sz="1800"/>
              <a:t>Ratón de boca</a:t>
            </a:r>
            <a:endParaRPr lang="es-ES" altLang="es-ES" sz="1200"/>
          </a:p>
        </p:txBody>
      </p:sp>
      <p:pic>
        <p:nvPicPr>
          <p:cNvPr id="2050" name="Imagen" descr="Imagen: Ratón de boca" title="Imagen: Ratón de boca"/>
          <p:cNvPicPr>
            <a:picLocks noChangeAspect="1" noChangeArrowheads="1"/>
          </p:cNvPicPr>
          <p:nvPr/>
        </p:nvPicPr>
        <p:blipFill>
          <a:blip r:embed="rId12"/>
          <a:srcRect/>
          <a:stretch>
            <a:fillRect/>
          </a:stretch>
        </p:blipFill>
        <p:spPr bwMode="auto">
          <a:xfrm>
            <a:off x="2702751" y="3989388"/>
            <a:ext cx="1714500" cy="194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64" name="CuadroTexto"/>
          <p:cNvSpPr txBox="1">
            <a:spLocks noChangeArrowheads="1"/>
          </p:cNvSpPr>
          <p:nvPr/>
        </p:nvSpPr>
        <p:spPr bwMode="auto">
          <a:xfrm>
            <a:off x="6154738" y="6210300"/>
            <a:ext cx="1944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ES" sz="1800" dirty="0"/>
              <a:t>Teclado adaptado</a:t>
            </a:r>
            <a:endParaRPr lang="es-ES" altLang="es-ES" sz="1200" dirty="0"/>
          </a:p>
        </p:txBody>
      </p:sp>
      <p:pic>
        <p:nvPicPr>
          <p:cNvPr id="2057" name="Imagen" descr="Imagen: Teclado adaptado. Tiene las teclas más grandes y diferenciadas por colores." title="Imagen: Teclado adaptado. "/>
          <p:cNvPicPr>
            <a:picLocks noChangeAspect="1" noChangeArrowheads="1"/>
          </p:cNvPicPr>
          <p:nvPr/>
        </p:nvPicPr>
        <p:blipFill>
          <a:blip r:embed="rId13"/>
          <a:srcRect/>
          <a:stretch>
            <a:fillRect/>
          </a:stretch>
        </p:blipFill>
        <p:spPr bwMode="auto">
          <a:xfrm>
            <a:off x="5278438" y="5064125"/>
            <a:ext cx="2873375" cy="1185863"/>
          </a:xfrm>
          <a:prstGeom prst="rect">
            <a:avLst/>
          </a:prstGeom>
          <a:noFill/>
          <a:extLst>
            <a:ext uri="{909E8E84-426E-40DD-AFC4-6F175D3DCCD1}">
              <a14:hiddenFill xmlns:a14="http://schemas.microsoft.com/office/drawing/2010/main">
                <a:solidFill>
                  <a:srgbClr val="FFFFFF"/>
                </a:solidFill>
              </a14:hiddenFill>
            </a:ext>
          </a:extLst>
        </p:spPr>
      </p:pic>
      <p:pic>
        <p:nvPicPr>
          <p:cNvPr id="14" name="Diapositiva 10" descr="Audio diapositiva 14" title="Audio diapositiva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19908" y="5595828"/>
            <a:ext cx="1172191" cy="1172191"/>
          </a:xfrm>
          <a:prstGeom prst="rect">
            <a:avLst/>
          </a:prstGeom>
        </p:spPr>
      </p:pic>
    </p:spTree>
    <p:extLst>
      <p:ext uri="{BB962C8B-B14F-4D97-AF65-F5344CB8AC3E}">
        <p14:creationId xmlns:p14="http://schemas.microsoft.com/office/powerpoint/2010/main" val="1438782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47"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8"/>
          <p:cNvSpPr>
            <a:spLocks noGrp="1"/>
          </p:cNvSpPr>
          <p:nvPr>
            <p:ph type="title"/>
          </p:nvPr>
        </p:nvSpPr>
        <p:spPr>
          <a:xfrm>
            <a:off x="628650" y="741363"/>
            <a:ext cx="7886700" cy="808037"/>
          </a:xfrm>
        </p:spPr>
        <p:txBody>
          <a:bodyPr/>
          <a:lstStyle/>
          <a:p>
            <a:r>
              <a:rPr lang="es-ES" altLang="es-ES" smtClean="0"/>
              <a:t>Limitaciones personales:</a:t>
            </a:r>
          </a:p>
        </p:txBody>
      </p:sp>
      <p:graphicFrame>
        <p:nvGraphicFramePr>
          <p:cNvPr id="4" name="Título" descr="Título: Limitaciones Personales - Limitaciones tecnológicas y del entorno" title="Título: Limitaciones Personales - Limitaciones tecnológicas y del entorno"/>
          <p:cNvGraphicFramePr/>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5604" name="Marcador de contenido"/>
          <p:cNvSpPr>
            <a:spLocks noGrp="1"/>
          </p:cNvSpPr>
          <p:nvPr>
            <p:ph idx="1"/>
          </p:nvPr>
        </p:nvSpPr>
        <p:spPr>
          <a:xfrm>
            <a:off x="323850" y="1549400"/>
            <a:ext cx="8451850" cy="4883150"/>
          </a:xfrm>
        </p:spPr>
        <p:txBody>
          <a:bodyPr/>
          <a:lstStyle/>
          <a:p>
            <a:r>
              <a:rPr lang="es-ES" altLang="es-ES" sz="2600" dirty="0" smtClean="0"/>
              <a:t>Personas con discapacidad:</a:t>
            </a:r>
          </a:p>
          <a:p>
            <a:pPr lvl="1"/>
            <a:r>
              <a:rPr lang="es-ES" altLang="es-ES" sz="2600" b="1" dirty="0" smtClean="0"/>
              <a:t>Cognitiva o neurológica</a:t>
            </a:r>
            <a:r>
              <a:rPr lang="es-ES" altLang="es-ES" sz="2600" dirty="0" smtClean="0"/>
              <a:t>.</a:t>
            </a:r>
          </a:p>
          <a:p>
            <a:pPr lvl="2"/>
            <a:r>
              <a:rPr lang="es-ES" altLang="es-ES" sz="2800" dirty="0" smtClean="0"/>
              <a:t>Dificultad para comprender conceptos complejos.</a:t>
            </a:r>
          </a:p>
          <a:p>
            <a:pPr lvl="2"/>
            <a:r>
              <a:rPr lang="es-ES" altLang="es-ES" sz="2800" dirty="0" smtClean="0"/>
              <a:t>Trastornos de déficit de atención.</a:t>
            </a:r>
          </a:p>
          <a:p>
            <a:pPr lvl="2"/>
            <a:r>
              <a:rPr lang="es-ES" altLang="es-ES" sz="2800" dirty="0" smtClean="0"/>
              <a:t>Falta de memoria.</a:t>
            </a:r>
          </a:p>
          <a:p>
            <a:pPr lvl="2"/>
            <a:r>
              <a:rPr lang="es-ES" altLang="es-ES" sz="2800" dirty="0" smtClean="0"/>
              <a:t>Trastornos emocionales que dificultan la concentración.</a:t>
            </a:r>
          </a:p>
          <a:p>
            <a:pPr lvl="2"/>
            <a:r>
              <a:rPr lang="es-ES" altLang="es-ES" sz="2800" dirty="0" smtClean="0"/>
              <a:t>Relacionadas con el aprendizaje, como la dislexia.</a:t>
            </a:r>
          </a:p>
        </p:txBody>
      </p:sp>
      <p:pic>
        <p:nvPicPr>
          <p:cNvPr id="5" name="Diapositiva 11" descr="Audio diapositiva 15" title="Audio diapositiva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33937" y="5517232"/>
            <a:ext cx="1158543" cy="1158543"/>
          </a:xfrm>
          <a:prstGeom prst="rect">
            <a:avLst/>
          </a:prstGeom>
        </p:spPr>
      </p:pic>
    </p:spTree>
    <p:extLst>
      <p:ext uri="{BB962C8B-B14F-4D97-AF65-F5344CB8AC3E}">
        <p14:creationId xmlns:p14="http://schemas.microsoft.com/office/powerpoint/2010/main" val="2760116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8"/>
          <p:cNvSpPr>
            <a:spLocks noGrp="1"/>
          </p:cNvSpPr>
          <p:nvPr>
            <p:ph type="title"/>
          </p:nvPr>
        </p:nvSpPr>
        <p:spPr>
          <a:xfrm>
            <a:off x="628650" y="741363"/>
            <a:ext cx="7886700" cy="808037"/>
          </a:xfrm>
        </p:spPr>
        <p:txBody>
          <a:bodyPr/>
          <a:lstStyle/>
          <a:p>
            <a:r>
              <a:rPr lang="es-ES" altLang="es-ES" smtClean="0"/>
              <a:t>Limitaciones personales:</a:t>
            </a:r>
          </a:p>
        </p:txBody>
      </p:sp>
      <p:graphicFrame>
        <p:nvGraphicFramePr>
          <p:cNvPr id="4" name="Título" descr="Título: Limitaciones Personales - Limitaciones tecnológicas y del entorno" title="Título: Limitaciones Personales - Limitaciones tecnológicas y del entorno"/>
          <p:cNvGraphicFramePr/>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652" name="Marcador de contenido"/>
          <p:cNvSpPr>
            <a:spLocks noGrp="1"/>
          </p:cNvSpPr>
          <p:nvPr>
            <p:ph idx="1"/>
          </p:nvPr>
        </p:nvSpPr>
        <p:spPr>
          <a:xfrm>
            <a:off x="323850" y="1549400"/>
            <a:ext cx="8451850" cy="4578350"/>
          </a:xfrm>
        </p:spPr>
        <p:txBody>
          <a:bodyPr/>
          <a:lstStyle/>
          <a:p>
            <a:r>
              <a:rPr lang="es-ES" altLang="es-ES" sz="2600" smtClean="0"/>
              <a:t>No siempre implican una discapacidad:</a:t>
            </a:r>
          </a:p>
          <a:p>
            <a:pPr lvl="1"/>
            <a:r>
              <a:rPr lang="es-ES" altLang="es-ES" sz="2500" smtClean="0"/>
              <a:t>Incapacidad transitoria.</a:t>
            </a:r>
          </a:p>
          <a:p>
            <a:pPr lvl="1"/>
            <a:r>
              <a:rPr lang="es-ES" altLang="es-ES" sz="2500" smtClean="0"/>
              <a:t>Derivadas de la edad.</a:t>
            </a:r>
          </a:p>
          <a:p>
            <a:pPr lvl="1"/>
            <a:r>
              <a:rPr lang="es-ES" altLang="es-ES" sz="2500" smtClean="0"/>
              <a:t>Inexperiencia tecnológica.</a:t>
            </a:r>
          </a:p>
          <a:p>
            <a:pPr lvl="1"/>
            <a:r>
              <a:rPr lang="es-ES" altLang="es-ES" sz="2500" smtClean="0"/>
              <a:t>Idioma, cultura, nivel educativo o localización geográfica diferente.</a:t>
            </a:r>
          </a:p>
        </p:txBody>
      </p:sp>
      <p:pic>
        <p:nvPicPr>
          <p:cNvPr id="5" name="Diapositiva 12" descr="Audio diapositiva 16" title="Audio diapositiva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740352" y="5373216"/>
            <a:ext cx="1254078" cy="1254078"/>
          </a:xfrm>
          <a:prstGeom prst="rect">
            <a:avLst/>
          </a:prstGeom>
        </p:spPr>
      </p:pic>
    </p:spTree>
    <p:extLst>
      <p:ext uri="{BB962C8B-B14F-4D97-AF65-F5344CB8AC3E}">
        <p14:creationId xmlns:p14="http://schemas.microsoft.com/office/powerpoint/2010/main" val="2843430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smtClean="0"/>
              <a:t>Limitaciones personales</a:t>
            </a:r>
            <a:endParaRPr lang="es-ES" dirty="0"/>
          </a:p>
        </p:txBody>
      </p:sp>
      <p:graphicFrame>
        <p:nvGraphicFramePr>
          <p:cNvPr id="4" name="Título" descr="Título: Limitaciones Personales - Limitaciones tecnológicas y del entorno" title="Título: Limitaciones Personales - Limitaciones tecnológicas y del entorno"/>
          <p:cNvGraphicFramePr/>
          <p:nvPr/>
        </p:nvGraphicFramePr>
        <p:xfrm>
          <a:off x="396100" y="894492"/>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9699" name="Marcador de contenido"/>
          <p:cNvSpPr>
            <a:spLocks noGrp="1"/>
          </p:cNvSpPr>
          <p:nvPr>
            <p:ph idx="1"/>
          </p:nvPr>
        </p:nvSpPr>
        <p:spPr/>
        <p:txBody>
          <a:bodyPr>
            <a:normAutofit/>
          </a:bodyPr>
          <a:lstStyle/>
          <a:p>
            <a:r>
              <a:rPr lang="es-ES" altLang="es-ES" sz="2800" dirty="0" smtClean="0"/>
              <a:t>Hardware: </a:t>
            </a:r>
          </a:p>
          <a:p>
            <a:pPr lvl="1"/>
            <a:r>
              <a:rPr lang="es-ES" altLang="es-ES" sz="2800" dirty="0" smtClean="0"/>
              <a:t>Diferentes: dispositivos, resoluciones, periféricos…</a:t>
            </a:r>
          </a:p>
          <a:p>
            <a:r>
              <a:rPr lang="es-ES" altLang="es-ES" sz="2800" dirty="0" smtClean="0"/>
              <a:t>Software:</a:t>
            </a:r>
          </a:p>
          <a:p>
            <a:pPr lvl="1"/>
            <a:r>
              <a:rPr lang="es-ES" altLang="es-ES" sz="2800" dirty="0" smtClean="0"/>
              <a:t>Diferentes: programas, versiones, productos de apoyo…</a:t>
            </a:r>
          </a:p>
          <a:p>
            <a:r>
              <a:rPr lang="es-ES" altLang="es-ES" sz="2800" dirty="0" smtClean="0"/>
              <a:t>Ambientales:</a:t>
            </a:r>
          </a:p>
          <a:p>
            <a:pPr lvl="1"/>
            <a:r>
              <a:rPr lang="es-ES" altLang="es-ES" sz="2800" dirty="0" smtClean="0"/>
              <a:t>Mala iluminación, ambiente ruidoso…</a:t>
            </a:r>
          </a:p>
          <a:p>
            <a:r>
              <a:rPr lang="es-ES" altLang="es-ES" sz="2800" dirty="0" smtClean="0"/>
              <a:t>Red o conexión.</a:t>
            </a:r>
          </a:p>
        </p:txBody>
      </p:sp>
      <p:pic>
        <p:nvPicPr>
          <p:cNvPr id="5" name="Diapositiva 13" descr="Audio diapositiva 17" title="Audio diapositiva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630614" y="5582241"/>
            <a:ext cx="1049361" cy="1049361"/>
          </a:xfrm>
          <a:prstGeom prst="rect">
            <a:avLst/>
          </a:prstGeom>
        </p:spPr>
      </p:pic>
    </p:spTree>
    <p:extLst>
      <p:ext uri="{BB962C8B-B14F-4D97-AF65-F5344CB8AC3E}">
        <p14:creationId xmlns:p14="http://schemas.microsoft.com/office/powerpoint/2010/main" val="1913941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7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p:cNvSpPr>
            <a:spLocks noGrp="1"/>
          </p:cNvSpPr>
          <p:nvPr>
            <p:ph type="title"/>
          </p:nvPr>
        </p:nvSpPr>
        <p:spPr>
          <a:xfrm>
            <a:off x="390600" y="692696"/>
            <a:ext cx="8229600" cy="563563"/>
          </a:xfrm>
        </p:spPr>
        <p:txBody>
          <a:bodyPr>
            <a:normAutofit/>
          </a:bodyPr>
          <a:lstStyle/>
          <a:p>
            <a:pPr>
              <a:defRPr/>
            </a:pPr>
            <a:r>
              <a:rPr lang="es-ES" sz="3200" b="1" dirty="0" smtClean="0">
                <a:solidFill>
                  <a:srgbClr val="203864"/>
                </a:solidFill>
                <a:cs typeface="Arial" pitchFamily="34" charset="0"/>
              </a:rPr>
              <a:t>DISEÑO UNIVERSAL… en la UV</a:t>
            </a:r>
            <a:endParaRPr lang="es-ES" sz="3200" b="1" dirty="0">
              <a:solidFill>
                <a:srgbClr val="203864"/>
              </a:solidFill>
              <a:cs typeface="Arial" pitchFamily="34" charset="0"/>
            </a:endParaRPr>
          </a:p>
        </p:txBody>
      </p:sp>
      <p:sp>
        <p:nvSpPr>
          <p:cNvPr id="31747" name="Marcador de contenido"/>
          <p:cNvSpPr>
            <a:spLocks noGrp="1"/>
          </p:cNvSpPr>
          <p:nvPr>
            <p:ph idx="1"/>
          </p:nvPr>
        </p:nvSpPr>
        <p:spPr>
          <a:xfrm>
            <a:off x="395536" y="1484784"/>
            <a:ext cx="8062541" cy="4351338"/>
          </a:xfrm>
        </p:spPr>
        <p:txBody>
          <a:bodyPr/>
          <a:lstStyle/>
          <a:p>
            <a:r>
              <a:rPr lang="es-ES_tradnl" altLang="es-ES" sz="2400" dirty="0" smtClean="0"/>
              <a:t>No se trata de </a:t>
            </a:r>
            <a:r>
              <a:rPr lang="es-ES_tradnl" altLang="es-ES" sz="2400" b="1" dirty="0" smtClean="0"/>
              <a:t>adaptar </a:t>
            </a:r>
            <a:r>
              <a:rPr lang="es-ES_tradnl" altLang="es-ES" sz="2400" dirty="0" smtClean="0"/>
              <a:t>contenidos para unos colectivos de personas con discapacidad u otros.</a:t>
            </a:r>
          </a:p>
          <a:p>
            <a:r>
              <a:rPr lang="es-ES_tradnl" altLang="es-ES" sz="2400" dirty="0" smtClean="0"/>
              <a:t>Se trata de </a:t>
            </a:r>
            <a:r>
              <a:rPr lang="es-ES_tradnl" altLang="es-ES" sz="2400" b="1" dirty="0" smtClean="0">
                <a:solidFill>
                  <a:srgbClr val="203864"/>
                </a:solidFill>
              </a:rPr>
              <a:t>diseñar</a:t>
            </a:r>
            <a:r>
              <a:rPr lang="es-ES_tradnl" altLang="es-ES" sz="2400" b="1" dirty="0" smtClean="0"/>
              <a:t> </a:t>
            </a:r>
            <a:r>
              <a:rPr lang="es-ES_tradnl" altLang="es-ES" sz="2400" dirty="0" smtClean="0"/>
              <a:t>contenidos teniendo en cuenta desde el principio que puedan ser </a:t>
            </a:r>
            <a:r>
              <a:rPr lang="es-ES_tradnl" altLang="es-ES" sz="2400" dirty="0" smtClean="0">
                <a:solidFill>
                  <a:srgbClr val="203864"/>
                </a:solidFill>
              </a:rPr>
              <a:t>percibidos, entendidos y navegables</a:t>
            </a:r>
            <a:r>
              <a:rPr lang="es-ES_tradnl" altLang="es-ES" sz="2400" dirty="0" smtClean="0"/>
              <a:t> por el </a:t>
            </a:r>
            <a:r>
              <a:rPr lang="es-ES_tradnl" altLang="es-ES" sz="2400" b="1" dirty="0" smtClean="0"/>
              <a:t>mayor número de personas posible</a:t>
            </a:r>
            <a:r>
              <a:rPr lang="es-ES_tradnl" altLang="es-ES" sz="2400" dirty="0" smtClean="0"/>
              <a:t>.</a:t>
            </a:r>
          </a:p>
          <a:p>
            <a:r>
              <a:rPr lang="es-ES_tradnl" altLang="es-ES" sz="2400" dirty="0" smtClean="0"/>
              <a:t>Las barreras digitales son difíciles de percibir.</a:t>
            </a:r>
          </a:p>
          <a:p>
            <a:endParaRPr lang="es-ES" altLang="es-ES" sz="1800" dirty="0" smtClean="0">
              <a:cs typeface="Arial" panose="020B0604020202020204" pitchFamily="34" charset="0"/>
            </a:endParaRPr>
          </a:p>
        </p:txBody>
      </p:sp>
      <p:pic>
        <p:nvPicPr>
          <p:cNvPr id="1026" name="Imagen" descr="Imagen representativa de diseño universal" title="Imagen representativa de diseño universal"/>
          <p:cNvPicPr>
            <a:picLocks noChangeAspect="1" noChangeArrowheads="1"/>
          </p:cNvPicPr>
          <p:nvPr/>
        </p:nvPicPr>
        <p:blipFill>
          <a:blip r:embed="rId5"/>
          <a:srcRect/>
          <a:stretch>
            <a:fillRect/>
          </a:stretch>
        </p:blipFill>
        <p:spPr bwMode="auto">
          <a:xfrm>
            <a:off x="6084168" y="3945732"/>
            <a:ext cx="2760663" cy="2735262"/>
          </a:xfrm>
          <a:prstGeom prst="rect">
            <a:avLst/>
          </a:prstGeom>
          <a:noFill/>
          <a:extLst>
            <a:ext uri="{909E8E84-426E-40DD-AFC4-6F175D3DCCD1}">
              <a14:hiddenFill xmlns:a14="http://schemas.microsoft.com/office/drawing/2010/main">
                <a:solidFill>
                  <a:srgbClr val="FFFFFF"/>
                </a:solidFill>
              </a14:hiddenFill>
            </a:ext>
          </a:extLst>
        </p:spPr>
      </p:pic>
      <p:pic>
        <p:nvPicPr>
          <p:cNvPr id="5" name="Diapositiva 14" descr="Audio diapositiva 18" title="Audio diapositiva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5415" y="5360889"/>
            <a:ext cx="1254078" cy="1254078"/>
          </a:xfrm>
          <a:prstGeom prst="rect">
            <a:avLst/>
          </a:prstGeom>
        </p:spPr>
      </p:pic>
    </p:spTree>
    <p:extLst>
      <p:ext uri="{BB962C8B-B14F-4D97-AF65-F5344CB8AC3E}">
        <p14:creationId xmlns:p14="http://schemas.microsoft.com/office/powerpoint/2010/main" val="2365007891"/>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1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hidden="1"/>
          <p:cNvSpPr>
            <a:spLocks noGrp="1"/>
          </p:cNvSpPr>
          <p:nvPr>
            <p:ph type="title"/>
          </p:nvPr>
        </p:nvSpPr>
        <p:spPr>
          <a:xfrm>
            <a:off x="628650" y="365126"/>
            <a:ext cx="7886700" cy="1325563"/>
          </a:xfrm>
        </p:spPr>
        <p:txBody>
          <a:bodyPr>
            <a:normAutofit/>
          </a:bodyPr>
          <a:lstStyle/>
          <a:p>
            <a:r>
              <a:rPr lang="es-ES" dirty="0" smtClean="0"/>
              <a:t>Documentos electrónicos</a:t>
            </a:r>
            <a:endParaRPr lang="es-ES" dirty="0"/>
          </a:p>
        </p:txBody>
      </p:sp>
      <p:sp>
        <p:nvSpPr>
          <p:cNvPr id="2" name="1 Contenido"/>
          <p:cNvSpPr>
            <a:spLocks noGrp="1"/>
          </p:cNvSpPr>
          <p:nvPr>
            <p:ph idx="1"/>
          </p:nvPr>
        </p:nvSpPr>
        <p:spPr>
          <a:xfrm>
            <a:off x="395536" y="692696"/>
            <a:ext cx="8407846" cy="504056"/>
          </a:xfrm>
        </p:spPr>
        <p:txBody>
          <a:bodyPr>
            <a:normAutofit/>
          </a:bodyPr>
          <a:lstStyle/>
          <a:p>
            <a:pPr marL="0" indent="0">
              <a:buNone/>
            </a:pPr>
            <a:r>
              <a:rPr lang="es-ES" sz="2800" dirty="0" smtClean="0"/>
              <a:t>¿De qué tipo de </a:t>
            </a:r>
            <a:r>
              <a:rPr lang="es-ES" sz="2800" dirty="0" smtClean="0">
                <a:solidFill>
                  <a:srgbClr val="A40000"/>
                </a:solidFill>
              </a:rPr>
              <a:t>documentos electrónicos </a:t>
            </a:r>
            <a:r>
              <a:rPr lang="es-ES" sz="2800" dirty="0" smtClean="0"/>
              <a:t>hablaremos?</a:t>
            </a:r>
            <a:endParaRPr lang="es-ES" sz="2800" dirty="0"/>
          </a:p>
        </p:txBody>
      </p:sp>
      <p:sp>
        <p:nvSpPr>
          <p:cNvPr id="4" name="1 Marcador de contenido"/>
          <p:cNvSpPr txBox="1">
            <a:spLocks/>
          </p:cNvSpPr>
          <p:nvPr/>
        </p:nvSpPr>
        <p:spPr>
          <a:xfrm>
            <a:off x="395536" y="1196752"/>
            <a:ext cx="7886700" cy="86409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dirty="0" smtClean="0"/>
              <a:t>Documentos generados con un </a:t>
            </a:r>
            <a:r>
              <a:rPr lang="es-ES" dirty="0" smtClean="0">
                <a:solidFill>
                  <a:srgbClr val="A40000"/>
                </a:solidFill>
              </a:rPr>
              <a:t>procesador de texto.</a:t>
            </a:r>
          </a:p>
          <a:p>
            <a:pPr lvl="1">
              <a:spcBef>
                <a:spcPts val="1800"/>
              </a:spcBef>
              <a:spcAft>
                <a:spcPts val="1200"/>
              </a:spcAft>
            </a:pPr>
            <a:r>
              <a:rPr lang="es-ES" dirty="0" smtClean="0"/>
              <a:t>Ejemplos en Microsoft Word, </a:t>
            </a:r>
            <a:r>
              <a:rPr lang="es-ES" dirty="0" err="1" smtClean="0"/>
              <a:t>OpenOffice</a:t>
            </a:r>
            <a:r>
              <a:rPr lang="es-ES" dirty="0" smtClean="0"/>
              <a:t> </a:t>
            </a:r>
            <a:r>
              <a:rPr lang="es-ES" dirty="0" err="1" smtClean="0"/>
              <a:t>Writer</a:t>
            </a:r>
            <a:r>
              <a:rPr lang="es-ES" dirty="0" smtClean="0"/>
              <a:t>.</a:t>
            </a:r>
            <a:endParaRPr lang="es-ES" dirty="0"/>
          </a:p>
        </p:txBody>
      </p:sp>
      <p:pic>
        <p:nvPicPr>
          <p:cNvPr id="6" name="Picture 2" descr="Documento de Microsoft Wo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808" y="2132856"/>
            <a:ext cx="648072" cy="648072"/>
          </a:xfrm>
          <a:prstGeom prst="rect">
            <a:avLst/>
          </a:prstGeom>
          <a:noFill/>
          <a:extLst>
            <a:ext uri="{909E8E84-426E-40DD-AFC4-6F175D3DCCD1}">
              <a14:hiddenFill xmlns:a14="http://schemas.microsoft.com/office/drawing/2010/main">
                <a:solidFill>
                  <a:srgbClr val="FFFFFF"/>
                </a:solidFill>
              </a14:hiddenFill>
            </a:ext>
          </a:extLst>
        </p:spPr>
      </p:pic>
      <p:pic>
        <p:nvPicPr>
          <p:cNvPr id="7" name="2 Imagen" descr="Documento de OpenOffice Write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9992" y="2149744"/>
            <a:ext cx="648000" cy="648000"/>
          </a:xfrm>
          <a:prstGeom prst="rect">
            <a:avLst/>
          </a:prstGeom>
        </p:spPr>
      </p:pic>
      <p:sp>
        <p:nvSpPr>
          <p:cNvPr id="8" name="1 Marcador de contenido"/>
          <p:cNvSpPr txBox="1">
            <a:spLocks/>
          </p:cNvSpPr>
          <p:nvPr/>
        </p:nvSpPr>
        <p:spPr>
          <a:xfrm>
            <a:off x="431540" y="3068960"/>
            <a:ext cx="4824536" cy="46085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s-ES" dirty="0" smtClean="0"/>
              <a:t>Buenas prácticas para </a:t>
            </a:r>
            <a:r>
              <a:rPr lang="es-ES" dirty="0" smtClean="0">
                <a:solidFill>
                  <a:srgbClr val="A40000"/>
                </a:solidFill>
              </a:rPr>
              <a:t>exportarlos a PDF.</a:t>
            </a:r>
            <a:endParaRPr lang="es-ES" dirty="0"/>
          </a:p>
        </p:txBody>
      </p:sp>
      <p:pic>
        <p:nvPicPr>
          <p:cNvPr id="9" name="Picture 2" descr="Documento de Microsoft Wo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3808" y="3789040"/>
            <a:ext cx="648072" cy="648072"/>
          </a:xfrm>
          <a:prstGeom prst="rect">
            <a:avLst/>
          </a:prstGeom>
          <a:noFill/>
          <a:extLst>
            <a:ext uri="{909E8E84-426E-40DD-AFC4-6F175D3DCCD1}">
              <a14:hiddenFill xmlns:a14="http://schemas.microsoft.com/office/drawing/2010/main">
                <a:solidFill>
                  <a:srgbClr val="FFFFFF"/>
                </a:solidFill>
              </a14:hiddenFill>
            </a:ext>
          </a:extLst>
        </p:spPr>
      </p:pic>
      <p:pic>
        <p:nvPicPr>
          <p:cNvPr id="10" name="6 Imagen" descr="Documento de OpenOffice Write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30421" y="5445224"/>
            <a:ext cx="604867" cy="604867"/>
          </a:xfrm>
          <a:prstGeom prst="rect">
            <a:avLst/>
          </a:prstGeom>
        </p:spPr>
      </p:pic>
      <p:sp>
        <p:nvSpPr>
          <p:cNvPr id="11" name="9 Flecha derecha" descr="Flecha que indica exportación a "/>
          <p:cNvSpPr/>
          <p:nvPr/>
        </p:nvSpPr>
        <p:spPr>
          <a:xfrm>
            <a:off x="4139952" y="4725144"/>
            <a:ext cx="907301" cy="17642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Picture 6" descr="Documento PD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0152" y="4478517"/>
            <a:ext cx="669674" cy="669674"/>
          </a:xfrm>
          <a:prstGeom prst="rect">
            <a:avLst/>
          </a:prstGeom>
          <a:noFill/>
          <a:extLst>
            <a:ext uri="{909E8E84-426E-40DD-AFC4-6F175D3DCCD1}">
              <a14:hiddenFill xmlns:a14="http://schemas.microsoft.com/office/drawing/2010/main">
                <a:solidFill>
                  <a:srgbClr val="FFFFFF"/>
                </a:solidFill>
              </a14:hiddenFill>
            </a:ext>
          </a:extLst>
        </p:spPr>
      </p:pic>
      <p:pic>
        <p:nvPicPr>
          <p:cNvPr id="3" name="Dipositiva 19" descr="Audio diapositiva 19" title="Audio diapositiva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0542" y="5949280"/>
            <a:ext cx="609600" cy="609600"/>
          </a:xfrm>
          <a:prstGeom prst="rect">
            <a:avLst/>
          </a:prstGeom>
        </p:spPr>
      </p:pic>
    </p:spTree>
    <p:extLst>
      <p:ext uri="{BB962C8B-B14F-4D97-AF65-F5344CB8AC3E}">
        <p14:creationId xmlns:p14="http://schemas.microsoft.com/office/powerpoint/2010/main" val="2506690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67544" y="1556792"/>
            <a:ext cx="8676456" cy="3816424"/>
          </a:xfrm>
        </p:spPr>
        <p:txBody>
          <a:bodyPr>
            <a:normAutofit/>
          </a:bodyPr>
          <a:lstStyle/>
          <a:p>
            <a:pPr lvl="0"/>
            <a:r>
              <a:rPr lang="es-ES" dirty="0"/>
              <a:t>Comprender las necesidades de las personas con </a:t>
            </a:r>
            <a:r>
              <a:rPr lang="es-ES" b="1" dirty="0"/>
              <a:t>necesidades específicas.</a:t>
            </a:r>
            <a:endParaRPr lang="es-ES" dirty="0"/>
          </a:p>
          <a:p>
            <a:pPr lvl="0"/>
            <a:r>
              <a:rPr lang="es-ES" b="1" dirty="0"/>
              <a:t>Aplicar las TIC </a:t>
            </a:r>
            <a:r>
              <a:rPr lang="es-ES" dirty="0"/>
              <a:t>como </a:t>
            </a:r>
            <a:r>
              <a:rPr lang="es-ES" b="1" dirty="0">
                <a:solidFill>
                  <a:srgbClr val="C00000"/>
                </a:solidFill>
              </a:rPr>
              <a:t>herramienta de integración</a:t>
            </a:r>
            <a:r>
              <a:rPr lang="es-ES" dirty="0"/>
              <a:t>.</a:t>
            </a:r>
          </a:p>
          <a:p>
            <a:pPr lvl="0"/>
            <a:r>
              <a:rPr lang="es-ES" dirty="0"/>
              <a:t>Conocer los cimientos y requisitos </a:t>
            </a:r>
            <a:r>
              <a:rPr lang="es-ES" b="1" dirty="0"/>
              <a:t>(WCAG 2.0) </a:t>
            </a:r>
            <a:r>
              <a:rPr lang="es-ES" dirty="0"/>
              <a:t>y </a:t>
            </a:r>
            <a:r>
              <a:rPr lang="es-ES" b="1" dirty="0"/>
              <a:t>(WCAG 2.1) </a:t>
            </a:r>
            <a:r>
              <a:rPr lang="es-ES" dirty="0"/>
              <a:t>de la accesibilidad de documentos electrónicos.</a:t>
            </a:r>
          </a:p>
          <a:p>
            <a:pPr lvl="0"/>
            <a:r>
              <a:rPr lang="es-ES" dirty="0"/>
              <a:t>Crear y editar </a:t>
            </a:r>
            <a:r>
              <a:rPr lang="es-ES" b="1" dirty="0"/>
              <a:t>documentos electrónicos accesibles</a:t>
            </a:r>
            <a:r>
              <a:rPr lang="es-ES" dirty="0"/>
              <a:t>.</a:t>
            </a:r>
          </a:p>
          <a:p>
            <a:pPr lvl="0"/>
            <a:r>
              <a:rPr lang="es-ES" dirty="0"/>
              <a:t>Aplicar criterios de </a:t>
            </a:r>
            <a:r>
              <a:rPr lang="es-ES" b="1" dirty="0"/>
              <a:t>accesibilidad en Microsoft Office.</a:t>
            </a:r>
            <a:endParaRPr lang="es-ES" dirty="0"/>
          </a:p>
          <a:p>
            <a:pPr lvl="0"/>
            <a:r>
              <a:rPr lang="es-ES" dirty="0"/>
              <a:t>Aprender a crear y editar </a:t>
            </a:r>
            <a:r>
              <a:rPr lang="es-ES" b="1" dirty="0"/>
              <a:t>documentos PDF accesibles</a:t>
            </a:r>
            <a:r>
              <a:rPr lang="es-ES" dirty="0"/>
              <a:t>.</a:t>
            </a:r>
          </a:p>
          <a:p>
            <a:pPr lvl="0"/>
            <a:r>
              <a:rPr lang="es-ES" b="1" dirty="0"/>
              <a:t>Exportar documentos </a:t>
            </a:r>
            <a:r>
              <a:rPr lang="es-ES" dirty="0"/>
              <a:t>entre formatos.</a:t>
            </a:r>
          </a:p>
          <a:p>
            <a:pPr lvl="0"/>
            <a:r>
              <a:rPr lang="es-ES" b="1" dirty="0"/>
              <a:t>Evaluar la accesibilidad </a:t>
            </a:r>
            <a:r>
              <a:rPr lang="es-ES" dirty="0"/>
              <a:t>de documentos por medio de herramientas automáticas.</a:t>
            </a:r>
          </a:p>
        </p:txBody>
      </p:sp>
      <p:sp>
        <p:nvSpPr>
          <p:cNvPr id="3" name="Título 2" descr="Objetivos" title="Objetivos"/>
          <p:cNvSpPr>
            <a:spLocks noGrp="1"/>
          </p:cNvSpPr>
          <p:nvPr>
            <p:ph type="title"/>
          </p:nvPr>
        </p:nvSpPr>
        <p:spPr/>
        <p:txBody>
          <a:bodyPr/>
          <a:lstStyle/>
          <a:p>
            <a:r>
              <a:rPr lang="es-ES" dirty="0" smtClean="0"/>
              <a:t>Objetivos:</a:t>
            </a:r>
            <a:endParaRPr lang="es-ES" dirty="0"/>
          </a:p>
        </p:txBody>
      </p:sp>
      <p:pic>
        <p:nvPicPr>
          <p:cNvPr id="4" name="Diapositiva 2" descr="Audio diapositiva 2" title="Audio diapositiva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49444" y="5445224"/>
            <a:ext cx="609600" cy="609600"/>
          </a:xfrm>
          <a:prstGeom prst="rect">
            <a:avLst/>
          </a:prstGeom>
        </p:spPr>
      </p:pic>
    </p:spTree>
    <p:extLst>
      <p:ext uri="{BB962C8B-B14F-4D97-AF65-F5344CB8AC3E}">
        <p14:creationId xmlns:p14="http://schemas.microsoft.com/office/powerpoint/2010/main" val="2907429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5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3 Título" hidden="1"/>
          <p:cNvSpPr>
            <a:spLocks noGrp="1"/>
          </p:cNvSpPr>
          <p:nvPr>
            <p:ph type="title"/>
          </p:nvPr>
        </p:nvSpPr>
        <p:spPr>
          <a:xfrm>
            <a:off x="628650" y="365126"/>
            <a:ext cx="7886700" cy="1325563"/>
          </a:xfrm>
        </p:spPr>
        <p:txBody>
          <a:bodyPr>
            <a:normAutofit/>
          </a:bodyPr>
          <a:lstStyle/>
          <a:p>
            <a:r>
              <a:rPr lang="es-ES" smtClean="0"/>
              <a:t>Buenas prácticas universales</a:t>
            </a:r>
            <a:endParaRPr lang="es-ES" dirty="0"/>
          </a:p>
        </p:txBody>
      </p:sp>
      <p:sp>
        <p:nvSpPr>
          <p:cNvPr id="2" name="1 Marcador de contenido"/>
          <p:cNvSpPr>
            <a:spLocks noGrp="1"/>
          </p:cNvSpPr>
          <p:nvPr>
            <p:ph idx="1"/>
          </p:nvPr>
        </p:nvSpPr>
        <p:spPr>
          <a:xfrm>
            <a:off x="467544" y="692696"/>
            <a:ext cx="8229600" cy="5472608"/>
          </a:xfrm>
        </p:spPr>
        <p:txBody>
          <a:bodyPr/>
          <a:lstStyle/>
          <a:p>
            <a:pPr marL="0" indent="0">
              <a:buNone/>
            </a:pPr>
            <a:r>
              <a:rPr lang="es-ES" sz="4400" dirty="0" smtClean="0">
                <a:solidFill>
                  <a:srgbClr val="A40000"/>
                </a:solidFill>
              </a:rPr>
              <a:t>Buenas prácticas… </a:t>
            </a:r>
          </a:p>
          <a:p>
            <a:pPr lvl="1">
              <a:spcBef>
                <a:spcPts val="1800"/>
              </a:spcBef>
              <a:spcAft>
                <a:spcPts val="1200"/>
              </a:spcAft>
            </a:pPr>
            <a:r>
              <a:rPr lang="es-ES" dirty="0" smtClean="0"/>
              <a:t>Comunes a todo tipo de documentos.</a:t>
            </a:r>
          </a:p>
          <a:p>
            <a:pPr lvl="1">
              <a:spcBef>
                <a:spcPts val="1800"/>
              </a:spcBef>
              <a:spcAft>
                <a:spcPts val="1200"/>
              </a:spcAft>
            </a:pPr>
            <a:r>
              <a:rPr lang="es-ES" dirty="0" smtClean="0"/>
              <a:t>Independientes de un programa concreto.</a:t>
            </a:r>
            <a:endParaRPr lang="es-ES" dirty="0"/>
          </a:p>
        </p:txBody>
      </p:sp>
      <p:pic>
        <p:nvPicPr>
          <p:cNvPr id="3074" name="Picture 2" descr="Documento Microsoft Wo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3284984"/>
            <a:ext cx="108012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5" name="4 Imagen" descr="Documento Microsoft Exce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1720" y="3240670"/>
            <a:ext cx="1080000" cy="1080000"/>
          </a:xfrm>
          <a:prstGeom prst="rect">
            <a:avLst/>
          </a:prstGeom>
        </p:spPr>
      </p:pic>
      <p:pic>
        <p:nvPicPr>
          <p:cNvPr id="6" name="5 Imagen" descr="Documento Microsoft PowerPoin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3888" y="3285104"/>
            <a:ext cx="1080000" cy="1080000"/>
          </a:xfrm>
          <a:prstGeom prst="rect">
            <a:avLst/>
          </a:prstGeom>
        </p:spPr>
      </p:pic>
      <p:pic>
        <p:nvPicPr>
          <p:cNvPr id="4" name="3 Imagen" descr="Página HTML"/>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6056" y="3240335"/>
            <a:ext cx="1080000" cy="1080000"/>
          </a:xfrm>
          <a:prstGeom prst="rect">
            <a:avLst/>
          </a:prstGeom>
        </p:spPr>
      </p:pic>
      <p:pic>
        <p:nvPicPr>
          <p:cNvPr id="11" name="Picture 6" descr="PD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202" y="3236392"/>
            <a:ext cx="1116124" cy="1116124"/>
          </a:xfrm>
          <a:prstGeom prst="rect">
            <a:avLst/>
          </a:prstGeom>
          <a:noFill/>
          <a:extLst>
            <a:ext uri="{909E8E84-426E-40DD-AFC4-6F175D3DCCD1}">
              <a14:hiddenFill xmlns:a14="http://schemas.microsoft.com/office/drawing/2010/main">
                <a:solidFill>
                  <a:srgbClr val="FFFFFF"/>
                </a:solidFill>
              </a14:hiddenFill>
            </a:ext>
          </a:extLst>
        </p:spPr>
      </p:pic>
      <p:pic>
        <p:nvPicPr>
          <p:cNvPr id="9" name="8 Imagen" descr="Bloc de nota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68344" y="3612629"/>
            <a:ext cx="752475" cy="752475"/>
          </a:xfrm>
          <a:prstGeom prst="rect">
            <a:avLst/>
          </a:prstGeom>
        </p:spPr>
      </p:pic>
      <p:pic>
        <p:nvPicPr>
          <p:cNvPr id="1026" name="Picture 2" descr="Google Doc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1995" y="4478212"/>
            <a:ext cx="3219450" cy="1419226"/>
          </a:xfrm>
          <a:prstGeom prst="rect">
            <a:avLst/>
          </a:prstGeom>
          <a:noFill/>
          <a:extLst>
            <a:ext uri="{909E8E84-426E-40DD-AFC4-6F175D3DCCD1}">
              <a14:hiddenFill xmlns:a14="http://schemas.microsoft.com/office/drawing/2010/main">
                <a:solidFill>
                  <a:srgbClr val="FFFFFF"/>
                </a:solidFill>
              </a14:hiddenFill>
            </a:ext>
          </a:extLst>
        </p:spPr>
      </p:pic>
      <p:pic>
        <p:nvPicPr>
          <p:cNvPr id="3" name="2 Imagen" descr="OpenOffice Write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6056" y="4797272"/>
            <a:ext cx="1080000" cy="1080000"/>
          </a:xfrm>
          <a:prstGeom prst="rect">
            <a:avLst/>
          </a:prstGeom>
        </p:spPr>
      </p:pic>
      <p:pic>
        <p:nvPicPr>
          <p:cNvPr id="1028" name="Picture 4" descr="OpenOffice Hoja de cálcul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88488" y="4797272"/>
            <a:ext cx="1079999"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15 Imagen" descr="OpenOffice Impres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37608" y="4863327"/>
            <a:ext cx="1013945" cy="1013945"/>
          </a:xfrm>
          <a:prstGeom prst="rect">
            <a:avLst/>
          </a:prstGeom>
        </p:spPr>
      </p:pic>
      <p:pic>
        <p:nvPicPr>
          <p:cNvPr id="7" name="Diapositiva 20" descr="Audio diapositiva 20" title="Audio diapositiva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98152" y="5956726"/>
            <a:ext cx="706801" cy="706801"/>
          </a:xfrm>
          <a:prstGeom prst="rect">
            <a:avLst/>
          </a:prstGeom>
        </p:spPr>
      </p:pic>
    </p:spTree>
    <p:extLst>
      <p:ext uri="{BB962C8B-B14F-4D97-AF65-F5344CB8AC3E}">
        <p14:creationId xmlns:p14="http://schemas.microsoft.com/office/powerpoint/2010/main" val="2841305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8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Título" hidden="1"/>
          <p:cNvSpPr>
            <a:spLocks noGrp="1"/>
          </p:cNvSpPr>
          <p:nvPr>
            <p:ph type="title"/>
          </p:nvPr>
        </p:nvSpPr>
        <p:spPr>
          <a:xfrm>
            <a:off x="628650" y="365126"/>
            <a:ext cx="7886700" cy="1325563"/>
          </a:xfrm>
        </p:spPr>
        <p:txBody>
          <a:bodyPr>
            <a:normAutofit/>
          </a:bodyPr>
          <a:lstStyle/>
          <a:p>
            <a:r>
              <a:rPr lang="es-ES" dirty="0" smtClean="0"/>
              <a:t>Estándar en el que se basan</a:t>
            </a:r>
            <a:endParaRPr lang="es-ES" dirty="0"/>
          </a:p>
        </p:txBody>
      </p:sp>
      <p:sp>
        <p:nvSpPr>
          <p:cNvPr id="2" name="1 Marcador de contenido"/>
          <p:cNvSpPr>
            <a:spLocks noGrp="1"/>
          </p:cNvSpPr>
          <p:nvPr>
            <p:ph idx="1"/>
          </p:nvPr>
        </p:nvSpPr>
        <p:spPr>
          <a:xfrm>
            <a:off x="179512" y="620688"/>
            <a:ext cx="8407846" cy="576064"/>
          </a:xfrm>
        </p:spPr>
        <p:txBody>
          <a:bodyPr>
            <a:normAutofit/>
          </a:bodyPr>
          <a:lstStyle/>
          <a:p>
            <a:pPr marL="0" indent="0">
              <a:buNone/>
            </a:pPr>
            <a:r>
              <a:rPr lang="es-ES" sz="3000" dirty="0" smtClean="0"/>
              <a:t>¿En qué </a:t>
            </a:r>
            <a:r>
              <a:rPr lang="es-ES" sz="3000" dirty="0" smtClean="0">
                <a:solidFill>
                  <a:srgbClr val="A40000"/>
                </a:solidFill>
              </a:rPr>
              <a:t>estándar</a:t>
            </a:r>
            <a:r>
              <a:rPr lang="es-ES" sz="3000" dirty="0" smtClean="0"/>
              <a:t> se basan estas buenas prácticas?</a:t>
            </a:r>
            <a:endParaRPr lang="es-ES" sz="3000" dirty="0"/>
          </a:p>
        </p:txBody>
      </p:sp>
      <p:sp>
        <p:nvSpPr>
          <p:cNvPr id="4" name="Rectángulo 3"/>
          <p:cNvSpPr/>
          <p:nvPr/>
        </p:nvSpPr>
        <p:spPr>
          <a:xfrm>
            <a:off x="179512" y="1934002"/>
            <a:ext cx="8701955" cy="1200329"/>
          </a:xfrm>
          <a:prstGeom prst="rect">
            <a:avLst/>
          </a:prstGeom>
        </p:spPr>
        <p:txBody>
          <a:bodyPr wrap="square">
            <a:spAutoFit/>
          </a:bodyPr>
          <a:lstStyle/>
          <a:p>
            <a:r>
              <a:rPr lang="es-ES" dirty="0" smtClean="0"/>
              <a:t>Establece varios niveles de </a:t>
            </a:r>
            <a:r>
              <a:rPr lang="es-ES" dirty="0"/>
              <a:t>accesibilidad (nivel de conformidad</a:t>
            </a:r>
            <a:r>
              <a:rPr lang="es-ES" dirty="0" smtClean="0"/>
              <a:t>):</a:t>
            </a:r>
            <a:endParaRPr lang="es-ES" dirty="0"/>
          </a:p>
          <a:p>
            <a:pPr lvl="1"/>
            <a:r>
              <a:rPr lang="es-ES" b="1" dirty="0"/>
              <a:t>Simple - A (A): </a:t>
            </a:r>
            <a:r>
              <a:rPr lang="es-ES" dirty="0"/>
              <a:t>cuando cumple todos los puntos de verificación de prioridad 1.</a:t>
            </a:r>
          </a:p>
          <a:p>
            <a:pPr lvl="1"/>
            <a:r>
              <a:rPr lang="es-ES" b="1" dirty="0"/>
              <a:t>Doble - A (AA): </a:t>
            </a:r>
            <a:r>
              <a:rPr lang="es-ES" dirty="0"/>
              <a:t>cuando cumple todos los puntos de verificación de prioridad 1 y 2.</a:t>
            </a:r>
          </a:p>
          <a:p>
            <a:pPr lvl="1"/>
            <a:r>
              <a:rPr lang="es-ES" b="1" dirty="0"/>
              <a:t>Triple - A (AAA): </a:t>
            </a:r>
            <a:r>
              <a:rPr lang="es-ES" dirty="0"/>
              <a:t>cuando cumple todos los puntos de verificación de prioridad 1, 2 y 3</a:t>
            </a:r>
            <a:r>
              <a:rPr lang="es-ES" dirty="0" smtClean="0"/>
              <a:t>.</a:t>
            </a:r>
            <a:endParaRPr lang="es-ES" dirty="0"/>
          </a:p>
        </p:txBody>
      </p:sp>
      <p:sp>
        <p:nvSpPr>
          <p:cNvPr id="5" name="Rectángulo 4"/>
          <p:cNvSpPr/>
          <p:nvPr/>
        </p:nvSpPr>
        <p:spPr>
          <a:xfrm>
            <a:off x="179512" y="3212976"/>
            <a:ext cx="8856984" cy="3139321"/>
          </a:xfrm>
          <a:prstGeom prst="rect">
            <a:avLst/>
          </a:prstGeom>
        </p:spPr>
        <p:txBody>
          <a:bodyPr wrap="square">
            <a:spAutoFit/>
          </a:bodyPr>
          <a:lstStyle/>
          <a:p>
            <a:r>
              <a:rPr lang="es-ES" dirty="0"/>
              <a:t>Las </a:t>
            </a:r>
            <a:r>
              <a:rPr lang="es-ES" b="1" dirty="0"/>
              <a:t>WCAG 2.0</a:t>
            </a:r>
            <a:r>
              <a:rPr lang="es-ES" dirty="0"/>
              <a:t> se organizan en </a:t>
            </a:r>
            <a:r>
              <a:rPr lang="es-ES" b="1" dirty="0"/>
              <a:t>4 principios</a:t>
            </a:r>
            <a:r>
              <a:rPr lang="es-ES" dirty="0"/>
              <a:t> fundamentales para la accesibilidad del contenido</a:t>
            </a:r>
            <a:r>
              <a:rPr lang="es-ES" dirty="0" smtClean="0"/>
              <a:t>:</a:t>
            </a:r>
            <a:endParaRPr lang="es-ES" dirty="0"/>
          </a:p>
          <a:p>
            <a:pPr lvl="1"/>
            <a:r>
              <a:rPr lang="es-ES" b="1" dirty="0"/>
              <a:t>PERCEPTIBLE:</a:t>
            </a:r>
            <a:r>
              <a:rPr lang="es-ES" dirty="0"/>
              <a:t> </a:t>
            </a:r>
            <a:r>
              <a:rPr lang="es-ES" dirty="0" smtClean="0"/>
              <a:t>La </a:t>
            </a:r>
            <a:r>
              <a:rPr lang="es-ES" dirty="0"/>
              <a:t>información y los componentes de la interfaz de usuario deben ser presentados a los usuarios de modo que ellos puedan percibirlos</a:t>
            </a:r>
            <a:r>
              <a:rPr lang="es-ES" dirty="0" smtClean="0"/>
              <a:t>.</a:t>
            </a:r>
            <a:endParaRPr lang="es-ES" dirty="0"/>
          </a:p>
          <a:p>
            <a:pPr lvl="1"/>
            <a:r>
              <a:rPr lang="es-ES" b="1" dirty="0" smtClean="0"/>
              <a:t>OPERABLE</a:t>
            </a:r>
            <a:r>
              <a:rPr lang="es-ES" dirty="0" smtClean="0"/>
              <a:t>: Los </a:t>
            </a:r>
            <a:r>
              <a:rPr lang="es-ES" dirty="0"/>
              <a:t>componentes de la interfaz de usuario y la navegación deben ser operables</a:t>
            </a:r>
            <a:r>
              <a:rPr lang="es-ES" dirty="0" smtClean="0"/>
              <a:t>.</a:t>
            </a:r>
            <a:endParaRPr lang="es-ES" dirty="0"/>
          </a:p>
          <a:p>
            <a:pPr lvl="1"/>
            <a:r>
              <a:rPr lang="es-ES" b="1" dirty="0" smtClean="0"/>
              <a:t>COMPRENSIBLE:</a:t>
            </a:r>
            <a:r>
              <a:rPr lang="es-ES" dirty="0" smtClean="0"/>
              <a:t> La </a:t>
            </a:r>
            <a:r>
              <a:rPr lang="es-ES" dirty="0"/>
              <a:t>información y el manejo de la interfaz de usuario deben ser comprensibles. </a:t>
            </a:r>
          </a:p>
          <a:p>
            <a:pPr lvl="1"/>
            <a:r>
              <a:rPr lang="es-ES" b="1" dirty="0" smtClean="0"/>
              <a:t>ROBUSTO</a:t>
            </a:r>
            <a:r>
              <a:rPr lang="es-ES" dirty="0" smtClean="0"/>
              <a:t>: El </a:t>
            </a:r>
            <a:r>
              <a:rPr lang="es-ES" dirty="0"/>
              <a:t>contenido debe ser suficientemente robusto como para ser interpretado de forma fiable por una amplia variedad de aplicaciones de usuario, incluyendo los productos de apoyo.</a:t>
            </a:r>
          </a:p>
        </p:txBody>
      </p:sp>
      <p:sp>
        <p:nvSpPr>
          <p:cNvPr id="6" name="Rectángulo 5"/>
          <p:cNvSpPr/>
          <p:nvPr/>
        </p:nvSpPr>
        <p:spPr>
          <a:xfrm>
            <a:off x="185267" y="1208946"/>
            <a:ext cx="2204771" cy="707886"/>
          </a:xfrm>
          <a:prstGeom prst="rect">
            <a:avLst/>
          </a:prstGeom>
        </p:spPr>
        <p:txBody>
          <a:bodyPr wrap="none">
            <a:spAutoFit/>
          </a:bodyPr>
          <a:lstStyle/>
          <a:p>
            <a:r>
              <a:rPr lang="es-ES" sz="4000" dirty="0">
                <a:solidFill>
                  <a:srgbClr val="C00000"/>
                </a:solidFill>
              </a:rPr>
              <a:t>las WCAG</a:t>
            </a:r>
            <a:endParaRPr lang="es-ES" sz="4000" dirty="0"/>
          </a:p>
        </p:txBody>
      </p:sp>
      <p:pic>
        <p:nvPicPr>
          <p:cNvPr id="7" name="Diapositiva 21" descr="Audio diapositiva 21" title="Audio diapositiva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2558" y="6047497"/>
            <a:ext cx="609600" cy="609600"/>
          </a:xfrm>
          <a:prstGeom prst="rect">
            <a:avLst/>
          </a:prstGeom>
        </p:spPr>
      </p:pic>
    </p:spTree>
    <p:extLst>
      <p:ext uri="{BB962C8B-B14F-4D97-AF65-F5344CB8AC3E}">
        <p14:creationId xmlns:p14="http://schemas.microsoft.com/office/powerpoint/2010/main" val="2123481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56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Título" hidden="1"/>
          <p:cNvSpPr>
            <a:spLocks noGrp="1"/>
          </p:cNvSpPr>
          <p:nvPr>
            <p:ph type="title"/>
          </p:nvPr>
        </p:nvSpPr>
        <p:spPr>
          <a:xfrm>
            <a:off x="628650" y="365126"/>
            <a:ext cx="7886700" cy="1325563"/>
          </a:xfrm>
        </p:spPr>
        <p:txBody>
          <a:bodyPr>
            <a:normAutofit/>
          </a:bodyPr>
          <a:lstStyle/>
          <a:p>
            <a:r>
              <a:rPr lang="es-ES" dirty="0" smtClean="0"/>
              <a:t>Accesible para todos</a:t>
            </a:r>
            <a:endParaRPr lang="es-ES" dirty="0"/>
          </a:p>
        </p:txBody>
      </p:sp>
      <p:sp>
        <p:nvSpPr>
          <p:cNvPr id="2" name="1 Marcador de contenido"/>
          <p:cNvSpPr>
            <a:spLocks noGrp="1"/>
          </p:cNvSpPr>
          <p:nvPr>
            <p:ph idx="1"/>
          </p:nvPr>
        </p:nvSpPr>
        <p:spPr>
          <a:xfrm>
            <a:off x="395536" y="548680"/>
            <a:ext cx="8435280" cy="720080"/>
          </a:xfrm>
        </p:spPr>
        <p:txBody>
          <a:bodyPr>
            <a:normAutofit fontScale="92500" lnSpcReduction="10000"/>
          </a:bodyPr>
          <a:lstStyle/>
          <a:p>
            <a:pPr marL="0" indent="0">
              <a:spcAft>
                <a:spcPts val="600"/>
              </a:spcAft>
              <a:buNone/>
            </a:pPr>
            <a:r>
              <a:rPr lang="es-ES" sz="5400" dirty="0" smtClean="0"/>
              <a:t>Pautas </a:t>
            </a:r>
            <a:r>
              <a:rPr lang="es-ES" sz="5400" dirty="0" smtClean="0">
                <a:solidFill>
                  <a:srgbClr val="A40000"/>
                </a:solidFill>
              </a:rPr>
              <a:t>Accesibilidad Digital</a:t>
            </a:r>
          </a:p>
        </p:txBody>
      </p:sp>
      <p:sp>
        <p:nvSpPr>
          <p:cNvPr id="4" name="Rectángulo 3"/>
          <p:cNvSpPr/>
          <p:nvPr/>
        </p:nvSpPr>
        <p:spPr>
          <a:xfrm>
            <a:off x="148680" y="1556792"/>
            <a:ext cx="8095728" cy="4708981"/>
          </a:xfrm>
          <a:prstGeom prst="rect">
            <a:avLst/>
          </a:prstGeom>
        </p:spPr>
        <p:txBody>
          <a:bodyPr wrap="square">
            <a:spAutoFit/>
          </a:bodyPr>
          <a:lstStyle/>
          <a:p>
            <a:pPr marL="971550" lvl="1" indent="-514350">
              <a:spcBef>
                <a:spcPts val="1200"/>
              </a:spcBef>
              <a:spcAft>
                <a:spcPts val="1200"/>
              </a:spcAft>
              <a:buFont typeface="+mj-lt"/>
              <a:buAutoNum type="arabicPeriod"/>
            </a:pPr>
            <a:r>
              <a:rPr lang="es-ES" sz="2000" b="1" dirty="0"/>
              <a:t>Estructura y </a:t>
            </a:r>
            <a:r>
              <a:rPr lang="es-ES" sz="2000" b="1" dirty="0" smtClean="0"/>
              <a:t>títulos.</a:t>
            </a:r>
            <a:endParaRPr lang="es-ES" sz="2000" b="1" dirty="0"/>
          </a:p>
          <a:p>
            <a:pPr marL="971550" lvl="1" indent="-514350">
              <a:spcBef>
                <a:spcPts val="1200"/>
              </a:spcBef>
              <a:spcAft>
                <a:spcPts val="1200"/>
              </a:spcAft>
              <a:buFont typeface="+mj-lt"/>
              <a:buAutoNum type="arabicPeriod"/>
            </a:pPr>
            <a:r>
              <a:rPr lang="es-ES" sz="2000" b="1" dirty="0" smtClean="0"/>
              <a:t>Idioma.</a:t>
            </a:r>
            <a:endParaRPr lang="es-ES" sz="2000" b="1" dirty="0"/>
          </a:p>
          <a:p>
            <a:pPr marL="971550" lvl="1" indent="-514350">
              <a:spcBef>
                <a:spcPts val="1200"/>
              </a:spcBef>
              <a:spcAft>
                <a:spcPts val="1200"/>
              </a:spcAft>
              <a:buFont typeface="+mj-lt"/>
              <a:buAutoNum type="arabicPeriod"/>
            </a:pPr>
            <a:r>
              <a:rPr lang="es-ES" sz="2000" b="1" dirty="0"/>
              <a:t>Uso correcto del </a:t>
            </a:r>
            <a:r>
              <a:rPr lang="es-ES" sz="2000" b="1" dirty="0" smtClean="0"/>
              <a:t>color.</a:t>
            </a:r>
            <a:endParaRPr lang="es-ES" sz="2000" b="1" dirty="0"/>
          </a:p>
          <a:p>
            <a:pPr marL="971550" lvl="1" indent="-514350">
              <a:spcBef>
                <a:spcPts val="1200"/>
              </a:spcBef>
              <a:spcAft>
                <a:spcPts val="1200"/>
              </a:spcAft>
              <a:buFont typeface="+mj-lt"/>
              <a:buAutoNum type="arabicPeriod"/>
            </a:pPr>
            <a:r>
              <a:rPr lang="es-ES" sz="2000" b="1" dirty="0"/>
              <a:t>Tipografía: textos más legibles y </a:t>
            </a:r>
            <a:r>
              <a:rPr lang="es-ES" sz="2000" b="1" dirty="0" smtClean="0"/>
              <a:t>comprensibles.</a:t>
            </a:r>
            <a:endParaRPr lang="es-ES" sz="2000" b="1" dirty="0"/>
          </a:p>
          <a:p>
            <a:pPr marL="971550" lvl="1" indent="-514350">
              <a:spcBef>
                <a:spcPts val="1200"/>
              </a:spcBef>
              <a:spcAft>
                <a:spcPts val="1200"/>
              </a:spcAft>
              <a:buFont typeface="+mj-lt"/>
              <a:buAutoNum type="arabicPeriod"/>
            </a:pPr>
            <a:r>
              <a:rPr lang="es-ES" sz="2000" b="1" dirty="0"/>
              <a:t>Redacción: textos más </a:t>
            </a:r>
            <a:r>
              <a:rPr lang="es-ES" sz="2000" b="1" dirty="0" smtClean="0"/>
              <a:t>comprensibles.</a:t>
            </a:r>
            <a:endParaRPr lang="es-ES" sz="2000" b="1" dirty="0"/>
          </a:p>
          <a:p>
            <a:pPr marL="971550" lvl="1" indent="-514350">
              <a:spcBef>
                <a:spcPts val="1200"/>
              </a:spcBef>
              <a:spcAft>
                <a:spcPts val="1200"/>
              </a:spcAft>
              <a:buFont typeface="+mj-lt"/>
              <a:buAutoNum type="arabicPeriod"/>
            </a:pPr>
            <a:r>
              <a:rPr lang="es-ES" sz="2000" b="1" dirty="0"/>
              <a:t>Textos alternativos para el contenido no </a:t>
            </a:r>
            <a:r>
              <a:rPr lang="es-ES" sz="2000" b="1" dirty="0" smtClean="0"/>
              <a:t>textual.</a:t>
            </a:r>
            <a:endParaRPr lang="es-ES" sz="2000" b="1" dirty="0"/>
          </a:p>
          <a:p>
            <a:pPr marL="971550" lvl="1" indent="-514350">
              <a:spcBef>
                <a:spcPts val="1200"/>
              </a:spcBef>
              <a:spcAft>
                <a:spcPts val="1200"/>
              </a:spcAft>
              <a:buFont typeface="+mj-lt"/>
              <a:buAutoNum type="arabicPeriod"/>
            </a:pPr>
            <a:r>
              <a:rPr lang="es-ES" sz="2000" b="1" dirty="0"/>
              <a:t>No simules elementos, utiliza la herramienta </a:t>
            </a:r>
            <a:r>
              <a:rPr lang="es-ES" sz="2000" b="1" dirty="0" smtClean="0"/>
              <a:t>adecuada.</a:t>
            </a:r>
            <a:endParaRPr lang="es-ES" sz="2000" b="1" dirty="0"/>
          </a:p>
          <a:p>
            <a:pPr marL="971550" lvl="1" indent="-514350">
              <a:spcBef>
                <a:spcPts val="1200"/>
              </a:spcBef>
              <a:spcAft>
                <a:spcPts val="1200"/>
              </a:spcAft>
              <a:buFont typeface="+mj-lt"/>
              <a:buAutoNum type="arabicPeriod"/>
            </a:pPr>
            <a:r>
              <a:rPr lang="es-ES" sz="2000" b="1" dirty="0"/>
              <a:t>Antes de </a:t>
            </a:r>
            <a:r>
              <a:rPr lang="es-ES" sz="2000" b="1" dirty="0" smtClean="0"/>
              <a:t>distribuirlo.</a:t>
            </a:r>
            <a:endParaRPr lang="es-ES" sz="2000" b="1" dirty="0"/>
          </a:p>
        </p:txBody>
      </p:sp>
      <p:pic>
        <p:nvPicPr>
          <p:cNvPr id="5" name="Diapositiva 22" descr="Audio diapositiva 22" title="Audio diapositiva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5960973"/>
            <a:ext cx="609600" cy="609600"/>
          </a:xfrm>
          <a:prstGeom prst="rect">
            <a:avLst/>
          </a:prstGeom>
        </p:spPr>
      </p:pic>
    </p:spTree>
    <p:extLst>
      <p:ext uri="{BB962C8B-B14F-4D97-AF65-F5344CB8AC3E}">
        <p14:creationId xmlns:p14="http://schemas.microsoft.com/office/powerpoint/2010/main" val="33381282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a:spcBef>
                <a:spcPts val="1800"/>
              </a:spcBef>
              <a:spcAft>
                <a:spcPts val="1200"/>
              </a:spcAft>
            </a:pPr>
            <a:r>
              <a:rPr lang="es-ES" dirty="0" smtClean="0"/>
              <a:t>Dividirlo en secciones precedidas de un título. Más fácil de leer, de comprender y de ojear</a:t>
            </a:r>
          </a:p>
          <a:p>
            <a:pPr>
              <a:spcBef>
                <a:spcPts val="1800"/>
              </a:spcBef>
              <a:spcAft>
                <a:spcPts val="1200"/>
              </a:spcAft>
            </a:pPr>
            <a:r>
              <a:rPr lang="es-ES" dirty="0" smtClean="0"/>
              <a:t>Los títulos han de ser: descriptivo, breves y concisos.</a:t>
            </a:r>
          </a:p>
          <a:p>
            <a:pPr>
              <a:spcBef>
                <a:spcPts val="1800"/>
              </a:spcBef>
              <a:spcAft>
                <a:spcPts val="1200"/>
              </a:spcAft>
            </a:pPr>
            <a:r>
              <a:rPr lang="es-ES" dirty="0" smtClean="0"/>
              <a:t>No saltarse niveles por estética. Modificarlos para conseguir el acabado deseado.</a:t>
            </a:r>
            <a:endParaRPr lang="es-ES" dirty="0"/>
          </a:p>
        </p:txBody>
      </p:sp>
      <p:sp>
        <p:nvSpPr>
          <p:cNvPr id="6" name="5 Título" hidden="1"/>
          <p:cNvSpPr>
            <a:spLocks noGrp="1"/>
          </p:cNvSpPr>
          <p:nvPr>
            <p:ph type="title" idx="4294967295"/>
          </p:nvPr>
        </p:nvSpPr>
        <p:spPr>
          <a:xfrm>
            <a:off x="457200" y="274638"/>
            <a:ext cx="8229600" cy="1143000"/>
          </a:xfrm>
        </p:spPr>
        <p:txBody>
          <a:bodyPr>
            <a:normAutofit/>
          </a:bodyPr>
          <a:lstStyle/>
          <a:p>
            <a:r>
              <a:rPr lang="es-ES" dirty="0" smtClean="0"/>
              <a:t>Buena práctica 1. Dividir en secciones</a:t>
            </a:r>
            <a:endParaRPr lang="es-ES" dirty="0"/>
          </a:p>
        </p:txBody>
      </p:sp>
      <p:pic>
        <p:nvPicPr>
          <p:cNvPr id="4" name="2 Imagen" descr="Barra de herramientas de Word. Se indica que es incorrecto definir un título modificando su tamaño o color. Se indica que es correcto definir un título con el estilo título 1, título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5085184"/>
            <a:ext cx="8783960" cy="775605"/>
          </a:xfrm>
          <a:prstGeom prst="rect">
            <a:avLst/>
          </a:prstGeom>
        </p:spPr>
      </p:pic>
      <p:sp>
        <p:nvSpPr>
          <p:cNvPr id="5" name="8 CuadroTexto" descr="Índica que está mal definir los títulos cambiándoles el tamaño, color, etc."/>
          <p:cNvSpPr txBox="1"/>
          <p:nvPr/>
        </p:nvSpPr>
        <p:spPr>
          <a:xfrm>
            <a:off x="755576" y="4634800"/>
            <a:ext cx="769763" cy="461665"/>
          </a:xfrm>
          <a:prstGeom prst="rect">
            <a:avLst/>
          </a:prstGeom>
          <a:noFill/>
        </p:spPr>
        <p:txBody>
          <a:bodyPr wrap="none" rtlCol="0">
            <a:spAutoFit/>
          </a:bodyPr>
          <a:lstStyle/>
          <a:p>
            <a:r>
              <a:rPr lang="es-ES" sz="2400" b="1" dirty="0" smtClean="0">
                <a:solidFill>
                  <a:srgbClr val="A40000"/>
                </a:solidFill>
              </a:rPr>
              <a:t>MAL</a:t>
            </a:r>
            <a:endParaRPr lang="es-ES" sz="2400" b="1" dirty="0">
              <a:solidFill>
                <a:srgbClr val="A40000"/>
              </a:solidFill>
            </a:endParaRPr>
          </a:p>
        </p:txBody>
      </p:sp>
      <p:sp>
        <p:nvSpPr>
          <p:cNvPr id="7" name="6 Rectángulo" descr="Resalta la barra de herramientas de Word donde se pueden definir los títulos con estilos"/>
          <p:cNvSpPr/>
          <p:nvPr/>
        </p:nvSpPr>
        <p:spPr>
          <a:xfrm>
            <a:off x="6156175" y="5078162"/>
            <a:ext cx="2808377" cy="914400"/>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10 CuadroTexto" descr="Indica que está bien definir los títulos mediante estilos"/>
          <p:cNvSpPr txBox="1"/>
          <p:nvPr/>
        </p:nvSpPr>
        <p:spPr>
          <a:xfrm>
            <a:off x="7308304" y="4634800"/>
            <a:ext cx="792205" cy="461665"/>
          </a:xfrm>
          <a:prstGeom prst="rect">
            <a:avLst/>
          </a:prstGeom>
          <a:noFill/>
        </p:spPr>
        <p:txBody>
          <a:bodyPr wrap="none" rtlCol="0">
            <a:spAutoFit/>
          </a:bodyPr>
          <a:lstStyle/>
          <a:p>
            <a:r>
              <a:rPr lang="es-ES" sz="2400" b="1" dirty="0" smtClean="0">
                <a:solidFill>
                  <a:srgbClr val="054B17"/>
                </a:solidFill>
              </a:rPr>
              <a:t>BIEN</a:t>
            </a:r>
            <a:endParaRPr lang="es-ES" sz="2400" b="1" dirty="0">
              <a:solidFill>
                <a:srgbClr val="054B17"/>
              </a:solidFill>
            </a:endParaRPr>
          </a:p>
        </p:txBody>
      </p:sp>
      <p:sp>
        <p:nvSpPr>
          <p:cNvPr id="9" name="1 Marcador de contenido"/>
          <p:cNvSpPr txBox="1">
            <a:spLocks/>
          </p:cNvSpPr>
          <p:nvPr/>
        </p:nvSpPr>
        <p:spPr>
          <a:xfrm>
            <a:off x="395536" y="548680"/>
            <a:ext cx="4824536" cy="72008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s-ES" sz="4400" dirty="0" smtClean="0"/>
              <a:t>Estructura y títulos:</a:t>
            </a:r>
            <a:endParaRPr lang="es-ES" sz="4400" dirty="0" smtClean="0">
              <a:solidFill>
                <a:srgbClr val="A40000"/>
              </a:solidFill>
            </a:endParaRPr>
          </a:p>
        </p:txBody>
      </p:sp>
      <p:pic>
        <p:nvPicPr>
          <p:cNvPr id="3" name="Diapositiva 23" descr="Audio diapositiva 23" title="Audio diapositiva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3528" y="6059760"/>
            <a:ext cx="609600" cy="609600"/>
          </a:xfrm>
          <a:prstGeom prst="rect">
            <a:avLst/>
          </a:prstGeom>
        </p:spPr>
      </p:pic>
    </p:spTree>
    <p:extLst>
      <p:ext uri="{BB962C8B-B14F-4D97-AF65-F5344CB8AC3E}">
        <p14:creationId xmlns:p14="http://schemas.microsoft.com/office/powerpoint/2010/main" val="2540550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hidden="1"/>
          <p:cNvSpPr>
            <a:spLocks noGrp="1"/>
          </p:cNvSpPr>
          <p:nvPr>
            <p:ph idx="1"/>
          </p:nvPr>
        </p:nvSpPr>
        <p:spPr/>
        <p:txBody>
          <a:bodyPr/>
          <a:lstStyle/>
          <a:p>
            <a:endParaRPr lang="es-ES" dirty="0"/>
          </a:p>
        </p:txBody>
      </p:sp>
      <p:sp>
        <p:nvSpPr>
          <p:cNvPr id="5" name="4 Título" hidden="1"/>
          <p:cNvSpPr>
            <a:spLocks noGrp="1"/>
          </p:cNvSpPr>
          <p:nvPr>
            <p:ph type="title" idx="4294967295"/>
          </p:nvPr>
        </p:nvSpPr>
        <p:spPr>
          <a:xfrm>
            <a:off x="457200" y="274638"/>
            <a:ext cx="8229600" cy="1143000"/>
          </a:xfrm>
        </p:spPr>
        <p:txBody>
          <a:bodyPr>
            <a:normAutofit/>
          </a:bodyPr>
          <a:lstStyle/>
          <a:p>
            <a:r>
              <a:rPr lang="es-ES" dirty="0" smtClean="0"/>
              <a:t>Cómo lee un texto en otro idioma un</a:t>
            </a:r>
            <a:r>
              <a:rPr lang="es-ES" baseline="0" dirty="0" smtClean="0"/>
              <a:t> lector de pantalla</a:t>
            </a:r>
            <a:endParaRPr lang="es-ES" dirty="0"/>
          </a:p>
        </p:txBody>
      </p:sp>
      <p:pic>
        <p:nvPicPr>
          <p:cNvPr id="3" name="2 Imagen" descr="En un documento de Word definido en inglés está escrito The beautiful house. El lector de pantalla lo leerá correctament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512" y="1264481"/>
            <a:ext cx="8809248" cy="2145600"/>
          </a:xfrm>
          <a:prstGeom prst="rect">
            <a:avLst/>
          </a:prstGeom>
        </p:spPr>
      </p:pic>
      <p:sp>
        <p:nvSpPr>
          <p:cNvPr id="10" name="9 Rectángulo" descr="Destaca que el idioma del segundo documento está en inglés"/>
          <p:cNvSpPr/>
          <p:nvPr/>
        </p:nvSpPr>
        <p:spPr>
          <a:xfrm>
            <a:off x="1619672" y="3063805"/>
            <a:ext cx="2606622" cy="418284"/>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CuadroTexto"/>
          <p:cNvSpPr txBox="1"/>
          <p:nvPr/>
        </p:nvSpPr>
        <p:spPr>
          <a:xfrm>
            <a:off x="2411760" y="2588376"/>
            <a:ext cx="792205" cy="461665"/>
          </a:xfrm>
          <a:prstGeom prst="rect">
            <a:avLst/>
          </a:prstGeom>
          <a:noFill/>
        </p:spPr>
        <p:txBody>
          <a:bodyPr wrap="none" rtlCol="0">
            <a:spAutoFit/>
          </a:bodyPr>
          <a:lstStyle/>
          <a:p>
            <a:r>
              <a:rPr lang="es-ES" sz="2400" b="1" dirty="0" smtClean="0">
                <a:solidFill>
                  <a:srgbClr val="054B17"/>
                </a:solidFill>
              </a:rPr>
              <a:t>BIEN</a:t>
            </a:r>
            <a:endParaRPr lang="es-ES" sz="2400" b="1" dirty="0">
              <a:solidFill>
                <a:srgbClr val="054B17"/>
              </a:solidFill>
            </a:endParaRPr>
          </a:p>
        </p:txBody>
      </p:sp>
      <p:sp>
        <p:nvSpPr>
          <p:cNvPr id="9" name="8 CuadroTexto"/>
          <p:cNvSpPr txBox="1"/>
          <p:nvPr/>
        </p:nvSpPr>
        <p:spPr>
          <a:xfrm>
            <a:off x="6188016" y="3476771"/>
            <a:ext cx="2800744" cy="369332"/>
          </a:xfrm>
          <a:prstGeom prst="rect">
            <a:avLst/>
          </a:prstGeom>
          <a:noFill/>
        </p:spPr>
        <p:txBody>
          <a:bodyPr wrap="square" rtlCol="0">
            <a:spAutoFit/>
          </a:bodyPr>
          <a:lstStyle/>
          <a:p>
            <a:pPr algn="r"/>
            <a:r>
              <a:rPr lang="es-ES" dirty="0" smtClean="0"/>
              <a:t>Word</a:t>
            </a:r>
          </a:p>
        </p:txBody>
      </p:sp>
      <p:sp>
        <p:nvSpPr>
          <p:cNvPr id="11" name="1 Marcador de contenido"/>
          <p:cNvSpPr txBox="1">
            <a:spLocks/>
          </p:cNvSpPr>
          <p:nvPr/>
        </p:nvSpPr>
        <p:spPr>
          <a:xfrm>
            <a:off x="395536" y="548680"/>
            <a:ext cx="4824536" cy="72008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s-ES" sz="4400" dirty="0" smtClean="0"/>
              <a:t>Idioma:</a:t>
            </a:r>
            <a:endParaRPr lang="es-ES" sz="4400" dirty="0" smtClean="0">
              <a:solidFill>
                <a:srgbClr val="A40000"/>
              </a:solidFill>
            </a:endParaRPr>
          </a:p>
        </p:txBody>
      </p:sp>
      <p:pic>
        <p:nvPicPr>
          <p:cNvPr id="12" name="3 Imagen" descr="Menú de OpenOffice Herramientas &gt; Idioma. Tiene las opciones &quot;Para selección&quot;, &quot;Para párrafo&quot;, &quot;Para todo el texto&quo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418" y="4365104"/>
            <a:ext cx="3800528" cy="1728192"/>
          </a:xfrm>
          <a:prstGeom prst="rect">
            <a:avLst/>
          </a:prstGeom>
        </p:spPr>
      </p:pic>
      <p:sp>
        <p:nvSpPr>
          <p:cNvPr id="13" name="4 Rectángulo" descr="Rectangulo decorativo señalador" title="Rectangulo decorativo señalador"/>
          <p:cNvSpPr/>
          <p:nvPr/>
        </p:nvSpPr>
        <p:spPr>
          <a:xfrm>
            <a:off x="2668682" y="4797152"/>
            <a:ext cx="1052650" cy="648072"/>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2 Imagen" descr="Barra de estado de un documento de OpenOffice donde se indica el idiom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0120" y="4365702"/>
            <a:ext cx="4450173" cy="2231650"/>
          </a:xfrm>
          <a:prstGeom prst="rect">
            <a:avLst/>
          </a:prstGeom>
        </p:spPr>
      </p:pic>
      <p:sp>
        <p:nvSpPr>
          <p:cNvPr id="15" name="6 Rectángulo" descr="Rectangulo decorativo señalador" title="Rectangulo decorativo señalador"/>
          <p:cNvSpPr/>
          <p:nvPr/>
        </p:nvSpPr>
        <p:spPr>
          <a:xfrm>
            <a:off x="6111638" y="6285321"/>
            <a:ext cx="1052650" cy="384039"/>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Diapositiva 24" descr="Audio diapositiva 24" title="Audio diapositiva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9512" y="6248400"/>
            <a:ext cx="609600" cy="609600"/>
          </a:xfrm>
          <a:prstGeom prst="rect">
            <a:avLst/>
          </a:prstGeom>
        </p:spPr>
      </p:pic>
    </p:spTree>
    <p:extLst>
      <p:ext uri="{BB962C8B-B14F-4D97-AF65-F5344CB8AC3E}">
        <p14:creationId xmlns:p14="http://schemas.microsoft.com/office/powerpoint/2010/main" val="42935727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hidden="1"/>
          <p:cNvSpPr>
            <a:spLocks noGrp="1"/>
          </p:cNvSpPr>
          <p:nvPr>
            <p:ph type="title" idx="4294967295"/>
          </p:nvPr>
        </p:nvSpPr>
        <p:spPr>
          <a:xfrm>
            <a:off x="457200" y="274638"/>
            <a:ext cx="8229600" cy="1143000"/>
          </a:xfrm>
        </p:spPr>
        <p:txBody>
          <a:bodyPr>
            <a:normAutofit/>
          </a:bodyPr>
          <a:lstStyle/>
          <a:p>
            <a:r>
              <a:rPr lang="es-ES" dirty="0" smtClean="0"/>
              <a:t>Uso del color en gráficas</a:t>
            </a:r>
            <a:endParaRPr lang="es-ES" dirty="0"/>
          </a:p>
        </p:txBody>
      </p:sp>
      <p:sp>
        <p:nvSpPr>
          <p:cNvPr id="2" name="1 Marcador de contenido"/>
          <p:cNvSpPr>
            <a:spLocks noGrp="1"/>
          </p:cNvSpPr>
          <p:nvPr>
            <p:ph idx="1"/>
          </p:nvPr>
        </p:nvSpPr>
        <p:spPr>
          <a:xfrm>
            <a:off x="503315" y="1073149"/>
            <a:ext cx="8229600" cy="383182"/>
          </a:xfrm>
        </p:spPr>
        <p:txBody>
          <a:bodyPr>
            <a:spAutoFit/>
          </a:bodyPr>
          <a:lstStyle/>
          <a:p>
            <a:pPr marL="0" indent="0">
              <a:buNone/>
            </a:pPr>
            <a:r>
              <a:rPr lang="es-ES" dirty="0" smtClean="0"/>
              <a:t>No transmitir información solo con el color…</a:t>
            </a:r>
          </a:p>
        </p:txBody>
      </p:sp>
      <p:pic>
        <p:nvPicPr>
          <p:cNvPr id="3" name="2 Imagen" descr="Gráfica de tarta.  Tiene una leyenda que indica que la porción azul es la del primer trimestre. La roja la del segundo. La verde la del tercero. La morada la del cuart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195" y="1628800"/>
            <a:ext cx="3703206" cy="2196162"/>
          </a:xfrm>
          <a:prstGeom prst="rect">
            <a:avLst/>
          </a:prstGeom>
        </p:spPr>
      </p:pic>
      <p:sp>
        <p:nvSpPr>
          <p:cNvPr id="6" name="1 Marcador de contenido"/>
          <p:cNvSpPr txBox="1">
            <a:spLocks/>
          </p:cNvSpPr>
          <p:nvPr/>
        </p:nvSpPr>
        <p:spPr>
          <a:xfrm>
            <a:off x="467544" y="410368"/>
            <a:ext cx="7886700" cy="13255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s-ES" sz="4400" smtClean="0"/>
              <a:t>Uso correcto del color:</a:t>
            </a:r>
            <a:endParaRPr lang="es-ES" sz="4400" dirty="0" smtClean="0">
              <a:solidFill>
                <a:srgbClr val="A40000"/>
              </a:solidFill>
            </a:endParaRPr>
          </a:p>
        </p:txBody>
      </p:sp>
      <p:pic>
        <p:nvPicPr>
          <p:cNvPr id="7" name="2 Imagen" descr="Gráfica de tarta descrita en la diapositiva anterior vista con el simulador de daltonismo ColorDoctor. Se ha seleccionado el tipo de daltonismo protonopia. No se puede distinguir la zona roja de la gráfica de la verde, ni la morada de la azul."/>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8391" y="3429000"/>
            <a:ext cx="5352024" cy="2306093"/>
          </a:xfrm>
          <a:prstGeom prst="rect">
            <a:avLst/>
          </a:prstGeom>
        </p:spPr>
      </p:pic>
      <p:sp>
        <p:nvSpPr>
          <p:cNvPr id="8" name="4 CuadroTexto"/>
          <p:cNvSpPr txBox="1"/>
          <p:nvPr/>
        </p:nvSpPr>
        <p:spPr>
          <a:xfrm>
            <a:off x="331096" y="5949280"/>
            <a:ext cx="8561384" cy="646331"/>
          </a:xfrm>
          <a:prstGeom prst="rect">
            <a:avLst/>
          </a:prstGeom>
          <a:noFill/>
        </p:spPr>
        <p:txBody>
          <a:bodyPr wrap="square" rtlCol="0">
            <a:spAutoFit/>
          </a:bodyPr>
          <a:lstStyle/>
          <a:p>
            <a:r>
              <a:rPr lang="es-ES" dirty="0" smtClean="0">
                <a:hlinkClick r:id="rId7" tooltip="Simulador de daltonismo: ColorDoctor "/>
              </a:rPr>
              <a:t>Simulador de daltonismo: </a:t>
            </a:r>
            <a:r>
              <a:rPr lang="es-ES" dirty="0" err="1" smtClean="0">
                <a:hlinkClick r:id="rId7" tooltip="Simulador de daltonismo: ColorDoctor "/>
              </a:rPr>
              <a:t>ColorDoctor</a:t>
            </a:r>
            <a:r>
              <a:rPr lang="es-ES" dirty="0" smtClean="0">
                <a:hlinkClick r:id="rId7" tooltip="Simulador de daltonismo: ColorDoctor "/>
              </a:rPr>
              <a:t> </a:t>
            </a:r>
            <a:r>
              <a:rPr lang="es-ES" dirty="0" smtClean="0"/>
              <a:t/>
            </a:r>
            <a:br>
              <a:rPr lang="es-ES" dirty="0" smtClean="0"/>
            </a:br>
            <a:r>
              <a:rPr lang="es-ES" dirty="0"/>
              <a:t>https://www.color-blindness.com/coblis-color-blindness-simulator//</a:t>
            </a:r>
            <a:endParaRPr lang="es-ES" dirty="0"/>
          </a:p>
        </p:txBody>
      </p:sp>
      <p:pic>
        <p:nvPicPr>
          <p:cNvPr id="4" name="Diapositiva 25" descr="Audio diapositiva 25" title="Audio diapositiva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54244" y="6025635"/>
            <a:ext cx="609600" cy="609600"/>
          </a:xfrm>
          <a:prstGeom prst="rect">
            <a:avLst/>
          </a:prstGeom>
        </p:spPr>
      </p:pic>
    </p:spTree>
    <p:extLst>
      <p:ext uri="{BB962C8B-B14F-4D97-AF65-F5344CB8AC3E}">
        <p14:creationId xmlns:p14="http://schemas.microsoft.com/office/powerpoint/2010/main" val="1207454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hidden="1"/>
          <p:cNvSpPr>
            <a:spLocks noGrp="1"/>
          </p:cNvSpPr>
          <p:nvPr>
            <p:ph type="title" idx="4294967295"/>
          </p:nvPr>
        </p:nvSpPr>
        <p:spPr>
          <a:xfrm>
            <a:off x="457200" y="274638"/>
            <a:ext cx="8229600" cy="1143000"/>
          </a:xfrm>
        </p:spPr>
        <p:txBody>
          <a:bodyPr>
            <a:normAutofit/>
          </a:bodyPr>
          <a:lstStyle/>
          <a:p>
            <a:r>
              <a:rPr lang="es-ES" dirty="0" smtClean="0"/>
              <a:t>Uso del color en gráficas</a:t>
            </a:r>
            <a:endParaRPr lang="es-ES" dirty="0"/>
          </a:p>
        </p:txBody>
      </p:sp>
      <p:sp>
        <p:nvSpPr>
          <p:cNvPr id="2" name="1 Marcador de contenido"/>
          <p:cNvSpPr>
            <a:spLocks noGrp="1"/>
          </p:cNvSpPr>
          <p:nvPr>
            <p:ph idx="1"/>
          </p:nvPr>
        </p:nvSpPr>
        <p:spPr>
          <a:xfrm>
            <a:off x="503315" y="1073149"/>
            <a:ext cx="8229600" cy="383182"/>
          </a:xfrm>
        </p:spPr>
        <p:txBody>
          <a:bodyPr>
            <a:spAutoFit/>
          </a:bodyPr>
          <a:lstStyle/>
          <a:p>
            <a:pPr marL="0" indent="0">
              <a:buNone/>
            </a:pPr>
            <a:r>
              <a:rPr lang="es-ES" dirty="0" smtClean="0"/>
              <a:t>No transmitir información solo con el color…</a:t>
            </a:r>
          </a:p>
        </p:txBody>
      </p:sp>
      <p:sp>
        <p:nvSpPr>
          <p:cNvPr id="6" name="1 Marcador de contenido"/>
          <p:cNvSpPr txBox="1">
            <a:spLocks/>
          </p:cNvSpPr>
          <p:nvPr/>
        </p:nvSpPr>
        <p:spPr>
          <a:xfrm>
            <a:off x="467544" y="410368"/>
            <a:ext cx="7886700" cy="13255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s-ES" sz="4400" smtClean="0"/>
              <a:t>Uso correcto del color:</a:t>
            </a:r>
            <a:endParaRPr lang="es-ES" sz="4400" dirty="0" smtClean="0">
              <a:solidFill>
                <a:srgbClr val="A40000"/>
              </a:solidFill>
            </a:endParaRPr>
          </a:p>
        </p:txBody>
      </p:sp>
      <p:pic>
        <p:nvPicPr>
          <p:cNvPr id="9" name="2 Imagen" descr="Gráfica de tarta descrita en las diapositivas anteriores. Se ha seleccionado un tipo de estilo que asocia cada dato a cada porción de la gráfic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59" y="1556792"/>
            <a:ext cx="3613021" cy="2736304"/>
          </a:xfrm>
          <a:prstGeom prst="rect">
            <a:avLst/>
          </a:prstGeom>
        </p:spPr>
      </p:pic>
      <p:pic>
        <p:nvPicPr>
          <p:cNvPr id="10" name="2 Imagen" descr="Gráfica de líneas con diseño con patrones. Cada línea tiene asociada una figura geométric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9553" y="1491624"/>
            <a:ext cx="4685304" cy="1814175"/>
          </a:xfrm>
          <a:prstGeom prst="rect">
            <a:avLst/>
          </a:prstGeom>
        </p:spPr>
      </p:pic>
      <p:pic>
        <p:nvPicPr>
          <p:cNvPr id="11" name="2 Imagen" descr="Calendario descrito en la diapositiva anterior. La información (prueba oral o prueba escrita) está incluida dentro de la caja correspondiente a cada dí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673" y="4692686"/>
            <a:ext cx="4216039" cy="1825183"/>
          </a:xfrm>
          <a:prstGeom prst="rect">
            <a:avLst/>
          </a:prstGeom>
        </p:spPr>
      </p:pic>
      <p:pic>
        <p:nvPicPr>
          <p:cNvPr id="12" name="2 Imagen" descr="Texto con un enlace en rojo y sin subrayar. Se visualiza con el simulador ColorDoctor. Una persona con daltonismo (protonopia) no puede distinguirlo del texto que lo rode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27961" y="3449967"/>
            <a:ext cx="3711795" cy="3096344"/>
          </a:xfrm>
          <a:prstGeom prst="rect">
            <a:avLst/>
          </a:prstGeom>
        </p:spPr>
      </p:pic>
      <p:pic>
        <p:nvPicPr>
          <p:cNvPr id="3" name="Diapositiva 26" descr="Audio Diapositiva 26" title="Audio Diapositiva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54244" y="768349"/>
            <a:ext cx="609600" cy="609600"/>
          </a:xfrm>
          <a:prstGeom prst="rect">
            <a:avLst/>
          </a:prstGeom>
        </p:spPr>
      </p:pic>
    </p:spTree>
    <p:extLst>
      <p:ext uri="{BB962C8B-B14F-4D97-AF65-F5344CB8AC3E}">
        <p14:creationId xmlns:p14="http://schemas.microsoft.com/office/powerpoint/2010/main" val="40697808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6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p:cNvSpPr>
            <a:spLocks noGrp="1"/>
          </p:cNvSpPr>
          <p:nvPr>
            <p:ph idx="1"/>
          </p:nvPr>
        </p:nvSpPr>
        <p:spPr>
          <a:xfrm>
            <a:off x="628650" y="1457135"/>
            <a:ext cx="7886700" cy="4351338"/>
          </a:xfrm>
        </p:spPr>
        <p:txBody>
          <a:bodyPr/>
          <a:lstStyle/>
          <a:p>
            <a:r>
              <a:rPr lang="es-ES" dirty="0" smtClean="0"/>
              <a:t>El color rojo provoca mucha saturación. Debe emplearse escasamente.</a:t>
            </a:r>
          </a:p>
          <a:p>
            <a:r>
              <a:rPr lang="es-ES" dirty="0" smtClean="0"/>
              <a:t>Vigilar el contraste entre el fondo y la letra.</a:t>
            </a:r>
          </a:p>
          <a:p>
            <a:pPr lvl="1"/>
            <a:r>
              <a:rPr lang="es-ES" dirty="0" smtClean="0">
                <a:hlinkClick r:id="rId5" tooltip="Analizador contraste color online"/>
              </a:rPr>
              <a:t>Analizador contraste color online.</a:t>
            </a:r>
            <a:endParaRPr lang="es-ES" dirty="0" smtClean="0"/>
          </a:p>
          <a:p>
            <a:pPr lvl="1"/>
            <a:r>
              <a:rPr lang="es-ES" dirty="0" smtClean="0">
                <a:hlinkClick r:id="rId6" tooltip="Colour Contrast Analyser enlace a la web"/>
              </a:rPr>
              <a:t>Colour </a:t>
            </a:r>
            <a:r>
              <a:rPr lang="es-ES" dirty="0" err="1" smtClean="0">
                <a:hlinkClick r:id="rId6" tooltip="Colour Contrast Analyser enlace a la web"/>
              </a:rPr>
              <a:t>Contrast</a:t>
            </a:r>
            <a:r>
              <a:rPr lang="es-ES" dirty="0" smtClean="0">
                <a:hlinkClick r:id="rId6" tooltip="Colour Contrast Analyser enlace a la web"/>
              </a:rPr>
              <a:t> </a:t>
            </a:r>
            <a:r>
              <a:rPr lang="es-ES" dirty="0" err="1" smtClean="0">
                <a:hlinkClick r:id="rId6" tooltip="Colour Contrast Analyser enlace a la web"/>
              </a:rPr>
              <a:t>Analyser</a:t>
            </a:r>
            <a:r>
              <a:rPr lang="es-ES" dirty="0" smtClean="0"/>
              <a:t>.</a:t>
            </a:r>
          </a:p>
          <a:p>
            <a:pPr lvl="1"/>
            <a:endParaRPr lang="es-ES" dirty="0" smtClean="0"/>
          </a:p>
          <a:p>
            <a:pPr lvl="1"/>
            <a:endParaRPr lang="es-ES" dirty="0" smtClean="0"/>
          </a:p>
          <a:p>
            <a:endParaRPr lang="es-ES" dirty="0"/>
          </a:p>
        </p:txBody>
      </p:sp>
      <p:pic>
        <p:nvPicPr>
          <p:cNvPr id="1026" name="Imagen" descr="Imagen del programa: Colour Contrast Analyser" title="Imagen del programa: Colour Contrast Analys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8222" y="3585105"/>
            <a:ext cx="5113395" cy="3065091"/>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número de diapositiva 23"/>
          <p:cNvSpPr>
            <a:spLocks noGrp="1"/>
          </p:cNvSpPr>
          <p:nvPr>
            <p:ph type="sldNum" sz="quarter" idx="12"/>
          </p:nvPr>
        </p:nvSpPr>
        <p:spPr/>
        <p:txBody>
          <a:bodyPr/>
          <a:lstStyle/>
          <a:p>
            <a:fld id="{F938A9F6-B01D-4629-B44B-24D4F76B3417}" type="slidenum">
              <a:rPr lang="es-ES" smtClean="0"/>
              <a:pPr/>
              <a:t>27</a:t>
            </a:fld>
            <a:endParaRPr lang="es-ES"/>
          </a:p>
        </p:txBody>
      </p:sp>
      <p:pic>
        <p:nvPicPr>
          <p:cNvPr id="3" name="Diapositiva 23" descr="Audio diapositiva 27" title="Audio diapositiva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50150" y="5504167"/>
            <a:ext cx="1110800" cy="1110800"/>
          </a:xfrm>
          <a:prstGeom prst="rect">
            <a:avLst/>
          </a:prstGeom>
        </p:spPr>
      </p:pic>
      <p:sp>
        <p:nvSpPr>
          <p:cNvPr id="8" name="1 Marcador de contenido"/>
          <p:cNvSpPr txBox="1">
            <a:spLocks noGrp="1"/>
          </p:cNvSpPr>
          <p:nvPr>
            <p:ph type="title"/>
          </p:nvPr>
        </p:nvSpPr>
        <p:spPr>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s-ES" sz="4400" dirty="0" smtClean="0"/>
              <a:t>Uso correcto del color:</a:t>
            </a:r>
            <a:endParaRPr lang="es-ES" sz="4400" dirty="0" smtClean="0">
              <a:solidFill>
                <a:srgbClr val="A40000"/>
              </a:solidFill>
            </a:endParaRPr>
          </a:p>
        </p:txBody>
      </p:sp>
    </p:spTree>
    <p:extLst>
      <p:ext uri="{BB962C8B-B14F-4D97-AF65-F5344CB8AC3E}">
        <p14:creationId xmlns:p14="http://schemas.microsoft.com/office/powerpoint/2010/main" val="575122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p:cNvSpPr>
            <a:spLocks noGrp="1"/>
          </p:cNvSpPr>
          <p:nvPr>
            <p:ph idx="1"/>
          </p:nvPr>
        </p:nvSpPr>
        <p:spPr>
          <a:xfrm>
            <a:off x="620897" y="3822636"/>
            <a:ext cx="7886700" cy="2918732"/>
          </a:xfrm>
        </p:spPr>
        <p:txBody>
          <a:bodyPr>
            <a:normAutofit lnSpcReduction="10000"/>
          </a:bodyPr>
          <a:lstStyle/>
          <a:p>
            <a:pPr marL="0" indent="0">
              <a:buNone/>
            </a:pPr>
            <a:r>
              <a:rPr lang="es-ES" dirty="0" smtClean="0"/>
              <a:t>Tamaño </a:t>
            </a:r>
            <a:r>
              <a:rPr lang="es-ES" dirty="0"/>
              <a:t>de fuente:</a:t>
            </a:r>
          </a:p>
          <a:p>
            <a:r>
              <a:rPr lang="es-ES" dirty="0"/>
              <a:t>Nunca bajar de los 10 </a:t>
            </a:r>
            <a:r>
              <a:rPr lang="es-ES" dirty="0" smtClean="0"/>
              <a:t>pt, mínimo </a:t>
            </a:r>
            <a:r>
              <a:rPr lang="es-ES" dirty="0"/>
              <a:t>recomendable 12-14 pt</a:t>
            </a:r>
            <a:r>
              <a:rPr lang="es-ES" dirty="0" smtClean="0"/>
              <a:t>. </a:t>
            </a:r>
            <a:r>
              <a:rPr lang="es-ES" dirty="0"/>
              <a:t>Nunca versiones </a:t>
            </a:r>
            <a:r>
              <a:rPr lang="es-ES" dirty="0" smtClean="0"/>
              <a:t>delgadas.</a:t>
            </a:r>
            <a:endParaRPr lang="es-ES" dirty="0"/>
          </a:p>
          <a:p>
            <a:r>
              <a:rPr lang="es-ES" dirty="0"/>
              <a:t>Hay personas que imprimirán el documento.</a:t>
            </a:r>
          </a:p>
          <a:p>
            <a:r>
              <a:rPr lang="es-ES" dirty="0"/>
              <a:t>En presentaciones un mínimo de 28-30pt</a:t>
            </a:r>
            <a:r>
              <a:rPr lang="es-ES" dirty="0" smtClean="0"/>
              <a:t>.</a:t>
            </a:r>
          </a:p>
          <a:p>
            <a:r>
              <a:rPr lang="es-ES" dirty="0" smtClean="0"/>
              <a:t>No justificar textos.</a:t>
            </a:r>
          </a:p>
          <a:p>
            <a:r>
              <a:rPr lang="es-ES" dirty="0" smtClean="0"/>
              <a:t>Insertar guiones causa confusión en las palabras.</a:t>
            </a:r>
          </a:p>
          <a:p>
            <a:r>
              <a:rPr lang="es-ES" dirty="0" smtClean="0"/>
              <a:t>Establecer correctamente los saltos de página.</a:t>
            </a:r>
          </a:p>
          <a:p>
            <a:endParaRPr lang="es-ES" dirty="0"/>
          </a:p>
          <a:p>
            <a:endParaRPr lang="es-ES" dirty="0"/>
          </a:p>
        </p:txBody>
      </p:sp>
      <p:sp>
        <p:nvSpPr>
          <p:cNvPr id="8" name="1 Marcador de contenido"/>
          <p:cNvSpPr txBox="1">
            <a:spLocks noGrp="1"/>
          </p:cNvSpPr>
          <p:nvPr>
            <p:ph type="title"/>
          </p:nvPr>
        </p:nvSpPr>
        <p:spPr>
          <a:xfrm>
            <a:off x="467544" y="410368"/>
            <a:ext cx="8193406" cy="13255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es-ES" sz="3200" dirty="0"/>
              <a:t>Tipografía: textos más legibles y comprensibles</a:t>
            </a:r>
          </a:p>
        </p:txBody>
      </p:sp>
      <p:pic>
        <p:nvPicPr>
          <p:cNvPr id="7" name="3 Imagen" descr="Fuente Serif. Tiene remates en los extremo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726" y="1598138"/>
            <a:ext cx="2030112" cy="1840775"/>
          </a:xfrm>
          <a:prstGeom prst="rect">
            <a:avLst/>
          </a:prstGeom>
        </p:spPr>
      </p:pic>
      <p:sp>
        <p:nvSpPr>
          <p:cNvPr id="9" name="7 Rectángulo" descr="Rectangulo decorativo señalador" title="Rectangulo decorativo señalador"/>
          <p:cNvSpPr/>
          <p:nvPr/>
        </p:nvSpPr>
        <p:spPr>
          <a:xfrm>
            <a:off x="657108" y="1412776"/>
            <a:ext cx="2402085" cy="1824812"/>
          </a:xfrm>
          <a:prstGeom prst="rect">
            <a:avLst/>
          </a:prstGeom>
          <a:noFill/>
          <a:ln w="50800">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CuadroTexto"/>
          <p:cNvSpPr txBox="1"/>
          <p:nvPr/>
        </p:nvSpPr>
        <p:spPr>
          <a:xfrm>
            <a:off x="1373259" y="3360971"/>
            <a:ext cx="1052171" cy="461665"/>
          </a:xfrm>
          <a:prstGeom prst="rect">
            <a:avLst/>
          </a:prstGeom>
          <a:noFill/>
        </p:spPr>
        <p:txBody>
          <a:bodyPr wrap="square" rtlCol="0">
            <a:spAutoFit/>
          </a:bodyPr>
          <a:lstStyle/>
          <a:p>
            <a:r>
              <a:rPr lang="es-ES" sz="2400" b="1" dirty="0" smtClean="0">
                <a:solidFill>
                  <a:srgbClr val="A40000"/>
                </a:solidFill>
              </a:rPr>
              <a:t>MAL</a:t>
            </a:r>
            <a:endParaRPr lang="es-ES" sz="2400" b="1" dirty="0">
              <a:solidFill>
                <a:srgbClr val="A40000"/>
              </a:solidFill>
            </a:endParaRPr>
          </a:p>
        </p:txBody>
      </p:sp>
      <p:pic>
        <p:nvPicPr>
          <p:cNvPr id="11" name="2 Imagen" descr="Fuente Sans Serif. No tiene remates en los extremo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6521" y="1455166"/>
            <a:ext cx="1903888" cy="1840775"/>
          </a:xfrm>
          <a:prstGeom prst="rect">
            <a:avLst/>
          </a:prstGeom>
        </p:spPr>
      </p:pic>
      <p:sp>
        <p:nvSpPr>
          <p:cNvPr id="12" name="6 Rectángulo" descr="Rectangulo decorativo señalador" title="Rectangulo decorativo señalador"/>
          <p:cNvSpPr/>
          <p:nvPr/>
        </p:nvSpPr>
        <p:spPr>
          <a:xfrm>
            <a:off x="4287648" y="1432927"/>
            <a:ext cx="4384605" cy="1812691"/>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5 CuadroTexto"/>
          <p:cNvSpPr txBox="1"/>
          <p:nvPr/>
        </p:nvSpPr>
        <p:spPr>
          <a:xfrm>
            <a:off x="4740066" y="3348065"/>
            <a:ext cx="1049626" cy="461665"/>
          </a:xfrm>
          <a:prstGeom prst="rect">
            <a:avLst/>
          </a:prstGeom>
          <a:noFill/>
        </p:spPr>
        <p:txBody>
          <a:bodyPr wrap="square" rtlCol="0">
            <a:spAutoFit/>
          </a:bodyPr>
          <a:lstStyle/>
          <a:p>
            <a:r>
              <a:rPr lang="es-ES" sz="2400" b="1" dirty="0" smtClean="0">
                <a:solidFill>
                  <a:srgbClr val="054B17"/>
                </a:solidFill>
              </a:rPr>
              <a:t>BIEN</a:t>
            </a:r>
            <a:endParaRPr lang="es-ES" sz="2400" b="1" dirty="0">
              <a:solidFill>
                <a:srgbClr val="054B17"/>
              </a:solidFill>
            </a:endParaRPr>
          </a:p>
        </p:txBody>
      </p:sp>
      <p:sp>
        <p:nvSpPr>
          <p:cNvPr id="14" name="4 Rectángulo" descr="Fuentes recomendadas: arial, verdana, tahoma, helvética, calibri o culaquier otra sans serif estándar"/>
          <p:cNvSpPr/>
          <p:nvPr/>
        </p:nvSpPr>
        <p:spPr>
          <a:xfrm>
            <a:off x="6970922" y="1596909"/>
            <a:ext cx="2304256" cy="1631216"/>
          </a:xfrm>
          <a:prstGeom prst="rect">
            <a:avLst/>
          </a:prstGeom>
        </p:spPr>
        <p:txBody>
          <a:bodyPr wrap="square">
            <a:spAutoFit/>
          </a:bodyPr>
          <a:lstStyle/>
          <a:p>
            <a:r>
              <a:rPr lang="es-ES" sz="2000" dirty="0" smtClean="0">
                <a:latin typeface="Arial" panose="020B0604020202020204" pitchFamily="34" charset="0"/>
                <a:cs typeface="Arial" panose="020B0604020202020204" pitchFamily="34" charset="0"/>
              </a:rPr>
              <a:t>Arial</a:t>
            </a:r>
          </a:p>
          <a:p>
            <a:r>
              <a:rPr lang="es-ES" sz="2000" dirty="0" err="1" smtClean="0">
                <a:latin typeface="Verdana" panose="020B0604030504040204" pitchFamily="34" charset="0"/>
                <a:ea typeface="Verdana" panose="020B0604030504040204" pitchFamily="34" charset="0"/>
                <a:cs typeface="Verdana" panose="020B0604030504040204" pitchFamily="34" charset="0"/>
              </a:rPr>
              <a:t>Verdana</a:t>
            </a:r>
            <a:endParaRPr lang="es-ES" sz="2000" dirty="0" smtClean="0">
              <a:latin typeface="Verdana" panose="020B0604030504040204" pitchFamily="34" charset="0"/>
              <a:ea typeface="Verdana" panose="020B0604030504040204" pitchFamily="34" charset="0"/>
              <a:cs typeface="Verdana" panose="020B0604030504040204" pitchFamily="34" charset="0"/>
            </a:endParaRPr>
          </a:p>
          <a:p>
            <a:r>
              <a:rPr lang="es-ES" sz="2000" dirty="0" err="1" smtClean="0">
                <a:latin typeface="Tahoma" panose="020B0604030504040204" pitchFamily="34" charset="0"/>
                <a:ea typeface="Tahoma" panose="020B0604030504040204" pitchFamily="34" charset="0"/>
                <a:cs typeface="Tahoma" panose="020B0604030504040204" pitchFamily="34" charset="0"/>
              </a:rPr>
              <a:t>Tahoma</a:t>
            </a:r>
            <a:endParaRPr lang="es-ES" sz="2000" dirty="0" smtClean="0">
              <a:latin typeface="Tahoma" panose="020B0604030504040204" pitchFamily="34" charset="0"/>
              <a:ea typeface="Tahoma" panose="020B0604030504040204" pitchFamily="34" charset="0"/>
              <a:cs typeface="Tahoma" panose="020B0604030504040204" pitchFamily="34" charset="0"/>
            </a:endParaRPr>
          </a:p>
          <a:p>
            <a:r>
              <a:rPr lang="es-ES" sz="2000" dirty="0" smtClean="0"/>
              <a:t>Helvética</a:t>
            </a:r>
          </a:p>
          <a:p>
            <a:r>
              <a:rPr lang="es-ES" sz="2000" dirty="0" smtClean="0"/>
              <a:t>Calibri…</a:t>
            </a:r>
          </a:p>
        </p:txBody>
      </p:sp>
      <p:pic>
        <p:nvPicPr>
          <p:cNvPr id="3" name="Diapositiva 28" descr="Audio diapositiva 28" title="Audio diapositiva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2400" y="5754227"/>
            <a:ext cx="804653" cy="804653"/>
          </a:xfrm>
          <a:prstGeom prst="rect">
            <a:avLst/>
          </a:prstGeom>
        </p:spPr>
      </p:pic>
    </p:spTree>
    <p:extLst>
      <p:ext uri="{BB962C8B-B14F-4D97-AF65-F5344CB8AC3E}">
        <p14:creationId xmlns:p14="http://schemas.microsoft.com/office/powerpoint/2010/main" val="2570352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7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Título" hidden="1"/>
          <p:cNvSpPr>
            <a:spLocks noGrp="1"/>
          </p:cNvSpPr>
          <p:nvPr>
            <p:ph type="title" idx="4294967295"/>
          </p:nvPr>
        </p:nvSpPr>
        <p:spPr>
          <a:xfrm>
            <a:off x="457200" y="274638"/>
            <a:ext cx="8229600" cy="1143000"/>
          </a:xfrm>
        </p:spPr>
        <p:txBody>
          <a:bodyPr>
            <a:normAutofit/>
          </a:bodyPr>
          <a:lstStyle/>
          <a:p>
            <a:r>
              <a:rPr lang="es-ES" dirty="0" smtClean="0"/>
              <a:t>Valores correctos de espaciado e interlineado</a:t>
            </a:r>
            <a:endParaRPr lang="es-ES" dirty="0"/>
          </a:p>
        </p:txBody>
      </p:sp>
      <p:sp>
        <p:nvSpPr>
          <p:cNvPr id="2" name="1 Marcador de contenido"/>
          <p:cNvSpPr>
            <a:spLocks noGrp="1"/>
          </p:cNvSpPr>
          <p:nvPr>
            <p:ph idx="1"/>
          </p:nvPr>
        </p:nvSpPr>
        <p:spPr>
          <a:xfrm>
            <a:off x="428129" y="605028"/>
            <a:ext cx="8229600" cy="383182"/>
          </a:xfrm>
        </p:spPr>
        <p:txBody>
          <a:bodyPr>
            <a:spAutoFit/>
          </a:bodyPr>
          <a:lstStyle/>
          <a:p>
            <a:pPr marL="0" indent="0">
              <a:buNone/>
            </a:pPr>
            <a:r>
              <a:rPr lang="es-ES" dirty="0"/>
              <a:t>E</a:t>
            </a:r>
            <a:r>
              <a:rPr lang="es-ES" dirty="0" smtClean="0"/>
              <a:t>spaciado </a:t>
            </a:r>
            <a:r>
              <a:rPr lang="es-ES" dirty="0"/>
              <a:t>e </a:t>
            </a:r>
            <a:r>
              <a:rPr lang="es-ES" dirty="0" smtClean="0"/>
              <a:t>interlineado…</a:t>
            </a:r>
          </a:p>
        </p:txBody>
      </p:sp>
      <p:sp>
        <p:nvSpPr>
          <p:cNvPr id="6" name="5 CuadroTexto"/>
          <p:cNvSpPr txBox="1"/>
          <p:nvPr/>
        </p:nvSpPr>
        <p:spPr>
          <a:xfrm>
            <a:off x="412900" y="2582941"/>
            <a:ext cx="822464" cy="461665"/>
          </a:xfrm>
          <a:prstGeom prst="rect">
            <a:avLst/>
          </a:prstGeom>
          <a:noFill/>
        </p:spPr>
        <p:txBody>
          <a:bodyPr wrap="square" rtlCol="0">
            <a:spAutoFit/>
          </a:bodyPr>
          <a:lstStyle/>
          <a:p>
            <a:r>
              <a:rPr lang="es-ES" sz="2400" b="1" dirty="0" smtClean="0">
                <a:solidFill>
                  <a:srgbClr val="054B17"/>
                </a:solidFill>
              </a:rPr>
              <a:t>BIEN</a:t>
            </a:r>
            <a:endParaRPr lang="es-ES" sz="2400" b="1" dirty="0">
              <a:solidFill>
                <a:srgbClr val="054B17"/>
              </a:solidFill>
            </a:endParaRPr>
          </a:p>
        </p:txBody>
      </p:sp>
      <p:pic>
        <p:nvPicPr>
          <p:cNvPr id="3" name="2 Imagen" descr="Ventana de defición de estilo de párrafo de Word. El interlineado se ha definido a 1.5 líneas. La separación entre párrafos a 12 pt separado del anterior y 10 pt separado del siguient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531" y="986981"/>
            <a:ext cx="2982735" cy="3153143"/>
          </a:xfrm>
          <a:prstGeom prst="rect">
            <a:avLst/>
          </a:prstGeom>
        </p:spPr>
      </p:pic>
      <p:sp>
        <p:nvSpPr>
          <p:cNvPr id="7" name="6 Rectángulo" descr="Rectangulo decorativo señalador" title="Rectangulo decorativo señalador"/>
          <p:cNvSpPr/>
          <p:nvPr/>
        </p:nvSpPr>
        <p:spPr>
          <a:xfrm>
            <a:off x="1443531" y="2584170"/>
            <a:ext cx="2930120" cy="594748"/>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2 Imagen" descr="Documento de texto con párrafos en blanco creados con el retorno de carro. Uno de estos párrafos tiene estilo de títul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2008" y="3717032"/>
            <a:ext cx="4092011" cy="2880320"/>
          </a:xfrm>
          <a:prstGeom prst="rect">
            <a:avLst/>
          </a:prstGeom>
        </p:spPr>
      </p:pic>
      <p:sp>
        <p:nvSpPr>
          <p:cNvPr id="10" name="5 Rectángulo" descr="Resalta que hay un encabezado fantasma en el panel Navegador"/>
          <p:cNvSpPr/>
          <p:nvPr/>
        </p:nvSpPr>
        <p:spPr>
          <a:xfrm>
            <a:off x="4139952" y="4994593"/>
            <a:ext cx="1362399" cy="325197"/>
          </a:xfrm>
          <a:prstGeom prst="rect">
            <a:avLst/>
          </a:prstGeom>
          <a:noFill/>
          <a:ln w="50800">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4 Rectángulo" descr="Resalta que en el documento hay dos párrafos fantasma"/>
          <p:cNvSpPr/>
          <p:nvPr/>
        </p:nvSpPr>
        <p:spPr>
          <a:xfrm>
            <a:off x="5954008" y="5807586"/>
            <a:ext cx="1362399" cy="789765"/>
          </a:xfrm>
          <a:prstGeom prst="rect">
            <a:avLst/>
          </a:prstGeom>
          <a:noFill/>
          <a:ln w="50800">
            <a:solidFill>
              <a:srgbClr val="A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6 CuadroTexto"/>
          <p:cNvSpPr txBox="1"/>
          <p:nvPr/>
        </p:nvSpPr>
        <p:spPr>
          <a:xfrm>
            <a:off x="7846609" y="5918268"/>
            <a:ext cx="843152" cy="461665"/>
          </a:xfrm>
          <a:prstGeom prst="rect">
            <a:avLst/>
          </a:prstGeom>
          <a:noFill/>
        </p:spPr>
        <p:txBody>
          <a:bodyPr wrap="square" rtlCol="0">
            <a:spAutoFit/>
          </a:bodyPr>
          <a:lstStyle/>
          <a:p>
            <a:r>
              <a:rPr lang="es-ES" sz="2400" b="1" dirty="0" smtClean="0">
                <a:solidFill>
                  <a:srgbClr val="A40000"/>
                </a:solidFill>
              </a:rPr>
              <a:t>MAL</a:t>
            </a:r>
            <a:endParaRPr lang="es-ES" sz="2400" b="1" dirty="0">
              <a:solidFill>
                <a:srgbClr val="A40000"/>
              </a:solidFill>
            </a:endParaRPr>
          </a:p>
        </p:txBody>
      </p:sp>
      <p:sp>
        <p:nvSpPr>
          <p:cNvPr id="13" name="1 Marcador de contenido"/>
          <p:cNvSpPr txBox="1">
            <a:spLocks/>
          </p:cNvSpPr>
          <p:nvPr/>
        </p:nvSpPr>
        <p:spPr>
          <a:xfrm>
            <a:off x="4489219" y="3078764"/>
            <a:ext cx="4331253" cy="383182"/>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s-ES" dirty="0" smtClean="0"/>
              <a:t>Mal uso retorno de carro</a:t>
            </a:r>
          </a:p>
        </p:txBody>
      </p:sp>
      <p:pic>
        <p:nvPicPr>
          <p:cNvPr id="4" name="Diapositiva 29" descr="Audio diapositiva 29" title="Audio diapositiva 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2900" y="5862269"/>
            <a:ext cx="822464" cy="822464"/>
          </a:xfrm>
          <a:prstGeom prst="rect">
            <a:avLst/>
          </a:prstGeom>
        </p:spPr>
      </p:pic>
    </p:spTree>
    <p:extLst>
      <p:ext uri="{BB962C8B-B14F-4D97-AF65-F5344CB8AC3E}">
        <p14:creationId xmlns:p14="http://schemas.microsoft.com/office/powerpoint/2010/main" val="2668051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67544" y="1628800"/>
            <a:ext cx="7776864" cy="4351338"/>
          </a:xfrm>
        </p:spPr>
        <p:txBody>
          <a:bodyPr>
            <a:normAutofit/>
          </a:bodyPr>
          <a:lstStyle/>
          <a:p>
            <a:pPr>
              <a:spcAft>
                <a:spcPts val="600"/>
              </a:spcAft>
            </a:pPr>
            <a:r>
              <a:rPr lang="es-ES" dirty="0" smtClean="0"/>
              <a:t>Diseño Universal.</a:t>
            </a:r>
          </a:p>
          <a:p>
            <a:pPr>
              <a:spcAft>
                <a:spcPts val="600"/>
              </a:spcAft>
            </a:pPr>
            <a:r>
              <a:rPr lang="es-ES" dirty="0" smtClean="0"/>
              <a:t>¿Discapacidad o Diversidad Funcional?.</a:t>
            </a:r>
          </a:p>
          <a:p>
            <a:pPr>
              <a:spcAft>
                <a:spcPts val="600"/>
              </a:spcAft>
            </a:pPr>
            <a:r>
              <a:rPr lang="es-ES" dirty="0" smtClean="0"/>
              <a:t>Limitaciones personales VS limitaciones tecnológicas.</a:t>
            </a:r>
          </a:p>
          <a:p>
            <a:pPr>
              <a:spcAft>
                <a:spcPts val="600"/>
              </a:spcAft>
            </a:pPr>
            <a:r>
              <a:rPr lang="es-ES" dirty="0" smtClean="0"/>
              <a:t>Las WCAG.</a:t>
            </a:r>
          </a:p>
          <a:p>
            <a:pPr>
              <a:spcAft>
                <a:spcPts val="600"/>
              </a:spcAft>
            </a:pPr>
            <a:r>
              <a:rPr lang="es-ES" dirty="0" smtClean="0"/>
              <a:t>Pautas de Accesibilidad Digital.</a:t>
            </a:r>
          </a:p>
          <a:p>
            <a:pPr>
              <a:spcAft>
                <a:spcPts val="600"/>
              </a:spcAft>
            </a:pPr>
            <a:r>
              <a:rPr lang="es-ES" dirty="0" smtClean="0"/>
              <a:t>Documentación escaneada.</a:t>
            </a:r>
          </a:p>
          <a:p>
            <a:pPr>
              <a:spcAft>
                <a:spcPts val="600"/>
              </a:spcAft>
            </a:pPr>
            <a:endParaRPr lang="es-ES" dirty="0" smtClean="0"/>
          </a:p>
          <a:p>
            <a:pPr>
              <a:spcAft>
                <a:spcPts val="600"/>
              </a:spcAft>
            </a:pPr>
            <a:endParaRPr lang="es-ES" dirty="0"/>
          </a:p>
        </p:txBody>
      </p:sp>
      <p:sp>
        <p:nvSpPr>
          <p:cNvPr id="3" name="Título 2" descr="Indice" title="Indice"/>
          <p:cNvSpPr>
            <a:spLocks noGrp="1"/>
          </p:cNvSpPr>
          <p:nvPr>
            <p:ph type="title"/>
          </p:nvPr>
        </p:nvSpPr>
        <p:spPr/>
        <p:txBody>
          <a:bodyPr/>
          <a:lstStyle/>
          <a:p>
            <a:r>
              <a:rPr lang="es-ES" dirty="0" smtClean="0"/>
              <a:t>Índice:</a:t>
            </a:r>
            <a:endParaRPr lang="es-ES" dirty="0"/>
          </a:p>
        </p:txBody>
      </p:sp>
    </p:spTree>
    <p:extLst>
      <p:ext uri="{BB962C8B-B14F-4D97-AF65-F5344CB8AC3E}">
        <p14:creationId xmlns:p14="http://schemas.microsoft.com/office/powerpoint/2010/main" val="10006052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p:cNvSpPr>
            <a:spLocks noGrp="1"/>
          </p:cNvSpPr>
          <p:nvPr>
            <p:ph idx="1"/>
          </p:nvPr>
        </p:nvSpPr>
        <p:spPr>
          <a:xfrm>
            <a:off x="467544" y="1340768"/>
            <a:ext cx="8784976" cy="4392488"/>
          </a:xfrm>
        </p:spPr>
        <p:txBody>
          <a:bodyPr>
            <a:normAutofit fontScale="70000" lnSpcReduction="20000"/>
          </a:bodyPr>
          <a:lstStyle/>
          <a:p>
            <a:pPr marL="0" lvl="1" indent="0">
              <a:lnSpc>
                <a:spcPct val="120000"/>
              </a:lnSpc>
              <a:spcBef>
                <a:spcPts val="600"/>
              </a:spcBef>
              <a:buNone/>
            </a:pPr>
            <a:r>
              <a:rPr lang="es-ES" sz="3300" dirty="0"/>
              <a:t>Sintaxis sencilla </a:t>
            </a:r>
          </a:p>
          <a:p>
            <a:pPr lvl="2" indent="-457200">
              <a:lnSpc>
                <a:spcPct val="120000"/>
              </a:lnSpc>
              <a:spcBef>
                <a:spcPts val="600"/>
              </a:spcBef>
            </a:pPr>
            <a:r>
              <a:rPr lang="es-ES" sz="3300" dirty="0"/>
              <a:t>sujeto + verbo + predicado</a:t>
            </a:r>
          </a:p>
          <a:p>
            <a:pPr lvl="2" indent="-457200">
              <a:lnSpc>
                <a:spcPct val="120000"/>
              </a:lnSpc>
              <a:spcBef>
                <a:spcPts val="600"/>
              </a:spcBef>
            </a:pPr>
            <a:r>
              <a:rPr lang="es-ES" sz="3300" dirty="0"/>
              <a:t>voz activa</a:t>
            </a:r>
          </a:p>
          <a:p>
            <a:pPr lvl="2" indent="-457200">
              <a:lnSpc>
                <a:spcPct val="120000"/>
              </a:lnSpc>
              <a:spcBef>
                <a:spcPts val="600"/>
              </a:spcBef>
            </a:pPr>
            <a:r>
              <a:rPr lang="es-ES" sz="3300" dirty="0"/>
              <a:t>oraciones afirmativas mejor que negativas </a:t>
            </a:r>
          </a:p>
          <a:p>
            <a:pPr lvl="2" indent="-457200">
              <a:lnSpc>
                <a:spcPct val="120000"/>
              </a:lnSpc>
              <a:spcBef>
                <a:spcPts val="600"/>
              </a:spcBef>
            </a:pPr>
            <a:r>
              <a:rPr lang="es-ES" sz="3300" dirty="0"/>
              <a:t>oraciones cortas, evita frases subordinadas </a:t>
            </a:r>
            <a:r>
              <a:rPr lang="es-ES" sz="3300" dirty="0" smtClean="0"/>
              <a:t>largas</a:t>
            </a:r>
          </a:p>
          <a:p>
            <a:pPr marL="0" indent="0">
              <a:lnSpc>
                <a:spcPct val="120000"/>
              </a:lnSpc>
              <a:spcBef>
                <a:spcPts val="600"/>
              </a:spcBef>
              <a:buNone/>
            </a:pPr>
            <a:r>
              <a:rPr lang="es-ES" sz="3300" dirty="0"/>
              <a:t>Párrafos cortos: 1 idea = 1 párrafo</a:t>
            </a:r>
          </a:p>
          <a:p>
            <a:pPr marL="0" indent="0">
              <a:lnSpc>
                <a:spcPct val="120000"/>
              </a:lnSpc>
              <a:spcBef>
                <a:spcPts val="600"/>
              </a:spcBef>
              <a:buNone/>
            </a:pPr>
            <a:r>
              <a:rPr lang="es-ES" sz="3300" dirty="0"/>
              <a:t>Resume el contenido al comienzo y después desarróllalo</a:t>
            </a:r>
          </a:p>
          <a:p>
            <a:pPr marL="0" indent="0">
              <a:lnSpc>
                <a:spcPct val="120000"/>
              </a:lnSpc>
              <a:spcBef>
                <a:spcPts val="600"/>
              </a:spcBef>
              <a:buNone/>
            </a:pPr>
            <a:r>
              <a:rPr lang="es-ES" sz="3300" dirty="0"/>
              <a:t>Usa listas:</a:t>
            </a:r>
          </a:p>
          <a:p>
            <a:pPr lvl="1">
              <a:lnSpc>
                <a:spcPct val="120000"/>
              </a:lnSpc>
              <a:spcBef>
                <a:spcPts val="600"/>
              </a:spcBef>
            </a:pPr>
            <a:r>
              <a:rPr lang="es-ES" sz="3300" dirty="0"/>
              <a:t>Rompen la monotonía del texto</a:t>
            </a:r>
          </a:p>
          <a:p>
            <a:pPr lvl="1">
              <a:lnSpc>
                <a:spcPct val="120000"/>
              </a:lnSpc>
              <a:spcBef>
                <a:spcPts val="600"/>
              </a:spcBef>
            </a:pPr>
            <a:r>
              <a:rPr lang="es-ES" sz="3300" dirty="0"/>
              <a:t>Más fáciles de leer y escanear visualmente</a:t>
            </a:r>
          </a:p>
          <a:p>
            <a:pPr lvl="2" indent="-457200">
              <a:spcBef>
                <a:spcPts val="1800"/>
              </a:spcBef>
              <a:spcAft>
                <a:spcPts val="1200"/>
              </a:spcAft>
            </a:pPr>
            <a:endParaRPr lang="es-ES" dirty="0"/>
          </a:p>
          <a:p>
            <a:endParaRPr lang="es-ES" dirty="0"/>
          </a:p>
          <a:p>
            <a:endParaRPr lang="es-ES" dirty="0"/>
          </a:p>
        </p:txBody>
      </p:sp>
      <p:sp>
        <p:nvSpPr>
          <p:cNvPr id="8" name="1 Marcador de contenido"/>
          <p:cNvSpPr txBox="1">
            <a:spLocks noGrp="1"/>
          </p:cNvSpPr>
          <p:nvPr>
            <p:ph type="title"/>
          </p:nvPr>
        </p:nvSpPr>
        <p:spPr>
          <a:xfrm>
            <a:off x="467544" y="410368"/>
            <a:ext cx="8193406" cy="13255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es-ES" sz="3200" dirty="0" smtClean="0"/>
              <a:t>Redacción: Textos mas comprensibles.</a:t>
            </a:r>
            <a:endParaRPr lang="es-ES" sz="3200" dirty="0"/>
          </a:p>
        </p:txBody>
      </p:sp>
      <p:pic>
        <p:nvPicPr>
          <p:cNvPr id="3" name="Diapositiva 30" descr="Audio diapositiva 30" title="Audio diapositiva 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6031576"/>
            <a:ext cx="609600" cy="609600"/>
          </a:xfrm>
          <a:prstGeom prst="rect">
            <a:avLst/>
          </a:prstGeom>
        </p:spPr>
      </p:pic>
    </p:spTree>
    <p:extLst>
      <p:ext uri="{BB962C8B-B14F-4D97-AF65-F5344CB8AC3E}">
        <p14:creationId xmlns:p14="http://schemas.microsoft.com/office/powerpoint/2010/main" val="688128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p:cNvSpPr>
            <a:spLocks noGrp="1"/>
          </p:cNvSpPr>
          <p:nvPr>
            <p:ph idx="1"/>
          </p:nvPr>
        </p:nvSpPr>
        <p:spPr>
          <a:xfrm>
            <a:off x="467544" y="1412776"/>
            <a:ext cx="8496944" cy="4248472"/>
          </a:xfrm>
        </p:spPr>
        <p:txBody>
          <a:bodyPr>
            <a:normAutofit fontScale="62500" lnSpcReduction="20000"/>
          </a:bodyPr>
          <a:lstStyle/>
          <a:p>
            <a:pPr marL="0" indent="0">
              <a:lnSpc>
                <a:spcPct val="120000"/>
              </a:lnSpc>
              <a:spcBef>
                <a:spcPts val="600"/>
              </a:spcBef>
              <a:buNone/>
            </a:pPr>
            <a:r>
              <a:rPr lang="es-ES" sz="3200" dirty="0"/>
              <a:t>Léxico sencillo</a:t>
            </a:r>
          </a:p>
          <a:p>
            <a:pPr lvl="1">
              <a:lnSpc>
                <a:spcPct val="120000"/>
              </a:lnSpc>
              <a:spcBef>
                <a:spcPts val="600"/>
              </a:spcBef>
            </a:pPr>
            <a:r>
              <a:rPr lang="es-ES" sz="3200" dirty="0"/>
              <a:t>evita palabras y expresiones inusuales, locales o de jerga, o explícalas</a:t>
            </a:r>
          </a:p>
          <a:p>
            <a:pPr lvl="1">
              <a:lnSpc>
                <a:spcPct val="120000"/>
              </a:lnSpc>
              <a:spcBef>
                <a:spcPts val="600"/>
              </a:spcBef>
            </a:pPr>
            <a:r>
              <a:rPr lang="es-ES" sz="3200" dirty="0"/>
              <a:t>evita las abreviaciones (cta., del.)</a:t>
            </a:r>
          </a:p>
          <a:p>
            <a:pPr lvl="1">
              <a:lnSpc>
                <a:spcPct val="120000"/>
              </a:lnSpc>
              <a:spcBef>
                <a:spcPts val="600"/>
              </a:spcBef>
            </a:pPr>
            <a:r>
              <a:rPr lang="es-ES" sz="3200" dirty="0"/>
              <a:t>incluye la forma extendida de los acrónimos:    BOE (Boletín Oficial del Estado) </a:t>
            </a:r>
            <a:endParaRPr lang="es-ES" sz="3200" dirty="0" smtClean="0"/>
          </a:p>
          <a:p>
            <a:pPr marL="0" indent="0">
              <a:lnSpc>
                <a:spcPct val="120000"/>
              </a:lnSpc>
              <a:spcBef>
                <a:spcPts val="600"/>
              </a:spcBef>
              <a:buNone/>
            </a:pPr>
            <a:r>
              <a:rPr lang="es-ES" sz="3200" dirty="0"/>
              <a:t>Apoya los conceptos difíciles con una imagen, un esquema, una gráfica, etc. </a:t>
            </a:r>
          </a:p>
          <a:p>
            <a:pPr marL="0" indent="0">
              <a:lnSpc>
                <a:spcPct val="120000"/>
              </a:lnSpc>
              <a:spcBef>
                <a:spcPts val="600"/>
              </a:spcBef>
              <a:buNone/>
            </a:pPr>
            <a:r>
              <a:rPr lang="es-ES" sz="3200" dirty="0"/>
              <a:t>Evita referencias al contenido basadas en su estilo o posición:</a:t>
            </a:r>
          </a:p>
          <a:p>
            <a:pPr lvl="1">
              <a:lnSpc>
                <a:spcPct val="120000"/>
              </a:lnSpc>
              <a:spcBef>
                <a:spcPts val="600"/>
              </a:spcBef>
            </a:pPr>
            <a:r>
              <a:rPr lang="es-ES" sz="3200" dirty="0"/>
              <a:t>“Como se ve en la imagen de la derecha”</a:t>
            </a:r>
          </a:p>
          <a:p>
            <a:pPr lvl="1">
              <a:lnSpc>
                <a:spcPct val="120000"/>
              </a:lnSpc>
              <a:spcBef>
                <a:spcPts val="600"/>
              </a:spcBef>
            </a:pPr>
            <a:r>
              <a:rPr lang="es-ES" sz="3200" dirty="0"/>
              <a:t>“Como se indica en el texto resaltado en rojo” </a:t>
            </a:r>
          </a:p>
          <a:p>
            <a:pPr lvl="1">
              <a:spcBef>
                <a:spcPts val="1800"/>
              </a:spcBef>
              <a:spcAft>
                <a:spcPts val="1200"/>
              </a:spcAft>
            </a:pPr>
            <a:endParaRPr lang="es-ES" sz="2400" dirty="0"/>
          </a:p>
          <a:p>
            <a:endParaRPr lang="es-ES" dirty="0"/>
          </a:p>
          <a:p>
            <a:endParaRPr lang="es-ES" dirty="0"/>
          </a:p>
        </p:txBody>
      </p:sp>
      <p:sp>
        <p:nvSpPr>
          <p:cNvPr id="8" name="1 Marcador de contenido"/>
          <p:cNvSpPr txBox="1">
            <a:spLocks noGrp="1"/>
          </p:cNvSpPr>
          <p:nvPr>
            <p:ph type="title"/>
          </p:nvPr>
        </p:nvSpPr>
        <p:spPr>
          <a:xfrm>
            <a:off x="467544" y="410368"/>
            <a:ext cx="8193406" cy="13255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es-ES" sz="3200" dirty="0" smtClean="0"/>
              <a:t>Redacción: Textos mas comprensibles.</a:t>
            </a:r>
            <a:endParaRPr lang="es-ES" sz="3200" dirty="0"/>
          </a:p>
        </p:txBody>
      </p:sp>
      <p:pic>
        <p:nvPicPr>
          <p:cNvPr id="3" name="Diapositiva 31" descr="Audio diapositiva 31" title="Audio diapositiva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3160" y="5910048"/>
            <a:ext cx="736848" cy="736848"/>
          </a:xfrm>
          <a:prstGeom prst="rect">
            <a:avLst/>
          </a:prstGeom>
        </p:spPr>
      </p:pic>
    </p:spTree>
    <p:extLst>
      <p:ext uri="{BB962C8B-B14F-4D97-AF65-F5344CB8AC3E}">
        <p14:creationId xmlns:p14="http://schemas.microsoft.com/office/powerpoint/2010/main" val="17040667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Marcador de contenido"/>
          <p:cNvSpPr txBox="1">
            <a:spLocks noGrp="1"/>
          </p:cNvSpPr>
          <p:nvPr>
            <p:ph type="title"/>
          </p:nvPr>
        </p:nvSpPr>
        <p:spPr>
          <a:xfrm>
            <a:off x="467544" y="410368"/>
            <a:ext cx="8193406" cy="13255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600"/>
              </a:spcAft>
              <a:buNone/>
            </a:pPr>
            <a:r>
              <a:rPr lang="es-ES" sz="3200" dirty="0" smtClean="0"/>
              <a:t>Redacción: Textos mas comprensibles.</a:t>
            </a:r>
            <a:endParaRPr lang="es-ES" sz="3200" dirty="0"/>
          </a:p>
        </p:txBody>
      </p:sp>
      <p:pic>
        <p:nvPicPr>
          <p:cNvPr id="5" name="2 Imagen" descr="Pantalla de resultado del análisis de un documento con Inflesz. En función del número de sílabas por palabras o palabras por frase indica si el texto es más o menos difícil de comprend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1340768"/>
            <a:ext cx="6039544" cy="4193332"/>
          </a:xfrm>
          <a:prstGeom prst="rect">
            <a:avLst/>
          </a:prstGeom>
        </p:spPr>
      </p:pic>
      <p:sp>
        <p:nvSpPr>
          <p:cNvPr id="6" name="5 Rectángulo" descr="Rectangulo decorativo señalador" title="Rectangulo decorativo señalador"/>
          <p:cNvSpPr/>
          <p:nvPr/>
        </p:nvSpPr>
        <p:spPr>
          <a:xfrm>
            <a:off x="5102932" y="3645024"/>
            <a:ext cx="1044116" cy="504056"/>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4 CuadroTexto"/>
          <p:cNvSpPr txBox="1"/>
          <p:nvPr/>
        </p:nvSpPr>
        <p:spPr>
          <a:xfrm>
            <a:off x="424603" y="5814824"/>
            <a:ext cx="8748464" cy="646331"/>
          </a:xfrm>
          <a:prstGeom prst="rect">
            <a:avLst/>
          </a:prstGeom>
          <a:noFill/>
        </p:spPr>
        <p:txBody>
          <a:bodyPr wrap="square" rtlCol="0">
            <a:spAutoFit/>
          </a:bodyPr>
          <a:lstStyle/>
          <a:p>
            <a:r>
              <a:rPr lang="es-ES" dirty="0" smtClean="0">
                <a:hlinkClick r:id="rId6" tooltip="Herramienta de legibilidad inflesz"/>
              </a:rPr>
              <a:t>Herramienta de legibilidad </a:t>
            </a:r>
            <a:r>
              <a:rPr lang="es-ES" dirty="0" err="1" smtClean="0">
                <a:hlinkClick r:id="rId6" tooltip="Herramienta de legibilidad inflesz"/>
              </a:rPr>
              <a:t>Inflesz</a:t>
            </a:r>
            <a:r>
              <a:rPr lang="es-ES" dirty="0" smtClean="0">
                <a:hlinkClick r:id="rId6" tooltip="Herramienta de legibilidad inflesz"/>
              </a:rPr>
              <a:t> </a:t>
            </a:r>
            <a:r>
              <a:rPr lang="es-ES" dirty="0" smtClean="0"/>
              <a:t>(enlace: </a:t>
            </a:r>
            <a:r>
              <a:rPr lang="es-ES" dirty="0"/>
              <a:t>https://legible.es/)</a:t>
            </a:r>
            <a:endParaRPr lang="es-ES" dirty="0" smtClean="0"/>
          </a:p>
          <a:p>
            <a:endParaRPr lang="es-ES" dirty="0"/>
          </a:p>
        </p:txBody>
      </p:sp>
      <p:pic>
        <p:nvPicPr>
          <p:cNvPr id="2" name="Diapositiva 32" descr="Audio diapositiva 32" title="Audio diapositiva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1440" y="4915356"/>
            <a:ext cx="609600" cy="609600"/>
          </a:xfrm>
          <a:prstGeom prst="rect">
            <a:avLst/>
          </a:prstGeom>
        </p:spPr>
      </p:pic>
    </p:spTree>
    <p:extLst>
      <p:ext uri="{BB962C8B-B14F-4D97-AF65-F5344CB8AC3E}">
        <p14:creationId xmlns:p14="http://schemas.microsoft.com/office/powerpoint/2010/main" val="876427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p:cNvSpPr>
            <a:spLocks noGrp="1"/>
          </p:cNvSpPr>
          <p:nvPr>
            <p:ph type="title"/>
          </p:nvPr>
        </p:nvSpPr>
        <p:spPr>
          <a:xfrm>
            <a:off x="490828" y="745096"/>
            <a:ext cx="8229600" cy="563910"/>
          </a:xfrm>
        </p:spPr>
        <p:txBody>
          <a:bodyPr>
            <a:normAutofit/>
          </a:bodyPr>
          <a:lstStyle/>
          <a:p>
            <a:r>
              <a:rPr lang="es-ES" sz="3200" dirty="0" smtClean="0">
                <a:solidFill>
                  <a:srgbClr val="203864"/>
                </a:solidFill>
                <a:latin typeface="Arial" pitchFamily="34" charset="0"/>
                <a:cs typeface="Arial" pitchFamily="34" charset="0"/>
              </a:rPr>
              <a:t>Hipervínculos:</a:t>
            </a:r>
            <a:endParaRPr lang="es-ES" sz="3200" dirty="0">
              <a:solidFill>
                <a:srgbClr val="203864"/>
              </a:solidFill>
              <a:latin typeface="Arial" pitchFamily="34" charset="0"/>
              <a:cs typeface="Arial" pitchFamily="34" charset="0"/>
            </a:endParaRPr>
          </a:p>
        </p:txBody>
      </p:sp>
      <p:sp>
        <p:nvSpPr>
          <p:cNvPr id="3" name="Marcador de contenido"/>
          <p:cNvSpPr>
            <a:spLocks noGrp="1"/>
          </p:cNvSpPr>
          <p:nvPr>
            <p:ph idx="1"/>
          </p:nvPr>
        </p:nvSpPr>
        <p:spPr>
          <a:xfrm>
            <a:off x="490828" y="1348193"/>
            <a:ext cx="8229600" cy="899117"/>
          </a:xfrm>
        </p:spPr>
        <p:txBody>
          <a:bodyPr>
            <a:normAutofit/>
          </a:bodyPr>
          <a:lstStyle/>
          <a:p>
            <a:pPr marL="0" indent="0">
              <a:buNone/>
            </a:pPr>
            <a:r>
              <a:rPr lang="es-ES" dirty="0" smtClean="0"/>
              <a:t>Crear los hipervínculos de forma correcta.</a:t>
            </a:r>
          </a:p>
          <a:p>
            <a:pPr lvl="1"/>
            <a:r>
              <a:rPr lang="es-ES" dirty="0" smtClean="0"/>
              <a:t>Si apuntan a un archivo incluir tipo y tamaño. </a:t>
            </a:r>
            <a:r>
              <a:rPr lang="es-ES" dirty="0" smtClean="0">
                <a:hlinkClick r:id="rId5" action="ppaction://hlinkfile"/>
              </a:rPr>
              <a:t>Glosario </a:t>
            </a:r>
            <a:r>
              <a:rPr lang="es-ES" dirty="0">
                <a:hlinkClick r:id="rId5" action="ppaction://hlinkfile"/>
              </a:rPr>
              <a:t>de términos (PDF, 100 KB)</a:t>
            </a:r>
            <a:endParaRPr lang="es-ES" dirty="0"/>
          </a:p>
          <a:p>
            <a:pPr lvl="1"/>
            <a:endParaRPr lang="es-ES" dirty="0"/>
          </a:p>
          <a:p>
            <a:pPr marL="0" indent="0">
              <a:buNone/>
            </a:pPr>
            <a:endParaRPr lang="es-ES" sz="1800" dirty="0" smtClean="0">
              <a:latin typeface="Arial" pitchFamily="34" charset="0"/>
              <a:cs typeface="Arial" pitchFamily="34" charset="0"/>
            </a:endParaRPr>
          </a:p>
        </p:txBody>
      </p:sp>
      <p:pic>
        <p:nvPicPr>
          <p:cNvPr id="6" name="Imagen 5" descr="Imagen: Pantalla de configuración de hipervínculo con el desplegable de &quot;info&quot; en pantalla cumplimentado" title="Imagen: Pantalla de configuración de hipervínculo con el desplegable de &quot;info&quot; en pantalla cumplimentado"/>
          <p:cNvPicPr>
            <a:picLocks noChangeAspect="1"/>
          </p:cNvPicPr>
          <p:nvPr/>
        </p:nvPicPr>
        <p:blipFill>
          <a:blip r:embed="rId6"/>
          <a:stretch>
            <a:fillRect/>
          </a:stretch>
        </p:blipFill>
        <p:spPr>
          <a:xfrm>
            <a:off x="794627" y="2705349"/>
            <a:ext cx="7622003" cy="3994597"/>
          </a:xfrm>
          <a:prstGeom prst="rect">
            <a:avLst/>
          </a:prstGeom>
        </p:spPr>
      </p:pic>
      <p:sp>
        <p:nvSpPr>
          <p:cNvPr id="7" name="Rectángulo" descr="Recuadro: Resalta el botón &quot;Info. en pantalla&quot; de la ventana &quot;Modificar hipervínculo&quot; de Word." title="Recuadro: Resalta el botón &quot;Info. en pantalla&quot; de la ventana &quot;Modificar hipervínculo&quot; de Word."/>
          <p:cNvSpPr/>
          <p:nvPr/>
        </p:nvSpPr>
        <p:spPr>
          <a:xfrm>
            <a:off x="6808108" y="3118911"/>
            <a:ext cx="1440160" cy="504056"/>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Conector recto de flecha" descr="Flecha que resalta que el botón &quot;Info. en pantalla&quot; permite añadir información adicional al enlace." title="Flecha que resalta que el botón &quot;Info. en pantalla&quot; permite añadir información adicional al enlace."/>
          <p:cNvCxnSpPr/>
          <p:nvPr/>
        </p:nvCxnSpPr>
        <p:spPr>
          <a:xfrm flipH="1">
            <a:off x="7029455" y="3780878"/>
            <a:ext cx="432048" cy="360040"/>
          </a:xfrm>
          <a:prstGeom prst="straightConnector1">
            <a:avLst/>
          </a:prstGeom>
          <a:ln w="50800">
            <a:solidFill>
              <a:srgbClr val="054B17"/>
            </a:solidFill>
            <a:tailEnd type="arrow"/>
          </a:ln>
        </p:spPr>
        <p:style>
          <a:lnRef idx="1">
            <a:schemeClr val="accent1"/>
          </a:lnRef>
          <a:fillRef idx="0">
            <a:schemeClr val="accent1"/>
          </a:fillRef>
          <a:effectRef idx="0">
            <a:schemeClr val="accent1"/>
          </a:effectRef>
          <a:fontRef idx="minor">
            <a:schemeClr val="tx1"/>
          </a:fontRef>
        </p:style>
      </p:cxnSp>
      <p:sp>
        <p:nvSpPr>
          <p:cNvPr id="5" name="Marcador de número de diapositiva 18"/>
          <p:cNvSpPr>
            <a:spLocks noGrp="1"/>
          </p:cNvSpPr>
          <p:nvPr>
            <p:ph type="sldNum" sz="quarter" idx="12"/>
          </p:nvPr>
        </p:nvSpPr>
        <p:spPr/>
        <p:txBody>
          <a:bodyPr/>
          <a:lstStyle/>
          <a:p>
            <a:fld id="{F938A9F6-B01D-4629-B44B-24D4F76B3417}" type="slidenum">
              <a:rPr lang="es-ES" smtClean="0"/>
              <a:t>33</a:t>
            </a:fld>
            <a:endParaRPr lang="es-ES"/>
          </a:p>
        </p:txBody>
      </p:sp>
      <p:pic>
        <p:nvPicPr>
          <p:cNvPr id="4" name="Diapositiva 18" descr="Audio diapositiva 33" title="Audio diapositiva 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3499" y="745096"/>
            <a:ext cx="883701" cy="883701"/>
          </a:xfrm>
          <a:prstGeom prst="rect">
            <a:avLst/>
          </a:prstGeom>
        </p:spPr>
      </p:pic>
    </p:spTree>
    <p:extLst>
      <p:ext uri="{BB962C8B-B14F-4D97-AF65-F5344CB8AC3E}">
        <p14:creationId xmlns:p14="http://schemas.microsoft.com/office/powerpoint/2010/main" val="1625424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6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Título" hidden="1"/>
          <p:cNvSpPr>
            <a:spLocks noGrp="1"/>
          </p:cNvSpPr>
          <p:nvPr>
            <p:ph type="title" idx="4294967295"/>
          </p:nvPr>
        </p:nvSpPr>
        <p:spPr>
          <a:xfrm>
            <a:off x="457200" y="274638"/>
            <a:ext cx="8229600" cy="1143000"/>
          </a:xfrm>
        </p:spPr>
        <p:txBody>
          <a:bodyPr>
            <a:normAutofit/>
          </a:bodyPr>
          <a:lstStyle/>
          <a:p>
            <a:r>
              <a:rPr lang="es-ES" dirty="0" smtClean="0"/>
              <a:t>Necesidades de los usuarios de lector de pantalla</a:t>
            </a:r>
            <a:endParaRPr lang="es-ES" dirty="0"/>
          </a:p>
        </p:txBody>
      </p:sp>
      <p:pic>
        <p:nvPicPr>
          <p:cNvPr id="3" name="0 Imagen" descr="Barra de herramientas de Word donde se señalan las opciones para incluir imágenes, formas, gráficas o smartart"/>
          <p:cNvPicPr/>
          <p:nvPr/>
        </p:nvPicPr>
        <p:blipFill>
          <a:blip r:embed="rId5" cstate="print">
            <a:extLst>
              <a:ext uri="{28A0092B-C50C-407E-A947-70E740481C1C}">
                <a14:useLocalDpi xmlns:a14="http://schemas.microsoft.com/office/drawing/2010/main" val="0"/>
              </a:ext>
            </a:extLst>
          </a:blip>
          <a:stretch>
            <a:fillRect/>
          </a:stretch>
        </p:blipFill>
        <p:spPr>
          <a:xfrm>
            <a:off x="336935" y="1187693"/>
            <a:ext cx="8640960" cy="812871"/>
          </a:xfrm>
          <a:prstGeom prst="rect">
            <a:avLst/>
          </a:prstGeom>
        </p:spPr>
      </p:pic>
      <p:sp>
        <p:nvSpPr>
          <p:cNvPr id="4" name="3 Rectángulo" descr="Rectangulo decorativo señalador" title="Rectangulo decorativo señalador"/>
          <p:cNvSpPr/>
          <p:nvPr/>
        </p:nvSpPr>
        <p:spPr>
          <a:xfrm>
            <a:off x="1633079" y="1327300"/>
            <a:ext cx="2016224" cy="673264"/>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Marcador de contenido 7"/>
          <p:cNvSpPr>
            <a:spLocks noGrp="1"/>
          </p:cNvSpPr>
          <p:nvPr>
            <p:ph idx="1"/>
          </p:nvPr>
        </p:nvSpPr>
        <p:spPr>
          <a:xfrm>
            <a:off x="323528" y="620688"/>
            <a:ext cx="8208912" cy="576064"/>
          </a:xfrm>
        </p:spPr>
        <p:txBody>
          <a:bodyPr/>
          <a:lstStyle/>
          <a:p>
            <a:pPr marL="0" indent="0">
              <a:buNone/>
            </a:pPr>
            <a:r>
              <a:rPr lang="es-ES" sz="2800" dirty="0" smtClean="0"/>
              <a:t>Textos alternativos para contenido no textual</a:t>
            </a:r>
            <a:endParaRPr lang="es-ES" sz="2800" dirty="0"/>
          </a:p>
          <a:p>
            <a:endParaRPr lang="es-ES" dirty="0"/>
          </a:p>
        </p:txBody>
      </p:sp>
      <p:pic>
        <p:nvPicPr>
          <p:cNvPr id="6" name="Imagen 5" descr="Imagen del formato de imagen de una foto" title="Imagen del formato de imagen de una foto"/>
          <p:cNvPicPr>
            <a:picLocks noChangeAspect="1"/>
          </p:cNvPicPr>
          <p:nvPr/>
        </p:nvPicPr>
        <p:blipFill>
          <a:blip r:embed="rId6"/>
          <a:stretch>
            <a:fillRect/>
          </a:stretch>
        </p:blipFill>
        <p:spPr>
          <a:xfrm>
            <a:off x="505333" y="3145056"/>
            <a:ext cx="3133725" cy="3352800"/>
          </a:xfrm>
          <a:prstGeom prst="rect">
            <a:avLst/>
          </a:prstGeom>
        </p:spPr>
      </p:pic>
      <p:pic>
        <p:nvPicPr>
          <p:cNvPr id="9" name="Imagen 8" descr="Imagen logotipo SAP" title="Imagen logotipo SAP"/>
          <p:cNvPicPr>
            <a:picLocks noChangeAspect="1"/>
          </p:cNvPicPr>
          <p:nvPr/>
        </p:nvPicPr>
        <p:blipFill>
          <a:blip r:embed="rId7"/>
          <a:stretch>
            <a:fillRect/>
          </a:stretch>
        </p:blipFill>
        <p:spPr>
          <a:xfrm>
            <a:off x="3779912" y="2156230"/>
            <a:ext cx="5149149" cy="3300737"/>
          </a:xfrm>
          <a:prstGeom prst="rect">
            <a:avLst/>
          </a:prstGeom>
        </p:spPr>
      </p:pic>
      <p:cxnSp>
        <p:nvCxnSpPr>
          <p:cNvPr id="10" name="6 Conector recto de flecha" descr="Indica que la opción Formato de imagen abre una ventana"/>
          <p:cNvCxnSpPr/>
          <p:nvPr/>
        </p:nvCxnSpPr>
        <p:spPr>
          <a:xfrm flipH="1" flipV="1">
            <a:off x="3779912" y="4916906"/>
            <a:ext cx="3658345" cy="468070"/>
          </a:xfrm>
          <a:prstGeom prst="straightConnector1">
            <a:avLst/>
          </a:prstGeom>
          <a:ln w="50800">
            <a:solidFill>
              <a:srgbClr val="054B17"/>
            </a:solidFill>
            <a:tailEnd type="arrow"/>
          </a:ln>
        </p:spPr>
        <p:style>
          <a:lnRef idx="1">
            <a:schemeClr val="accent1"/>
          </a:lnRef>
          <a:fillRef idx="0">
            <a:schemeClr val="accent1"/>
          </a:fillRef>
          <a:effectRef idx="0">
            <a:schemeClr val="accent1"/>
          </a:effectRef>
          <a:fontRef idx="minor">
            <a:schemeClr val="tx1"/>
          </a:fontRef>
        </p:style>
      </p:cxnSp>
      <p:sp>
        <p:nvSpPr>
          <p:cNvPr id="11" name="8 Rectángulo" descr="Rectangulo decorativo señalador" title="Rectangulo decorativo señalador"/>
          <p:cNvSpPr/>
          <p:nvPr/>
        </p:nvSpPr>
        <p:spPr>
          <a:xfrm>
            <a:off x="1188805" y="4389408"/>
            <a:ext cx="2232248" cy="481638"/>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9 Rectángulo" descr="Rectangulo decorativo señalador" title="Rectangulo decorativo señalador"/>
          <p:cNvSpPr/>
          <p:nvPr/>
        </p:nvSpPr>
        <p:spPr>
          <a:xfrm>
            <a:off x="1200984" y="4916906"/>
            <a:ext cx="2373248" cy="1466307"/>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Diapositiva 34" descr="Audio diapositiva 34" title="Audio diapositiva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27640" y="6078413"/>
            <a:ext cx="609600" cy="609600"/>
          </a:xfrm>
          <a:prstGeom prst="rect">
            <a:avLst/>
          </a:prstGeom>
        </p:spPr>
      </p:pic>
    </p:spTree>
    <p:extLst>
      <p:ext uri="{BB962C8B-B14F-4D97-AF65-F5344CB8AC3E}">
        <p14:creationId xmlns:p14="http://schemas.microsoft.com/office/powerpoint/2010/main" val="10832676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3 Título" hidden="1"/>
          <p:cNvSpPr>
            <a:spLocks noGrp="1"/>
          </p:cNvSpPr>
          <p:nvPr>
            <p:ph type="title" idx="4294967295"/>
          </p:nvPr>
        </p:nvSpPr>
        <p:spPr>
          <a:xfrm>
            <a:off x="457200" y="274638"/>
            <a:ext cx="8229600" cy="1143000"/>
          </a:xfrm>
        </p:spPr>
        <p:txBody>
          <a:bodyPr>
            <a:normAutofit/>
          </a:bodyPr>
          <a:lstStyle/>
          <a:p>
            <a:r>
              <a:rPr lang="es-ES" dirty="0" smtClean="0"/>
              <a:t>Ejemplo descripción larga</a:t>
            </a:r>
            <a:endParaRPr lang="es-ES" dirty="0"/>
          </a:p>
        </p:txBody>
      </p:sp>
      <p:sp>
        <p:nvSpPr>
          <p:cNvPr id="2" name="1 Marcador de contenido"/>
          <p:cNvSpPr>
            <a:spLocks noGrp="1"/>
          </p:cNvSpPr>
          <p:nvPr>
            <p:ph idx="1"/>
          </p:nvPr>
        </p:nvSpPr>
        <p:spPr>
          <a:xfrm>
            <a:off x="467544" y="801218"/>
            <a:ext cx="8229600" cy="584775"/>
          </a:xfrm>
        </p:spPr>
        <p:txBody>
          <a:bodyPr>
            <a:spAutoFit/>
          </a:bodyPr>
          <a:lstStyle/>
          <a:p>
            <a:pPr marL="0" indent="0">
              <a:buNone/>
            </a:pPr>
            <a:r>
              <a:rPr lang="es-ES" dirty="0" smtClean="0"/>
              <a:t>Descripciones largas (más de 150 caracteres)</a:t>
            </a:r>
          </a:p>
        </p:txBody>
      </p:sp>
      <p:pic>
        <p:nvPicPr>
          <p:cNvPr id="4" name="3 Imagen" descr="La imagen descrita en la diapositiva anterior tiene un rótulo &quot;Imagen 2. Diferencias entre el dengue clásico y hemorrágico&quot;. Tras la imagen hay un enlace &quot;Descripción detallada de la imagen 2 &quot;Diferencias entre el dengue clásico y hemorrágico&quot;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6" y="1268760"/>
            <a:ext cx="3947273" cy="4186502"/>
          </a:xfrm>
          <a:prstGeom prst="rect">
            <a:avLst/>
          </a:prstGeom>
        </p:spPr>
      </p:pic>
      <p:sp>
        <p:nvSpPr>
          <p:cNvPr id="7" name="6 Rectángulo" descr="Rectangulo decorativo señalador" title="Rectangulo decorativo señalador"/>
          <p:cNvSpPr/>
          <p:nvPr/>
        </p:nvSpPr>
        <p:spPr>
          <a:xfrm>
            <a:off x="116747" y="4889590"/>
            <a:ext cx="4235305" cy="576064"/>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4 Imagen" descr="Ventana Formato de imagen de Word. La descripción que se ha incluido en el campo Descripción del Texto alternativo es &quot;Síntomas y tratamiento del dengue clásico y hemorrágico. Descripción detallada de la imagen a continuación&quo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3305" y="2924944"/>
            <a:ext cx="4258555" cy="3558828"/>
          </a:xfrm>
          <a:prstGeom prst="rect">
            <a:avLst/>
          </a:prstGeom>
        </p:spPr>
      </p:pic>
      <p:sp>
        <p:nvSpPr>
          <p:cNvPr id="6" name="5 Rectángulo" descr="Rectangulo decorativo señalador" title="Rectangulo decorativo señalador"/>
          <p:cNvSpPr/>
          <p:nvPr/>
        </p:nvSpPr>
        <p:spPr>
          <a:xfrm>
            <a:off x="5724128" y="3645024"/>
            <a:ext cx="2880320" cy="1008112"/>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Diapositiva 35" descr="Audio diapositiva 35" title="Audio diapositiva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3526" y="6093296"/>
            <a:ext cx="609600" cy="609600"/>
          </a:xfrm>
          <a:prstGeom prst="rect">
            <a:avLst/>
          </a:prstGeom>
        </p:spPr>
      </p:pic>
    </p:spTree>
    <p:extLst>
      <p:ext uri="{BB962C8B-B14F-4D97-AF65-F5344CB8AC3E}">
        <p14:creationId xmlns:p14="http://schemas.microsoft.com/office/powerpoint/2010/main" val="2368373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Título" hidden="1"/>
          <p:cNvSpPr>
            <a:spLocks noGrp="1"/>
          </p:cNvSpPr>
          <p:nvPr>
            <p:ph type="title" idx="4294967295"/>
          </p:nvPr>
        </p:nvSpPr>
        <p:spPr>
          <a:xfrm>
            <a:off x="457200" y="274638"/>
            <a:ext cx="8229600" cy="1143000"/>
          </a:xfrm>
        </p:spPr>
        <p:txBody>
          <a:bodyPr>
            <a:normAutofit/>
          </a:bodyPr>
          <a:lstStyle/>
          <a:p>
            <a:r>
              <a:rPr lang="es-ES" dirty="0" smtClean="0"/>
              <a:t>Necesidades de los usuarios de lector de pantalla</a:t>
            </a:r>
            <a:endParaRPr lang="es-ES" dirty="0"/>
          </a:p>
        </p:txBody>
      </p:sp>
      <p:sp>
        <p:nvSpPr>
          <p:cNvPr id="8" name="Marcador de contenido 7"/>
          <p:cNvSpPr>
            <a:spLocks noGrp="1"/>
          </p:cNvSpPr>
          <p:nvPr>
            <p:ph idx="1"/>
          </p:nvPr>
        </p:nvSpPr>
        <p:spPr>
          <a:xfrm>
            <a:off x="323528" y="620688"/>
            <a:ext cx="8208912" cy="576064"/>
          </a:xfrm>
        </p:spPr>
        <p:txBody>
          <a:bodyPr>
            <a:normAutofit/>
          </a:bodyPr>
          <a:lstStyle/>
          <a:p>
            <a:pPr marL="0" indent="0">
              <a:buNone/>
            </a:pPr>
            <a:r>
              <a:rPr lang="es-ES" sz="2800" dirty="0" smtClean="0"/>
              <a:t>No simules elementos, utiliza la herramienta adecuada</a:t>
            </a:r>
            <a:endParaRPr lang="es-ES" sz="2800" dirty="0"/>
          </a:p>
          <a:p>
            <a:pPr marL="0" indent="0">
              <a:buNone/>
            </a:pPr>
            <a:endParaRPr lang="es-ES" dirty="0"/>
          </a:p>
        </p:txBody>
      </p:sp>
      <p:pic>
        <p:nvPicPr>
          <p:cNvPr id="13" name="3 Imagen" descr="Menú &quot;Insertar&quot; de Word. Se han resaltado las opciones &quot;Encabezados&quot;, &quot;Pie de página&quot; y &quot;Número de página&quo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627" y="4077072"/>
            <a:ext cx="7678999" cy="904904"/>
          </a:xfrm>
          <a:prstGeom prst="rect">
            <a:avLst/>
          </a:prstGeom>
        </p:spPr>
      </p:pic>
      <p:sp>
        <p:nvSpPr>
          <p:cNvPr id="14" name="13 Rectángulo" descr="Rectangulo decorativo señalador" title="Rectangulo decorativo señalador"/>
          <p:cNvSpPr/>
          <p:nvPr/>
        </p:nvSpPr>
        <p:spPr>
          <a:xfrm>
            <a:off x="6467282" y="4194877"/>
            <a:ext cx="1774343" cy="936104"/>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8 Imagen" descr="Menú &quot;Referencias&quot; de Word donde se incluyen las opciones para incluir tablas de contenido o nota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627" y="5517232"/>
            <a:ext cx="8064896" cy="815034"/>
          </a:xfrm>
          <a:prstGeom prst="rect">
            <a:avLst/>
          </a:prstGeom>
        </p:spPr>
      </p:pic>
      <p:pic>
        <p:nvPicPr>
          <p:cNvPr id="2" name="Imagen 1" descr="Captura pantalla Insertar columna" title="Captura pantalla Insertar columna"/>
          <p:cNvPicPr>
            <a:picLocks noChangeAspect="1"/>
          </p:cNvPicPr>
          <p:nvPr/>
        </p:nvPicPr>
        <p:blipFill>
          <a:blip r:embed="rId7"/>
          <a:stretch>
            <a:fillRect/>
          </a:stretch>
        </p:blipFill>
        <p:spPr>
          <a:xfrm>
            <a:off x="562627" y="1019840"/>
            <a:ext cx="1323206" cy="2869511"/>
          </a:xfrm>
          <a:prstGeom prst="rect">
            <a:avLst/>
          </a:prstGeom>
        </p:spPr>
      </p:pic>
      <p:pic>
        <p:nvPicPr>
          <p:cNvPr id="3" name="Imagen 2" descr="Captura pantalla insertar viñetas" title="Captura pantalla insertar viñetas"/>
          <p:cNvPicPr>
            <a:picLocks noChangeAspect="1"/>
          </p:cNvPicPr>
          <p:nvPr/>
        </p:nvPicPr>
        <p:blipFill>
          <a:blip r:embed="rId8"/>
          <a:stretch>
            <a:fillRect/>
          </a:stretch>
        </p:blipFill>
        <p:spPr>
          <a:xfrm>
            <a:off x="3360522" y="1125860"/>
            <a:ext cx="2083208" cy="2951212"/>
          </a:xfrm>
          <a:prstGeom prst="rect">
            <a:avLst/>
          </a:prstGeom>
        </p:spPr>
      </p:pic>
      <p:pic>
        <p:nvPicPr>
          <p:cNvPr id="4" name="Imagen 3" descr="captura pantalla insertar tabla" title="captura pantalla insertar tabla"/>
          <p:cNvPicPr>
            <a:picLocks noChangeAspect="1"/>
          </p:cNvPicPr>
          <p:nvPr/>
        </p:nvPicPr>
        <p:blipFill>
          <a:blip r:embed="rId9"/>
          <a:stretch>
            <a:fillRect/>
          </a:stretch>
        </p:blipFill>
        <p:spPr>
          <a:xfrm>
            <a:off x="6565107" y="1141400"/>
            <a:ext cx="1676518" cy="2920132"/>
          </a:xfrm>
          <a:prstGeom prst="rect">
            <a:avLst/>
          </a:prstGeom>
        </p:spPr>
      </p:pic>
      <p:pic>
        <p:nvPicPr>
          <p:cNvPr id="5" name="Diapositiva 36" descr="Audio diapositiva 36" title="Audio diapositiva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32440" y="4662929"/>
            <a:ext cx="609600" cy="609600"/>
          </a:xfrm>
          <a:prstGeom prst="rect">
            <a:avLst/>
          </a:prstGeom>
        </p:spPr>
      </p:pic>
    </p:spTree>
    <p:extLst>
      <p:ext uri="{BB962C8B-B14F-4D97-AF65-F5344CB8AC3E}">
        <p14:creationId xmlns:p14="http://schemas.microsoft.com/office/powerpoint/2010/main" val="3583876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56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3 Título" hidden="1"/>
          <p:cNvSpPr>
            <a:spLocks noGrp="1"/>
          </p:cNvSpPr>
          <p:nvPr>
            <p:ph type="title"/>
          </p:nvPr>
        </p:nvSpPr>
        <p:spPr/>
        <p:txBody>
          <a:bodyPr>
            <a:normAutofit/>
          </a:bodyPr>
          <a:lstStyle/>
          <a:p>
            <a:r>
              <a:rPr lang="es-ES" dirty="0" smtClean="0"/>
              <a:t>Ejemplo de tabla</a:t>
            </a:r>
            <a:endParaRPr lang="es-ES" dirty="0"/>
          </a:p>
        </p:txBody>
      </p:sp>
      <p:sp>
        <p:nvSpPr>
          <p:cNvPr id="2" name="1 Marcador de contenido"/>
          <p:cNvSpPr>
            <a:spLocks noGrp="1"/>
          </p:cNvSpPr>
          <p:nvPr>
            <p:ph idx="1"/>
          </p:nvPr>
        </p:nvSpPr>
        <p:spPr>
          <a:xfrm>
            <a:off x="467544" y="404664"/>
            <a:ext cx="8229600" cy="535531"/>
          </a:xfrm>
        </p:spPr>
        <p:txBody>
          <a:bodyPr>
            <a:spAutoFit/>
          </a:bodyPr>
          <a:lstStyle/>
          <a:p>
            <a:pPr marL="0" indent="0">
              <a:buNone/>
            </a:pPr>
            <a:r>
              <a:rPr lang="es-ES" sz="3200" dirty="0" smtClean="0"/>
              <a:t>Tablas</a:t>
            </a:r>
          </a:p>
        </p:txBody>
      </p:sp>
      <p:pic>
        <p:nvPicPr>
          <p:cNvPr id="4" name="3 Imagen" descr="Tabla con un rótulo &quot;Tabla 1. Unidades de Apoyo de Atención Primaria&quot;. Indica el número de unidades de apoyo en las provincias de Huesca, Zaragoza y Teruel. Tiene cinco columnas y cuatro fila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940195"/>
            <a:ext cx="4896544" cy="2285610"/>
          </a:xfrm>
          <a:prstGeom prst="rect">
            <a:avLst/>
          </a:prstGeom>
        </p:spPr>
      </p:pic>
      <p:pic>
        <p:nvPicPr>
          <p:cNvPr id="5" name="3 Imagen" descr="Opciones de diseño de una tabla de excel. Se marcan las opciones que permiten incluir fila de encabezado, fila de totales, primera columna. Se indica que en el menú contextual Tabla &gt; Texto alternativo se podrá incluir una descripción de la tab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7824" y="3215256"/>
            <a:ext cx="6012668" cy="3569525"/>
          </a:xfrm>
          <a:prstGeom prst="rect">
            <a:avLst/>
          </a:prstGeom>
        </p:spPr>
      </p:pic>
      <p:sp>
        <p:nvSpPr>
          <p:cNvPr id="7" name="7 Rectángulo" descr="Rectangulo decorativo señalador" title="Rectangulo decorativo señalador"/>
          <p:cNvSpPr/>
          <p:nvPr/>
        </p:nvSpPr>
        <p:spPr>
          <a:xfrm flipV="1">
            <a:off x="6084168" y="3356992"/>
            <a:ext cx="1800200" cy="524587"/>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6 Rectángulo" descr="Rectangulo decorativo señalador" title="Rectangulo decorativo señalador"/>
          <p:cNvSpPr/>
          <p:nvPr/>
        </p:nvSpPr>
        <p:spPr>
          <a:xfrm flipV="1">
            <a:off x="6995285" y="5301208"/>
            <a:ext cx="2038769" cy="467985"/>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Diapositiva 37" descr="Audio diapositiva 37" title="Audio diapositiva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112" y="6021288"/>
            <a:ext cx="609600" cy="609600"/>
          </a:xfrm>
          <a:prstGeom prst="rect">
            <a:avLst/>
          </a:prstGeom>
        </p:spPr>
      </p:pic>
    </p:spTree>
    <p:extLst>
      <p:ext uri="{BB962C8B-B14F-4D97-AF65-F5344CB8AC3E}">
        <p14:creationId xmlns:p14="http://schemas.microsoft.com/office/powerpoint/2010/main" val="15784426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9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3 Título" hidden="1"/>
          <p:cNvSpPr>
            <a:spLocks noGrp="1"/>
          </p:cNvSpPr>
          <p:nvPr>
            <p:ph type="title" idx="4294967295"/>
          </p:nvPr>
        </p:nvSpPr>
        <p:spPr>
          <a:xfrm>
            <a:off x="457200" y="274638"/>
            <a:ext cx="8229600" cy="1143000"/>
          </a:xfrm>
        </p:spPr>
        <p:txBody>
          <a:bodyPr>
            <a:normAutofit/>
          </a:bodyPr>
          <a:lstStyle/>
          <a:p>
            <a:r>
              <a:rPr lang="es-ES" dirty="0" smtClean="0"/>
              <a:t>Título del documento</a:t>
            </a:r>
            <a:endParaRPr lang="es-ES" dirty="0"/>
          </a:p>
        </p:txBody>
      </p:sp>
      <p:sp>
        <p:nvSpPr>
          <p:cNvPr id="2" name="1 Marcador de contenido"/>
          <p:cNvSpPr>
            <a:spLocks noGrp="1"/>
          </p:cNvSpPr>
          <p:nvPr>
            <p:ph idx="1"/>
          </p:nvPr>
        </p:nvSpPr>
        <p:spPr>
          <a:xfrm>
            <a:off x="395536" y="836712"/>
            <a:ext cx="8229600" cy="987963"/>
          </a:xfrm>
        </p:spPr>
        <p:txBody>
          <a:bodyPr>
            <a:spAutoFit/>
          </a:bodyPr>
          <a:lstStyle/>
          <a:p>
            <a:pPr marL="0" indent="0">
              <a:buNone/>
            </a:pPr>
            <a:r>
              <a:rPr lang="es-ES" sz="2400" dirty="0" smtClean="0"/>
              <a:t>Titulo no es nombre del archivo…</a:t>
            </a:r>
            <a:endParaRPr lang="es-ES" sz="2400" dirty="0"/>
          </a:p>
          <a:p>
            <a:pPr>
              <a:spcBef>
                <a:spcPts val="1800"/>
              </a:spcBef>
              <a:spcAft>
                <a:spcPts val="1200"/>
              </a:spcAft>
            </a:pPr>
            <a:r>
              <a:rPr lang="es-ES" sz="2400" dirty="0" smtClean="0"/>
              <a:t>Título significativo en propiedades, y agregar detalles.</a:t>
            </a:r>
          </a:p>
        </p:txBody>
      </p:sp>
      <p:pic>
        <p:nvPicPr>
          <p:cNvPr id="3" name="2 Imagen" descr="Ventana  de propiedades del documento de Word. Se señala el campo títul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1988840"/>
            <a:ext cx="2614104" cy="3019741"/>
          </a:xfrm>
          <a:prstGeom prst="rect">
            <a:avLst/>
          </a:prstGeom>
        </p:spPr>
      </p:pic>
      <p:sp>
        <p:nvSpPr>
          <p:cNvPr id="7" name="6 Rectángulo" descr="Rectangulo decorativo señalador" title="Rectangulo decorativo señalador"/>
          <p:cNvSpPr/>
          <p:nvPr/>
        </p:nvSpPr>
        <p:spPr>
          <a:xfrm>
            <a:off x="589589" y="2240868"/>
            <a:ext cx="2254219" cy="468052"/>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CuadroTexto"/>
          <p:cNvSpPr txBox="1"/>
          <p:nvPr/>
        </p:nvSpPr>
        <p:spPr>
          <a:xfrm>
            <a:off x="467545" y="5116562"/>
            <a:ext cx="2880320" cy="369332"/>
          </a:xfrm>
          <a:prstGeom prst="rect">
            <a:avLst/>
          </a:prstGeom>
          <a:noFill/>
        </p:spPr>
        <p:txBody>
          <a:bodyPr wrap="square" rtlCol="0">
            <a:spAutoFit/>
          </a:bodyPr>
          <a:lstStyle/>
          <a:p>
            <a:r>
              <a:rPr lang="es-ES" dirty="0" smtClean="0"/>
              <a:t>Word. Archivo &gt; Información</a:t>
            </a:r>
            <a:endParaRPr lang="es-ES" dirty="0"/>
          </a:p>
        </p:txBody>
      </p:sp>
      <p:pic>
        <p:nvPicPr>
          <p:cNvPr id="13" name="2 Imagen" descr="Menú de Word &quot;Archivo &gt; Información &gt; Comprobar si hay problemas &gt; Comprobar accesibilidad&quo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1920" y="2996952"/>
            <a:ext cx="4968552" cy="3575321"/>
          </a:xfrm>
          <a:prstGeom prst="rect">
            <a:avLst/>
          </a:prstGeom>
        </p:spPr>
      </p:pic>
      <p:sp>
        <p:nvSpPr>
          <p:cNvPr id="14" name="6 Rectángulo" descr="Rectangulo decorativo señalador" title="Rectangulo decorativo señalador"/>
          <p:cNvSpPr/>
          <p:nvPr/>
        </p:nvSpPr>
        <p:spPr>
          <a:xfrm>
            <a:off x="5148064" y="5373217"/>
            <a:ext cx="2880320" cy="512846"/>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 Marcador de contenido"/>
          <p:cNvSpPr txBox="1">
            <a:spLocks/>
          </p:cNvSpPr>
          <p:nvPr/>
        </p:nvSpPr>
        <p:spPr>
          <a:xfrm>
            <a:off x="3851920" y="2328689"/>
            <a:ext cx="4330824" cy="424732"/>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s-ES" sz="2400" dirty="0" smtClean="0"/>
              <a:t>Comprobador de accesibilidad…</a:t>
            </a:r>
          </a:p>
        </p:txBody>
      </p:sp>
      <p:pic>
        <p:nvPicPr>
          <p:cNvPr id="4" name="Diapositiva 38" descr="Audio diapositiva 38" title="Audio diapositiva 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4789" y="6093296"/>
            <a:ext cx="609600" cy="609600"/>
          </a:xfrm>
          <a:prstGeom prst="rect">
            <a:avLst/>
          </a:prstGeom>
        </p:spPr>
      </p:pic>
    </p:spTree>
    <p:extLst>
      <p:ext uri="{BB962C8B-B14F-4D97-AF65-F5344CB8AC3E}">
        <p14:creationId xmlns:p14="http://schemas.microsoft.com/office/powerpoint/2010/main" val="3563360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p:cNvSpPr>
            <a:spLocks noGrp="1"/>
          </p:cNvSpPr>
          <p:nvPr>
            <p:ph type="title"/>
          </p:nvPr>
        </p:nvSpPr>
        <p:spPr>
          <a:xfrm>
            <a:off x="628649" y="762291"/>
            <a:ext cx="8157541" cy="807892"/>
          </a:xfrm>
        </p:spPr>
        <p:txBody>
          <a:bodyPr>
            <a:noAutofit/>
          </a:bodyPr>
          <a:lstStyle/>
          <a:p>
            <a:r>
              <a:rPr lang="es-ES" sz="3200" dirty="0" smtClean="0">
                <a:solidFill>
                  <a:srgbClr val="203864"/>
                </a:solidFill>
                <a:latin typeface="Arial" pitchFamily="34" charset="0"/>
                <a:cs typeface="Arial" pitchFamily="34" charset="0"/>
              </a:rPr>
              <a:t>Convertir a PDF:</a:t>
            </a:r>
            <a:endParaRPr lang="es-ES" sz="3200" dirty="0">
              <a:solidFill>
                <a:srgbClr val="203864"/>
              </a:solidFill>
              <a:latin typeface="Arial" pitchFamily="34" charset="0"/>
              <a:cs typeface="Arial" pitchFamily="34" charset="0"/>
            </a:endParaRPr>
          </a:p>
        </p:txBody>
      </p:sp>
      <p:sp>
        <p:nvSpPr>
          <p:cNvPr id="3" name="Marcador de contenido"/>
          <p:cNvSpPr>
            <a:spLocks noGrp="1"/>
          </p:cNvSpPr>
          <p:nvPr>
            <p:ph idx="1"/>
          </p:nvPr>
        </p:nvSpPr>
        <p:spPr>
          <a:xfrm>
            <a:off x="628650" y="1570183"/>
            <a:ext cx="7886700" cy="4351338"/>
          </a:xfrm>
        </p:spPr>
        <p:txBody>
          <a:bodyPr/>
          <a:lstStyle/>
          <a:p>
            <a:r>
              <a:rPr lang="es-ES" dirty="0" smtClean="0"/>
              <a:t>Hay que activar las </a:t>
            </a:r>
            <a:r>
              <a:rPr lang="es-ES" b="1" dirty="0" smtClean="0"/>
              <a:t>opciones de accesibilidad</a:t>
            </a:r>
            <a:r>
              <a:rPr lang="es-ES" dirty="0" smtClean="0"/>
              <a:t> al grabar nuestras presentaciones en </a:t>
            </a:r>
            <a:r>
              <a:rPr lang="es-ES" dirty="0" err="1" smtClean="0"/>
              <a:t>pdf</a:t>
            </a:r>
            <a:r>
              <a:rPr lang="es-ES" dirty="0" smtClean="0"/>
              <a:t>.</a:t>
            </a:r>
            <a:endParaRPr lang="es-ES" dirty="0"/>
          </a:p>
        </p:txBody>
      </p:sp>
      <p:sp>
        <p:nvSpPr>
          <p:cNvPr id="4" name="Marcador de número de diapositiva 29"/>
          <p:cNvSpPr>
            <a:spLocks noGrp="1"/>
          </p:cNvSpPr>
          <p:nvPr>
            <p:ph type="sldNum" sz="quarter" idx="12"/>
          </p:nvPr>
        </p:nvSpPr>
        <p:spPr/>
        <p:txBody>
          <a:bodyPr/>
          <a:lstStyle/>
          <a:p>
            <a:fld id="{F938A9F6-B01D-4629-B44B-24D4F76B3417}" type="slidenum">
              <a:rPr lang="es-ES" smtClean="0"/>
              <a:t>39</a:t>
            </a:fld>
            <a:endParaRPr lang="es-ES" dirty="0"/>
          </a:p>
        </p:txBody>
      </p:sp>
      <p:pic>
        <p:nvPicPr>
          <p:cNvPr id="8" name="Imagen 7" descr="Captura de pantalla guardar pdf" title="Captura de pantalla guardar pdf"/>
          <p:cNvPicPr>
            <a:picLocks noChangeAspect="1"/>
          </p:cNvPicPr>
          <p:nvPr/>
        </p:nvPicPr>
        <p:blipFill>
          <a:blip r:embed="rId5"/>
          <a:stretch>
            <a:fillRect/>
          </a:stretch>
        </p:blipFill>
        <p:spPr>
          <a:xfrm>
            <a:off x="827584" y="2492896"/>
            <a:ext cx="4953000" cy="3752850"/>
          </a:xfrm>
          <a:prstGeom prst="rect">
            <a:avLst/>
          </a:prstGeom>
        </p:spPr>
      </p:pic>
      <p:pic>
        <p:nvPicPr>
          <p:cNvPr id="9" name="Diapositiva 39" descr="Audio diapositiva 39" title="Audio diapositiva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5970" y="5861568"/>
            <a:ext cx="609600" cy="609600"/>
          </a:xfrm>
          <a:prstGeom prst="rect">
            <a:avLst/>
          </a:prstGeom>
        </p:spPr>
      </p:pic>
    </p:spTree>
    <p:extLst>
      <p:ext uri="{BB962C8B-B14F-4D97-AF65-F5344CB8AC3E}">
        <p14:creationId xmlns:p14="http://schemas.microsoft.com/office/powerpoint/2010/main" val="4215844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15"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p:cNvSpPr>
            <a:spLocks noGrp="1"/>
          </p:cNvSpPr>
          <p:nvPr>
            <p:ph type="title"/>
          </p:nvPr>
        </p:nvSpPr>
        <p:spPr>
          <a:xfrm>
            <a:off x="405433" y="605929"/>
            <a:ext cx="2674938" cy="490537"/>
          </a:xfrm>
        </p:spPr>
        <p:txBody>
          <a:bodyPr/>
          <a:lstStyle/>
          <a:p>
            <a:pPr algn="l"/>
            <a:r>
              <a:rPr lang="es-ES" altLang="es-ES" sz="2400" b="1" dirty="0" smtClean="0"/>
              <a:t>Diseño Universal</a:t>
            </a:r>
          </a:p>
        </p:txBody>
      </p:sp>
      <p:sp>
        <p:nvSpPr>
          <p:cNvPr id="3" name="Marcador de contenido 2"/>
          <p:cNvSpPr>
            <a:spLocks noGrp="1"/>
          </p:cNvSpPr>
          <p:nvPr>
            <p:ph idx="1"/>
          </p:nvPr>
        </p:nvSpPr>
        <p:spPr>
          <a:xfrm>
            <a:off x="405432" y="1104875"/>
            <a:ext cx="8415039" cy="5040560"/>
          </a:xfrm>
        </p:spPr>
        <p:txBody>
          <a:bodyPr/>
          <a:lstStyle/>
          <a:p>
            <a:pPr marL="0" indent="0" algn="just">
              <a:buFontTx/>
              <a:buNone/>
            </a:pPr>
            <a:r>
              <a:rPr lang="es-ES" altLang="es-ES" sz="1600" dirty="0" smtClean="0"/>
              <a:t>Diseño Universal es un término acuñado en 1989 por el arquitecto. </a:t>
            </a:r>
            <a:r>
              <a:rPr lang="es-ES" altLang="es-ES" sz="1600" b="1" dirty="0" smtClean="0"/>
              <a:t>Ronald L. Mace</a:t>
            </a:r>
            <a:r>
              <a:rPr lang="es-ES" altLang="es-ES" sz="1600" dirty="0" smtClean="0"/>
              <a:t>. </a:t>
            </a:r>
          </a:p>
          <a:p>
            <a:pPr marL="0" indent="0" algn="just">
              <a:buFontTx/>
              <a:buNone/>
            </a:pPr>
            <a:r>
              <a:rPr lang="es-ES" altLang="es-ES" sz="1600" dirty="0" smtClean="0"/>
              <a:t>La creación de productos </a:t>
            </a:r>
            <a:r>
              <a:rPr lang="es-ES" altLang="es-ES" sz="2400" b="1" dirty="0" smtClean="0">
                <a:solidFill>
                  <a:srgbClr val="FF0000"/>
                </a:solidFill>
              </a:rPr>
              <a:t>no</a:t>
            </a:r>
            <a:r>
              <a:rPr lang="es-ES" altLang="es-ES" sz="1600" dirty="0" smtClean="0"/>
              <a:t> debe realizarse pensando en una mayoría “normal” y luego adaptarlo a los demás. El diseño universal está compuesto por 7 principios básicos:</a:t>
            </a:r>
          </a:p>
          <a:p>
            <a:pPr marL="0" indent="0" algn="just">
              <a:buFontTx/>
              <a:buNone/>
            </a:pPr>
            <a:endParaRPr lang="es-ES" altLang="es-ES" sz="1600" dirty="0" smtClean="0"/>
          </a:p>
          <a:p>
            <a:pPr marL="0" indent="0" algn="just">
              <a:buFontTx/>
              <a:buAutoNum type="arabicPeriod"/>
            </a:pPr>
            <a:r>
              <a:rPr lang="es-ES" altLang="es-ES" sz="1600" b="1" dirty="0" smtClean="0"/>
              <a:t>Uso Equitativo:</a:t>
            </a:r>
            <a:r>
              <a:rPr lang="es-ES" altLang="es-ES" sz="1600" dirty="0" smtClean="0"/>
              <a:t> debe poder ser utilizado por personas con diferentes habilidades o capacidades.</a:t>
            </a:r>
          </a:p>
          <a:p>
            <a:pPr marL="0" indent="0">
              <a:buFontTx/>
              <a:buAutoNum type="arabicPeriod"/>
            </a:pPr>
            <a:r>
              <a:rPr lang="es-ES" altLang="es-ES" sz="1600" b="1" dirty="0" smtClean="0"/>
              <a:t>Flexibilidad:</a:t>
            </a:r>
            <a:r>
              <a:rPr lang="es-ES" altLang="es-ES" sz="1600" dirty="0" smtClean="0"/>
              <a:t> el diseño debe acomodar un rango amplio de personas con distintos gustos y habilidades.</a:t>
            </a:r>
          </a:p>
          <a:p>
            <a:pPr marL="0" indent="0" algn="just">
              <a:buFontTx/>
              <a:buAutoNum type="arabicPeriod"/>
            </a:pPr>
            <a:r>
              <a:rPr lang="es-ES" altLang="es-ES" sz="1600" b="1" dirty="0" smtClean="0"/>
              <a:t>Uso simple:</a:t>
            </a:r>
            <a:r>
              <a:rPr lang="es-ES" altLang="es-ES" sz="1600" dirty="0" smtClean="0"/>
              <a:t> el modo de uso debe ser fácil de entender y de aprender.</a:t>
            </a:r>
          </a:p>
          <a:p>
            <a:pPr marL="0" indent="0" algn="just">
              <a:buFontTx/>
              <a:buAutoNum type="arabicPeriod"/>
            </a:pPr>
            <a:r>
              <a:rPr lang="es-ES" altLang="es-ES" sz="1600" b="1" dirty="0" smtClean="0"/>
              <a:t>Información perceptible:</a:t>
            </a:r>
            <a:r>
              <a:rPr lang="es-ES" altLang="es-ES" sz="1600" dirty="0" smtClean="0"/>
              <a:t> el diseño comunica la información necesaria de forma efectiva para su uso.</a:t>
            </a:r>
          </a:p>
          <a:p>
            <a:pPr marL="0" indent="0" algn="just">
              <a:buFontTx/>
              <a:buAutoNum type="arabicPeriod"/>
            </a:pPr>
            <a:r>
              <a:rPr lang="es-ES" altLang="es-ES" sz="1600" b="1" dirty="0" smtClean="0"/>
              <a:t>Tolerancia al error:</a:t>
            </a:r>
            <a:r>
              <a:rPr lang="es-ES" altLang="es-ES" sz="1600" dirty="0" smtClean="0"/>
              <a:t> el diseño minimiza posibles incidentes por azar y las consecuencias adversas no previstas.</a:t>
            </a:r>
          </a:p>
          <a:p>
            <a:pPr marL="0" indent="0" algn="just">
              <a:buFontTx/>
              <a:buAutoNum type="arabicPeriod"/>
            </a:pPr>
            <a:r>
              <a:rPr lang="es-ES" altLang="es-ES" sz="1600" b="1" dirty="0" smtClean="0"/>
              <a:t>Esfuerzo físico mínimo:</a:t>
            </a:r>
            <a:r>
              <a:rPr lang="es-ES" altLang="es-ES" sz="1600" dirty="0" smtClean="0"/>
              <a:t> debe poder usarse eficazmente de manera confortable con un mínimo de fatiga.</a:t>
            </a:r>
          </a:p>
          <a:p>
            <a:pPr marL="0" indent="0" algn="just">
              <a:buFontTx/>
              <a:buAutoNum type="arabicPeriod"/>
            </a:pPr>
            <a:r>
              <a:rPr lang="es-ES" altLang="es-ES" sz="1600" b="1" dirty="0" smtClean="0"/>
              <a:t>Tamaño adecuado:</a:t>
            </a:r>
            <a:r>
              <a:rPr lang="es-ES" altLang="es-ES" sz="1600" dirty="0" smtClean="0"/>
              <a:t> debe tener un tamaño apropiado para su aproximación, uso y alcance.</a:t>
            </a:r>
          </a:p>
        </p:txBody>
      </p:sp>
      <p:pic>
        <p:nvPicPr>
          <p:cNvPr id="8196" name="Picture 2" descr="Diseño Universal - Accesibilidad Física Para Todos" title="Imagen decorativ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2767" y="5434235"/>
            <a:ext cx="23272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iapositiva 4" descr="Audio diapositiva 4" title="Audio diapositiva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9552" y="5949280"/>
            <a:ext cx="609600" cy="609600"/>
          </a:xfrm>
          <a:prstGeom prst="rect">
            <a:avLst/>
          </a:prstGeom>
        </p:spPr>
      </p:pic>
    </p:spTree>
    <p:extLst>
      <p:ext uri="{BB962C8B-B14F-4D97-AF65-F5344CB8AC3E}">
        <p14:creationId xmlns:p14="http://schemas.microsoft.com/office/powerpoint/2010/main" val="4092440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Título" hidden="1"/>
          <p:cNvSpPr>
            <a:spLocks noGrp="1"/>
          </p:cNvSpPr>
          <p:nvPr>
            <p:ph type="title" idx="4294967295"/>
          </p:nvPr>
        </p:nvSpPr>
        <p:spPr>
          <a:xfrm>
            <a:off x="457200" y="274638"/>
            <a:ext cx="8229600" cy="1143000"/>
          </a:xfrm>
        </p:spPr>
        <p:txBody>
          <a:bodyPr>
            <a:normAutofit/>
          </a:bodyPr>
          <a:lstStyle/>
          <a:p>
            <a:r>
              <a:rPr lang="es-ES" dirty="0" smtClean="0"/>
              <a:t>Listado de etiquetas en Acrobat</a:t>
            </a:r>
            <a:endParaRPr lang="es-ES" dirty="0"/>
          </a:p>
        </p:txBody>
      </p:sp>
      <p:sp>
        <p:nvSpPr>
          <p:cNvPr id="2" name="1 Marcador de contenido"/>
          <p:cNvSpPr>
            <a:spLocks noGrp="1"/>
          </p:cNvSpPr>
          <p:nvPr>
            <p:ph idx="1"/>
          </p:nvPr>
        </p:nvSpPr>
        <p:spPr>
          <a:xfrm>
            <a:off x="395536" y="585533"/>
            <a:ext cx="8229600" cy="584775"/>
          </a:xfrm>
        </p:spPr>
        <p:txBody>
          <a:bodyPr>
            <a:spAutoFit/>
          </a:bodyPr>
          <a:lstStyle/>
          <a:p>
            <a:pPr marL="0" indent="0">
              <a:buNone/>
            </a:pPr>
            <a:r>
              <a:rPr lang="es-ES" dirty="0" smtClean="0"/>
              <a:t>¿Cómo exportarlo a PDF?</a:t>
            </a:r>
            <a:endParaRPr lang="es-ES" dirty="0"/>
          </a:p>
        </p:txBody>
      </p:sp>
      <p:sp>
        <p:nvSpPr>
          <p:cNvPr id="5" name="4 CuadroTexto"/>
          <p:cNvSpPr txBox="1"/>
          <p:nvPr/>
        </p:nvSpPr>
        <p:spPr>
          <a:xfrm>
            <a:off x="395536" y="912784"/>
            <a:ext cx="6768752" cy="369332"/>
          </a:xfrm>
          <a:prstGeom prst="rect">
            <a:avLst/>
          </a:prstGeom>
          <a:noFill/>
        </p:spPr>
        <p:txBody>
          <a:bodyPr wrap="square" rtlCol="0">
            <a:spAutoFit/>
          </a:bodyPr>
          <a:lstStyle/>
          <a:p>
            <a:r>
              <a:rPr lang="es-ES" dirty="0" smtClean="0"/>
              <a:t>PDF etiquetado (Adobe Acrobat XI Pro)</a:t>
            </a:r>
            <a:endParaRPr lang="es-ES" dirty="0"/>
          </a:p>
        </p:txBody>
      </p:sp>
      <p:pic>
        <p:nvPicPr>
          <p:cNvPr id="3" name="2 Imagen" descr="Árbol de etiquetas de Adobe Acrobat Professiona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581" y="1354584"/>
            <a:ext cx="2918604" cy="5256584"/>
          </a:xfrm>
          <a:prstGeom prst="rect">
            <a:avLst/>
          </a:prstGeom>
        </p:spPr>
      </p:pic>
      <p:sp>
        <p:nvSpPr>
          <p:cNvPr id="7" name="6 Rectángulo" descr="Rectangulo decorativo señalador" title="Rectangulo decorativo señalador"/>
          <p:cNvSpPr/>
          <p:nvPr/>
        </p:nvSpPr>
        <p:spPr>
          <a:xfrm>
            <a:off x="251520" y="1610271"/>
            <a:ext cx="2592288" cy="5148572"/>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2 Imagen" descr="Panel de &quot;Marcadores&quot; de Adobe Acrobat. Es un índice interno en forma de árbol formado por los título y subtítulos del document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5765" y="1340768"/>
            <a:ext cx="3152374" cy="5256584"/>
          </a:xfrm>
          <a:prstGeom prst="rect">
            <a:avLst/>
          </a:prstGeom>
        </p:spPr>
      </p:pic>
      <p:sp>
        <p:nvSpPr>
          <p:cNvPr id="10" name="6 Rectángulo" descr="Rectangulo decorativo señalador" title="Rectangulo decorativo señalador"/>
          <p:cNvSpPr/>
          <p:nvPr/>
        </p:nvSpPr>
        <p:spPr>
          <a:xfrm>
            <a:off x="5004048" y="1592796"/>
            <a:ext cx="2880320" cy="5148572"/>
          </a:xfrm>
          <a:prstGeom prst="rect">
            <a:avLst/>
          </a:prstGeom>
          <a:noFill/>
          <a:ln w="50800">
            <a:solidFill>
              <a:srgbClr val="054B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4 CuadroTexto"/>
          <p:cNvSpPr txBox="1"/>
          <p:nvPr/>
        </p:nvSpPr>
        <p:spPr>
          <a:xfrm>
            <a:off x="5240760" y="886608"/>
            <a:ext cx="6768752" cy="369332"/>
          </a:xfrm>
          <a:prstGeom prst="rect">
            <a:avLst/>
          </a:prstGeom>
          <a:noFill/>
        </p:spPr>
        <p:txBody>
          <a:bodyPr wrap="square" rtlCol="0">
            <a:spAutoFit/>
          </a:bodyPr>
          <a:lstStyle/>
          <a:p>
            <a:r>
              <a:rPr lang="es-ES" dirty="0" smtClean="0"/>
              <a:t>PDF con marcadores</a:t>
            </a:r>
            <a:endParaRPr lang="es-ES" dirty="0"/>
          </a:p>
        </p:txBody>
      </p:sp>
      <p:pic>
        <p:nvPicPr>
          <p:cNvPr id="4" name="Diapositiva 40" descr="Audio diapositiva 40" title="Audio diapositiva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26902" y="6131768"/>
            <a:ext cx="609600" cy="609600"/>
          </a:xfrm>
          <a:prstGeom prst="rect">
            <a:avLst/>
          </a:prstGeom>
        </p:spPr>
      </p:pic>
    </p:spTree>
    <p:extLst>
      <p:ext uri="{BB962C8B-B14F-4D97-AF65-F5344CB8AC3E}">
        <p14:creationId xmlns:p14="http://schemas.microsoft.com/office/powerpoint/2010/main" val="2210023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Título" hidden="1"/>
          <p:cNvSpPr>
            <a:spLocks noGrp="1"/>
          </p:cNvSpPr>
          <p:nvPr>
            <p:ph type="title"/>
          </p:nvPr>
        </p:nvSpPr>
        <p:spPr>
          <a:xfrm>
            <a:off x="628650" y="365126"/>
            <a:ext cx="7886700" cy="1325563"/>
          </a:xfrm>
        </p:spPr>
        <p:txBody>
          <a:bodyPr>
            <a:normAutofit/>
          </a:bodyPr>
          <a:lstStyle/>
          <a:p>
            <a:r>
              <a:rPr lang="es-ES" dirty="0" smtClean="0"/>
              <a:t>OCR de Adobe Acrobat Professional</a:t>
            </a:r>
            <a:endParaRPr lang="es-ES" dirty="0"/>
          </a:p>
        </p:txBody>
      </p:sp>
      <p:pic>
        <p:nvPicPr>
          <p:cNvPr id="4" name="3 Imagen" descr="Ventana &quot;Reconocer texto&quot; de Adobe Acrobat Professional que permite convertir el texto de una imagen en texto rea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413" y="1052736"/>
            <a:ext cx="8191035" cy="5129996"/>
          </a:xfrm>
          <a:prstGeom prst="rect">
            <a:avLst/>
          </a:prstGeom>
        </p:spPr>
      </p:pic>
      <p:sp>
        <p:nvSpPr>
          <p:cNvPr id="3" name="2 CuadroTexto"/>
          <p:cNvSpPr txBox="1"/>
          <p:nvPr/>
        </p:nvSpPr>
        <p:spPr>
          <a:xfrm>
            <a:off x="323528" y="548680"/>
            <a:ext cx="6768752" cy="369332"/>
          </a:xfrm>
          <a:prstGeom prst="rect">
            <a:avLst/>
          </a:prstGeom>
          <a:noFill/>
        </p:spPr>
        <p:txBody>
          <a:bodyPr wrap="square" rtlCol="0">
            <a:spAutoFit/>
          </a:bodyPr>
          <a:lstStyle/>
          <a:p>
            <a:r>
              <a:rPr lang="es-ES" dirty="0" smtClean="0"/>
              <a:t>Documentos escaneados</a:t>
            </a:r>
            <a:endParaRPr lang="es-ES" dirty="0"/>
          </a:p>
        </p:txBody>
      </p:sp>
      <p:pic>
        <p:nvPicPr>
          <p:cNvPr id="2" name="Diapositiva 41" descr="Audio diapositiva 41" title="Audio diapositiva 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8424" y="6182732"/>
            <a:ext cx="609600" cy="609600"/>
          </a:xfrm>
          <a:prstGeom prst="rect">
            <a:avLst/>
          </a:prstGeom>
        </p:spPr>
      </p:pic>
    </p:spTree>
    <p:extLst>
      <p:ext uri="{BB962C8B-B14F-4D97-AF65-F5344CB8AC3E}">
        <p14:creationId xmlns:p14="http://schemas.microsoft.com/office/powerpoint/2010/main" val="14734205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p:cNvSpPr>
            <a:spLocks noGrp="1"/>
          </p:cNvSpPr>
          <p:nvPr>
            <p:ph type="title"/>
          </p:nvPr>
        </p:nvSpPr>
        <p:spPr>
          <a:xfrm>
            <a:off x="628649" y="762291"/>
            <a:ext cx="8157541" cy="807892"/>
          </a:xfrm>
        </p:spPr>
        <p:txBody>
          <a:bodyPr>
            <a:noAutofit/>
          </a:bodyPr>
          <a:lstStyle/>
          <a:p>
            <a:r>
              <a:rPr lang="es-ES" sz="3200" dirty="0">
                <a:solidFill>
                  <a:srgbClr val="203864"/>
                </a:solidFill>
                <a:latin typeface="Arial" pitchFamily="34" charset="0"/>
                <a:cs typeface="Arial" pitchFamily="34" charset="0"/>
              </a:rPr>
              <a:t>Ventajas de la accesibilidad </a:t>
            </a:r>
            <a:r>
              <a:rPr lang="es-ES" sz="3200" dirty="0" smtClean="0">
                <a:solidFill>
                  <a:srgbClr val="203864"/>
                </a:solidFill>
                <a:latin typeface="Arial" pitchFamily="34" charset="0"/>
                <a:cs typeface="Arial" pitchFamily="34" charset="0"/>
              </a:rPr>
              <a:t>en docencia.</a:t>
            </a:r>
            <a:endParaRPr lang="es-ES" sz="3200" dirty="0">
              <a:solidFill>
                <a:srgbClr val="203864"/>
              </a:solidFill>
              <a:latin typeface="Arial" pitchFamily="34" charset="0"/>
              <a:cs typeface="Arial" pitchFamily="34" charset="0"/>
            </a:endParaRPr>
          </a:p>
        </p:txBody>
      </p:sp>
      <p:sp>
        <p:nvSpPr>
          <p:cNvPr id="3" name="Marcador de contenido"/>
          <p:cNvSpPr>
            <a:spLocks noGrp="1"/>
          </p:cNvSpPr>
          <p:nvPr>
            <p:ph idx="1"/>
          </p:nvPr>
        </p:nvSpPr>
        <p:spPr>
          <a:xfrm>
            <a:off x="628649" y="1509714"/>
            <a:ext cx="8416850" cy="5288506"/>
          </a:xfrm>
        </p:spPr>
        <p:txBody>
          <a:bodyPr>
            <a:normAutofit/>
          </a:bodyPr>
          <a:lstStyle/>
          <a:p>
            <a:pPr marL="0" indent="0">
              <a:buNone/>
            </a:pPr>
            <a:r>
              <a:rPr lang="es-ES" dirty="0" smtClean="0">
                <a:cs typeface="Arial" pitchFamily="34" charset="0"/>
              </a:rPr>
              <a:t>Un documento </a:t>
            </a:r>
            <a:r>
              <a:rPr lang="es-ES" dirty="0">
                <a:cs typeface="Arial" pitchFamily="34" charset="0"/>
              </a:rPr>
              <a:t>accesible tiene </a:t>
            </a:r>
            <a:r>
              <a:rPr lang="es-ES" b="1" dirty="0">
                <a:cs typeface="Arial" pitchFamily="34" charset="0"/>
              </a:rPr>
              <a:t>prioridad en los </a:t>
            </a:r>
            <a:r>
              <a:rPr lang="es-ES" b="1" dirty="0" smtClean="0">
                <a:cs typeface="Arial" pitchFamily="34" charset="0"/>
              </a:rPr>
              <a:t>motores de búsqueda</a:t>
            </a:r>
            <a:r>
              <a:rPr lang="es-ES" dirty="0" smtClean="0">
                <a:cs typeface="Arial" pitchFamily="34" charset="0"/>
              </a:rPr>
              <a:t>.</a:t>
            </a:r>
          </a:p>
          <a:p>
            <a:pPr lvl="1"/>
            <a:r>
              <a:rPr lang="es-ES" dirty="0" smtClean="0">
                <a:cs typeface="Arial" pitchFamily="34" charset="0"/>
              </a:rPr>
              <a:t>Esto mejora el alcance de nuestros documentos.</a:t>
            </a:r>
            <a:endParaRPr lang="es-ES" dirty="0">
              <a:cs typeface="Arial" pitchFamily="34" charset="0"/>
            </a:endParaRPr>
          </a:p>
          <a:p>
            <a:pPr marL="0" indent="0">
              <a:buNone/>
            </a:pPr>
            <a:r>
              <a:rPr lang="es-ES" dirty="0" smtClean="0">
                <a:cs typeface="Arial" pitchFamily="34" charset="0"/>
              </a:rPr>
              <a:t>Los documentos accesibles son </a:t>
            </a:r>
            <a:r>
              <a:rPr lang="es-ES" dirty="0">
                <a:cs typeface="Arial" pitchFamily="34" charset="0"/>
              </a:rPr>
              <a:t>mas </a:t>
            </a:r>
            <a:r>
              <a:rPr lang="es-ES" dirty="0" smtClean="0">
                <a:cs typeface="Arial" pitchFamily="34" charset="0"/>
              </a:rPr>
              <a:t>fáciles </a:t>
            </a:r>
            <a:r>
              <a:rPr lang="es-ES" dirty="0">
                <a:cs typeface="Arial" pitchFamily="34" charset="0"/>
              </a:rPr>
              <a:t>de </a:t>
            </a:r>
            <a:r>
              <a:rPr lang="es-ES" b="1" dirty="0">
                <a:cs typeface="Arial" pitchFamily="34" charset="0"/>
              </a:rPr>
              <a:t>mantener, actualizar y transferir</a:t>
            </a:r>
            <a:r>
              <a:rPr lang="es-ES" dirty="0">
                <a:cs typeface="Arial" pitchFamily="34" charset="0"/>
              </a:rPr>
              <a:t> a otros </a:t>
            </a:r>
            <a:r>
              <a:rPr lang="es-ES" dirty="0" smtClean="0">
                <a:cs typeface="Arial" pitchFamily="34" charset="0"/>
              </a:rPr>
              <a:t>formatos.</a:t>
            </a:r>
          </a:p>
          <a:p>
            <a:pPr marL="0" indent="0">
              <a:buNone/>
            </a:pPr>
            <a:r>
              <a:rPr lang="es-ES" dirty="0" smtClean="0">
                <a:cs typeface="Arial" pitchFamily="34" charset="0"/>
              </a:rPr>
              <a:t>Evidencia el </a:t>
            </a:r>
            <a:r>
              <a:rPr lang="es-ES" b="1" dirty="0" smtClean="0">
                <a:cs typeface="Arial" pitchFamily="34" charset="0"/>
              </a:rPr>
              <a:t>cumplimiento de la ley</a:t>
            </a:r>
            <a:r>
              <a:rPr lang="es-ES" dirty="0" smtClean="0">
                <a:cs typeface="Arial" pitchFamily="34" charset="0"/>
              </a:rPr>
              <a:t>.</a:t>
            </a:r>
            <a:endParaRPr lang="es-ES" dirty="0"/>
          </a:p>
          <a:p>
            <a:pPr lvl="1"/>
            <a:r>
              <a:rPr lang="es-ES" dirty="0"/>
              <a:t>Ley 34/2002, de 11 de julio de 2002, de servicios de la sociedad de la información y comercio electrónico (LSSICE).</a:t>
            </a:r>
          </a:p>
          <a:p>
            <a:pPr lvl="1"/>
            <a:r>
              <a:rPr lang="es-ES" dirty="0"/>
              <a:t>Ley 51/2003, de 2 de diciembre de 2003, de igualdad de oportunidades, no discriminación y accesibilidad universal de las personas con discapacidad (LIONDAU</a:t>
            </a:r>
            <a:r>
              <a:rPr lang="es-ES" dirty="0" smtClean="0"/>
              <a:t>).</a:t>
            </a:r>
          </a:p>
          <a:p>
            <a:pPr lvl="1"/>
            <a:r>
              <a:rPr lang="es-ES" dirty="0"/>
              <a:t>Real Decreto 1112/2018, de 7 de septiembre, sobre accesibilidad de los sitios web y aplicaciones para dispositivos móviles del sector público</a:t>
            </a:r>
            <a:r>
              <a:rPr lang="es-ES" dirty="0" smtClean="0"/>
              <a:t>.</a:t>
            </a:r>
            <a:endParaRPr lang="es-ES" dirty="0">
              <a:cs typeface="Arial" pitchFamily="34" charset="0"/>
            </a:endParaRPr>
          </a:p>
          <a:p>
            <a:pPr marL="0" indent="0">
              <a:buNone/>
            </a:pPr>
            <a:r>
              <a:rPr lang="es-ES" dirty="0" smtClean="0"/>
              <a:t>Demuestra </a:t>
            </a:r>
            <a:r>
              <a:rPr lang="es-ES" b="1" dirty="0" smtClean="0"/>
              <a:t>responsabilidad social</a:t>
            </a:r>
            <a:r>
              <a:rPr lang="es-ES" dirty="0" smtClean="0"/>
              <a:t>.</a:t>
            </a:r>
          </a:p>
          <a:p>
            <a:pPr lvl="1"/>
            <a:r>
              <a:rPr lang="es-ES" dirty="0" smtClean="0"/>
              <a:t>Refuerza la imagen de la UV y nos diferencia.</a:t>
            </a:r>
          </a:p>
        </p:txBody>
      </p:sp>
      <p:sp>
        <p:nvSpPr>
          <p:cNvPr id="4" name="Marcador de número de diapositiva 30"/>
          <p:cNvSpPr>
            <a:spLocks noGrp="1"/>
          </p:cNvSpPr>
          <p:nvPr>
            <p:ph type="sldNum" sz="quarter" idx="12"/>
          </p:nvPr>
        </p:nvSpPr>
        <p:spPr/>
        <p:txBody>
          <a:bodyPr/>
          <a:lstStyle/>
          <a:p>
            <a:fld id="{F938A9F6-B01D-4629-B44B-24D4F76B3417}" type="slidenum">
              <a:rPr lang="es-ES" smtClean="0"/>
              <a:t>42</a:t>
            </a:fld>
            <a:endParaRPr lang="es-ES" dirty="0"/>
          </a:p>
        </p:txBody>
      </p:sp>
      <p:pic>
        <p:nvPicPr>
          <p:cNvPr id="5" name="Diapositiva 30" descr="Audio diapositiva 42" title="Audio diapositiva 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2740" y="5049190"/>
            <a:ext cx="933450" cy="933450"/>
          </a:xfrm>
          <a:prstGeom prst="rect">
            <a:avLst/>
          </a:prstGeom>
        </p:spPr>
      </p:pic>
    </p:spTree>
    <p:extLst>
      <p:ext uri="{BB962C8B-B14F-4D97-AF65-F5344CB8AC3E}">
        <p14:creationId xmlns:p14="http://schemas.microsoft.com/office/powerpoint/2010/main" val="957088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3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200" dirty="0">
                <a:solidFill>
                  <a:srgbClr val="203864"/>
                </a:solidFill>
                <a:latin typeface="Arial" pitchFamily="34" charset="0"/>
                <a:cs typeface="Arial" pitchFamily="34" charset="0"/>
              </a:rPr>
              <a:t>Resumen:</a:t>
            </a:r>
          </a:p>
        </p:txBody>
      </p:sp>
      <p:sp>
        <p:nvSpPr>
          <p:cNvPr id="3" name="Marcador de contenido 2"/>
          <p:cNvSpPr>
            <a:spLocks noGrp="1"/>
          </p:cNvSpPr>
          <p:nvPr>
            <p:ph idx="1"/>
          </p:nvPr>
        </p:nvSpPr>
        <p:spPr>
          <a:xfrm>
            <a:off x="628649" y="1570183"/>
            <a:ext cx="8242395" cy="4862222"/>
          </a:xfrm>
        </p:spPr>
        <p:txBody>
          <a:bodyPr>
            <a:normAutofit/>
          </a:bodyPr>
          <a:lstStyle/>
          <a:p>
            <a:r>
              <a:rPr lang="es-ES" dirty="0" smtClean="0"/>
              <a:t>Existen personas con limitaciones personales, pero también existen limitaciones tecnológicas.</a:t>
            </a:r>
          </a:p>
          <a:p>
            <a:r>
              <a:rPr lang="es-ES" dirty="0" smtClean="0"/>
              <a:t>Es importante trabajar con un diseño universal.</a:t>
            </a:r>
          </a:p>
          <a:p>
            <a:r>
              <a:rPr lang="es-ES" dirty="0" smtClean="0"/>
              <a:t>Debemos cuidar la tipografía, interlineados y los títulos.</a:t>
            </a:r>
          </a:p>
          <a:p>
            <a:r>
              <a:rPr lang="es-ES" dirty="0" smtClean="0"/>
              <a:t>Evitar hacer referencias a color además de vigilar los contrastes.</a:t>
            </a:r>
          </a:p>
          <a:p>
            <a:r>
              <a:rPr lang="es-ES" dirty="0" smtClean="0"/>
              <a:t>Debemos siempre describir todo el contenido no textual.</a:t>
            </a:r>
          </a:p>
          <a:p>
            <a:r>
              <a:rPr lang="es-ES" dirty="0" smtClean="0"/>
              <a:t>Al convertir a </a:t>
            </a:r>
            <a:r>
              <a:rPr lang="es-ES" dirty="0" err="1" smtClean="0"/>
              <a:t>pdf</a:t>
            </a:r>
            <a:r>
              <a:rPr lang="es-ES" dirty="0" smtClean="0"/>
              <a:t>, debemos marcar las opciones de accesibilidad.</a:t>
            </a:r>
          </a:p>
          <a:p>
            <a:r>
              <a:rPr lang="es-ES" dirty="0" smtClean="0"/>
              <a:t>El comprobador de accesibilidad de Microsoft puede ayudarnos a elaborar correctamente nuestra documentación.</a:t>
            </a:r>
          </a:p>
          <a:p>
            <a:r>
              <a:rPr lang="es-ES" dirty="0" smtClean="0"/>
              <a:t>Trabajar de forma accesible nos aporta ventajas en la docencia.</a:t>
            </a:r>
            <a:endParaRPr lang="es-ES" dirty="0"/>
          </a:p>
        </p:txBody>
      </p:sp>
      <p:sp>
        <p:nvSpPr>
          <p:cNvPr id="4" name="Marcador de número de diapositiva 31"/>
          <p:cNvSpPr>
            <a:spLocks noGrp="1"/>
          </p:cNvSpPr>
          <p:nvPr>
            <p:ph type="sldNum" sz="quarter" idx="12"/>
          </p:nvPr>
        </p:nvSpPr>
        <p:spPr/>
        <p:txBody>
          <a:bodyPr/>
          <a:lstStyle/>
          <a:p>
            <a:fld id="{F938A9F6-B01D-4629-B44B-24D4F76B3417}" type="slidenum">
              <a:rPr lang="es-ES" smtClean="0"/>
              <a:t>43</a:t>
            </a:fld>
            <a:endParaRPr lang="es-ES" dirty="0"/>
          </a:p>
        </p:txBody>
      </p:sp>
    </p:spTree>
    <p:extLst>
      <p:ext uri="{BB962C8B-B14F-4D97-AF65-F5344CB8AC3E}">
        <p14:creationId xmlns:p14="http://schemas.microsoft.com/office/powerpoint/2010/main" val="27202014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200" dirty="0">
                <a:solidFill>
                  <a:srgbClr val="203864"/>
                </a:solidFill>
                <a:latin typeface="Arial" pitchFamily="34" charset="0"/>
                <a:cs typeface="Arial" pitchFamily="34" charset="0"/>
              </a:rPr>
              <a:t>Muchas gracias!!</a:t>
            </a:r>
          </a:p>
        </p:txBody>
      </p:sp>
      <p:sp>
        <p:nvSpPr>
          <p:cNvPr id="3" name="Marcador de contenido 2"/>
          <p:cNvSpPr>
            <a:spLocks noGrp="1"/>
          </p:cNvSpPr>
          <p:nvPr>
            <p:ph idx="1"/>
          </p:nvPr>
        </p:nvSpPr>
        <p:spPr>
          <a:xfrm>
            <a:off x="894129" y="3674170"/>
            <a:ext cx="7886700" cy="2715905"/>
          </a:xfrm>
        </p:spPr>
        <p:txBody>
          <a:bodyPr>
            <a:normAutofit fontScale="62500" lnSpcReduction="20000"/>
          </a:bodyPr>
          <a:lstStyle/>
          <a:p>
            <a:pPr marL="0" indent="0" algn="r">
              <a:buNone/>
            </a:pPr>
            <a:endParaRPr lang="es-ES" b="1" dirty="0" smtClean="0">
              <a:hlinkClick r:id="rId4" tooltip="Web de UVdiscapacitat"/>
            </a:endParaRPr>
          </a:p>
          <a:p>
            <a:pPr marL="0" indent="0" algn="r">
              <a:buNone/>
            </a:pPr>
            <a:endParaRPr lang="es-ES" b="1" dirty="0">
              <a:hlinkClick r:id="rId4" tooltip="Web de UVdiscapacitat"/>
            </a:endParaRPr>
          </a:p>
          <a:p>
            <a:pPr marL="0" indent="0" algn="r">
              <a:buNone/>
            </a:pPr>
            <a:endParaRPr lang="es-ES" b="1" dirty="0" smtClean="0">
              <a:hlinkClick r:id="rId4" tooltip="Web de UVdiscapacitat"/>
            </a:endParaRPr>
          </a:p>
          <a:p>
            <a:pPr marL="0" indent="0" algn="r">
              <a:buNone/>
            </a:pPr>
            <a:endParaRPr lang="es-ES" b="1" dirty="0">
              <a:hlinkClick r:id="rId4" tooltip="Web de UVdiscapacitat"/>
            </a:endParaRPr>
          </a:p>
          <a:p>
            <a:pPr marL="0" indent="0" algn="r">
              <a:buNone/>
            </a:pPr>
            <a:endParaRPr lang="es-ES" b="1" dirty="0" smtClean="0">
              <a:hlinkClick r:id="rId4" tooltip="Web de UVdiscapacitat"/>
            </a:endParaRPr>
          </a:p>
          <a:p>
            <a:pPr marL="0" indent="0" algn="r">
              <a:buNone/>
            </a:pPr>
            <a:r>
              <a:rPr lang="es-ES" sz="3800" b="1" dirty="0" smtClean="0">
                <a:hlinkClick r:id="rId4" tooltip="Web de UVdiscapacitat"/>
              </a:rPr>
              <a:t>Web de </a:t>
            </a:r>
            <a:r>
              <a:rPr lang="es-ES" sz="3800" b="1" dirty="0" err="1" smtClean="0">
                <a:hlinkClick r:id="rId4" tooltip="Web de UVdiscapacitat"/>
              </a:rPr>
              <a:t>UVdiscapacitat</a:t>
            </a:r>
            <a:endParaRPr lang="es-ES" sz="3800" b="1" dirty="0" smtClean="0"/>
          </a:p>
          <a:p>
            <a:pPr marL="0" indent="0" algn="r">
              <a:buNone/>
            </a:pPr>
            <a:endParaRPr lang="es-ES" sz="3800" b="1" dirty="0" smtClean="0"/>
          </a:p>
          <a:p>
            <a:pPr marL="0" indent="0" algn="r">
              <a:buNone/>
            </a:pPr>
            <a:r>
              <a:rPr lang="es-ES" sz="3800" b="1" dirty="0" smtClean="0"/>
              <a:t>Javier Francés </a:t>
            </a:r>
            <a:r>
              <a:rPr lang="es-ES" sz="3800" b="1" dirty="0" err="1" smtClean="0"/>
              <a:t>Aloy</a:t>
            </a:r>
            <a:endParaRPr lang="es-ES" sz="3800" b="1" dirty="0" smtClean="0"/>
          </a:p>
          <a:p>
            <a:pPr marL="0" indent="0" algn="r">
              <a:buNone/>
            </a:pPr>
            <a:r>
              <a:rPr lang="es-ES" sz="3800" dirty="0" smtClean="0">
                <a:hlinkClick r:id="rId5" tooltip="Correo electrónico a Javier Francés Aloy"/>
              </a:rPr>
              <a:t>Javier.francés@fundacions.uv.es</a:t>
            </a:r>
            <a:r>
              <a:rPr lang="es-ES" sz="3800" dirty="0" smtClean="0"/>
              <a:t> </a:t>
            </a:r>
            <a:endParaRPr lang="es-ES" sz="3800" dirty="0"/>
          </a:p>
        </p:txBody>
      </p:sp>
      <p:pic>
        <p:nvPicPr>
          <p:cNvPr id="5" name="1 Imagen" descr="Varias personas con discapacidad y una huella dactilar de fondo" title="Imagen decorativa UVdiscapacitat"/>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7832" y="1392763"/>
            <a:ext cx="4099647" cy="456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número de diapositiva 32"/>
          <p:cNvSpPr>
            <a:spLocks noGrp="1"/>
          </p:cNvSpPr>
          <p:nvPr>
            <p:ph type="sldNum" sz="quarter" idx="12"/>
          </p:nvPr>
        </p:nvSpPr>
        <p:spPr/>
        <p:txBody>
          <a:bodyPr/>
          <a:lstStyle/>
          <a:p>
            <a:fld id="{F938A9F6-B01D-4629-B44B-24D4F76B3417}" type="slidenum">
              <a:rPr lang="es-ES" smtClean="0"/>
              <a:t>44</a:t>
            </a:fld>
            <a:endParaRPr lang="es-ES" dirty="0"/>
          </a:p>
        </p:txBody>
      </p:sp>
      <p:pic>
        <p:nvPicPr>
          <p:cNvPr id="6" name="Diapositiva 32" descr="Audio diapositiva 32" title="Audio diapositiva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90838" y="3400103"/>
            <a:ext cx="926812" cy="926812"/>
          </a:xfrm>
          <a:prstGeom prst="rect">
            <a:avLst/>
          </a:prstGeom>
        </p:spPr>
      </p:pic>
    </p:spTree>
    <p:extLst>
      <p:ext uri="{BB962C8B-B14F-4D97-AF65-F5344CB8AC3E}">
        <p14:creationId xmlns:p14="http://schemas.microsoft.com/office/powerpoint/2010/main" val="553638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1"/>
          <p:cNvSpPr>
            <a:spLocks noGrp="1"/>
          </p:cNvSpPr>
          <p:nvPr>
            <p:ph type="title"/>
          </p:nvPr>
        </p:nvSpPr>
        <p:spPr>
          <a:xfrm>
            <a:off x="467544" y="1052736"/>
            <a:ext cx="8218487" cy="2290762"/>
          </a:xfrm>
        </p:spPr>
        <p:txBody>
          <a:bodyPr>
            <a:normAutofit fontScale="90000"/>
          </a:bodyPr>
          <a:lstStyle/>
          <a:p>
            <a:pPr algn="ctr"/>
            <a:r>
              <a:rPr lang="es-ES" altLang="es-ES" sz="5400" dirty="0" smtClean="0"/>
              <a:t>¿Discapacidad </a:t>
            </a:r>
            <a:br>
              <a:rPr lang="es-ES" altLang="es-ES" sz="5400" dirty="0" smtClean="0"/>
            </a:br>
            <a:r>
              <a:rPr lang="es-ES" altLang="es-ES" sz="5400" dirty="0" smtClean="0"/>
              <a:t>o </a:t>
            </a:r>
            <a:br>
              <a:rPr lang="es-ES" altLang="es-ES" sz="5400" dirty="0" smtClean="0"/>
            </a:br>
            <a:r>
              <a:rPr lang="es-ES" altLang="es-ES" sz="5400" dirty="0" smtClean="0"/>
              <a:t>Diversidad funcional?</a:t>
            </a:r>
          </a:p>
        </p:txBody>
      </p:sp>
      <p:pic>
        <p:nvPicPr>
          <p:cNvPr id="7171" name="Imagen 3" descr="Un interrogante" title="Imagen decorativa"/>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573016"/>
            <a:ext cx="2664346" cy="2664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7094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p:cNvSpPr>
            <a:spLocks noGrp="1"/>
          </p:cNvSpPr>
          <p:nvPr>
            <p:ph type="title"/>
          </p:nvPr>
        </p:nvSpPr>
        <p:spPr>
          <a:xfrm>
            <a:off x="664654" y="548680"/>
            <a:ext cx="7886700" cy="700237"/>
          </a:xfrm>
        </p:spPr>
        <p:txBody>
          <a:bodyPr/>
          <a:lstStyle/>
          <a:p>
            <a:pPr algn="ctr"/>
            <a:r>
              <a:rPr lang="es-ES" altLang="es-ES" sz="3200" b="1" dirty="0" smtClean="0"/>
              <a:t>¿Discapacidad o Diversidad Funcional?</a:t>
            </a:r>
          </a:p>
        </p:txBody>
      </p:sp>
      <p:sp>
        <p:nvSpPr>
          <p:cNvPr id="3" name="Marcador de contenido 2"/>
          <p:cNvSpPr>
            <a:spLocks noGrp="1"/>
          </p:cNvSpPr>
          <p:nvPr>
            <p:ph idx="1"/>
          </p:nvPr>
        </p:nvSpPr>
        <p:spPr>
          <a:xfrm>
            <a:off x="179512" y="1340768"/>
            <a:ext cx="8856984" cy="3925317"/>
          </a:xfrm>
        </p:spPr>
        <p:txBody>
          <a:bodyPr/>
          <a:lstStyle/>
          <a:p>
            <a:pPr marL="0" indent="0" algn="just">
              <a:buFontTx/>
              <a:buNone/>
              <a:defRPr/>
            </a:pPr>
            <a:r>
              <a:rPr lang="es-ES" sz="1600" dirty="0" smtClean="0"/>
              <a:t>El </a:t>
            </a:r>
            <a:r>
              <a:rPr lang="es-ES" sz="1600" dirty="0"/>
              <a:t>término que se viene utilizando con diferencia es el de </a:t>
            </a:r>
            <a:r>
              <a:rPr lang="es-ES" sz="1600" b="1" i="1" dirty="0"/>
              <a:t>Persona con Discapacidad</a:t>
            </a:r>
            <a:r>
              <a:rPr lang="es-ES" sz="1600" dirty="0"/>
              <a:t> que puede considerarse como el oficial pues está difundido en normas y clasificaciones como la del CIF </a:t>
            </a:r>
            <a:r>
              <a:rPr lang="es-ES" sz="1600" b="1" dirty="0"/>
              <a:t>«Clasificación Internacional del Funcionamiento, de la Discapacidad y de la Salud»</a:t>
            </a:r>
            <a:r>
              <a:rPr lang="es-ES" sz="1600" dirty="0"/>
              <a:t> y le sigue el de </a:t>
            </a:r>
            <a:r>
              <a:rPr lang="es-ES" sz="1600" b="1" i="1" dirty="0"/>
              <a:t>Diversidad Funcional</a:t>
            </a:r>
            <a:r>
              <a:rPr lang="es-ES" sz="1600" dirty="0"/>
              <a:t>, pues los utilizados anteriormente como eran discapacitados, minusválidos, inválidos, </a:t>
            </a:r>
            <a:r>
              <a:rPr lang="es-ES" sz="1600" dirty="0" err="1"/>
              <a:t>etc</a:t>
            </a:r>
            <a:r>
              <a:rPr lang="es-ES" sz="1600" dirty="0"/>
              <a:t>, eran términos peyorativos, aunque hoy en día se siguen utilizando y no sólo en medios más o menos profanos en la materia, sino que podemos encontrarlos en páginas web del sector y de las propias Administraciones Públicas</a:t>
            </a:r>
            <a:r>
              <a:rPr lang="es-ES" sz="1600" dirty="0" smtClean="0"/>
              <a:t>.</a:t>
            </a:r>
          </a:p>
          <a:p>
            <a:pPr marL="0" indent="0">
              <a:buFontTx/>
              <a:buNone/>
              <a:defRPr/>
            </a:pPr>
            <a:endParaRPr lang="es-ES" sz="1600" dirty="0" smtClean="0"/>
          </a:p>
          <a:p>
            <a:pPr marL="0" indent="0" algn="just">
              <a:buFontTx/>
              <a:buNone/>
              <a:defRPr/>
            </a:pPr>
            <a:r>
              <a:rPr lang="es-ES" sz="1600" b="1" i="1" dirty="0"/>
              <a:t>Actualmente existe la tendencia a utilizar el término Diversidad Funcional en lugar </a:t>
            </a:r>
            <a:r>
              <a:rPr lang="es-ES" sz="1600" b="1" i="1" dirty="0" smtClean="0"/>
              <a:t>de Discapacidad.</a:t>
            </a:r>
          </a:p>
          <a:p>
            <a:pPr marL="0" indent="0" algn="just">
              <a:buFontTx/>
              <a:buNone/>
              <a:defRPr/>
            </a:pPr>
            <a:r>
              <a:rPr lang="es-ES" sz="1600" dirty="0" smtClean="0"/>
              <a:t>Sin </a:t>
            </a:r>
            <a:r>
              <a:rPr lang="es-ES" sz="1600" dirty="0"/>
              <a:t>embargo, es un término </a:t>
            </a:r>
            <a:r>
              <a:rPr lang="es-ES" sz="1600" b="1" dirty="0">
                <a:solidFill>
                  <a:srgbClr val="FF0000"/>
                </a:solidFill>
              </a:rPr>
              <a:t>polémico</a:t>
            </a:r>
            <a:r>
              <a:rPr lang="es-ES" sz="1600" dirty="0"/>
              <a:t>. Pues aunque Diversidad Funcional puede ser una terminología más justa, el ser un término que la sociedad no reconoce </a:t>
            </a:r>
            <a:r>
              <a:rPr lang="es-ES" sz="1600" b="1" dirty="0">
                <a:solidFill>
                  <a:srgbClr val="FF0000"/>
                </a:solidFill>
              </a:rPr>
              <a:t>puede aumentar la invisibilidad del colectivo</a:t>
            </a:r>
            <a:r>
              <a:rPr lang="es-ES" sz="1600" dirty="0">
                <a:solidFill>
                  <a:srgbClr val="FF0000"/>
                </a:solidFill>
              </a:rPr>
              <a:t> </a:t>
            </a:r>
            <a:r>
              <a:rPr lang="es-ES" sz="1600" dirty="0"/>
              <a:t>y generar confusión, inseguridad jurídica y, por tanto, rebajar la protección que todavía es necesaria</a:t>
            </a:r>
            <a:r>
              <a:rPr lang="es-ES" sz="1600" dirty="0" smtClean="0"/>
              <a:t>.</a:t>
            </a:r>
          </a:p>
          <a:p>
            <a:pPr marL="0" indent="0">
              <a:buFontTx/>
              <a:buNone/>
              <a:defRPr/>
            </a:pPr>
            <a:endParaRPr lang="es-ES" sz="1600" dirty="0" smtClean="0"/>
          </a:p>
          <a:p>
            <a:pPr marL="0" indent="0" algn="ctr">
              <a:buFontTx/>
              <a:buNone/>
              <a:defRPr/>
            </a:pPr>
            <a:r>
              <a:rPr lang="es-ES" sz="1600" b="1" i="1" dirty="0" smtClean="0"/>
              <a:t>En la actualidad, estamos lejos de que el grueso de la población entienda lo que significa la Diversidad Funcional.</a:t>
            </a:r>
            <a:endParaRPr lang="es-ES" sz="1600" dirty="0" smtClean="0"/>
          </a:p>
          <a:p>
            <a:pPr>
              <a:defRPr/>
            </a:pPr>
            <a:endParaRPr lang="es-ES" sz="1600" dirty="0"/>
          </a:p>
          <a:p>
            <a:pPr marL="0" indent="0">
              <a:buNone/>
              <a:defRPr/>
            </a:pPr>
            <a:endParaRPr lang="es-ES" dirty="0"/>
          </a:p>
        </p:txBody>
      </p:sp>
    </p:spTree>
    <p:extLst>
      <p:ext uri="{BB962C8B-B14F-4D97-AF65-F5344CB8AC3E}">
        <p14:creationId xmlns:p14="http://schemas.microsoft.com/office/powerpoint/2010/main" val="2082738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Certificado de discapacidad</a:t>
            </a:r>
            <a:endParaRPr lang="es-ES" dirty="0"/>
          </a:p>
        </p:txBody>
      </p:sp>
      <p:sp>
        <p:nvSpPr>
          <p:cNvPr id="3" name="Marcador de contenido 2"/>
          <p:cNvSpPr>
            <a:spLocks noGrp="1"/>
          </p:cNvSpPr>
          <p:nvPr>
            <p:ph idx="1"/>
          </p:nvPr>
        </p:nvSpPr>
        <p:spPr/>
        <p:txBody>
          <a:bodyPr/>
          <a:lstStyle/>
          <a:p>
            <a:endParaRPr lang="es-ES"/>
          </a:p>
        </p:txBody>
      </p:sp>
      <p:pic>
        <p:nvPicPr>
          <p:cNvPr id="10242" name="Imagen 3" descr="Imagen pagina web de GVA en el apartado de reconocimiento y valoracion de la discapacidad." title="Imagen pagina web GV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 y="87983"/>
            <a:ext cx="9101137"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641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p:cNvSpPr>
            <a:spLocks noGrp="1"/>
          </p:cNvSpPr>
          <p:nvPr>
            <p:ph type="title"/>
          </p:nvPr>
        </p:nvSpPr>
        <p:spPr>
          <a:xfrm>
            <a:off x="395287" y="314733"/>
            <a:ext cx="7886700" cy="1325563"/>
          </a:xfrm>
        </p:spPr>
        <p:txBody>
          <a:bodyPr>
            <a:normAutofit/>
          </a:bodyPr>
          <a:lstStyle/>
          <a:p>
            <a:pPr>
              <a:defRPr/>
            </a:pPr>
            <a:r>
              <a:rPr lang="es-ES" sz="3200" b="1" dirty="0" smtClean="0">
                <a:solidFill>
                  <a:schemeClr val="accent5">
                    <a:lumMod val="50000"/>
                  </a:schemeClr>
                </a:solidFill>
                <a:cs typeface="Arial" panose="020B0604020202020204" pitchFamily="34" charset="0"/>
              </a:rPr>
              <a:t>Accesibilidad:</a:t>
            </a:r>
            <a:endParaRPr lang="es-ES" sz="3200" b="1" dirty="0">
              <a:solidFill>
                <a:schemeClr val="accent5">
                  <a:lumMod val="50000"/>
                </a:schemeClr>
              </a:solidFill>
              <a:cs typeface="Arial" panose="020B0604020202020204" pitchFamily="34" charset="0"/>
            </a:endParaRPr>
          </a:p>
        </p:txBody>
      </p:sp>
      <p:sp>
        <p:nvSpPr>
          <p:cNvPr id="2" name="Marcador de contenido"/>
          <p:cNvSpPr>
            <a:spLocks noGrp="1"/>
          </p:cNvSpPr>
          <p:nvPr>
            <p:ph idx="1"/>
          </p:nvPr>
        </p:nvSpPr>
        <p:spPr>
          <a:xfrm>
            <a:off x="395287" y="1556792"/>
            <a:ext cx="8505825" cy="4679726"/>
          </a:xfrm>
        </p:spPr>
        <p:txBody>
          <a:bodyPr>
            <a:normAutofit/>
          </a:bodyPr>
          <a:lstStyle/>
          <a:p>
            <a:pPr marL="0" indent="0">
              <a:buFontTx/>
              <a:buNone/>
              <a:defRPr/>
            </a:pPr>
            <a:r>
              <a:rPr lang="es-ES" sz="2300" dirty="0" smtClean="0"/>
              <a:t>Cuando hablamos de accesibilidad digital, hablamos de accesible para</a:t>
            </a:r>
          </a:p>
          <a:p>
            <a:pPr marL="0" indent="0">
              <a:buFontTx/>
              <a:buNone/>
              <a:defRPr/>
            </a:pPr>
            <a:r>
              <a:rPr lang="es-ES" sz="2300" dirty="0" smtClean="0">
                <a:solidFill>
                  <a:srgbClr val="203864"/>
                </a:solidFill>
              </a:rPr>
              <a:t>todas las personas</a:t>
            </a:r>
            <a:r>
              <a:rPr lang="es-ES" sz="2300" dirty="0" smtClean="0"/>
              <a:t>.</a:t>
            </a:r>
          </a:p>
          <a:p>
            <a:pPr marL="0" indent="0">
              <a:buFontTx/>
              <a:buNone/>
              <a:defRPr/>
            </a:pPr>
            <a:endParaRPr lang="es-ES" sz="2300" dirty="0" smtClean="0">
              <a:solidFill>
                <a:srgbClr val="A40000"/>
              </a:solidFill>
            </a:endParaRPr>
          </a:p>
          <a:p>
            <a:pPr marL="0" indent="0">
              <a:buFontTx/>
              <a:buNone/>
              <a:defRPr/>
            </a:pPr>
            <a:endParaRPr lang="es-ES" sz="2300" dirty="0" smtClean="0">
              <a:solidFill>
                <a:srgbClr val="A40000"/>
              </a:solidFill>
            </a:endParaRPr>
          </a:p>
          <a:p>
            <a:pPr marL="0" indent="0">
              <a:buFontTx/>
              <a:buNone/>
              <a:defRPr/>
            </a:pPr>
            <a:endParaRPr lang="es-ES" sz="2300" dirty="0">
              <a:solidFill>
                <a:srgbClr val="A40000"/>
              </a:solidFill>
            </a:endParaRPr>
          </a:p>
          <a:p>
            <a:pPr marL="0" indent="0">
              <a:spcAft>
                <a:spcPts val="3000"/>
              </a:spcAft>
              <a:buFontTx/>
              <a:buNone/>
              <a:defRPr/>
            </a:pPr>
            <a:r>
              <a:rPr lang="es-ES" sz="2300" b="1" dirty="0">
                <a:solidFill>
                  <a:srgbClr val="203864"/>
                </a:solidFill>
              </a:rPr>
              <a:t>“Accesible” </a:t>
            </a:r>
            <a:r>
              <a:rPr lang="es-ES" sz="2300" dirty="0" smtClean="0"/>
              <a:t>significa, </a:t>
            </a:r>
            <a:r>
              <a:rPr lang="es-ES" sz="2300" dirty="0" smtClean="0">
                <a:solidFill>
                  <a:srgbClr val="203864"/>
                </a:solidFill>
              </a:rPr>
              <a:t>independientemente</a:t>
            </a:r>
            <a:r>
              <a:rPr lang="es-ES" sz="2300" dirty="0" smtClean="0"/>
              <a:t>:</a:t>
            </a:r>
          </a:p>
          <a:p>
            <a:pPr>
              <a:spcAft>
                <a:spcPts val="3000"/>
              </a:spcAft>
              <a:defRPr/>
            </a:pPr>
            <a:r>
              <a:rPr lang="es-ES" sz="2300" dirty="0" smtClean="0"/>
              <a:t>de </a:t>
            </a:r>
            <a:r>
              <a:rPr lang="es-ES" sz="2300" dirty="0"/>
              <a:t>las </a:t>
            </a:r>
            <a:r>
              <a:rPr lang="es-ES" sz="2300" b="1" dirty="0">
                <a:solidFill>
                  <a:srgbClr val="203864"/>
                </a:solidFill>
              </a:rPr>
              <a:t>limitaciones </a:t>
            </a:r>
            <a:r>
              <a:rPr lang="es-ES" sz="2300" b="1" dirty="0" smtClean="0">
                <a:solidFill>
                  <a:srgbClr val="203864"/>
                </a:solidFill>
              </a:rPr>
              <a:t>personales.</a:t>
            </a:r>
          </a:p>
          <a:p>
            <a:pPr>
              <a:spcAft>
                <a:spcPts val="3000"/>
              </a:spcAft>
              <a:defRPr/>
            </a:pPr>
            <a:r>
              <a:rPr lang="es-ES" sz="2300" dirty="0" smtClean="0"/>
              <a:t>de </a:t>
            </a:r>
            <a:r>
              <a:rPr lang="es-ES" sz="2300" dirty="0"/>
              <a:t>las </a:t>
            </a:r>
            <a:r>
              <a:rPr lang="es-ES" sz="2300" b="1" dirty="0" smtClean="0">
                <a:solidFill>
                  <a:srgbClr val="203864"/>
                </a:solidFill>
              </a:rPr>
              <a:t>limitaciones tecnológicas </a:t>
            </a:r>
            <a:r>
              <a:rPr lang="es-ES" sz="2300" dirty="0" smtClean="0"/>
              <a:t>o </a:t>
            </a:r>
            <a:r>
              <a:rPr lang="es-ES" sz="2300" dirty="0"/>
              <a:t>del entorno</a:t>
            </a:r>
            <a:r>
              <a:rPr lang="es-ES" sz="2300" dirty="0" smtClean="0"/>
              <a:t>.</a:t>
            </a:r>
            <a:endParaRPr lang="es-ES" sz="2300" dirty="0"/>
          </a:p>
        </p:txBody>
      </p:sp>
      <p:pic>
        <p:nvPicPr>
          <p:cNvPr id="4" name="Imagen 3" descr="Logotipos de varias discapacidades" title="Imagen decorativ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2590445"/>
            <a:ext cx="2737104" cy="2474976"/>
          </a:xfrm>
          <a:prstGeom prst="rect">
            <a:avLst/>
          </a:prstGeom>
        </p:spPr>
      </p:pic>
      <p:pic>
        <p:nvPicPr>
          <p:cNvPr id="5" name="Diapositiva 8" descr="Audio diapositiva 8" title="Audio diapositiva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9795" y="5794274"/>
            <a:ext cx="609600" cy="609600"/>
          </a:xfrm>
          <a:prstGeom prst="rect">
            <a:avLst/>
          </a:prstGeom>
        </p:spPr>
      </p:pic>
    </p:spTree>
    <p:extLst>
      <p:ext uri="{BB962C8B-B14F-4D97-AF65-F5344CB8AC3E}">
        <p14:creationId xmlns:p14="http://schemas.microsoft.com/office/powerpoint/2010/main" val="3180478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7"/>
          <p:cNvSpPr>
            <a:spLocks noGrp="1"/>
          </p:cNvSpPr>
          <p:nvPr>
            <p:ph type="title"/>
          </p:nvPr>
        </p:nvSpPr>
        <p:spPr>
          <a:xfrm>
            <a:off x="628650" y="781050"/>
            <a:ext cx="7886700" cy="808038"/>
          </a:xfrm>
        </p:spPr>
        <p:txBody>
          <a:bodyPr/>
          <a:lstStyle/>
          <a:p>
            <a:r>
              <a:rPr lang="es-ES" altLang="es-ES" smtClean="0">
                <a:solidFill>
                  <a:schemeClr val="bg1"/>
                </a:solidFill>
              </a:rPr>
              <a:t>Limitaciones personales:</a:t>
            </a:r>
          </a:p>
        </p:txBody>
      </p:sp>
      <p:graphicFrame>
        <p:nvGraphicFramePr>
          <p:cNvPr id="4" name="Título" descr="Título: Limitaciones Personales - Limitaciones tecnológicas y del entorno" title="Título: Limitaciones Personales - Limitaciones tecnológicas y del entorno"/>
          <p:cNvGraphicFramePr/>
          <p:nvPr/>
        </p:nvGraphicFramePr>
        <p:xfrm>
          <a:off x="323528" y="877168"/>
          <a:ext cx="8568952" cy="535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316" name="Marcador de contenido"/>
          <p:cNvSpPr>
            <a:spLocks noGrp="1"/>
          </p:cNvSpPr>
          <p:nvPr>
            <p:ph idx="1"/>
          </p:nvPr>
        </p:nvSpPr>
        <p:spPr>
          <a:xfrm>
            <a:off x="628650" y="1589088"/>
            <a:ext cx="7886700" cy="4351337"/>
          </a:xfrm>
        </p:spPr>
        <p:txBody>
          <a:bodyPr/>
          <a:lstStyle/>
          <a:p>
            <a:r>
              <a:rPr lang="es-ES" altLang="es-ES" sz="2600" smtClean="0"/>
              <a:t>Personas con discapacidad:</a:t>
            </a:r>
          </a:p>
          <a:p>
            <a:pPr lvl="1"/>
            <a:r>
              <a:rPr lang="es-ES" altLang="es-ES" sz="2600" b="1" smtClean="0"/>
              <a:t>Visual</a:t>
            </a:r>
            <a:r>
              <a:rPr lang="es-ES" altLang="es-ES" sz="2600" smtClean="0"/>
              <a:t> </a:t>
            </a:r>
            <a:r>
              <a:rPr lang="es-ES" altLang="es-ES" sz="2600" smtClean="0">
                <a:sym typeface="Wingdings" panose="05000000000000000000" pitchFamily="2" charset="2"/>
              </a:rPr>
              <a:t> </a:t>
            </a:r>
            <a:r>
              <a:rPr lang="es-ES" altLang="es-ES" sz="2600" smtClean="0"/>
              <a:t>Ceguera, sordoceguera.</a:t>
            </a:r>
          </a:p>
        </p:txBody>
      </p:sp>
      <p:sp>
        <p:nvSpPr>
          <p:cNvPr id="13317" name="Cuadro texto"/>
          <p:cNvSpPr txBox="1">
            <a:spLocks noChangeArrowheads="1"/>
          </p:cNvSpPr>
          <p:nvPr/>
        </p:nvSpPr>
        <p:spPr bwMode="auto">
          <a:xfrm>
            <a:off x="323850" y="2874963"/>
            <a:ext cx="482441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ES" sz="2000" b="1">
                <a:solidFill>
                  <a:srgbClr val="203864"/>
                </a:solidFill>
              </a:rPr>
              <a:t>Ejemplos de productos de apoyo:</a:t>
            </a:r>
          </a:p>
        </p:txBody>
      </p:sp>
      <p:sp>
        <p:nvSpPr>
          <p:cNvPr id="13318" name="CuadroTexto"/>
          <p:cNvSpPr txBox="1">
            <a:spLocks noChangeArrowheads="1"/>
          </p:cNvSpPr>
          <p:nvPr/>
        </p:nvSpPr>
        <p:spPr bwMode="auto">
          <a:xfrm>
            <a:off x="331788" y="3743325"/>
            <a:ext cx="2178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ES" sz="1800" b="1"/>
              <a:t>Línea Braille</a:t>
            </a:r>
          </a:p>
        </p:txBody>
      </p:sp>
      <p:sp>
        <p:nvSpPr>
          <p:cNvPr id="13320" name="CuadroTexto"/>
          <p:cNvSpPr txBox="1">
            <a:spLocks noChangeArrowheads="1"/>
          </p:cNvSpPr>
          <p:nvPr/>
        </p:nvSpPr>
        <p:spPr bwMode="auto">
          <a:xfrm>
            <a:off x="4843463" y="3684588"/>
            <a:ext cx="3709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s-ES" sz="1800" b="1"/>
              <a:t>Lectores de pantalla: Jaws o NVDA</a:t>
            </a:r>
          </a:p>
        </p:txBody>
      </p:sp>
      <p:pic>
        <p:nvPicPr>
          <p:cNvPr id="5133" name="Imagen" descr="Imagen NVDA" title="Imagen NVDA"/>
          <p:cNvPicPr>
            <a:picLocks noChangeAspect="1" noChangeArrowheads="1"/>
          </p:cNvPicPr>
          <p:nvPr/>
        </p:nvPicPr>
        <p:blipFill>
          <a:blip r:embed="rId10"/>
          <a:srcRect/>
          <a:stretch>
            <a:fillRect/>
          </a:stretch>
        </p:blipFill>
        <p:spPr bwMode="auto">
          <a:xfrm>
            <a:off x="5057774" y="4592638"/>
            <a:ext cx="481013" cy="482600"/>
          </a:xfrm>
          <a:prstGeom prst="rect">
            <a:avLst/>
          </a:prstGeom>
          <a:noFill/>
          <a:extLst>
            <a:ext uri="{909E8E84-426E-40DD-AFC4-6F175D3DCCD1}">
              <a14:hiddenFill xmlns:a14="http://schemas.microsoft.com/office/drawing/2010/main">
                <a:solidFill>
                  <a:srgbClr val="FFFFFF"/>
                </a:solidFill>
              </a14:hiddenFill>
            </a:ext>
          </a:extLst>
        </p:spPr>
      </p:pic>
      <p:pic>
        <p:nvPicPr>
          <p:cNvPr id="5135" name="Imagen" descr="Imagen: JAWS" title="Imagen: JAWS"/>
          <p:cNvPicPr>
            <a:picLocks noChangeAspect="1" noChangeArrowheads="1"/>
          </p:cNvPicPr>
          <p:nvPr/>
        </p:nvPicPr>
        <p:blipFill>
          <a:blip r:embed="rId11"/>
          <a:srcRect/>
          <a:stretch>
            <a:fillRect/>
          </a:stretch>
        </p:blipFill>
        <p:spPr bwMode="auto">
          <a:xfrm>
            <a:off x="5078414" y="5724625"/>
            <a:ext cx="392112" cy="392112"/>
          </a:xfrm>
          <a:prstGeom prst="rect">
            <a:avLst/>
          </a:prstGeom>
          <a:noFill/>
          <a:extLst>
            <a:ext uri="{909E8E84-426E-40DD-AFC4-6F175D3DCCD1}">
              <a14:hiddenFill xmlns:a14="http://schemas.microsoft.com/office/drawing/2010/main">
                <a:solidFill>
                  <a:srgbClr val="FFFFFF"/>
                </a:solidFill>
              </a14:hiddenFill>
            </a:ext>
          </a:extLst>
        </p:spPr>
      </p:pic>
      <p:sp>
        <p:nvSpPr>
          <p:cNvPr id="27" name="Flecha derecha" descr="Flecha negra hacia la derecha" title="Flecha"/>
          <p:cNvSpPr/>
          <p:nvPr/>
        </p:nvSpPr>
        <p:spPr>
          <a:xfrm>
            <a:off x="6032500" y="5076825"/>
            <a:ext cx="474663" cy="37782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18" name="Imagen" descr="Imagen: Los lectores de pantalla leerán el contenido en voz alta" title="Imagen: Los lectores de pantalla leerán el contenido en voz alta"/>
          <p:cNvPicPr>
            <a:picLocks noChangeAspect="1"/>
          </p:cNvPicPr>
          <p:nvPr/>
        </p:nvPicPr>
        <p:blipFill>
          <a:blip r:embed="rId12"/>
          <a:stretch>
            <a:fillRect/>
          </a:stretch>
        </p:blipFill>
        <p:spPr>
          <a:xfrm>
            <a:off x="6761163" y="4691062"/>
            <a:ext cx="1930400" cy="1536700"/>
          </a:xfrm>
          <a:prstGeom prst="rect">
            <a:avLst/>
          </a:prstGeom>
        </p:spPr>
      </p:pic>
      <p:pic>
        <p:nvPicPr>
          <p:cNvPr id="1026" name="Picture 2" descr="Linea braille " title="Imagen decorativ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5000" y="3353594"/>
            <a:ext cx="2667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n linea braille ampliada" title="Imagen decorativ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9725" y="4784131"/>
            <a:ext cx="2354263" cy="1765697"/>
          </a:xfrm>
          <a:prstGeom prst="rect">
            <a:avLst/>
          </a:prstGeom>
          <a:noFill/>
          <a:extLst>
            <a:ext uri="{909E8E84-426E-40DD-AFC4-6F175D3DCCD1}">
              <a14:hiddenFill xmlns:a14="http://schemas.microsoft.com/office/drawing/2010/main">
                <a:solidFill>
                  <a:srgbClr val="FFFFFF"/>
                </a:solidFill>
              </a14:hiddenFill>
            </a:ext>
          </a:extLst>
        </p:spPr>
      </p:pic>
      <p:pic>
        <p:nvPicPr>
          <p:cNvPr id="14" name="Diapositiva 5" descr="Audio diapositiva 9" title="Audio diapositiva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630157" y="5752774"/>
            <a:ext cx="984705" cy="984705"/>
          </a:xfrm>
          <a:prstGeom prst="rect">
            <a:avLst/>
          </a:prstGeom>
        </p:spPr>
      </p:pic>
    </p:spTree>
    <p:extLst>
      <p:ext uri="{BB962C8B-B14F-4D97-AF65-F5344CB8AC3E}">
        <p14:creationId xmlns:p14="http://schemas.microsoft.com/office/powerpoint/2010/main" val="4286602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80"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4959</TotalTime>
  <Words>3761</Words>
  <Application>Microsoft Office PowerPoint</Application>
  <PresentationFormat>Presentación en pantalla (4:3)</PresentationFormat>
  <Paragraphs>540</Paragraphs>
  <Slides>44</Slides>
  <Notes>39</Notes>
  <HiddenSlides>0</HiddenSlides>
  <MMClips>39</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44</vt:i4>
      </vt:variant>
    </vt:vector>
  </HeadingPairs>
  <TitlesOfParts>
    <vt:vector size="52" baseType="lpstr">
      <vt:lpstr>Arial</vt:lpstr>
      <vt:lpstr>Calibri</vt:lpstr>
      <vt:lpstr>Calibri Light</vt:lpstr>
      <vt:lpstr>Tahoma</vt:lpstr>
      <vt:lpstr>Times New Roman</vt:lpstr>
      <vt:lpstr>Verdana</vt:lpstr>
      <vt:lpstr>Wingdings</vt:lpstr>
      <vt:lpstr>Tema de Office</vt:lpstr>
      <vt:lpstr>Nociones esenciales de  Accesibilidad Digital  para la docencia</vt:lpstr>
      <vt:lpstr>Objetivos:</vt:lpstr>
      <vt:lpstr>Índice:</vt:lpstr>
      <vt:lpstr>Diseño Universal</vt:lpstr>
      <vt:lpstr>¿Discapacidad  o  Diversidad funcional?</vt:lpstr>
      <vt:lpstr>¿Discapacidad o Diversidad Funcional?</vt:lpstr>
      <vt:lpstr>Certificado de discapacidad</vt:lpstr>
      <vt:lpstr>Accesibilidad:</vt:lpstr>
      <vt:lpstr>Limitaciones personales:</vt:lpstr>
      <vt:lpstr>Limitaciones personales:</vt:lpstr>
      <vt:lpstr>Limitaciones personales:</vt:lpstr>
      <vt:lpstr>Limitaciones personales:</vt:lpstr>
      <vt:lpstr>Limitaciones personales:</vt:lpstr>
      <vt:lpstr>Limitaciones personales:</vt:lpstr>
      <vt:lpstr>Limitaciones personales:</vt:lpstr>
      <vt:lpstr>Limitaciones personales:</vt:lpstr>
      <vt:lpstr>Limitaciones personales</vt:lpstr>
      <vt:lpstr>DISEÑO UNIVERSAL… en la UV</vt:lpstr>
      <vt:lpstr>Documentos electrónicos</vt:lpstr>
      <vt:lpstr>Buenas prácticas universales</vt:lpstr>
      <vt:lpstr>Estándar en el que se basan</vt:lpstr>
      <vt:lpstr>Accesible para todos</vt:lpstr>
      <vt:lpstr>Buena práctica 1. Dividir en secciones</vt:lpstr>
      <vt:lpstr>Cómo lee un texto en otro idioma un lector de pantalla</vt:lpstr>
      <vt:lpstr>Uso del color en gráficas</vt:lpstr>
      <vt:lpstr>Uso del color en gráficas</vt:lpstr>
      <vt:lpstr>Uso correcto del color:</vt:lpstr>
      <vt:lpstr>Tipografía: textos más legibles y comprensibles</vt:lpstr>
      <vt:lpstr>Valores correctos de espaciado e interlineado</vt:lpstr>
      <vt:lpstr>Redacción: Textos mas comprensibles.</vt:lpstr>
      <vt:lpstr>Redacción: Textos mas comprensibles.</vt:lpstr>
      <vt:lpstr>Redacción: Textos mas comprensibles.</vt:lpstr>
      <vt:lpstr>Hipervínculos:</vt:lpstr>
      <vt:lpstr>Necesidades de los usuarios de lector de pantalla</vt:lpstr>
      <vt:lpstr>Ejemplo descripción larga</vt:lpstr>
      <vt:lpstr>Necesidades de los usuarios de lector de pantalla</vt:lpstr>
      <vt:lpstr>Ejemplo de tabla</vt:lpstr>
      <vt:lpstr>Título del documento</vt:lpstr>
      <vt:lpstr>Convertir a PDF:</vt:lpstr>
      <vt:lpstr>Listado de etiquetas en Acrobat</vt:lpstr>
      <vt:lpstr>OCR de Adobe Acrobat Professional</vt:lpstr>
      <vt:lpstr>Ventajas de la accesibilidad en docencia.</vt:lpstr>
      <vt:lpstr>Resumen:</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Buenas y malas prácticas de accesibilidad en documentos electrónicos</dc:title>
  <dc:subject>Formacion Unidad para la Integración de Personas con Discapacidad</dc:subject>
  <dc:creator>Javier Francés Aloy</dc:creator>
  <cp:keywords>accesibilidad, Word, OpenOffice, Excel, PowerPoint, Bloc de notas, WCAG 2.0</cp:keywords>
  <cp:lastModifiedBy>Javier Francés Aloy</cp:lastModifiedBy>
  <cp:revision>734</cp:revision>
  <dcterms:created xsi:type="dcterms:W3CDTF">2014-09-19T08:27:32Z</dcterms:created>
  <dcterms:modified xsi:type="dcterms:W3CDTF">2020-10-22T06:57:32Z</dcterms:modified>
</cp:coreProperties>
</file>