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67" r:id="rId3"/>
    <p:sldId id="268" r:id="rId4"/>
    <p:sldId id="274" r:id="rId5"/>
    <p:sldId id="275" r:id="rId6"/>
    <p:sldId id="276" r:id="rId7"/>
    <p:sldId id="277" r:id="rId8"/>
    <p:sldId id="278" r:id="rId9"/>
    <p:sldId id="292" r:id="rId10"/>
    <p:sldId id="279" r:id="rId11"/>
    <p:sldId id="280" r:id="rId12"/>
    <p:sldId id="281" r:id="rId13"/>
    <p:sldId id="282" r:id="rId14"/>
    <p:sldId id="269" r:id="rId15"/>
    <p:sldId id="283" r:id="rId16"/>
    <p:sldId id="286" r:id="rId17"/>
    <p:sldId id="287" r:id="rId18"/>
    <p:sldId id="290" r:id="rId19"/>
    <p:sldId id="284" r:id="rId20"/>
    <p:sldId id="261" r:id="rId21"/>
    <p:sldId id="262" r:id="rId22"/>
    <p:sldId id="263" r:id="rId23"/>
    <p:sldId id="288" r:id="rId24"/>
    <p:sldId id="264" r:id="rId25"/>
    <p:sldId id="265" r:id="rId26"/>
    <p:sldId id="266" r:id="rId27"/>
    <p:sldId id="270" r:id="rId28"/>
    <p:sldId id="285" r:id="rId29"/>
    <p:sldId id="289" r:id="rId30"/>
    <p:sldId id="291" r:id="rId31"/>
    <p:sldId id="293" r:id="rId32"/>
    <p:sldId id="294" r:id="rId3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rtada" id="{19A20B0B-0F85-4E22-91F8-BFD62BA37CD2}">
          <p14:sldIdLst>
            <p14:sldId id="256"/>
          </p14:sldIdLst>
        </p14:section>
        <p14:section name="Índice" id="{4B7368B0-153E-432A-9839-7F07E3F6087C}">
          <p14:sldIdLst>
            <p14:sldId id="267"/>
          </p14:sldIdLst>
        </p14:section>
        <p14:section name="Objetivos" id="{4EA85994-1B2E-4309-8C23-0DABF736677E}">
          <p14:sldIdLst>
            <p14:sldId id="268"/>
          </p14:sldIdLst>
        </p14:section>
        <p14:section name="Introducción" id="{40109F53-C77D-4F0F-B86D-3B4CEC2167F1}">
          <p14:sldIdLst>
            <p14:sldId id="274"/>
          </p14:sldIdLst>
        </p14:section>
        <p14:section name="Limitaciones personales o tecnológicas" id="{AE6C7F39-83A3-4FEC-BE5B-95FD8C3EF860}">
          <p14:sldIdLst>
            <p14:sldId id="275"/>
            <p14:sldId id="276"/>
            <p14:sldId id="277"/>
            <p14:sldId id="278"/>
            <p14:sldId id="292"/>
            <p14:sldId id="279"/>
            <p14:sldId id="280"/>
            <p14:sldId id="281"/>
            <p14:sldId id="282"/>
          </p14:sldIdLst>
        </p14:section>
        <p14:section name="Diseño Universal" id="{7282DA24-2344-41F1-909F-A1AF9C5ABAE8}">
          <p14:sldIdLst>
            <p14:sldId id="269"/>
          </p14:sldIdLst>
        </p14:section>
        <p14:section name="Aspectos importantes" id="{73DAD585-E1AA-4D47-BFA8-D38055650EEA}">
          <p14:sldIdLst>
            <p14:sldId id="283"/>
            <p14:sldId id="286"/>
            <p14:sldId id="287"/>
            <p14:sldId id="290"/>
            <p14:sldId id="284"/>
          </p14:sldIdLst>
        </p14:section>
        <p14:section name="Texto" id="{8073D19D-709C-4F34-8870-D4CA8D612162}">
          <p14:sldIdLst>
            <p14:sldId id="261"/>
          </p14:sldIdLst>
        </p14:section>
        <p14:section name="Gráficos" id="{2F5D5D7D-9CB3-4C9B-9F3B-0CF07DFAC8BF}">
          <p14:sldIdLst>
            <p14:sldId id="262"/>
          </p14:sldIdLst>
        </p14:section>
        <p14:section name="Colores" id="{7F5EC6B8-F632-4C6F-853C-416EE97F9663}">
          <p14:sldIdLst>
            <p14:sldId id="263"/>
            <p14:sldId id="288"/>
          </p14:sldIdLst>
        </p14:section>
        <p14:section name="Transiciones" id="{4C5B94A2-CC59-47EF-90DA-8FBFC9A1030A}">
          <p14:sldIdLst>
            <p14:sldId id="264"/>
          </p14:sldIdLst>
        </p14:section>
        <p14:section name="Objetos" id="{01BDF0F8-7ED6-42E0-8D41-218AA5A961D6}">
          <p14:sldIdLst>
            <p14:sldId id="265"/>
          </p14:sldIdLst>
        </p14:section>
        <p14:section name="Organización" id="{5ACFE6FC-0961-414F-B761-EB4028797685}">
          <p14:sldIdLst>
            <p14:sldId id="266"/>
          </p14:sldIdLst>
        </p14:section>
        <p14:section name="Las WCAG" id="{66819102-E7A0-434B-BB4A-1A818C56341C}">
          <p14:sldIdLst>
            <p14:sldId id="270"/>
            <p14:sldId id="285"/>
          </p14:sldIdLst>
        </p14:section>
        <p14:section name="PDF" id="{C31FB568-CCE0-429C-ABE5-47F6B3549031}">
          <p14:sldIdLst>
            <p14:sldId id="289"/>
          </p14:sldIdLst>
        </p14:section>
        <p14:section name="Ventajas de la accesibilidad" id="{4401B804-A654-4F3D-BC19-89F17BA8ECA1}">
          <p14:sldIdLst>
            <p14:sldId id="291"/>
          </p14:sldIdLst>
        </p14:section>
        <p14:section name="Resumen" id="{88DE1504-85BC-4DFD-9983-A2EB8A327936}">
          <p14:sldIdLst>
            <p14:sldId id="293"/>
          </p14:sldIdLst>
        </p14:section>
        <p14:section name="Agradecimientos" id="{ED05ACF7-CD15-4064-B51F-18F1BC8B4013}">
          <p14:sldIdLst>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C94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20" autoAdjust="0"/>
  </p:normalViewPr>
  <p:slideViewPr>
    <p:cSldViewPr snapToGrid="0">
      <p:cViewPr varScale="1">
        <p:scale>
          <a:sx n="61" d="100"/>
          <a:sy n="61" d="100"/>
        </p:scale>
        <p:origin x="14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60606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custLinFactNeighborX="10747" custLinFactNeighborY="-15725">
        <dgm:presLayoutVars>
          <dgm:bulletEnabled val="1"/>
        </dgm:presLayoutVars>
      </dgm:prSet>
      <dgm:spPr/>
      <dgm:t>
        <a:bodyPr/>
        <a:lstStyle/>
        <a:p>
          <a:endParaRPr lang="es-ES"/>
        </a:p>
      </dgm:t>
    </dgm:pt>
  </dgm:ptLst>
  <dgm:cxnLst>
    <dgm:cxn modelId="{9867B06B-DE64-42B3-824B-C928565CBE43}" type="presOf" srcId="{9C19B377-2339-408C-9FF6-AB0DFD7D5EC0}" destId="{38575812-FB70-4DD7-B288-4BE45DF6F316}" srcOrd="0" destOrd="0" presId="urn:microsoft.com/office/officeart/2005/8/layout/hChevron3"/>
    <dgm:cxn modelId="{9DFD85F8-F6DC-4F9F-B2F6-140CFB18A231}" type="presOf" srcId="{6746F4F8-35CD-4523-A518-0ABBB0FD7443}" destId="{2F034374-6AF8-4454-8725-3F12719DB20A}" srcOrd="0" destOrd="0" presId="urn:microsoft.com/office/officeart/2005/8/layout/hChevron3"/>
    <dgm:cxn modelId="{77216FF8-3F07-4C4A-A1F0-D3CF3DB1C147}" type="presOf" srcId="{F22B1FEB-1CFA-4245-AAE8-462EFF187ACA}" destId="{0EF36DA0-C04A-4124-A007-05D43B65AF88}"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608CB30D-C33F-46E1-8C0B-0C5A4632D0E6}" srcId="{9C19B377-2339-408C-9FF6-AB0DFD7D5EC0}" destId="{6746F4F8-35CD-4523-A518-0ABBB0FD7443}" srcOrd="0" destOrd="0" parTransId="{305B3BFC-BACA-4381-A76E-652EDE23D5CC}" sibTransId="{62838EF2-8843-4931-8BAE-A8EAF5FA2DB5}"/>
    <dgm:cxn modelId="{3FE3CB82-E574-4BE4-96F6-8BF905D67174}" type="presParOf" srcId="{38575812-FB70-4DD7-B288-4BE45DF6F316}" destId="{2F034374-6AF8-4454-8725-3F12719DB20A}" srcOrd="0" destOrd="0" presId="urn:microsoft.com/office/officeart/2005/8/layout/hChevron3"/>
    <dgm:cxn modelId="{0E8B4B73-A3C9-4F53-9C7B-8B036D5E6F49}" type="presParOf" srcId="{38575812-FB70-4DD7-B288-4BE45DF6F316}" destId="{C24FC514-C5D6-4092-A484-D436BEFDE46A}" srcOrd="1" destOrd="0" presId="urn:microsoft.com/office/officeart/2005/8/layout/hChevron3"/>
    <dgm:cxn modelId="{9080DD96-8D93-48A5-9432-596E0E9E1765}"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51515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custLinFactNeighborX="85" custLinFactNeighborY="2347">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A0110979-F19B-4B1F-B7AE-D317F5FEBA39}" type="presOf" srcId="{6746F4F8-35CD-4523-A518-0ABBB0FD7443}" destId="{2F034374-6AF8-4454-8725-3F12719DB20A}"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51F414F5-5CD0-47A7-BBCA-5F7F0BCFAA51}" type="presOf" srcId="{9C19B377-2339-408C-9FF6-AB0DFD7D5EC0}" destId="{38575812-FB70-4DD7-B288-4BE45DF6F316}" srcOrd="0" destOrd="0" presId="urn:microsoft.com/office/officeart/2005/8/layout/hChevron3"/>
    <dgm:cxn modelId="{608CB30D-C33F-46E1-8C0B-0C5A4632D0E6}" srcId="{9C19B377-2339-408C-9FF6-AB0DFD7D5EC0}" destId="{6746F4F8-35CD-4523-A518-0ABBB0FD7443}" srcOrd="0" destOrd="0" parTransId="{305B3BFC-BACA-4381-A76E-652EDE23D5CC}" sibTransId="{62838EF2-8843-4931-8BAE-A8EAF5FA2DB5}"/>
    <dgm:cxn modelId="{09507C92-4029-4AFD-8E72-DDC5ED30AE86}" type="presOf" srcId="{F22B1FEB-1CFA-4245-AAE8-462EFF187ACA}" destId="{0EF36DA0-C04A-4124-A007-05D43B65AF88}" srcOrd="0" destOrd="0" presId="urn:microsoft.com/office/officeart/2005/8/layout/hChevron3"/>
    <dgm:cxn modelId="{72EBC27D-8835-4734-9672-C236ED3FE86C}" type="presParOf" srcId="{38575812-FB70-4DD7-B288-4BE45DF6F316}" destId="{2F034374-6AF8-4454-8725-3F12719DB20A}" srcOrd="0" destOrd="0" presId="urn:microsoft.com/office/officeart/2005/8/layout/hChevron3"/>
    <dgm:cxn modelId="{83BF1A1E-4CC5-42A3-8A62-AF505D019E68}" type="presParOf" srcId="{38575812-FB70-4DD7-B288-4BE45DF6F316}" destId="{C24FC514-C5D6-4092-A484-D436BEFDE46A}" srcOrd="1" destOrd="0" presId="urn:microsoft.com/office/officeart/2005/8/layout/hChevron3"/>
    <dgm:cxn modelId="{30AB82AA-C41C-48D9-ACE9-D8E0D423CE79}"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60606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1C688B68-81C8-4D49-B584-9F7C199B2872}" type="presOf" srcId="{6746F4F8-35CD-4523-A518-0ABBB0FD7443}" destId="{2F034374-6AF8-4454-8725-3F12719DB20A}" srcOrd="0" destOrd="0" presId="urn:microsoft.com/office/officeart/2005/8/layout/hChevron3"/>
    <dgm:cxn modelId="{5F1B7BDD-E99C-4517-96B8-769D7672E7FA}" type="presOf" srcId="{9C19B377-2339-408C-9FF6-AB0DFD7D5EC0}" destId="{38575812-FB70-4DD7-B288-4BE45DF6F316}"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608CB30D-C33F-46E1-8C0B-0C5A4632D0E6}" srcId="{9C19B377-2339-408C-9FF6-AB0DFD7D5EC0}" destId="{6746F4F8-35CD-4523-A518-0ABBB0FD7443}" srcOrd="0" destOrd="0" parTransId="{305B3BFC-BACA-4381-A76E-652EDE23D5CC}" sibTransId="{62838EF2-8843-4931-8BAE-A8EAF5FA2DB5}"/>
    <dgm:cxn modelId="{35712369-D42B-460E-A7CA-8BA041754872}" type="presOf" srcId="{F22B1FEB-1CFA-4245-AAE8-462EFF187ACA}" destId="{0EF36DA0-C04A-4124-A007-05D43B65AF88}" srcOrd="0" destOrd="0" presId="urn:microsoft.com/office/officeart/2005/8/layout/hChevron3"/>
    <dgm:cxn modelId="{57C47F81-F138-4D79-9BD1-4AE68BD0725F}" type="presParOf" srcId="{38575812-FB70-4DD7-B288-4BE45DF6F316}" destId="{2F034374-6AF8-4454-8725-3F12719DB20A}" srcOrd="0" destOrd="0" presId="urn:microsoft.com/office/officeart/2005/8/layout/hChevron3"/>
    <dgm:cxn modelId="{00A95E32-CDA5-4B24-9D15-1A52C0E8D9D9}" type="presParOf" srcId="{38575812-FB70-4DD7-B288-4BE45DF6F316}" destId="{C24FC514-C5D6-4092-A484-D436BEFDE46A}" srcOrd="1" destOrd="0" presId="urn:microsoft.com/office/officeart/2005/8/layout/hChevron3"/>
    <dgm:cxn modelId="{542DCA32-FD70-4DEE-AD29-97469F8C785B}"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ogicas y del entorno" title="Título: Limitaciones Personales - Limitaciones tecnolo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51515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CE38F528-A350-4D0C-88CD-C15BF58119DE}" type="presOf" srcId="{F22B1FEB-1CFA-4245-AAE8-462EFF187ACA}" destId="{0EF36DA0-C04A-4124-A007-05D43B65AF88}"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F55A0C8C-A2B6-4A16-8081-C28680518988}" type="presOf" srcId="{9C19B377-2339-408C-9FF6-AB0DFD7D5EC0}" destId="{38575812-FB70-4DD7-B288-4BE45DF6F316}" srcOrd="0" destOrd="0" presId="urn:microsoft.com/office/officeart/2005/8/layout/hChevron3"/>
    <dgm:cxn modelId="{D9398E63-960A-4F67-9D56-0057199F46A5}" type="presOf" srcId="{6746F4F8-35CD-4523-A518-0ABBB0FD7443}" destId="{2F034374-6AF8-4454-8725-3F12719DB20A}" srcOrd="0" destOrd="0" presId="urn:microsoft.com/office/officeart/2005/8/layout/hChevron3"/>
    <dgm:cxn modelId="{608CB30D-C33F-46E1-8C0B-0C5A4632D0E6}" srcId="{9C19B377-2339-408C-9FF6-AB0DFD7D5EC0}" destId="{6746F4F8-35CD-4523-A518-0ABBB0FD7443}" srcOrd="0" destOrd="0" parTransId="{305B3BFC-BACA-4381-A76E-652EDE23D5CC}" sibTransId="{62838EF2-8843-4931-8BAE-A8EAF5FA2DB5}"/>
    <dgm:cxn modelId="{8EE4E9AF-3071-468C-AD2A-3D2A6B88F560}" type="presParOf" srcId="{38575812-FB70-4DD7-B288-4BE45DF6F316}" destId="{2F034374-6AF8-4454-8725-3F12719DB20A}" srcOrd="0" destOrd="0" presId="urn:microsoft.com/office/officeart/2005/8/layout/hChevron3"/>
    <dgm:cxn modelId="{BA32C03A-D993-48CE-AF5B-D958E28FB457}" type="presParOf" srcId="{38575812-FB70-4DD7-B288-4BE45DF6F316}" destId="{C24FC514-C5D6-4092-A484-D436BEFDE46A}" srcOrd="1" destOrd="0" presId="urn:microsoft.com/office/officeart/2005/8/layout/hChevron3"/>
    <dgm:cxn modelId="{9011FF46-ED5E-48ED-A059-7C0121AACD84}"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ogicas y del entorno" title="Título: Limitaciones Personales - Limitaciones tecnolo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51515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CE38F528-A350-4D0C-88CD-C15BF58119DE}" type="presOf" srcId="{F22B1FEB-1CFA-4245-AAE8-462EFF187ACA}" destId="{0EF36DA0-C04A-4124-A007-05D43B65AF88}"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F55A0C8C-A2B6-4A16-8081-C28680518988}" type="presOf" srcId="{9C19B377-2339-408C-9FF6-AB0DFD7D5EC0}" destId="{38575812-FB70-4DD7-B288-4BE45DF6F316}" srcOrd="0" destOrd="0" presId="urn:microsoft.com/office/officeart/2005/8/layout/hChevron3"/>
    <dgm:cxn modelId="{D9398E63-960A-4F67-9D56-0057199F46A5}" type="presOf" srcId="{6746F4F8-35CD-4523-A518-0ABBB0FD7443}" destId="{2F034374-6AF8-4454-8725-3F12719DB20A}" srcOrd="0" destOrd="0" presId="urn:microsoft.com/office/officeart/2005/8/layout/hChevron3"/>
    <dgm:cxn modelId="{608CB30D-C33F-46E1-8C0B-0C5A4632D0E6}" srcId="{9C19B377-2339-408C-9FF6-AB0DFD7D5EC0}" destId="{6746F4F8-35CD-4523-A518-0ABBB0FD7443}" srcOrd="0" destOrd="0" parTransId="{305B3BFC-BACA-4381-A76E-652EDE23D5CC}" sibTransId="{62838EF2-8843-4931-8BAE-A8EAF5FA2DB5}"/>
    <dgm:cxn modelId="{8EE4E9AF-3071-468C-AD2A-3D2A6B88F560}" type="presParOf" srcId="{38575812-FB70-4DD7-B288-4BE45DF6F316}" destId="{2F034374-6AF8-4454-8725-3F12719DB20A}" srcOrd="0" destOrd="0" presId="urn:microsoft.com/office/officeart/2005/8/layout/hChevron3"/>
    <dgm:cxn modelId="{BA32C03A-D993-48CE-AF5B-D958E28FB457}" type="presParOf" srcId="{38575812-FB70-4DD7-B288-4BE45DF6F316}" destId="{C24FC514-C5D6-4092-A484-D436BEFDE46A}" srcOrd="1" destOrd="0" presId="urn:microsoft.com/office/officeart/2005/8/layout/hChevron3"/>
    <dgm:cxn modelId="{9011FF46-ED5E-48ED-A059-7C0121AACD84}"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51515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2A2C5A1D-6F9F-4827-A70F-8FACE8062192}" type="presOf" srcId="{F22B1FEB-1CFA-4245-AAE8-462EFF187ACA}" destId="{0EF36DA0-C04A-4124-A007-05D43B65AF88}"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5F640455-4FB9-42A9-81E1-AFE5C7E83DB7}" type="presOf" srcId="{6746F4F8-35CD-4523-A518-0ABBB0FD7443}" destId="{2F034374-6AF8-4454-8725-3F12719DB20A}" srcOrd="0" destOrd="0" presId="urn:microsoft.com/office/officeart/2005/8/layout/hChevron3"/>
    <dgm:cxn modelId="{CB320455-75E1-4A50-9A88-0122A167A18C}" type="presOf" srcId="{9C19B377-2339-408C-9FF6-AB0DFD7D5EC0}" destId="{38575812-FB70-4DD7-B288-4BE45DF6F316}" srcOrd="0" destOrd="0" presId="urn:microsoft.com/office/officeart/2005/8/layout/hChevron3"/>
    <dgm:cxn modelId="{608CB30D-C33F-46E1-8C0B-0C5A4632D0E6}" srcId="{9C19B377-2339-408C-9FF6-AB0DFD7D5EC0}" destId="{6746F4F8-35CD-4523-A518-0ABBB0FD7443}" srcOrd="0" destOrd="0" parTransId="{305B3BFC-BACA-4381-A76E-652EDE23D5CC}" sibTransId="{62838EF2-8843-4931-8BAE-A8EAF5FA2DB5}"/>
    <dgm:cxn modelId="{5761D2A8-1343-46D0-9445-868EB9DE379D}" type="presParOf" srcId="{38575812-FB70-4DD7-B288-4BE45DF6F316}" destId="{2F034374-6AF8-4454-8725-3F12719DB20A}" srcOrd="0" destOrd="0" presId="urn:microsoft.com/office/officeart/2005/8/layout/hChevron3"/>
    <dgm:cxn modelId="{B1B64E85-3BE8-45E2-8AB4-BD7EE9CE5BC8}" type="presParOf" srcId="{38575812-FB70-4DD7-B288-4BE45DF6F316}" destId="{C24FC514-C5D6-4092-A484-D436BEFDE46A}" srcOrd="1" destOrd="0" presId="urn:microsoft.com/office/officeart/2005/8/layout/hChevron3"/>
    <dgm:cxn modelId="{E4749867-BC32-4A5C-998F-59F7E8C4C23F}"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60606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Limitaciones Personales - Limitaciones tecnolo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E10DF587-BB18-42C9-861D-FD78CE631AEB}" type="presOf" srcId="{6746F4F8-35CD-4523-A518-0ABBB0FD7443}" destId="{2F034374-6AF8-4454-8725-3F12719DB20A}" srcOrd="0" destOrd="0" presId="urn:microsoft.com/office/officeart/2005/8/layout/hChevron3"/>
    <dgm:cxn modelId="{FF0BA94E-D7EC-4711-AEAD-E1A6378DB035}" type="presOf" srcId="{9C19B377-2339-408C-9FF6-AB0DFD7D5EC0}" destId="{38575812-FB70-4DD7-B288-4BE45DF6F316}"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27BB6243-F082-4D7C-8405-C68EFA366BD6}" type="presOf" srcId="{F22B1FEB-1CFA-4245-AAE8-462EFF187ACA}" destId="{0EF36DA0-C04A-4124-A007-05D43B65AF88}" srcOrd="0" destOrd="0" presId="urn:microsoft.com/office/officeart/2005/8/layout/hChevron3"/>
    <dgm:cxn modelId="{608CB30D-C33F-46E1-8C0B-0C5A4632D0E6}" srcId="{9C19B377-2339-408C-9FF6-AB0DFD7D5EC0}" destId="{6746F4F8-35CD-4523-A518-0ABBB0FD7443}" srcOrd="0" destOrd="0" parTransId="{305B3BFC-BACA-4381-A76E-652EDE23D5CC}" sibTransId="{62838EF2-8843-4931-8BAE-A8EAF5FA2DB5}"/>
    <dgm:cxn modelId="{D17BBC5A-5257-411F-96A6-1315D566E73A}" type="presParOf" srcId="{38575812-FB70-4DD7-B288-4BE45DF6F316}" destId="{2F034374-6AF8-4454-8725-3F12719DB20A}" srcOrd="0" destOrd="0" presId="urn:microsoft.com/office/officeart/2005/8/layout/hChevron3"/>
    <dgm:cxn modelId="{E577E42A-DAAB-4B5C-B027-64CB4784460B}" type="presParOf" srcId="{38575812-FB70-4DD7-B288-4BE45DF6F316}" destId="{C24FC514-C5D6-4092-A484-D436BEFDE46A}" srcOrd="1" destOrd="0" presId="urn:microsoft.com/office/officeart/2005/8/layout/hChevron3"/>
    <dgm:cxn modelId="{B1DE34D9-2484-45F2-8B94-BE580F1DA84C}"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60606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1C4ADEE0-9222-4249-877E-FF211F7CF033}" type="presOf" srcId="{F22B1FEB-1CFA-4245-AAE8-462EFF187ACA}" destId="{0EF36DA0-C04A-4124-A007-05D43B65AF88}"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DF6C2091-E0D0-48CB-8BD1-EF6690FA3EE8}" type="presOf" srcId="{9C19B377-2339-408C-9FF6-AB0DFD7D5EC0}" destId="{38575812-FB70-4DD7-B288-4BE45DF6F316}" srcOrd="0" destOrd="0" presId="urn:microsoft.com/office/officeart/2005/8/layout/hChevron3"/>
    <dgm:cxn modelId="{608CB30D-C33F-46E1-8C0B-0C5A4632D0E6}" srcId="{9C19B377-2339-408C-9FF6-AB0DFD7D5EC0}" destId="{6746F4F8-35CD-4523-A518-0ABBB0FD7443}" srcOrd="0" destOrd="0" parTransId="{305B3BFC-BACA-4381-A76E-652EDE23D5CC}" sibTransId="{62838EF2-8843-4931-8BAE-A8EAF5FA2DB5}"/>
    <dgm:cxn modelId="{E8D675DE-39A8-4CC8-A0E5-10F83FA8DE29}" type="presOf" srcId="{6746F4F8-35CD-4523-A518-0ABBB0FD7443}" destId="{2F034374-6AF8-4454-8725-3F12719DB20A}" srcOrd="0" destOrd="0" presId="urn:microsoft.com/office/officeart/2005/8/layout/hChevron3"/>
    <dgm:cxn modelId="{77C12546-B5E0-47A7-BDBC-6B39521BFC20}" type="presParOf" srcId="{38575812-FB70-4DD7-B288-4BE45DF6F316}" destId="{2F034374-6AF8-4454-8725-3F12719DB20A}" srcOrd="0" destOrd="0" presId="urn:microsoft.com/office/officeart/2005/8/layout/hChevron3"/>
    <dgm:cxn modelId="{25F1F597-085A-4D31-841A-E76FD67B7246}" type="presParOf" srcId="{38575812-FB70-4DD7-B288-4BE45DF6F316}" destId="{C24FC514-C5D6-4092-A484-D436BEFDE46A}" srcOrd="1" destOrd="0" presId="urn:microsoft.com/office/officeart/2005/8/layout/hChevron3"/>
    <dgm:cxn modelId="{A9E684AC-9CFE-4C25-BF7D-B4CC5BA20D30}"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515151"/>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203864"/>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DD35EE79-97EA-4148-88D7-67B5A0003BD4}" type="presOf" srcId="{6746F4F8-35CD-4523-A518-0ABBB0FD7443}" destId="{2F034374-6AF8-4454-8725-3F12719DB20A}" srcOrd="0" destOrd="0" presId="urn:microsoft.com/office/officeart/2005/8/layout/hChevron3"/>
    <dgm:cxn modelId="{E5989CD1-396C-47C1-8E7E-2A30BEFB1BDF}" type="presOf" srcId="{F22B1FEB-1CFA-4245-AAE8-462EFF187ACA}" destId="{0EF36DA0-C04A-4124-A007-05D43B65AF88}"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AB1CDD30-9D6F-4D68-8759-1A1811B3BDF7}" type="presOf" srcId="{9C19B377-2339-408C-9FF6-AB0DFD7D5EC0}" destId="{38575812-FB70-4DD7-B288-4BE45DF6F316}" srcOrd="0" destOrd="0" presId="urn:microsoft.com/office/officeart/2005/8/layout/hChevron3"/>
    <dgm:cxn modelId="{608CB30D-C33F-46E1-8C0B-0C5A4632D0E6}" srcId="{9C19B377-2339-408C-9FF6-AB0DFD7D5EC0}" destId="{6746F4F8-35CD-4523-A518-0ABBB0FD7443}" srcOrd="0" destOrd="0" parTransId="{305B3BFC-BACA-4381-A76E-652EDE23D5CC}" sibTransId="{62838EF2-8843-4931-8BAE-A8EAF5FA2DB5}"/>
    <dgm:cxn modelId="{804EBE96-65F3-4A00-8EFE-4A99CCB978B4}" type="presParOf" srcId="{38575812-FB70-4DD7-B288-4BE45DF6F316}" destId="{2F034374-6AF8-4454-8725-3F12719DB20A}" srcOrd="0" destOrd="0" presId="urn:microsoft.com/office/officeart/2005/8/layout/hChevron3"/>
    <dgm:cxn modelId="{5F667FC2-CD1D-4D84-9392-4343F8431310}" type="presParOf" srcId="{38575812-FB70-4DD7-B288-4BE45DF6F316}" destId="{C24FC514-C5D6-4092-A484-D436BEFDE46A}" srcOrd="1" destOrd="0" presId="urn:microsoft.com/office/officeart/2005/8/layout/hChevron3"/>
    <dgm:cxn modelId="{AFF148D6-117F-4116-B663-84601E926013}"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15861" y="0"/>
          <a:ext cx="4753090" cy="535608"/>
        </a:xfrm>
        <a:prstGeom prst="chevron">
          <a:avLst/>
        </a:prstGeom>
        <a:solidFill>
          <a:srgbClr val="6060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83665" y="0"/>
        <a:ext cx="4217482" cy="5356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7502"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7502" y="0"/>
        <a:ext cx="4619188" cy="535608"/>
      </dsp:txXfrm>
    </dsp:sp>
    <dsp:sp modelId="{0EF36DA0-C04A-4124-A007-05D43B65AF88}">
      <dsp:nvSpPr>
        <dsp:cNvPr id="0" name=""/>
        <dsp:cNvSpPr/>
      </dsp:nvSpPr>
      <dsp:spPr>
        <a:xfrm>
          <a:off x="3809166" y="0"/>
          <a:ext cx="4753090" cy="535608"/>
        </a:xfrm>
        <a:prstGeom prst="chevron">
          <a:avLst/>
        </a:prstGeom>
        <a:solidFill>
          <a:srgbClr val="5151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09166" y="0"/>
          <a:ext cx="4753090" cy="535608"/>
        </a:xfrm>
        <a:prstGeom prst="chevron">
          <a:avLst/>
        </a:prstGeom>
        <a:solidFill>
          <a:srgbClr val="6060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09166" y="0"/>
          <a:ext cx="4753090" cy="535608"/>
        </a:xfrm>
        <a:prstGeom prst="chevron">
          <a:avLst/>
        </a:prstGeom>
        <a:solidFill>
          <a:srgbClr val="5151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09166" y="0"/>
          <a:ext cx="4753090" cy="535608"/>
        </a:xfrm>
        <a:prstGeom prst="chevron">
          <a:avLst/>
        </a:prstGeom>
        <a:solidFill>
          <a:srgbClr val="5151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09166" y="0"/>
          <a:ext cx="4753090" cy="535608"/>
        </a:xfrm>
        <a:prstGeom prst="chevron">
          <a:avLst/>
        </a:prstGeom>
        <a:solidFill>
          <a:srgbClr val="5151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09166" y="0"/>
          <a:ext cx="4753090" cy="535608"/>
        </a:xfrm>
        <a:prstGeom prst="chevron">
          <a:avLst/>
        </a:prstGeom>
        <a:solidFill>
          <a:srgbClr val="6060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09166" y="0"/>
          <a:ext cx="4753090" cy="535608"/>
        </a:xfrm>
        <a:prstGeom prst="chevron">
          <a:avLst/>
        </a:prstGeom>
        <a:solidFill>
          <a:srgbClr val="6060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5151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09166" y="0"/>
          <a:ext cx="4753090" cy="535608"/>
        </a:xfrm>
        <a:prstGeom prst="chevron">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5D9D8-1F55-4E78-93EE-B3E77F4D4F24}" type="datetimeFigureOut">
              <a:rPr lang="es-ES" smtClean="0"/>
              <a:t>23/07/2020</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72449-9E31-4876-A428-76A5EFD76408}" type="slidenum">
              <a:rPr lang="es-ES" smtClean="0"/>
              <a:t>‹Nº›</a:t>
            </a:fld>
            <a:endParaRPr lang="es-ES"/>
          </a:p>
        </p:txBody>
      </p:sp>
    </p:spTree>
    <p:extLst>
      <p:ext uri="{BB962C8B-B14F-4D97-AF65-F5344CB8AC3E}">
        <p14:creationId xmlns:p14="http://schemas.microsoft.com/office/powerpoint/2010/main" val="301797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Crear y diseñar contenido accesible en PowerPoint significa simplemente elegir tipografía accesible.</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smtClean="0"/>
              <a:t>El objetivo de esta formación</a:t>
            </a:r>
            <a:r>
              <a:rPr lang="es-ES" dirty="0" smtClean="0"/>
              <a:t> no</a:t>
            </a:r>
            <a:r>
              <a:rPr lang="es-ES" baseline="0" dirty="0" smtClean="0"/>
              <a:t> es</a:t>
            </a:r>
            <a:r>
              <a:rPr lang="es-ES" dirty="0" smtClean="0"/>
              <a:t> enseñar ni mostrar cuál es proceso de creación de un documento PowerPoint, sino la creación de documentos accesibles en PowerPoint para que lleguen al mayor número de personas posible. </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Una práctica muy común</a:t>
            </a:r>
            <a:r>
              <a:rPr lang="es-ES" baseline="0" dirty="0" smtClean="0"/>
              <a:t> es </a:t>
            </a:r>
            <a:r>
              <a:rPr lang="es-ES" dirty="0" smtClean="0"/>
              <a:t>trabajar en PowerPoint y publicar luego el documento en formato PDF para que el documento final sea accesible.</a:t>
            </a:r>
            <a:r>
              <a:rPr lang="es-ES" baseline="0" dirty="0" smtClean="0"/>
              <a:t> T</a:t>
            </a:r>
            <a:r>
              <a:rPr lang="es-ES" dirty="0" smtClean="0"/>
              <a:t>anto el documento de PowerPoint como el documento PDF deberán generarse de una forma determinada.</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Es conveniente a la hora de tomar las primeras decisiones, tener claro en qué formato vamos a trabajar, esta decisión es muy relevante sobre todo si vamos a publicar o enviar el documento a otras/os usuarias/os.</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smtClean="0"/>
              <a:t>Así pues, c</a:t>
            </a:r>
            <a:r>
              <a:rPr lang="es-ES" dirty="0" smtClean="0"/>
              <a:t>uando hablamos de accesibilidad en PowerPoint,</a:t>
            </a:r>
            <a:r>
              <a:rPr lang="es-ES" baseline="0" dirty="0" smtClean="0"/>
              <a:t> l</a:t>
            </a:r>
            <a:r>
              <a:rPr lang="es-ES" dirty="0" smtClean="0"/>
              <a:t>o ideal sería crear una plantilla acorde a nuestras necesidades</a:t>
            </a:r>
            <a:r>
              <a:rPr lang="es-ES" baseline="0" dirty="0" smtClean="0"/>
              <a:t> cumpliendo los criterios marcados.</a:t>
            </a:r>
          </a:p>
          <a:p>
            <a:endParaRPr lang="es-ES" dirty="0"/>
          </a:p>
        </p:txBody>
      </p:sp>
      <p:sp>
        <p:nvSpPr>
          <p:cNvPr id="4" name="Marcador de número de diapositiva 3"/>
          <p:cNvSpPr>
            <a:spLocks noGrp="1"/>
          </p:cNvSpPr>
          <p:nvPr>
            <p:ph type="sldNum" sz="quarter" idx="10"/>
          </p:nvPr>
        </p:nvSpPr>
        <p:spPr/>
        <p:txBody>
          <a:bodyPr/>
          <a:lstStyle/>
          <a:p>
            <a:fld id="{5D672449-9E31-4876-A428-76A5EFD76408}" type="slidenum">
              <a:rPr lang="es-ES" smtClean="0"/>
              <a:t>1</a:t>
            </a:fld>
            <a:endParaRPr lang="es-ES"/>
          </a:p>
        </p:txBody>
      </p:sp>
    </p:spTree>
    <p:extLst>
      <p:ext uri="{BB962C8B-B14F-4D97-AF65-F5344CB8AC3E}">
        <p14:creationId xmlns:p14="http://schemas.microsoft.com/office/powerpoint/2010/main" val="3935160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ES" dirty="0" smtClean="0"/>
              <a:t>Otro de los principios de accesibilidad es </a:t>
            </a:r>
            <a:r>
              <a:rPr lang="es-ES" b="1" dirty="0" smtClean="0"/>
              <a:t>COMPRENSIBLE:</a:t>
            </a:r>
            <a:r>
              <a:rPr lang="es-ES" dirty="0" smtClean="0"/>
              <a:t> </a:t>
            </a:r>
            <a:br>
              <a:rPr lang="es-ES" dirty="0" smtClean="0"/>
            </a:br>
            <a:r>
              <a:rPr lang="es-ES" dirty="0" smtClean="0"/>
              <a:t>La información y el manejo de la interfaz de usuario/a deben ser comprensibles</a:t>
            </a:r>
            <a:r>
              <a:rPr lang="es-ES" baseline="0" dirty="0" smtClean="0"/>
              <a:t> para todas las personas lectoras.</a:t>
            </a:r>
            <a:endParaRPr lang="es-ES" dirty="0" smtClean="0"/>
          </a:p>
          <a:p>
            <a:r>
              <a:rPr lang="es-ES" dirty="0" smtClean="0"/>
              <a:t>Personas</a:t>
            </a:r>
            <a:r>
              <a:rPr lang="es-ES" baseline="0" dirty="0" smtClean="0"/>
              <a:t> con discapacidad Cognitiva o neurológica tienen dificultad para entender conceptos complejos por lo que deberíamos realizar un redactado comprensible.</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11</a:t>
            </a:fld>
            <a:endParaRPr lang="es-ES"/>
          </a:p>
        </p:txBody>
      </p:sp>
    </p:spTree>
    <p:extLst>
      <p:ext uri="{BB962C8B-B14F-4D97-AF65-F5344CB8AC3E}">
        <p14:creationId xmlns:p14="http://schemas.microsoft.com/office/powerpoint/2010/main" val="1637460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Las limitaciones no siempre son por una discapacidad, muchas veces son incapacidades</a:t>
            </a:r>
            <a:r>
              <a:rPr lang="es-ES" baseline="0" dirty="0" smtClean="0"/>
              <a:t> transitorias, derivadas de la edad o de la propia inexperiencia tecnológica, educativa, cultural o por desconocimiento del idioma.</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12</a:t>
            </a:fld>
            <a:endParaRPr lang="es-ES"/>
          </a:p>
        </p:txBody>
      </p:sp>
    </p:spTree>
    <p:extLst>
      <p:ext uri="{BB962C8B-B14F-4D97-AF65-F5344CB8AC3E}">
        <p14:creationId xmlns:p14="http://schemas.microsoft.com/office/powerpoint/2010/main" val="2715144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Las </a:t>
            </a:r>
            <a:r>
              <a:rPr lang="es-ES" b="1" dirty="0" smtClean="0"/>
              <a:t>limitaciones tecnológicas </a:t>
            </a:r>
            <a:r>
              <a:rPr lang="es-ES" dirty="0" smtClean="0"/>
              <a:t>son muy importantes porque</a:t>
            </a:r>
            <a:r>
              <a:rPr lang="es-ES" baseline="0" dirty="0" smtClean="0"/>
              <a:t> impiden el acceso a determinados contenidos. Suelen ser las </a:t>
            </a:r>
            <a:r>
              <a:rPr lang="es-ES" b="1" baseline="0" dirty="0" smtClean="0"/>
              <a:t>grandes olvidadas </a:t>
            </a:r>
            <a:r>
              <a:rPr lang="es-ES" baseline="0" dirty="0" smtClean="0"/>
              <a:t>puesto que al diseñar contenidos no tenemos en cuenta como se verá o si existirán limitaciones para acceder a él.</a:t>
            </a:r>
          </a:p>
          <a:p>
            <a:r>
              <a:rPr lang="es-ES" baseline="0" dirty="0" smtClean="0"/>
              <a:t>Hay que tener en cuenta que las personas que visualizarán nuestro contenido pueden no tener el mismo software, o carecer de algún tipo de hardware como (tarjetas de sonido, red, etc.). Una pantalla de tamaño reducido puede hacer ilegible el contenido que estamos presentando.</a:t>
            </a:r>
          </a:p>
          <a:p>
            <a:r>
              <a:rPr lang="es-ES" baseline="0" dirty="0" smtClean="0"/>
              <a:t>Al diseñar nuestros contenidos tenemos que hacerlo teniendo en cuenta el </a:t>
            </a:r>
            <a:r>
              <a:rPr lang="es-ES" b="1" baseline="0" dirty="0" smtClean="0"/>
              <a:t>formato final</a:t>
            </a:r>
            <a:r>
              <a:rPr lang="es-ES" baseline="0" dirty="0" smtClean="0"/>
              <a:t>, (</a:t>
            </a:r>
            <a:r>
              <a:rPr lang="es-ES" baseline="0" dirty="0" err="1" smtClean="0"/>
              <a:t>pdf</a:t>
            </a:r>
            <a:r>
              <a:rPr lang="es-ES" baseline="0" dirty="0" smtClean="0"/>
              <a:t>, </a:t>
            </a:r>
            <a:r>
              <a:rPr lang="es-ES" baseline="0" dirty="0" err="1" smtClean="0"/>
              <a:t>pptx</a:t>
            </a:r>
            <a:r>
              <a:rPr lang="es-ES" baseline="0" dirty="0" smtClean="0"/>
              <a:t>…) y el </a:t>
            </a:r>
            <a:r>
              <a:rPr lang="es-ES" b="1" baseline="0" dirty="0" smtClean="0"/>
              <a:t>peso del mismo</a:t>
            </a:r>
            <a:r>
              <a:rPr lang="es-ES" baseline="0" dirty="0" smtClean="0"/>
              <a:t>. Puesto que los </a:t>
            </a:r>
            <a:r>
              <a:rPr lang="es-ES" b="1" baseline="0" dirty="0" smtClean="0"/>
              <a:t>dispositivos móviles </a:t>
            </a:r>
            <a:r>
              <a:rPr lang="es-ES" baseline="0" dirty="0" smtClean="0"/>
              <a:t>pueden tener la limitación de capacidad y velocidad de transferencia.</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13</a:t>
            </a:fld>
            <a:endParaRPr lang="es-ES"/>
          </a:p>
        </p:txBody>
      </p:sp>
    </p:spTree>
    <p:extLst>
      <p:ext uri="{BB962C8B-B14F-4D97-AF65-F5344CB8AC3E}">
        <p14:creationId xmlns:p14="http://schemas.microsoft.com/office/powerpoint/2010/main" val="3884193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smtClean="0">
                <a:solidFill>
                  <a:schemeClr val="tx1"/>
                </a:solidFill>
                <a:effectLst/>
                <a:latin typeface="+mn-lt"/>
                <a:ea typeface="+mn-ea"/>
                <a:cs typeface="+mn-cs"/>
              </a:rPr>
              <a:t>Fue hacia finales de los ochenta, cuando </a:t>
            </a:r>
            <a:r>
              <a:rPr lang="es-ES" sz="1200" b="1" i="0" kern="1200" dirty="0" smtClean="0">
                <a:solidFill>
                  <a:schemeClr val="tx1"/>
                </a:solidFill>
                <a:effectLst/>
                <a:latin typeface="+mn-lt"/>
                <a:ea typeface="+mn-ea"/>
                <a:cs typeface="+mn-cs"/>
              </a:rPr>
              <a:t>Ron L. Mace</a:t>
            </a:r>
            <a:r>
              <a:rPr lang="es-ES" sz="1200" b="0" i="0" kern="1200" dirty="0" smtClean="0">
                <a:solidFill>
                  <a:schemeClr val="tx1"/>
                </a:solidFill>
                <a:effectLst/>
                <a:latin typeface="+mn-lt"/>
                <a:ea typeface="+mn-ea"/>
                <a:cs typeface="+mn-cs"/>
              </a:rPr>
              <a:t>, un arquitecto americano usuario de silla de ruedas, comenzó a desarrollar la idea del </a:t>
            </a:r>
            <a:r>
              <a:rPr lang="es-ES" sz="1200" b="0" i="1" kern="1200" dirty="0" smtClean="0">
                <a:solidFill>
                  <a:schemeClr val="tx1"/>
                </a:solidFill>
                <a:effectLst/>
                <a:latin typeface="+mn-lt"/>
                <a:ea typeface="+mn-ea"/>
                <a:cs typeface="+mn-cs"/>
              </a:rPr>
              <a:t>Universal </a:t>
            </a:r>
            <a:r>
              <a:rPr lang="es-ES" sz="1200" b="0" i="1" kern="1200" dirty="0" err="1" smtClean="0">
                <a:solidFill>
                  <a:schemeClr val="tx1"/>
                </a:solidFill>
                <a:effectLst/>
                <a:latin typeface="+mn-lt"/>
                <a:ea typeface="+mn-ea"/>
                <a:cs typeface="+mn-cs"/>
              </a:rPr>
              <a:t>Design</a:t>
            </a:r>
            <a:r>
              <a:rPr lang="es-ES" sz="1200" b="0" i="0" kern="1200" dirty="0" smtClean="0">
                <a:solidFill>
                  <a:schemeClr val="tx1"/>
                </a:solidFill>
                <a:effectLst/>
                <a:latin typeface="+mn-lt"/>
                <a:ea typeface="+mn-ea"/>
                <a:cs typeface="+mn-cs"/>
              </a:rPr>
              <a:t>. Resumiendo sus ideas, podemos decir que el Diseño Universal intenta conseguir </a:t>
            </a:r>
            <a:r>
              <a:rPr lang="es-ES" sz="1200" b="1" i="0" kern="1200" dirty="0" smtClean="0">
                <a:solidFill>
                  <a:schemeClr val="tx1"/>
                </a:solidFill>
                <a:effectLst/>
                <a:latin typeface="+mn-lt"/>
                <a:ea typeface="+mn-ea"/>
                <a:cs typeface="+mn-cs"/>
              </a:rPr>
              <a:t>productos y entornos que sean utilizables por todas las personas sin tener que recurrir a las adaptaciones o a diseños especializados, y, que a la vez, no suponga una inversión extra elevada</a:t>
            </a:r>
            <a:r>
              <a:rPr lang="es-ES" sz="1200" b="0" i="0" kern="1200" dirty="0" smtClean="0">
                <a:solidFill>
                  <a:schemeClr val="tx1"/>
                </a:solidFill>
                <a:effectLst/>
                <a:latin typeface="+mn-lt"/>
                <a:ea typeface="+mn-ea"/>
                <a:cs typeface="+mn-cs"/>
              </a:rPr>
              <a:t>. El diseño universal intenta favorecer a todas las personas sin tener en cuenta su edad o su grado de habilidad, tanto física como intelectual.</a:t>
            </a:r>
          </a:p>
          <a:p>
            <a:endParaRPr lang="es-ES" sz="1200" b="0" i="0" kern="1200" dirty="0" smtClean="0">
              <a:solidFill>
                <a:schemeClr val="tx1"/>
              </a:solidFill>
              <a:effectLst/>
              <a:latin typeface="+mn-lt"/>
              <a:ea typeface="+mn-ea"/>
              <a:cs typeface="+mn-cs"/>
            </a:endParaRPr>
          </a:p>
          <a:p>
            <a:r>
              <a:rPr lang="es-ES" sz="1200" b="0" i="0" kern="1200" dirty="0" smtClean="0">
                <a:solidFill>
                  <a:schemeClr val="tx1"/>
                </a:solidFill>
                <a:effectLst/>
                <a:latin typeface="+mn-lt"/>
                <a:ea typeface="+mn-ea"/>
                <a:cs typeface="+mn-cs"/>
              </a:rPr>
              <a:t>Principios del diseño</a:t>
            </a:r>
            <a:r>
              <a:rPr lang="es-ES" sz="1200" b="0" i="0" kern="1200" baseline="0" dirty="0" smtClean="0">
                <a:solidFill>
                  <a:schemeClr val="tx1"/>
                </a:solidFill>
                <a:effectLst/>
                <a:latin typeface="+mn-lt"/>
                <a:ea typeface="+mn-ea"/>
                <a:cs typeface="+mn-cs"/>
              </a:rPr>
              <a:t> universal</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0" kern="1200" dirty="0" smtClean="0">
                <a:solidFill>
                  <a:schemeClr val="tx1"/>
                </a:solidFill>
                <a:effectLst/>
                <a:latin typeface="+mn-lt"/>
                <a:ea typeface="+mn-ea"/>
                <a:cs typeface="+mn-cs"/>
              </a:rPr>
              <a:t>PRINCIPIO UNO: Uso Equitativo. </a:t>
            </a:r>
            <a:r>
              <a:rPr lang="es-ES" sz="1200" b="0" i="0" kern="1200" dirty="0" smtClean="0">
                <a:solidFill>
                  <a:schemeClr val="tx1"/>
                </a:solidFill>
                <a:effectLst/>
                <a:latin typeface="+mn-lt"/>
                <a:ea typeface="+mn-ea"/>
                <a:cs typeface="+mn-cs"/>
              </a:rPr>
              <a:t>El diseño es útil y adecuado a personas con diversas capacidades.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0" kern="1200" dirty="0" smtClean="0">
                <a:solidFill>
                  <a:schemeClr val="tx1"/>
                </a:solidFill>
                <a:effectLst/>
                <a:latin typeface="+mn-lt"/>
                <a:ea typeface="+mn-ea"/>
                <a:cs typeface="+mn-cs"/>
              </a:rPr>
              <a:t>PRINCIPIO DOS: Flexibilidad en el Uso. </a:t>
            </a:r>
            <a:r>
              <a:rPr lang="es-ES" sz="1200" b="0" i="0" kern="1200" dirty="0" smtClean="0">
                <a:solidFill>
                  <a:schemeClr val="tx1"/>
                </a:solidFill>
                <a:effectLst/>
                <a:latin typeface="+mn-lt"/>
                <a:ea typeface="+mn-ea"/>
                <a:cs typeface="+mn-cs"/>
              </a:rPr>
              <a:t>El diseño debe incorporar un amplio rango de preferencias y capacidades individuales.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0" kern="1200" dirty="0" smtClean="0">
                <a:solidFill>
                  <a:schemeClr val="tx1"/>
                </a:solidFill>
                <a:effectLst/>
                <a:latin typeface="+mn-lt"/>
                <a:ea typeface="+mn-ea"/>
                <a:cs typeface="+mn-cs"/>
              </a:rPr>
              <a:t>PRINCIPIO TRES: Uso Simple e Intuitivo. </a:t>
            </a:r>
            <a:r>
              <a:rPr lang="es-ES" sz="1200" b="0" i="0" kern="1200" dirty="0" smtClean="0">
                <a:solidFill>
                  <a:schemeClr val="tx1"/>
                </a:solidFill>
                <a:effectLst/>
                <a:latin typeface="+mn-lt"/>
                <a:ea typeface="+mn-ea"/>
                <a:cs typeface="+mn-cs"/>
              </a:rPr>
              <a:t>El uso del producto o entorno debe ser de fácil comprensión, sin importar la experiencia del usuario, el nivel de conocimientos, la habilidad en el lenguaje, o el nivel de concentración al momento del uso.</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0" kern="1200" dirty="0" smtClean="0">
                <a:solidFill>
                  <a:schemeClr val="tx1"/>
                </a:solidFill>
                <a:effectLst/>
                <a:latin typeface="+mn-lt"/>
                <a:ea typeface="+mn-ea"/>
                <a:cs typeface="+mn-cs"/>
              </a:rPr>
              <a:t>PRINCIPIO CUATRO: Información Perceptible. </a:t>
            </a:r>
            <a:r>
              <a:rPr lang="es-ES" sz="1200" b="0" i="0" kern="1200" dirty="0" smtClean="0">
                <a:solidFill>
                  <a:schemeClr val="tx1"/>
                </a:solidFill>
                <a:effectLst/>
                <a:latin typeface="+mn-lt"/>
                <a:ea typeface="+mn-ea"/>
                <a:cs typeface="+mn-cs"/>
              </a:rPr>
              <a:t>El diseño debe comunicar la información necesaria con eficacia al usuario, sin importar las condiciones ambientales o las capacidades sensoriales del usuario.</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0" kern="1200" dirty="0" smtClean="0">
                <a:solidFill>
                  <a:schemeClr val="tx1"/>
                </a:solidFill>
                <a:effectLst/>
                <a:latin typeface="+mn-lt"/>
                <a:ea typeface="+mn-ea"/>
                <a:cs typeface="+mn-cs"/>
              </a:rPr>
              <a:t>PRINCIPIO CINCO: Tolerancia al Error. </a:t>
            </a:r>
            <a:r>
              <a:rPr lang="es-ES" sz="1200" b="0" i="0" kern="1200" dirty="0" smtClean="0">
                <a:solidFill>
                  <a:schemeClr val="tx1"/>
                </a:solidFill>
                <a:effectLst/>
                <a:latin typeface="+mn-lt"/>
                <a:ea typeface="+mn-ea"/>
                <a:cs typeface="+mn-cs"/>
              </a:rPr>
              <a:t>El diseño debe minimizar los peligros y consecuencias adversas ante acciones accidentales o inintencionadas. Hay que considerar la posibilidad de que las personas usuarias se equivoquen o utilicen el producto para un fin no previsto; este mal uso no ha provocar consecuencias graves.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0" kern="1200" dirty="0" smtClean="0">
                <a:solidFill>
                  <a:schemeClr val="tx1"/>
                </a:solidFill>
                <a:effectLst/>
                <a:latin typeface="+mn-lt"/>
                <a:ea typeface="+mn-ea"/>
                <a:cs typeface="+mn-cs"/>
              </a:rPr>
              <a:t>PRINCIPIO SEIS: Esfuerzo Físico Bajo. </a:t>
            </a:r>
            <a:r>
              <a:rPr lang="es-ES" sz="1200" b="0" i="0" kern="1200" dirty="0" smtClean="0">
                <a:solidFill>
                  <a:schemeClr val="tx1"/>
                </a:solidFill>
                <a:effectLst/>
                <a:latin typeface="+mn-lt"/>
                <a:ea typeface="+mn-ea"/>
                <a:cs typeface="+mn-cs"/>
              </a:rPr>
              <a:t>El diseño debe ser usado eficiente y confortablemente con un mínimo de esfuerzo o fatiga.</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0" kern="1200" dirty="0" smtClean="0">
                <a:solidFill>
                  <a:schemeClr val="tx1"/>
                </a:solidFill>
                <a:effectLst/>
                <a:latin typeface="+mn-lt"/>
                <a:ea typeface="+mn-ea"/>
                <a:cs typeface="+mn-cs"/>
              </a:rPr>
              <a:t>PRINCIPIO SIETE: Tamaño y Espacio para el Acceso y el Uso. </a:t>
            </a:r>
            <a:r>
              <a:rPr lang="es-ES" sz="1200" b="0" i="0" kern="1200" dirty="0" smtClean="0">
                <a:solidFill>
                  <a:schemeClr val="tx1"/>
                </a:solidFill>
                <a:effectLst/>
                <a:latin typeface="+mn-lt"/>
                <a:ea typeface="+mn-ea"/>
                <a:cs typeface="+mn-cs"/>
              </a:rPr>
              <a:t>Debe proporcionarse el tamaño y espacio apropiados para el acceso, el alcance, la manipulación, y el uso sin importar el tamaño de cuerpo de usuario, su postura, o su movilidad.</a:t>
            </a:r>
          </a:p>
          <a:p>
            <a:endParaRPr lang="es-ES" dirty="0"/>
          </a:p>
        </p:txBody>
      </p:sp>
      <p:sp>
        <p:nvSpPr>
          <p:cNvPr id="4" name="Marcador de número de diapositiva 3"/>
          <p:cNvSpPr>
            <a:spLocks noGrp="1"/>
          </p:cNvSpPr>
          <p:nvPr>
            <p:ph type="sldNum" sz="quarter" idx="10"/>
          </p:nvPr>
        </p:nvSpPr>
        <p:spPr/>
        <p:txBody>
          <a:bodyPr/>
          <a:lstStyle/>
          <a:p>
            <a:fld id="{5D672449-9E31-4876-A428-76A5EFD76408}" type="slidenum">
              <a:rPr lang="es-ES" smtClean="0"/>
              <a:t>14</a:t>
            </a:fld>
            <a:endParaRPr lang="es-ES"/>
          </a:p>
        </p:txBody>
      </p:sp>
    </p:spTree>
    <p:extLst>
      <p:ext uri="{BB962C8B-B14F-4D97-AF65-F5344CB8AC3E}">
        <p14:creationId xmlns:p14="http://schemas.microsoft.com/office/powerpoint/2010/main" val="3757516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 diferencia de Word, en PowerPoint existen muchas menos herramientas para introducir elementos estructurales como pueden ser </a:t>
            </a:r>
            <a:r>
              <a:rPr lang="es-ES" b="1" dirty="0" smtClean="0"/>
              <a:t>los títulos</a:t>
            </a:r>
            <a:r>
              <a:rPr lang="es-ES" dirty="0" smtClean="0"/>
              <a:t>.</a:t>
            </a:r>
            <a:r>
              <a:rPr lang="es-ES" baseline="0" dirty="0" smtClean="0"/>
              <a:t> </a:t>
            </a:r>
            <a:r>
              <a:rPr lang="es-ES" dirty="0" smtClean="0"/>
              <a:t>Para incluir títulos deberemos utilizar los </a:t>
            </a:r>
            <a:r>
              <a:rPr lang="es-ES" b="1" dirty="0" smtClean="0"/>
              <a:t>estilos predefinidos </a:t>
            </a:r>
            <a:r>
              <a:rPr lang="es-ES" dirty="0" smtClean="0"/>
              <a:t>de diapositiva ya que esto nos facilitará mucho el trabajo, y posteriormente cambiar</a:t>
            </a:r>
            <a:r>
              <a:rPr lang="es-ES" baseline="0" dirty="0" smtClean="0"/>
              <a:t> </a:t>
            </a:r>
            <a:r>
              <a:rPr lang="es-ES" dirty="0" smtClean="0"/>
              <a:t>las propiedades del título utilizando las opciones predefinidas o las opciones color, fondo, etc.</a:t>
            </a:r>
          </a:p>
          <a:p>
            <a:endParaRPr lang="es-ES" dirty="0" smtClean="0"/>
          </a:p>
          <a:p>
            <a:r>
              <a:rPr lang="es-ES" dirty="0" smtClean="0"/>
              <a:t>Para modificar el </a:t>
            </a:r>
            <a:r>
              <a:rPr lang="es-ES" b="1" dirty="0" smtClean="0"/>
              <a:t>patrón de diapositivas </a:t>
            </a:r>
            <a:r>
              <a:rPr lang="es-ES" dirty="0" smtClean="0"/>
              <a:t>de nuestro documento deberemos ir a la pestaña “Vista” y hacer “clic en” el botón “Patrón de diapositiva” (Vista</a:t>
            </a:r>
            <a:r>
              <a:rPr lang="es-ES" baseline="0" dirty="0" smtClean="0"/>
              <a:t> </a:t>
            </a:r>
            <a:r>
              <a:rPr lang="es-ES" baseline="0" dirty="0" smtClean="0">
                <a:sym typeface="Wingdings" panose="05000000000000000000" pitchFamily="2" charset="2"/>
              </a:rPr>
              <a:t> </a:t>
            </a:r>
            <a:r>
              <a:rPr lang="es-ES" dirty="0" smtClean="0"/>
              <a:t>Patrón de dispositiva). Esto abrirá el patrón de diapositiva del documento en el que estemos trabajando y activará el menú “Vista Patrón de Diapositiva”.</a:t>
            </a:r>
          </a:p>
          <a:p>
            <a:endParaRPr lang="es-ES" dirty="0" smtClean="0"/>
          </a:p>
          <a:p>
            <a:r>
              <a:rPr lang="es-ES" dirty="0" smtClean="0"/>
              <a:t>Desde este menú podremos añadir nuevos patrones y modificar los existentes. También podremos cambiarle el nombre a los diseños personalizados para que nos sea más sencillo reconocerlos y utilizarlos. Si deseamos insertar un nuevo diseño deberemos pulsar el botón Insertar diseño y se nos insertará un diseño con las opciones por defecto.</a:t>
            </a:r>
          </a:p>
          <a:p>
            <a:endParaRPr lang="es-ES" dirty="0" smtClean="0"/>
          </a:p>
          <a:p>
            <a:r>
              <a:rPr lang="es-ES" dirty="0" smtClean="0"/>
              <a:t>PowerPoint, a diferencia de Word, no incorpora una herramienta que cree un título directamente, es necesario insertarlo en el patrón de diapositivas. Si en ese momento estamos utilizando un diseño de diapositiva que no tiene título deberemos buscar dicho diseño dentro del patrón de diapositivas y activar la opción “Título” dentro de la región “Diseño del patrón”.</a:t>
            </a:r>
          </a:p>
          <a:p>
            <a:endParaRPr lang="es-ES" dirty="0" smtClean="0"/>
          </a:p>
          <a:p>
            <a:r>
              <a:rPr lang="es-ES" b="1" dirty="0" smtClean="0"/>
              <a:t>Elementos textuales.</a:t>
            </a:r>
            <a:r>
              <a:rPr lang="es-ES" b="1" baseline="0" dirty="0" smtClean="0"/>
              <a:t> </a:t>
            </a:r>
            <a:r>
              <a:rPr lang="es-ES" dirty="0" smtClean="0"/>
              <a:t>Para introducir texto en una diapositiva de PowerPoint lo habitual es utilizar los espacios para texto que incorporan las plantillas de diseño. Si se quiere incorporar otro texto, debemos hacerlo creando un área del tipo</a:t>
            </a:r>
            <a:r>
              <a:rPr lang="es-ES" baseline="0" dirty="0" smtClean="0"/>
              <a:t> (</a:t>
            </a:r>
            <a:r>
              <a:rPr lang="es-ES" dirty="0" smtClean="0"/>
              <a:t>Cuadro de texto).</a:t>
            </a:r>
          </a:p>
          <a:p>
            <a:r>
              <a:rPr lang="es-ES" b="1" dirty="0" smtClean="0"/>
              <a:t>Número de diapositivas.</a:t>
            </a:r>
            <a:r>
              <a:rPr lang="es-ES" b="1" baseline="0" dirty="0" smtClean="0"/>
              <a:t> </a:t>
            </a:r>
            <a:r>
              <a:rPr lang="es-ES" dirty="0" smtClean="0"/>
              <a:t>Como con el resto de elementos lo ideal es insertar este elemento en el patrón de diapositivas que vayamos a utilizar de modo que se inserte de forma automática. Si no lo hemos hecho así, deberemos utilizar la opción Número de diapositiva de la pestaña “Insertar” (Insertar&gt;Número de diapositiva). Al seleccionar esta opción se nos abrirá un cuadro de diálogo en el que podremos seleccionar diferentes formatos y diferentes opciones como la inclusión o no de la fecha en el documento, o los números de diapositiva.</a:t>
            </a:r>
            <a:endParaRPr lang="es-ES" dirty="0"/>
          </a:p>
        </p:txBody>
      </p:sp>
      <p:sp>
        <p:nvSpPr>
          <p:cNvPr id="4" name="Marcador de número de diapositiva 3"/>
          <p:cNvSpPr>
            <a:spLocks noGrp="1"/>
          </p:cNvSpPr>
          <p:nvPr>
            <p:ph type="sldNum" sz="quarter" idx="10"/>
          </p:nvPr>
        </p:nvSpPr>
        <p:spPr/>
        <p:txBody>
          <a:bodyPr/>
          <a:lstStyle/>
          <a:p>
            <a:fld id="{5D672449-9E31-4876-A428-76A5EFD76408}" type="slidenum">
              <a:rPr lang="es-ES" smtClean="0"/>
              <a:t>15</a:t>
            </a:fld>
            <a:endParaRPr lang="es-ES"/>
          </a:p>
        </p:txBody>
      </p:sp>
    </p:spTree>
    <p:extLst>
      <p:ext uri="{BB962C8B-B14F-4D97-AF65-F5344CB8AC3E}">
        <p14:creationId xmlns:p14="http://schemas.microsoft.com/office/powerpoint/2010/main" val="549253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Para</a:t>
            </a:r>
            <a:r>
              <a:rPr lang="es-ES" baseline="0" dirty="0" smtClean="0"/>
              <a:t> los contenidos no textuales podemos explicarlos mediante textos alternativos. </a:t>
            </a:r>
            <a:r>
              <a:rPr lang="es-ES" dirty="0" smtClean="0"/>
              <a:t>Los elementos que necesitan textos alternativos son: </a:t>
            </a:r>
          </a:p>
          <a:p>
            <a:r>
              <a:rPr lang="es-ES" dirty="0" smtClean="0"/>
              <a:t>• Imágenes, diagramas o gráficos. </a:t>
            </a:r>
          </a:p>
          <a:p>
            <a:r>
              <a:rPr lang="es-ES" dirty="0" smtClean="0"/>
              <a:t>• Vídeos y audios.</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 Tablas.</a:t>
            </a:r>
          </a:p>
          <a:p>
            <a:r>
              <a:rPr lang="es-ES" dirty="0" smtClean="0"/>
              <a:t>• Fórmulas matemáticas.</a:t>
            </a:r>
          </a:p>
          <a:p>
            <a:r>
              <a:rPr lang="es-ES" dirty="0" smtClean="0"/>
              <a:t>Para añadir un texto alternativo debemos preguntarnos qué información queremos transmitir con esa imagen. En el caso de que el elemento sea meramente decorativo se deberá incluir </a:t>
            </a:r>
            <a:r>
              <a:rPr lang="es-ES" b="1" dirty="0" smtClean="0"/>
              <a:t>“elemento decorativo” </a:t>
            </a:r>
            <a:r>
              <a:rPr lang="es-ES" dirty="0" smtClean="0"/>
              <a:t>en el texto descriptivo. </a:t>
            </a:r>
          </a:p>
          <a:p>
            <a:r>
              <a:rPr lang="es-ES" dirty="0" smtClean="0"/>
              <a:t>Si no somos capaces de resumir la información en menos de dos líneas deberemos recurrir a una descripción larga. En algunas ocasiones es más práctico incluir la descripción de la imagen en el propio texto del documento. Lo más sencillo es escribir este texto como si se estuviese describiendo la imagen a otra persona.</a:t>
            </a:r>
          </a:p>
          <a:p>
            <a:endParaRPr lang="es-ES" dirty="0"/>
          </a:p>
        </p:txBody>
      </p:sp>
      <p:sp>
        <p:nvSpPr>
          <p:cNvPr id="4" name="Marcador de número de diapositiva 3"/>
          <p:cNvSpPr>
            <a:spLocks noGrp="1"/>
          </p:cNvSpPr>
          <p:nvPr>
            <p:ph type="sldNum" sz="quarter" idx="10"/>
          </p:nvPr>
        </p:nvSpPr>
        <p:spPr/>
        <p:txBody>
          <a:bodyPr/>
          <a:lstStyle/>
          <a:p>
            <a:fld id="{5D672449-9E31-4876-A428-76A5EFD76408}" type="slidenum">
              <a:rPr lang="es-ES" smtClean="0"/>
              <a:t>16</a:t>
            </a:fld>
            <a:endParaRPr lang="es-ES"/>
          </a:p>
        </p:txBody>
      </p:sp>
    </p:spTree>
    <p:extLst>
      <p:ext uri="{BB962C8B-B14F-4D97-AF65-F5344CB8AC3E}">
        <p14:creationId xmlns:p14="http://schemas.microsoft.com/office/powerpoint/2010/main" val="2523373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Desde la versión de Microsoft Office 2010, PowerPoint dispone de un sistema para comprobar la accesibilidad de nuestro documento. Esta funcionalidad es de gran utilidad ya que nos alerta sobre los problemas existentes en el documento en el que estemos trabajando y nos ofrece instrucciones de cómo solucionarlos.</a:t>
            </a:r>
          </a:p>
          <a:p>
            <a:r>
              <a:rPr lang="es-ES" dirty="0" smtClean="0"/>
              <a:t>Para activar esta funcionalidad debemos: </a:t>
            </a:r>
          </a:p>
          <a:p>
            <a:pPr marL="228600" indent="-228600">
              <a:buFont typeface="+mj-lt"/>
              <a:buAutoNum type="arabicPeriod"/>
            </a:pPr>
            <a:r>
              <a:rPr lang="es-ES" dirty="0" smtClean="0"/>
              <a:t>Ir a la pestaña “Archivo” y hacer clic en el menú desplegable “Comprobar” si hay problemas de la sección “Preparar para compartir”.</a:t>
            </a:r>
          </a:p>
          <a:p>
            <a:pPr marL="228600" indent="-228600">
              <a:buFont typeface="+mj-lt"/>
              <a:buAutoNum type="arabicPeriod"/>
            </a:pPr>
            <a:r>
              <a:rPr lang="es-ES" dirty="0" smtClean="0"/>
              <a:t>Se desplegarán varias opciones y seleccionaremos “Comprobar accesibilidad”.</a:t>
            </a:r>
          </a:p>
          <a:p>
            <a:pPr marL="228600" indent="-228600">
              <a:buFont typeface="+mj-lt"/>
              <a:buAutoNum type="arabicPeriod"/>
            </a:pPr>
            <a:endParaRPr lang="es-ES" dirty="0" smtClean="0"/>
          </a:p>
          <a:p>
            <a:r>
              <a:rPr lang="es-ES" dirty="0" smtClean="0"/>
              <a:t>Dentro del comprobador hay que distinguir entre “errores” y “advertencias”.</a:t>
            </a:r>
          </a:p>
          <a:p>
            <a:r>
              <a:rPr lang="es-ES" b="1" dirty="0" smtClean="0"/>
              <a:t>Errores:</a:t>
            </a:r>
            <a:r>
              <a:rPr lang="es-ES" baseline="0" dirty="0" smtClean="0"/>
              <a:t> nos indica que estamos realizando algo mal en accesibilidad.</a:t>
            </a:r>
          </a:p>
          <a:p>
            <a:r>
              <a:rPr lang="es-ES" b="1" baseline="0" dirty="0" smtClean="0"/>
              <a:t>Advertencias:</a:t>
            </a:r>
            <a:r>
              <a:rPr lang="es-ES" baseline="0" dirty="0" smtClean="0"/>
              <a:t> nos indica que deberíamos verificar si está correctamente elaborado puesto que puede ser que contenga errores.</a:t>
            </a:r>
          </a:p>
          <a:p>
            <a:endParaRPr lang="es-ES" baseline="0" dirty="0" smtClean="0"/>
          </a:p>
          <a:p>
            <a:r>
              <a:rPr lang="es-ES" baseline="0" dirty="0" smtClean="0"/>
              <a:t>Desde el comprobador de accesibilidad podremos corregir o mejorar nuestra presentación con las recomendaciones que aparecen en </a:t>
            </a:r>
            <a:r>
              <a:rPr lang="es-ES" b="1" baseline="0" dirty="0" smtClean="0"/>
              <a:t>información adicional</a:t>
            </a:r>
            <a:r>
              <a:rPr lang="es-ES" baseline="0" dirty="0" smtClean="0"/>
              <a:t>, al pie.</a:t>
            </a:r>
            <a:endParaRPr lang="es-ES" dirty="0"/>
          </a:p>
        </p:txBody>
      </p:sp>
      <p:sp>
        <p:nvSpPr>
          <p:cNvPr id="4" name="Marcador de número de diapositiva 3"/>
          <p:cNvSpPr>
            <a:spLocks noGrp="1"/>
          </p:cNvSpPr>
          <p:nvPr>
            <p:ph type="sldNum" sz="quarter" idx="10"/>
          </p:nvPr>
        </p:nvSpPr>
        <p:spPr/>
        <p:txBody>
          <a:bodyPr/>
          <a:lstStyle/>
          <a:p>
            <a:fld id="{5D672449-9E31-4876-A428-76A5EFD76408}" type="slidenum">
              <a:rPr lang="es-ES" smtClean="0"/>
              <a:t>17</a:t>
            </a:fld>
            <a:endParaRPr lang="es-ES"/>
          </a:p>
        </p:txBody>
      </p:sp>
    </p:spTree>
    <p:extLst>
      <p:ext uri="{BB962C8B-B14F-4D97-AF65-F5344CB8AC3E}">
        <p14:creationId xmlns:p14="http://schemas.microsoft.com/office/powerpoint/2010/main" val="2203402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smtClean="0"/>
              <a:t>Hipervínculos.</a:t>
            </a:r>
          </a:p>
          <a:p>
            <a:r>
              <a:rPr lang="es-ES" dirty="0" smtClean="0"/>
              <a:t>La herramienta de insertar hipervínculos nos permite crear un hipervínculo a otro documento o a una diapositiva concreta dentro del documento que estemos editando. En el caso de que necesitemos insertar un enlace a una página web deberemos seguir los siguientes pasos: </a:t>
            </a:r>
          </a:p>
          <a:p>
            <a:pPr marL="228600" indent="-228600">
              <a:buAutoNum type="arabicPeriod"/>
            </a:pPr>
            <a:r>
              <a:rPr lang="es-ES" dirty="0" smtClean="0"/>
              <a:t>Seleccionaremos el texto en el que queramos incluir el enlace. </a:t>
            </a:r>
          </a:p>
          <a:p>
            <a:pPr marL="228600" indent="-228600">
              <a:buAutoNum type="arabicPeriod"/>
            </a:pPr>
            <a:r>
              <a:rPr lang="es-ES" dirty="0" smtClean="0"/>
              <a:t>Haremos clic en el botón “Hipervínculo” de la pestaña Insertar (Insertar&gt;Hipervínculo). </a:t>
            </a:r>
          </a:p>
          <a:p>
            <a:pPr marL="228600" indent="-228600">
              <a:buAutoNum type="arabicPeriod"/>
            </a:pPr>
            <a:r>
              <a:rPr lang="es-ES" dirty="0" smtClean="0"/>
              <a:t>En el cuadro de diálogo que nos aparece seleccionaremos la opción “Archivo” o “página web existente”.</a:t>
            </a:r>
          </a:p>
          <a:p>
            <a:pPr marL="228600" indent="-228600">
              <a:buAutoNum type="arabicPeriod"/>
            </a:pPr>
            <a:r>
              <a:rPr lang="es-ES" dirty="0" smtClean="0"/>
              <a:t>Debemos cumplimentar los campos “dirección” y el campo “</a:t>
            </a:r>
            <a:r>
              <a:rPr lang="es-ES" dirty="0" err="1" smtClean="0"/>
              <a:t>Info</a:t>
            </a:r>
            <a:r>
              <a:rPr lang="es-ES" dirty="0" smtClean="0"/>
              <a:t>” en pantalla.</a:t>
            </a:r>
          </a:p>
          <a:p>
            <a:pPr marL="0" indent="0">
              <a:buNone/>
            </a:pPr>
            <a:endParaRPr lang="es-ES" dirty="0" smtClean="0"/>
          </a:p>
          <a:p>
            <a:pPr marL="0" indent="0">
              <a:buFont typeface="+mj-lt"/>
              <a:buNone/>
            </a:pPr>
            <a:r>
              <a:rPr lang="es-ES" dirty="0" smtClean="0"/>
              <a:t>En el caso de que necesitemos insertar un enlace a otro lugar de nuestro documento debemos seguir los siguientes pasos:</a:t>
            </a:r>
          </a:p>
          <a:p>
            <a:pPr marL="228600" indent="-228600">
              <a:buFont typeface="+mj-lt"/>
              <a:buAutoNum type="arabicPeriod"/>
            </a:pPr>
            <a:r>
              <a:rPr lang="es-ES" dirty="0" smtClean="0"/>
              <a:t>Seleccionaremos el texto en el que queramos incluir el enlace.</a:t>
            </a:r>
          </a:p>
          <a:p>
            <a:pPr marL="228600" indent="-228600">
              <a:buFont typeface="+mj-lt"/>
              <a:buAutoNum type="arabicPeriod"/>
            </a:pPr>
            <a:r>
              <a:rPr lang="es-ES" dirty="0" smtClean="0"/>
              <a:t>Haremos clic en el botón Hipervínculo de la pestaña “Insertar” (Insertar&gt;Hipervínculo).</a:t>
            </a:r>
          </a:p>
          <a:p>
            <a:pPr marL="228600" indent="-228600">
              <a:buFont typeface="+mj-lt"/>
              <a:buAutoNum type="arabicPeriod"/>
            </a:pPr>
            <a:r>
              <a:rPr lang="es-ES" dirty="0" smtClean="0"/>
              <a:t>En el cuadro de diálogo que nos aparece debemos seleccionar la opción “Lugar” de este documento.</a:t>
            </a:r>
          </a:p>
          <a:p>
            <a:pPr marL="228600" indent="-228600">
              <a:buFont typeface="+mj-lt"/>
              <a:buAutoNum type="arabicPeriod"/>
            </a:pPr>
            <a:r>
              <a:rPr lang="es-ES" dirty="0" smtClean="0"/>
              <a:t>El cuadro de diálogo nos mostrará las diapositivas del documento y podremos seleccionar a cuál queremos enlazar.</a:t>
            </a:r>
          </a:p>
          <a:p>
            <a:pPr marL="228600" indent="-228600">
              <a:buFont typeface="+mj-lt"/>
              <a:buAutoNum type="arabicPeriod"/>
            </a:pPr>
            <a:r>
              <a:rPr lang="es-ES" dirty="0" smtClean="0"/>
              <a:t>También debemos cumplimentar el campo de “</a:t>
            </a:r>
            <a:r>
              <a:rPr lang="es-ES" dirty="0" err="1" smtClean="0"/>
              <a:t>Info</a:t>
            </a:r>
            <a:r>
              <a:rPr lang="es-ES" dirty="0" smtClean="0"/>
              <a:t>” de pantalla.</a:t>
            </a:r>
            <a:endParaRPr lang="es-ES" dirty="0"/>
          </a:p>
        </p:txBody>
      </p:sp>
      <p:sp>
        <p:nvSpPr>
          <p:cNvPr id="4" name="Marcador de número de diapositiva 3"/>
          <p:cNvSpPr>
            <a:spLocks noGrp="1"/>
          </p:cNvSpPr>
          <p:nvPr>
            <p:ph type="sldNum" sz="quarter" idx="10"/>
          </p:nvPr>
        </p:nvSpPr>
        <p:spPr/>
        <p:txBody>
          <a:bodyPr/>
          <a:lstStyle/>
          <a:p>
            <a:fld id="{5D672449-9E31-4876-A428-76A5EFD76408}" type="slidenum">
              <a:rPr lang="es-ES" smtClean="0"/>
              <a:t>18</a:t>
            </a:fld>
            <a:endParaRPr lang="es-ES"/>
          </a:p>
        </p:txBody>
      </p:sp>
    </p:spTree>
    <p:extLst>
      <p:ext uri="{BB962C8B-B14F-4D97-AF65-F5344CB8AC3E}">
        <p14:creationId xmlns:p14="http://schemas.microsoft.com/office/powerpoint/2010/main" val="3584550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Debemos transmitir las ideas de forma sencilla, utilizando frases cortas, ordenadas, con un lenguaje sencillo, prescindiendo de estructuras gramaticales complejas. Por otro lado el texto debe estar correctamente organizado dentro de cada diapositiva y a lo largo de toda la presentación. </a:t>
            </a:r>
          </a:p>
          <a:p>
            <a:r>
              <a:rPr lang="es-ES" dirty="0" smtClean="0"/>
              <a:t>También es recomendable utilizar una tipografía y un interlineado adecuado de modo que se facilite la comprensión del documento a cualquier usuario/a.</a:t>
            </a:r>
            <a:endParaRPr lang="es-ES" dirty="0"/>
          </a:p>
        </p:txBody>
      </p:sp>
      <p:sp>
        <p:nvSpPr>
          <p:cNvPr id="4" name="Marcador de número de diapositiva 3"/>
          <p:cNvSpPr>
            <a:spLocks noGrp="1"/>
          </p:cNvSpPr>
          <p:nvPr>
            <p:ph type="sldNum" sz="quarter" idx="10"/>
          </p:nvPr>
        </p:nvSpPr>
        <p:spPr/>
        <p:txBody>
          <a:bodyPr/>
          <a:lstStyle/>
          <a:p>
            <a:fld id="{5D672449-9E31-4876-A428-76A5EFD76408}" type="slidenum">
              <a:rPr lang="es-ES" smtClean="0"/>
              <a:t>19</a:t>
            </a:fld>
            <a:endParaRPr lang="es-ES"/>
          </a:p>
        </p:txBody>
      </p:sp>
    </p:spTree>
    <p:extLst>
      <p:ext uri="{BB962C8B-B14F-4D97-AF65-F5344CB8AC3E}">
        <p14:creationId xmlns:p14="http://schemas.microsoft.com/office/powerpoint/2010/main" val="2368775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spcBef>
                <a:spcPts val="1800"/>
              </a:spcBef>
              <a:spcAft>
                <a:spcPts val="1200"/>
              </a:spcAft>
              <a:buNone/>
            </a:pPr>
            <a:r>
              <a:rPr lang="es-ES" sz="3200" dirty="0" smtClean="0"/>
              <a:t>Cuando se habla de accesibilidad es preferible</a:t>
            </a:r>
            <a:r>
              <a:rPr lang="es-ES" sz="3200" baseline="0" dirty="0" smtClean="0"/>
              <a:t> utilizar </a:t>
            </a:r>
            <a:r>
              <a:rPr lang="es-ES" sz="1200" b="1" i="0" kern="1200" dirty="0" smtClean="0">
                <a:solidFill>
                  <a:schemeClr val="tx1"/>
                </a:solidFill>
                <a:effectLst/>
                <a:latin typeface="+mn-lt"/>
                <a:ea typeface="+mn-ea"/>
                <a:cs typeface="+mn-cs"/>
              </a:rPr>
              <a:t>familias de fuentes Sans </a:t>
            </a:r>
            <a:r>
              <a:rPr lang="es-ES" sz="1200" b="1" i="0" kern="1200" dirty="0" err="1" smtClean="0">
                <a:solidFill>
                  <a:schemeClr val="tx1"/>
                </a:solidFill>
                <a:effectLst/>
                <a:latin typeface="+mn-lt"/>
                <a:ea typeface="+mn-ea"/>
                <a:cs typeface="+mn-cs"/>
              </a:rPr>
              <a:t>serif</a:t>
            </a:r>
            <a:r>
              <a:rPr lang="es-ES" sz="1200" b="1" i="0" kern="120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Arial, Calibri, Siglo gótico, Helvética, </a:t>
            </a:r>
            <a:r>
              <a:rPr lang="es-ES" sz="1200" b="0" i="0" kern="1200" dirty="0" err="1" smtClean="0">
                <a:solidFill>
                  <a:schemeClr val="tx1"/>
                </a:solidFill>
                <a:effectLst/>
                <a:latin typeface="+mn-lt"/>
                <a:ea typeface="+mn-ea"/>
                <a:cs typeface="+mn-cs"/>
              </a:rPr>
              <a:t>Tahoma</a:t>
            </a:r>
            <a:r>
              <a:rPr lang="es-ES" sz="1200" b="0" i="0" kern="1200" dirty="0" smtClean="0">
                <a:solidFill>
                  <a:schemeClr val="tx1"/>
                </a:solidFill>
                <a:effectLst/>
                <a:latin typeface="+mn-lt"/>
                <a:ea typeface="+mn-ea"/>
                <a:cs typeface="+mn-cs"/>
              </a:rPr>
              <a:t> y </a:t>
            </a:r>
            <a:r>
              <a:rPr lang="es-ES" sz="1200" b="0" i="0" kern="1200" dirty="0" err="1" smtClean="0">
                <a:solidFill>
                  <a:schemeClr val="tx1"/>
                </a:solidFill>
                <a:effectLst/>
                <a:latin typeface="+mn-lt"/>
                <a:ea typeface="+mn-ea"/>
                <a:cs typeface="+mn-cs"/>
              </a:rPr>
              <a:t>Verdana</a:t>
            </a:r>
            <a:r>
              <a:rPr lang="es-ES" sz="1200" b="0" i="0" kern="1200" dirty="0" smtClean="0">
                <a:solidFill>
                  <a:schemeClr val="tx1"/>
                </a:solidFill>
                <a:effectLst/>
                <a:latin typeface="+mn-lt"/>
                <a:ea typeface="+mn-ea"/>
                <a:cs typeface="+mn-cs"/>
              </a:rPr>
              <a:t>.</a:t>
            </a:r>
            <a:r>
              <a:rPr lang="es-ES" sz="1200" b="0" i="0" kern="1200" baseline="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Las</a:t>
            </a:r>
            <a:r>
              <a:rPr lang="es-ES" sz="1200" b="1" i="0" kern="1200" dirty="0" smtClean="0">
                <a:solidFill>
                  <a:schemeClr val="tx1"/>
                </a:solidFill>
                <a:effectLst/>
                <a:latin typeface="+mn-lt"/>
                <a:ea typeface="+mn-ea"/>
                <a:cs typeface="+mn-cs"/>
              </a:rPr>
              <a:t> familias de fuentes </a:t>
            </a:r>
            <a:r>
              <a:rPr lang="es-ES" sz="1200" b="1" i="0" kern="1200" dirty="0" err="1" smtClean="0">
                <a:solidFill>
                  <a:schemeClr val="tx1"/>
                </a:solidFill>
                <a:effectLst/>
                <a:latin typeface="+mn-lt"/>
                <a:ea typeface="+mn-ea"/>
                <a:cs typeface="+mn-cs"/>
              </a:rPr>
              <a:t>serif</a:t>
            </a:r>
            <a:r>
              <a:rPr lang="es-ES" sz="1200" b="1" i="0" kern="1200" dirty="0" smtClean="0">
                <a:solidFill>
                  <a:schemeClr val="tx1"/>
                </a:solidFill>
                <a:effectLst/>
                <a:latin typeface="+mn-lt"/>
                <a:ea typeface="+mn-ea"/>
                <a:cs typeface="+mn-cs"/>
              </a:rPr>
              <a:t>:</a:t>
            </a:r>
            <a:r>
              <a:rPr lang="es-ES" sz="1200" b="0" i="0" kern="1200" dirty="0" smtClean="0">
                <a:solidFill>
                  <a:schemeClr val="tx1"/>
                </a:solidFill>
                <a:effectLst/>
                <a:latin typeface="+mn-lt"/>
                <a:ea typeface="+mn-ea"/>
                <a:cs typeface="+mn-cs"/>
              </a:rPr>
              <a:t> Times New </a:t>
            </a:r>
            <a:r>
              <a:rPr lang="es-ES" sz="1200" b="0" i="0" kern="1200" dirty="0" err="1" smtClean="0">
                <a:solidFill>
                  <a:schemeClr val="tx1"/>
                </a:solidFill>
                <a:effectLst/>
                <a:latin typeface="+mn-lt"/>
                <a:ea typeface="+mn-ea"/>
                <a:cs typeface="+mn-cs"/>
              </a:rPr>
              <a:t>Roman</a:t>
            </a:r>
            <a:r>
              <a:rPr lang="es-ES" sz="1200" b="0" i="0" kern="1200" dirty="0" smtClean="0">
                <a:solidFill>
                  <a:schemeClr val="tx1"/>
                </a:solidFill>
                <a:effectLst/>
                <a:latin typeface="+mn-lt"/>
                <a:ea typeface="+mn-ea"/>
                <a:cs typeface="+mn-cs"/>
              </a:rPr>
              <a:t> y Georgia son menos accesibles.</a:t>
            </a:r>
          </a:p>
          <a:p>
            <a:pPr marL="0" indent="0">
              <a:spcBef>
                <a:spcPts val="1800"/>
              </a:spcBef>
              <a:spcAft>
                <a:spcPts val="1200"/>
              </a:spcAft>
              <a:buNone/>
            </a:pPr>
            <a:endParaRPr lang="es-ES" sz="1200" b="0" i="0" kern="1200" dirty="0" smtClean="0">
              <a:solidFill>
                <a:schemeClr val="tx1"/>
              </a:solidFill>
              <a:effectLst/>
              <a:latin typeface="+mn-lt"/>
              <a:ea typeface="+mn-ea"/>
              <a:cs typeface="+mn-cs"/>
            </a:endParaRPr>
          </a:p>
          <a:p>
            <a:pPr marL="0" indent="0">
              <a:spcBef>
                <a:spcPts val="1800"/>
              </a:spcBef>
              <a:spcAft>
                <a:spcPts val="1200"/>
              </a:spcAft>
              <a:buNone/>
            </a:pPr>
            <a:r>
              <a:rPr lang="es-ES" sz="1200" b="0" i="0" kern="1200" dirty="0" smtClean="0">
                <a:solidFill>
                  <a:schemeClr val="tx1"/>
                </a:solidFill>
                <a:effectLst/>
                <a:latin typeface="+mn-lt"/>
                <a:ea typeface="+mn-ea"/>
                <a:cs typeface="+mn-cs"/>
              </a:rPr>
              <a:t>Por</a:t>
            </a:r>
            <a:r>
              <a:rPr lang="es-ES" sz="1200" b="0" i="0" kern="1200" baseline="0" dirty="0" smtClean="0">
                <a:solidFill>
                  <a:schemeClr val="tx1"/>
                </a:solidFill>
                <a:effectLst/>
                <a:latin typeface="+mn-lt"/>
                <a:ea typeface="+mn-ea"/>
                <a:cs typeface="+mn-cs"/>
              </a:rPr>
              <a:t> norma general se debe u</a:t>
            </a:r>
            <a:r>
              <a:rPr lang="es-ES" sz="3200" dirty="0" smtClean="0"/>
              <a:t>sar la versión normal o </a:t>
            </a:r>
            <a:r>
              <a:rPr lang="es-ES" sz="3200" dirty="0" err="1" smtClean="0"/>
              <a:t>roman</a:t>
            </a:r>
            <a:r>
              <a:rPr lang="es-ES" sz="3200" dirty="0" smtClean="0"/>
              <a:t>.</a:t>
            </a:r>
            <a:r>
              <a:rPr lang="es-ES" sz="3200" baseline="0" dirty="0" smtClean="0"/>
              <a:t> </a:t>
            </a:r>
            <a:r>
              <a:rPr lang="es-ES" sz="3200" b="1" dirty="0" smtClean="0">
                <a:solidFill>
                  <a:srgbClr val="A40000"/>
                </a:solidFill>
              </a:rPr>
              <a:t>NO</a:t>
            </a:r>
            <a:r>
              <a:rPr lang="es-ES" sz="3200" dirty="0" smtClean="0"/>
              <a:t> se debe usar la versión:</a:t>
            </a:r>
            <a:r>
              <a:rPr lang="es-ES" sz="3200" baseline="0" dirty="0" smtClean="0"/>
              <a:t> “</a:t>
            </a:r>
            <a:r>
              <a:rPr lang="es-ES" sz="3200" dirty="0" smtClean="0"/>
              <a:t>Fina o estrecha: light, </a:t>
            </a:r>
            <a:r>
              <a:rPr lang="es-ES" sz="3200" dirty="0" err="1" smtClean="0"/>
              <a:t>thin</a:t>
            </a:r>
            <a:r>
              <a:rPr lang="es-ES" sz="3200" dirty="0" smtClean="0"/>
              <a:t>”.</a:t>
            </a:r>
          </a:p>
          <a:p>
            <a:pPr marL="0" indent="0">
              <a:spcBef>
                <a:spcPts val="1800"/>
              </a:spcBef>
              <a:spcAft>
                <a:spcPts val="1200"/>
              </a:spcAft>
              <a:buNone/>
            </a:pPr>
            <a:r>
              <a:rPr lang="es-ES" sz="3200" dirty="0" smtClean="0"/>
              <a:t>Las</a:t>
            </a:r>
            <a:r>
              <a:rPr lang="es-ES" sz="3200" baseline="0" dirty="0" smtClean="0"/>
              <a:t> </a:t>
            </a:r>
            <a:r>
              <a:rPr lang="es-ES" sz="3200" b="1" baseline="0" dirty="0" smtClean="0"/>
              <a:t>negritas</a:t>
            </a:r>
            <a:r>
              <a:rPr lang="es-ES" sz="3200" baseline="0" dirty="0" smtClean="0"/>
              <a:t> son accesibles pero no se debe abusar de su uso.</a:t>
            </a:r>
            <a:endParaRPr lang="es-ES" sz="3200" dirty="0" smtClean="0"/>
          </a:p>
          <a:p>
            <a:r>
              <a:rPr lang="es-ES" b="0" dirty="0" smtClean="0"/>
              <a:t>Si hablamos de </a:t>
            </a:r>
            <a:r>
              <a:rPr lang="es-ES" b="1" dirty="0" smtClean="0"/>
              <a:t>Cursiva y subrayado</a:t>
            </a:r>
            <a:r>
              <a:rPr lang="es-ES" dirty="0" smtClean="0"/>
              <a:t>: No son muy convenientes</a:t>
            </a:r>
            <a:r>
              <a:rPr lang="es-ES" baseline="0" dirty="0" smtClean="0"/>
              <a:t> puesto que a las personas</a:t>
            </a:r>
            <a:r>
              <a:rPr lang="es-ES" dirty="0" smtClean="0"/>
              <a:t> con baja visión les impide una correcta lectura.</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Además de escoger una familia común y prestar atención a la singularidad de carácter, debemos</a:t>
            </a:r>
            <a:r>
              <a:rPr lang="es-ES" sz="1200" b="0" i="0" kern="1200" baseline="0" dirty="0" smtClean="0">
                <a:solidFill>
                  <a:schemeClr val="tx1"/>
                </a:solidFill>
                <a:effectLst/>
                <a:latin typeface="+mn-lt"/>
                <a:ea typeface="+mn-ea"/>
                <a:cs typeface="+mn-cs"/>
              </a:rPr>
              <a:t> asegurarnos</a:t>
            </a:r>
            <a:r>
              <a:rPr lang="es-ES" sz="1200" b="0" i="0" kern="1200" dirty="0" smtClean="0">
                <a:solidFill>
                  <a:schemeClr val="tx1"/>
                </a:solidFill>
                <a:effectLst/>
                <a:latin typeface="+mn-lt"/>
                <a:ea typeface="+mn-ea"/>
                <a:cs typeface="+mn-cs"/>
              </a:rPr>
              <a:t> evitar el uso de </a:t>
            </a:r>
            <a:r>
              <a:rPr lang="es-ES" sz="1200" b="1" i="0" kern="1200" dirty="0" smtClean="0">
                <a:solidFill>
                  <a:schemeClr val="tx1"/>
                </a:solidFill>
                <a:effectLst/>
                <a:latin typeface="+mn-lt"/>
                <a:ea typeface="+mn-ea"/>
                <a:cs typeface="+mn-cs"/>
              </a:rPr>
              <a:t>fuentes de fantasía o manuscritas </a:t>
            </a:r>
            <a:r>
              <a:rPr lang="es-ES" sz="1200" b="0" i="0" kern="1200" dirty="0" smtClean="0">
                <a:solidFill>
                  <a:schemeClr val="tx1"/>
                </a:solidFill>
                <a:effectLst/>
                <a:latin typeface="+mn-lt"/>
                <a:ea typeface="+mn-ea"/>
                <a:cs typeface="+mn-cs"/>
              </a:rPr>
              <a:t>y fuentes que sólo tienen </a:t>
            </a:r>
            <a:r>
              <a:rPr lang="es-ES" sz="1200" b="1" i="0" kern="1200" dirty="0" smtClean="0">
                <a:solidFill>
                  <a:schemeClr val="tx1"/>
                </a:solidFill>
                <a:effectLst/>
                <a:latin typeface="+mn-lt"/>
                <a:ea typeface="+mn-ea"/>
                <a:cs typeface="+mn-cs"/>
              </a:rPr>
              <a:t>un caso de carácter disponible </a:t>
            </a:r>
            <a:r>
              <a:rPr lang="es-ES" sz="1200" b="0" i="0" kern="1200" dirty="0" smtClean="0">
                <a:solidFill>
                  <a:schemeClr val="tx1"/>
                </a:solidFill>
                <a:effectLst/>
                <a:latin typeface="+mn-lt"/>
                <a:ea typeface="+mn-ea"/>
                <a:cs typeface="+mn-cs"/>
              </a:rPr>
              <a:t>(sólo mayúsculas ej.). Fuentes de la especialidad con cursiva, o formas inusuales o las funciones artísticas, pueden parecer agradables, pero son mucho más difíciles de leer que las familias de fuente común.</a:t>
            </a:r>
            <a:endParaRPr lang="es-ES" dirty="0" smtClean="0"/>
          </a:p>
          <a:p>
            <a:endParaRPr lang="es-ES" dirty="0" smtClean="0"/>
          </a:p>
          <a:p>
            <a:r>
              <a:rPr lang="es-ES" b="1" dirty="0" smtClean="0"/>
              <a:t>Estilo de escritura: </a:t>
            </a:r>
            <a:r>
              <a:rPr lang="es-ES" dirty="0" smtClean="0"/>
              <a:t>Sólo se utilizan las mayúsculas en palabras cortas y preferiblemente para títulos, señales etc. El texto se lee con mayor facilidad cuando está escrito en tipo oración. </a:t>
            </a:r>
          </a:p>
          <a:p>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20</a:t>
            </a:fld>
            <a:endParaRPr lang="es-ES"/>
          </a:p>
        </p:txBody>
      </p:sp>
    </p:spTree>
    <p:extLst>
      <p:ext uri="{BB962C8B-B14F-4D97-AF65-F5344CB8AC3E}">
        <p14:creationId xmlns:p14="http://schemas.microsoft.com/office/powerpoint/2010/main" val="118876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D672449-9E31-4876-A428-76A5EFD76408}" type="slidenum">
              <a:rPr lang="es-ES" smtClean="0"/>
              <a:t>2</a:t>
            </a:fld>
            <a:endParaRPr lang="es-ES"/>
          </a:p>
        </p:txBody>
      </p:sp>
    </p:spTree>
    <p:extLst>
      <p:ext uri="{BB962C8B-B14F-4D97-AF65-F5344CB8AC3E}">
        <p14:creationId xmlns:p14="http://schemas.microsoft.com/office/powerpoint/2010/main" val="117033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i="0" kern="1200" dirty="0" smtClean="0">
                <a:solidFill>
                  <a:schemeClr val="tx1"/>
                </a:solidFill>
                <a:effectLst/>
                <a:latin typeface="+mn-lt"/>
                <a:ea typeface="+mn-ea"/>
                <a:cs typeface="+mn-cs"/>
              </a:rPr>
              <a:t>Debido a que las gráficas son elementos visuales, debemos tener en cuenta una serie de consideraciones como el uso del color o la descripción de las mismas, para que sean accesibles por el mayor número de personas posibles.</a:t>
            </a:r>
          </a:p>
          <a:p>
            <a:r>
              <a:rPr lang="es-ES" sz="1200" b="0" i="0" kern="1200" dirty="0" smtClean="0">
                <a:solidFill>
                  <a:schemeClr val="tx1"/>
                </a:solidFill>
                <a:effectLst/>
                <a:latin typeface="+mn-lt"/>
                <a:ea typeface="+mn-ea"/>
                <a:cs typeface="+mn-cs"/>
              </a:rPr>
              <a:t>Las gráficas que insertamos en nuestros documentos deberían ser sencillas, sin abusar de agrupaciones complejas o una gran cantidad de datos. Si fuera el caso, se recomienda dividir gráficas grandes en otras más pequeñas. </a:t>
            </a:r>
          </a:p>
          <a:p>
            <a:r>
              <a:rPr lang="es-ES" sz="1200" b="0" i="0" kern="1200" dirty="0" smtClean="0">
                <a:solidFill>
                  <a:schemeClr val="tx1"/>
                </a:solidFill>
                <a:effectLst/>
                <a:latin typeface="+mn-lt"/>
                <a:ea typeface="+mn-ea"/>
                <a:cs typeface="+mn-cs"/>
              </a:rPr>
              <a:t>Adicionalmente, no se recomienda utilizar varias gráficas dentro de una misma imagen puesto que las descripciones resultantes serán más complejas y confusas para las</a:t>
            </a:r>
            <a:r>
              <a:rPr lang="es-ES" sz="1200" b="0" i="0" kern="1200" baseline="0" dirty="0" smtClean="0">
                <a:solidFill>
                  <a:schemeClr val="tx1"/>
                </a:solidFill>
                <a:effectLst/>
                <a:latin typeface="+mn-lt"/>
                <a:ea typeface="+mn-ea"/>
                <a:cs typeface="+mn-cs"/>
              </a:rPr>
              <a:t> personas usuarias</a:t>
            </a:r>
            <a:r>
              <a:rPr lang="es-ES" sz="1200" b="0" i="0" kern="1200" dirty="0" smtClean="0">
                <a:solidFill>
                  <a:schemeClr val="tx1"/>
                </a:solidFill>
                <a:effectLst/>
                <a:latin typeface="+mn-lt"/>
                <a:ea typeface="+mn-ea"/>
                <a:cs typeface="+mn-cs"/>
              </a:rPr>
              <a:t> que tengan problemas de visión.</a:t>
            </a:r>
          </a:p>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21</a:t>
            </a:fld>
            <a:endParaRPr lang="es-ES"/>
          </a:p>
        </p:txBody>
      </p:sp>
    </p:spTree>
    <p:extLst>
      <p:ext uri="{BB962C8B-B14F-4D97-AF65-F5344CB8AC3E}">
        <p14:creationId xmlns:p14="http://schemas.microsoft.com/office/powerpoint/2010/main" val="1103213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i="0" kern="1200" dirty="0" smtClean="0">
                <a:solidFill>
                  <a:schemeClr val="tx1"/>
                </a:solidFill>
                <a:effectLst/>
                <a:latin typeface="+mn-lt"/>
                <a:ea typeface="+mn-ea"/>
                <a:cs typeface="+mn-cs"/>
              </a:rPr>
              <a:t>Comprobar la accesibilidad del contraste de los colores de las presentaciones es una tarea bastante sencilla que apenas lleva un par de minutos. </a:t>
            </a:r>
          </a:p>
          <a:p>
            <a:r>
              <a:rPr lang="es-ES" sz="1200" b="0" i="0" kern="1200" dirty="0" smtClean="0">
                <a:solidFill>
                  <a:schemeClr val="tx1"/>
                </a:solidFill>
                <a:effectLst/>
                <a:latin typeface="+mn-lt"/>
                <a:ea typeface="+mn-ea"/>
                <a:cs typeface="+mn-cs"/>
              </a:rPr>
              <a:t>Implementa esta tarea dentro de tu proceso de trabajo, muchas</a:t>
            </a:r>
            <a:r>
              <a:rPr lang="es-ES" sz="1200" b="0" i="0" kern="1200" baseline="0" dirty="0" smtClean="0">
                <a:solidFill>
                  <a:schemeClr val="tx1"/>
                </a:solidFill>
                <a:effectLst/>
                <a:latin typeface="+mn-lt"/>
                <a:ea typeface="+mn-ea"/>
                <a:cs typeface="+mn-cs"/>
              </a:rPr>
              <a:t> usuarias/o</a:t>
            </a:r>
            <a:r>
              <a:rPr lang="es-ES" sz="1200" b="0" i="0" kern="1200" dirty="0" smtClean="0">
                <a:solidFill>
                  <a:schemeClr val="tx1"/>
                </a:solidFill>
                <a:effectLst/>
                <a:latin typeface="+mn-lt"/>
                <a:ea typeface="+mn-ea"/>
                <a:cs typeface="+mn-cs"/>
              </a:rPr>
              <a:t>s te lo agradecerán, y por supuesto, la calidad de las</a:t>
            </a:r>
            <a:r>
              <a:rPr lang="es-ES" sz="1200" b="0" i="0" kern="1200" baseline="0" dirty="0" smtClean="0">
                <a:solidFill>
                  <a:schemeClr val="tx1"/>
                </a:solidFill>
                <a:effectLst/>
                <a:latin typeface="+mn-lt"/>
                <a:ea typeface="+mn-ea"/>
                <a:cs typeface="+mn-cs"/>
              </a:rPr>
              <a:t> presentaciones</a:t>
            </a:r>
            <a:r>
              <a:rPr lang="es-ES" sz="1200" b="0" i="0" kern="1200" dirty="0" smtClean="0">
                <a:solidFill>
                  <a:schemeClr val="tx1"/>
                </a:solidFill>
                <a:effectLst/>
                <a:latin typeface="+mn-lt"/>
                <a:ea typeface="+mn-ea"/>
                <a:cs typeface="+mn-cs"/>
              </a:rPr>
              <a:t> tendrá un importante plus añadido: serán </a:t>
            </a:r>
            <a:r>
              <a:rPr lang="es-ES" sz="1200" b="1" i="0" kern="1200" dirty="0" smtClean="0">
                <a:solidFill>
                  <a:schemeClr val="tx1"/>
                </a:solidFill>
                <a:effectLst/>
                <a:latin typeface="+mn-lt"/>
                <a:ea typeface="+mn-ea"/>
                <a:cs typeface="+mn-cs"/>
              </a:rPr>
              <a:t>más accesibles</a:t>
            </a:r>
            <a:r>
              <a:rPr lang="es-ES" sz="1200" b="0" i="0" kern="1200" dirty="0" smtClean="0">
                <a:solidFill>
                  <a:schemeClr val="tx1"/>
                </a:solidFill>
                <a:effectLst/>
                <a:latin typeface="+mn-lt"/>
                <a:ea typeface="+mn-ea"/>
                <a:cs typeface="+mn-cs"/>
              </a:rPr>
              <a:t>.</a:t>
            </a:r>
          </a:p>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22</a:t>
            </a:fld>
            <a:endParaRPr lang="es-ES"/>
          </a:p>
        </p:txBody>
      </p:sp>
    </p:spTree>
    <p:extLst>
      <p:ext uri="{BB962C8B-B14F-4D97-AF65-F5344CB8AC3E}">
        <p14:creationId xmlns:p14="http://schemas.microsoft.com/office/powerpoint/2010/main" val="3781217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es-ES" sz="2800" dirty="0" smtClean="0"/>
              <a:t>Usar correctamente el color beneficia a todas las personas,</a:t>
            </a:r>
            <a:r>
              <a:rPr lang="es-ES" sz="2800" baseline="0" dirty="0" smtClean="0"/>
              <a:t> pero e</a:t>
            </a:r>
            <a:r>
              <a:rPr lang="es-ES" sz="2800" dirty="0" smtClean="0"/>
              <a:t>specialmente:</a:t>
            </a:r>
          </a:p>
          <a:p>
            <a:pPr marL="457200" indent="-457200">
              <a:buFont typeface="Arial" panose="020B0604020202020204" pitchFamily="34" charset="0"/>
              <a:buChar char="•"/>
            </a:pPr>
            <a:r>
              <a:rPr lang="es-ES" sz="2800" b="1" dirty="0" smtClean="0"/>
              <a:t>Personas: </a:t>
            </a:r>
            <a:r>
              <a:rPr lang="es-ES" sz="2800" dirty="0" smtClean="0"/>
              <a:t>problemas en la percepción del color, baja visión.</a:t>
            </a:r>
          </a:p>
          <a:p>
            <a:pPr marL="457200" indent="-457200">
              <a:buFont typeface="Arial" panose="020B0604020202020204" pitchFamily="34" charset="0"/>
              <a:buChar char="•"/>
            </a:pPr>
            <a:r>
              <a:rPr lang="es-ES" sz="2800" b="1" dirty="0" smtClean="0"/>
              <a:t>Contextos: </a:t>
            </a:r>
            <a:r>
              <a:rPr lang="es-ES" sz="2800" dirty="0" smtClean="0"/>
              <a:t>mala iluminación, baja resolución, dispositivos móviles.</a:t>
            </a:r>
          </a:p>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23</a:t>
            </a:fld>
            <a:endParaRPr lang="es-ES"/>
          </a:p>
        </p:txBody>
      </p:sp>
    </p:spTree>
    <p:extLst>
      <p:ext uri="{BB962C8B-B14F-4D97-AF65-F5344CB8AC3E}">
        <p14:creationId xmlns:p14="http://schemas.microsoft.com/office/powerpoint/2010/main" val="399821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Un archivo de extensión </a:t>
            </a:r>
            <a:r>
              <a:rPr lang="es-ES" b="1" dirty="0" smtClean="0"/>
              <a:t>PPS</a:t>
            </a:r>
            <a:r>
              <a:rPr lang="es-ES" dirty="0" smtClean="0"/>
              <a:t> se abre directamente en el modo de presentación, mientras que un archivo </a:t>
            </a:r>
            <a:r>
              <a:rPr lang="es-ES" b="1" dirty="0" smtClean="0"/>
              <a:t>PPT</a:t>
            </a:r>
            <a:r>
              <a:rPr lang="es-ES" dirty="0" smtClean="0"/>
              <a:t> se abre en el modo de diseño del programa.</a:t>
            </a:r>
          </a:p>
          <a:p>
            <a:pPr marL="0" marR="0" indent="0" algn="l" defTabSz="914400" rtl="0" eaLnBrk="1" fontAlgn="auto" latinLnBrk="0" hangingPunct="1">
              <a:lnSpc>
                <a:spcPct val="100000"/>
              </a:lnSpc>
              <a:spcBef>
                <a:spcPts val="0"/>
              </a:spcBef>
              <a:spcAft>
                <a:spcPts val="0"/>
              </a:spcAft>
              <a:buClrTx/>
              <a:buSzTx/>
              <a:buFontTx/>
              <a:buNone/>
              <a:tabLst/>
              <a:defRPr/>
            </a:pPr>
            <a:r>
              <a:rPr lang="es-ES" sz="1400" dirty="0" smtClean="0"/>
              <a:t>Los archivos </a:t>
            </a:r>
            <a:r>
              <a:rPr lang="es-ES" sz="1400" dirty="0" err="1" smtClean="0"/>
              <a:t>prezi</a:t>
            </a:r>
            <a:r>
              <a:rPr lang="es-ES" sz="1400" dirty="0" smtClean="0"/>
              <a:t> no son muy accesibles puesto que van asociados a transiciones.</a:t>
            </a:r>
          </a:p>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24</a:t>
            </a:fld>
            <a:endParaRPr lang="es-ES"/>
          </a:p>
        </p:txBody>
      </p:sp>
    </p:spTree>
    <p:extLst>
      <p:ext uri="{BB962C8B-B14F-4D97-AF65-F5344CB8AC3E}">
        <p14:creationId xmlns:p14="http://schemas.microsoft.com/office/powerpoint/2010/main" val="3014430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Los pies de notas son</a:t>
            </a:r>
            <a:r>
              <a:rPr lang="es-ES" baseline="0" dirty="0" smtClean="0"/>
              <a:t> una herramienta muy potente para la descripción de nuestras diapositivas. En ellas podemos poner todo aquello que queremos explicar para llegar a un público mayor.</a:t>
            </a:r>
          </a:p>
          <a:p>
            <a:endParaRPr lang="es-ES" baseline="0" dirty="0" smtClean="0"/>
          </a:p>
          <a:p>
            <a:r>
              <a:rPr lang="es-ES" baseline="0" dirty="0" smtClean="0"/>
              <a:t>Si decidimos introducir audios es conveniente utilizar el pie de notas para describir lo que hemos comentado en los audios.</a:t>
            </a:r>
          </a:p>
          <a:p>
            <a:endParaRPr lang="es-ES" baseline="0" dirty="0" smtClean="0"/>
          </a:p>
          <a:p>
            <a:r>
              <a:rPr lang="es-ES" dirty="0" smtClean="0"/>
              <a:t>Si queremos guardar nuestra presentación en formato vídeo, debemos hacerlo accesible, se debería incluir subtitulado cuando se incorporen elementos que incluyan audio y cuando sea necesario deberá ser </a:t>
            </a:r>
            <a:r>
              <a:rPr lang="es-ES" dirty="0" err="1" smtClean="0"/>
              <a:t>audiodescrito</a:t>
            </a:r>
            <a:r>
              <a:rPr lang="es-ES" dirty="0" smtClean="0"/>
              <a:t>.</a:t>
            </a:r>
          </a:p>
          <a:p>
            <a:r>
              <a:rPr lang="es-ES" dirty="0" smtClean="0"/>
              <a:t>Para realizar este tipo de conversión debemos seguir los siguientes pasos: </a:t>
            </a:r>
          </a:p>
          <a:p>
            <a:pPr marL="228600" indent="-228600">
              <a:buAutoNum type="arabicPeriod"/>
            </a:pPr>
            <a:r>
              <a:rPr lang="es-ES" dirty="0" smtClean="0"/>
              <a:t>Iremos a la pestaña “Archivo” de la barra de herramientas. </a:t>
            </a:r>
          </a:p>
          <a:p>
            <a:pPr marL="228600" indent="-228600">
              <a:buAutoNum type="arabicPeriod"/>
            </a:pPr>
            <a:r>
              <a:rPr lang="es-ES" dirty="0" smtClean="0"/>
              <a:t>Seleccionaremos la opción “Guardar y enviar”. </a:t>
            </a:r>
          </a:p>
          <a:p>
            <a:pPr marL="228600" indent="-228600">
              <a:buAutoNum type="arabicPeriod"/>
            </a:pPr>
            <a:r>
              <a:rPr lang="es-ES" dirty="0" smtClean="0"/>
              <a:t>De entre las opciones que se nos ofrecen seleccionaremos “Crear un vídeo” (Archivo&gt;Guardar y enviar&gt;Crear un vídeo). </a:t>
            </a:r>
          </a:p>
          <a:p>
            <a:pPr marL="228600" indent="-228600">
              <a:buAutoNum type="arabicPeriod"/>
            </a:pPr>
            <a:r>
              <a:rPr lang="es-ES" dirty="0" smtClean="0"/>
              <a:t>Se nos ofrecerán diferentes opciones, si hemos incorporado narraciones en audio en las transparencias podremos añadirlas de forma automática al vídeo seleccionando la correspondiente opción: ”Sub-</a:t>
            </a:r>
            <a:r>
              <a:rPr lang="es-ES" dirty="0" err="1" smtClean="0"/>
              <a:t>titling</a:t>
            </a:r>
            <a:r>
              <a:rPr lang="es-ES" dirty="0" smtClean="0"/>
              <a:t> text add-in for Microsoft PowerPoint (STAMP)”</a:t>
            </a:r>
          </a:p>
          <a:p>
            <a:pPr marL="0" indent="0">
              <a:buNone/>
            </a:pPr>
            <a:endParaRPr lang="es-ES" dirty="0" smtClean="0"/>
          </a:p>
          <a:p>
            <a:pPr marL="0" indent="0">
              <a:buNone/>
            </a:pPr>
            <a:r>
              <a:rPr lang="es-ES" dirty="0" smtClean="0"/>
              <a:t>Existe un complemento para PowerPoint que permite subtitular los materiales multimedia que se incluyan dentro de una presentación de PowerPoint. Esta herramienta gratuita permite:</a:t>
            </a:r>
          </a:p>
          <a:p>
            <a:pPr marL="171450" indent="-171450">
              <a:buFont typeface="Arial" panose="020B0604020202020204" pitchFamily="34" charset="0"/>
              <a:buChar char="•"/>
            </a:pPr>
            <a:r>
              <a:rPr lang="es-ES" dirty="0" smtClean="0"/>
              <a:t>Importar subtítulos ya creados en formato “</a:t>
            </a:r>
            <a:r>
              <a:rPr lang="es-ES" dirty="0" err="1" smtClean="0"/>
              <a:t>Timed</a:t>
            </a:r>
            <a:r>
              <a:rPr lang="es-ES" dirty="0" smtClean="0"/>
              <a:t> Text </a:t>
            </a:r>
            <a:r>
              <a:rPr lang="es-ES" dirty="0" err="1" smtClean="0"/>
              <a:t>Markup</a:t>
            </a:r>
            <a:r>
              <a:rPr lang="es-ES" dirty="0" smtClean="0"/>
              <a:t> (TTML)”. </a:t>
            </a:r>
          </a:p>
          <a:p>
            <a:pPr marL="171450" indent="-171450">
              <a:buFont typeface="Arial" panose="020B0604020202020204" pitchFamily="34" charset="0"/>
              <a:buChar char="•"/>
            </a:pPr>
            <a:r>
              <a:rPr lang="es-ES" dirty="0" smtClean="0"/>
              <a:t>Crear y editar subtítulos desde PowerPoint. </a:t>
            </a:r>
          </a:p>
          <a:p>
            <a:pPr marL="171450" indent="-171450">
              <a:buFont typeface="Arial" panose="020B0604020202020204" pitchFamily="34" charset="0"/>
              <a:buChar char="•"/>
            </a:pPr>
            <a:r>
              <a:rPr lang="es-ES" dirty="0" smtClean="0"/>
              <a:t>Activar o desactivar los subtítulos desde la vista de presentación. Las/los usuarias/os deben tener instalado este complemento para utilizar esta funcionalidad. </a:t>
            </a:r>
          </a:p>
          <a:p>
            <a:pPr marL="171450" indent="-171450">
              <a:buFont typeface="Arial" panose="020B0604020202020204" pitchFamily="34" charset="0"/>
              <a:buChar char="•"/>
            </a:pPr>
            <a:r>
              <a:rPr lang="es-ES" dirty="0" smtClean="0"/>
              <a:t>Reproducir el material multimedia mientras se editan los subtítulos. </a:t>
            </a:r>
          </a:p>
          <a:p>
            <a:pPr marL="171450" indent="-171450">
              <a:buFont typeface="Arial" panose="020B0604020202020204" pitchFamily="34" charset="0"/>
              <a:buChar char="•"/>
            </a:pPr>
            <a:r>
              <a:rPr lang="es-ES" dirty="0" smtClean="0"/>
              <a:t>Alinear los subtítulos en caso de que se hayan movido o se haya redimensionado el vídeo. </a:t>
            </a:r>
          </a:p>
          <a:p>
            <a:pPr marL="171450" indent="-171450">
              <a:buFont typeface="Arial" panose="020B0604020202020204" pitchFamily="34" charset="0"/>
              <a:buChar char="•"/>
            </a:pPr>
            <a:r>
              <a:rPr lang="es-ES" dirty="0" smtClean="0"/>
              <a:t>Importar estilos del fichero de subtítulos en formato “</a:t>
            </a:r>
            <a:r>
              <a:rPr lang="es-ES" dirty="0" err="1" smtClean="0"/>
              <a:t>Timed</a:t>
            </a:r>
            <a:r>
              <a:rPr lang="es-ES" dirty="0" smtClean="0"/>
              <a:t> Text </a:t>
            </a:r>
            <a:r>
              <a:rPr lang="es-ES" dirty="0" err="1" smtClean="0"/>
              <a:t>Markup</a:t>
            </a:r>
            <a:r>
              <a:rPr lang="es-ES" dirty="0" smtClean="0"/>
              <a:t> (TTML)”. </a:t>
            </a:r>
          </a:p>
          <a:p>
            <a:pPr marL="171450" indent="-171450">
              <a:buFont typeface="Arial" panose="020B0604020202020204" pitchFamily="34" charset="0"/>
              <a:buChar char="•"/>
            </a:pPr>
            <a:r>
              <a:rPr lang="es-ES" dirty="0" smtClean="0"/>
              <a:t>Disponible en: http://office.microsoft.com/en-us/powerpoint-help/subtitling-text-add-in-for-microsoft-powerpoint-stamp-HA102540315.aspx </a:t>
            </a:r>
          </a:p>
          <a:p>
            <a:endParaRPr lang="es-ES" dirty="0" smtClean="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25</a:t>
            </a:fld>
            <a:endParaRPr lang="es-ES"/>
          </a:p>
        </p:txBody>
      </p:sp>
    </p:spTree>
    <p:extLst>
      <p:ext uri="{BB962C8B-B14F-4D97-AF65-F5344CB8AC3E}">
        <p14:creationId xmlns:p14="http://schemas.microsoft.com/office/powerpoint/2010/main" val="824090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Establecer ordenes</a:t>
            </a:r>
            <a:r>
              <a:rPr lang="es-ES" baseline="0" dirty="0" smtClean="0"/>
              <a:t> de lectura lógicos es una buena práctica puesto que cuando los lectores de pantalla trabajen con nuestro documento priorizaran la lectura de lo que hayamos asignado.</a:t>
            </a:r>
          </a:p>
          <a:p>
            <a:r>
              <a:rPr lang="es-ES" sz="1200" b="0" i="0" kern="1200" dirty="0" smtClean="0">
                <a:solidFill>
                  <a:schemeClr val="tx1"/>
                </a:solidFill>
                <a:effectLst/>
                <a:latin typeface="+mn-lt"/>
                <a:ea typeface="+mn-ea"/>
                <a:cs typeface="+mn-cs"/>
              </a:rPr>
              <a:t>Los objetos se volverán a leer comenzando por el último elemento de la lista y terminando con el primer elemento de la lista. Vuelva a ordenar los objetos.</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26</a:t>
            </a:fld>
            <a:endParaRPr lang="es-ES"/>
          </a:p>
        </p:txBody>
      </p:sp>
    </p:spTree>
    <p:extLst>
      <p:ext uri="{BB962C8B-B14F-4D97-AF65-F5344CB8AC3E}">
        <p14:creationId xmlns:p14="http://schemas.microsoft.com/office/powerpoint/2010/main" val="2954951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27</a:t>
            </a:fld>
            <a:endParaRPr lang="es-ES" dirty="0"/>
          </a:p>
        </p:txBody>
      </p:sp>
    </p:spTree>
    <p:extLst>
      <p:ext uri="{BB962C8B-B14F-4D97-AF65-F5344CB8AC3E}">
        <p14:creationId xmlns:p14="http://schemas.microsoft.com/office/powerpoint/2010/main" val="1691571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28</a:t>
            </a:fld>
            <a:endParaRPr lang="es-ES" dirty="0"/>
          </a:p>
        </p:txBody>
      </p:sp>
    </p:spTree>
    <p:extLst>
      <p:ext uri="{BB962C8B-B14F-4D97-AF65-F5344CB8AC3E}">
        <p14:creationId xmlns:p14="http://schemas.microsoft.com/office/powerpoint/2010/main" val="3659263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Si vamos a generar un documento PDF desde Microsoft PowerPoint sin utilizar Adobe Acrobat debemos asegurarnos que al crear el PDF esté activada la opción de accesibilidad. Para esto seguiremos los siguientes pasos: </a:t>
            </a:r>
          </a:p>
          <a:p>
            <a:pPr marL="228600" indent="-228600">
              <a:buAutoNum type="arabicPeriod"/>
            </a:pPr>
            <a:r>
              <a:rPr lang="es-ES" dirty="0" smtClean="0"/>
              <a:t>Acudiremos a la pestaña “Archivo”. </a:t>
            </a:r>
          </a:p>
          <a:p>
            <a:pPr marL="228600" indent="-228600">
              <a:buAutoNum type="arabicPeriod"/>
            </a:pPr>
            <a:r>
              <a:rPr lang="es-ES" dirty="0" smtClean="0"/>
              <a:t>Seleccionaremos la opción “Guardar y enviar” y luego “Crear documento PDF/XPS” (Archivo&gt;Guardar y Enviar&gt;Crear documento PDF/XPS).</a:t>
            </a:r>
          </a:p>
          <a:p>
            <a:pPr marL="228600" indent="-228600">
              <a:buAutoNum type="arabicPeriod"/>
            </a:pPr>
            <a:r>
              <a:rPr lang="es-ES" dirty="0" smtClean="0"/>
              <a:t>Se nos abrirá un cuadro de diálogo para guardar el documento, en ese momento tendremos que pulsar el botón “Opciones” y asegurarnos que está marcada la opción “Etiquetas” de la estructura del documento para accesibilidad.</a:t>
            </a:r>
          </a:p>
          <a:p>
            <a:pPr marL="0" indent="0">
              <a:buNone/>
            </a:pPr>
            <a:endParaRPr lang="es-ES" dirty="0" smtClean="0"/>
          </a:p>
          <a:p>
            <a:pPr marL="0" indent="0">
              <a:buNone/>
            </a:pPr>
            <a:r>
              <a:rPr lang="es-ES" dirty="0" smtClean="0"/>
              <a:t>En este menú de “Opciones” también podremos seleccionar el número de diapositivas por hoja. </a:t>
            </a:r>
            <a:r>
              <a:rPr lang="es-ES" smtClean="0"/>
              <a:t>Debemos </a:t>
            </a:r>
            <a:r>
              <a:rPr lang="es-ES" dirty="0" smtClean="0"/>
              <a:t>seleccionar aquel formato que permita un acceso correcto al mayor número </a:t>
            </a:r>
            <a:r>
              <a:rPr lang="es-ES" smtClean="0"/>
              <a:t>de usuarios/as.</a:t>
            </a:r>
            <a:endParaRPr lang="es-ES" dirty="0"/>
          </a:p>
        </p:txBody>
      </p:sp>
      <p:sp>
        <p:nvSpPr>
          <p:cNvPr id="4" name="Marcador de número de diapositiva 3"/>
          <p:cNvSpPr>
            <a:spLocks noGrp="1"/>
          </p:cNvSpPr>
          <p:nvPr>
            <p:ph type="sldNum" sz="quarter" idx="10"/>
          </p:nvPr>
        </p:nvSpPr>
        <p:spPr/>
        <p:txBody>
          <a:bodyPr/>
          <a:lstStyle/>
          <a:p>
            <a:fld id="{5D672449-9E31-4876-A428-76A5EFD76408}" type="slidenum">
              <a:rPr lang="es-ES" smtClean="0"/>
              <a:t>29</a:t>
            </a:fld>
            <a:endParaRPr lang="es-ES"/>
          </a:p>
        </p:txBody>
      </p:sp>
    </p:spTree>
    <p:extLst>
      <p:ext uri="{BB962C8B-B14F-4D97-AF65-F5344CB8AC3E}">
        <p14:creationId xmlns:p14="http://schemas.microsoft.com/office/powerpoint/2010/main" val="1071931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Además de cumplir</a:t>
            </a:r>
            <a:r>
              <a:rPr lang="es-ES" baseline="0" dirty="0" smtClean="0"/>
              <a:t> con la ley, trabajar de forma accesible nos aporta una serie de ventajas.</a:t>
            </a:r>
            <a:endParaRPr lang="es-ES" dirty="0"/>
          </a:p>
        </p:txBody>
      </p:sp>
      <p:sp>
        <p:nvSpPr>
          <p:cNvPr id="4" name="Marcador de número de diapositiva 3"/>
          <p:cNvSpPr>
            <a:spLocks noGrp="1"/>
          </p:cNvSpPr>
          <p:nvPr>
            <p:ph type="sldNum" sz="quarter" idx="10"/>
          </p:nvPr>
        </p:nvSpPr>
        <p:spPr/>
        <p:txBody>
          <a:bodyPr/>
          <a:lstStyle/>
          <a:p>
            <a:fld id="{5D672449-9E31-4876-A428-76A5EFD76408}" type="slidenum">
              <a:rPr lang="es-ES" smtClean="0"/>
              <a:t>30</a:t>
            </a:fld>
            <a:endParaRPr lang="es-ES"/>
          </a:p>
        </p:txBody>
      </p:sp>
    </p:spTree>
    <p:extLst>
      <p:ext uri="{BB962C8B-B14F-4D97-AF65-F5344CB8AC3E}">
        <p14:creationId xmlns:p14="http://schemas.microsoft.com/office/powerpoint/2010/main" val="1485757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4</a:t>
            </a:fld>
            <a:endParaRPr lang="es-ES" dirty="0"/>
          </a:p>
        </p:txBody>
      </p:sp>
    </p:spTree>
    <p:extLst>
      <p:ext uri="{BB962C8B-B14F-4D97-AF65-F5344CB8AC3E}">
        <p14:creationId xmlns:p14="http://schemas.microsoft.com/office/powerpoint/2010/main" val="603848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Las líneas braille suelen</a:t>
            </a:r>
            <a:r>
              <a:rPr lang="es-ES" baseline="0" dirty="0" smtClean="0"/>
              <a:t> utilizarse de forma simultánea con los softwares lectores de pantalla como </a:t>
            </a:r>
            <a:r>
              <a:rPr lang="es-ES" baseline="0" dirty="0" err="1" smtClean="0"/>
              <a:t>Jaws</a:t>
            </a:r>
            <a:r>
              <a:rPr lang="es-ES" baseline="0" dirty="0" smtClean="0"/>
              <a:t>. Es un doble canal de información que facilita enormemente la lectura a personas ciegas y/o </a:t>
            </a:r>
            <a:r>
              <a:rPr lang="es-ES" baseline="0" dirty="0" err="1" smtClean="0"/>
              <a:t>sordociegas</a:t>
            </a:r>
            <a:r>
              <a:rPr lang="es-ES" baseline="0" dirty="0" smtClean="0"/>
              <a:t>.</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5</a:t>
            </a:fld>
            <a:endParaRPr lang="es-ES"/>
          </a:p>
        </p:txBody>
      </p:sp>
    </p:spTree>
    <p:extLst>
      <p:ext uri="{BB962C8B-B14F-4D97-AF65-F5344CB8AC3E}">
        <p14:creationId xmlns:p14="http://schemas.microsoft.com/office/powerpoint/2010/main" val="121557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La </a:t>
            </a:r>
            <a:r>
              <a:rPr lang="es-ES" b="1" dirty="0" smtClean="0"/>
              <a:t>lupa de Windows</a:t>
            </a:r>
            <a:r>
              <a:rPr lang="es-ES" b="1" baseline="0" dirty="0" smtClean="0"/>
              <a:t> </a:t>
            </a:r>
            <a:r>
              <a:rPr lang="es-ES" baseline="0" dirty="0" smtClean="0"/>
              <a:t>es una herramienta que puede facilitar la lectura a personas con baja visión pero al magnificar mucho la pantalla pierde funcionalidad porque la imagen se suele “</a:t>
            </a:r>
            <a:r>
              <a:rPr lang="es-ES" baseline="0" dirty="0" err="1" smtClean="0"/>
              <a:t>pixelar</a:t>
            </a:r>
            <a:r>
              <a:rPr lang="es-ES" baseline="0" dirty="0" smtClean="0"/>
              <a:t>”. Herramientas como </a:t>
            </a:r>
            <a:r>
              <a:rPr lang="es-ES" b="1" baseline="0" dirty="0" err="1" smtClean="0"/>
              <a:t>ZoomText</a:t>
            </a:r>
            <a:r>
              <a:rPr lang="es-ES" baseline="0" dirty="0" smtClean="0"/>
              <a:t> consiguen una mayor nitidez en la magnificación de los contenidos.</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6</a:t>
            </a:fld>
            <a:endParaRPr lang="es-ES"/>
          </a:p>
        </p:txBody>
      </p:sp>
    </p:spTree>
    <p:extLst>
      <p:ext uri="{BB962C8B-B14F-4D97-AF65-F5344CB8AC3E}">
        <p14:creationId xmlns:p14="http://schemas.microsoft.com/office/powerpoint/2010/main" val="1979521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Hay que evitar hacer referencias</a:t>
            </a:r>
            <a:r>
              <a:rPr lang="es-ES" sz="1200" b="0" i="0" kern="1200" baseline="0" dirty="0" smtClean="0">
                <a:solidFill>
                  <a:schemeClr val="tx1"/>
                </a:solidFill>
                <a:effectLst/>
                <a:latin typeface="+mn-lt"/>
                <a:ea typeface="+mn-ea"/>
                <a:cs typeface="+mn-cs"/>
              </a:rPr>
              <a:t> al color, forma o posición en nuestras presentaciones.</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El </a:t>
            </a:r>
            <a:r>
              <a:rPr lang="es-ES" sz="1200" b="1" i="0" kern="1200" dirty="0" smtClean="0">
                <a:solidFill>
                  <a:schemeClr val="tx1"/>
                </a:solidFill>
                <a:effectLst/>
                <a:latin typeface="+mn-lt"/>
                <a:ea typeface="+mn-ea"/>
                <a:cs typeface="+mn-cs"/>
              </a:rPr>
              <a:t>daltonismo</a:t>
            </a:r>
            <a:r>
              <a:rPr lang="es-ES" sz="1200" b="0" i="0" kern="1200" dirty="0" smtClean="0">
                <a:solidFill>
                  <a:schemeClr val="tx1"/>
                </a:solidFill>
                <a:effectLst/>
                <a:latin typeface="+mn-lt"/>
                <a:ea typeface="+mn-ea"/>
                <a:cs typeface="+mn-cs"/>
              </a:rPr>
              <a:t> (o, más precisamente, la dificultad en la visión de los colores) casi siempre, es un trastorno hereditario que afecta con más frecuencia a los hombres que a las mujeres. El 10% de los hombres lo padecen.</a:t>
            </a:r>
            <a:r>
              <a:rPr lang="es-ES" sz="1200" b="0" i="0" kern="1200" baseline="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El daltonismo es la incapacidad para ver algunos colores en la forma normal.</a:t>
            </a:r>
            <a:endParaRPr lang="es-ES" dirty="0" smtClean="0"/>
          </a:p>
          <a:p>
            <a:pPr fontAlgn="base"/>
            <a:endParaRPr lang="es-ES" sz="1200" b="1" kern="1200" dirty="0" smtClean="0">
              <a:solidFill>
                <a:schemeClr val="tx1"/>
              </a:solidFill>
              <a:effectLst/>
              <a:latin typeface="+mn-lt"/>
              <a:ea typeface="+mn-ea"/>
              <a:cs typeface="+mn-cs"/>
            </a:endParaRPr>
          </a:p>
          <a:p>
            <a:pPr fontAlgn="base"/>
            <a:r>
              <a:rPr lang="es-ES" dirty="0" smtClean="0">
                <a:effectLst/>
              </a:rPr>
              <a:t>El daltonismo ocurre cuando hay un problema con los pigmentos en ciertas células nerviosas del ojo que perciben el color. Estas células se llaman conos y se encuentran en la capa de tejido sensible a la luz que recubre la parte posterior del ojo, llamada “</a:t>
            </a:r>
            <a:r>
              <a:rPr lang="es-ES" sz="1200" u="none" strike="noStrike" kern="1200" dirty="0" smtClean="0">
                <a:solidFill>
                  <a:schemeClr val="tx1"/>
                </a:solidFill>
                <a:effectLst/>
                <a:latin typeface="+mn-lt"/>
                <a:ea typeface="+mn-ea"/>
                <a:cs typeface="+mn-cs"/>
              </a:rPr>
              <a:t>retina”.</a:t>
            </a:r>
            <a:r>
              <a:rPr lang="es-ES" sz="1200" u="none" strike="noStrike" kern="1200" baseline="0" dirty="0" smtClean="0">
                <a:solidFill>
                  <a:schemeClr val="tx1"/>
                </a:solidFill>
                <a:effectLst/>
                <a:latin typeface="+mn-lt"/>
                <a:ea typeface="+mn-ea"/>
                <a:cs typeface="+mn-cs"/>
              </a:rPr>
              <a:t> </a:t>
            </a:r>
            <a:endParaRPr lang="es-ES" dirty="0" smtClean="0">
              <a:effectLst/>
            </a:endParaRPr>
          </a:p>
          <a:p>
            <a:pPr fontAlgn="base"/>
            <a:r>
              <a:rPr lang="es-ES" dirty="0" smtClean="0">
                <a:effectLst/>
              </a:rPr>
              <a:t>Si sólo falta un pigmento, se</a:t>
            </a:r>
            <a:r>
              <a:rPr lang="es-ES" baseline="0" dirty="0" smtClean="0">
                <a:effectLst/>
              </a:rPr>
              <a:t> </a:t>
            </a:r>
            <a:r>
              <a:rPr lang="es-ES" dirty="0" smtClean="0">
                <a:effectLst/>
              </a:rPr>
              <a:t>puede tener dificultad para diferenciar entre el rojo y el verde, que es el tipo más común de daltonismo. Si falta un pigmento diferente, se puede tener dificultad para ver los colores azul y amarillo. Las personas con daltonismo para los colores azul y amarillo con frecuencia tienen problemas para identificar también los colores rojos y verdes.</a:t>
            </a:r>
          </a:p>
          <a:p>
            <a:pPr fontAlgn="base"/>
            <a:r>
              <a:rPr lang="es-ES" dirty="0" smtClean="0">
                <a:effectLst/>
              </a:rPr>
              <a:t>La forma más grave de daltonismo es la </a:t>
            </a:r>
            <a:r>
              <a:rPr lang="es-ES" b="1" dirty="0" smtClean="0">
                <a:effectLst/>
              </a:rPr>
              <a:t>acromatopsia</a:t>
            </a:r>
            <a:r>
              <a:rPr lang="es-ES" dirty="0" smtClean="0">
                <a:effectLst/>
              </a:rPr>
              <a:t>. Se trata de una rara afección en la cual una persona no puede ver ningún color, solamente sombras de gris.</a:t>
            </a:r>
          </a:p>
        </p:txBody>
      </p:sp>
      <p:sp>
        <p:nvSpPr>
          <p:cNvPr id="4" name="3 Marcador de número de diapositiva"/>
          <p:cNvSpPr>
            <a:spLocks noGrp="1"/>
          </p:cNvSpPr>
          <p:nvPr>
            <p:ph type="sldNum" sz="quarter" idx="10"/>
          </p:nvPr>
        </p:nvSpPr>
        <p:spPr/>
        <p:txBody>
          <a:bodyPr/>
          <a:lstStyle/>
          <a:p>
            <a:fld id="{2AC30C1F-03AC-49CC-A32D-80077E634933}" type="slidenum">
              <a:rPr lang="es-ES" smtClean="0"/>
              <a:t>7</a:t>
            </a:fld>
            <a:endParaRPr lang="es-ES"/>
          </a:p>
        </p:txBody>
      </p:sp>
    </p:spTree>
    <p:extLst>
      <p:ext uri="{BB962C8B-B14F-4D97-AF65-F5344CB8AC3E}">
        <p14:creationId xmlns:p14="http://schemas.microsoft.com/office/powerpoint/2010/main" val="1069765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Con respecto a las</a:t>
            </a:r>
            <a:r>
              <a:rPr lang="es-ES" baseline="0" dirty="0" smtClean="0"/>
              <a:t> personas con discapacidad auditiva, al igual que el resto de discapacidades, nos encontramos con un abanico muy amplio: desde personas que tienen una pérdida auditiva muy leve, hasta personas que tienen una pérdida total de audición (</a:t>
            </a:r>
            <a:r>
              <a:rPr lang="es-ES" baseline="0" dirty="0" err="1" smtClean="0"/>
              <a:t>cofosis</a:t>
            </a:r>
            <a:r>
              <a:rPr lang="es-ES" baseline="0" dirty="0" smtClean="0"/>
              <a:t>). Evidentemente, a mayor pérdida auditiva, mayores problemas de comunicación. </a:t>
            </a:r>
          </a:p>
          <a:p>
            <a:r>
              <a:rPr lang="es-ES" baseline="0" dirty="0" smtClean="0"/>
              <a:t>En todo este colectivo es muy importante facilitar la lectura </a:t>
            </a:r>
            <a:r>
              <a:rPr lang="es-ES" baseline="0" dirty="0" err="1" smtClean="0"/>
              <a:t>labiofacial</a:t>
            </a:r>
            <a:r>
              <a:rPr lang="es-ES" baseline="0" dirty="0" smtClean="0"/>
              <a:t> (leer los labios) y tener en cuenta el problema de la atención dividida que presentan: no pueden leer los labios y tomar apuntes a la vez, de la misma forma que no pueden tomar apuntes y ver al intérprete de lengua de signos (si son usuarias de dicha lengua). Por ello es importante que señalemos lo que tienen que leer y luego lo expliquemos.</a:t>
            </a:r>
          </a:p>
        </p:txBody>
      </p:sp>
      <p:sp>
        <p:nvSpPr>
          <p:cNvPr id="4" name="3 Marcador de número de diapositiva"/>
          <p:cNvSpPr>
            <a:spLocks noGrp="1"/>
          </p:cNvSpPr>
          <p:nvPr>
            <p:ph type="sldNum" sz="quarter" idx="10"/>
          </p:nvPr>
        </p:nvSpPr>
        <p:spPr/>
        <p:txBody>
          <a:bodyPr/>
          <a:lstStyle/>
          <a:p>
            <a:fld id="{2AC30C1F-03AC-49CC-A32D-80077E634933}" type="slidenum">
              <a:rPr lang="es-ES" smtClean="0"/>
              <a:t>8</a:t>
            </a:fld>
            <a:endParaRPr lang="es-ES"/>
          </a:p>
        </p:txBody>
      </p:sp>
    </p:spTree>
    <p:extLst>
      <p:ext uri="{BB962C8B-B14F-4D97-AF65-F5344CB8AC3E}">
        <p14:creationId xmlns:p14="http://schemas.microsoft.com/office/powerpoint/2010/main" val="2973789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baseline="0" dirty="0" smtClean="0"/>
              <a:t>Con respecto a los productos de apoyo, destacar que la mayoría de las personas con discapacidad auditiva pueden beneficiarse de audífonos y algunos del implante coclear, así como de emisoras de FM y bucles de collar… Estos recursos suponen un gran apoyo para este colectivo, pero no eliminan totalmente el problema auditivo y siguen teniendo dificultades. Por ello es muy importante dirigirse a este colectivo vocalizando correctamente y despacio. </a:t>
            </a:r>
          </a:p>
          <a:p>
            <a:r>
              <a:rPr lang="es-ES" baseline="0" dirty="0" smtClean="0"/>
              <a:t>Finalmente, indicar, que, normalmente, las personas con discapacidad auditiva que llegan a la universidad tienen un nivel de comprensión lectora similar al de las personas oyentes, pero en el caso de sorderas profundas </a:t>
            </a:r>
            <a:r>
              <a:rPr lang="es-ES" baseline="0" dirty="0" err="1" smtClean="0"/>
              <a:t>prelocutivas</a:t>
            </a:r>
            <a:r>
              <a:rPr lang="es-ES" baseline="0" dirty="0" smtClean="0"/>
              <a:t> (</a:t>
            </a:r>
            <a:r>
              <a:rPr lang="es-ES" sz="1200" b="0" i="0" kern="1200" dirty="0" smtClean="0">
                <a:solidFill>
                  <a:schemeClr val="tx1"/>
                </a:solidFill>
                <a:effectLst/>
                <a:latin typeface="+mn-lt"/>
                <a:ea typeface="+mn-ea"/>
                <a:cs typeface="+mn-cs"/>
              </a:rPr>
              <a:t>sordera previa a la adquisición del lenguaje)</a:t>
            </a:r>
            <a:r>
              <a:rPr lang="es-ES" baseline="0" dirty="0" smtClean="0"/>
              <a:t>, sí que pueden presentar más dificultades de comprensión.</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9</a:t>
            </a:fld>
            <a:endParaRPr lang="es-ES"/>
          </a:p>
        </p:txBody>
      </p:sp>
    </p:spTree>
    <p:extLst>
      <p:ext uri="{BB962C8B-B14F-4D97-AF65-F5344CB8AC3E}">
        <p14:creationId xmlns:p14="http://schemas.microsoft.com/office/powerpoint/2010/main" val="109812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Una de los</a:t>
            </a:r>
            <a:r>
              <a:rPr lang="es-ES" baseline="0" dirty="0" smtClean="0"/>
              <a:t> principios de accesibilidad es </a:t>
            </a:r>
            <a:r>
              <a:rPr lang="es-ES" b="1" dirty="0" smtClean="0"/>
              <a:t>OPERABLE</a:t>
            </a:r>
            <a:r>
              <a:rPr lang="es-ES" dirty="0" smtClean="0"/>
              <a:t>:</a:t>
            </a:r>
            <a:br>
              <a:rPr lang="es-ES" dirty="0" smtClean="0"/>
            </a:br>
            <a:r>
              <a:rPr lang="es-ES" dirty="0" smtClean="0"/>
              <a:t>Los componentes de la interfaz de usuario/a y la navegación deben ser operables, es por esto, que las personas usuarias deben poder interactuar en todas nuestras presentaciones</a:t>
            </a:r>
            <a:r>
              <a:rPr lang="es-ES" baseline="0" dirty="0" smtClean="0"/>
              <a:t>.</a:t>
            </a:r>
          </a:p>
          <a:p>
            <a:r>
              <a:rPr lang="es-ES" baseline="0" dirty="0" smtClean="0"/>
              <a:t>Herramientas como, los “</a:t>
            </a:r>
            <a:r>
              <a:rPr lang="es-ES" baseline="0" dirty="0" err="1" smtClean="0"/>
              <a:t>licornios</a:t>
            </a:r>
            <a:r>
              <a:rPr lang="es-ES" baseline="0" dirty="0" smtClean="0"/>
              <a:t>”, “ratones de boca”, “teclados o ratones especiales” o “sistemas de </a:t>
            </a:r>
            <a:r>
              <a:rPr lang="es-ES" baseline="0" dirty="0" err="1" smtClean="0"/>
              <a:t>eye</a:t>
            </a:r>
            <a:r>
              <a:rPr lang="es-ES" baseline="0" dirty="0" smtClean="0"/>
              <a:t> tracking” facilitan la navegación en el contenido de las presentaciones.</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10</a:t>
            </a:fld>
            <a:endParaRPr lang="es-ES"/>
          </a:p>
        </p:txBody>
      </p:sp>
    </p:spTree>
    <p:extLst>
      <p:ext uri="{BB962C8B-B14F-4D97-AF65-F5344CB8AC3E}">
        <p14:creationId xmlns:p14="http://schemas.microsoft.com/office/powerpoint/2010/main" val="2223295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title="Titulo "/>
          <p:cNvSpPr>
            <a:spLocks noGrp="1"/>
          </p:cNvSpPr>
          <p:nvPr>
            <p:ph type="ctrTitle"/>
          </p:nvPr>
        </p:nvSpPr>
        <p:spPr>
          <a:xfrm>
            <a:off x="685800" y="1122363"/>
            <a:ext cx="7772400" cy="1103601"/>
          </a:xfrm>
        </p:spPr>
        <p:txBody>
          <a:bodyPr anchor="b">
            <a:normAutofit/>
          </a:bodyPr>
          <a:lstStyle>
            <a:lvl1pPr algn="ctr">
              <a:defRPr sz="3600">
                <a:latin typeface="Verdana" panose="020B0604030504040204" pitchFamily="34" charset="0"/>
                <a:ea typeface="Verdana" panose="020B0604030504040204" pitchFamily="34" charset="0"/>
              </a:defRPr>
            </a:lvl1pPr>
          </a:lstStyle>
          <a:p>
            <a:r>
              <a:rPr lang="es-ES" dirty="0" smtClean="0"/>
              <a:t>Haga clic para modificar el estilo de título del patrón</a:t>
            </a:r>
            <a:endParaRPr lang="en-US" dirty="0"/>
          </a:p>
        </p:txBody>
      </p:sp>
      <p:sp>
        <p:nvSpPr>
          <p:cNvPr id="3" name="Subtitle 2"/>
          <p:cNvSpPr>
            <a:spLocks noGrp="1"/>
          </p:cNvSpPr>
          <p:nvPr>
            <p:ph type="subTitle" idx="1"/>
          </p:nvPr>
        </p:nvSpPr>
        <p:spPr>
          <a:xfrm>
            <a:off x="1657350" y="4700589"/>
            <a:ext cx="6858000" cy="1330756"/>
          </a:xfrm>
        </p:spPr>
        <p:txBody>
          <a:bodyPr>
            <a:normAutofit/>
          </a:bodyPr>
          <a:lstStyle>
            <a:lvl1pPr marL="0" indent="0" algn="r">
              <a:buNone/>
              <a:defRPr sz="20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clic para editar el estilo de subtítulo del patrón</a:t>
            </a:r>
            <a:endParaRPr lang="en-US" dirty="0"/>
          </a:p>
        </p:txBody>
      </p:sp>
      <p:pic>
        <p:nvPicPr>
          <p:cNvPr id="7" name="Imagen 6" descr="Imagen Logotipo UVdiscapacidad" title="Imagen Logotipo UVdiscapacida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5050" y="240760"/>
            <a:ext cx="2782688" cy="405785"/>
          </a:xfrm>
          <a:prstGeom prst="rect">
            <a:avLst/>
          </a:prstGeom>
        </p:spPr>
      </p:pic>
      <p:pic>
        <p:nvPicPr>
          <p:cNvPr id="8" name="Imagen 7" descr="Imagen Logotipo UV y Fundación General" title="Imagen Logotipo UV y Fundación General"/>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2" y="240760"/>
            <a:ext cx="2567708" cy="467962"/>
          </a:xfrm>
          <a:prstGeom prst="rect">
            <a:avLst/>
          </a:prstGeom>
        </p:spPr>
      </p:pic>
    </p:spTree>
    <p:extLst>
      <p:ext uri="{BB962C8B-B14F-4D97-AF65-F5344CB8AC3E}">
        <p14:creationId xmlns:p14="http://schemas.microsoft.com/office/powerpoint/2010/main" val="345185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4F097AE-7FA7-4279-B7B0-35B8E316D45D}" type="datetime1">
              <a:rPr lang="es-ES" smtClean="0"/>
              <a:t>23/07/2020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938A9F6-B01D-4629-B44B-24D4F76B3417}" type="slidenum">
              <a:rPr lang="es-ES" smtClean="0"/>
              <a:t>‹Nº›</a:t>
            </a:fld>
            <a:endParaRPr lang="es-ES"/>
          </a:p>
        </p:txBody>
      </p:sp>
    </p:spTree>
    <p:extLst>
      <p:ext uri="{BB962C8B-B14F-4D97-AF65-F5344CB8AC3E}">
        <p14:creationId xmlns:p14="http://schemas.microsoft.com/office/powerpoint/2010/main" val="271273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1A17AE6-2A66-485D-91A7-B246CF517698}" type="datetime1">
              <a:rPr lang="es-ES" smtClean="0"/>
              <a:t>23/07/2020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938A9F6-B01D-4629-B44B-24D4F76B3417}" type="slidenum">
              <a:rPr lang="es-ES" smtClean="0"/>
              <a:t>‹Nº›</a:t>
            </a:fld>
            <a:endParaRPr lang="es-ES"/>
          </a:p>
        </p:txBody>
      </p:sp>
    </p:spTree>
    <p:extLst>
      <p:ext uri="{BB962C8B-B14F-4D97-AF65-F5344CB8AC3E}">
        <p14:creationId xmlns:p14="http://schemas.microsoft.com/office/powerpoint/2010/main" val="1649074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762291"/>
            <a:ext cx="7886700" cy="807892"/>
          </a:xfrm>
        </p:spPr>
        <p:txBody>
          <a:bodyPr/>
          <a:lstStyle>
            <a:lvl1pPr marL="0" indent="0">
              <a:buNone/>
              <a:defRPr/>
            </a:lvl1pPr>
          </a:lstStyle>
          <a:p>
            <a:pPr marL="0" indent="0">
              <a:buNone/>
            </a:pPr>
            <a:r>
              <a:rPr lang="es-ES" sz="2800" dirty="0" smtClean="0"/>
              <a:t>Titulo</a:t>
            </a:r>
            <a:endParaRPr lang="es-ES" sz="2800" dirty="0" smtClean="0">
              <a:solidFill>
                <a:srgbClr val="C94C30"/>
              </a:solidFill>
            </a:endParaRPr>
          </a:p>
        </p:txBody>
      </p:sp>
      <p:sp>
        <p:nvSpPr>
          <p:cNvPr id="3" name="Content Placeholder 2"/>
          <p:cNvSpPr>
            <a:spLocks noGrp="1"/>
          </p:cNvSpPr>
          <p:nvPr>
            <p:ph idx="1"/>
          </p:nvPr>
        </p:nvSpPr>
        <p:spPr/>
        <p:txBody>
          <a:body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Date Placeholder 3"/>
          <p:cNvSpPr>
            <a:spLocks noGrp="1"/>
          </p:cNvSpPr>
          <p:nvPr>
            <p:ph type="dt" sz="half" idx="10"/>
          </p:nvPr>
        </p:nvSpPr>
        <p:spPr/>
        <p:txBody>
          <a:bodyPr/>
          <a:lstStyle/>
          <a:p>
            <a:fld id="{E0F44BB7-5237-4B28-86C4-69448AFE2BFD}" type="datetime1">
              <a:rPr lang="es-ES" smtClean="0"/>
              <a:t>23/07/2020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515350" y="6432405"/>
            <a:ext cx="572077" cy="365125"/>
          </a:xfrm>
        </p:spPr>
        <p:txBody>
          <a:bodyPr/>
          <a:lstStyle/>
          <a:p>
            <a:fld id="{F938A9F6-B01D-4629-B44B-24D4F76B3417}" type="slidenum">
              <a:rPr lang="es-ES" smtClean="0"/>
              <a:t>‹Nº›</a:t>
            </a:fld>
            <a:endParaRPr lang="es-ES" dirty="0"/>
          </a:p>
        </p:txBody>
      </p:sp>
      <p:pic>
        <p:nvPicPr>
          <p:cNvPr id="7" name="Imagen 6" descr="Imagen Logotipo UVdiscapacidad" title="Imagen Logotipo UVdiscapacida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1478" y="240760"/>
            <a:ext cx="2346260" cy="342143"/>
          </a:xfrm>
          <a:prstGeom prst="rect">
            <a:avLst/>
          </a:prstGeom>
        </p:spPr>
      </p:pic>
      <p:sp>
        <p:nvSpPr>
          <p:cNvPr id="8" name="CuadroTexto 7" descr="Presentaciones accesibles en PowerPoint" title="Título formación"/>
          <p:cNvSpPr txBox="1"/>
          <p:nvPr userDrawn="1"/>
        </p:nvSpPr>
        <p:spPr>
          <a:xfrm>
            <a:off x="628650" y="211776"/>
            <a:ext cx="5855277" cy="400110"/>
          </a:xfrm>
          <a:prstGeom prst="rect">
            <a:avLst/>
          </a:prstGeom>
          <a:noFill/>
        </p:spPr>
        <p:txBody>
          <a:bodyPr wrap="square" rtlCol="0">
            <a:spAutoFit/>
          </a:bodyPr>
          <a:lstStyle/>
          <a:p>
            <a:r>
              <a:rPr lang="es-ES" sz="2000" dirty="0" smtClean="0">
                <a:solidFill>
                  <a:schemeClr val="tx1"/>
                </a:solidFill>
              </a:rPr>
              <a:t>Creación</a:t>
            </a:r>
            <a:r>
              <a:rPr lang="es-ES" sz="2000" baseline="0" dirty="0" smtClean="0">
                <a:solidFill>
                  <a:schemeClr val="tx1"/>
                </a:solidFill>
              </a:rPr>
              <a:t> de </a:t>
            </a:r>
            <a:r>
              <a:rPr lang="es-ES" sz="2000" dirty="0" err="1" smtClean="0">
                <a:solidFill>
                  <a:srgbClr val="C94C30"/>
                </a:solidFill>
              </a:rPr>
              <a:t>PowerPoints</a:t>
            </a:r>
            <a:r>
              <a:rPr lang="es-ES" sz="2000" dirty="0" smtClean="0">
                <a:solidFill>
                  <a:srgbClr val="C94C30"/>
                </a:solidFill>
              </a:rPr>
              <a:t> </a:t>
            </a:r>
            <a:r>
              <a:rPr lang="es-ES" sz="2000" dirty="0" smtClean="0">
                <a:solidFill>
                  <a:schemeClr val="tx1"/>
                </a:solidFill>
              </a:rPr>
              <a:t>accesibles para la docencia</a:t>
            </a:r>
            <a:endParaRPr lang="es-ES" sz="2000" dirty="0"/>
          </a:p>
        </p:txBody>
      </p:sp>
    </p:spTree>
    <p:extLst>
      <p:ext uri="{BB962C8B-B14F-4D97-AF65-F5344CB8AC3E}">
        <p14:creationId xmlns:p14="http://schemas.microsoft.com/office/powerpoint/2010/main" val="335728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34506267-6F99-4C22-91CD-CBC28FB4B948}" type="datetime1">
              <a:rPr lang="es-ES" smtClean="0"/>
              <a:t>23/07/2020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938A9F6-B01D-4629-B44B-24D4F76B3417}" type="slidenum">
              <a:rPr lang="es-ES" smtClean="0"/>
              <a:t>‹Nº›</a:t>
            </a:fld>
            <a:endParaRPr lang="es-ES"/>
          </a:p>
        </p:txBody>
      </p:sp>
    </p:spTree>
    <p:extLst>
      <p:ext uri="{BB962C8B-B14F-4D97-AF65-F5344CB8AC3E}">
        <p14:creationId xmlns:p14="http://schemas.microsoft.com/office/powerpoint/2010/main" val="427181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CD02055-A576-4028-ADC8-369F5D28FA7C}" type="datetime1">
              <a:rPr lang="es-ES" smtClean="0"/>
              <a:t>23/07/2020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938A9F6-B01D-4629-B44B-24D4F76B3417}" type="slidenum">
              <a:rPr lang="es-ES" smtClean="0"/>
              <a:t>‹Nº›</a:t>
            </a:fld>
            <a:endParaRPr lang="es-ES"/>
          </a:p>
        </p:txBody>
      </p:sp>
    </p:spTree>
    <p:extLst>
      <p:ext uri="{BB962C8B-B14F-4D97-AF65-F5344CB8AC3E}">
        <p14:creationId xmlns:p14="http://schemas.microsoft.com/office/powerpoint/2010/main" val="184378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514A505-F3AF-47A6-A440-AD46E3C70035}" type="datetime1">
              <a:rPr lang="es-ES" smtClean="0"/>
              <a:t>23/07/2020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938A9F6-B01D-4629-B44B-24D4F76B3417}" type="slidenum">
              <a:rPr lang="es-ES" smtClean="0"/>
              <a:t>‹Nº›</a:t>
            </a:fld>
            <a:endParaRPr lang="es-ES"/>
          </a:p>
        </p:txBody>
      </p:sp>
    </p:spTree>
    <p:extLst>
      <p:ext uri="{BB962C8B-B14F-4D97-AF65-F5344CB8AC3E}">
        <p14:creationId xmlns:p14="http://schemas.microsoft.com/office/powerpoint/2010/main" val="3725950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18508CD-9CF1-42EB-A3DA-07C7AD5350B0}" type="datetime1">
              <a:rPr lang="es-ES" smtClean="0"/>
              <a:t>23/07/2020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938A9F6-B01D-4629-B44B-24D4F76B3417}" type="slidenum">
              <a:rPr lang="es-ES" smtClean="0"/>
              <a:t>‹Nº›</a:t>
            </a:fld>
            <a:endParaRPr lang="es-ES"/>
          </a:p>
        </p:txBody>
      </p:sp>
    </p:spTree>
    <p:extLst>
      <p:ext uri="{BB962C8B-B14F-4D97-AF65-F5344CB8AC3E}">
        <p14:creationId xmlns:p14="http://schemas.microsoft.com/office/powerpoint/2010/main" val="207824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337796-D2A7-4E78-ABE8-672BA2EE5556}" type="datetime1">
              <a:rPr lang="es-ES" smtClean="0"/>
              <a:t>23/07/2020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938A9F6-B01D-4629-B44B-24D4F76B3417}" type="slidenum">
              <a:rPr lang="es-ES" smtClean="0"/>
              <a:t>‹Nº›</a:t>
            </a:fld>
            <a:endParaRPr lang="es-ES"/>
          </a:p>
        </p:txBody>
      </p:sp>
    </p:spTree>
    <p:extLst>
      <p:ext uri="{BB962C8B-B14F-4D97-AF65-F5344CB8AC3E}">
        <p14:creationId xmlns:p14="http://schemas.microsoft.com/office/powerpoint/2010/main" val="530685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BB51DBD-8AAD-410B-A82E-63AA42C345EF}" type="datetime1">
              <a:rPr lang="es-ES" smtClean="0"/>
              <a:t>23/07/2020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938A9F6-B01D-4629-B44B-24D4F76B3417}" type="slidenum">
              <a:rPr lang="es-ES" smtClean="0"/>
              <a:t>‹Nº›</a:t>
            </a:fld>
            <a:endParaRPr lang="es-ES"/>
          </a:p>
        </p:txBody>
      </p:sp>
    </p:spTree>
    <p:extLst>
      <p:ext uri="{BB962C8B-B14F-4D97-AF65-F5344CB8AC3E}">
        <p14:creationId xmlns:p14="http://schemas.microsoft.com/office/powerpoint/2010/main" val="2046272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51EC1874-8E25-490D-BEE0-4CDBDE5B8F5D}" type="datetime1">
              <a:rPr lang="es-ES" smtClean="0"/>
              <a:t>23/07/2020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938A9F6-B01D-4629-B44B-24D4F76B3417}" type="slidenum">
              <a:rPr lang="es-ES" smtClean="0"/>
              <a:t>‹Nº›</a:t>
            </a:fld>
            <a:endParaRPr lang="es-ES"/>
          </a:p>
        </p:txBody>
      </p:sp>
    </p:spTree>
    <p:extLst>
      <p:ext uri="{BB962C8B-B14F-4D97-AF65-F5344CB8AC3E}">
        <p14:creationId xmlns:p14="http://schemas.microsoft.com/office/powerpoint/2010/main" val="3526522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3455D-68D2-4956-AA53-79CCF7EB6940}" type="datetime1">
              <a:rPr lang="es-ES" smtClean="0"/>
              <a:t>23/07/2020</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8A9F6-B01D-4629-B44B-24D4F76B3417}" type="slidenum">
              <a:rPr lang="es-ES" smtClean="0"/>
              <a:t>‹Nº›</a:t>
            </a:fld>
            <a:endParaRPr lang="es-ES"/>
          </a:p>
        </p:txBody>
      </p:sp>
    </p:spTree>
    <p:extLst>
      <p:ext uri="{BB962C8B-B14F-4D97-AF65-F5344CB8AC3E}">
        <p14:creationId xmlns:p14="http://schemas.microsoft.com/office/powerpoint/2010/main" val="1369760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26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image" Target="../media/image20.jpeg"/><Relationship Id="rId3" Type="http://schemas.openxmlformats.org/officeDocument/2006/relationships/slideLayout" Target="../slideLayouts/slideLayout2.xml"/><Relationship Id="rId7" Type="http://schemas.openxmlformats.org/officeDocument/2006/relationships/diagramQuickStyle" Target="../diagrams/quickStyle6.xml"/><Relationship Id="rId12" Type="http://schemas.openxmlformats.org/officeDocument/2006/relationships/image" Target="../media/image1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6.xml"/><Relationship Id="rId11" Type="http://schemas.openxmlformats.org/officeDocument/2006/relationships/image" Target="../media/image18.png"/><Relationship Id="rId5" Type="http://schemas.openxmlformats.org/officeDocument/2006/relationships/diagramData" Target="../diagrams/data6.xml"/><Relationship Id="rId10" Type="http://schemas.openxmlformats.org/officeDocument/2006/relationships/image" Target="../media/image17.jpeg"/><Relationship Id="rId4" Type="http://schemas.openxmlformats.org/officeDocument/2006/relationships/notesSlide" Target="../notesSlides/notesSlide9.xml"/><Relationship Id="rId9" Type="http://schemas.microsoft.com/office/2007/relationships/diagramDrawing" Target="../diagrams/drawing6.xml"/><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5.png"/><Relationship Id="rId4" Type="http://schemas.openxmlformats.org/officeDocument/2006/relationships/notesSlide" Target="../notesSlides/notesSlide10.xml"/><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5.png"/><Relationship Id="rId4" Type="http://schemas.openxmlformats.org/officeDocument/2006/relationships/notesSlide" Target="../notesSlides/notesSlide11.xml"/><Relationship Id="rId9" Type="http://schemas.microsoft.com/office/2007/relationships/diagramDrawing" Target="../diagrams/drawing8.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5.png"/><Relationship Id="rId4" Type="http://schemas.openxmlformats.org/officeDocument/2006/relationships/notesSlide" Target="../notesSlides/notesSlide12.xml"/><Relationship Id="rId9" Type="http://schemas.microsoft.com/office/2007/relationships/diagramDrawing" Target="../diagrams/drawing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29.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developer.paciellogroup.com/resources/contrastanalyser/" TargetMode="External"/><Relationship Id="rId5" Type="http://schemas.openxmlformats.org/officeDocument/2006/relationships/hyperlink" Target="http://www.codexexempla.org/recursos/analizador_contraste.php" TargetMode="External"/><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www.sidar.org/traducciones/wcag20/es/" TargetMode="External"/><Relationship Id="rId5" Type="http://schemas.openxmlformats.org/officeDocument/2006/relationships/hyperlink" Target="http://www.w3.org/TR/WCAG20/" TargetMode="External"/><Relationship Id="rId4" Type="http://schemas.openxmlformats.org/officeDocument/2006/relationships/notesSlide" Target="../notesSlides/notesSlide26.xml"/><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4.png"/><Relationship Id="rId5" Type="http://schemas.openxmlformats.org/officeDocument/2006/relationships/hyperlink" Target="https://www.w3.org/TR/WCAG21/" TargetMode="External"/><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8.jpeg"/><Relationship Id="rId5" Type="http://schemas.openxmlformats.org/officeDocument/2006/relationships/hyperlink" Target="mailto:javier.frances@fundacions.uv.es" TargetMode="External"/><Relationship Id="rId4" Type="http://schemas.openxmlformats.org/officeDocument/2006/relationships/hyperlink" Target="http://www.uv.es/uvdiscapacitat"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11" Type="http://schemas.openxmlformats.org/officeDocument/2006/relationships/image" Target="../media/image7.png"/><Relationship Id="rId5" Type="http://schemas.openxmlformats.org/officeDocument/2006/relationships/diagramData" Target="../diagrams/data1.xml"/><Relationship Id="rId10" Type="http://schemas.openxmlformats.org/officeDocument/2006/relationships/image" Target="../media/image6.jpeg"/><Relationship Id="rId4" Type="http://schemas.openxmlformats.org/officeDocument/2006/relationships/notesSlide" Target="../notesSlides/notesSlide4.xml"/><Relationship Id="rId9" Type="http://schemas.microsoft.com/office/2007/relationships/diagramDrawing" Target="../diagrams/drawing1.xml"/><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12"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11" Type="http://schemas.openxmlformats.org/officeDocument/2006/relationships/image" Target="../media/image11.png"/><Relationship Id="rId5" Type="http://schemas.openxmlformats.org/officeDocument/2006/relationships/diagramData" Target="../diagrams/data2.xml"/><Relationship Id="rId10" Type="http://schemas.openxmlformats.org/officeDocument/2006/relationships/image" Target="../media/image10.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11" Type="http://schemas.openxmlformats.org/officeDocument/2006/relationships/image" Target="../media/image5.png"/><Relationship Id="rId5" Type="http://schemas.openxmlformats.org/officeDocument/2006/relationships/diagramData" Target="../diagrams/data3.xml"/><Relationship Id="rId10" Type="http://schemas.openxmlformats.org/officeDocument/2006/relationships/image" Target="../media/image12.jpeg"/><Relationship Id="rId4" Type="http://schemas.openxmlformats.org/officeDocument/2006/relationships/notesSlide" Target="../notesSlides/notesSlide6.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12"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11" Type="http://schemas.openxmlformats.org/officeDocument/2006/relationships/image" Target="../media/image14.jpeg"/><Relationship Id="rId5" Type="http://schemas.openxmlformats.org/officeDocument/2006/relationships/diagramData" Target="../diagrams/data4.xml"/><Relationship Id="rId10" Type="http://schemas.openxmlformats.org/officeDocument/2006/relationships/image" Target="../media/image13.jpeg"/><Relationship Id="rId4" Type="http://schemas.openxmlformats.org/officeDocument/2006/relationships/notesSlide" Target="../notesSlides/notesSlide7.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12"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5.xml"/><Relationship Id="rId11" Type="http://schemas.openxmlformats.org/officeDocument/2006/relationships/image" Target="../media/image16.jpeg"/><Relationship Id="rId5" Type="http://schemas.openxmlformats.org/officeDocument/2006/relationships/diagramData" Target="../diagrams/data5.xml"/><Relationship Id="rId10" Type="http://schemas.openxmlformats.org/officeDocument/2006/relationships/image" Target="../media/image15.jpeg"/><Relationship Id="rId4" Type="http://schemas.openxmlformats.org/officeDocument/2006/relationships/notesSlide" Target="../notesSlides/notesSlide8.xml"/><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descr="Creación de PowerPoints accesibles para la docencia" title="Creación de PowerPoints accesibles para la docencia"/>
          <p:cNvSpPr>
            <a:spLocks noGrp="1"/>
          </p:cNvSpPr>
          <p:nvPr>
            <p:ph type="ctrTitle"/>
          </p:nvPr>
        </p:nvSpPr>
        <p:spPr/>
        <p:txBody>
          <a:bodyPr/>
          <a:lstStyle/>
          <a:p>
            <a:r>
              <a:rPr lang="es-ES" dirty="0" smtClean="0"/>
              <a:t>Creación de </a:t>
            </a:r>
            <a:r>
              <a:rPr lang="es-ES" dirty="0" err="1" smtClean="0"/>
              <a:t>PowerPoints</a:t>
            </a:r>
            <a:r>
              <a:rPr lang="es-ES" dirty="0" smtClean="0"/>
              <a:t> accesibles para la docencia</a:t>
            </a:r>
            <a:endParaRPr lang="es-ES" dirty="0"/>
          </a:p>
        </p:txBody>
      </p:sp>
      <p:sp>
        <p:nvSpPr>
          <p:cNvPr id="3" name="Subtítulo" descr="Javier Francés Aloy&#10;Técnico especialista en tecnologías de soporte&#10;" title="Texto ponente"/>
          <p:cNvSpPr>
            <a:spLocks noGrp="1"/>
          </p:cNvSpPr>
          <p:nvPr>
            <p:ph type="subTitle" idx="1"/>
          </p:nvPr>
        </p:nvSpPr>
        <p:spPr>
          <a:xfrm>
            <a:off x="1696679" y="5821466"/>
            <a:ext cx="6858000" cy="795644"/>
          </a:xfrm>
        </p:spPr>
        <p:txBody>
          <a:bodyPr/>
          <a:lstStyle/>
          <a:p>
            <a:r>
              <a:rPr lang="es-ES" b="1" dirty="0" smtClean="0"/>
              <a:t>Javier Francés </a:t>
            </a:r>
            <a:r>
              <a:rPr lang="es-ES" b="1" dirty="0" err="1" smtClean="0"/>
              <a:t>Aloy</a:t>
            </a:r>
            <a:endParaRPr lang="es-ES" b="1" dirty="0" smtClean="0"/>
          </a:p>
          <a:p>
            <a:r>
              <a:rPr lang="es-ES" sz="1600" dirty="0" smtClean="0"/>
              <a:t>Técnico especialista en tecnologías de soporte</a:t>
            </a:r>
            <a:endParaRPr lang="es-ES" sz="1600" dirty="0"/>
          </a:p>
        </p:txBody>
      </p:sp>
      <p:pic>
        <p:nvPicPr>
          <p:cNvPr id="4" name="Imagen" descr="Imagen logotipo PowerPoint" title="Imagen logotipo PowerPoi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1831" y="2583563"/>
            <a:ext cx="5500338" cy="2880303"/>
          </a:xfrm>
          <a:prstGeom prst="rect">
            <a:avLst/>
          </a:prstGeom>
          <a:noFill/>
          <a:extLst>
            <a:ext uri="{909E8E84-426E-40DD-AFC4-6F175D3DCCD1}">
              <a14:hiddenFill xmlns:a14="http://schemas.microsoft.com/office/drawing/2010/main">
                <a:solidFill>
                  <a:srgbClr val="FFFFFF"/>
                </a:solidFill>
              </a14:hiddenFill>
            </a:ext>
          </a:extLst>
        </p:spPr>
      </p:pic>
      <p:pic>
        <p:nvPicPr>
          <p:cNvPr id="6" name="Diapositiva 1" descr="Audio diapositiva 1" title="Audio diapositiva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5729" y="5683044"/>
            <a:ext cx="1031771" cy="1031771"/>
          </a:xfrm>
          <a:prstGeom prst="rect">
            <a:avLst/>
          </a:prstGeom>
        </p:spPr>
      </p:pic>
    </p:spTree>
    <p:extLst>
      <p:ext uri="{BB962C8B-B14F-4D97-AF65-F5344CB8AC3E}">
        <p14:creationId xmlns:p14="http://schemas.microsoft.com/office/powerpoint/2010/main" val="3877755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title"/>
          </p:nvPr>
        </p:nvSpPr>
        <p:spPr>
          <a:xfrm>
            <a:off x="628650" y="749849"/>
            <a:ext cx="7886700" cy="807892"/>
          </a:xfrm>
        </p:spPr>
        <p:txBody>
          <a:bodyPr/>
          <a:lstStyle/>
          <a:p>
            <a:r>
              <a:rPr lang="es-ES" dirty="0"/>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extLst>
              <p:ext uri="{D42A27DB-BD31-4B8C-83A1-F6EECF244321}">
                <p14:modId xmlns:p14="http://schemas.microsoft.com/office/powerpoint/2010/main" val="2938133301"/>
              </p:ext>
            </p:extLst>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Marcador de contenido"/>
          <p:cNvSpPr>
            <a:spLocks noGrp="1"/>
          </p:cNvSpPr>
          <p:nvPr>
            <p:ph idx="1"/>
          </p:nvPr>
        </p:nvSpPr>
        <p:spPr>
          <a:xfrm>
            <a:off x="308516" y="1580103"/>
            <a:ext cx="8398756" cy="4351338"/>
          </a:xfrm>
        </p:spPr>
        <p:txBody>
          <a:bodyPr>
            <a:normAutofit/>
          </a:bodyPr>
          <a:lstStyle/>
          <a:p>
            <a:r>
              <a:rPr lang="es-ES" sz="2600" dirty="0" smtClean="0"/>
              <a:t>Personas con discapacidad:</a:t>
            </a:r>
          </a:p>
          <a:p>
            <a:pPr lvl="1"/>
            <a:r>
              <a:rPr lang="es-ES" sz="2600" b="1" dirty="0" smtClean="0"/>
              <a:t>Física o motriz </a:t>
            </a:r>
            <a:r>
              <a:rPr lang="es-ES" sz="2600" dirty="0" smtClean="0">
                <a:sym typeface="Wingdings" panose="05000000000000000000" pitchFamily="2" charset="2"/>
              </a:rPr>
              <a:t> </a:t>
            </a:r>
            <a:r>
              <a:rPr lang="es-ES" sz="2600" dirty="0" smtClean="0"/>
              <a:t>Extremidades superiores.</a:t>
            </a:r>
            <a:endParaRPr lang="es-ES" sz="2600" dirty="0"/>
          </a:p>
        </p:txBody>
      </p:sp>
      <p:sp>
        <p:nvSpPr>
          <p:cNvPr id="11" name="CuadroTexto"/>
          <p:cNvSpPr txBox="1"/>
          <p:nvPr/>
        </p:nvSpPr>
        <p:spPr>
          <a:xfrm>
            <a:off x="323528" y="2387330"/>
            <a:ext cx="4824536" cy="400110"/>
          </a:xfrm>
          <a:prstGeom prst="rect">
            <a:avLst/>
          </a:prstGeom>
          <a:noFill/>
        </p:spPr>
        <p:txBody>
          <a:bodyPr wrap="square" rtlCol="0">
            <a:spAutoFit/>
          </a:bodyPr>
          <a:lstStyle/>
          <a:p>
            <a:r>
              <a:rPr lang="es-ES" sz="2000" dirty="0" smtClean="0">
                <a:solidFill>
                  <a:srgbClr val="203864"/>
                </a:solidFill>
              </a:rPr>
              <a:t>Ejemplos de productos de apoyo:</a:t>
            </a:r>
            <a:endParaRPr lang="es-ES" sz="2000" dirty="0">
              <a:solidFill>
                <a:srgbClr val="203864"/>
              </a:solidFill>
            </a:endParaRPr>
          </a:p>
        </p:txBody>
      </p:sp>
      <p:sp>
        <p:nvSpPr>
          <p:cNvPr id="3" name="CuadroTexto"/>
          <p:cNvSpPr txBox="1"/>
          <p:nvPr/>
        </p:nvSpPr>
        <p:spPr>
          <a:xfrm>
            <a:off x="634171" y="4736547"/>
            <a:ext cx="1538996" cy="369332"/>
          </a:xfrm>
          <a:prstGeom prst="rect">
            <a:avLst/>
          </a:prstGeom>
          <a:noFill/>
        </p:spPr>
        <p:txBody>
          <a:bodyPr wrap="square" rtlCol="0">
            <a:spAutoFit/>
          </a:bodyPr>
          <a:lstStyle/>
          <a:p>
            <a:r>
              <a:rPr lang="es-ES" dirty="0" err="1" smtClean="0"/>
              <a:t>Licornio</a:t>
            </a:r>
            <a:endParaRPr lang="es-ES" dirty="0" smtClean="0"/>
          </a:p>
        </p:txBody>
      </p:sp>
      <p:pic>
        <p:nvPicPr>
          <p:cNvPr id="5" name="Imagen" descr="Imagen: Licornio" title="Imagen: Licorni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458" y="2804307"/>
            <a:ext cx="2624923" cy="1915373"/>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p:cNvSpPr txBox="1"/>
          <p:nvPr/>
        </p:nvSpPr>
        <p:spPr>
          <a:xfrm>
            <a:off x="5120845" y="4639021"/>
            <a:ext cx="1776949" cy="369332"/>
          </a:xfrm>
          <a:prstGeom prst="rect">
            <a:avLst/>
          </a:prstGeom>
          <a:noFill/>
        </p:spPr>
        <p:txBody>
          <a:bodyPr wrap="square" rtlCol="0">
            <a:spAutoFit/>
          </a:bodyPr>
          <a:lstStyle/>
          <a:p>
            <a:r>
              <a:rPr lang="es-ES" dirty="0" err="1" smtClean="0"/>
              <a:t>Eye</a:t>
            </a:r>
            <a:r>
              <a:rPr lang="es-ES" dirty="0" smtClean="0"/>
              <a:t> Tracking</a:t>
            </a:r>
            <a:endParaRPr lang="es-ES" sz="1200" dirty="0"/>
          </a:p>
        </p:txBody>
      </p:sp>
      <p:pic>
        <p:nvPicPr>
          <p:cNvPr id="2052" name="Imagen" descr="Imagen: Eye-Tracking " title="Imagen: Eye-Tracking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37882" y="2783199"/>
            <a:ext cx="2861634" cy="1812368"/>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p:cNvSpPr txBox="1"/>
          <p:nvPr/>
        </p:nvSpPr>
        <p:spPr>
          <a:xfrm>
            <a:off x="2283351" y="5959599"/>
            <a:ext cx="1776949" cy="369332"/>
          </a:xfrm>
          <a:prstGeom prst="rect">
            <a:avLst/>
          </a:prstGeom>
          <a:noFill/>
        </p:spPr>
        <p:txBody>
          <a:bodyPr wrap="square" rtlCol="0">
            <a:spAutoFit/>
          </a:bodyPr>
          <a:lstStyle/>
          <a:p>
            <a:r>
              <a:rPr lang="es-ES" dirty="0" smtClean="0"/>
              <a:t>Ratón de boca</a:t>
            </a:r>
            <a:endParaRPr lang="es-ES" sz="1200" dirty="0"/>
          </a:p>
        </p:txBody>
      </p:sp>
      <p:pic>
        <p:nvPicPr>
          <p:cNvPr id="2050" name="Imagen" descr="Imagen: Ratón de boca" title="Imagen: Ratón de boc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14740" y="4509503"/>
            <a:ext cx="1714172" cy="194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uadroTexto"/>
          <p:cNvSpPr txBox="1"/>
          <p:nvPr/>
        </p:nvSpPr>
        <p:spPr>
          <a:xfrm>
            <a:off x="6154903" y="6209976"/>
            <a:ext cx="1944613" cy="369332"/>
          </a:xfrm>
          <a:prstGeom prst="rect">
            <a:avLst/>
          </a:prstGeom>
          <a:noFill/>
        </p:spPr>
        <p:txBody>
          <a:bodyPr wrap="square" rtlCol="0">
            <a:spAutoFit/>
          </a:bodyPr>
          <a:lstStyle/>
          <a:p>
            <a:r>
              <a:rPr lang="es-ES" dirty="0" smtClean="0"/>
              <a:t>Teclado adaptado</a:t>
            </a:r>
            <a:endParaRPr lang="es-ES" sz="1200" dirty="0"/>
          </a:p>
        </p:txBody>
      </p:sp>
      <p:pic>
        <p:nvPicPr>
          <p:cNvPr id="2057" name="Imagen" descr="Imagen: Teclado adaptado. Tiene las teclas más grandes y diferenciadas por colores." title="Imagen: Teclado adaptado. "/>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78851" y="5064669"/>
            <a:ext cx="2872599" cy="1184947"/>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número de diapositiva 10"/>
          <p:cNvSpPr>
            <a:spLocks noGrp="1"/>
          </p:cNvSpPr>
          <p:nvPr>
            <p:ph type="sldNum" sz="quarter" idx="12"/>
          </p:nvPr>
        </p:nvSpPr>
        <p:spPr/>
        <p:txBody>
          <a:bodyPr/>
          <a:lstStyle/>
          <a:p>
            <a:fld id="{F938A9F6-B01D-4629-B44B-24D4F76B3417}" type="slidenum">
              <a:rPr lang="es-ES" smtClean="0"/>
              <a:pPr/>
              <a:t>10</a:t>
            </a:fld>
            <a:endParaRPr lang="es-ES"/>
          </a:p>
        </p:txBody>
      </p:sp>
      <p:pic>
        <p:nvPicPr>
          <p:cNvPr id="7" name="Diapositiva 10" descr="Audio diapositiva 10" title="Audio diapositiva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19908" y="5595828"/>
            <a:ext cx="1172191" cy="1172191"/>
          </a:xfrm>
          <a:prstGeom prst="rect">
            <a:avLst/>
          </a:prstGeom>
        </p:spPr>
      </p:pic>
    </p:spTree>
    <p:extLst>
      <p:ext uri="{BB962C8B-B14F-4D97-AF65-F5344CB8AC3E}">
        <p14:creationId xmlns:p14="http://schemas.microsoft.com/office/powerpoint/2010/main" val="2466286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4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628650" y="741026"/>
            <a:ext cx="7886700" cy="807892"/>
          </a:xfrm>
        </p:spPr>
        <p:txBody>
          <a:bodyPr/>
          <a:lstStyle/>
          <a:p>
            <a:r>
              <a:rPr lang="es-ES" dirty="0"/>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extLst>
              <p:ext uri="{D42A27DB-BD31-4B8C-83A1-F6EECF244321}">
                <p14:modId xmlns:p14="http://schemas.microsoft.com/office/powerpoint/2010/main" val="185720009"/>
              </p:ext>
            </p:extLst>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Marcador de contenido"/>
          <p:cNvSpPr>
            <a:spLocks noGrp="1"/>
          </p:cNvSpPr>
          <p:nvPr>
            <p:ph idx="1"/>
          </p:nvPr>
        </p:nvSpPr>
        <p:spPr>
          <a:xfrm>
            <a:off x="323528" y="1548917"/>
            <a:ext cx="8451982" cy="4883487"/>
          </a:xfrm>
        </p:spPr>
        <p:txBody>
          <a:bodyPr/>
          <a:lstStyle/>
          <a:p>
            <a:r>
              <a:rPr lang="es-ES" sz="2600" dirty="0" smtClean="0"/>
              <a:t>Personas con discapacidad:</a:t>
            </a:r>
          </a:p>
          <a:p>
            <a:pPr lvl="1"/>
            <a:r>
              <a:rPr lang="es-ES" sz="2600" b="1" dirty="0" smtClean="0"/>
              <a:t>Cognitiva o neurológica</a:t>
            </a:r>
            <a:r>
              <a:rPr lang="es-ES" sz="2600" dirty="0" smtClean="0"/>
              <a:t>.</a:t>
            </a:r>
          </a:p>
          <a:p>
            <a:pPr lvl="2"/>
            <a:r>
              <a:rPr lang="es-ES" dirty="0" smtClean="0"/>
              <a:t>Dificultad para comprender conceptos complejos.</a:t>
            </a:r>
          </a:p>
          <a:p>
            <a:pPr lvl="2"/>
            <a:r>
              <a:rPr lang="es-ES" dirty="0" smtClean="0"/>
              <a:t>Trastornos de déficit de atención.</a:t>
            </a:r>
          </a:p>
          <a:p>
            <a:pPr lvl="2"/>
            <a:r>
              <a:rPr lang="es-ES" dirty="0" smtClean="0"/>
              <a:t>Falta de memoria.</a:t>
            </a:r>
          </a:p>
          <a:p>
            <a:pPr lvl="2"/>
            <a:r>
              <a:rPr lang="es-ES" dirty="0" smtClean="0"/>
              <a:t>Trastornos emocionales que dificultan la concentración.</a:t>
            </a:r>
          </a:p>
          <a:p>
            <a:pPr lvl="2"/>
            <a:r>
              <a:rPr lang="es-ES" dirty="0" smtClean="0"/>
              <a:t>Relacionadas con el aprendizaje, como la dislexia.</a:t>
            </a:r>
            <a:endParaRPr lang="es-ES" dirty="0"/>
          </a:p>
        </p:txBody>
      </p:sp>
      <p:sp>
        <p:nvSpPr>
          <p:cNvPr id="3" name="Marcador de número de diapositiva 11"/>
          <p:cNvSpPr>
            <a:spLocks noGrp="1"/>
          </p:cNvSpPr>
          <p:nvPr>
            <p:ph type="sldNum" sz="quarter" idx="12"/>
          </p:nvPr>
        </p:nvSpPr>
        <p:spPr/>
        <p:txBody>
          <a:bodyPr/>
          <a:lstStyle/>
          <a:p>
            <a:fld id="{F938A9F6-B01D-4629-B44B-24D4F76B3417}" type="slidenum">
              <a:rPr lang="es-ES" smtClean="0"/>
              <a:pPr/>
              <a:t>11</a:t>
            </a:fld>
            <a:endParaRPr lang="es-ES"/>
          </a:p>
        </p:txBody>
      </p:sp>
      <p:pic>
        <p:nvPicPr>
          <p:cNvPr id="5" name="Diapositiva 11" descr="Audio diapositiva 11" title="Audio diapositiva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66841" y="5456424"/>
            <a:ext cx="1158543" cy="1158543"/>
          </a:xfrm>
          <a:prstGeom prst="rect">
            <a:avLst/>
          </a:prstGeom>
        </p:spPr>
      </p:pic>
    </p:spTree>
    <p:extLst>
      <p:ext uri="{BB962C8B-B14F-4D97-AF65-F5344CB8AC3E}">
        <p14:creationId xmlns:p14="http://schemas.microsoft.com/office/powerpoint/2010/main" val="3099648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628650" y="741026"/>
            <a:ext cx="7886700" cy="807892"/>
          </a:xfrm>
        </p:spPr>
        <p:txBody>
          <a:bodyPr/>
          <a:lstStyle/>
          <a:p>
            <a:r>
              <a:rPr lang="es-ES" dirty="0"/>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extLst>
              <p:ext uri="{D42A27DB-BD31-4B8C-83A1-F6EECF244321}">
                <p14:modId xmlns:p14="http://schemas.microsoft.com/office/powerpoint/2010/main" val="824129167"/>
              </p:ext>
            </p:extLst>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Marcador de contenido"/>
          <p:cNvSpPr>
            <a:spLocks noGrp="1"/>
          </p:cNvSpPr>
          <p:nvPr>
            <p:ph idx="1"/>
          </p:nvPr>
        </p:nvSpPr>
        <p:spPr>
          <a:xfrm>
            <a:off x="323528" y="1548917"/>
            <a:ext cx="8451982" cy="4578927"/>
          </a:xfrm>
        </p:spPr>
        <p:txBody>
          <a:bodyPr/>
          <a:lstStyle/>
          <a:p>
            <a:r>
              <a:rPr lang="es-ES" sz="2600" dirty="0" smtClean="0"/>
              <a:t>No siempre implican una discapacidad:</a:t>
            </a:r>
          </a:p>
          <a:p>
            <a:pPr lvl="1"/>
            <a:r>
              <a:rPr lang="es-ES" sz="2500" dirty="0" smtClean="0"/>
              <a:t>Incapacidad transitoria.</a:t>
            </a:r>
          </a:p>
          <a:p>
            <a:pPr lvl="1"/>
            <a:r>
              <a:rPr lang="es-ES" sz="2500" dirty="0" smtClean="0"/>
              <a:t>Derivadas de la edad.</a:t>
            </a:r>
          </a:p>
          <a:p>
            <a:pPr lvl="1"/>
            <a:r>
              <a:rPr lang="es-ES" sz="2500" dirty="0" smtClean="0"/>
              <a:t>Inexperiencia tecnológica.</a:t>
            </a:r>
          </a:p>
          <a:p>
            <a:pPr lvl="1"/>
            <a:r>
              <a:rPr lang="es-ES" sz="2500" dirty="0" smtClean="0"/>
              <a:t>Idioma, cultura, nivel educativo o localización geográfica diferente.</a:t>
            </a:r>
            <a:endParaRPr lang="es-ES" sz="2500" dirty="0"/>
          </a:p>
        </p:txBody>
      </p:sp>
      <p:sp>
        <p:nvSpPr>
          <p:cNvPr id="3" name="Marcador de número de diapositiva 12"/>
          <p:cNvSpPr>
            <a:spLocks noGrp="1"/>
          </p:cNvSpPr>
          <p:nvPr>
            <p:ph type="sldNum" sz="quarter" idx="12"/>
          </p:nvPr>
        </p:nvSpPr>
        <p:spPr/>
        <p:txBody>
          <a:bodyPr/>
          <a:lstStyle/>
          <a:p>
            <a:fld id="{F938A9F6-B01D-4629-B44B-24D4F76B3417}" type="slidenum">
              <a:rPr lang="es-ES" smtClean="0"/>
              <a:pPr/>
              <a:t>12</a:t>
            </a:fld>
            <a:endParaRPr lang="es-ES"/>
          </a:p>
        </p:txBody>
      </p:sp>
      <p:pic>
        <p:nvPicPr>
          <p:cNvPr id="5" name="Diapositiva 12" descr="Audio diapositiva 12" title="Audio diapositiva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21432" y="5500805"/>
            <a:ext cx="1254078" cy="1254078"/>
          </a:xfrm>
          <a:prstGeom prst="rect">
            <a:avLst/>
          </a:prstGeom>
        </p:spPr>
      </p:pic>
    </p:spTree>
    <p:extLst>
      <p:ext uri="{BB962C8B-B14F-4D97-AF65-F5344CB8AC3E}">
        <p14:creationId xmlns:p14="http://schemas.microsoft.com/office/powerpoint/2010/main" val="2584622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s-ES" dirty="0" smtClean="0"/>
              <a:t>Limitaciones tecnológicas:</a:t>
            </a:r>
            <a:endParaRPr lang="es-ES" dirty="0"/>
          </a:p>
        </p:txBody>
      </p:sp>
      <p:graphicFrame>
        <p:nvGraphicFramePr>
          <p:cNvPr id="4" name="Título" descr="Título: Limitaciones Personales - Limitaciones tecnológicas y del entorno" title="Título: Limitaciones Personales - Limitaciones tecnológicas y del entorno"/>
          <p:cNvGraphicFramePr/>
          <p:nvPr>
            <p:extLst>
              <p:ext uri="{D42A27DB-BD31-4B8C-83A1-F6EECF244321}">
                <p14:modId xmlns:p14="http://schemas.microsoft.com/office/powerpoint/2010/main" val="1371055043"/>
              </p:ext>
            </p:extLst>
          </p:nvPr>
        </p:nvGraphicFramePr>
        <p:xfrm>
          <a:off x="396100" y="894492"/>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Marcador de contenido"/>
          <p:cNvSpPr>
            <a:spLocks noGrp="1"/>
          </p:cNvSpPr>
          <p:nvPr>
            <p:ph idx="1"/>
          </p:nvPr>
        </p:nvSpPr>
        <p:spPr>
          <a:xfrm>
            <a:off x="396100" y="1755583"/>
            <a:ext cx="8119250" cy="4676822"/>
          </a:xfrm>
        </p:spPr>
        <p:txBody>
          <a:bodyPr>
            <a:normAutofit/>
          </a:bodyPr>
          <a:lstStyle/>
          <a:p>
            <a:r>
              <a:rPr lang="es-ES" sz="2500" b="1" dirty="0" smtClean="0"/>
              <a:t>Hardware</a:t>
            </a:r>
            <a:r>
              <a:rPr lang="es-ES" sz="2500" dirty="0" smtClean="0"/>
              <a:t>: </a:t>
            </a:r>
          </a:p>
          <a:p>
            <a:pPr lvl="1"/>
            <a:r>
              <a:rPr lang="es-ES" sz="2500" dirty="0" smtClean="0"/>
              <a:t>Diferentes: dispositivos, resoluciones, periféricos…</a:t>
            </a:r>
          </a:p>
          <a:p>
            <a:r>
              <a:rPr lang="es-ES" sz="2500" b="1" dirty="0" smtClean="0"/>
              <a:t>Software</a:t>
            </a:r>
            <a:r>
              <a:rPr lang="es-ES" sz="2500" dirty="0" smtClean="0"/>
              <a:t>:</a:t>
            </a:r>
          </a:p>
          <a:p>
            <a:pPr lvl="1"/>
            <a:r>
              <a:rPr lang="es-ES" sz="2500" dirty="0" smtClean="0"/>
              <a:t>Diferentes: programas, versiones, productos de apoyo…</a:t>
            </a:r>
          </a:p>
          <a:p>
            <a:r>
              <a:rPr lang="es-ES" sz="2500" b="1" dirty="0" smtClean="0"/>
              <a:t>Ambientales</a:t>
            </a:r>
            <a:r>
              <a:rPr lang="es-ES" sz="2500" dirty="0" smtClean="0"/>
              <a:t>:</a:t>
            </a:r>
          </a:p>
          <a:p>
            <a:pPr lvl="1"/>
            <a:r>
              <a:rPr lang="es-ES" sz="2500" dirty="0" smtClean="0"/>
              <a:t>Mala iluminación, ambiente ruidoso…</a:t>
            </a:r>
          </a:p>
          <a:p>
            <a:r>
              <a:rPr lang="es-ES" sz="2500" b="1" dirty="0" smtClean="0"/>
              <a:t>Red o conexión.</a:t>
            </a:r>
            <a:endParaRPr lang="es-ES" sz="2500" b="1" dirty="0"/>
          </a:p>
        </p:txBody>
      </p:sp>
      <p:sp>
        <p:nvSpPr>
          <p:cNvPr id="3" name="Marcador de número de diapositiva 13"/>
          <p:cNvSpPr>
            <a:spLocks noGrp="1"/>
          </p:cNvSpPr>
          <p:nvPr>
            <p:ph type="sldNum" sz="quarter" idx="12"/>
          </p:nvPr>
        </p:nvSpPr>
        <p:spPr/>
        <p:txBody>
          <a:bodyPr/>
          <a:lstStyle/>
          <a:p>
            <a:fld id="{F938A9F6-B01D-4629-B44B-24D4F76B3417}" type="slidenum">
              <a:rPr lang="es-ES" smtClean="0"/>
              <a:pPr/>
              <a:t>13</a:t>
            </a:fld>
            <a:endParaRPr lang="es-ES"/>
          </a:p>
        </p:txBody>
      </p:sp>
      <p:pic>
        <p:nvPicPr>
          <p:cNvPr id="5" name="Diapositiva 13" descr="Audio diapositiva 13" title="Audio diapositiva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30614" y="5582241"/>
            <a:ext cx="1049361" cy="1049361"/>
          </a:xfrm>
          <a:prstGeom prst="rect">
            <a:avLst/>
          </a:prstGeom>
        </p:spPr>
      </p:pic>
    </p:spTree>
    <p:extLst>
      <p:ext uri="{BB962C8B-B14F-4D97-AF65-F5344CB8AC3E}">
        <p14:creationId xmlns:p14="http://schemas.microsoft.com/office/powerpoint/2010/main" val="368404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7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p:cNvSpPr>
            <a:spLocks noGrp="1"/>
          </p:cNvSpPr>
          <p:nvPr>
            <p:ph type="title"/>
          </p:nvPr>
        </p:nvSpPr>
        <p:spPr>
          <a:xfrm>
            <a:off x="658424" y="774536"/>
            <a:ext cx="8229600" cy="563910"/>
          </a:xfrm>
        </p:spPr>
        <p:txBody>
          <a:bodyPr>
            <a:normAutofit/>
          </a:bodyPr>
          <a:lstStyle/>
          <a:p>
            <a:r>
              <a:rPr lang="es-ES" sz="3200" dirty="0" smtClean="0">
                <a:solidFill>
                  <a:srgbClr val="203864"/>
                </a:solidFill>
                <a:latin typeface="Arial" pitchFamily="34" charset="0"/>
                <a:cs typeface="Arial" pitchFamily="34" charset="0"/>
              </a:rPr>
              <a:t>DISEÑO UNIVERSAL</a:t>
            </a:r>
            <a:endParaRPr lang="es-ES" sz="3200" dirty="0">
              <a:solidFill>
                <a:srgbClr val="203864"/>
              </a:solidFill>
              <a:latin typeface="Arial" pitchFamily="34" charset="0"/>
              <a:cs typeface="Arial" pitchFamily="34" charset="0"/>
            </a:endParaRPr>
          </a:p>
        </p:txBody>
      </p:sp>
      <p:sp>
        <p:nvSpPr>
          <p:cNvPr id="3" name="Marcador de contenido"/>
          <p:cNvSpPr>
            <a:spLocks noGrp="1"/>
          </p:cNvSpPr>
          <p:nvPr>
            <p:ph idx="1"/>
          </p:nvPr>
        </p:nvSpPr>
        <p:spPr>
          <a:xfrm>
            <a:off x="469442" y="1461257"/>
            <a:ext cx="8607564" cy="4351338"/>
          </a:xfrm>
        </p:spPr>
        <p:txBody>
          <a:bodyPr>
            <a:normAutofit/>
          </a:bodyPr>
          <a:lstStyle/>
          <a:p>
            <a:r>
              <a:rPr lang="es-ES_tradnl" sz="2400" dirty="0" smtClean="0"/>
              <a:t>No </a:t>
            </a:r>
            <a:r>
              <a:rPr lang="es-ES_tradnl" sz="2400" dirty="0"/>
              <a:t>se trata de </a:t>
            </a:r>
            <a:r>
              <a:rPr lang="es-ES_tradnl" sz="2400" b="1" dirty="0"/>
              <a:t>adaptar </a:t>
            </a:r>
            <a:r>
              <a:rPr lang="es-ES_tradnl" sz="2400" dirty="0"/>
              <a:t>contenidos para unos colectivos de personas con discapacidad u otros.</a:t>
            </a:r>
          </a:p>
          <a:p>
            <a:r>
              <a:rPr lang="es-ES_tradnl" sz="2400" dirty="0"/>
              <a:t>Se trata de </a:t>
            </a:r>
            <a:r>
              <a:rPr lang="es-ES_tradnl" sz="2400" b="1" dirty="0">
                <a:solidFill>
                  <a:srgbClr val="203864"/>
                </a:solidFill>
              </a:rPr>
              <a:t>diseñar</a:t>
            </a:r>
            <a:r>
              <a:rPr lang="es-ES_tradnl" sz="2400" b="1" dirty="0"/>
              <a:t> </a:t>
            </a:r>
            <a:r>
              <a:rPr lang="es-ES_tradnl" sz="2400" dirty="0"/>
              <a:t>contenidos teniendo en cuenta desde el principio que puedan ser </a:t>
            </a:r>
            <a:r>
              <a:rPr lang="es-ES_tradnl" sz="2400" dirty="0">
                <a:solidFill>
                  <a:srgbClr val="203864"/>
                </a:solidFill>
              </a:rPr>
              <a:t>percibidos, entendidos y navegables</a:t>
            </a:r>
            <a:r>
              <a:rPr lang="es-ES_tradnl" sz="2400" dirty="0"/>
              <a:t> por el </a:t>
            </a:r>
            <a:r>
              <a:rPr lang="es-ES_tradnl" sz="2400" b="1" dirty="0"/>
              <a:t>mayor número de personas posible</a:t>
            </a:r>
            <a:r>
              <a:rPr lang="es-ES_tradnl" sz="2400" dirty="0"/>
              <a:t>.</a:t>
            </a:r>
          </a:p>
          <a:p>
            <a:r>
              <a:rPr lang="es-ES_tradnl" sz="2400" dirty="0"/>
              <a:t>Las barreras digitales son difíciles de </a:t>
            </a:r>
            <a:r>
              <a:rPr lang="es-ES_tradnl" sz="2400" dirty="0" smtClean="0"/>
              <a:t>percibir.</a:t>
            </a:r>
            <a:endParaRPr lang="es-ES_tradnl" sz="2400" dirty="0"/>
          </a:p>
          <a:p>
            <a:endParaRPr lang="es-ES" sz="1800" dirty="0" smtClean="0">
              <a:latin typeface="Arial" pitchFamily="34" charset="0"/>
              <a:cs typeface="Arial" pitchFamily="34" charset="0"/>
            </a:endParaRPr>
          </a:p>
        </p:txBody>
      </p:sp>
      <p:pic>
        <p:nvPicPr>
          <p:cNvPr id="1026" name="Imagen" descr="Imagen representativa de diseño universal" title="Imagen representativa de diseño univers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2878" y="4062005"/>
            <a:ext cx="2760854" cy="2735525"/>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14"/>
          <p:cNvSpPr>
            <a:spLocks noGrp="1"/>
          </p:cNvSpPr>
          <p:nvPr>
            <p:ph type="sldNum" sz="quarter" idx="12"/>
          </p:nvPr>
        </p:nvSpPr>
        <p:spPr/>
        <p:txBody>
          <a:bodyPr/>
          <a:lstStyle/>
          <a:p>
            <a:fld id="{F938A9F6-B01D-4629-B44B-24D4F76B3417}" type="slidenum">
              <a:rPr lang="es-ES" smtClean="0"/>
              <a:t>14</a:t>
            </a:fld>
            <a:endParaRPr lang="es-ES"/>
          </a:p>
        </p:txBody>
      </p:sp>
      <p:pic>
        <p:nvPicPr>
          <p:cNvPr id="5" name="Diapositiva 14" descr="Audio diapositiva 14" title="Audio diapositiva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5415" y="5360889"/>
            <a:ext cx="1254078" cy="1254078"/>
          </a:xfrm>
          <a:prstGeom prst="rect">
            <a:avLst/>
          </a:prstGeom>
        </p:spPr>
      </p:pic>
    </p:spTree>
    <p:extLst>
      <p:ext uri="{BB962C8B-B14F-4D97-AF65-F5344CB8AC3E}">
        <p14:creationId xmlns:p14="http://schemas.microsoft.com/office/powerpoint/2010/main" val="344674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1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p:cNvSpPr>
            <a:spLocks noGrp="1"/>
          </p:cNvSpPr>
          <p:nvPr>
            <p:ph type="title"/>
          </p:nvPr>
        </p:nvSpPr>
        <p:spPr>
          <a:xfrm>
            <a:off x="658424" y="774536"/>
            <a:ext cx="8229600" cy="563910"/>
          </a:xfrm>
        </p:spPr>
        <p:txBody>
          <a:bodyPr>
            <a:normAutofit/>
          </a:bodyPr>
          <a:lstStyle/>
          <a:p>
            <a:r>
              <a:rPr lang="es-ES" sz="3200" dirty="0" smtClean="0">
                <a:solidFill>
                  <a:srgbClr val="203864"/>
                </a:solidFill>
                <a:latin typeface="Arial" pitchFamily="34" charset="0"/>
                <a:cs typeface="Arial" pitchFamily="34" charset="0"/>
              </a:rPr>
              <a:t>ASPECTOS IMPORTANTES:</a:t>
            </a:r>
            <a:endParaRPr lang="es-ES" sz="3200" dirty="0">
              <a:solidFill>
                <a:srgbClr val="203864"/>
              </a:solidFill>
              <a:latin typeface="Arial" pitchFamily="34" charset="0"/>
              <a:cs typeface="Arial" pitchFamily="34" charset="0"/>
            </a:endParaRPr>
          </a:p>
        </p:txBody>
      </p:sp>
      <p:sp>
        <p:nvSpPr>
          <p:cNvPr id="3" name="Marcador de contenido"/>
          <p:cNvSpPr>
            <a:spLocks noGrp="1"/>
          </p:cNvSpPr>
          <p:nvPr>
            <p:ph idx="1"/>
          </p:nvPr>
        </p:nvSpPr>
        <p:spPr>
          <a:xfrm>
            <a:off x="658424" y="1338446"/>
            <a:ext cx="8111950" cy="2176772"/>
          </a:xfrm>
        </p:spPr>
        <p:txBody>
          <a:bodyPr>
            <a:normAutofit/>
          </a:bodyPr>
          <a:lstStyle/>
          <a:p>
            <a:r>
              <a:rPr lang="es-ES" dirty="0" smtClean="0"/>
              <a:t>Empezar con </a:t>
            </a:r>
            <a:r>
              <a:rPr lang="es-ES" dirty="0"/>
              <a:t>un guion.</a:t>
            </a:r>
          </a:p>
          <a:p>
            <a:r>
              <a:rPr lang="es-ES" dirty="0" smtClean="0"/>
              <a:t>Acabar </a:t>
            </a:r>
            <a:r>
              <a:rPr lang="es-ES" dirty="0"/>
              <a:t>con un resumen.</a:t>
            </a:r>
          </a:p>
          <a:p>
            <a:r>
              <a:rPr lang="es-ES" dirty="0" smtClean="0"/>
              <a:t>Evitar </a:t>
            </a:r>
            <a:r>
              <a:rPr lang="es-ES" dirty="0"/>
              <a:t>los elementos que parpadean o destellan</a:t>
            </a:r>
            <a:r>
              <a:rPr lang="es-ES" dirty="0" smtClean="0"/>
              <a:t>.</a:t>
            </a:r>
          </a:p>
          <a:p>
            <a:r>
              <a:rPr lang="es-ES" dirty="0" smtClean="0"/>
              <a:t>Titular </a:t>
            </a:r>
            <a:r>
              <a:rPr lang="es-ES" dirty="0"/>
              <a:t>las diapositivas y </a:t>
            </a:r>
            <a:r>
              <a:rPr lang="es-ES" dirty="0" smtClean="0"/>
              <a:t>numerarlas, separarlas </a:t>
            </a:r>
            <a:r>
              <a:rPr lang="es-ES" dirty="0"/>
              <a:t>por secciones.</a:t>
            </a:r>
          </a:p>
          <a:p>
            <a:endParaRPr lang="es-ES" dirty="0"/>
          </a:p>
          <a:p>
            <a:pPr marL="0" indent="0">
              <a:buNone/>
            </a:pPr>
            <a:endParaRPr lang="es-ES" sz="1800" dirty="0" smtClean="0">
              <a:latin typeface="Arial" pitchFamily="34" charset="0"/>
              <a:cs typeface="Arial" pitchFamily="34" charset="0"/>
            </a:endParaRPr>
          </a:p>
        </p:txBody>
      </p:sp>
      <p:pic>
        <p:nvPicPr>
          <p:cNvPr id="5" name="Imagen" descr="Imagen: cambiar nombre de sección" title="Imagen: cambiar nombre de sección"/>
          <p:cNvPicPr>
            <a:picLocks noChangeAspect="1"/>
          </p:cNvPicPr>
          <p:nvPr/>
        </p:nvPicPr>
        <p:blipFill>
          <a:blip r:embed="rId5"/>
          <a:stretch>
            <a:fillRect/>
          </a:stretch>
        </p:blipFill>
        <p:spPr>
          <a:xfrm>
            <a:off x="4773224" y="3515218"/>
            <a:ext cx="3782762" cy="2911452"/>
          </a:xfrm>
          <a:prstGeom prst="rect">
            <a:avLst/>
          </a:prstGeom>
        </p:spPr>
      </p:pic>
      <p:pic>
        <p:nvPicPr>
          <p:cNvPr id="6" name="Imagen" descr="Imagen: agregar sección " title="Imagen: agregar sección "/>
          <p:cNvPicPr>
            <a:picLocks noChangeAspect="1"/>
          </p:cNvPicPr>
          <p:nvPr/>
        </p:nvPicPr>
        <p:blipFill>
          <a:blip r:embed="rId6"/>
          <a:stretch>
            <a:fillRect/>
          </a:stretch>
        </p:blipFill>
        <p:spPr>
          <a:xfrm>
            <a:off x="791032" y="3515218"/>
            <a:ext cx="2983562" cy="2911452"/>
          </a:xfrm>
          <a:prstGeom prst="rect">
            <a:avLst/>
          </a:prstGeom>
        </p:spPr>
      </p:pic>
      <p:sp>
        <p:nvSpPr>
          <p:cNvPr id="7" name="Marcador de número de diapositiva 14"/>
          <p:cNvSpPr>
            <a:spLocks noGrp="1"/>
          </p:cNvSpPr>
          <p:nvPr>
            <p:ph type="sldNum" sz="quarter" idx="12"/>
          </p:nvPr>
        </p:nvSpPr>
        <p:spPr/>
        <p:txBody>
          <a:bodyPr/>
          <a:lstStyle/>
          <a:p>
            <a:fld id="{F938A9F6-B01D-4629-B44B-24D4F76B3417}" type="slidenum">
              <a:rPr lang="es-ES" smtClean="0"/>
              <a:t>15</a:t>
            </a:fld>
            <a:endParaRPr lang="es-ES"/>
          </a:p>
        </p:txBody>
      </p:sp>
      <p:pic>
        <p:nvPicPr>
          <p:cNvPr id="4" name="Diapositiva 15" descr="Audio diapositiva 15" title="Audio diapositiva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34197" y="948529"/>
            <a:ext cx="953827" cy="953827"/>
          </a:xfrm>
          <a:prstGeom prst="rect">
            <a:avLst/>
          </a:prstGeom>
        </p:spPr>
      </p:pic>
    </p:spTree>
    <p:extLst>
      <p:ext uri="{BB962C8B-B14F-4D97-AF65-F5344CB8AC3E}">
        <p14:creationId xmlns:p14="http://schemas.microsoft.com/office/powerpoint/2010/main" val="4211118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p:cNvSpPr>
            <a:spLocks noGrp="1"/>
          </p:cNvSpPr>
          <p:nvPr>
            <p:ph type="title"/>
          </p:nvPr>
        </p:nvSpPr>
        <p:spPr>
          <a:xfrm>
            <a:off x="658424" y="774536"/>
            <a:ext cx="8229600" cy="563910"/>
          </a:xfrm>
        </p:spPr>
        <p:txBody>
          <a:bodyPr>
            <a:normAutofit/>
          </a:bodyPr>
          <a:lstStyle/>
          <a:p>
            <a:r>
              <a:rPr lang="es-ES" sz="3200" dirty="0" smtClean="0">
                <a:solidFill>
                  <a:srgbClr val="203864"/>
                </a:solidFill>
                <a:latin typeface="Arial" pitchFamily="34" charset="0"/>
                <a:cs typeface="Arial" pitchFamily="34" charset="0"/>
              </a:rPr>
              <a:t>ASPECTOS IMPORTANTES:</a:t>
            </a:r>
            <a:endParaRPr lang="es-ES" sz="3200" dirty="0">
              <a:solidFill>
                <a:srgbClr val="203864"/>
              </a:solidFill>
              <a:latin typeface="Arial" pitchFamily="34" charset="0"/>
              <a:cs typeface="Arial" pitchFamily="34" charset="0"/>
            </a:endParaRPr>
          </a:p>
        </p:txBody>
      </p:sp>
      <p:sp>
        <p:nvSpPr>
          <p:cNvPr id="3" name="Marcador de contenido"/>
          <p:cNvSpPr>
            <a:spLocks noGrp="1"/>
          </p:cNvSpPr>
          <p:nvPr>
            <p:ph idx="1"/>
          </p:nvPr>
        </p:nvSpPr>
        <p:spPr>
          <a:xfrm>
            <a:off x="658424" y="1468302"/>
            <a:ext cx="8111950" cy="4351338"/>
          </a:xfrm>
        </p:spPr>
        <p:txBody>
          <a:bodyPr>
            <a:normAutofit/>
          </a:bodyPr>
          <a:lstStyle/>
          <a:p>
            <a:r>
              <a:rPr lang="es-ES" dirty="0" smtClean="0"/>
              <a:t>Describir </a:t>
            </a:r>
            <a:r>
              <a:rPr lang="es-ES" dirty="0"/>
              <a:t>las imágenes para las personas con dificultades de visión.</a:t>
            </a:r>
          </a:p>
          <a:p>
            <a:r>
              <a:rPr lang="es-ES" dirty="0" smtClean="0"/>
              <a:t>Verificar </a:t>
            </a:r>
            <a:r>
              <a:rPr lang="es-ES" dirty="0"/>
              <a:t>el idioma correcto</a:t>
            </a:r>
            <a:r>
              <a:rPr lang="es-ES" dirty="0" smtClean="0"/>
              <a:t>.</a:t>
            </a:r>
          </a:p>
          <a:p>
            <a:pPr lvl="1"/>
            <a:r>
              <a:rPr lang="es-ES" dirty="0"/>
              <a:t>(</a:t>
            </a:r>
            <a:r>
              <a:rPr lang="es-ES" dirty="0" smtClean="0"/>
              <a:t>Revisar </a:t>
            </a:r>
            <a:r>
              <a:rPr lang="es-ES" dirty="0" smtClean="0">
                <a:sym typeface="Wingdings" panose="05000000000000000000" pitchFamily="2" charset="2"/>
              </a:rPr>
              <a:t> </a:t>
            </a:r>
            <a:r>
              <a:rPr lang="es-ES" dirty="0" smtClean="0"/>
              <a:t>Idioma</a:t>
            </a:r>
            <a:r>
              <a:rPr lang="es-ES" dirty="0"/>
              <a:t>).</a:t>
            </a:r>
          </a:p>
          <a:p>
            <a:pPr marL="0" indent="0">
              <a:buNone/>
            </a:pPr>
            <a:endParaRPr lang="es-ES" sz="1800" dirty="0" smtClean="0">
              <a:latin typeface="Arial" pitchFamily="34" charset="0"/>
              <a:cs typeface="Arial" pitchFamily="34" charset="0"/>
            </a:endParaRPr>
          </a:p>
        </p:txBody>
      </p:sp>
      <p:pic>
        <p:nvPicPr>
          <p:cNvPr id="6" name="Imagen" descr="Imagen: menú formato de imagen en una fotografía" title="Imagen: menú formato de imagen en una fotografía"/>
          <p:cNvPicPr>
            <a:picLocks noChangeAspect="1"/>
          </p:cNvPicPr>
          <p:nvPr/>
        </p:nvPicPr>
        <p:blipFill>
          <a:blip r:embed="rId5"/>
          <a:stretch>
            <a:fillRect/>
          </a:stretch>
        </p:blipFill>
        <p:spPr>
          <a:xfrm>
            <a:off x="766240" y="4446740"/>
            <a:ext cx="4334250" cy="2138102"/>
          </a:xfrm>
          <a:prstGeom prst="rect">
            <a:avLst/>
          </a:prstGeom>
        </p:spPr>
      </p:pic>
      <p:pic>
        <p:nvPicPr>
          <p:cNvPr id="7" name="Imagen" descr="Imagen: menú texto alternativo" title="Imagen: menú texto alternativo"/>
          <p:cNvPicPr>
            <a:picLocks noChangeAspect="1"/>
          </p:cNvPicPr>
          <p:nvPr/>
        </p:nvPicPr>
        <p:blipFill>
          <a:blip r:embed="rId6"/>
          <a:stretch>
            <a:fillRect/>
          </a:stretch>
        </p:blipFill>
        <p:spPr>
          <a:xfrm>
            <a:off x="5415473" y="2417523"/>
            <a:ext cx="3209659" cy="4167319"/>
          </a:xfrm>
          <a:prstGeom prst="rect">
            <a:avLst/>
          </a:prstGeom>
        </p:spPr>
      </p:pic>
      <p:sp>
        <p:nvSpPr>
          <p:cNvPr id="8" name="Marcador de número de diapositiva 16"/>
          <p:cNvSpPr>
            <a:spLocks noGrp="1"/>
          </p:cNvSpPr>
          <p:nvPr>
            <p:ph type="sldNum" sz="quarter" idx="12"/>
          </p:nvPr>
        </p:nvSpPr>
        <p:spPr/>
        <p:txBody>
          <a:bodyPr/>
          <a:lstStyle/>
          <a:p>
            <a:fld id="{F938A9F6-B01D-4629-B44B-24D4F76B3417}" type="slidenum">
              <a:rPr lang="es-ES" smtClean="0"/>
              <a:t>16</a:t>
            </a:fld>
            <a:endParaRPr lang="es-ES"/>
          </a:p>
        </p:txBody>
      </p:sp>
      <p:pic>
        <p:nvPicPr>
          <p:cNvPr id="4" name="Diapositiva 16" descr="Audio diapositiva 16" title="Audio diapositiva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7708" y="3230822"/>
            <a:ext cx="901431" cy="901431"/>
          </a:xfrm>
          <a:prstGeom prst="rect">
            <a:avLst/>
          </a:prstGeom>
        </p:spPr>
      </p:pic>
    </p:spTree>
    <p:extLst>
      <p:ext uri="{BB962C8B-B14F-4D97-AF65-F5344CB8AC3E}">
        <p14:creationId xmlns:p14="http://schemas.microsoft.com/office/powerpoint/2010/main" val="293331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p:cNvSpPr>
            <a:spLocks noGrp="1"/>
          </p:cNvSpPr>
          <p:nvPr>
            <p:ph type="title"/>
          </p:nvPr>
        </p:nvSpPr>
        <p:spPr>
          <a:xfrm>
            <a:off x="658424" y="774536"/>
            <a:ext cx="8229600" cy="563910"/>
          </a:xfrm>
        </p:spPr>
        <p:txBody>
          <a:bodyPr>
            <a:normAutofit/>
          </a:bodyPr>
          <a:lstStyle/>
          <a:p>
            <a:r>
              <a:rPr lang="es-ES" sz="3200" dirty="0" smtClean="0">
                <a:solidFill>
                  <a:srgbClr val="203864"/>
                </a:solidFill>
                <a:latin typeface="Arial" pitchFamily="34" charset="0"/>
                <a:cs typeface="Arial" pitchFamily="34" charset="0"/>
              </a:rPr>
              <a:t>ASPECTOS IMPORTANTES:</a:t>
            </a:r>
            <a:endParaRPr lang="es-ES" sz="3200" dirty="0">
              <a:solidFill>
                <a:srgbClr val="203864"/>
              </a:solidFill>
              <a:latin typeface="Arial" pitchFamily="34" charset="0"/>
              <a:cs typeface="Arial" pitchFamily="34" charset="0"/>
            </a:endParaRPr>
          </a:p>
        </p:txBody>
      </p:sp>
      <p:sp>
        <p:nvSpPr>
          <p:cNvPr id="3" name="Marcador de contenido"/>
          <p:cNvSpPr>
            <a:spLocks noGrp="1"/>
          </p:cNvSpPr>
          <p:nvPr>
            <p:ph idx="1"/>
          </p:nvPr>
        </p:nvSpPr>
        <p:spPr>
          <a:xfrm>
            <a:off x="658424" y="1468301"/>
            <a:ext cx="8111950" cy="899117"/>
          </a:xfrm>
        </p:spPr>
        <p:txBody>
          <a:bodyPr>
            <a:normAutofit/>
          </a:bodyPr>
          <a:lstStyle/>
          <a:p>
            <a:r>
              <a:rPr lang="es-ES" dirty="0" smtClean="0"/>
              <a:t>Usar </a:t>
            </a:r>
            <a:r>
              <a:rPr lang="es-ES" dirty="0"/>
              <a:t>el comprobador de accesibilidad para verificarla.</a:t>
            </a:r>
          </a:p>
          <a:p>
            <a:pPr marL="0" indent="0">
              <a:buNone/>
            </a:pPr>
            <a:endParaRPr lang="es-ES" sz="1800" dirty="0" smtClean="0">
              <a:latin typeface="Arial" pitchFamily="34" charset="0"/>
              <a:cs typeface="Arial" pitchFamily="34" charset="0"/>
            </a:endParaRPr>
          </a:p>
        </p:txBody>
      </p:sp>
      <p:pic>
        <p:nvPicPr>
          <p:cNvPr id="8" name="Imagen 7" descr="Imagen: Comprobador de accesibilidad que muestra &quot;Errores&quot; y &quot;Advertencias de accesibilidad&quot; en un documento." title="Imagen: comprobador de accesibilidad"/>
          <p:cNvPicPr>
            <a:picLocks noChangeAspect="1"/>
          </p:cNvPicPr>
          <p:nvPr/>
        </p:nvPicPr>
        <p:blipFill>
          <a:blip r:embed="rId5"/>
          <a:stretch>
            <a:fillRect/>
          </a:stretch>
        </p:blipFill>
        <p:spPr>
          <a:xfrm>
            <a:off x="733477" y="2461989"/>
            <a:ext cx="2910738" cy="4145171"/>
          </a:xfrm>
          <a:prstGeom prst="rect">
            <a:avLst/>
          </a:prstGeom>
        </p:spPr>
      </p:pic>
      <p:pic>
        <p:nvPicPr>
          <p:cNvPr id="4" name="Imagen" descr="Imagen: ubicación del comprobador de accesibilidad. Dentro del menú &quot;Información&quot;, &quot;comprobar si hay problemas&quot; encontramos el comprobador de accesibilidad." title="Imagen: ubicación del comprobador de accesibilidad"/>
          <p:cNvPicPr>
            <a:picLocks noChangeAspect="1"/>
          </p:cNvPicPr>
          <p:nvPr/>
        </p:nvPicPr>
        <p:blipFill>
          <a:blip r:embed="rId6"/>
          <a:stretch>
            <a:fillRect/>
          </a:stretch>
        </p:blipFill>
        <p:spPr>
          <a:xfrm>
            <a:off x="4065595" y="1917859"/>
            <a:ext cx="4449755" cy="4689301"/>
          </a:xfrm>
          <a:prstGeom prst="rect">
            <a:avLst/>
          </a:prstGeom>
        </p:spPr>
      </p:pic>
      <p:sp>
        <p:nvSpPr>
          <p:cNvPr id="5" name="Marcador de número de diapositiva 17"/>
          <p:cNvSpPr>
            <a:spLocks noGrp="1"/>
          </p:cNvSpPr>
          <p:nvPr>
            <p:ph type="sldNum" sz="quarter" idx="12"/>
          </p:nvPr>
        </p:nvSpPr>
        <p:spPr/>
        <p:txBody>
          <a:bodyPr/>
          <a:lstStyle/>
          <a:p>
            <a:fld id="{F938A9F6-B01D-4629-B44B-24D4F76B3417}" type="slidenum">
              <a:rPr lang="es-ES" smtClean="0"/>
              <a:t>17</a:t>
            </a:fld>
            <a:endParaRPr lang="es-ES"/>
          </a:p>
        </p:txBody>
      </p:sp>
      <p:pic>
        <p:nvPicPr>
          <p:cNvPr id="6" name="Diapositiva 17" descr="Audio diapositiva 17" title="Audio diapositiva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66578" y="871634"/>
            <a:ext cx="821446" cy="821446"/>
          </a:xfrm>
          <a:prstGeom prst="rect">
            <a:avLst/>
          </a:prstGeom>
        </p:spPr>
      </p:pic>
    </p:spTree>
    <p:extLst>
      <p:ext uri="{BB962C8B-B14F-4D97-AF65-F5344CB8AC3E}">
        <p14:creationId xmlns:p14="http://schemas.microsoft.com/office/powerpoint/2010/main" val="2538756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0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p:cNvSpPr>
            <a:spLocks noGrp="1"/>
          </p:cNvSpPr>
          <p:nvPr>
            <p:ph type="title"/>
          </p:nvPr>
        </p:nvSpPr>
        <p:spPr>
          <a:xfrm>
            <a:off x="658424" y="774536"/>
            <a:ext cx="8229600" cy="563910"/>
          </a:xfrm>
        </p:spPr>
        <p:txBody>
          <a:bodyPr>
            <a:normAutofit/>
          </a:bodyPr>
          <a:lstStyle/>
          <a:p>
            <a:r>
              <a:rPr lang="es-ES" sz="3200" dirty="0" smtClean="0">
                <a:solidFill>
                  <a:srgbClr val="203864"/>
                </a:solidFill>
                <a:latin typeface="Arial" pitchFamily="34" charset="0"/>
                <a:cs typeface="Arial" pitchFamily="34" charset="0"/>
              </a:rPr>
              <a:t>ASPECTOS IMPORTANTES:</a:t>
            </a:r>
            <a:endParaRPr lang="es-ES" sz="3200" dirty="0">
              <a:solidFill>
                <a:srgbClr val="203864"/>
              </a:solidFill>
              <a:latin typeface="Arial" pitchFamily="34" charset="0"/>
              <a:cs typeface="Arial" pitchFamily="34" charset="0"/>
            </a:endParaRPr>
          </a:p>
        </p:txBody>
      </p:sp>
      <p:sp>
        <p:nvSpPr>
          <p:cNvPr id="3" name="Marcador de contenido"/>
          <p:cNvSpPr>
            <a:spLocks noGrp="1"/>
          </p:cNvSpPr>
          <p:nvPr>
            <p:ph idx="1"/>
          </p:nvPr>
        </p:nvSpPr>
        <p:spPr>
          <a:xfrm>
            <a:off x="658424" y="1468301"/>
            <a:ext cx="8111950" cy="899117"/>
          </a:xfrm>
        </p:spPr>
        <p:txBody>
          <a:bodyPr>
            <a:normAutofit/>
          </a:bodyPr>
          <a:lstStyle/>
          <a:p>
            <a:r>
              <a:rPr lang="es-ES" dirty="0" smtClean="0"/>
              <a:t>Crear los hipervínculos de forma correcta.</a:t>
            </a:r>
          </a:p>
          <a:p>
            <a:pPr lvl="1"/>
            <a:r>
              <a:rPr lang="es-ES" dirty="0" smtClean="0"/>
              <a:t>Si apuntan a un archivo incluir tipo y tamaño.</a:t>
            </a:r>
            <a:endParaRPr lang="es-ES" dirty="0"/>
          </a:p>
          <a:p>
            <a:pPr marL="0" indent="0">
              <a:buNone/>
            </a:pPr>
            <a:endParaRPr lang="es-ES" sz="1800" dirty="0" smtClean="0">
              <a:latin typeface="Arial" pitchFamily="34" charset="0"/>
              <a:cs typeface="Arial" pitchFamily="34" charset="0"/>
            </a:endParaRPr>
          </a:p>
        </p:txBody>
      </p:sp>
      <p:pic>
        <p:nvPicPr>
          <p:cNvPr id="6" name="Imagen 5" descr="Imagen: Pantalla de configuración de hipervínculo con el desplegable de &quot;info&quot; en pantalla cumplimentado" title="Imagen: Pantalla de configuración de hipervínculo con el desplegable de &quot;info&quot; en pantalla cumplimentado"/>
          <p:cNvPicPr>
            <a:picLocks noChangeAspect="1"/>
          </p:cNvPicPr>
          <p:nvPr/>
        </p:nvPicPr>
        <p:blipFill>
          <a:blip r:embed="rId5"/>
          <a:stretch>
            <a:fillRect/>
          </a:stretch>
        </p:blipFill>
        <p:spPr>
          <a:xfrm>
            <a:off x="794627" y="2705349"/>
            <a:ext cx="7622003" cy="3994597"/>
          </a:xfrm>
          <a:prstGeom prst="rect">
            <a:avLst/>
          </a:prstGeom>
        </p:spPr>
      </p:pic>
      <p:sp>
        <p:nvSpPr>
          <p:cNvPr id="7" name="Rectángulo" descr="Recuadro: Resalta el botón &quot;Info. en pantalla&quot; de la ventana &quot;Modificar hipervínculo&quot; de Word." title="Recuadro: Resalta el botón &quot;Info. en pantalla&quot; de la ventana &quot;Modificar hipervínculo&quot; de Word."/>
          <p:cNvSpPr/>
          <p:nvPr/>
        </p:nvSpPr>
        <p:spPr>
          <a:xfrm>
            <a:off x="6808108" y="3118911"/>
            <a:ext cx="1440160" cy="504056"/>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Conector recto de flecha" descr="Flecha que resalta que el botón &quot;Info. en pantalla&quot; permite añadir información adicional al enlace." title="Flecha que resalta que el botón &quot;Info. en pantalla&quot; permite añadir información adicional al enlace."/>
          <p:cNvCxnSpPr/>
          <p:nvPr/>
        </p:nvCxnSpPr>
        <p:spPr>
          <a:xfrm flipH="1">
            <a:off x="7029455" y="3780878"/>
            <a:ext cx="432048" cy="360040"/>
          </a:xfrm>
          <a:prstGeom prst="straightConnector1">
            <a:avLst/>
          </a:prstGeom>
          <a:ln w="50800">
            <a:solidFill>
              <a:srgbClr val="054B17"/>
            </a:solidFill>
            <a:tailEnd type="arrow"/>
          </a:ln>
        </p:spPr>
        <p:style>
          <a:lnRef idx="1">
            <a:schemeClr val="accent1"/>
          </a:lnRef>
          <a:fillRef idx="0">
            <a:schemeClr val="accent1"/>
          </a:fillRef>
          <a:effectRef idx="0">
            <a:schemeClr val="accent1"/>
          </a:effectRef>
          <a:fontRef idx="minor">
            <a:schemeClr val="tx1"/>
          </a:fontRef>
        </p:style>
      </p:cxnSp>
      <p:sp>
        <p:nvSpPr>
          <p:cNvPr id="5" name="Marcador de número de diapositiva 18"/>
          <p:cNvSpPr>
            <a:spLocks noGrp="1"/>
          </p:cNvSpPr>
          <p:nvPr>
            <p:ph type="sldNum" sz="quarter" idx="12"/>
          </p:nvPr>
        </p:nvSpPr>
        <p:spPr/>
        <p:txBody>
          <a:bodyPr/>
          <a:lstStyle/>
          <a:p>
            <a:fld id="{F938A9F6-B01D-4629-B44B-24D4F76B3417}" type="slidenum">
              <a:rPr lang="es-ES" smtClean="0"/>
              <a:t>18</a:t>
            </a:fld>
            <a:endParaRPr lang="es-ES"/>
          </a:p>
        </p:txBody>
      </p:sp>
      <p:pic>
        <p:nvPicPr>
          <p:cNvPr id="4" name="Diapositiva 18" descr="Audio diapositiva 18" title="Audio diapositiva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9166" y="770982"/>
            <a:ext cx="1134927" cy="1134927"/>
          </a:xfrm>
          <a:prstGeom prst="rect">
            <a:avLst/>
          </a:prstGeom>
        </p:spPr>
      </p:pic>
    </p:spTree>
    <p:extLst>
      <p:ext uri="{BB962C8B-B14F-4D97-AF65-F5344CB8AC3E}">
        <p14:creationId xmlns:p14="http://schemas.microsoft.com/office/powerpoint/2010/main" val="761799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p:cNvSpPr>
            <a:spLocks noGrp="1"/>
          </p:cNvSpPr>
          <p:nvPr>
            <p:ph type="title"/>
          </p:nvPr>
        </p:nvSpPr>
        <p:spPr>
          <a:xfrm>
            <a:off x="658424" y="774536"/>
            <a:ext cx="8229600" cy="563910"/>
          </a:xfrm>
        </p:spPr>
        <p:txBody>
          <a:bodyPr>
            <a:normAutofit/>
          </a:bodyPr>
          <a:lstStyle/>
          <a:p>
            <a:r>
              <a:rPr lang="es-ES" sz="3200" dirty="0" smtClean="0">
                <a:solidFill>
                  <a:srgbClr val="203864"/>
                </a:solidFill>
                <a:latin typeface="Arial" pitchFamily="34" charset="0"/>
                <a:cs typeface="Arial" pitchFamily="34" charset="0"/>
              </a:rPr>
              <a:t>ASPECTOS IMPORTANTES:</a:t>
            </a:r>
            <a:endParaRPr lang="es-ES" sz="3200" dirty="0">
              <a:solidFill>
                <a:srgbClr val="203864"/>
              </a:solidFill>
              <a:latin typeface="Arial" pitchFamily="34" charset="0"/>
              <a:cs typeface="Arial" pitchFamily="34" charset="0"/>
            </a:endParaRPr>
          </a:p>
        </p:txBody>
      </p:sp>
      <p:sp>
        <p:nvSpPr>
          <p:cNvPr id="3" name="Marcador de contenido"/>
          <p:cNvSpPr>
            <a:spLocks noGrp="1"/>
          </p:cNvSpPr>
          <p:nvPr>
            <p:ph idx="1"/>
          </p:nvPr>
        </p:nvSpPr>
        <p:spPr>
          <a:xfrm>
            <a:off x="658424" y="1468302"/>
            <a:ext cx="8111950" cy="4351338"/>
          </a:xfrm>
        </p:spPr>
        <p:txBody>
          <a:bodyPr>
            <a:normAutofit fontScale="92500" lnSpcReduction="10000"/>
          </a:bodyPr>
          <a:lstStyle/>
          <a:p>
            <a:pPr marL="0" indent="0">
              <a:buNone/>
            </a:pPr>
            <a:r>
              <a:rPr lang="es-ES" sz="2800" b="1" dirty="0"/>
              <a:t>Se ha de mantener:</a:t>
            </a:r>
          </a:p>
          <a:p>
            <a:pPr marL="0" indent="0">
              <a:buNone/>
            </a:pPr>
            <a:r>
              <a:rPr lang="es-ES" dirty="0"/>
              <a:t>Una </a:t>
            </a:r>
            <a:r>
              <a:rPr lang="es-ES" b="1" dirty="0"/>
              <a:t>zona del 10%</a:t>
            </a:r>
            <a:r>
              <a:rPr lang="es-ES" dirty="0"/>
              <a:t> alrededor del borde en la que no habrá información de ningún tipo. Esto evitará que haya datos fuera de una pantalla mal apostada.</a:t>
            </a:r>
          </a:p>
          <a:p>
            <a:pPr marL="0" indent="0">
              <a:buNone/>
            </a:pPr>
            <a:endParaRPr lang="es-ES" dirty="0"/>
          </a:p>
          <a:p>
            <a:pPr marL="0" indent="0">
              <a:buNone/>
            </a:pPr>
            <a:r>
              <a:rPr lang="es-ES" sz="2800" b="1" dirty="0"/>
              <a:t>Regla del 6:</a:t>
            </a:r>
          </a:p>
          <a:p>
            <a:r>
              <a:rPr lang="es-ES" dirty="0"/>
              <a:t>No más de </a:t>
            </a:r>
            <a:r>
              <a:rPr lang="es-ES" b="1" dirty="0"/>
              <a:t>6 palabras </a:t>
            </a:r>
            <a:r>
              <a:rPr lang="es-ES" dirty="0"/>
              <a:t>por línea.</a:t>
            </a:r>
          </a:p>
          <a:p>
            <a:r>
              <a:rPr lang="es-ES" dirty="0"/>
              <a:t>No más de </a:t>
            </a:r>
            <a:r>
              <a:rPr lang="es-ES" b="1" dirty="0"/>
              <a:t>6 líneas </a:t>
            </a:r>
            <a:r>
              <a:rPr lang="es-ES" dirty="0"/>
              <a:t>de texto.</a:t>
            </a:r>
          </a:p>
          <a:p>
            <a:r>
              <a:rPr lang="es-ES" dirty="0"/>
              <a:t>No más de </a:t>
            </a:r>
            <a:r>
              <a:rPr lang="es-ES" b="1" dirty="0"/>
              <a:t>6 elementos </a:t>
            </a:r>
            <a:r>
              <a:rPr lang="es-ES" dirty="0"/>
              <a:t>en un gráfico.</a:t>
            </a:r>
          </a:p>
          <a:p>
            <a:pPr marL="0" indent="0">
              <a:buNone/>
            </a:pPr>
            <a:r>
              <a:rPr lang="es-ES" dirty="0"/>
              <a:t>Con ello facilitamos la lectura, evitamos la dispersión de la atención y focalizamos las ideas principales. </a:t>
            </a:r>
          </a:p>
          <a:p>
            <a:pPr marL="0" indent="0">
              <a:buNone/>
            </a:pPr>
            <a:endParaRPr lang="es-ES" sz="1800" dirty="0" smtClean="0">
              <a:latin typeface="Arial" pitchFamily="34" charset="0"/>
              <a:cs typeface="Arial" pitchFamily="34" charset="0"/>
            </a:endParaRPr>
          </a:p>
        </p:txBody>
      </p:sp>
      <p:sp>
        <p:nvSpPr>
          <p:cNvPr id="4" name="Marcador de número de diapositiva 19"/>
          <p:cNvSpPr>
            <a:spLocks noGrp="1"/>
          </p:cNvSpPr>
          <p:nvPr>
            <p:ph type="sldNum" sz="quarter" idx="12"/>
          </p:nvPr>
        </p:nvSpPr>
        <p:spPr/>
        <p:txBody>
          <a:bodyPr/>
          <a:lstStyle/>
          <a:p>
            <a:fld id="{F938A9F6-B01D-4629-B44B-24D4F76B3417}" type="slidenum">
              <a:rPr lang="es-ES" smtClean="0"/>
              <a:t>19</a:t>
            </a:fld>
            <a:endParaRPr lang="es-ES"/>
          </a:p>
        </p:txBody>
      </p:sp>
      <p:pic>
        <p:nvPicPr>
          <p:cNvPr id="5" name="Diapositiva 19" descr="Audio diapositiva 19" title="Audio diapositiva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8727" y="5594518"/>
            <a:ext cx="1063009" cy="1063009"/>
          </a:xfrm>
          <a:prstGeom prst="rect">
            <a:avLst/>
          </a:prstGeom>
        </p:spPr>
      </p:pic>
    </p:spTree>
    <p:extLst>
      <p:ext uri="{BB962C8B-B14F-4D97-AF65-F5344CB8AC3E}">
        <p14:creationId xmlns:p14="http://schemas.microsoft.com/office/powerpoint/2010/main" val="748098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p:cNvSpPr>
            <a:spLocks noGrp="1"/>
          </p:cNvSpPr>
          <p:nvPr>
            <p:ph type="title"/>
          </p:nvPr>
        </p:nvSpPr>
        <p:spPr/>
        <p:txBody>
          <a:bodyPr>
            <a:normAutofit/>
          </a:bodyPr>
          <a:lstStyle/>
          <a:p>
            <a:r>
              <a:rPr lang="es-ES" sz="3200" dirty="0" smtClean="0">
                <a:solidFill>
                  <a:schemeClr val="accent5">
                    <a:lumMod val="50000"/>
                  </a:schemeClr>
                </a:solidFill>
                <a:latin typeface="Arial" panose="020B0604020202020204" pitchFamily="34" charset="0"/>
                <a:cs typeface="Arial" panose="020B0604020202020204" pitchFamily="34" charset="0"/>
              </a:rPr>
              <a:t>Índice:</a:t>
            </a:r>
            <a:endParaRPr lang="es-ES" sz="3200" dirty="0">
              <a:solidFill>
                <a:schemeClr val="accent5">
                  <a:lumMod val="50000"/>
                </a:schemeClr>
              </a:solidFill>
              <a:latin typeface="Arial" panose="020B0604020202020204" pitchFamily="34" charset="0"/>
              <a:cs typeface="Arial" panose="020B0604020202020204" pitchFamily="34" charset="0"/>
            </a:endParaRPr>
          </a:p>
        </p:txBody>
      </p:sp>
      <p:sp>
        <p:nvSpPr>
          <p:cNvPr id="3" name="Marcador de contenido"/>
          <p:cNvSpPr>
            <a:spLocks noGrp="1"/>
          </p:cNvSpPr>
          <p:nvPr>
            <p:ph idx="1"/>
          </p:nvPr>
        </p:nvSpPr>
        <p:spPr>
          <a:xfrm>
            <a:off x="628650" y="1570182"/>
            <a:ext cx="7886700" cy="5062629"/>
          </a:xfrm>
        </p:spPr>
        <p:txBody>
          <a:bodyPr>
            <a:normAutofit lnSpcReduction="10000"/>
          </a:bodyPr>
          <a:lstStyle/>
          <a:p>
            <a:r>
              <a:rPr lang="es-ES" sz="2300" dirty="0" smtClean="0"/>
              <a:t>Objetivos.</a:t>
            </a:r>
          </a:p>
          <a:p>
            <a:r>
              <a:rPr lang="es-ES" sz="2300" dirty="0" smtClean="0"/>
              <a:t>Limitaciones personales o tecnológicas.</a:t>
            </a:r>
          </a:p>
          <a:p>
            <a:r>
              <a:rPr lang="es-ES" sz="2300" dirty="0" smtClean="0"/>
              <a:t>Aspectos importantes.</a:t>
            </a:r>
          </a:p>
          <a:p>
            <a:r>
              <a:rPr lang="es-ES" sz="2300" dirty="0" smtClean="0"/>
              <a:t>Texto.</a:t>
            </a:r>
          </a:p>
          <a:p>
            <a:r>
              <a:rPr lang="es-ES" sz="2300" dirty="0" smtClean="0"/>
              <a:t>Gráficos.</a:t>
            </a:r>
          </a:p>
          <a:p>
            <a:r>
              <a:rPr lang="es-ES" sz="2300" dirty="0" smtClean="0"/>
              <a:t>Colores.</a:t>
            </a:r>
          </a:p>
          <a:p>
            <a:r>
              <a:rPr lang="es-ES" sz="2300" dirty="0" smtClean="0"/>
              <a:t>Transiciones.</a:t>
            </a:r>
          </a:p>
          <a:p>
            <a:r>
              <a:rPr lang="es-ES" sz="2300" dirty="0" smtClean="0"/>
              <a:t>Objetos y contenido no textual.</a:t>
            </a:r>
          </a:p>
          <a:p>
            <a:r>
              <a:rPr lang="es-ES" sz="2300" dirty="0" smtClean="0"/>
              <a:t>Organización.</a:t>
            </a:r>
          </a:p>
          <a:p>
            <a:r>
              <a:rPr lang="es-ES" sz="2300" dirty="0" smtClean="0"/>
              <a:t>Las WCAG.</a:t>
            </a:r>
          </a:p>
          <a:p>
            <a:r>
              <a:rPr lang="es-ES" sz="2300" dirty="0" smtClean="0"/>
              <a:t>PDF.</a:t>
            </a:r>
          </a:p>
          <a:p>
            <a:r>
              <a:rPr lang="es-ES" sz="2300" dirty="0" smtClean="0"/>
              <a:t>Ventajas de la accesibilidad.</a:t>
            </a:r>
          </a:p>
          <a:p>
            <a:endParaRPr lang="es-ES" dirty="0"/>
          </a:p>
        </p:txBody>
      </p:sp>
      <p:sp>
        <p:nvSpPr>
          <p:cNvPr id="4" name="Marcador de número de diapositiva 2"/>
          <p:cNvSpPr>
            <a:spLocks noGrp="1"/>
          </p:cNvSpPr>
          <p:nvPr>
            <p:ph type="sldNum" sz="quarter" idx="12"/>
          </p:nvPr>
        </p:nvSpPr>
        <p:spPr/>
        <p:txBody>
          <a:bodyPr/>
          <a:lstStyle/>
          <a:p>
            <a:fld id="{F938A9F6-B01D-4629-B44B-24D4F76B3417}" type="slidenum">
              <a:rPr lang="es-ES" smtClean="0"/>
              <a:t>2</a:t>
            </a:fld>
            <a:endParaRPr lang="es-ES"/>
          </a:p>
        </p:txBody>
      </p:sp>
      <p:pic>
        <p:nvPicPr>
          <p:cNvPr id="5" name="Diapositiva 2" descr="Audio diapositiva 2" title="Audio diapositiva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7819" y="5561398"/>
            <a:ext cx="1053569" cy="1053569"/>
          </a:xfrm>
          <a:prstGeom prst="rect">
            <a:avLst/>
          </a:prstGeom>
        </p:spPr>
      </p:pic>
    </p:spTree>
    <p:extLst>
      <p:ext uri="{BB962C8B-B14F-4D97-AF65-F5344CB8AC3E}">
        <p14:creationId xmlns:p14="http://schemas.microsoft.com/office/powerpoint/2010/main" val="4035280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628650" y="756168"/>
            <a:ext cx="7886700" cy="807892"/>
          </a:xfrm>
        </p:spPr>
        <p:txBody>
          <a:bodyPr>
            <a:normAutofit/>
          </a:bodyPr>
          <a:lstStyle/>
          <a:p>
            <a:r>
              <a:rPr lang="es-ES" sz="3200" dirty="0" smtClean="0">
                <a:solidFill>
                  <a:srgbClr val="203864"/>
                </a:solidFill>
                <a:latin typeface="Arial" pitchFamily="34" charset="0"/>
                <a:cs typeface="Arial" pitchFamily="34" charset="0"/>
              </a:rPr>
              <a:t>HACER EL TEXTO FÁCIL DE LEER:</a:t>
            </a:r>
            <a:endParaRPr lang="es-ES" sz="3200" dirty="0"/>
          </a:p>
        </p:txBody>
      </p:sp>
      <p:sp>
        <p:nvSpPr>
          <p:cNvPr id="2" name="Marcador de contenido"/>
          <p:cNvSpPr>
            <a:spLocks noGrp="1"/>
          </p:cNvSpPr>
          <p:nvPr>
            <p:ph idx="1"/>
          </p:nvPr>
        </p:nvSpPr>
        <p:spPr>
          <a:xfrm>
            <a:off x="628649" y="1689146"/>
            <a:ext cx="8133213" cy="5108383"/>
          </a:xfrm>
        </p:spPr>
        <p:txBody>
          <a:bodyPr>
            <a:normAutofit/>
          </a:bodyPr>
          <a:lstStyle/>
          <a:p>
            <a:r>
              <a:rPr lang="es-ES" dirty="0" smtClean="0"/>
              <a:t>Usar letra </a:t>
            </a:r>
            <a:r>
              <a:rPr lang="es-ES" b="1" dirty="0" err="1" smtClean="0"/>
              <a:t>Verdana</a:t>
            </a:r>
            <a:r>
              <a:rPr lang="es-ES" b="1" dirty="0" smtClean="0"/>
              <a:t> o Calibri </a:t>
            </a:r>
            <a:r>
              <a:rPr lang="es-ES" dirty="0" smtClean="0"/>
              <a:t>(nunca versiones delgadas).</a:t>
            </a:r>
          </a:p>
          <a:p>
            <a:r>
              <a:rPr lang="es-ES" dirty="0" smtClean="0"/>
              <a:t>El tamaño de letra debe acercarse a </a:t>
            </a:r>
            <a:r>
              <a:rPr lang="es-ES" b="1" dirty="0" smtClean="0"/>
              <a:t>28</a:t>
            </a:r>
            <a:r>
              <a:rPr lang="es-ES" dirty="0" smtClean="0"/>
              <a:t>. </a:t>
            </a:r>
          </a:p>
          <a:p>
            <a:r>
              <a:rPr lang="es-ES" dirty="0" smtClean="0"/>
              <a:t>No utilizar más de </a:t>
            </a:r>
            <a:r>
              <a:rPr lang="es-ES" b="1" dirty="0" smtClean="0"/>
              <a:t>treinta caracteres </a:t>
            </a:r>
            <a:r>
              <a:rPr lang="es-ES" dirty="0" smtClean="0"/>
              <a:t>por línea (un texto apretado es más difícil de leer). </a:t>
            </a:r>
          </a:p>
          <a:p>
            <a:r>
              <a:rPr lang="es-ES" dirty="0" smtClean="0"/>
              <a:t>Usar un interlineado de </a:t>
            </a:r>
            <a:r>
              <a:rPr lang="es-ES" b="1" dirty="0" smtClean="0"/>
              <a:t>1,25</a:t>
            </a:r>
            <a:r>
              <a:rPr lang="es-ES" dirty="0" smtClean="0"/>
              <a:t>. Si es menor es difícil de leer, si es mayor parecerá que no hay relación entre los textos. </a:t>
            </a:r>
          </a:p>
          <a:p>
            <a:r>
              <a:rPr lang="es-ES" dirty="0" smtClean="0"/>
              <a:t>Los títulos no deberían ser más largos de </a:t>
            </a:r>
            <a:r>
              <a:rPr lang="es-ES" b="1" dirty="0" smtClean="0"/>
              <a:t>5 palabras</a:t>
            </a:r>
            <a:r>
              <a:rPr lang="es-ES" dirty="0" smtClean="0"/>
              <a:t>. Se deben evitar títulos largos como: "Dispositivos no ópticos y sus accesorios para la magnificación en personas con baja visión". </a:t>
            </a:r>
            <a:endParaRPr lang="es-ES" dirty="0"/>
          </a:p>
        </p:txBody>
      </p:sp>
      <p:sp>
        <p:nvSpPr>
          <p:cNvPr id="5" name="Marcador de número de diapositiva 20"/>
          <p:cNvSpPr>
            <a:spLocks noGrp="1"/>
          </p:cNvSpPr>
          <p:nvPr>
            <p:ph type="sldNum" sz="quarter" idx="12"/>
          </p:nvPr>
        </p:nvSpPr>
        <p:spPr/>
        <p:txBody>
          <a:bodyPr/>
          <a:lstStyle/>
          <a:p>
            <a:fld id="{F938A9F6-B01D-4629-B44B-24D4F76B3417}" type="slidenum">
              <a:rPr lang="es-ES" smtClean="0"/>
              <a:pPr/>
              <a:t>20</a:t>
            </a:fld>
            <a:endParaRPr lang="es-ES"/>
          </a:p>
        </p:txBody>
      </p:sp>
      <p:pic>
        <p:nvPicPr>
          <p:cNvPr id="3" name="Diapositiva 20" descr="Audio diapositiva 20" title="Audio diapositiva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5600" y="620364"/>
            <a:ext cx="1079500" cy="1079500"/>
          </a:xfrm>
          <a:prstGeom prst="rect">
            <a:avLst/>
          </a:prstGeom>
        </p:spPr>
      </p:pic>
    </p:spTree>
    <p:extLst>
      <p:ext uri="{BB962C8B-B14F-4D97-AF65-F5344CB8AC3E}">
        <p14:creationId xmlns:p14="http://schemas.microsoft.com/office/powerpoint/2010/main" val="1186412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1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p:txBody>
          <a:bodyPr>
            <a:normAutofit/>
          </a:bodyPr>
          <a:lstStyle/>
          <a:p>
            <a:r>
              <a:rPr lang="es-ES" sz="3200" dirty="0" smtClean="0">
                <a:solidFill>
                  <a:srgbClr val="203864"/>
                </a:solidFill>
                <a:latin typeface="Arial" pitchFamily="34" charset="0"/>
                <a:cs typeface="Arial" pitchFamily="34" charset="0"/>
              </a:rPr>
              <a:t>GRÁFICOS:</a:t>
            </a:r>
            <a:endParaRPr lang="es-ES" sz="3200" dirty="0"/>
          </a:p>
        </p:txBody>
      </p:sp>
      <p:sp>
        <p:nvSpPr>
          <p:cNvPr id="2" name="Marcador de contenido"/>
          <p:cNvSpPr>
            <a:spLocks noGrp="1"/>
          </p:cNvSpPr>
          <p:nvPr>
            <p:ph idx="1"/>
          </p:nvPr>
        </p:nvSpPr>
        <p:spPr>
          <a:xfrm>
            <a:off x="628649" y="1570183"/>
            <a:ext cx="8065409" cy="4351338"/>
          </a:xfrm>
        </p:spPr>
        <p:txBody>
          <a:bodyPr>
            <a:normAutofit/>
          </a:bodyPr>
          <a:lstStyle/>
          <a:p>
            <a:r>
              <a:rPr lang="es-ES" sz="2500" dirty="0" smtClean="0"/>
              <a:t>Deben ser sencillos y con datos claros. </a:t>
            </a:r>
          </a:p>
          <a:p>
            <a:r>
              <a:rPr lang="es-ES" sz="2500" dirty="0" smtClean="0"/>
              <a:t>Muchos datos en un gráfico impiden su lectura. </a:t>
            </a:r>
          </a:p>
          <a:p>
            <a:r>
              <a:rPr lang="es-ES" sz="2500" dirty="0" smtClean="0"/>
              <a:t>Se deben utilizar sólo cuando facilitan la comprensión.</a:t>
            </a:r>
          </a:p>
          <a:p>
            <a:r>
              <a:rPr lang="es-ES" sz="2500" dirty="0" smtClean="0"/>
              <a:t>Evitar más de un gráfico por diapositiva. </a:t>
            </a:r>
            <a:endParaRPr lang="es-ES" sz="2500" dirty="0"/>
          </a:p>
        </p:txBody>
      </p:sp>
      <p:pic>
        <p:nvPicPr>
          <p:cNvPr id="5122" name="Imagen" descr="Imagen. Tipos de gráficos y diagramas para la visualización de datos." title="Imagen. Tipos de gráficos y diagramas para la visualización de dat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019" y="4083727"/>
            <a:ext cx="4932040" cy="2774273"/>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número de diapositiva 21"/>
          <p:cNvSpPr>
            <a:spLocks noGrp="1"/>
          </p:cNvSpPr>
          <p:nvPr>
            <p:ph type="sldNum" sz="quarter" idx="12"/>
          </p:nvPr>
        </p:nvSpPr>
        <p:spPr/>
        <p:txBody>
          <a:bodyPr/>
          <a:lstStyle/>
          <a:p>
            <a:fld id="{F938A9F6-B01D-4629-B44B-24D4F76B3417}" type="slidenum">
              <a:rPr lang="es-ES" smtClean="0"/>
              <a:pPr/>
              <a:t>21</a:t>
            </a:fld>
            <a:endParaRPr lang="es-ES"/>
          </a:p>
        </p:txBody>
      </p:sp>
      <p:pic>
        <p:nvPicPr>
          <p:cNvPr id="3" name="Diapositiva 21" descr="Audio diapositiva 21" title="Audio diapositiva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9250" y="5219846"/>
            <a:ext cx="1403350" cy="1403350"/>
          </a:xfrm>
          <a:prstGeom prst="rect">
            <a:avLst/>
          </a:prstGeom>
        </p:spPr>
      </p:pic>
    </p:spTree>
    <p:extLst>
      <p:ext uri="{BB962C8B-B14F-4D97-AF65-F5344CB8AC3E}">
        <p14:creationId xmlns:p14="http://schemas.microsoft.com/office/powerpoint/2010/main" val="780122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title"/>
          </p:nvPr>
        </p:nvSpPr>
        <p:spPr/>
        <p:txBody>
          <a:bodyPr>
            <a:normAutofit/>
          </a:bodyPr>
          <a:lstStyle/>
          <a:p>
            <a:r>
              <a:rPr lang="es-ES" sz="3200" dirty="0">
                <a:solidFill>
                  <a:srgbClr val="203864"/>
                </a:solidFill>
                <a:latin typeface="Arial" pitchFamily="34" charset="0"/>
                <a:cs typeface="Arial" pitchFamily="34" charset="0"/>
              </a:rPr>
              <a:t>COLORES</a:t>
            </a:r>
            <a:r>
              <a:rPr lang="es-ES" sz="3600" dirty="0" smtClean="0">
                <a:solidFill>
                  <a:srgbClr val="203864"/>
                </a:solidFill>
                <a:latin typeface="Arial" pitchFamily="34" charset="0"/>
                <a:cs typeface="Arial" pitchFamily="34" charset="0"/>
              </a:rPr>
              <a:t>:</a:t>
            </a:r>
            <a:endParaRPr lang="es-ES" dirty="0"/>
          </a:p>
        </p:txBody>
      </p:sp>
      <p:sp>
        <p:nvSpPr>
          <p:cNvPr id="2" name="Marcador de contenido"/>
          <p:cNvSpPr>
            <a:spLocks noGrp="1"/>
          </p:cNvSpPr>
          <p:nvPr>
            <p:ph idx="1"/>
          </p:nvPr>
        </p:nvSpPr>
        <p:spPr>
          <a:xfrm>
            <a:off x="628650" y="1738646"/>
            <a:ext cx="7886700" cy="4351338"/>
          </a:xfrm>
        </p:spPr>
        <p:txBody>
          <a:bodyPr/>
          <a:lstStyle/>
          <a:p>
            <a:r>
              <a:rPr lang="es-ES" dirty="0" smtClean="0"/>
              <a:t>Usar colores con mucho contraste.</a:t>
            </a:r>
          </a:p>
          <a:p>
            <a:r>
              <a:rPr lang="es-ES" dirty="0" smtClean="0"/>
              <a:t>No usar más de tres colores por diapositiva. </a:t>
            </a:r>
          </a:p>
          <a:p>
            <a:r>
              <a:rPr lang="es-ES" dirty="0" smtClean="0"/>
              <a:t>Usar los colores de forma consistente a lo largo de la presentación. Facilita la percepción de coherencia. </a:t>
            </a:r>
          </a:p>
        </p:txBody>
      </p:sp>
      <p:pic>
        <p:nvPicPr>
          <p:cNvPr id="2050" name="Imagen" descr="Imagen: Accesibilidad en el Diseño: Color y Contraste." title="Imagen: Accesibilidad en el Diseño: Color y Contras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9995" y="3767655"/>
            <a:ext cx="3745281" cy="2687454"/>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número de diapositiva 22"/>
          <p:cNvSpPr>
            <a:spLocks noGrp="1"/>
          </p:cNvSpPr>
          <p:nvPr>
            <p:ph type="sldNum" sz="quarter" idx="12"/>
          </p:nvPr>
        </p:nvSpPr>
        <p:spPr/>
        <p:txBody>
          <a:bodyPr/>
          <a:lstStyle/>
          <a:p>
            <a:fld id="{F938A9F6-B01D-4629-B44B-24D4F76B3417}" type="slidenum">
              <a:rPr lang="es-ES" smtClean="0"/>
              <a:pPr/>
              <a:t>22</a:t>
            </a:fld>
            <a:endParaRPr lang="es-ES"/>
          </a:p>
        </p:txBody>
      </p:sp>
      <p:pic>
        <p:nvPicPr>
          <p:cNvPr id="3" name="Diapositiva 22" descr="Audio diapositiva 22" title="Audio diapositiva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724" y="5503216"/>
            <a:ext cx="1173535" cy="1173535"/>
          </a:xfrm>
          <a:prstGeom prst="rect">
            <a:avLst/>
          </a:prstGeom>
        </p:spPr>
      </p:pic>
    </p:spTree>
    <p:extLst>
      <p:ext uri="{BB962C8B-B14F-4D97-AF65-F5344CB8AC3E}">
        <p14:creationId xmlns:p14="http://schemas.microsoft.com/office/powerpoint/2010/main" val="1280535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normAutofit fontScale="90000"/>
          </a:bodyPr>
          <a:lstStyle/>
          <a:p>
            <a:r>
              <a:rPr lang="es-ES" sz="3600" dirty="0">
                <a:solidFill>
                  <a:srgbClr val="203864"/>
                </a:solidFill>
                <a:latin typeface="Arial" pitchFamily="34" charset="0"/>
                <a:cs typeface="Arial" pitchFamily="34" charset="0"/>
              </a:rPr>
              <a:t>COLORES:</a:t>
            </a:r>
            <a:r>
              <a:rPr lang="es-ES" sz="2800" dirty="0">
                <a:solidFill>
                  <a:srgbClr val="203864"/>
                </a:solidFill>
                <a:latin typeface="Arial" pitchFamily="34" charset="0"/>
                <a:cs typeface="Arial" pitchFamily="34" charset="0"/>
              </a:rPr>
              <a:t/>
            </a:r>
            <a:br>
              <a:rPr lang="es-ES" sz="2800" dirty="0">
                <a:solidFill>
                  <a:srgbClr val="203864"/>
                </a:solidFill>
                <a:latin typeface="Arial" pitchFamily="34" charset="0"/>
                <a:cs typeface="Arial" pitchFamily="34" charset="0"/>
              </a:rPr>
            </a:br>
            <a:endParaRPr lang="es-ES" dirty="0"/>
          </a:p>
        </p:txBody>
      </p:sp>
      <p:sp>
        <p:nvSpPr>
          <p:cNvPr id="2" name="Marcador de contenido"/>
          <p:cNvSpPr>
            <a:spLocks noGrp="1"/>
          </p:cNvSpPr>
          <p:nvPr>
            <p:ph idx="1"/>
          </p:nvPr>
        </p:nvSpPr>
        <p:spPr>
          <a:xfrm>
            <a:off x="628650" y="1457135"/>
            <a:ext cx="7886700" cy="4351338"/>
          </a:xfrm>
        </p:spPr>
        <p:txBody>
          <a:bodyPr/>
          <a:lstStyle/>
          <a:p>
            <a:r>
              <a:rPr lang="es-ES" dirty="0" smtClean="0"/>
              <a:t>El color rojo provoca mucha saturación. Debe emplearse escasamente.</a:t>
            </a:r>
          </a:p>
          <a:p>
            <a:r>
              <a:rPr lang="es-ES" dirty="0" smtClean="0"/>
              <a:t>Vigilar el contraste entre el fondo y la letra.</a:t>
            </a:r>
          </a:p>
          <a:p>
            <a:pPr lvl="1"/>
            <a:r>
              <a:rPr lang="es-ES" dirty="0" smtClean="0">
                <a:hlinkClick r:id="rId5" tooltip="Analizador contraste color online"/>
              </a:rPr>
              <a:t>Analizador contraste color online.</a:t>
            </a:r>
            <a:endParaRPr lang="es-ES" dirty="0" smtClean="0"/>
          </a:p>
          <a:p>
            <a:pPr lvl="1"/>
            <a:r>
              <a:rPr lang="es-ES" dirty="0" smtClean="0">
                <a:hlinkClick r:id="rId6" tooltip="Colour Contrast Analyser enlace a la web"/>
              </a:rPr>
              <a:t>Colour </a:t>
            </a:r>
            <a:r>
              <a:rPr lang="es-ES" dirty="0" err="1" smtClean="0">
                <a:hlinkClick r:id="rId6" tooltip="Colour Contrast Analyser enlace a la web"/>
              </a:rPr>
              <a:t>Contrast</a:t>
            </a:r>
            <a:r>
              <a:rPr lang="es-ES" dirty="0" smtClean="0">
                <a:hlinkClick r:id="rId6" tooltip="Colour Contrast Analyser enlace a la web"/>
              </a:rPr>
              <a:t> </a:t>
            </a:r>
            <a:r>
              <a:rPr lang="es-ES" dirty="0" err="1" smtClean="0">
                <a:hlinkClick r:id="rId6" tooltip="Colour Contrast Analyser enlace a la web"/>
              </a:rPr>
              <a:t>Analyser</a:t>
            </a:r>
            <a:r>
              <a:rPr lang="es-ES" dirty="0" smtClean="0"/>
              <a:t>.</a:t>
            </a:r>
          </a:p>
          <a:p>
            <a:pPr lvl="1"/>
            <a:endParaRPr lang="es-ES" dirty="0" smtClean="0"/>
          </a:p>
          <a:p>
            <a:pPr lvl="1"/>
            <a:endParaRPr lang="es-ES" dirty="0" smtClean="0"/>
          </a:p>
          <a:p>
            <a:endParaRPr lang="es-ES" dirty="0"/>
          </a:p>
        </p:txBody>
      </p:sp>
      <p:pic>
        <p:nvPicPr>
          <p:cNvPr id="1026" name="Imagen" descr="Imagen del programa: Colour Contrast Analyser" title="Imagen del programa: Colour Contrast Analys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8222" y="3585105"/>
            <a:ext cx="5113395" cy="3065091"/>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número de diapositiva 23"/>
          <p:cNvSpPr>
            <a:spLocks noGrp="1"/>
          </p:cNvSpPr>
          <p:nvPr>
            <p:ph type="sldNum" sz="quarter" idx="12"/>
          </p:nvPr>
        </p:nvSpPr>
        <p:spPr/>
        <p:txBody>
          <a:bodyPr/>
          <a:lstStyle/>
          <a:p>
            <a:fld id="{F938A9F6-B01D-4629-B44B-24D4F76B3417}" type="slidenum">
              <a:rPr lang="es-ES" smtClean="0"/>
              <a:pPr/>
              <a:t>23</a:t>
            </a:fld>
            <a:endParaRPr lang="es-ES"/>
          </a:p>
        </p:txBody>
      </p:sp>
      <p:pic>
        <p:nvPicPr>
          <p:cNvPr id="3" name="Diapositiva 23" descr="Audio diapositiva 23" title="Audio diapositiva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50150" y="5504167"/>
            <a:ext cx="1110800" cy="1110800"/>
          </a:xfrm>
          <a:prstGeom prst="rect">
            <a:avLst/>
          </a:prstGeom>
        </p:spPr>
      </p:pic>
    </p:spTree>
    <p:extLst>
      <p:ext uri="{BB962C8B-B14F-4D97-AF65-F5344CB8AC3E}">
        <p14:creationId xmlns:p14="http://schemas.microsoft.com/office/powerpoint/2010/main" val="3304516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normAutofit fontScale="90000"/>
          </a:bodyPr>
          <a:lstStyle/>
          <a:p>
            <a:r>
              <a:rPr lang="es-ES" sz="3600" dirty="0">
                <a:solidFill>
                  <a:srgbClr val="203864"/>
                </a:solidFill>
                <a:latin typeface="Arial" pitchFamily="34" charset="0"/>
                <a:cs typeface="Arial" pitchFamily="34" charset="0"/>
              </a:rPr>
              <a:t>TRANSICIONES:</a:t>
            </a:r>
            <a:r>
              <a:rPr lang="es-ES" sz="2800" dirty="0">
                <a:solidFill>
                  <a:srgbClr val="203864"/>
                </a:solidFill>
                <a:latin typeface="Arial" pitchFamily="34" charset="0"/>
                <a:cs typeface="Arial" pitchFamily="34" charset="0"/>
              </a:rPr>
              <a:t/>
            </a:r>
            <a:br>
              <a:rPr lang="es-ES" sz="2800" dirty="0">
                <a:solidFill>
                  <a:srgbClr val="203864"/>
                </a:solidFill>
                <a:latin typeface="Arial" pitchFamily="34" charset="0"/>
                <a:cs typeface="Arial" pitchFamily="34" charset="0"/>
              </a:rPr>
            </a:br>
            <a:endParaRPr lang="es-ES" dirty="0"/>
          </a:p>
        </p:txBody>
      </p:sp>
      <p:sp>
        <p:nvSpPr>
          <p:cNvPr id="2" name="Marcador de contenido"/>
          <p:cNvSpPr>
            <a:spLocks noGrp="1"/>
          </p:cNvSpPr>
          <p:nvPr>
            <p:ph idx="1"/>
          </p:nvPr>
        </p:nvSpPr>
        <p:spPr>
          <a:xfrm>
            <a:off x="628649" y="1570182"/>
            <a:ext cx="7996735" cy="4862223"/>
          </a:xfrm>
        </p:spPr>
        <p:txBody>
          <a:bodyPr/>
          <a:lstStyle/>
          <a:p>
            <a:r>
              <a:rPr lang="es-ES" b="1" dirty="0" smtClean="0"/>
              <a:t>No hacer transiciones. </a:t>
            </a:r>
            <a:r>
              <a:rPr lang="es-ES" dirty="0" smtClean="0"/>
              <a:t>Las transiciones aunque mantienen la atención pueden desorientar a la persona lectora o descentrarla.</a:t>
            </a:r>
          </a:p>
          <a:p>
            <a:r>
              <a:rPr lang="es-ES" b="1" dirty="0" smtClean="0"/>
              <a:t>Evitar los ruidos </a:t>
            </a:r>
            <a:r>
              <a:rPr lang="es-ES" dirty="0" smtClean="0"/>
              <a:t>(clics, disparos, etc.).</a:t>
            </a:r>
          </a:p>
          <a:p>
            <a:r>
              <a:rPr lang="es-ES" dirty="0" smtClean="0"/>
              <a:t>En el caso de que se establezca un </a:t>
            </a:r>
            <a:r>
              <a:rPr lang="es-ES" b="1" dirty="0" smtClean="0"/>
              <a:t>tiempo de reproducción automática</a:t>
            </a:r>
            <a:r>
              <a:rPr lang="es-ES" dirty="0" smtClean="0"/>
              <a:t> deberá darse opción de parar y controlar la reproducción de la presentación.</a:t>
            </a:r>
          </a:p>
          <a:p>
            <a:r>
              <a:rPr lang="es-ES" dirty="0" smtClean="0"/>
              <a:t>Son </a:t>
            </a:r>
            <a:r>
              <a:rPr lang="es-ES" b="1" dirty="0" smtClean="0"/>
              <a:t>preferibles</a:t>
            </a:r>
            <a:r>
              <a:rPr lang="es-ES" dirty="0" smtClean="0"/>
              <a:t> los archivos </a:t>
            </a:r>
            <a:r>
              <a:rPr lang="es-ES" b="1" dirty="0" err="1" smtClean="0"/>
              <a:t>pptx</a:t>
            </a:r>
            <a:r>
              <a:rPr lang="es-ES" b="1" dirty="0" smtClean="0"/>
              <a:t> a los </a:t>
            </a:r>
            <a:r>
              <a:rPr lang="es-ES" b="1" dirty="0" err="1" smtClean="0"/>
              <a:t>ppsx</a:t>
            </a:r>
            <a:r>
              <a:rPr lang="es-ES" dirty="0" smtClean="0"/>
              <a:t>.</a:t>
            </a:r>
          </a:p>
        </p:txBody>
      </p:sp>
      <p:sp>
        <p:nvSpPr>
          <p:cNvPr id="5" name="Marcador de número de diapositiva 24"/>
          <p:cNvSpPr>
            <a:spLocks noGrp="1"/>
          </p:cNvSpPr>
          <p:nvPr>
            <p:ph type="sldNum" sz="quarter" idx="12"/>
          </p:nvPr>
        </p:nvSpPr>
        <p:spPr/>
        <p:txBody>
          <a:bodyPr/>
          <a:lstStyle/>
          <a:p>
            <a:fld id="{F938A9F6-B01D-4629-B44B-24D4F76B3417}" type="slidenum">
              <a:rPr lang="es-ES" smtClean="0"/>
              <a:pPr/>
              <a:t>24</a:t>
            </a:fld>
            <a:endParaRPr lang="es-ES"/>
          </a:p>
        </p:txBody>
      </p:sp>
      <p:pic>
        <p:nvPicPr>
          <p:cNvPr id="3" name="Diapositiva 24" descr="Audio diapositiva 24" title="Audio diapositiva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8038" y="5467350"/>
            <a:ext cx="1147618" cy="1147618"/>
          </a:xfrm>
          <a:prstGeom prst="rect">
            <a:avLst/>
          </a:prstGeom>
        </p:spPr>
      </p:pic>
    </p:spTree>
    <p:extLst>
      <p:ext uri="{BB962C8B-B14F-4D97-AF65-F5344CB8AC3E}">
        <p14:creationId xmlns:p14="http://schemas.microsoft.com/office/powerpoint/2010/main" val="4975168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p:txBody>
          <a:bodyPr>
            <a:normAutofit fontScale="90000"/>
          </a:bodyPr>
          <a:lstStyle/>
          <a:p>
            <a:r>
              <a:rPr lang="es-ES" sz="3600" dirty="0">
                <a:solidFill>
                  <a:srgbClr val="203864"/>
                </a:solidFill>
                <a:latin typeface="Arial" pitchFamily="34" charset="0"/>
                <a:cs typeface="Arial" pitchFamily="34" charset="0"/>
              </a:rPr>
              <a:t>OBJETOS:</a:t>
            </a:r>
            <a:r>
              <a:rPr lang="es-ES" sz="2800" dirty="0">
                <a:solidFill>
                  <a:srgbClr val="203864"/>
                </a:solidFill>
                <a:latin typeface="Arial" pitchFamily="34" charset="0"/>
                <a:cs typeface="Arial" pitchFamily="34" charset="0"/>
              </a:rPr>
              <a:t/>
            </a:r>
            <a:br>
              <a:rPr lang="es-ES" sz="2800" dirty="0">
                <a:solidFill>
                  <a:srgbClr val="203864"/>
                </a:solidFill>
                <a:latin typeface="Arial" pitchFamily="34" charset="0"/>
                <a:cs typeface="Arial" pitchFamily="34" charset="0"/>
              </a:rPr>
            </a:br>
            <a:endParaRPr lang="es-ES" dirty="0"/>
          </a:p>
        </p:txBody>
      </p:sp>
      <p:sp>
        <p:nvSpPr>
          <p:cNvPr id="2" name="Marcador de contenido"/>
          <p:cNvSpPr>
            <a:spLocks noGrp="1"/>
          </p:cNvSpPr>
          <p:nvPr>
            <p:ph idx="1"/>
          </p:nvPr>
        </p:nvSpPr>
        <p:spPr>
          <a:xfrm>
            <a:off x="628650" y="1570183"/>
            <a:ext cx="8037678" cy="4351338"/>
          </a:xfrm>
        </p:spPr>
        <p:txBody>
          <a:bodyPr/>
          <a:lstStyle/>
          <a:p>
            <a:r>
              <a:rPr lang="es-ES" sz="2500" dirty="0" smtClean="0"/>
              <a:t>Si se incluye vídeos con sonido hay que subtitularlos o facilitar el enlace a los subtítulos.</a:t>
            </a:r>
          </a:p>
          <a:p>
            <a:r>
              <a:rPr lang="es-ES" sz="2500" dirty="0" smtClean="0"/>
              <a:t>En caso de introducir audios insertados es conveniente utilizar las notas para aclarar el guion.</a:t>
            </a:r>
          </a:p>
          <a:p>
            <a:endParaRPr lang="es-ES" dirty="0"/>
          </a:p>
        </p:txBody>
      </p:sp>
      <p:pic>
        <p:nvPicPr>
          <p:cNvPr id="4" name="Imagen" descr="Imagen de pie de notas en PowerPoint." title="Imagen de pie de notas en PowerPoint."/>
          <p:cNvPicPr>
            <a:picLocks noChangeAspect="1"/>
          </p:cNvPicPr>
          <p:nvPr/>
        </p:nvPicPr>
        <p:blipFill>
          <a:blip r:embed="rId5"/>
          <a:stretch>
            <a:fillRect/>
          </a:stretch>
        </p:blipFill>
        <p:spPr>
          <a:xfrm>
            <a:off x="1219123" y="4013537"/>
            <a:ext cx="7191229" cy="2418868"/>
          </a:xfrm>
          <a:prstGeom prst="rect">
            <a:avLst/>
          </a:prstGeom>
        </p:spPr>
      </p:pic>
      <p:sp>
        <p:nvSpPr>
          <p:cNvPr id="6" name="Marcador de número de diapositiva 25"/>
          <p:cNvSpPr>
            <a:spLocks noGrp="1"/>
          </p:cNvSpPr>
          <p:nvPr>
            <p:ph type="sldNum" sz="quarter" idx="12"/>
          </p:nvPr>
        </p:nvSpPr>
        <p:spPr/>
        <p:txBody>
          <a:bodyPr/>
          <a:lstStyle/>
          <a:p>
            <a:fld id="{F938A9F6-B01D-4629-B44B-24D4F76B3417}" type="slidenum">
              <a:rPr lang="es-ES" smtClean="0"/>
              <a:pPr/>
              <a:t>25</a:t>
            </a:fld>
            <a:endParaRPr lang="es-ES"/>
          </a:p>
        </p:txBody>
      </p:sp>
      <p:pic>
        <p:nvPicPr>
          <p:cNvPr id="3" name="Diapositiva 25" descr="Audio diapositiva 25" title="Audio diapositiva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7263" y="826942"/>
            <a:ext cx="1254125" cy="1254125"/>
          </a:xfrm>
          <a:prstGeom prst="rect">
            <a:avLst/>
          </a:prstGeom>
        </p:spPr>
      </p:pic>
    </p:spTree>
    <p:extLst>
      <p:ext uri="{BB962C8B-B14F-4D97-AF65-F5344CB8AC3E}">
        <p14:creationId xmlns:p14="http://schemas.microsoft.com/office/powerpoint/2010/main" val="1311362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title"/>
          </p:nvPr>
        </p:nvSpPr>
        <p:spPr/>
        <p:txBody>
          <a:bodyPr>
            <a:normAutofit fontScale="90000"/>
          </a:bodyPr>
          <a:lstStyle/>
          <a:p>
            <a:r>
              <a:rPr lang="es-ES" sz="3600" dirty="0">
                <a:solidFill>
                  <a:srgbClr val="203864"/>
                </a:solidFill>
                <a:latin typeface="Arial" pitchFamily="34" charset="0"/>
                <a:cs typeface="Arial" pitchFamily="34" charset="0"/>
              </a:rPr>
              <a:t>ORDEN DE LECTURA:</a:t>
            </a:r>
            <a:r>
              <a:rPr lang="es-ES" sz="2800" dirty="0">
                <a:solidFill>
                  <a:srgbClr val="203864"/>
                </a:solidFill>
                <a:latin typeface="Arial" pitchFamily="34" charset="0"/>
                <a:cs typeface="Arial" pitchFamily="34" charset="0"/>
              </a:rPr>
              <a:t/>
            </a:r>
            <a:br>
              <a:rPr lang="es-ES" sz="2800" dirty="0">
                <a:solidFill>
                  <a:srgbClr val="203864"/>
                </a:solidFill>
                <a:latin typeface="Arial" pitchFamily="34" charset="0"/>
                <a:cs typeface="Arial" pitchFamily="34" charset="0"/>
              </a:rPr>
            </a:br>
            <a:endParaRPr lang="es-ES" dirty="0"/>
          </a:p>
        </p:txBody>
      </p:sp>
      <p:sp>
        <p:nvSpPr>
          <p:cNvPr id="2" name="Marcador de contenido"/>
          <p:cNvSpPr>
            <a:spLocks noGrp="1"/>
          </p:cNvSpPr>
          <p:nvPr>
            <p:ph idx="1"/>
          </p:nvPr>
        </p:nvSpPr>
        <p:spPr>
          <a:xfrm>
            <a:off x="628650" y="1346653"/>
            <a:ext cx="5214805" cy="5300889"/>
          </a:xfrm>
        </p:spPr>
        <p:txBody>
          <a:bodyPr>
            <a:normAutofit fontScale="92500" lnSpcReduction="10000"/>
          </a:bodyPr>
          <a:lstStyle/>
          <a:p>
            <a:r>
              <a:rPr lang="es-ES" dirty="0" smtClean="0"/>
              <a:t>Hay que establecer un orden de lectura lógico:</a:t>
            </a:r>
          </a:p>
          <a:p>
            <a:pPr marL="457200" indent="-457200">
              <a:buFont typeface="+mj-lt"/>
              <a:buAutoNum type="arabicPeriod"/>
            </a:pPr>
            <a:r>
              <a:rPr lang="es-ES" dirty="0" smtClean="0"/>
              <a:t>En la pestaña “Inicio”, en el grupo “Dibujo”, clic en “Organizar”.</a:t>
            </a:r>
          </a:p>
          <a:p>
            <a:pPr marL="457200" indent="-457200">
              <a:buFont typeface="+mj-lt"/>
              <a:buAutoNum type="arabicPeriod"/>
            </a:pPr>
            <a:r>
              <a:rPr lang="es-ES" dirty="0" smtClean="0"/>
              <a:t>En el menú “Organizar”, seleccionar “Panel de selección”.</a:t>
            </a:r>
          </a:p>
          <a:p>
            <a:pPr marL="457200" indent="-457200">
              <a:buFont typeface="+mj-lt"/>
              <a:buAutoNum type="arabicPeriod"/>
            </a:pPr>
            <a:r>
              <a:rPr lang="es-ES" dirty="0" smtClean="0"/>
              <a:t>En el “Panel Selección”, para cambiar el orden de lectura, seguir estos pasos:</a:t>
            </a:r>
          </a:p>
          <a:p>
            <a:pPr marL="457200" indent="-457200">
              <a:buFont typeface="+mj-lt"/>
              <a:buAutoNum type="alphaLcParenR"/>
            </a:pPr>
            <a:r>
              <a:rPr lang="es-ES" dirty="0" smtClean="0"/>
              <a:t>Arrastre y coloque los elementos en la nueva ubicación.</a:t>
            </a:r>
          </a:p>
          <a:p>
            <a:pPr marL="457200" indent="-457200">
              <a:buFont typeface="+mj-lt"/>
              <a:buAutoNum type="alphaLcParenR"/>
            </a:pPr>
            <a:r>
              <a:rPr lang="es-ES" dirty="0" smtClean="0"/>
              <a:t>Seleccionar el elemento y después hacer clic en el botón de flecha arriba (Traer adelante) o flecha abajo (Enviar atrás).</a:t>
            </a:r>
            <a:endParaRPr lang="es-ES" dirty="0"/>
          </a:p>
        </p:txBody>
      </p:sp>
      <p:pic>
        <p:nvPicPr>
          <p:cNvPr id="5" name="Imagen" descr="Imagen de pestaña &quot;organizar&quot;, &quot;panel de sección&quot; en power point." title="Imagen de pestaña &quot;organizar&quot;, &quot;panel de sección&quot; en power poin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3455" y="2362251"/>
            <a:ext cx="3238457" cy="4023388"/>
          </a:xfrm>
          <a:prstGeom prst="rect">
            <a:avLst/>
          </a:prstGeom>
        </p:spPr>
      </p:pic>
      <p:sp>
        <p:nvSpPr>
          <p:cNvPr id="4" name="Marcador de número de diapositiva 26"/>
          <p:cNvSpPr>
            <a:spLocks noGrp="1"/>
          </p:cNvSpPr>
          <p:nvPr>
            <p:ph type="sldNum" sz="quarter" idx="12"/>
          </p:nvPr>
        </p:nvSpPr>
        <p:spPr/>
        <p:txBody>
          <a:bodyPr/>
          <a:lstStyle/>
          <a:p>
            <a:fld id="{F938A9F6-B01D-4629-B44B-24D4F76B3417}" type="slidenum">
              <a:rPr lang="es-ES" smtClean="0"/>
              <a:pPr/>
              <a:t>26</a:t>
            </a:fld>
            <a:endParaRPr lang="es-ES"/>
          </a:p>
        </p:txBody>
      </p:sp>
      <p:pic>
        <p:nvPicPr>
          <p:cNvPr id="3" name="Diapositiva 26" descr="Audio diapositiva 26" title="Audio diapositiva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21888" y="1020848"/>
            <a:ext cx="1079500" cy="1079500"/>
          </a:xfrm>
          <a:prstGeom prst="rect">
            <a:avLst/>
          </a:prstGeom>
        </p:spPr>
      </p:pic>
    </p:spTree>
    <p:extLst>
      <p:ext uri="{BB962C8B-B14F-4D97-AF65-F5344CB8AC3E}">
        <p14:creationId xmlns:p14="http://schemas.microsoft.com/office/powerpoint/2010/main" val="26306690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a:xfrm>
            <a:off x="628650" y="927847"/>
            <a:ext cx="7886700" cy="807892"/>
          </a:xfrm>
        </p:spPr>
        <p:txBody>
          <a:bodyPr>
            <a:normAutofit fontScale="90000"/>
          </a:bodyPr>
          <a:lstStyle/>
          <a:p>
            <a:r>
              <a:rPr lang="es-ES" sz="3600" dirty="0">
                <a:solidFill>
                  <a:srgbClr val="203864"/>
                </a:solidFill>
                <a:latin typeface="Arial" pitchFamily="34" charset="0"/>
                <a:cs typeface="Arial" pitchFamily="34" charset="0"/>
              </a:rPr>
              <a:t>WCAG </a:t>
            </a:r>
            <a:r>
              <a:rPr lang="es-ES" sz="3600" dirty="0" smtClean="0">
                <a:solidFill>
                  <a:srgbClr val="203864"/>
                </a:solidFill>
                <a:latin typeface="Arial" pitchFamily="34" charset="0"/>
                <a:cs typeface="Arial" pitchFamily="34" charset="0"/>
              </a:rPr>
              <a:t>2.0:</a:t>
            </a:r>
            <a:r>
              <a:rPr lang="es-ES" sz="2800" dirty="0">
                <a:solidFill>
                  <a:srgbClr val="203864"/>
                </a:solidFill>
                <a:latin typeface="Arial" pitchFamily="34" charset="0"/>
                <a:cs typeface="Arial" pitchFamily="34" charset="0"/>
              </a:rPr>
              <a:t/>
            </a:r>
            <a:br>
              <a:rPr lang="es-ES" sz="2800" dirty="0">
                <a:solidFill>
                  <a:srgbClr val="203864"/>
                </a:solidFill>
                <a:latin typeface="Arial" pitchFamily="34" charset="0"/>
                <a:cs typeface="Arial" pitchFamily="34" charset="0"/>
              </a:rPr>
            </a:br>
            <a:endParaRPr lang="es-ES" dirty="0"/>
          </a:p>
        </p:txBody>
      </p:sp>
      <p:sp>
        <p:nvSpPr>
          <p:cNvPr id="2" name="Marcador de contenido"/>
          <p:cNvSpPr>
            <a:spLocks noGrp="1" noChangeAspect="1"/>
          </p:cNvSpPr>
          <p:nvPr>
            <p:ph idx="1"/>
          </p:nvPr>
        </p:nvSpPr>
        <p:spPr>
          <a:xfrm>
            <a:off x="628649" y="2366779"/>
            <a:ext cx="8228747" cy="4351338"/>
          </a:xfrm>
        </p:spPr>
        <p:txBody>
          <a:bodyPr>
            <a:normAutofit/>
          </a:bodyPr>
          <a:lstStyle/>
          <a:p>
            <a:pPr marL="0" indent="0">
              <a:buNone/>
            </a:pPr>
            <a:r>
              <a:rPr lang="es-ES" sz="2500" b="1" dirty="0" smtClean="0"/>
              <a:t>Pautas de Accesibilidad digital:</a:t>
            </a:r>
          </a:p>
          <a:p>
            <a:r>
              <a:rPr lang="es-ES" sz="2500" dirty="0" smtClean="0">
                <a:hlinkClick r:id="rId5" tooltip="Web de las WCAG 2.0 (inglés)"/>
              </a:rPr>
              <a:t>Web de las WCAG 2.0 (inglés)</a:t>
            </a:r>
            <a:endParaRPr lang="es-ES" sz="2500" dirty="0" smtClean="0">
              <a:hlinkClick r:id="rId5"/>
            </a:endParaRPr>
          </a:p>
          <a:p>
            <a:r>
              <a:rPr lang="es-ES" sz="2500" dirty="0" smtClean="0"/>
              <a:t>http://www.w3.org/TR/WCAG20/</a:t>
            </a:r>
          </a:p>
          <a:p>
            <a:r>
              <a:rPr lang="es-ES" sz="2500" dirty="0" smtClean="0">
                <a:hlinkClick r:id="rId6" tooltip="Traducción al español de las WCAG 2.0 "/>
              </a:rPr>
              <a:t>Traducción al español de las WCAG 2.0 </a:t>
            </a:r>
            <a:r>
              <a:rPr lang="es-ES" sz="2500" dirty="0" smtClean="0"/>
              <a:t>http://www.sidar.org/traducciones/wcag20/es/</a:t>
            </a:r>
            <a:endParaRPr lang="es-ES" sz="2500" dirty="0"/>
          </a:p>
        </p:txBody>
      </p:sp>
      <p:pic>
        <p:nvPicPr>
          <p:cNvPr id="4" name="Imagen" descr="Imagen del logo W3C " title="Imagen del logo W3C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424" y="1645853"/>
            <a:ext cx="6858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descr="Imagen de Web Accessibility Initiative" title="Imagen de Web Accessibility Initiativ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8582" y="1645853"/>
            <a:ext cx="1847850" cy="457200"/>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número de diapositiva 27"/>
          <p:cNvSpPr>
            <a:spLocks noGrp="1"/>
          </p:cNvSpPr>
          <p:nvPr>
            <p:ph type="sldNum" sz="quarter" idx="12"/>
          </p:nvPr>
        </p:nvSpPr>
        <p:spPr/>
        <p:txBody>
          <a:bodyPr/>
          <a:lstStyle/>
          <a:p>
            <a:fld id="{F938A9F6-B01D-4629-B44B-24D4F76B3417}" type="slidenum">
              <a:rPr lang="es-ES" smtClean="0"/>
              <a:pPr/>
              <a:t>27</a:t>
            </a:fld>
            <a:endParaRPr lang="es-ES"/>
          </a:p>
        </p:txBody>
      </p:sp>
      <p:pic>
        <p:nvPicPr>
          <p:cNvPr id="5" name="Diapositiva 27" descr="Audio diapositiva 27" title="Audio diapositiva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40600" y="5440217"/>
            <a:ext cx="1174750" cy="1174750"/>
          </a:xfrm>
          <a:prstGeom prst="rect">
            <a:avLst/>
          </a:prstGeom>
        </p:spPr>
      </p:pic>
    </p:spTree>
    <p:extLst>
      <p:ext uri="{BB962C8B-B14F-4D97-AF65-F5344CB8AC3E}">
        <p14:creationId xmlns:p14="http://schemas.microsoft.com/office/powerpoint/2010/main" val="1476567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p:cNvSpPr>
            <a:spLocks noGrp="1"/>
          </p:cNvSpPr>
          <p:nvPr>
            <p:ph type="title"/>
          </p:nvPr>
        </p:nvSpPr>
        <p:spPr/>
        <p:txBody>
          <a:bodyPr>
            <a:normAutofit/>
          </a:bodyPr>
          <a:lstStyle/>
          <a:p>
            <a:r>
              <a:rPr lang="es-ES" sz="3200" dirty="0">
                <a:solidFill>
                  <a:srgbClr val="203864"/>
                </a:solidFill>
                <a:latin typeface="Arial" pitchFamily="34" charset="0"/>
                <a:cs typeface="Arial" pitchFamily="34" charset="0"/>
              </a:rPr>
              <a:t>WCAG 2.1</a:t>
            </a:r>
            <a:r>
              <a:rPr lang="es-ES" sz="3200" dirty="0" smtClean="0">
                <a:solidFill>
                  <a:srgbClr val="203864"/>
                </a:solidFill>
                <a:latin typeface="Arial" pitchFamily="34" charset="0"/>
                <a:cs typeface="Arial" pitchFamily="34" charset="0"/>
              </a:rPr>
              <a:t>:</a:t>
            </a:r>
            <a:endParaRPr lang="es-ES" sz="3200" dirty="0"/>
          </a:p>
        </p:txBody>
      </p:sp>
      <p:sp>
        <p:nvSpPr>
          <p:cNvPr id="2" name="Marcador de contenido"/>
          <p:cNvSpPr>
            <a:spLocks noGrp="1" noChangeAspect="1"/>
          </p:cNvSpPr>
          <p:nvPr>
            <p:ph idx="1"/>
          </p:nvPr>
        </p:nvSpPr>
        <p:spPr>
          <a:xfrm>
            <a:off x="658424" y="2446192"/>
            <a:ext cx="7886700" cy="4351338"/>
          </a:xfrm>
        </p:spPr>
        <p:txBody>
          <a:bodyPr>
            <a:normAutofit/>
          </a:bodyPr>
          <a:lstStyle/>
          <a:p>
            <a:pPr marL="0" indent="0">
              <a:buNone/>
            </a:pPr>
            <a:r>
              <a:rPr lang="es-ES" sz="2500" b="1" dirty="0" smtClean="0"/>
              <a:t>Pautas de Accesibilidad digital:</a:t>
            </a:r>
          </a:p>
          <a:p>
            <a:r>
              <a:rPr lang="es-ES" altLang="es-ES" sz="2500" dirty="0" smtClean="0">
                <a:hlinkClick r:id="rId5" tooltip="Web de las WCAG 2.1 (inglés)"/>
              </a:rPr>
              <a:t>Web de las WCAG 2.1 (inglés)</a:t>
            </a:r>
            <a:endParaRPr lang="es-ES" altLang="es-ES" sz="2500" dirty="0" smtClean="0"/>
          </a:p>
          <a:p>
            <a:r>
              <a:rPr lang="es-ES" altLang="es-ES" sz="2500" dirty="0" smtClean="0"/>
              <a:t>https://www.w3.org/TR/WCAG21/</a:t>
            </a:r>
            <a:endParaRPr lang="es-ES" altLang="es-ES" sz="2500" dirty="0"/>
          </a:p>
        </p:txBody>
      </p:sp>
      <p:pic>
        <p:nvPicPr>
          <p:cNvPr id="4" name="Imagen" descr="Imagen del logo W3C " title="Imagen del logo W3C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424" y="1645853"/>
            <a:ext cx="6858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descr="Imagen de Web Accessibility Initiative" title="Imagen de Web Accessibility Initiativ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4224" y="1645853"/>
            <a:ext cx="1847850" cy="457200"/>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número de diapositiva 28"/>
          <p:cNvSpPr>
            <a:spLocks noGrp="1"/>
          </p:cNvSpPr>
          <p:nvPr>
            <p:ph type="sldNum" sz="quarter" idx="12"/>
          </p:nvPr>
        </p:nvSpPr>
        <p:spPr/>
        <p:txBody>
          <a:bodyPr/>
          <a:lstStyle/>
          <a:p>
            <a:fld id="{F938A9F6-B01D-4629-B44B-24D4F76B3417}" type="slidenum">
              <a:rPr lang="es-ES" smtClean="0"/>
              <a:pPr/>
              <a:t>28</a:t>
            </a:fld>
            <a:endParaRPr lang="es-ES"/>
          </a:p>
        </p:txBody>
      </p:sp>
      <p:pic>
        <p:nvPicPr>
          <p:cNvPr id="5" name="Diapositiva 28" descr="Audio diapositiva 28" title="Audio diapositiva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93288" y="5306867"/>
            <a:ext cx="1308100" cy="1308100"/>
          </a:xfrm>
          <a:prstGeom prst="rect">
            <a:avLst/>
          </a:prstGeom>
        </p:spPr>
      </p:pic>
    </p:spTree>
    <p:extLst>
      <p:ext uri="{BB962C8B-B14F-4D97-AF65-F5344CB8AC3E}">
        <p14:creationId xmlns:p14="http://schemas.microsoft.com/office/powerpoint/2010/main" val="780299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p:cNvSpPr>
            <a:spLocks noGrp="1"/>
          </p:cNvSpPr>
          <p:nvPr>
            <p:ph type="title"/>
          </p:nvPr>
        </p:nvSpPr>
        <p:spPr>
          <a:xfrm>
            <a:off x="628649" y="762291"/>
            <a:ext cx="8157541" cy="807892"/>
          </a:xfrm>
        </p:spPr>
        <p:txBody>
          <a:bodyPr>
            <a:noAutofit/>
          </a:bodyPr>
          <a:lstStyle/>
          <a:p>
            <a:r>
              <a:rPr lang="es-ES" sz="3200" dirty="0" smtClean="0">
                <a:solidFill>
                  <a:srgbClr val="203864"/>
                </a:solidFill>
                <a:latin typeface="Arial" pitchFamily="34" charset="0"/>
                <a:cs typeface="Arial" pitchFamily="34" charset="0"/>
              </a:rPr>
              <a:t>Convertir a PDF:</a:t>
            </a:r>
            <a:endParaRPr lang="es-ES" sz="3200" dirty="0">
              <a:solidFill>
                <a:srgbClr val="203864"/>
              </a:solidFill>
              <a:latin typeface="Arial" pitchFamily="34" charset="0"/>
              <a:cs typeface="Arial" pitchFamily="34" charset="0"/>
            </a:endParaRPr>
          </a:p>
        </p:txBody>
      </p:sp>
      <p:sp>
        <p:nvSpPr>
          <p:cNvPr id="3" name="Marcador de contenido"/>
          <p:cNvSpPr>
            <a:spLocks noGrp="1"/>
          </p:cNvSpPr>
          <p:nvPr>
            <p:ph idx="1"/>
          </p:nvPr>
        </p:nvSpPr>
        <p:spPr>
          <a:xfrm>
            <a:off x="628650" y="1570183"/>
            <a:ext cx="7886700" cy="4351338"/>
          </a:xfrm>
        </p:spPr>
        <p:txBody>
          <a:bodyPr/>
          <a:lstStyle/>
          <a:p>
            <a:r>
              <a:rPr lang="es-ES" dirty="0" smtClean="0"/>
              <a:t>Hay que activar las </a:t>
            </a:r>
            <a:r>
              <a:rPr lang="es-ES" b="1" dirty="0" smtClean="0"/>
              <a:t>opciones de accesibilidad</a:t>
            </a:r>
            <a:r>
              <a:rPr lang="es-ES" dirty="0" smtClean="0"/>
              <a:t> al grabar nuestras presentaciones en </a:t>
            </a:r>
            <a:r>
              <a:rPr lang="es-ES" dirty="0" err="1" smtClean="0"/>
              <a:t>pdf</a:t>
            </a:r>
            <a:r>
              <a:rPr lang="es-ES" dirty="0" smtClean="0"/>
              <a:t>.</a:t>
            </a:r>
            <a:endParaRPr lang="es-ES" dirty="0"/>
          </a:p>
        </p:txBody>
      </p:sp>
      <p:pic>
        <p:nvPicPr>
          <p:cNvPr id="5" name="Imagen 4" descr="Imagen apartado &quot;guardar como&quot;. En el apartado &quot;guardar como&quot; al marcar PDF nos aparece una pestaña &quot;Opciones&quot;" title="Imagen apartado &quot;guardar como&quot;"/>
          <p:cNvPicPr>
            <a:picLocks noChangeAspect="1"/>
          </p:cNvPicPr>
          <p:nvPr/>
        </p:nvPicPr>
        <p:blipFill>
          <a:blip r:embed="rId5"/>
          <a:stretch>
            <a:fillRect/>
          </a:stretch>
        </p:blipFill>
        <p:spPr>
          <a:xfrm>
            <a:off x="186377" y="4024593"/>
            <a:ext cx="4120127" cy="2237522"/>
          </a:xfrm>
          <a:prstGeom prst="rect">
            <a:avLst/>
          </a:prstGeom>
        </p:spPr>
      </p:pic>
      <p:pic>
        <p:nvPicPr>
          <p:cNvPr id="6" name="Imagen 5" descr="Imagen: Pestaña &quot;opciones&quot; del menú &quot;guardar como pdf&quot;. Dentro de la pestaña &quot;opciones&quot; debemos marcar las &quot;etiquetas de accesibilidad&quot;, &quot;propiedades del documento&quot; y añadir los pies de notas si los hemos incluido en nuestra diapositiva." title="Imagen: Pestaña &quot;opciones&quot; del menú &quot;guardar como pdf&quot;"/>
          <p:cNvPicPr>
            <a:picLocks noChangeAspect="1"/>
          </p:cNvPicPr>
          <p:nvPr/>
        </p:nvPicPr>
        <p:blipFill>
          <a:blip r:embed="rId6"/>
          <a:stretch>
            <a:fillRect/>
          </a:stretch>
        </p:blipFill>
        <p:spPr>
          <a:xfrm>
            <a:off x="4395148" y="3671742"/>
            <a:ext cx="4562475" cy="2943225"/>
          </a:xfrm>
          <a:prstGeom prst="rect">
            <a:avLst/>
          </a:prstGeom>
        </p:spPr>
      </p:pic>
      <p:sp>
        <p:nvSpPr>
          <p:cNvPr id="4" name="Marcador de número de diapositiva 29"/>
          <p:cNvSpPr>
            <a:spLocks noGrp="1"/>
          </p:cNvSpPr>
          <p:nvPr>
            <p:ph type="sldNum" sz="quarter" idx="12"/>
          </p:nvPr>
        </p:nvSpPr>
        <p:spPr/>
        <p:txBody>
          <a:bodyPr/>
          <a:lstStyle/>
          <a:p>
            <a:fld id="{F938A9F6-B01D-4629-B44B-24D4F76B3417}" type="slidenum">
              <a:rPr lang="es-ES" smtClean="0"/>
              <a:t>29</a:t>
            </a:fld>
            <a:endParaRPr lang="es-ES" dirty="0"/>
          </a:p>
        </p:txBody>
      </p:sp>
      <p:pic>
        <p:nvPicPr>
          <p:cNvPr id="7" name="Diapositiva 29" descr="Audio diapositiva 29" title="Audio diapositiva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59073" y="2339975"/>
            <a:ext cx="1098550" cy="1098550"/>
          </a:xfrm>
          <a:prstGeom prst="rect">
            <a:avLst/>
          </a:prstGeom>
        </p:spPr>
      </p:pic>
    </p:spTree>
    <p:extLst>
      <p:ext uri="{BB962C8B-B14F-4D97-AF65-F5344CB8AC3E}">
        <p14:creationId xmlns:p14="http://schemas.microsoft.com/office/powerpoint/2010/main" val="3657896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9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p:cNvSpPr>
            <a:spLocks noGrp="1"/>
          </p:cNvSpPr>
          <p:nvPr>
            <p:ph type="title"/>
          </p:nvPr>
        </p:nvSpPr>
        <p:spPr/>
        <p:txBody>
          <a:bodyPr>
            <a:normAutofit/>
          </a:bodyPr>
          <a:lstStyle/>
          <a:p>
            <a:r>
              <a:rPr lang="es-ES" sz="3200" dirty="0" smtClean="0">
                <a:solidFill>
                  <a:schemeClr val="accent5">
                    <a:lumMod val="50000"/>
                  </a:schemeClr>
                </a:solidFill>
                <a:latin typeface="Arial" panose="020B0604020202020204" pitchFamily="34" charset="0"/>
                <a:cs typeface="Arial" panose="020B0604020202020204" pitchFamily="34" charset="0"/>
              </a:rPr>
              <a:t>Objetivos:</a:t>
            </a:r>
            <a:endParaRPr lang="es-ES" sz="3200" dirty="0">
              <a:solidFill>
                <a:schemeClr val="accent5">
                  <a:lumMod val="50000"/>
                </a:schemeClr>
              </a:solidFill>
              <a:latin typeface="Arial" panose="020B0604020202020204" pitchFamily="34" charset="0"/>
              <a:cs typeface="Arial" panose="020B0604020202020204" pitchFamily="34" charset="0"/>
            </a:endParaRPr>
          </a:p>
        </p:txBody>
      </p:sp>
      <p:sp>
        <p:nvSpPr>
          <p:cNvPr id="3" name="Marcador de contenido"/>
          <p:cNvSpPr>
            <a:spLocks noGrp="1"/>
          </p:cNvSpPr>
          <p:nvPr>
            <p:ph idx="1"/>
          </p:nvPr>
        </p:nvSpPr>
        <p:spPr>
          <a:xfrm>
            <a:off x="432312" y="1698002"/>
            <a:ext cx="8279375" cy="4771623"/>
          </a:xfrm>
        </p:spPr>
        <p:txBody>
          <a:bodyPr>
            <a:normAutofit/>
          </a:bodyPr>
          <a:lstStyle/>
          <a:p>
            <a:pPr>
              <a:spcAft>
                <a:spcPts val="600"/>
              </a:spcAft>
            </a:pPr>
            <a:r>
              <a:rPr lang="es-ES" sz="2300" dirty="0"/>
              <a:t>Comprender las necesidades de las personas con </a:t>
            </a:r>
            <a:r>
              <a:rPr lang="es-ES" sz="2300" b="1" dirty="0">
                <a:solidFill>
                  <a:srgbClr val="203864"/>
                </a:solidFill>
              </a:rPr>
              <a:t>necesidades específicas.</a:t>
            </a:r>
          </a:p>
          <a:p>
            <a:pPr>
              <a:spcAft>
                <a:spcPts val="600"/>
              </a:spcAft>
            </a:pPr>
            <a:r>
              <a:rPr lang="es-ES" sz="2300" dirty="0" smtClean="0"/>
              <a:t>Utilizar PowerPoint como </a:t>
            </a:r>
            <a:r>
              <a:rPr lang="es-ES" sz="2300" b="1" dirty="0" smtClean="0">
                <a:solidFill>
                  <a:srgbClr val="203864"/>
                </a:solidFill>
              </a:rPr>
              <a:t>herramienta </a:t>
            </a:r>
            <a:r>
              <a:rPr lang="es-ES" sz="2300" b="1" dirty="0">
                <a:solidFill>
                  <a:srgbClr val="203864"/>
                </a:solidFill>
              </a:rPr>
              <a:t>de inclusión</a:t>
            </a:r>
            <a:r>
              <a:rPr lang="es-ES" sz="2300" b="1" dirty="0" smtClean="0">
                <a:solidFill>
                  <a:srgbClr val="203864"/>
                </a:solidFill>
              </a:rPr>
              <a:t>.</a:t>
            </a:r>
            <a:endParaRPr lang="es-ES" sz="2300" b="1" strike="dblStrike" dirty="0">
              <a:solidFill>
                <a:srgbClr val="203864"/>
              </a:solidFill>
            </a:endParaRPr>
          </a:p>
          <a:p>
            <a:pPr>
              <a:spcAft>
                <a:spcPts val="600"/>
              </a:spcAft>
            </a:pPr>
            <a:r>
              <a:rPr lang="es-ES" sz="2300" dirty="0" smtClean="0"/>
              <a:t>Aplicar los requisitos </a:t>
            </a:r>
            <a:r>
              <a:rPr lang="es-ES" sz="2300" b="1" dirty="0" smtClean="0">
                <a:solidFill>
                  <a:srgbClr val="203864"/>
                </a:solidFill>
              </a:rPr>
              <a:t>(</a:t>
            </a:r>
            <a:r>
              <a:rPr lang="es-ES" sz="2300" b="1" dirty="0">
                <a:solidFill>
                  <a:srgbClr val="203864"/>
                </a:solidFill>
              </a:rPr>
              <a:t>WCAG 2.1) </a:t>
            </a:r>
            <a:r>
              <a:rPr lang="es-ES" sz="2300" dirty="0" smtClean="0"/>
              <a:t>de </a:t>
            </a:r>
            <a:r>
              <a:rPr lang="es-ES" sz="2300" dirty="0"/>
              <a:t>accesibilidad </a:t>
            </a:r>
            <a:r>
              <a:rPr lang="es-ES" sz="2300" dirty="0" smtClean="0"/>
              <a:t>en </a:t>
            </a:r>
            <a:r>
              <a:rPr lang="es-ES" sz="2300" dirty="0" err="1" smtClean="0"/>
              <a:t>PowePoint</a:t>
            </a:r>
            <a:r>
              <a:rPr lang="es-ES" sz="2300" dirty="0" smtClean="0"/>
              <a:t>.</a:t>
            </a:r>
            <a:endParaRPr lang="es-ES" sz="2300" dirty="0"/>
          </a:p>
          <a:p>
            <a:pPr>
              <a:spcAft>
                <a:spcPts val="600"/>
              </a:spcAft>
            </a:pPr>
            <a:r>
              <a:rPr lang="es-ES" sz="2300" dirty="0"/>
              <a:t>Crear y editar </a:t>
            </a:r>
            <a:r>
              <a:rPr lang="es-ES" sz="2300" b="1" dirty="0" err="1" smtClean="0">
                <a:solidFill>
                  <a:srgbClr val="203864"/>
                </a:solidFill>
              </a:rPr>
              <a:t>PowerPoints</a:t>
            </a:r>
            <a:r>
              <a:rPr lang="es-ES" sz="2300" b="1" dirty="0" smtClean="0">
                <a:solidFill>
                  <a:srgbClr val="203864"/>
                </a:solidFill>
              </a:rPr>
              <a:t> accesibles</a:t>
            </a:r>
            <a:r>
              <a:rPr lang="es-ES" sz="2300" dirty="0"/>
              <a:t>.</a:t>
            </a:r>
          </a:p>
          <a:p>
            <a:pPr>
              <a:spcAft>
                <a:spcPts val="600"/>
              </a:spcAft>
            </a:pPr>
            <a:r>
              <a:rPr lang="es-ES" sz="2300" b="1" dirty="0" smtClean="0">
                <a:solidFill>
                  <a:srgbClr val="203864"/>
                </a:solidFill>
              </a:rPr>
              <a:t>Exportar</a:t>
            </a:r>
            <a:r>
              <a:rPr lang="es-ES" sz="2300" dirty="0" smtClean="0"/>
              <a:t> </a:t>
            </a:r>
            <a:r>
              <a:rPr lang="es-ES" sz="2300" dirty="0" err="1" smtClean="0"/>
              <a:t>PowerPoints</a:t>
            </a:r>
            <a:r>
              <a:rPr lang="es-ES" sz="2300" dirty="0" smtClean="0"/>
              <a:t> a otros </a:t>
            </a:r>
            <a:r>
              <a:rPr lang="es-ES" sz="2300" dirty="0"/>
              <a:t>formatos.</a:t>
            </a:r>
          </a:p>
          <a:p>
            <a:pPr>
              <a:spcAft>
                <a:spcPts val="600"/>
              </a:spcAft>
            </a:pPr>
            <a:r>
              <a:rPr lang="es-ES" sz="2300" b="1" dirty="0" smtClean="0">
                <a:solidFill>
                  <a:srgbClr val="203864"/>
                </a:solidFill>
              </a:rPr>
              <a:t>Evaluar </a:t>
            </a:r>
            <a:r>
              <a:rPr lang="es-ES" sz="2300" b="1" dirty="0">
                <a:solidFill>
                  <a:srgbClr val="203864"/>
                </a:solidFill>
              </a:rPr>
              <a:t>la accesibilidad </a:t>
            </a:r>
            <a:r>
              <a:rPr lang="es-ES" sz="2300" dirty="0" smtClean="0"/>
              <a:t>en PowerPoint.</a:t>
            </a:r>
            <a:endParaRPr lang="es-ES" sz="2300" dirty="0"/>
          </a:p>
          <a:p>
            <a:endParaRPr lang="es-ES" dirty="0"/>
          </a:p>
        </p:txBody>
      </p:sp>
      <p:sp>
        <p:nvSpPr>
          <p:cNvPr id="4" name="Marcador de número de diapositiva 3"/>
          <p:cNvSpPr>
            <a:spLocks noGrp="1"/>
          </p:cNvSpPr>
          <p:nvPr>
            <p:ph type="sldNum" sz="quarter" idx="12"/>
          </p:nvPr>
        </p:nvSpPr>
        <p:spPr/>
        <p:txBody>
          <a:bodyPr/>
          <a:lstStyle/>
          <a:p>
            <a:fld id="{F938A9F6-B01D-4629-B44B-24D4F76B3417}" type="slidenum">
              <a:rPr lang="es-ES" smtClean="0"/>
              <a:t>3</a:t>
            </a:fld>
            <a:endParaRPr lang="es-ES"/>
          </a:p>
        </p:txBody>
      </p:sp>
      <p:pic>
        <p:nvPicPr>
          <p:cNvPr id="5" name="Diapositiva 3" descr="Audio diapositiva 3" title="Audio diapositiva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37987" y="5623744"/>
            <a:ext cx="973700" cy="973700"/>
          </a:xfrm>
          <a:prstGeom prst="rect">
            <a:avLst/>
          </a:prstGeom>
        </p:spPr>
      </p:pic>
    </p:spTree>
    <p:extLst>
      <p:ext uri="{BB962C8B-B14F-4D97-AF65-F5344CB8AC3E}">
        <p14:creationId xmlns:p14="http://schemas.microsoft.com/office/powerpoint/2010/main" val="1509697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p:cNvSpPr>
            <a:spLocks noGrp="1"/>
          </p:cNvSpPr>
          <p:nvPr>
            <p:ph type="title"/>
          </p:nvPr>
        </p:nvSpPr>
        <p:spPr>
          <a:xfrm>
            <a:off x="628649" y="762291"/>
            <a:ext cx="8157541" cy="807892"/>
          </a:xfrm>
        </p:spPr>
        <p:txBody>
          <a:bodyPr>
            <a:noAutofit/>
          </a:bodyPr>
          <a:lstStyle/>
          <a:p>
            <a:r>
              <a:rPr lang="es-ES" sz="3200" dirty="0">
                <a:solidFill>
                  <a:srgbClr val="203864"/>
                </a:solidFill>
                <a:latin typeface="Arial" pitchFamily="34" charset="0"/>
                <a:cs typeface="Arial" pitchFamily="34" charset="0"/>
              </a:rPr>
              <a:t>Ventajas de la accesibilidad en PowerPoint</a:t>
            </a:r>
          </a:p>
        </p:txBody>
      </p:sp>
      <p:sp>
        <p:nvSpPr>
          <p:cNvPr id="3" name="Marcador de contenido"/>
          <p:cNvSpPr>
            <a:spLocks noGrp="1"/>
          </p:cNvSpPr>
          <p:nvPr>
            <p:ph idx="1"/>
          </p:nvPr>
        </p:nvSpPr>
        <p:spPr>
          <a:xfrm>
            <a:off x="628649" y="1509714"/>
            <a:ext cx="8416850" cy="5288506"/>
          </a:xfrm>
        </p:spPr>
        <p:txBody>
          <a:bodyPr>
            <a:normAutofit fontScale="92500" lnSpcReduction="20000"/>
          </a:bodyPr>
          <a:lstStyle/>
          <a:p>
            <a:pPr marL="0" indent="0">
              <a:buNone/>
            </a:pPr>
            <a:r>
              <a:rPr lang="es-ES" dirty="0" smtClean="0">
                <a:cs typeface="Arial" pitchFamily="34" charset="0"/>
              </a:rPr>
              <a:t>Un documento </a:t>
            </a:r>
            <a:r>
              <a:rPr lang="es-ES" dirty="0">
                <a:cs typeface="Arial" pitchFamily="34" charset="0"/>
              </a:rPr>
              <a:t>accesible tiene </a:t>
            </a:r>
            <a:r>
              <a:rPr lang="es-ES" b="1" dirty="0">
                <a:cs typeface="Arial" pitchFamily="34" charset="0"/>
              </a:rPr>
              <a:t>prioridad en los </a:t>
            </a:r>
            <a:r>
              <a:rPr lang="es-ES" b="1" dirty="0" smtClean="0">
                <a:cs typeface="Arial" pitchFamily="34" charset="0"/>
              </a:rPr>
              <a:t>motores de búsqueda</a:t>
            </a:r>
            <a:r>
              <a:rPr lang="es-ES" dirty="0" smtClean="0">
                <a:cs typeface="Arial" pitchFamily="34" charset="0"/>
              </a:rPr>
              <a:t>.</a:t>
            </a:r>
          </a:p>
          <a:p>
            <a:pPr lvl="1"/>
            <a:r>
              <a:rPr lang="es-ES" dirty="0" smtClean="0">
                <a:cs typeface="Arial" pitchFamily="34" charset="0"/>
              </a:rPr>
              <a:t>Esto mejora el alcance de nuestros documentos.</a:t>
            </a:r>
            <a:endParaRPr lang="es-ES" dirty="0">
              <a:cs typeface="Arial" pitchFamily="34" charset="0"/>
            </a:endParaRPr>
          </a:p>
          <a:p>
            <a:pPr marL="0" indent="0">
              <a:buNone/>
            </a:pPr>
            <a:r>
              <a:rPr lang="es-ES" dirty="0" smtClean="0">
                <a:cs typeface="Arial" pitchFamily="34" charset="0"/>
              </a:rPr>
              <a:t>Los documentos accesibles son </a:t>
            </a:r>
            <a:r>
              <a:rPr lang="es-ES" dirty="0">
                <a:cs typeface="Arial" pitchFamily="34" charset="0"/>
              </a:rPr>
              <a:t>mas </a:t>
            </a:r>
            <a:r>
              <a:rPr lang="es-ES" dirty="0" smtClean="0">
                <a:cs typeface="Arial" pitchFamily="34" charset="0"/>
              </a:rPr>
              <a:t>fáciles </a:t>
            </a:r>
            <a:r>
              <a:rPr lang="es-ES" dirty="0">
                <a:cs typeface="Arial" pitchFamily="34" charset="0"/>
              </a:rPr>
              <a:t>de </a:t>
            </a:r>
            <a:r>
              <a:rPr lang="es-ES" b="1" dirty="0">
                <a:cs typeface="Arial" pitchFamily="34" charset="0"/>
              </a:rPr>
              <a:t>mantener, actualizar y transferir</a:t>
            </a:r>
            <a:r>
              <a:rPr lang="es-ES" dirty="0">
                <a:cs typeface="Arial" pitchFamily="34" charset="0"/>
              </a:rPr>
              <a:t> a otros </a:t>
            </a:r>
            <a:r>
              <a:rPr lang="es-ES" dirty="0" smtClean="0">
                <a:cs typeface="Arial" pitchFamily="34" charset="0"/>
              </a:rPr>
              <a:t>formatos.</a:t>
            </a:r>
          </a:p>
          <a:p>
            <a:pPr marL="0" indent="0">
              <a:buNone/>
            </a:pPr>
            <a:r>
              <a:rPr lang="es-ES" dirty="0" smtClean="0">
                <a:cs typeface="Arial" pitchFamily="34" charset="0"/>
              </a:rPr>
              <a:t>Evidencia el </a:t>
            </a:r>
            <a:r>
              <a:rPr lang="es-ES" b="1" dirty="0" smtClean="0">
                <a:cs typeface="Arial" pitchFamily="34" charset="0"/>
              </a:rPr>
              <a:t>cumplimiento de la ley</a:t>
            </a:r>
            <a:r>
              <a:rPr lang="es-ES" dirty="0" smtClean="0">
                <a:cs typeface="Arial" pitchFamily="34" charset="0"/>
              </a:rPr>
              <a:t>.</a:t>
            </a:r>
            <a:endParaRPr lang="es-ES" dirty="0"/>
          </a:p>
          <a:p>
            <a:pPr lvl="1"/>
            <a:r>
              <a:rPr lang="es-ES" dirty="0"/>
              <a:t>Ley 34/2002, de 11 de julio de 2002, de servicios de la sociedad de la información y comercio electrónico (LSSICE).</a:t>
            </a:r>
          </a:p>
          <a:p>
            <a:pPr lvl="1"/>
            <a:r>
              <a:rPr lang="es-ES" dirty="0"/>
              <a:t>Ley 51/2003, de 2 de diciembre de 2003, de igualdad de oportunidades, no discriminación y accesibilidad universal de las personas con discapacidad (LIONDAU</a:t>
            </a:r>
            <a:r>
              <a:rPr lang="es-ES" dirty="0" smtClean="0"/>
              <a:t>).</a:t>
            </a:r>
          </a:p>
          <a:p>
            <a:pPr lvl="1"/>
            <a:r>
              <a:rPr lang="es-ES" dirty="0"/>
              <a:t>Real Decreto 1112/2018, de 7 de septiembre, sobre accesibilidad de los sitios web y aplicaciones para dispositivos móviles del sector público</a:t>
            </a:r>
            <a:r>
              <a:rPr lang="es-ES" dirty="0" smtClean="0"/>
              <a:t>.</a:t>
            </a:r>
            <a:endParaRPr lang="es-ES" dirty="0">
              <a:cs typeface="Arial" pitchFamily="34" charset="0"/>
            </a:endParaRPr>
          </a:p>
          <a:p>
            <a:pPr marL="0" indent="0">
              <a:buNone/>
            </a:pPr>
            <a:r>
              <a:rPr lang="es-ES" dirty="0" smtClean="0"/>
              <a:t>Demuestra </a:t>
            </a:r>
            <a:r>
              <a:rPr lang="es-ES" b="1" dirty="0" smtClean="0"/>
              <a:t>responsabilidad social</a:t>
            </a:r>
            <a:r>
              <a:rPr lang="es-ES" dirty="0" smtClean="0"/>
              <a:t>.</a:t>
            </a:r>
          </a:p>
          <a:p>
            <a:pPr lvl="1"/>
            <a:r>
              <a:rPr lang="es-ES" dirty="0" smtClean="0"/>
              <a:t>Refuerza la imagen de la UV y nos diferencia.</a:t>
            </a:r>
          </a:p>
        </p:txBody>
      </p:sp>
      <p:sp>
        <p:nvSpPr>
          <p:cNvPr id="4" name="Marcador de número de diapositiva 30"/>
          <p:cNvSpPr>
            <a:spLocks noGrp="1"/>
          </p:cNvSpPr>
          <p:nvPr>
            <p:ph type="sldNum" sz="quarter" idx="12"/>
          </p:nvPr>
        </p:nvSpPr>
        <p:spPr/>
        <p:txBody>
          <a:bodyPr/>
          <a:lstStyle/>
          <a:p>
            <a:fld id="{F938A9F6-B01D-4629-B44B-24D4F76B3417}" type="slidenum">
              <a:rPr lang="es-ES" smtClean="0"/>
              <a:t>30</a:t>
            </a:fld>
            <a:endParaRPr lang="es-ES" dirty="0"/>
          </a:p>
        </p:txBody>
      </p:sp>
      <p:pic>
        <p:nvPicPr>
          <p:cNvPr id="5" name="Diapositiva 30" descr="Audio diapositiva 30" title="Audio diapositiva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924" y="4756150"/>
            <a:ext cx="933450" cy="933450"/>
          </a:xfrm>
          <a:prstGeom prst="rect">
            <a:avLst/>
          </a:prstGeom>
        </p:spPr>
      </p:pic>
    </p:spTree>
    <p:extLst>
      <p:ext uri="{BB962C8B-B14F-4D97-AF65-F5344CB8AC3E}">
        <p14:creationId xmlns:p14="http://schemas.microsoft.com/office/powerpoint/2010/main" val="395564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200" dirty="0">
                <a:solidFill>
                  <a:srgbClr val="203864"/>
                </a:solidFill>
                <a:latin typeface="Arial" pitchFamily="34" charset="0"/>
                <a:cs typeface="Arial" pitchFamily="34" charset="0"/>
              </a:rPr>
              <a:t>Resumen:</a:t>
            </a:r>
          </a:p>
        </p:txBody>
      </p:sp>
      <p:sp>
        <p:nvSpPr>
          <p:cNvPr id="3" name="Marcador de contenido 2"/>
          <p:cNvSpPr>
            <a:spLocks noGrp="1"/>
          </p:cNvSpPr>
          <p:nvPr>
            <p:ph idx="1"/>
          </p:nvPr>
        </p:nvSpPr>
        <p:spPr>
          <a:xfrm>
            <a:off x="628649" y="1570183"/>
            <a:ext cx="8242395" cy="4862222"/>
          </a:xfrm>
        </p:spPr>
        <p:txBody>
          <a:bodyPr>
            <a:normAutofit lnSpcReduction="10000"/>
          </a:bodyPr>
          <a:lstStyle/>
          <a:p>
            <a:r>
              <a:rPr lang="es-ES" dirty="0" smtClean="0"/>
              <a:t>Existen personas con limitaciones personales, pero también existen limitaciones tecnológicas.</a:t>
            </a:r>
          </a:p>
          <a:p>
            <a:r>
              <a:rPr lang="es-ES" dirty="0" smtClean="0"/>
              <a:t>Es importante trabajar con un diseño universal.</a:t>
            </a:r>
          </a:p>
          <a:p>
            <a:r>
              <a:rPr lang="es-ES" dirty="0" smtClean="0"/>
              <a:t>Debemos cuidar la tipografía, interlineados y los títulos.</a:t>
            </a:r>
          </a:p>
          <a:p>
            <a:r>
              <a:rPr lang="es-ES" dirty="0" smtClean="0"/>
              <a:t>Evitar hacer referencias a color además de vigilar los contrastes.</a:t>
            </a:r>
          </a:p>
          <a:p>
            <a:r>
              <a:rPr lang="es-ES" dirty="0" smtClean="0"/>
              <a:t>Debemos siempre describir todo el contenido no textual.</a:t>
            </a:r>
          </a:p>
          <a:p>
            <a:r>
              <a:rPr lang="es-ES" dirty="0" smtClean="0"/>
              <a:t>Al convertir a </a:t>
            </a:r>
            <a:r>
              <a:rPr lang="es-ES" dirty="0" err="1" smtClean="0"/>
              <a:t>pdf</a:t>
            </a:r>
            <a:r>
              <a:rPr lang="es-ES" dirty="0" smtClean="0"/>
              <a:t>, debemos marcar las opciones de accesibilidad.</a:t>
            </a:r>
          </a:p>
          <a:p>
            <a:r>
              <a:rPr lang="es-ES" dirty="0" smtClean="0"/>
              <a:t>Trabajar de forma accesible nos aporta ventajas en la docencia.</a:t>
            </a:r>
            <a:endParaRPr lang="es-ES" dirty="0"/>
          </a:p>
        </p:txBody>
      </p:sp>
      <p:sp>
        <p:nvSpPr>
          <p:cNvPr id="4" name="Marcador de número de diapositiva 31"/>
          <p:cNvSpPr>
            <a:spLocks noGrp="1"/>
          </p:cNvSpPr>
          <p:nvPr>
            <p:ph type="sldNum" sz="quarter" idx="12"/>
          </p:nvPr>
        </p:nvSpPr>
        <p:spPr/>
        <p:txBody>
          <a:bodyPr/>
          <a:lstStyle/>
          <a:p>
            <a:fld id="{F938A9F6-B01D-4629-B44B-24D4F76B3417}" type="slidenum">
              <a:rPr lang="es-ES" smtClean="0"/>
              <a:t>31</a:t>
            </a:fld>
            <a:endParaRPr lang="es-ES" dirty="0"/>
          </a:p>
        </p:txBody>
      </p:sp>
      <p:pic>
        <p:nvPicPr>
          <p:cNvPr id="5" name="Diapositiva 31" descr="Audio diapositiva 31" title="Audio diapositiva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69200" y="5911850"/>
            <a:ext cx="946150" cy="946150"/>
          </a:xfrm>
          <a:prstGeom prst="rect">
            <a:avLst/>
          </a:prstGeom>
        </p:spPr>
      </p:pic>
    </p:spTree>
    <p:extLst>
      <p:ext uri="{BB962C8B-B14F-4D97-AF65-F5344CB8AC3E}">
        <p14:creationId xmlns:p14="http://schemas.microsoft.com/office/powerpoint/2010/main" val="2194461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200" dirty="0">
                <a:solidFill>
                  <a:srgbClr val="203864"/>
                </a:solidFill>
                <a:latin typeface="Arial" pitchFamily="34" charset="0"/>
                <a:cs typeface="Arial" pitchFamily="34" charset="0"/>
              </a:rPr>
              <a:t>Muchas gracias!!</a:t>
            </a:r>
          </a:p>
        </p:txBody>
      </p:sp>
      <p:sp>
        <p:nvSpPr>
          <p:cNvPr id="3" name="Marcador de contenido 2"/>
          <p:cNvSpPr>
            <a:spLocks noGrp="1"/>
          </p:cNvSpPr>
          <p:nvPr>
            <p:ph idx="1"/>
          </p:nvPr>
        </p:nvSpPr>
        <p:spPr>
          <a:xfrm>
            <a:off x="894129" y="3674170"/>
            <a:ext cx="7886700" cy="2715905"/>
          </a:xfrm>
        </p:spPr>
        <p:txBody>
          <a:bodyPr>
            <a:normAutofit fontScale="55000" lnSpcReduction="20000"/>
          </a:bodyPr>
          <a:lstStyle/>
          <a:p>
            <a:pPr marL="0" indent="0" algn="r">
              <a:buNone/>
            </a:pPr>
            <a:endParaRPr lang="es-ES" b="1" dirty="0" smtClean="0">
              <a:hlinkClick r:id="rId4" tooltip="Web de UVdiscapacitat"/>
            </a:endParaRPr>
          </a:p>
          <a:p>
            <a:pPr marL="0" indent="0" algn="r">
              <a:buNone/>
            </a:pPr>
            <a:endParaRPr lang="es-ES" b="1" dirty="0">
              <a:hlinkClick r:id="rId4" tooltip="Web de UVdiscapacitat"/>
            </a:endParaRPr>
          </a:p>
          <a:p>
            <a:pPr marL="0" indent="0" algn="r">
              <a:buNone/>
            </a:pPr>
            <a:endParaRPr lang="es-ES" b="1" dirty="0" smtClean="0">
              <a:hlinkClick r:id="rId4" tooltip="Web de UVdiscapacitat"/>
            </a:endParaRPr>
          </a:p>
          <a:p>
            <a:pPr marL="0" indent="0" algn="r">
              <a:buNone/>
            </a:pPr>
            <a:endParaRPr lang="es-ES" b="1" dirty="0">
              <a:hlinkClick r:id="rId4" tooltip="Web de UVdiscapacitat"/>
            </a:endParaRPr>
          </a:p>
          <a:p>
            <a:pPr marL="0" indent="0" algn="r">
              <a:buNone/>
            </a:pPr>
            <a:endParaRPr lang="es-ES" b="1" dirty="0" smtClean="0">
              <a:hlinkClick r:id="rId4" tooltip="Web de UVdiscapacitat"/>
            </a:endParaRPr>
          </a:p>
          <a:p>
            <a:pPr marL="0" indent="0" algn="r">
              <a:buNone/>
            </a:pPr>
            <a:r>
              <a:rPr lang="es-ES" sz="3800" b="1" dirty="0" smtClean="0">
                <a:hlinkClick r:id="rId4" tooltip="Web de UVdiscapacitat"/>
              </a:rPr>
              <a:t>Web de </a:t>
            </a:r>
            <a:r>
              <a:rPr lang="es-ES" sz="3800" b="1" dirty="0" err="1" smtClean="0">
                <a:hlinkClick r:id="rId4" tooltip="Web de UVdiscapacitat"/>
              </a:rPr>
              <a:t>UVdiscapacitat</a:t>
            </a:r>
            <a:endParaRPr lang="es-ES" sz="3800" b="1" dirty="0" smtClean="0"/>
          </a:p>
          <a:p>
            <a:pPr marL="0" indent="0" algn="r">
              <a:buNone/>
            </a:pPr>
            <a:endParaRPr lang="es-ES" sz="3800" b="1" dirty="0" smtClean="0"/>
          </a:p>
          <a:p>
            <a:pPr marL="0" indent="0" algn="r">
              <a:buNone/>
            </a:pPr>
            <a:r>
              <a:rPr lang="es-ES" sz="3800" b="1" dirty="0" smtClean="0"/>
              <a:t>Javier Francés </a:t>
            </a:r>
            <a:r>
              <a:rPr lang="es-ES" sz="3800" b="1" dirty="0" err="1" smtClean="0"/>
              <a:t>Aloy</a:t>
            </a:r>
            <a:endParaRPr lang="es-ES" sz="3800" b="1" dirty="0" smtClean="0"/>
          </a:p>
          <a:p>
            <a:pPr marL="0" indent="0" algn="r">
              <a:buNone/>
            </a:pPr>
            <a:r>
              <a:rPr lang="es-ES" sz="3800" dirty="0">
                <a:hlinkClick r:id="rId5" tooltip="Correo electrónico a Javier Francés Aloy"/>
              </a:rPr>
              <a:t>j</a:t>
            </a:r>
            <a:r>
              <a:rPr lang="es-ES" sz="3800" dirty="0" smtClean="0">
                <a:hlinkClick r:id="rId5" tooltip="Correo electrónico a Javier Francés Aloy"/>
              </a:rPr>
              <a:t>avier.frances@fundacions.uv.es</a:t>
            </a:r>
            <a:r>
              <a:rPr lang="es-ES" sz="3800" dirty="0" smtClean="0"/>
              <a:t> </a:t>
            </a:r>
            <a:endParaRPr lang="es-ES" sz="3800" dirty="0"/>
          </a:p>
        </p:txBody>
      </p:sp>
      <p:pic>
        <p:nvPicPr>
          <p:cNvPr id="5" name="1 Imagen" descr="Varias personas con discapacidad y una huella dactilar de fondo" title="Imagen decorativa UVdiscapacitat"/>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7832" y="1392763"/>
            <a:ext cx="4099647" cy="456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número de diapositiva 32"/>
          <p:cNvSpPr>
            <a:spLocks noGrp="1"/>
          </p:cNvSpPr>
          <p:nvPr>
            <p:ph type="sldNum" sz="quarter" idx="12"/>
          </p:nvPr>
        </p:nvSpPr>
        <p:spPr/>
        <p:txBody>
          <a:bodyPr/>
          <a:lstStyle/>
          <a:p>
            <a:fld id="{F938A9F6-B01D-4629-B44B-24D4F76B3417}" type="slidenum">
              <a:rPr lang="es-ES" smtClean="0"/>
              <a:t>32</a:t>
            </a:fld>
            <a:endParaRPr lang="es-ES" dirty="0"/>
          </a:p>
        </p:txBody>
      </p:sp>
      <p:pic>
        <p:nvPicPr>
          <p:cNvPr id="6" name="Diapositiva 32" descr="Audio diapositiva 32" title="Audio diapositiva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54017" y="3674170"/>
            <a:ext cx="926812" cy="926812"/>
          </a:xfrm>
          <a:prstGeom prst="rect">
            <a:avLst/>
          </a:prstGeom>
        </p:spPr>
      </p:pic>
    </p:spTree>
    <p:extLst>
      <p:ext uri="{BB962C8B-B14F-4D97-AF65-F5344CB8AC3E}">
        <p14:creationId xmlns:p14="http://schemas.microsoft.com/office/powerpoint/2010/main" val="956743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p:cNvSpPr>
            <a:spLocks noGrp="1"/>
          </p:cNvSpPr>
          <p:nvPr>
            <p:ph type="title"/>
          </p:nvPr>
        </p:nvSpPr>
        <p:spPr>
          <a:xfrm>
            <a:off x="628650" y="560315"/>
            <a:ext cx="7886700" cy="1325563"/>
          </a:xfrm>
        </p:spPr>
        <p:txBody>
          <a:bodyPr>
            <a:normAutofit/>
          </a:bodyPr>
          <a:lstStyle/>
          <a:p>
            <a:r>
              <a:rPr lang="es-ES" sz="3200" dirty="0" smtClean="0">
                <a:solidFill>
                  <a:schemeClr val="accent5">
                    <a:lumMod val="50000"/>
                  </a:schemeClr>
                </a:solidFill>
                <a:latin typeface="Arial" panose="020B0604020202020204" pitchFamily="34" charset="0"/>
                <a:cs typeface="Arial" panose="020B0604020202020204" pitchFamily="34" charset="0"/>
              </a:rPr>
              <a:t>Introducción:</a:t>
            </a:r>
            <a:endParaRPr lang="es-ES" sz="3200" dirty="0">
              <a:solidFill>
                <a:schemeClr val="accent5">
                  <a:lumMod val="50000"/>
                </a:schemeClr>
              </a:solidFill>
              <a:latin typeface="Arial" panose="020B0604020202020204" pitchFamily="34" charset="0"/>
              <a:cs typeface="Arial" panose="020B0604020202020204" pitchFamily="34" charset="0"/>
            </a:endParaRPr>
          </a:p>
        </p:txBody>
      </p:sp>
      <p:sp>
        <p:nvSpPr>
          <p:cNvPr id="2" name="Marcador de contenido"/>
          <p:cNvSpPr>
            <a:spLocks noGrp="1"/>
          </p:cNvSpPr>
          <p:nvPr>
            <p:ph idx="1"/>
          </p:nvPr>
        </p:nvSpPr>
        <p:spPr>
          <a:xfrm>
            <a:off x="638482" y="1885878"/>
            <a:ext cx="8505518" cy="4351338"/>
          </a:xfrm>
        </p:spPr>
        <p:txBody>
          <a:bodyPr>
            <a:normAutofit/>
          </a:bodyPr>
          <a:lstStyle/>
          <a:p>
            <a:pPr marL="0" indent="0">
              <a:buNone/>
            </a:pPr>
            <a:r>
              <a:rPr lang="es-ES" sz="2300" dirty="0" smtClean="0"/>
              <a:t>Un PowerPoint accesible es un documento para </a:t>
            </a:r>
          </a:p>
          <a:p>
            <a:pPr marL="0" indent="0">
              <a:buNone/>
            </a:pPr>
            <a:r>
              <a:rPr lang="es-ES" sz="2300" dirty="0" smtClean="0">
                <a:solidFill>
                  <a:srgbClr val="203864"/>
                </a:solidFill>
              </a:rPr>
              <a:t>todas las personas</a:t>
            </a:r>
            <a:r>
              <a:rPr lang="es-ES" sz="2300" dirty="0" smtClean="0"/>
              <a:t>.</a:t>
            </a:r>
          </a:p>
          <a:p>
            <a:pPr marL="0" indent="0">
              <a:buNone/>
            </a:pPr>
            <a:endParaRPr lang="es-ES" sz="2300" dirty="0">
              <a:solidFill>
                <a:srgbClr val="A40000"/>
              </a:solidFill>
            </a:endParaRPr>
          </a:p>
          <a:p>
            <a:pPr marL="0" indent="0">
              <a:spcAft>
                <a:spcPts val="3000"/>
              </a:spcAft>
              <a:buNone/>
            </a:pPr>
            <a:r>
              <a:rPr lang="es-ES" sz="2300" dirty="0" smtClean="0"/>
              <a:t>“Accesible” significa, </a:t>
            </a:r>
            <a:r>
              <a:rPr lang="es-ES" sz="2300" dirty="0">
                <a:solidFill>
                  <a:srgbClr val="203864"/>
                </a:solidFill>
              </a:rPr>
              <a:t>independientemente</a:t>
            </a:r>
            <a:r>
              <a:rPr lang="es-ES" sz="2300" dirty="0"/>
              <a:t>:</a:t>
            </a:r>
          </a:p>
          <a:p>
            <a:pPr lvl="1"/>
            <a:r>
              <a:rPr lang="es-ES" sz="2300" dirty="0"/>
              <a:t>de las </a:t>
            </a:r>
            <a:r>
              <a:rPr lang="es-ES" sz="2300" b="1" dirty="0">
                <a:solidFill>
                  <a:srgbClr val="203864"/>
                </a:solidFill>
              </a:rPr>
              <a:t>limitaciones </a:t>
            </a:r>
            <a:r>
              <a:rPr lang="es-ES" sz="2300" b="1" dirty="0" smtClean="0">
                <a:solidFill>
                  <a:srgbClr val="203864"/>
                </a:solidFill>
              </a:rPr>
              <a:t>personales</a:t>
            </a:r>
            <a:r>
              <a:rPr lang="es-ES" sz="2300" b="1" dirty="0">
                <a:solidFill>
                  <a:srgbClr val="203864"/>
                </a:solidFill>
              </a:rPr>
              <a:t>.</a:t>
            </a:r>
          </a:p>
          <a:p>
            <a:pPr lvl="1">
              <a:spcBef>
                <a:spcPts val="3600"/>
              </a:spcBef>
            </a:pPr>
            <a:r>
              <a:rPr lang="es-ES" sz="2300" dirty="0"/>
              <a:t>de las </a:t>
            </a:r>
            <a:r>
              <a:rPr lang="es-ES" sz="2300" b="1" dirty="0" smtClean="0">
                <a:solidFill>
                  <a:srgbClr val="203864"/>
                </a:solidFill>
              </a:rPr>
              <a:t>limitaciones tecnológicas </a:t>
            </a:r>
            <a:r>
              <a:rPr lang="es-ES" sz="2300" dirty="0" smtClean="0"/>
              <a:t>o </a:t>
            </a:r>
            <a:r>
              <a:rPr lang="es-ES" sz="2300" dirty="0"/>
              <a:t>del entorno.</a:t>
            </a:r>
          </a:p>
          <a:p>
            <a:pPr marL="0" indent="0">
              <a:buNone/>
            </a:pPr>
            <a:endParaRPr lang="es-ES" dirty="0">
              <a:solidFill>
                <a:srgbClr val="A40000"/>
              </a:solidFill>
            </a:endParaRPr>
          </a:p>
        </p:txBody>
      </p:sp>
      <p:sp>
        <p:nvSpPr>
          <p:cNvPr id="4" name="Marcador de número de diapositiva 4"/>
          <p:cNvSpPr>
            <a:spLocks noGrp="1"/>
          </p:cNvSpPr>
          <p:nvPr>
            <p:ph type="sldNum" sz="quarter" idx="12"/>
          </p:nvPr>
        </p:nvSpPr>
        <p:spPr/>
        <p:txBody>
          <a:bodyPr/>
          <a:lstStyle/>
          <a:p>
            <a:fld id="{F938A9F6-B01D-4629-B44B-24D4F76B3417}" type="slidenum">
              <a:rPr lang="es-ES" smtClean="0"/>
              <a:t>4</a:t>
            </a:fld>
            <a:endParaRPr lang="es-ES"/>
          </a:p>
        </p:txBody>
      </p:sp>
      <p:pic>
        <p:nvPicPr>
          <p:cNvPr id="5" name="Diapositiva 4" descr="Audio diapositiva 4" title="Audio diapositiva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5952" y="5633884"/>
            <a:ext cx="981083" cy="981083"/>
          </a:xfrm>
          <a:prstGeom prst="rect">
            <a:avLst/>
          </a:prstGeom>
        </p:spPr>
      </p:pic>
    </p:spTree>
    <p:extLst>
      <p:ext uri="{BB962C8B-B14F-4D97-AF65-F5344CB8AC3E}">
        <p14:creationId xmlns:p14="http://schemas.microsoft.com/office/powerpoint/2010/main" val="3200297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9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628650" y="780787"/>
            <a:ext cx="7886700" cy="807892"/>
          </a:xfrm>
        </p:spPr>
        <p:txBody>
          <a:bodyPr/>
          <a:lstStyle/>
          <a:p>
            <a:r>
              <a:rPr lang="es-ES" dirty="0" smtClean="0">
                <a:solidFill>
                  <a:schemeClr val="bg1"/>
                </a:solidFill>
              </a:rPr>
              <a:t>Limitaciones personales:</a:t>
            </a:r>
            <a:endParaRPr lang="es-ES" dirty="0">
              <a:solidFill>
                <a:schemeClr val="bg1"/>
              </a:solidFill>
            </a:endParaRPr>
          </a:p>
        </p:txBody>
      </p:sp>
      <p:graphicFrame>
        <p:nvGraphicFramePr>
          <p:cNvPr id="4" name="Título" descr="Título: Limitaciones Personales - Limitaciones tecnológicas y del entorno" title="Título: Limitaciones Personales - Limitaciones tecnológicas y del entorno"/>
          <p:cNvGraphicFramePr/>
          <p:nvPr>
            <p:extLst>
              <p:ext uri="{D42A27DB-BD31-4B8C-83A1-F6EECF244321}">
                <p14:modId xmlns:p14="http://schemas.microsoft.com/office/powerpoint/2010/main" val="4122169083"/>
              </p:ext>
            </p:extLst>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Marcador de contenido"/>
          <p:cNvSpPr>
            <a:spLocks noGrp="1"/>
          </p:cNvSpPr>
          <p:nvPr>
            <p:ph idx="1"/>
          </p:nvPr>
        </p:nvSpPr>
        <p:spPr>
          <a:xfrm>
            <a:off x="628650" y="1588679"/>
            <a:ext cx="7886700" cy="4351338"/>
          </a:xfrm>
        </p:spPr>
        <p:txBody>
          <a:bodyPr>
            <a:normAutofit/>
          </a:bodyPr>
          <a:lstStyle/>
          <a:p>
            <a:r>
              <a:rPr lang="es-ES" sz="2600" dirty="0" smtClean="0"/>
              <a:t>Personas con discapacidad:</a:t>
            </a:r>
          </a:p>
          <a:p>
            <a:pPr lvl="1"/>
            <a:r>
              <a:rPr lang="es-ES" sz="2600" b="1" dirty="0" smtClean="0"/>
              <a:t>Visual</a:t>
            </a:r>
            <a:r>
              <a:rPr lang="es-ES" sz="2600" dirty="0" smtClean="0"/>
              <a:t> </a:t>
            </a:r>
            <a:r>
              <a:rPr lang="es-ES" sz="2600" dirty="0" smtClean="0">
                <a:sym typeface="Wingdings" panose="05000000000000000000" pitchFamily="2" charset="2"/>
              </a:rPr>
              <a:t> </a:t>
            </a:r>
            <a:r>
              <a:rPr lang="es-ES" sz="2600" dirty="0" smtClean="0"/>
              <a:t>Ceguera, </a:t>
            </a:r>
            <a:r>
              <a:rPr lang="es-ES" sz="2600" dirty="0" err="1" smtClean="0"/>
              <a:t>sordoceguera</a:t>
            </a:r>
            <a:r>
              <a:rPr lang="es-ES" sz="2600" dirty="0" smtClean="0"/>
              <a:t>.</a:t>
            </a:r>
            <a:endParaRPr lang="es-ES" sz="2600" dirty="0"/>
          </a:p>
        </p:txBody>
      </p:sp>
      <p:sp>
        <p:nvSpPr>
          <p:cNvPr id="14" name="Cuadro texto"/>
          <p:cNvSpPr txBox="1"/>
          <p:nvPr/>
        </p:nvSpPr>
        <p:spPr>
          <a:xfrm>
            <a:off x="323528" y="2875707"/>
            <a:ext cx="4824536" cy="400110"/>
          </a:xfrm>
          <a:prstGeom prst="rect">
            <a:avLst/>
          </a:prstGeom>
          <a:noFill/>
        </p:spPr>
        <p:txBody>
          <a:bodyPr wrap="square" rtlCol="0">
            <a:spAutoFit/>
          </a:bodyPr>
          <a:lstStyle/>
          <a:p>
            <a:r>
              <a:rPr lang="es-ES" sz="2000" b="1" dirty="0" smtClean="0">
                <a:solidFill>
                  <a:srgbClr val="203864"/>
                </a:solidFill>
              </a:rPr>
              <a:t>Ejemplos de productos de apoyo:</a:t>
            </a:r>
            <a:endParaRPr lang="es-ES" sz="2000" b="1" dirty="0">
              <a:solidFill>
                <a:srgbClr val="203864"/>
              </a:solidFill>
            </a:endParaRPr>
          </a:p>
        </p:txBody>
      </p:sp>
      <p:sp>
        <p:nvSpPr>
          <p:cNvPr id="21" name="CuadroTexto"/>
          <p:cNvSpPr txBox="1"/>
          <p:nvPr/>
        </p:nvSpPr>
        <p:spPr>
          <a:xfrm>
            <a:off x="331030" y="3743806"/>
            <a:ext cx="2178509" cy="369332"/>
          </a:xfrm>
          <a:prstGeom prst="rect">
            <a:avLst/>
          </a:prstGeom>
          <a:noFill/>
        </p:spPr>
        <p:txBody>
          <a:bodyPr wrap="square" rtlCol="0">
            <a:spAutoFit/>
          </a:bodyPr>
          <a:lstStyle/>
          <a:p>
            <a:r>
              <a:rPr lang="es-ES" b="1" dirty="0" smtClean="0"/>
              <a:t>Línea Braille</a:t>
            </a:r>
            <a:endParaRPr lang="es-ES" b="1" dirty="0"/>
          </a:p>
        </p:txBody>
      </p:sp>
      <p:pic>
        <p:nvPicPr>
          <p:cNvPr id="5132" name="Imagen" descr="Imagen: Línea Braille" title="Imagen: Línea Brail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0720" y="4350084"/>
            <a:ext cx="3944141" cy="1275272"/>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p:cNvSpPr txBox="1"/>
          <p:nvPr/>
        </p:nvSpPr>
        <p:spPr>
          <a:xfrm>
            <a:off x="4843034" y="3684575"/>
            <a:ext cx="3710094" cy="369332"/>
          </a:xfrm>
          <a:prstGeom prst="rect">
            <a:avLst/>
          </a:prstGeom>
          <a:noFill/>
        </p:spPr>
        <p:txBody>
          <a:bodyPr wrap="square" rtlCol="0">
            <a:spAutoFit/>
          </a:bodyPr>
          <a:lstStyle/>
          <a:p>
            <a:r>
              <a:rPr lang="es-ES" b="1" dirty="0" smtClean="0"/>
              <a:t>Lectores de pantalla: </a:t>
            </a:r>
            <a:r>
              <a:rPr lang="es-ES" b="1" dirty="0" err="1" smtClean="0"/>
              <a:t>Jaws</a:t>
            </a:r>
            <a:r>
              <a:rPr lang="es-ES" b="1" dirty="0" smtClean="0"/>
              <a:t> o NVDA</a:t>
            </a:r>
            <a:endParaRPr lang="es-ES" b="1" dirty="0"/>
          </a:p>
        </p:txBody>
      </p:sp>
      <p:pic>
        <p:nvPicPr>
          <p:cNvPr id="5133" name="Imagen" descr="Imagen NVDA" title="Imagen NVD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24085" y="4240824"/>
            <a:ext cx="481268" cy="481268"/>
          </a:xfrm>
          <a:prstGeom prst="rect">
            <a:avLst/>
          </a:prstGeom>
          <a:noFill/>
          <a:extLst>
            <a:ext uri="{909E8E84-426E-40DD-AFC4-6F175D3DCCD1}">
              <a14:hiddenFill xmlns:a14="http://schemas.microsoft.com/office/drawing/2010/main">
                <a:solidFill>
                  <a:srgbClr val="FFFFFF"/>
                </a:solidFill>
              </a14:hiddenFill>
            </a:ext>
          </a:extLst>
        </p:spPr>
      </p:pic>
      <p:pic>
        <p:nvPicPr>
          <p:cNvPr id="5135" name="Imagen" descr="Imagen: JAWS" title="Imagen: JAW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60471" y="5062136"/>
            <a:ext cx="393034" cy="393035"/>
          </a:xfrm>
          <a:prstGeom prst="rect">
            <a:avLst/>
          </a:prstGeom>
          <a:noFill/>
          <a:extLst>
            <a:ext uri="{909E8E84-426E-40DD-AFC4-6F175D3DCCD1}">
              <a14:hiddenFill xmlns:a14="http://schemas.microsoft.com/office/drawing/2010/main">
                <a:solidFill>
                  <a:srgbClr val="FFFFFF"/>
                </a:solidFill>
              </a14:hiddenFill>
            </a:ext>
          </a:extLst>
        </p:spPr>
      </p:pic>
      <p:sp>
        <p:nvSpPr>
          <p:cNvPr id="27" name="Flecha derecha" descr="Flecha negra hacia la derecha" title="Flecha"/>
          <p:cNvSpPr/>
          <p:nvPr/>
        </p:nvSpPr>
        <p:spPr>
          <a:xfrm>
            <a:off x="5867311" y="4683543"/>
            <a:ext cx="475456" cy="37804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Imagen" descr="Imagen: Los lectores de pantalla leerán el contenido en voz alta" title="Imagen: Los lectores de pantalla leerán el contenido en voz alta"/>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04725" y="4219132"/>
            <a:ext cx="1929006" cy="1537177"/>
          </a:xfrm>
          <a:prstGeom prst="rect">
            <a:avLst/>
          </a:prstGeom>
        </p:spPr>
      </p:pic>
      <p:sp>
        <p:nvSpPr>
          <p:cNvPr id="3" name="Marcador de número de diapositiva 5"/>
          <p:cNvSpPr>
            <a:spLocks noGrp="1"/>
          </p:cNvSpPr>
          <p:nvPr>
            <p:ph type="sldNum" sz="quarter" idx="12"/>
          </p:nvPr>
        </p:nvSpPr>
        <p:spPr/>
        <p:txBody>
          <a:bodyPr/>
          <a:lstStyle/>
          <a:p>
            <a:fld id="{F938A9F6-B01D-4629-B44B-24D4F76B3417}" type="slidenum">
              <a:rPr lang="es-ES" smtClean="0"/>
              <a:pPr/>
              <a:t>5</a:t>
            </a:fld>
            <a:endParaRPr lang="es-ES"/>
          </a:p>
        </p:txBody>
      </p:sp>
      <p:pic>
        <p:nvPicPr>
          <p:cNvPr id="5" name="Diapositiva 5" descr="Audio diapositiva 5" title="Audio diapositiva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83406" y="5776253"/>
            <a:ext cx="984705" cy="984705"/>
          </a:xfrm>
          <a:prstGeom prst="rect">
            <a:avLst/>
          </a:prstGeom>
        </p:spPr>
      </p:pic>
    </p:spTree>
    <p:extLst>
      <p:ext uri="{BB962C8B-B14F-4D97-AF65-F5344CB8AC3E}">
        <p14:creationId xmlns:p14="http://schemas.microsoft.com/office/powerpoint/2010/main" val="3928745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628650" y="741026"/>
            <a:ext cx="7886700" cy="807892"/>
          </a:xfrm>
        </p:spPr>
        <p:txBody>
          <a:bodyPr/>
          <a:lstStyle/>
          <a:p>
            <a:r>
              <a:rPr lang="es-ES" dirty="0"/>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extLst>
              <p:ext uri="{D42A27DB-BD31-4B8C-83A1-F6EECF244321}">
                <p14:modId xmlns:p14="http://schemas.microsoft.com/office/powerpoint/2010/main" val="1593124250"/>
              </p:ext>
            </p:extLst>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Marcador de contenido"/>
          <p:cNvSpPr>
            <a:spLocks noGrp="1"/>
          </p:cNvSpPr>
          <p:nvPr>
            <p:ph idx="1"/>
          </p:nvPr>
        </p:nvSpPr>
        <p:spPr>
          <a:xfrm>
            <a:off x="628650" y="1684907"/>
            <a:ext cx="7886700" cy="4351338"/>
          </a:xfrm>
        </p:spPr>
        <p:txBody>
          <a:bodyPr>
            <a:normAutofit/>
          </a:bodyPr>
          <a:lstStyle/>
          <a:p>
            <a:r>
              <a:rPr lang="es-ES" sz="2600" dirty="0" smtClean="0"/>
              <a:t>Personas con discapacidad:</a:t>
            </a:r>
          </a:p>
          <a:p>
            <a:pPr lvl="1"/>
            <a:r>
              <a:rPr lang="es-ES" sz="2600" b="1" dirty="0" smtClean="0"/>
              <a:t>Visual</a:t>
            </a:r>
            <a:r>
              <a:rPr lang="es-ES" sz="2600" dirty="0" smtClean="0"/>
              <a:t> </a:t>
            </a:r>
            <a:r>
              <a:rPr lang="es-ES" sz="2600" dirty="0" smtClean="0">
                <a:sym typeface="Wingdings" panose="05000000000000000000" pitchFamily="2" charset="2"/>
              </a:rPr>
              <a:t> </a:t>
            </a:r>
            <a:r>
              <a:rPr lang="es-ES" sz="2600" dirty="0" smtClean="0"/>
              <a:t>Baja visión.</a:t>
            </a:r>
            <a:endParaRPr lang="es-ES" sz="2600" dirty="0"/>
          </a:p>
        </p:txBody>
      </p:sp>
      <p:sp>
        <p:nvSpPr>
          <p:cNvPr id="7" name="CuadroTexto"/>
          <p:cNvSpPr txBox="1"/>
          <p:nvPr/>
        </p:nvSpPr>
        <p:spPr>
          <a:xfrm>
            <a:off x="331030" y="2626179"/>
            <a:ext cx="4824536" cy="400110"/>
          </a:xfrm>
          <a:prstGeom prst="rect">
            <a:avLst/>
          </a:prstGeom>
          <a:noFill/>
        </p:spPr>
        <p:txBody>
          <a:bodyPr wrap="square" rtlCol="0">
            <a:spAutoFit/>
          </a:bodyPr>
          <a:lstStyle/>
          <a:p>
            <a:r>
              <a:rPr lang="es-ES" sz="2000" dirty="0" smtClean="0">
                <a:solidFill>
                  <a:srgbClr val="203864"/>
                </a:solidFill>
              </a:rPr>
              <a:t>Ejemplos de productos de apoyo:</a:t>
            </a:r>
            <a:endParaRPr lang="es-ES" sz="2000" dirty="0">
              <a:solidFill>
                <a:srgbClr val="203864"/>
              </a:solidFill>
            </a:endParaRPr>
          </a:p>
        </p:txBody>
      </p:sp>
      <p:sp>
        <p:nvSpPr>
          <p:cNvPr id="8" name="CuadroTexto"/>
          <p:cNvSpPr txBox="1"/>
          <p:nvPr/>
        </p:nvSpPr>
        <p:spPr>
          <a:xfrm>
            <a:off x="331030" y="3237783"/>
            <a:ext cx="2178509" cy="369332"/>
          </a:xfrm>
          <a:prstGeom prst="rect">
            <a:avLst/>
          </a:prstGeom>
          <a:noFill/>
        </p:spPr>
        <p:txBody>
          <a:bodyPr wrap="square" rtlCol="0">
            <a:spAutoFit/>
          </a:bodyPr>
          <a:lstStyle/>
          <a:p>
            <a:r>
              <a:rPr lang="es-ES" b="1" dirty="0" smtClean="0"/>
              <a:t>Lupa Windows</a:t>
            </a:r>
            <a:endParaRPr lang="es-ES" b="1" dirty="0"/>
          </a:p>
        </p:txBody>
      </p:sp>
      <p:pic>
        <p:nvPicPr>
          <p:cNvPr id="1026" name="Imagen" descr="Imagen: Lupa de Windows" title="Imagen: Lupa de Window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030" y="3818609"/>
            <a:ext cx="5113711" cy="264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uadroTexto"/>
          <p:cNvSpPr txBox="1"/>
          <p:nvPr/>
        </p:nvSpPr>
        <p:spPr>
          <a:xfrm>
            <a:off x="7228689" y="2991861"/>
            <a:ext cx="1406326" cy="369332"/>
          </a:xfrm>
          <a:prstGeom prst="rect">
            <a:avLst/>
          </a:prstGeom>
          <a:noFill/>
        </p:spPr>
        <p:txBody>
          <a:bodyPr wrap="square" rtlCol="0">
            <a:spAutoFit/>
          </a:bodyPr>
          <a:lstStyle/>
          <a:p>
            <a:r>
              <a:rPr lang="es-ES" b="1" dirty="0" err="1" smtClean="0"/>
              <a:t>ZoomText</a:t>
            </a:r>
            <a:endParaRPr lang="es-ES" b="1" dirty="0"/>
          </a:p>
        </p:txBody>
      </p:sp>
      <p:pic>
        <p:nvPicPr>
          <p:cNvPr id="3" name="Imagen" descr="Imagen: Magnificador de pantalla ZoomText" title="Imagen: Magnificador de pantalla ZoomTex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39980" y="3374607"/>
            <a:ext cx="2916373" cy="3402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Marcador de número de diapositiva 6"/>
          <p:cNvSpPr>
            <a:spLocks noGrp="1"/>
          </p:cNvSpPr>
          <p:nvPr>
            <p:ph type="sldNum" sz="quarter" idx="12"/>
          </p:nvPr>
        </p:nvSpPr>
        <p:spPr/>
        <p:txBody>
          <a:bodyPr/>
          <a:lstStyle/>
          <a:p>
            <a:fld id="{F938A9F6-B01D-4629-B44B-24D4F76B3417}" type="slidenum">
              <a:rPr lang="es-ES" smtClean="0"/>
              <a:pPr/>
              <a:t>6</a:t>
            </a:fld>
            <a:endParaRPr lang="es-ES"/>
          </a:p>
        </p:txBody>
      </p:sp>
      <p:pic>
        <p:nvPicPr>
          <p:cNvPr id="6" name="Diapositiva 6" descr="Audio diapositiva 6" title="Audio diapositiva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816539" y="1666633"/>
            <a:ext cx="1075941" cy="1075941"/>
          </a:xfrm>
          <a:prstGeom prst="rect">
            <a:avLst/>
          </a:prstGeom>
        </p:spPr>
      </p:pic>
    </p:spTree>
    <p:extLst>
      <p:ext uri="{BB962C8B-B14F-4D97-AF65-F5344CB8AC3E}">
        <p14:creationId xmlns:p14="http://schemas.microsoft.com/office/powerpoint/2010/main" val="39012734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2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628650" y="762291"/>
            <a:ext cx="7886700" cy="807892"/>
          </a:xfrm>
        </p:spPr>
        <p:txBody>
          <a:bodyPr/>
          <a:lstStyle/>
          <a:p>
            <a:r>
              <a:rPr lang="es-ES" dirty="0"/>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extLst>
              <p:ext uri="{D42A27DB-BD31-4B8C-83A1-F6EECF244321}">
                <p14:modId xmlns:p14="http://schemas.microsoft.com/office/powerpoint/2010/main" val="871621293"/>
              </p:ext>
            </p:extLst>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Marcador de contenido"/>
          <p:cNvSpPr>
            <a:spLocks noGrp="1"/>
          </p:cNvSpPr>
          <p:nvPr>
            <p:ph idx="1"/>
          </p:nvPr>
        </p:nvSpPr>
        <p:spPr>
          <a:xfrm>
            <a:off x="628650" y="1570183"/>
            <a:ext cx="7886700" cy="4351338"/>
          </a:xfrm>
        </p:spPr>
        <p:txBody>
          <a:bodyPr>
            <a:normAutofit/>
          </a:bodyPr>
          <a:lstStyle/>
          <a:p>
            <a:r>
              <a:rPr lang="es-ES" sz="2600" dirty="0" smtClean="0"/>
              <a:t>Personas con discapacidad:</a:t>
            </a:r>
          </a:p>
          <a:p>
            <a:pPr lvl="1"/>
            <a:r>
              <a:rPr lang="es-ES" sz="2600" b="1" dirty="0" smtClean="0"/>
              <a:t>Visual</a:t>
            </a:r>
            <a:r>
              <a:rPr lang="es-ES" sz="2600" dirty="0" smtClean="0"/>
              <a:t> </a:t>
            </a:r>
            <a:r>
              <a:rPr lang="es-ES" sz="2600" dirty="0" smtClean="0">
                <a:sym typeface="Wingdings" panose="05000000000000000000" pitchFamily="2" charset="2"/>
              </a:rPr>
              <a:t> </a:t>
            </a:r>
            <a:r>
              <a:rPr lang="es-ES" sz="2600" dirty="0" smtClean="0"/>
              <a:t>Daltonismo.</a:t>
            </a:r>
            <a:endParaRPr lang="es-ES" sz="2600" dirty="0"/>
          </a:p>
        </p:txBody>
      </p:sp>
      <p:pic>
        <p:nvPicPr>
          <p:cNvPr id="2050" name="Imagen" descr="Imagen: Test de daltonismo" title="Imagen: Test de daltonism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7664" y="2516548"/>
            <a:ext cx="6013196" cy="4008798"/>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7"/>
          <p:cNvSpPr>
            <a:spLocks noGrp="1"/>
          </p:cNvSpPr>
          <p:nvPr>
            <p:ph type="sldNum" sz="quarter" idx="12"/>
          </p:nvPr>
        </p:nvSpPr>
        <p:spPr/>
        <p:txBody>
          <a:bodyPr/>
          <a:lstStyle/>
          <a:p>
            <a:fld id="{F938A9F6-B01D-4629-B44B-24D4F76B3417}" type="slidenum">
              <a:rPr lang="es-ES" smtClean="0"/>
              <a:pPr/>
              <a:t>7</a:t>
            </a:fld>
            <a:endParaRPr lang="es-ES"/>
          </a:p>
        </p:txBody>
      </p:sp>
      <p:pic>
        <p:nvPicPr>
          <p:cNvPr id="5" name="Diapositiva 7" descr="Audio diapositiva 7" title="Audio diapositiva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57430" y="1732611"/>
            <a:ext cx="1035050" cy="1035050"/>
          </a:xfrm>
          <a:prstGeom prst="rect">
            <a:avLst/>
          </a:prstGeom>
        </p:spPr>
      </p:pic>
    </p:spTree>
    <p:extLst>
      <p:ext uri="{BB962C8B-B14F-4D97-AF65-F5344CB8AC3E}">
        <p14:creationId xmlns:p14="http://schemas.microsoft.com/office/powerpoint/2010/main" val="480772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664654" y="762291"/>
            <a:ext cx="7886700" cy="807892"/>
          </a:xfrm>
        </p:spPr>
        <p:txBody>
          <a:bodyPr/>
          <a:lstStyle/>
          <a:p>
            <a:r>
              <a:rPr lang="es-ES" dirty="0"/>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extLst>
              <p:ext uri="{D42A27DB-BD31-4B8C-83A1-F6EECF244321}">
                <p14:modId xmlns:p14="http://schemas.microsoft.com/office/powerpoint/2010/main" val="2674402561"/>
              </p:ext>
            </p:extLst>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Marcador de contenido"/>
          <p:cNvSpPr>
            <a:spLocks noGrp="1"/>
          </p:cNvSpPr>
          <p:nvPr>
            <p:ph idx="1"/>
          </p:nvPr>
        </p:nvSpPr>
        <p:spPr>
          <a:xfrm>
            <a:off x="167267" y="1540405"/>
            <a:ext cx="8725213" cy="2813231"/>
          </a:xfrm>
        </p:spPr>
        <p:txBody>
          <a:bodyPr>
            <a:normAutofit/>
          </a:bodyPr>
          <a:lstStyle/>
          <a:p>
            <a:r>
              <a:rPr lang="es-ES" sz="2800" dirty="0" smtClean="0"/>
              <a:t>Personas con discapacidad:</a:t>
            </a:r>
          </a:p>
          <a:p>
            <a:pPr lvl="1"/>
            <a:r>
              <a:rPr lang="es-ES" sz="2800" b="1" dirty="0" smtClean="0"/>
              <a:t>Auditiva</a:t>
            </a:r>
            <a:r>
              <a:rPr lang="es-ES" sz="2800" dirty="0" smtClean="0"/>
              <a:t> </a:t>
            </a:r>
            <a:r>
              <a:rPr lang="es-ES" sz="2800" dirty="0" smtClean="0">
                <a:sym typeface="Wingdings" panose="05000000000000000000" pitchFamily="2" charset="2"/>
              </a:rPr>
              <a:t> </a:t>
            </a:r>
            <a:r>
              <a:rPr lang="es-ES" sz="2800" dirty="0" smtClean="0"/>
              <a:t>Sordera total o parcial.</a:t>
            </a:r>
          </a:p>
          <a:p>
            <a:pPr lvl="2"/>
            <a:r>
              <a:rPr lang="es-ES" dirty="0" smtClean="0"/>
              <a:t>Colectivo muy heterogéneo: desde una pérdida auditiva muy leve a una sordera total (</a:t>
            </a:r>
            <a:r>
              <a:rPr lang="es-ES" dirty="0" err="1" smtClean="0"/>
              <a:t>cofosis</a:t>
            </a:r>
            <a:r>
              <a:rPr lang="es-ES" dirty="0" smtClean="0"/>
              <a:t>).</a:t>
            </a:r>
          </a:p>
          <a:p>
            <a:pPr lvl="2"/>
            <a:r>
              <a:rPr lang="es-ES" dirty="0"/>
              <a:t>Importancia de la lectura </a:t>
            </a:r>
            <a:r>
              <a:rPr lang="es-ES" dirty="0" err="1"/>
              <a:t>labiofacial</a:t>
            </a:r>
            <a:r>
              <a:rPr lang="es-ES" dirty="0"/>
              <a:t>: problema de atención dividida en toma de apuntes y servicio de Intérprete de LS. </a:t>
            </a:r>
          </a:p>
          <a:p>
            <a:pPr lvl="2"/>
            <a:endParaRPr lang="es-ES" dirty="0"/>
          </a:p>
        </p:txBody>
      </p:sp>
      <p:pic>
        <p:nvPicPr>
          <p:cNvPr id="5" name="Picture 2" descr="Un implante coclear, vista exterior e interior" title="Imagen de implante coclea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4231592"/>
            <a:ext cx="4081037" cy="26118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n de un audífono colocado en la oreja" title="Imagen de un audífon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5430" y="4356081"/>
            <a:ext cx="3815924" cy="2362885"/>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8"/>
          <p:cNvSpPr>
            <a:spLocks noGrp="1"/>
          </p:cNvSpPr>
          <p:nvPr>
            <p:ph type="sldNum" sz="quarter" idx="12"/>
          </p:nvPr>
        </p:nvSpPr>
        <p:spPr/>
        <p:txBody>
          <a:bodyPr/>
          <a:lstStyle/>
          <a:p>
            <a:fld id="{F938A9F6-B01D-4629-B44B-24D4F76B3417}" type="slidenum">
              <a:rPr lang="es-ES" smtClean="0"/>
              <a:pPr/>
              <a:t>8</a:t>
            </a:fld>
            <a:endParaRPr lang="es-ES"/>
          </a:p>
        </p:txBody>
      </p:sp>
      <p:pic>
        <p:nvPicPr>
          <p:cNvPr id="7" name="Diapositiva 8" descr="Audio diapositiva 8" title="Audio diapositiva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85730" y="3711893"/>
            <a:ext cx="1131248" cy="1131248"/>
          </a:xfrm>
          <a:prstGeom prst="rect">
            <a:avLst/>
          </a:prstGeom>
        </p:spPr>
      </p:pic>
    </p:spTree>
    <p:extLst>
      <p:ext uri="{BB962C8B-B14F-4D97-AF65-F5344CB8AC3E}">
        <p14:creationId xmlns:p14="http://schemas.microsoft.com/office/powerpoint/2010/main" val="2351954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9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664654" y="762291"/>
            <a:ext cx="7886700" cy="807892"/>
          </a:xfrm>
        </p:spPr>
        <p:txBody>
          <a:bodyPr/>
          <a:lstStyle/>
          <a:p>
            <a:r>
              <a:rPr lang="es-ES" dirty="0"/>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extLst>
              <p:ext uri="{D42A27DB-BD31-4B8C-83A1-F6EECF244321}">
                <p14:modId xmlns:p14="http://schemas.microsoft.com/office/powerpoint/2010/main" val="1632902031"/>
              </p:ext>
            </p:extLst>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Marcador de contenido"/>
          <p:cNvSpPr>
            <a:spLocks noGrp="1"/>
          </p:cNvSpPr>
          <p:nvPr>
            <p:ph idx="1"/>
          </p:nvPr>
        </p:nvSpPr>
        <p:spPr>
          <a:xfrm>
            <a:off x="167267" y="1540405"/>
            <a:ext cx="8725213" cy="4659673"/>
          </a:xfrm>
        </p:spPr>
        <p:txBody>
          <a:bodyPr>
            <a:normAutofit/>
          </a:bodyPr>
          <a:lstStyle/>
          <a:p>
            <a:r>
              <a:rPr lang="es-ES" sz="2800" dirty="0" smtClean="0"/>
              <a:t>Personas con discapacidad:</a:t>
            </a:r>
          </a:p>
          <a:p>
            <a:pPr lvl="1"/>
            <a:r>
              <a:rPr lang="es-ES" sz="2800" b="1" dirty="0" smtClean="0"/>
              <a:t>Auditiva</a:t>
            </a:r>
            <a:r>
              <a:rPr lang="es-ES" sz="2800" dirty="0" smtClean="0"/>
              <a:t> </a:t>
            </a:r>
            <a:r>
              <a:rPr lang="es-ES" sz="2800" dirty="0" smtClean="0">
                <a:sym typeface="Wingdings" panose="05000000000000000000" pitchFamily="2" charset="2"/>
              </a:rPr>
              <a:t> </a:t>
            </a:r>
            <a:r>
              <a:rPr lang="es-ES" sz="2800" dirty="0" smtClean="0"/>
              <a:t>Sordera total o parcial.</a:t>
            </a:r>
          </a:p>
          <a:p>
            <a:pPr lvl="2"/>
            <a:r>
              <a:rPr lang="es-ES" dirty="0" smtClean="0"/>
              <a:t>Los productos de apoyo ayudan pero no eliminan el problema auditivo (audífonos, implante coclear, emisoras de FM, bucle de collar…).</a:t>
            </a:r>
          </a:p>
          <a:p>
            <a:pPr lvl="2"/>
            <a:r>
              <a:rPr lang="es-ES" dirty="0" smtClean="0"/>
              <a:t>El aprendizaje de la lectura está muy ligado a la audición. Puede existir una mayor dificultad para interpretar el lenguaje escrito en sorderas profundas </a:t>
            </a:r>
            <a:r>
              <a:rPr lang="es-ES" dirty="0" err="1" smtClean="0"/>
              <a:t>prelocutivas</a:t>
            </a:r>
            <a:r>
              <a:rPr lang="es-ES" dirty="0" smtClean="0"/>
              <a:t>.</a:t>
            </a:r>
          </a:p>
          <a:p>
            <a:pPr lvl="2"/>
            <a:endParaRPr lang="es-ES" dirty="0"/>
          </a:p>
        </p:txBody>
      </p:sp>
      <p:pic>
        <p:nvPicPr>
          <p:cNvPr id="1026" name="Imagen" descr="Imagen: Emisor de la emisora OTICON AMIGO T30" title="Imagen: Emisor de la emisora OTICON AMIGO T3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01031" y="5154618"/>
            <a:ext cx="1846411" cy="1473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Imagen" descr="Imagen: Receptor de la emisora OTICON AMIGO T30" title="Imagen: Receptor de la emisora OTICON AMIGO T3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76427" y="5154618"/>
            <a:ext cx="2061854" cy="1642912"/>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9"/>
          <p:cNvSpPr>
            <a:spLocks noGrp="1"/>
          </p:cNvSpPr>
          <p:nvPr>
            <p:ph type="sldNum" sz="quarter" idx="12"/>
          </p:nvPr>
        </p:nvSpPr>
        <p:spPr/>
        <p:txBody>
          <a:bodyPr/>
          <a:lstStyle/>
          <a:p>
            <a:fld id="{F938A9F6-B01D-4629-B44B-24D4F76B3417}" type="slidenum">
              <a:rPr lang="es-ES" smtClean="0"/>
              <a:pPr/>
              <a:t>9</a:t>
            </a:fld>
            <a:endParaRPr lang="es-ES"/>
          </a:p>
        </p:txBody>
      </p:sp>
      <p:pic>
        <p:nvPicPr>
          <p:cNvPr id="5" name="Diapositiva 9" descr="Audio diapositiva 9" title="Audio diapositiva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56550" y="1685060"/>
            <a:ext cx="1117600" cy="1117600"/>
          </a:xfrm>
          <a:prstGeom prst="rect">
            <a:avLst/>
          </a:prstGeom>
        </p:spPr>
      </p:pic>
    </p:spTree>
    <p:extLst>
      <p:ext uri="{BB962C8B-B14F-4D97-AF65-F5344CB8AC3E}">
        <p14:creationId xmlns:p14="http://schemas.microsoft.com/office/powerpoint/2010/main" val="4152880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1522</TotalTime>
  <Words>3848</Words>
  <Application>Microsoft Office PowerPoint</Application>
  <PresentationFormat>Presentación en pantalla (4:3)</PresentationFormat>
  <Paragraphs>389</Paragraphs>
  <Slides>32</Slides>
  <Notes>29</Notes>
  <HiddenSlides>0</HiddenSlides>
  <MMClips>32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32</vt:i4>
      </vt:variant>
    </vt:vector>
  </HeadingPairs>
  <TitlesOfParts>
    <vt:vector size="37" baseType="lpstr">
      <vt:lpstr>Arial</vt:lpstr>
      <vt:lpstr>Calibri</vt:lpstr>
      <vt:lpstr>Verdana</vt:lpstr>
      <vt:lpstr>Wingdings</vt:lpstr>
      <vt:lpstr>Tema de Office</vt:lpstr>
      <vt:lpstr>Creación de PowerPoints accesibles para la docencia</vt:lpstr>
      <vt:lpstr>Índice:</vt:lpstr>
      <vt:lpstr>Objetivos:</vt:lpstr>
      <vt:lpstr>Introducción:</vt:lpstr>
      <vt:lpstr>Limitaciones personales:</vt:lpstr>
      <vt:lpstr>Limitaciones personales:</vt:lpstr>
      <vt:lpstr>Limitaciones personales:</vt:lpstr>
      <vt:lpstr>Limitaciones personales:</vt:lpstr>
      <vt:lpstr>Limitaciones personales:</vt:lpstr>
      <vt:lpstr>Limitaciones personales:</vt:lpstr>
      <vt:lpstr>Limitaciones personales:</vt:lpstr>
      <vt:lpstr>Limitaciones personales:</vt:lpstr>
      <vt:lpstr>Limitaciones tecnológicas:</vt:lpstr>
      <vt:lpstr>DISEÑO UNIVERSAL</vt:lpstr>
      <vt:lpstr>ASPECTOS IMPORTANTES:</vt:lpstr>
      <vt:lpstr>ASPECTOS IMPORTANTES:</vt:lpstr>
      <vt:lpstr>ASPECTOS IMPORTANTES:</vt:lpstr>
      <vt:lpstr>ASPECTOS IMPORTANTES:</vt:lpstr>
      <vt:lpstr>ASPECTOS IMPORTANTES:</vt:lpstr>
      <vt:lpstr>HACER EL TEXTO FÁCIL DE LEER:</vt:lpstr>
      <vt:lpstr>GRÁFICOS:</vt:lpstr>
      <vt:lpstr>COLORES:</vt:lpstr>
      <vt:lpstr>COLORES: </vt:lpstr>
      <vt:lpstr>TRANSICIONES: </vt:lpstr>
      <vt:lpstr>OBJETOS: </vt:lpstr>
      <vt:lpstr>ORDEN DE LECTURA: </vt:lpstr>
      <vt:lpstr>WCAG 2.0: </vt:lpstr>
      <vt:lpstr>WCAG 2.1:</vt:lpstr>
      <vt:lpstr>Convertir a PDF:</vt:lpstr>
      <vt:lpstr>Ventajas de la accesibilidad en PowerPoint</vt:lpstr>
      <vt:lpstr>Resumen:</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Javier Francés</dc:creator>
  <cp:lastModifiedBy>Javier Francés</cp:lastModifiedBy>
  <cp:revision>95</cp:revision>
  <dcterms:created xsi:type="dcterms:W3CDTF">2020-07-17T10:08:46Z</dcterms:created>
  <dcterms:modified xsi:type="dcterms:W3CDTF">2020-07-23T11:49:36Z</dcterms:modified>
</cp:coreProperties>
</file>