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70" r:id="rId3"/>
    <p:sldId id="257" r:id="rId4"/>
    <p:sldId id="273" r:id="rId5"/>
    <p:sldId id="265" r:id="rId6"/>
    <p:sldId id="266" r:id="rId7"/>
    <p:sldId id="267" r:id="rId8"/>
    <p:sldId id="263" r:id="rId9"/>
    <p:sldId id="269" r:id="rId10"/>
    <p:sldId id="271" r:id="rId11"/>
    <p:sldId id="275" r:id="rId12"/>
    <p:sldId id="276" r:id="rId13"/>
    <p:sldId id="277" r:id="rId14"/>
    <p:sldId id="280" r:id="rId1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76" d="100"/>
          <a:sy n="76" d="100"/>
        </p:scale>
        <p:origin x="135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0D335D-4E64-4908-A9B7-6E85179DC4A6}" type="datetimeFigureOut">
              <a:rPr lang="es-ES" smtClean="0"/>
              <a:t>24/09/2019</a:t>
            </a:fld>
            <a:endParaRPr lang="es-E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CDAB55-45C4-47B6-90E7-CD8D792FF1D9}" type="slidenum">
              <a:rPr lang="es-ES" smtClean="0"/>
              <a:t>‹Nº›</a:t>
            </a:fld>
            <a:endParaRPr lang="es-ES"/>
          </a:p>
        </p:txBody>
      </p:sp>
    </p:spTree>
    <p:extLst>
      <p:ext uri="{BB962C8B-B14F-4D97-AF65-F5344CB8AC3E}">
        <p14:creationId xmlns:p14="http://schemas.microsoft.com/office/powerpoint/2010/main" val="27528744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Marcador de imagen de diapositiva 1"/>
          <p:cNvSpPr>
            <a:spLocks noGrp="1" noRot="1" noChangeAspect="1" noTextEdit="1"/>
          </p:cNvSpPr>
          <p:nvPr>
            <p:ph type="sldImg"/>
          </p:nvPr>
        </p:nvSpPr>
        <p:spPr>
          <a:ln/>
        </p:spPr>
      </p:sp>
      <p:sp>
        <p:nvSpPr>
          <p:cNvPr id="25603" name="Marcador de notas 2"/>
          <p:cNvSpPr>
            <a:spLocks noGrp="1"/>
          </p:cNvSpPr>
          <p:nvPr>
            <p:ph type="body" idx="1"/>
          </p:nvPr>
        </p:nvSpPr>
        <p:spPr>
          <a:noFill/>
        </p:spPr>
        <p:txBody>
          <a:bodyPr/>
          <a:lstStyle/>
          <a:p>
            <a:endParaRPr lang="es-ES" altLang="es-ES" dirty="0">
              <a:latin typeface="Arial" panose="020B0604020202020204" pitchFamily="34" charset="0"/>
            </a:endParaRPr>
          </a:p>
        </p:txBody>
      </p:sp>
      <p:sp>
        <p:nvSpPr>
          <p:cNvPr id="25604" name="Marcador de número de diapositiva 3"/>
          <p:cNvSpPr>
            <a:spLocks noGrp="1"/>
          </p:cNvSpPr>
          <p:nvPr>
            <p:ph type="sldNum" sz="quarter" idx="5"/>
          </p:nvPr>
        </p:nvSpPr>
        <p:spPr>
          <a:noFill/>
        </p:spPr>
        <p:txBody>
          <a:bodyPr/>
          <a:lstStyle>
            <a:lvl1pPr defTabSz="931526">
              <a:defRPr>
                <a:solidFill>
                  <a:schemeClr val="tx1"/>
                </a:solidFill>
                <a:latin typeface="Tahoma" panose="020B0604030504040204" pitchFamily="34" charset="0"/>
              </a:defRPr>
            </a:lvl1pPr>
            <a:lvl2pPr marL="758180" indent="-291608" defTabSz="931526">
              <a:defRPr>
                <a:solidFill>
                  <a:schemeClr val="tx1"/>
                </a:solidFill>
                <a:latin typeface="Tahoma" panose="020B0604030504040204" pitchFamily="34" charset="0"/>
              </a:defRPr>
            </a:lvl2pPr>
            <a:lvl3pPr marL="1166432" indent="-233286" defTabSz="931526">
              <a:defRPr>
                <a:solidFill>
                  <a:schemeClr val="tx1"/>
                </a:solidFill>
                <a:latin typeface="Tahoma" panose="020B0604030504040204" pitchFamily="34" charset="0"/>
              </a:defRPr>
            </a:lvl3pPr>
            <a:lvl4pPr marL="1633004" indent="-233286" defTabSz="931526">
              <a:defRPr>
                <a:solidFill>
                  <a:schemeClr val="tx1"/>
                </a:solidFill>
                <a:latin typeface="Tahoma" panose="020B0604030504040204" pitchFamily="34" charset="0"/>
              </a:defRPr>
            </a:lvl4pPr>
            <a:lvl5pPr marL="2099577" indent="-233286" defTabSz="931526">
              <a:defRPr>
                <a:solidFill>
                  <a:schemeClr val="tx1"/>
                </a:solidFill>
                <a:latin typeface="Tahoma" panose="020B0604030504040204" pitchFamily="34" charset="0"/>
              </a:defRPr>
            </a:lvl5pPr>
            <a:lvl6pPr marL="2566149" indent="-233286" defTabSz="931526" eaLnBrk="0" fontAlgn="base" hangingPunct="0">
              <a:spcBef>
                <a:spcPct val="0"/>
              </a:spcBef>
              <a:spcAft>
                <a:spcPct val="0"/>
              </a:spcAft>
              <a:defRPr>
                <a:solidFill>
                  <a:schemeClr val="tx1"/>
                </a:solidFill>
                <a:latin typeface="Tahoma" panose="020B0604030504040204" pitchFamily="34" charset="0"/>
              </a:defRPr>
            </a:lvl6pPr>
            <a:lvl7pPr marL="3032722" indent="-233286" defTabSz="931526" eaLnBrk="0" fontAlgn="base" hangingPunct="0">
              <a:spcBef>
                <a:spcPct val="0"/>
              </a:spcBef>
              <a:spcAft>
                <a:spcPct val="0"/>
              </a:spcAft>
              <a:defRPr>
                <a:solidFill>
                  <a:schemeClr val="tx1"/>
                </a:solidFill>
                <a:latin typeface="Tahoma" panose="020B0604030504040204" pitchFamily="34" charset="0"/>
              </a:defRPr>
            </a:lvl7pPr>
            <a:lvl8pPr marL="3499295" indent="-233286" defTabSz="931526" eaLnBrk="0" fontAlgn="base" hangingPunct="0">
              <a:spcBef>
                <a:spcPct val="0"/>
              </a:spcBef>
              <a:spcAft>
                <a:spcPct val="0"/>
              </a:spcAft>
              <a:defRPr>
                <a:solidFill>
                  <a:schemeClr val="tx1"/>
                </a:solidFill>
                <a:latin typeface="Tahoma" panose="020B0604030504040204" pitchFamily="34" charset="0"/>
              </a:defRPr>
            </a:lvl8pPr>
            <a:lvl9pPr marL="3965867" indent="-233286" defTabSz="931526" eaLnBrk="0" fontAlgn="base" hangingPunct="0">
              <a:spcBef>
                <a:spcPct val="0"/>
              </a:spcBef>
              <a:spcAft>
                <a:spcPct val="0"/>
              </a:spcAft>
              <a:defRPr>
                <a:solidFill>
                  <a:schemeClr val="tx1"/>
                </a:solidFill>
                <a:latin typeface="Tahoma" panose="020B0604030504040204" pitchFamily="34" charset="0"/>
              </a:defRPr>
            </a:lvl9pPr>
          </a:lstStyle>
          <a:p>
            <a:fld id="{63C903A2-8A78-4553-A522-761A6DB243DE}" type="slidenum">
              <a:rPr lang="es-ES" altLang="es-ES" smtClean="0">
                <a:latin typeface="Arial" panose="020B0604020202020204" pitchFamily="34" charset="0"/>
              </a:rPr>
              <a:pPr/>
              <a:t>13</a:t>
            </a:fld>
            <a:endParaRPr lang="es-ES" altLang="es-ES" dirty="0">
              <a:latin typeface="Arial" panose="020B0604020202020204" pitchFamily="34" charset="0"/>
            </a:endParaRPr>
          </a:p>
        </p:txBody>
      </p:sp>
    </p:spTree>
    <p:extLst>
      <p:ext uri="{BB962C8B-B14F-4D97-AF65-F5344CB8AC3E}">
        <p14:creationId xmlns:p14="http://schemas.microsoft.com/office/powerpoint/2010/main" val="11098047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B28ABD18-18B6-4822-8864-3CE22CB75D92}" type="datetimeFigureOut">
              <a:rPr lang="es-ES" smtClean="0"/>
              <a:t>24/09/2019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42EFAD00-74AA-4376-819F-59C4C4B82DA6}" type="slidenum">
              <a:rPr lang="es-ES" smtClean="0"/>
              <a:t>‹Nº›</a:t>
            </a:fld>
            <a:endParaRPr lang="es-ES"/>
          </a:p>
        </p:txBody>
      </p:sp>
    </p:spTree>
    <p:extLst>
      <p:ext uri="{BB962C8B-B14F-4D97-AF65-F5344CB8AC3E}">
        <p14:creationId xmlns:p14="http://schemas.microsoft.com/office/powerpoint/2010/main" val="1326251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28ABD18-18B6-4822-8864-3CE22CB75D92}" type="datetimeFigureOut">
              <a:rPr lang="es-ES" smtClean="0"/>
              <a:t>24/09/2019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42EFAD00-74AA-4376-819F-59C4C4B82DA6}" type="slidenum">
              <a:rPr lang="es-ES" smtClean="0"/>
              <a:t>‹Nº›</a:t>
            </a:fld>
            <a:endParaRPr lang="es-ES"/>
          </a:p>
        </p:txBody>
      </p:sp>
    </p:spTree>
    <p:extLst>
      <p:ext uri="{BB962C8B-B14F-4D97-AF65-F5344CB8AC3E}">
        <p14:creationId xmlns:p14="http://schemas.microsoft.com/office/powerpoint/2010/main" val="4239315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28ABD18-18B6-4822-8864-3CE22CB75D92}" type="datetimeFigureOut">
              <a:rPr lang="es-ES" smtClean="0"/>
              <a:t>24/09/2019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42EFAD00-74AA-4376-819F-59C4C4B82DA6}" type="slidenum">
              <a:rPr lang="es-ES" smtClean="0"/>
              <a:t>‹Nº›</a:t>
            </a:fld>
            <a:endParaRPr lang="es-ES"/>
          </a:p>
        </p:txBody>
      </p:sp>
    </p:spTree>
    <p:extLst>
      <p:ext uri="{BB962C8B-B14F-4D97-AF65-F5344CB8AC3E}">
        <p14:creationId xmlns:p14="http://schemas.microsoft.com/office/powerpoint/2010/main" val="2532469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28ABD18-18B6-4822-8864-3CE22CB75D92}" type="datetimeFigureOut">
              <a:rPr lang="es-ES" smtClean="0"/>
              <a:t>24/09/2019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42EFAD00-74AA-4376-819F-59C4C4B82DA6}" type="slidenum">
              <a:rPr lang="es-ES" smtClean="0"/>
              <a:t>‹Nº›</a:t>
            </a:fld>
            <a:endParaRPr lang="es-ES"/>
          </a:p>
        </p:txBody>
      </p:sp>
    </p:spTree>
    <p:extLst>
      <p:ext uri="{BB962C8B-B14F-4D97-AF65-F5344CB8AC3E}">
        <p14:creationId xmlns:p14="http://schemas.microsoft.com/office/powerpoint/2010/main" val="897189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28ABD18-18B6-4822-8864-3CE22CB75D92}" type="datetimeFigureOut">
              <a:rPr lang="es-ES" smtClean="0"/>
              <a:t>24/09/2019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42EFAD00-74AA-4376-819F-59C4C4B82DA6}" type="slidenum">
              <a:rPr lang="es-ES" smtClean="0"/>
              <a:t>‹Nº›</a:t>
            </a:fld>
            <a:endParaRPr lang="es-ES"/>
          </a:p>
        </p:txBody>
      </p:sp>
    </p:spTree>
    <p:extLst>
      <p:ext uri="{BB962C8B-B14F-4D97-AF65-F5344CB8AC3E}">
        <p14:creationId xmlns:p14="http://schemas.microsoft.com/office/powerpoint/2010/main" val="2461799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28ABD18-18B6-4822-8864-3CE22CB75D92}" type="datetimeFigureOut">
              <a:rPr lang="es-ES" smtClean="0"/>
              <a:t>24/09/2019</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42EFAD00-74AA-4376-819F-59C4C4B82DA6}" type="slidenum">
              <a:rPr lang="es-ES" smtClean="0"/>
              <a:t>‹Nº›</a:t>
            </a:fld>
            <a:endParaRPr lang="es-ES"/>
          </a:p>
        </p:txBody>
      </p:sp>
    </p:spTree>
    <p:extLst>
      <p:ext uri="{BB962C8B-B14F-4D97-AF65-F5344CB8AC3E}">
        <p14:creationId xmlns:p14="http://schemas.microsoft.com/office/powerpoint/2010/main" val="2201685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28ABD18-18B6-4822-8864-3CE22CB75D92}" type="datetimeFigureOut">
              <a:rPr lang="es-ES" smtClean="0"/>
              <a:t>24/09/2019</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42EFAD00-74AA-4376-819F-59C4C4B82DA6}" type="slidenum">
              <a:rPr lang="es-ES" smtClean="0"/>
              <a:t>‹Nº›</a:t>
            </a:fld>
            <a:endParaRPr lang="es-ES"/>
          </a:p>
        </p:txBody>
      </p:sp>
    </p:spTree>
    <p:extLst>
      <p:ext uri="{BB962C8B-B14F-4D97-AF65-F5344CB8AC3E}">
        <p14:creationId xmlns:p14="http://schemas.microsoft.com/office/powerpoint/2010/main" val="1968303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28ABD18-18B6-4822-8864-3CE22CB75D92}" type="datetimeFigureOut">
              <a:rPr lang="es-ES" smtClean="0"/>
              <a:t>24/09/2019</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42EFAD00-74AA-4376-819F-59C4C4B82DA6}" type="slidenum">
              <a:rPr lang="es-ES" smtClean="0"/>
              <a:t>‹Nº›</a:t>
            </a:fld>
            <a:endParaRPr lang="es-ES"/>
          </a:p>
        </p:txBody>
      </p:sp>
    </p:spTree>
    <p:extLst>
      <p:ext uri="{BB962C8B-B14F-4D97-AF65-F5344CB8AC3E}">
        <p14:creationId xmlns:p14="http://schemas.microsoft.com/office/powerpoint/2010/main" val="1288144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8ABD18-18B6-4822-8864-3CE22CB75D92}" type="datetimeFigureOut">
              <a:rPr lang="es-ES" smtClean="0"/>
              <a:t>24/09/2019</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42EFAD00-74AA-4376-819F-59C4C4B82DA6}" type="slidenum">
              <a:rPr lang="es-ES" smtClean="0"/>
              <a:t>‹Nº›</a:t>
            </a:fld>
            <a:endParaRPr lang="es-ES"/>
          </a:p>
        </p:txBody>
      </p:sp>
    </p:spTree>
    <p:extLst>
      <p:ext uri="{BB962C8B-B14F-4D97-AF65-F5344CB8AC3E}">
        <p14:creationId xmlns:p14="http://schemas.microsoft.com/office/powerpoint/2010/main" val="4290751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B28ABD18-18B6-4822-8864-3CE22CB75D92}" type="datetimeFigureOut">
              <a:rPr lang="es-ES" smtClean="0"/>
              <a:t>24/09/2019</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42EFAD00-74AA-4376-819F-59C4C4B82DA6}" type="slidenum">
              <a:rPr lang="es-ES" smtClean="0"/>
              <a:t>‹Nº›</a:t>
            </a:fld>
            <a:endParaRPr lang="es-ES"/>
          </a:p>
        </p:txBody>
      </p:sp>
    </p:spTree>
    <p:extLst>
      <p:ext uri="{BB962C8B-B14F-4D97-AF65-F5344CB8AC3E}">
        <p14:creationId xmlns:p14="http://schemas.microsoft.com/office/powerpoint/2010/main" val="983848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B28ABD18-18B6-4822-8864-3CE22CB75D92}" type="datetimeFigureOut">
              <a:rPr lang="es-ES" smtClean="0"/>
              <a:t>24/09/2019</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42EFAD00-74AA-4376-819F-59C4C4B82DA6}" type="slidenum">
              <a:rPr lang="es-ES" smtClean="0"/>
              <a:t>‹Nº›</a:t>
            </a:fld>
            <a:endParaRPr lang="es-ES"/>
          </a:p>
        </p:txBody>
      </p:sp>
    </p:spTree>
    <p:extLst>
      <p:ext uri="{BB962C8B-B14F-4D97-AF65-F5344CB8AC3E}">
        <p14:creationId xmlns:p14="http://schemas.microsoft.com/office/powerpoint/2010/main" val="42066603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8ABD18-18B6-4822-8864-3CE22CB75D92}" type="datetimeFigureOut">
              <a:rPr lang="es-ES" smtClean="0"/>
              <a:t>24/09/2019</a:t>
            </a:fld>
            <a:endParaRPr lang="es-E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EFAD00-74AA-4376-819F-59C4C4B82DA6}" type="slidenum">
              <a:rPr lang="es-ES" smtClean="0"/>
              <a:t>‹Nº›</a:t>
            </a:fld>
            <a:endParaRPr lang="es-ES"/>
          </a:p>
        </p:txBody>
      </p:sp>
    </p:spTree>
    <p:extLst>
      <p:ext uri="{BB962C8B-B14F-4D97-AF65-F5344CB8AC3E}">
        <p14:creationId xmlns:p14="http://schemas.microsoft.com/office/powerpoint/2010/main" val="40301223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s://www.boe.es/boe/dias/2016/12/17/pdfs/BOE-A-2016-11954.pdf"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22033" y="724755"/>
            <a:ext cx="8063564" cy="2387600"/>
          </a:xfrm>
        </p:spPr>
        <p:txBody>
          <a:bodyPr>
            <a:normAutofit fontScale="90000"/>
          </a:bodyPr>
          <a:lstStyle/>
          <a:p>
            <a:r>
              <a:rPr lang="es-ES" b="1" dirty="0">
                <a:solidFill>
                  <a:srgbClr val="002060"/>
                </a:solidFill>
                <a:effectLst>
                  <a:outerShdw blurRad="38100" dist="38100" dir="2700000" algn="tl">
                    <a:srgbClr val="000000">
                      <a:alpha val="43137"/>
                    </a:srgbClr>
                  </a:outerShdw>
                </a:effectLst>
                <a:latin typeface="+mn-lt"/>
              </a:rPr>
              <a:t>ACTIVIDADES FORMATIVAS EN EL TERRITORIO </a:t>
            </a:r>
          </a:p>
        </p:txBody>
      </p:sp>
      <p:sp>
        <p:nvSpPr>
          <p:cNvPr id="3" name="Subtítulo 2"/>
          <p:cNvSpPr>
            <a:spLocks noGrp="1"/>
          </p:cNvSpPr>
          <p:nvPr>
            <p:ph type="subTitle" idx="1"/>
          </p:nvPr>
        </p:nvSpPr>
        <p:spPr>
          <a:xfrm>
            <a:off x="462013" y="3602038"/>
            <a:ext cx="8383604" cy="2433002"/>
          </a:xfrm>
        </p:spPr>
        <p:txBody>
          <a:bodyPr>
            <a:normAutofit fontScale="92500" lnSpcReduction="10000"/>
          </a:bodyPr>
          <a:lstStyle/>
          <a:p>
            <a:r>
              <a:rPr lang="es-ES" sz="3600" b="1" dirty="0">
                <a:solidFill>
                  <a:srgbClr val="002060"/>
                </a:solidFill>
                <a:effectLst>
                  <a:outerShdw blurRad="38100" dist="38100" dir="2700000" algn="tl">
                    <a:srgbClr val="000000">
                      <a:alpha val="43137"/>
                    </a:srgbClr>
                  </a:outerShdw>
                </a:effectLst>
              </a:rPr>
              <a:t>Aspectos contables de las asociaciones</a:t>
            </a:r>
          </a:p>
          <a:p>
            <a:endParaRPr lang="es-ES" b="1" dirty="0">
              <a:solidFill>
                <a:srgbClr val="002060"/>
              </a:solidFill>
              <a:effectLst>
                <a:outerShdw blurRad="38100" dist="38100" dir="2700000" algn="tl">
                  <a:srgbClr val="000000">
                    <a:alpha val="43137"/>
                  </a:srgbClr>
                </a:outerShdw>
              </a:effectLst>
            </a:endParaRPr>
          </a:p>
          <a:p>
            <a:r>
              <a:rPr lang="es-ES" b="1" dirty="0">
                <a:solidFill>
                  <a:srgbClr val="002060"/>
                </a:solidFill>
                <a:effectLst>
                  <a:outerShdw blurRad="38100" dist="38100" dir="2700000" algn="tl">
                    <a:srgbClr val="000000">
                      <a:alpha val="43137"/>
                    </a:srgbClr>
                  </a:outerShdw>
                </a:effectLst>
              </a:rPr>
              <a:t>ROSA DASÍ. </a:t>
            </a:r>
          </a:p>
          <a:p>
            <a:r>
              <a:rPr lang="es-ES" b="1" dirty="0">
                <a:solidFill>
                  <a:srgbClr val="002060"/>
                </a:solidFill>
                <a:effectLst>
                  <a:outerShdw blurRad="38100" dist="38100" dir="2700000" algn="tl">
                    <a:srgbClr val="000000">
                      <a:alpha val="43137"/>
                    </a:srgbClr>
                  </a:outerShdw>
                </a:effectLst>
              </a:rPr>
              <a:t>UNIVERSITAT DE VALÈNCIA. FACULTAT D´ECONOMIA. DEPARTAMENT COMPTABILITAT</a:t>
            </a:r>
          </a:p>
          <a:p>
            <a:r>
              <a:rPr lang="es-ES" b="1" dirty="0">
                <a:solidFill>
                  <a:srgbClr val="002060"/>
                </a:solidFill>
                <a:effectLst>
                  <a:outerShdw blurRad="38100" dist="38100" dir="2700000" algn="tl">
                    <a:srgbClr val="000000">
                      <a:alpha val="43137"/>
                    </a:srgbClr>
                  </a:outerShdw>
                </a:effectLst>
              </a:rPr>
              <a:t>rosa.m.dasi@uv.es</a:t>
            </a:r>
          </a:p>
        </p:txBody>
      </p:sp>
    </p:spTree>
    <p:extLst>
      <p:ext uri="{BB962C8B-B14F-4D97-AF65-F5344CB8AC3E}">
        <p14:creationId xmlns:p14="http://schemas.microsoft.com/office/powerpoint/2010/main" val="1032488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913394" y="632800"/>
            <a:ext cx="7017542" cy="323165"/>
          </a:xfrm>
          <a:prstGeom prst="rect">
            <a:avLst/>
          </a:prstGeom>
          <a:noFill/>
          <a:ln w="38100">
            <a:solidFill>
              <a:schemeClr val="accent2">
                <a:lumMod val="75000"/>
              </a:schemeClr>
            </a:solidFill>
          </a:ln>
        </p:spPr>
        <p:txBody>
          <a:bodyPr wrap="square" rtlCol="0">
            <a:spAutoFit/>
          </a:bodyPr>
          <a:lstStyle/>
          <a:p>
            <a:pPr algn="just"/>
            <a:r>
              <a:rPr lang="es-ES" sz="1500" dirty="0"/>
              <a:t>es un registro de las altas y bajas de socios que se van produciendo en la asociación.</a:t>
            </a:r>
          </a:p>
        </p:txBody>
      </p:sp>
      <p:sp>
        <p:nvSpPr>
          <p:cNvPr id="3" name="CuadroTexto 2"/>
          <p:cNvSpPr txBox="1"/>
          <p:nvPr/>
        </p:nvSpPr>
        <p:spPr>
          <a:xfrm>
            <a:off x="2956609" y="42837"/>
            <a:ext cx="2654316" cy="400110"/>
          </a:xfrm>
          <a:prstGeom prst="rect">
            <a:avLst/>
          </a:prstGeom>
          <a:solidFill>
            <a:srgbClr val="C4B896"/>
          </a:solidFill>
        </p:spPr>
        <p:style>
          <a:lnRef idx="0">
            <a:schemeClr val="accent2"/>
          </a:lnRef>
          <a:fillRef idx="3">
            <a:schemeClr val="accent2"/>
          </a:fillRef>
          <a:effectRef idx="3">
            <a:schemeClr val="accent2"/>
          </a:effectRef>
          <a:fontRef idx="minor">
            <a:schemeClr val="lt1"/>
          </a:fontRef>
        </p:style>
        <p:txBody>
          <a:bodyPr wrap="none" rtlCol="0">
            <a:spAutoFit/>
          </a:bodyPr>
          <a:lstStyle/>
          <a:p>
            <a:r>
              <a:rPr lang="es-ES" sz="2000" b="1" dirty="0">
                <a:solidFill>
                  <a:schemeClr val="bg1"/>
                </a:solidFill>
                <a:effectLst>
                  <a:outerShdw blurRad="38100" dist="38100" dir="2700000" algn="tl">
                    <a:srgbClr val="000000">
                      <a:alpha val="43137"/>
                    </a:srgbClr>
                  </a:outerShdw>
                </a:effectLst>
              </a:rPr>
              <a:t>LIBROS OBLIGATORIOS</a:t>
            </a:r>
          </a:p>
        </p:txBody>
      </p:sp>
      <p:sp>
        <p:nvSpPr>
          <p:cNvPr id="4" name="CuadroTexto 3"/>
          <p:cNvSpPr txBox="1"/>
          <p:nvPr/>
        </p:nvSpPr>
        <p:spPr>
          <a:xfrm>
            <a:off x="135533" y="597995"/>
            <a:ext cx="1431999" cy="400110"/>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es-ES" sz="2000" b="1" dirty="0">
                <a:solidFill>
                  <a:schemeClr val="bg1"/>
                </a:solidFill>
                <a:effectLst>
                  <a:outerShdw blurRad="38100" dist="38100" dir="2700000" algn="tl">
                    <a:srgbClr val="000000">
                      <a:alpha val="43137"/>
                    </a:srgbClr>
                  </a:outerShdw>
                </a:effectLst>
              </a:rPr>
              <a:t>SOCIOS</a:t>
            </a:r>
          </a:p>
        </p:txBody>
      </p:sp>
      <p:sp>
        <p:nvSpPr>
          <p:cNvPr id="6" name="CuadroTexto 5"/>
          <p:cNvSpPr txBox="1"/>
          <p:nvPr/>
        </p:nvSpPr>
        <p:spPr>
          <a:xfrm>
            <a:off x="1891267" y="1053706"/>
            <a:ext cx="7061795" cy="2631490"/>
          </a:xfrm>
          <a:prstGeom prst="rect">
            <a:avLst/>
          </a:prstGeom>
          <a:noFill/>
          <a:ln w="38100">
            <a:solidFill>
              <a:srgbClr val="0070C0"/>
            </a:solidFill>
          </a:ln>
        </p:spPr>
        <p:txBody>
          <a:bodyPr wrap="square" rtlCol="0">
            <a:spAutoFit/>
          </a:bodyPr>
          <a:lstStyle/>
          <a:p>
            <a:pPr algn="just"/>
            <a:r>
              <a:rPr lang="es-ES" sz="1500" dirty="0"/>
              <a:t>Se trata de un libro de hojas numeradas, donde se recogerán las sesiones de los órganos de gobierno de la asociación, con especial referencia a los acuerdos adoptados. Su ordenación en el libro será cronológica. Las actas se deben recoger durante el desarrollo de las sesiones y presentarse en la siguiente reunión del órgano en cuestión para su aprobación. </a:t>
            </a:r>
          </a:p>
          <a:p>
            <a:pPr algn="just"/>
            <a:r>
              <a:rPr lang="es-ES" sz="1500" dirty="0"/>
              <a:t>Los datos que deberá contener cada acta son los siguientes: órgano que se reúne, fecha, hora y lugar de la reunión, número de convocatoria (primera o segunda), asistentes (datos nominales o numéricos), orden del día, desarrollo de la reunión con los principales argumentos ligados a las personas que los defienden, acuerdos adoptados, sistema de adopción de los acuerdos y resultados numéricos, firma del Secretario/a y </a:t>
            </a:r>
            <a:r>
              <a:rPr lang="es-ES" sz="1500" dirty="0" err="1"/>
              <a:t>VºBº</a:t>
            </a:r>
            <a:r>
              <a:rPr lang="es-ES" sz="1500" dirty="0"/>
              <a:t> del Presidente/a. </a:t>
            </a:r>
          </a:p>
        </p:txBody>
      </p:sp>
      <p:sp>
        <p:nvSpPr>
          <p:cNvPr id="7" name="CuadroTexto 6"/>
          <p:cNvSpPr txBox="1"/>
          <p:nvPr/>
        </p:nvSpPr>
        <p:spPr>
          <a:xfrm>
            <a:off x="266639" y="3960214"/>
            <a:ext cx="1431999" cy="707886"/>
          </a:xfrm>
          <a:prstGeom prst="rect">
            <a:avLst/>
          </a:prstGeom>
          <a:solidFill>
            <a:srgbClr val="00B050"/>
          </a:solidFill>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es-ES" sz="2000" b="1" dirty="0">
                <a:solidFill>
                  <a:schemeClr val="bg1"/>
                </a:solidFill>
                <a:effectLst>
                  <a:outerShdw blurRad="38100" dist="38100" dir="2700000" algn="tl">
                    <a:srgbClr val="000000">
                      <a:alpha val="43137"/>
                    </a:srgbClr>
                  </a:outerShdw>
                </a:effectLst>
              </a:rPr>
              <a:t>LIBROS CONTABLES</a:t>
            </a:r>
          </a:p>
        </p:txBody>
      </p:sp>
      <p:sp>
        <p:nvSpPr>
          <p:cNvPr id="8" name="CuadroTexto 7"/>
          <p:cNvSpPr txBox="1"/>
          <p:nvPr/>
        </p:nvSpPr>
        <p:spPr>
          <a:xfrm>
            <a:off x="1891267" y="3793823"/>
            <a:ext cx="7017542" cy="1015663"/>
          </a:xfrm>
          <a:prstGeom prst="rect">
            <a:avLst/>
          </a:prstGeom>
          <a:noFill/>
          <a:ln w="38100">
            <a:solidFill>
              <a:srgbClr val="00B050"/>
            </a:solidFill>
          </a:ln>
        </p:spPr>
        <p:txBody>
          <a:bodyPr wrap="square" rtlCol="0">
            <a:spAutoFit/>
          </a:bodyPr>
          <a:lstStyle/>
          <a:p>
            <a:pPr algn="just"/>
            <a:r>
              <a:rPr lang="es-ES" sz="1500" dirty="0"/>
              <a:t>Los “libros contables” son los documentos que se imprimen desde el programa de contabilidad. La contabilidad debe ser aprobada en asamblea y ser firmada en todas sus hojas al menos por el secretario y el presidente de la asociación. </a:t>
            </a:r>
          </a:p>
          <a:p>
            <a:pPr marL="285750" indent="-285750" algn="just">
              <a:buFont typeface="Arial" panose="020B0604020202020204" pitchFamily="34" charset="0"/>
              <a:buChar char="•"/>
            </a:pPr>
            <a:r>
              <a:rPr lang="es-ES" sz="1500" dirty="0"/>
              <a:t>Libro Diario Libro de Inventario y Cuentas Anuales</a:t>
            </a:r>
          </a:p>
        </p:txBody>
      </p:sp>
      <p:sp>
        <p:nvSpPr>
          <p:cNvPr id="9" name="CuadroTexto 8"/>
          <p:cNvSpPr txBox="1"/>
          <p:nvPr/>
        </p:nvSpPr>
        <p:spPr>
          <a:xfrm>
            <a:off x="255890" y="1781311"/>
            <a:ext cx="1191283" cy="707886"/>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r>
              <a:rPr lang="es-ES" sz="2000" b="1" dirty="0">
                <a:solidFill>
                  <a:schemeClr val="bg1"/>
                </a:solidFill>
                <a:effectLst>
                  <a:outerShdw blurRad="38100" dist="38100" dir="2700000" algn="tl">
                    <a:srgbClr val="000000">
                      <a:alpha val="43137"/>
                    </a:srgbClr>
                  </a:outerShdw>
                </a:effectLst>
              </a:rPr>
              <a:t>LIBRO DE ACTAS</a:t>
            </a:r>
          </a:p>
        </p:txBody>
      </p:sp>
      <p:sp>
        <p:nvSpPr>
          <p:cNvPr id="10" name="CuadroTexto 9"/>
          <p:cNvSpPr txBox="1"/>
          <p:nvPr/>
        </p:nvSpPr>
        <p:spPr>
          <a:xfrm>
            <a:off x="266638" y="4886350"/>
            <a:ext cx="8686423" cy="1938992"/>
          </a:xfrm>
          <a:prstGeom prst="rect">
            <a:avLst/>
          </a:prstGeom>
          <a:noFill/>
          <a:ln>
            <a:solidFill>
              <a:schemeClr val="accent1"/>
            </a:solidFill>
          </a:ln>
        </p:spPr>
        <p:txBody>
          <a:bodyPr wrap="square" rtlCol="0">
            <a:spAutoFit/>
          </a:bodyPr>
          <a:lstStyle/>
          <a:p>
            <a:pPr marL="174625" indent="-174625" algn="just"/>
            <a:r>
              <a:rPr lang="es-ES" sz="1500" dirty="0"/>
              <a:t> - Las asociaciones que realizan actividades económicas sí podrían estar obligadas a la legalización de los libros en el Registro Mercantil, en cumplimiento del Código de Comercio, pero no parece haber consenso al respecto y la legislación propia de las asociaciones no aclara mucho.</a:t>
            </a:r>
          </a:p>
          <a:p>
            <a:pPr marL="174625" indent="-174625" algn="just"/>
            <a:r>
              <a:rPr lang="es-ES" sz="1500" dirty="0"/>
              <a:t>- Para </a:t>
            </a:r>
            <a:r>
              <a:rPr lang="es-ES" sz="1500" b="1" dirty="0">
                <a:effectLst>
                  <a:outerShdw blurRad="38100" dist="38100" dir="2700000" algn="tl">
                    <a:srgbClr val="000000">
                      <a:alpha val="43137"/>
                    </a:srgbClr>
                  </a:outerShdw>
                </a:effectLst>
              </a:rPr>
              <a:t>las asociaciones declaradas de utilidad pública </a:t>
            </a:r>
            <a:r>
              <a:rPr lang="es-ES" sz="1500" dirty="0"/>
              <a:t>no hay dudas: deben llevar sus cuentas conforme a las normas de adaptación del PGCESFL y deben depositar sus cuentas en el Registro de Asociaciones en el que figuren inscritas. Además obligación de presentar su Impuesto de Sociedades acompañado de una memoria contable en Hacienda. Si estas entidades dejan de depositar cuentas en el Registro, pierden la declaración de utilidad pública y los beneficios fiscales que conlleva.</a:t>
            </a:r>
          </a:p>
        </p:txBody>
      </p:sp>
    </p:spTree>
    <p:extLst>
      <p:ext uri="{BB962C8B-B14F-4D97-AF65-F5344CB8AC3E}">
        <p14:creationId xmlns:p14="http://schemas.microsoft.com/office/powerpoint/2010/main" val="1821678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33"/>
          <p:cNvGraphicFramePr>
            <a:graphicFrameLocks noGrp="1"/>
          </p:cNvGraphicFramePr>
          <p:nvPr/>
        </p:nvGraphicFramePr>
        <p:xfrm>
          <a:off x="1032829" y="2411784"/>
          <a:ext cx="7127742" cy="3643923"/>
        </p:xfrm>
        <a:graphic>
          <a:graphicData uri="http://schemas.openxmlformats.org/drawingml/2006/table">
            <a:tbl>
              <a:tblPr>
                <a:tableStyleId>{5940675A-B579-460E-94D1-54222C63F5DA}</a:tableStyleId>
              </a:tblPr>
              <a:tblGrid>
                <a:gridCol w="413618">
                  <a:extLst>
                    <a:ext uri="{9D8B030D-6E8A-4147-A177-3AD203B41FA5}">
                      <a16:colId xmlns:a16="http://schemas.microsoft.com/office/drawing/2014/main" val="20000"/>
                    </a:ext>
                  </a:extLst>
                </a:gridCol>
                <a:gridCol w="3900168">
                  <a:extLst>
                    <a:ext uri="{9D8B030D-6E8A-4147-A177-3AD203B41FA5}">
                      <a16:colId xmlns:a16="http://schemas.microsoft.com/office/drawing/2014/main" val="20001"/>
                    </a:ext>
                  </a:extLst>
                </a:gridCol>
                <a:gridCol w="1406978">
                  <a:extLst>
                    <a:ext uri="{9D8B030D-6E8A-4147-A177-3AD203B41FA5}">
                      <a16:colId xmlns:a16="http://schemas.microsoft.com/office/drawing/2014/main" val="20002"/>
                    </a:ext>
                  </a:extLst>
                </a:gridCol>
                <a:gridCol w="1406978">
                  <a:extLst>
                    <a:ext uri="{9D8B030D-6E8A-4147-A177-3AD203B41FA5}">
                      <a16:colId xmlns:a16="http://schemas.microsoft.com/office/drawing/2014/main" val="20004"/>
                    </a:ext>
                  </a:extLst>
                </a:gridCol>
              </a:tblGrid>
              <a:tr h="635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u="none" strike="noStrike" cap="none" normalizeH="0" baseline="0" dirty="0">
                          <a:ln>
                            <a:noFill/>
                          </a:ln>
                          <a:solidFill>
                            <a:srgbClr val="333399"/>
                          </a:solidFill>
                          <a:effectLst/>
                        </a:rPr>
                        <a:t>I.</a:t>
                      </a:r>
                      <a:endParaRPr kumimoji="0" lang="es-ES" sz="1800" b="1" i="0" u="none" strike="noStrike" cap="none" normalizeH="0" baseline="0" dirty="0">
                        <a:ln>
                          <a:noFill/>
                        </a:ln>
                        <a:solidFill>
                          <a:srgbClr val="333399"/>
                        </a:solidFill>
                        <a:effectLst/>
                        <a:latin typeface="+mn-lt"/>
                        <a:cs typeface="Arial" panose="020B0604020202020204" pitchFamily="34" charset="0"/>
                      </a:endParaRPr>
                    </a:p>
                  </a:txBody>
                  <a:tcPr anchor="ct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sz="1700" b="1" u="none" strike="noStrike" cap="none" normalizeH="0" baseline="0" dirty="0">
                          <a:ln>
                            <a:noFill/>
                          </a:ln>
                          <a:solidFill>
                            <a:srgbClr val="333399"/>
                          </a:solidFill>
                          <a:effectLst>
                            <a:outerShdw blurRad="38100" dist="38100" dir="2700000" algn="tl">
                              <a:srgbClr val="000000">
                                <a:alpha val="43137"/>
                              </a:srgbClr>
                            </a:outerShdw>
                          </a:effectLst>
                        </a:rPr>
                        <a:t>Marco conceptual de la Contabilidad</a:t>
                      </a:r>
                      <a:endParaRPr kumimoji="0" lang="es-ES" sz="1700" b="1" i="0" u="none" strike="noStrike" cap="none" normalizeH="0" baseline="0" dirty="0">
                        <a:ln>
                          <a:noFill/>
                        </a:ln>
                        <a:solidFill>
                          <a:srgbClr val="333399"/>
                        </a:solidFill>
                        <a:effectLst>
                          <a:outerShdw blurRad="38100" dist="38100" dir="2700000" algn="tl">
                            <a:srgbClr val="000000">
                              <a:alpha val="43137"/>
                            </a:srgbClr>
                          </a:outerShdw>
                        </a:effectLst>
                        <a:latin typeface="+mn-lt"/>
                        <a:cs typeface="Arial" panose="020B0604020202020204" pitchFamily="34" charset="0"/>
                      </a:endParaRPr>
                    </a:p>
                  </a:txBody>
                  <a:tcPr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700" b="1" i="0" u="none" strike="noStrike" cap="none" normalizeH="0" baseline="0" dirty="0">
                          <a:ln>
                            <a:noFill/>
                          </a:ln>
                          <a:solidFill>
                            <a:srgbClr val="333399"/>
                          </a:solidFill>
                          <a:effectLst/>
                          <a:latin typeface="+mn-lt"/>
                          <a:cs typeface="Arial" panose="020B0604020202020204" pitchFamily="34" charset="0"/>
                        </a:rPr>
                        <a:t>OBLIGATORIA</a:t>
                      </a:r>
                    </a:p>
                  </a:txBody>
                  <a:tcPr anchor="ctr" horzOverflow="overflow">
                    <a:solidFill>
                      <a:srgbClr val="FF0000">
                        <a:alpha val="3098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700" b="1" i="0" u="none" strike="noStrike" cap="none" normalizeH="0" baseline="0" dirty="0">
                          <a:ln>
                            <a:noFill/>
                          </a:ln>
                          <a:solidFill>
                            <a:srgbClr val="333399"/>
                          </a:solidFill>
                          <a:effectLst/>
                          <a:latin typeface="+mn-lt"/>
                          <a:cs typeface="Arial" panose="020B0604020202020204" pitchFamily="34" charset="0"/>
                        </a:rPr>
                        <a:t>OBLIGATORIA</a:t>
                      </a:r>
                    </a:p>
                  </a:txBody>
                  <a:tcPr anchor="ctr" horzOverflow="overflow">
                    <a:solidFill>
                      <a:srgbClr val="FF0000">
                        <a:alpha val="30980"/>
                      </a:srgbClr>
                    </a:solidFill>
                  </a:tcPr>
                </a:tc>
                <a:extLst>
                  <a:ext uri="{0D108BD9-81ED-4DB2-BD59-A6C34878D82A}">
                    <a16:rowId xmlns:a16="http://schemas.microsoft.com/office/drawing/2014/main" val="10000"/>
                  </a:ext>
                </a:extLst>
              </a:tr>
              <a:tr h="635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u="none" strike="noStrike" cap="none" normalizeH="0" baseline="0">
                          <a:ln>
                            <a:noFill/>
                          </a:ln>
                          <a:solidFill>
                            <a:srgbClr val="333399"/>
                          </a:solidFill>
                          <a:effectLst/>
                        </a:rPr>
                        <a:t>II.</a:t>
                      </a:r>
                      <a:endParaRPr kumimoji="0" lang="es-ES" sz="1800" b="1" i="0" u="none" strike="noStrike" cap="none" normalizeH="0" baseline="0">
                        <a:ln>
                          <a:noFill/>
                        </a:ln>
                        <a:solidFill>
                          <a:srgbClr val="333399"/>
                        </a:solidFill>
                        <a:effectLst/>
                        <a:latin typeface="+mn-lt"/>
                        <a:cs typeface="Arial" panose="020B0604020202020204" pitchFamily="34" charset="0"/>
                      </a:endParaRPr>
                    </a:p>
                  </a:txBody>
                  <a:tcPr anchor="ct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700" b="1" u="none" strike="noStrike" cap="none" normalizeH="0" baseline="0" dirty="0">
                          <a:ln>
                            <a:noFill/>
                          </a:ln>
                          <a:solidFill>
                            <a:srgbClr val="333399"/>
                          </a:solidFill>
                          <a:effectLst>
                            <a:outerShdw blurRad="38100" dist="38100" dir="2700000" algn="tl">
                              <a:srgbClr val="000000">
                                <a:alpha val="43137"/>
                              </a:srgbClr>
                            </a:outerShdw>
                          </a:effectLst>
                        </a:rPr>
                        <a:t>Normas de registro y valoración</a:t>
                      </a:r>
                      <a:endParaRPr kumimoji="0" lang="es-ES" sz="1700" b="1" i="0" u="none" strike="noStrike" cap="none" normalizeH="0" baseline="0" dirty="0">
                        <a:ln>
                          <a:noFill/>
                        </a:ln>
                        <a:solidFill>
                          <a:srgbClr val="333399"/>
                        </a:solidFill>
                        <a:effectLst>
                          <a:outerShdw blurRad="38100" dist="38100" dir="2700000" algn="tl">
                            <a:srgbClr val="000000">
                              <a:alpha val="43137"/>
                            </a:srgbClr>
                          </a:outerShdw>
                        </a:effectLst>
                        <a:latin typeface="+mn-lt"/>
                        <a:cs typeface="Arial" panose="020B0604020202020204" pitchFamily="34" charset="0"/>
                      </a:endParaRPr>
                    </a:p>
                  </a:txBody>
                  <a:tcPr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s-ES" sz="1700" b="1" i="0" u="none" strike="noStrike" cap="none" normalizeH="0" baseline="0" dirty="0">
                          <a:ln>
                            <a:noFill/>
                          </a:ln>
                          <a:solidFill>
                            <a:srgbClr val="333399"/>
                          </a:solidFill>
                          <a:effectLst/>
                          <a:latin typeface="+mn-lt"/>
                          <a:cs typeface="Arial" panose="020B0604020202020204" pitchFamily="34" charset="0"/>
                        </a:rPr>
                        <a:t>OBLIGATORIA</a:t>
                      </a:r>
                    </a:p>
                  </a:txBody>
                  <a:tcPr anchor="ctr" horzOverflow="overflow">
                    <a:solidFill>
                      <a:srgbClr val="FF0000">
                        <a:alpha val="3098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s-ES" sz="1700" b="1" i="0" u="none" strike="noStrike" cap="none" normalizeH="0" baseline="0" dirty="0">
                          <a:ln>
                            <a:noFill/>
                          </a:ln>
                          <a:solidFill>
                            <a:srgbClr val="333399"/>
                          </a:solidFill>
                          <a:effectLst/>
                          <a:latin typeface="+mn-lt"/>
                          <a:cs typeface="Arial" panose="020B0604020202020204" pitchFamily="34" charset="0"/>
                        </a:rPr>
                        <a:t>OBLIGATORIA</a:t>
                      </a:r>
                    </a:p>
                  </a:txBody>
                  <a:tcPr anchor="ctr" horzOverflow="overflow">
                    <a:solidFill>
                      <a:srgbClr val="FF0000">
                        <a:alpha val="30980"/>
                      </a:srgbClr>
                    </a:solidFill>
                  </a:tcPr>
                </a:tc>
                <a:extLst>
                  <a:ext uri="{0D108BD9-81ED-4DB2-BD59-A6C34878D82A}">
                    <a16:rowId xmlns:a16="http://schemas.microsoft.com/office/drawing/2014/main" val="10001"/>
                  </a:ext>
                </a:extLst>
              </a:tr>
              <a:tr h="7413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u="none" strike="noStrike" cap="none" normalizeH="0" baseline="0">
                          <a:ln>
                            <a:noFill/>
                          </a:ln>
                          <a:solidFill>
                            <a:srgbClr val="333399"/>
                          </a:solidFill>
                          <a:effectLst/>
                        </a:rPr>
                        <a:t>III.</a:t>
                      </a:r>
                      <a:endParaRPr kumimoji="0" lang="es-ES" sz="1800" b="1" i="0" u="none" strike="noStrike" cap="none" normalizeH="0" baseline="0">
                        <a:ln>
                          <a:noFill/>
                        </a:ln>
                        <a:solidFill>
                          <a:srgbClr val="333399"/>
                        </a:solidFill>
                        <a:effectLst/>
                        <a:latin typeface="+mn-lt"/>
                        <a:cs typeface="Arial" panose="020B0604020202020204" pitchFamily="34" charset="0"/>
                      </a:endParaRPr>
                    </a:p>
                  </a:txBody>
                  <a:tcPr anchor="ct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700" b="1" u="none" strike="noStrike" cap="none" normalizeH="0" baseline="0">
                          <a:ln>
                            <a:noFill/>
                          </a:ln>
                          <a:solidFill>
                            <a:srgbClr val="333399"/>
                          </a:solidFill>
                          <a:effectLst>
                            <a:outerShdw blurRad="38100" dist="38100" dir="2700000" algn="tl">
                              <a:srgbClr val="000000">
                                <a:alpha val="43137"/>
                              </a:srgbClr>
                            </a:outerShdw>
                          </a:effectLst>
                        </a:rPr>
                        <a:t>Cuentas Anuales</a:t>
                      </a:r>
                      <a:endParaRPr kumimoji="0" lang="es-ES" sz="1700" b="1" i="0" u="none" strike="noStrike" cap="none" normalizeH="0" baseline="0">
                        <a:ln>
                          <a:noFill/>
                        </a:ln>
                        <a:solidFill>
                          <a:srgbClr val="333399"/>
                        </a:solidFill>
                        <a:effectLst>
                          <a:outerShdw blurRad="38100" dist="38100" dir="2700000" algn="tl">
                            <a:srgbClr val="000000">
                              <a:alpha val="43137"/>
                            </a:srgbClr>
                          </a:outerShdw>
                        </a:effectLst>
                        <a:latin typeface="+mn-lt"/>
                        <a:cs typeface="Arial" panose="020B0604020202020204" pitchFamily="34" charset="0"/>
                      </a:endParaRPr>
                    </a:p>
                  </a:txBody>
                  <a:tcPr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s-ES" sz="1700" b="1" i="0" u="none" strike="noStrike" cap="none" normalizeH="0" baseline="0" dirty="0">
                          <a:ln>
                            <a:noFill/>
                          </a:ln>
                          <a:solidFill>
                            <a:srgbClr val="333399"/>
                          </a:solidFill>
                          <a:effectLst/>
                          <a:latin typeface="+mn-lt"/>
                          <a:cs typeface="Arial" panose="020B0604020202020204" pitchFamily="34" charset="0"/>
                        </a:rPr>
                        <a:t>OBLIGATORIA</a:t>
                      </a:r>
                    </a:p>
                  </a:txBody>
                  <a:tcPr anchor="ctr" horzOverflow="overflow">
                    <a:solidFill>
                      <a:srgbClr val="FF0000">
                        <a:alpha val="3098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s-ES" sz="1700" b="1" i="0" u="none" strike="noStrike" cap="none" normalizeH="0" baseline="0" dirty="0">
                          <a:ln>
                            <a:noFill/>
                          </a:ln>
                          <a:solidFill>
                            <a:srgbClr val="333399"/>
                          </a:solidFill>
                          <a:effectLst/>
                          <a:latin typeface="+mn-lt"/>
                          <a:cs typeface="Arial" panose="020B0604020202020204" pitchFamily="34" charset="0"/>
                        </a:rPr>
                        <a:t>OBLIGATORIA</a:t>
                      </a:r>
                    </a:p>
                  </a:txBody>
                  <a:tcPr anchor="ctr" horzOverflow="overflow">
                    <a:solidFill>
                      <a:srgbClr val="FF0000">
                        <a:alpha val="30980"/>
                      </a:srgbClr>
                    </a:solidFill>
                  </a:tcPr>
                </a:tc>
                <a:extLst>
                  <a:ext uri="{0D108BD9-81ED-4DB2-BD59-A6C34878D82A}">
                    <a16:rowId xmlns:a16="http://schemas.microsoft.com/office/drawing/2014/main" val="10002"/>
                  </a:ext>
                </a:extLst>
              </a:tr>
              <a:tr h="72292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u="none" strike="noStrike" cap="none" normalizeH="0" baseline="0">
                          <a:ln>
                            <a:noFill/>
                          </a:ln>
                          <a:solidFill>
                            <a:srgbClr val="333399"/>
                          </a:solidFill>
                          <a:effectLst/>
                        </a:rPr>
                        <a:t>IV.</a:t>
                      </a:r>
                      <a:endParaRPr kumimoji="0" lang="es-ES" sz="1800" b="1" i="0" u="none" strike="noStrike" cap="none" normalizeH="0" baseline="0">
                        <a:ln>
                          <a:noFill/>
                        </a:ln>
                        <a:solidFill>
                          <a:srgbClr val="333399"/>
                        </a:solidFill>
                        <a:effectLst/>
                        <a:latin typeface="+mn-lt"/>
                        <a:cs typeface="Arial" panose="020B0604020202020204" pitchFamily="34" charset="0"/>
                      </a:endParaRPr>
                    </a:p>
                  </a:txBody>
                  <a:tcPr anchor="ct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700" b="1" u="none" strike="noStrike" cap="none" normalizeH="0" baseline="0">
                          <a:ln>
                            <a:noFill/>
                          </a:ln>
                          <a:solidFill>
                            <a:srgbClr val="333399"/>
                          </a:solidFill>
                          <a:effectLst>
                            <a:outerShdw blurRad="38100" dist="38100" dir="2700000" algn="tl">
                              <a:srgbClr val="000000">
                                <a:alpha val="43137"/>
                              </a:srgbClr>
                            </a:outerShdw>
                          </a:effectLst>
                        </a:rPr>
                        <a:t>Cuadro de Cuentas</a:t>
                      </a:r>
                      <a:endParaRPr kumimoji="0" lang="es-ES" sz="1700" b="1" i="0" u="none" strike="noStrike" cap="none" normalizeH="0" baseline="0">
                        <a:ln>
                          <a:noFill/>
                        </a:ln>
                        <a:solidFill>
                          <a:srgbClr val="333399"/>
                        </a:solidFill>
                        <a:effectLst>
                          <a:outerShdw blurRad="38100" dist="38100" dir="2700000" algn="tl">
                            <a:srgbClr val="000000">
                              <a:alpha val="43137"/>
                            </a:srgbClr>
                          </a:outerShdw>
                        </a:effectLst>
                        <a:latin typeface="+mn-lt"/>
                        <a:cs typeface="Arial" panose="020B0604020202020204" pitchFamily="34" charset="0"/>
                      </a:endParaRPr>
                    </a:p>
                  </a:txBody>
                  <a:tcPr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700" b="1" i="0" u="none" strike="noStrike" cap="none" normalizeH="0" baseline="0" dirty="0">
                          <a:ln>
                            <a:noFill/>
                          </a:ln>
                          <a:solidFill>
                            <a:srgbClr val="333399"/>
                          </a:solidFill>
                          <a:effectLst/>
                          <a:latin typeface="+mn-lt"/>
                          <a:cs typeface="Arial" panose="020B0604020202020204" pitchFamily="34" charset="0"/>
                        </a:rPr>
                        <a:t>VOLUNTARIA</a:t>
                      </a:r>
                    </a:p>
                  </a:txBody>
                  <a:tcPr anchor="ctr" horzOverflow="overflow">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700" b="1" i="0" u="none" strike="noStrike" cap="none" normalizeH="0" baseline="0" dirty="0">
                          <a:ln>
                            <a:noFill/>
                          </a:ln>
                          <a:solidFill>
                            <a:srgbClr val="333399"/>
                          </a:solidFill>
                          <a:effectLst/>
                          <a:latin typeface="+mn-lt"/>
                          <a:cs typeface="Arial" panose="020B0604020202020204" pitchFamily="34" charset="0"/>
                        </a:rPr>
                        <a:t>VOLUNTARIA</a:t>
                      </a:r>
                    </a:p>
                  </a:txBody>
                  <a:tcPr anchor="ctr" horzOverflow="overflow">
                    <a:solidFill>
                      <a:schemeClr val="accent1">
                        <a:lumMod val="20000"/>
                        <a:lumOff val="80000"/>
                      </a:schemeClr>
                    </a:solidFill>
                  </a:tcPr>
                </a:tc>
                <a:extLst>
                  <a:ext uri="{0D108BD9-81ED-4DB2-BD59-A6C34878D82A}">
                    <a16:rowId xmlns:a16="http://schemas.microsoft.com/office/drawing/2014/main" val="10003"/>
                  </a:ext>
                </a:extLst>
              </a:tr>
              <a:tr h="909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u="none" strike="noStrike" cap="none" normalizeH="0" baseline="0">
                          <a:ln>
                            <a:noFill/>
                          </a:ln>
                          <a:solidFill>
                            <a:srgbClr val="333399"/>
                          </a:solidFill>
                          <a:effectLst/>
                        </a:rPr>
                        <a:t>V</a:t>
                      </a:r>
                      <a:endParaRPr kumimoji="0" lang="es-ES" sz="1800" b="1" i="0" u="none" strike="noStrike" cap="none" normalizeH="0" baseline="0">
                        <a:ln>
                          <a:noFill/>
                        </a:ln>
                        <a:solidFill>
                          <a:srgbClr val="333399"/>
                        </a:solidFill>
                        <a:effectLst/>
                        <a:latin typeface="+mn-lt"/>
                        <a:cs typeface="Arial" panose="020B0604020202020204" pitchFamily="34" charset="0"/>
                      </a:endParaRPr>
                    </a:p>
                  </a:txBody>
                  <a:tcPr anchor="ct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700" b="1" u="none" strike="noStrike" cap="none" normalizeH="0" baseline="0" dirty="0">
                          <a:ln>
                            <a:noFill/>
                          </a:ln>
                          <a:solidFill>
                            <a:srgbClr val="333399"/>
                          </a:solidFill>
                          <a:effectLst>
                            <a:outerShdw blurRad="38100" dist="38100" dir="2700000" algn="tl">
                              <a:srgbClr val="000000">
                                <a:alpha val="43137"/>
                              </a:srgbClr>
                            </a:outerShdw>
                          </a:effectLst>
                        </a:rPr>
                        <a:t>Definiciones   y relaciones contables </a:t>
                      </a:r>
                      <a:endParaRPr kumimoji="0" lang="es-ES" sz="1700" b="1" i="0" u="none" strike="noStrike" cap="none" normalizeH="0" baseline="0" dirty="0">
                        <a:ln>
                          <a:noFill/>
                        </a:ln>
                        <a:solidFill>
                          <a:srgbClr val="333399"/>
                        </a:solidFill>
                        <a:effectLst>
                          <a:outerShdw blurRad="38100" dist="38100" dir="2700000" algn="tl">
                            <a:srgbClr val="000000">
                              <a:alpha val="43137"/>
                            </a:srgbClr>
                          </a:outerShdw>
                        </a:effectLst>
                        <a:latin typeface="+mn-lt"/>
                        <a:cs typeface="Arial" panose="020B0604020202020204" pitchFamily="34" charset="0"/>
                      </a:endParaRPr>
                    </a:p>
                  </a:txBody>
                  <a:tcPr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700" b="1" i="0" u="none" strike="noStrike" cap="none" normalizeH="0" baseline="0" dirty="0">
                          <a:ln>
                            <a:noFill/>
                          </a:ln>
                          <a:solidFill>
                            <a:srgbClr val="333399"/>
                          </a:solidFill>
                          <a:effectLst/>
                          <a:latin typeface="+mn-lt"/>
                          <a:cs typeface="Arial" panose="020B0604020202020204" pitchFamily="34" charset="0"/>
                        </a:rPr>
                        <a:t>VOLUNTARIA</a:t>
                      </a:r>
                    </a:p>
                  </a:txBody>
                  <a:tcPr anchor="ctr" horzOverflow="overflow">
                    <a:solidFill>
                      <a:schemeClr val="accent1">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700" b="1" i="0" u="none" strike="noStrike" cap="none" normalizeH="0" baseline="0" dirty="0">
                          <a:ln>
                            <a:noFill/>
                          </a:ln>
                          <a:solidFill>
                            <a:srgbClr val="333399"/>
                          </a:solidFill>
                          <a:effectLst/>
                          <a:latin typeface="+mn-lt"/>
                          <a:cs typeface="Arial" panose="020B0604020202020204" pitchFamily="34" charset="0"/>
                        </a:rPr>
                        <a:t>VOLUNTARIA</a:t>
                      </a:r>
                    </a:p>
                  </a:txBody>
                  <a:tcPr anchor="ctr" horzOverflow="overflow">
                    <a:solidFill>
                      <a:schemeClr val="accent1">
                        <a:lumMod val="20000"/>
                        <a:lumOff val="80000"/>
                      </a:schemeClr>
                    </a:solidFill>
                  </a:tcPr>
                </a:tc>
                <a:extLst>
                  <a:ext uri="{0D108BD9-81ED-4DB2-BD59-A6C34878D82A}">
                    <a16:rowId xmlns:a16="http://schemas.microsoft.com/office/drawing/2014/main" val="10004"/>
                  </a:ext>
                </a:extLst>
              </a:tr>
            </a:tbl>
          </a:graphicData>
        </a:graphic>
      </p:graphicFrame>
      <p:sp>
        <p:nvSpPr>
          <p:cNvPr id="5" name="4 Rectángulo"/>
          <p:cNvSpPr/>
          <p:nvPr/>
        </p:nvSpPr>
        <p:spPr>
          <a:xfrm>
            <a:off x="2147087" y="1066809"/>
            <a:ext cx="4899226" cy="461665"/>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2400" b="1" i="0" u="none" strike="noStrike" kern="1200" cap="none" spc="0" normalizeH="0" baseline="0" noProof="0" dirty="0">
                <a:ln>
                  <a:noFill/>
                </a:ln>
                <a:solidFill>
                  <a:srgbClr val="333399"/>
                </a:solidFill>
                <a:effectLst>
                  <a:outerShdw blurRad="38100" dist="38100" dir="2700000" algn="tl">
                    <a:srgbClr val="000000"/>
                  </a:outerShdw>
                </a:effectLst>
                <a:uLnTx/>
                <a:uFillTx/>
                <a:latin typeface="Calibri" panose="020F0502020204030204"/>
                <a:ea typeface="+mn-ea"/>
                <a:cs typeface="+mn-cs"/>
              </a:rPr>
              <a:t>ESTRUCTURA DEL PLAN DE CUENTAS </a:t>
            </a:r>
            <a:endParaRPr kumimoji="0" lang="es-ES"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CuadroTexto 6"/>
          <p:cNvSpPr txBox="1"/>
          <p:nvPr/>
        </p:nvSpPr>
        <p:spPr>
          <a:xfrm>
            <a:off x="5452667" y="1750789"/>
            <a:ext cx="1098378" cy="369332"/>
          </a:xfrm>
          <a:prstGeom prst="rect">
            <a:avLst/>
          </a:prstGeom>
          <a:solidFill>
            <a:srgbClr val="00CC00"/>
          </a:solidFill>
        </p:spPr>
        <p:style>
          <a:lnRef idx="0">
            <a:schemeClr val="accent2"/>
          </a:lnRef>
          <a:fillRef idx="3">
            <a:schemeClr val="accent2"/>
          </a:fillRef>
          <a:effectRef idx="3">
            <a:schemeClr val="accent2"/>
          </a:effectRef>
          <a:fontRef idx="minor">
            <a:schemeClr val="lt1"/>
          </a:fontRef>
        </p:style>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18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rPr>
              <a:t>PGC 2007</a:t>
            </a:r>
          </a:p>
        </p:txBody>
      </p:sp>
      <p:sp>
        <p:nvSpPr>
          <p:cNvPr id="9" name="CuadroTexto 8"/>
          <p:cNvSpPr txBox="1"/>
          <p:nvPr/>
        </p:nvSpPr>
        <p:spPr>
          <a:xfrm>
            <a:off x="6787118" y="1738356"/>
            <a:ext cx="1373453" cy="369332"/>
          </a:xfrm>
          <a:prstGeom prst="rect">
            <a:avLst/>
          </a:prstGeom>
        </p:spPr>
        <p:style>
          <a:lnRef idx="0">
            <a:schemeClr val="accent2"/>
          </a:lnRef>
          <a:fillRef idx="3">
            <a:schemeClr val="accent2"/>
          </a:fillRef>
          <a:effectRef idx="3">
            <a:schemeClr val="accent2"/>
          </a:effectRef>
          <a:fontRef idx="minor">
            <a:schemeClr val="lt1"/>
          </a:fontRef>
        </p:style>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8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pitchFamily="34" charset="0"/>
                <a:ea typeface="+mn-ea"/>
                <a:cs typeface="+mn-cs"/>
              </a:rPr>
              <a:t>PCESFL 2013</a:t>
            </a:r>
          </a:p>
        </p:txBody>
      </p:sp>
      <p:sp>
        <p:nvSpPr>
          <p:cNvPr id="6" name="Rectángulo 5"/>
          <p:cNvSpPr/>
          <p:nvPr/>
        </p:nvSpPr>
        <p:spPr>
          <a:xfrm>
            <a:off x="320842" y="287047"/>
            <a:ext cx="8422105" cy="830997"/>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2400" b="1" i="0" u="none" strike="noStrike" kern="1200" cap="none" spc="0" normalizeH="0" baseline="0" noProof="0" dirty="0">
                <a:ln>
                  <a:noFill/>
                </a:ln>
                <a:solidFill>
                  <a:srgbClr val="333399"/>
                </a:solidFill>
                <a:effectLst>
                  <a:outerShdw blurRad="38100" dist="38100" dir="2700000" algn="tl">
                    <a:srgbClr val="000000"/>
                  </a:outerShdw>
                </a:effectLst>
                <a:uLnTx/>
                <a:uFillTx/>
                <a:latin typeface="Calibri"/>
                <a:ea typeface="+mn-ea"/>
                <a:cs typeface="+mn-cs"/>
              </a:rPr>
              <a:t>EL PLAN DE CONTABILIDAD DE LAS ENTIDADES SIN FINES LUCRATIVOS PCESFL</a:t>
            </a:r>
            <a:endParaRPr kumimoji="0" lang="es-ES" sz="24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57372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125161" y="2040759"/>
            <a:ext cx="2636259" cy="2923877"/>
          </a:xfrm>
          <a:prstGeom prst="rect">
            <a:avLst/>
          </a:prstGeom>
          <a:ln w="38100"/>
        </p:spPr>
        <p:style>
          <a:lnRef idx="2">
            <a:schemeClr val="accent2"/>
          </a:lnRef>
          <a:fillRef idx="1">
            <a:schemeClr val="lt1"/>
          </a:fillRef>
          <a:effectRef idx="0">
            <a:schemeClr val="accent2"/>
          </a:effectRef>
          <a:fontRef idx="minor">
            <a:schemeClr val="dk1"/>
          </a:fontRef>
        </p:style>
        <p:txBody>
          <a:bodyPr wrap="square">
            <a:spAutoFit/>
          </a:bodyPr>
          <a:lstStyle/>
          <a:p>
            <a:pPr marL="285750" indent="-285750" eaLnBrk="0" fontAlgn="base" hangingPunct="0">
              <a:lnSpc>
                <a:spcPct val="150000"/>
              </a:lnSpc>
              <a:spcBef>
                <a:spcPct val="50000"/>
              </a:spcBef>
              <a:spcAft>
                <a:spcPct val="0"/>
              </a:spcAft>
              <a:buSzPct val="75000"/>
              <a:buFont typeface="Wingdings" panose="05000000000000000000" pitchFamily="2" charset="2"/>
              <a:buChar char="Ø"/>
            </a:pPr>
            <a:r>
              <a:rPr lang="es-ES_tradnl" sz="1600" b="1" dirty="0">
                <a:solidFill>
                  <a:srgbClr val="333399"/>
                </a:solidFill>
                <a:effectLst>
                  <a:outerShdw blurRad="38100" dist="38100" dir="2700000" algn="tl">
                    <a:srgbClr val="000000">
                      <a:alpha val="43137"/>
                    </a:srgbClr>
                  </a:outerShdw>
                </a:effectLst>
                <a:latin typeface="Calibri" panose="020F0502020204030204" pitchFamily="34" charset="0"/>
              </a:rPr>
              <a:t>BALANCE</a:t>
            </a:r>
          </a:p>
          <a:p>
            <a:pPr marL="285750" indent="-285750" eaLnBrk="0" fontAlgn="base" hangingPunct="0">
              <a:lnSpc>
                <a:spcPct val="150000"/>
              </a:lnSpc>
              <a:spcBef>
                <a:spcPct val="50000"/>
              </a:spcBef>
              <a:spcAft>
                <a:spcPct val="0"/>
              </a:spcAft>
              <a:buSzPct val="75000"/>
              <a:buFont typeface="Wingdings" panose="05000000000000000000" pitchFamily="2" charset="2"/>
              <a:buChar char="Ø"/>
            </a:pPr>
            <a:r>
              <a:rPr lang="es-ES" sz="1600" b="1" dirty="0">
                <a:solidFill>
                  <a:srgbClr val="333399"/>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CUENTA DE RESULTADOS</a:t>
            </a:r>
          </a:p>
          <a:p>
            <a:pPr marL="285750" indent="-285750" eaLnBrk="0" fontAlgn="base" hangingPunct="0">
              <a:lnSpc>
                <a:spcPct val="150000"/>
              </a:lnSpc>
              <a:spcBef>
                <a:spcPct val="50000"/>
              </a:spcBef>
              <a:spcAft>
                <a:spcPct val="0"/>
              </a:spcAft>
              <a:buSzPct val="75000"/>
              <a:buFont typeface="Wingdings" panose="05000000000000000000" pitchFamily="2" charset="2"/>
              <a:buChar char="Ø"/>
            </a:pPr>
            <a:endParaRPr lang="es-ES" sz="1600" b="1" dirty="0">
              <a:solidFill>
                <a:srgbClr val="333399"/>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eaLnBrk="0" fontAlgn="base" hangingPunct="0">
              <a:lnSpc>
                <a:spcPct val="150000"/>
              </a:lnSpc>
              <a:spcBef>
                <a:spcPct val="50000"/>
              </a:spcBef>
              <a:spcAft>
                <a:spcPct val="0"/>
              </a:spcAft>
              <a:buSzPct val="75000"/>
              <a:buFont typeface="Wingdings" panose="05000000000000000000" pitchFamily="2" charset="2"/>
              <a:buChar char="Ø"/>
            </a:pPr>
            <a:endParaRPr lang="es-ES" sz="1600" b="1" dirty="0">
              <a:solidFill>
                <a:srgbClr val="333399"/>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endParaRPr>
          </a:p>
          <a:p>
            <a:pPr marL="285750" indent="-285750" eaLnBrk="0" fontAlgn="base" hangingPunct="0">
              <a:lnSpc>
                <a:spcPct val="150000"/>
              </a:lnSpc>
              <a:spcBef>
                <a:spcPct val="50000"/>
              </a:spcBef>
              <a:spcAft>
                <a:spcPct val="0"/>
              </a:spcAft>
              <a:buSzPct val="75000"/>
              <a:buFont typeface="Wingdings" panose="05000000000000000000" pitchFamily="2" charset="2"/>
              <a:buChar char="Ø"/>
            </a:pPr>
            <a:endParaRPr lang="es-ES" sz="1600" b="1" dirty="0">
              <a:solidFill>
                <a:srgbClr val="333399"/>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endParaRPr>
          </a:p>
          <a:p>
            <a:pPr marL="285750" indent="-285750" eaLnBrk="0" fontAlgn="base" hangingPunct="0">
              <a:lnSpc>
                <a:spcPct val="150000"/>
              </a:lnSpc>
              <a:spcBef>
                <a:spcPct val="50000"/>
              </a:spcBef>
              <a:spcAft>
                <a:spcPct val="0"/>
              </a:spcAft>
              <a:buSzPct val="75000"/>
              <a:buFont typeface="Wingdings" panose="05000000000000000000" pitchFamily="2" charset="2"/>
              <a:buChar char="Ø"/>
            </a:pPr>
            <a:r>
              <a:rPr lang="es-ES_tradnl" sz="1600" b="1" dirty="0">
                <a:solidFill>
                  <a:srgbClr val="333399"/>
                </a:solidFill>
                <a:effectLst>
                  <a:outerShdw blurRad="38100" dist="38100" dir="2700000" algn="tl">
                    <a:srgbClr val="000000">
                      <a:alpha val="43137"/>
                    </a:srgbClr>
                  </a:outerShdw>
                </a:effectLst>
                <a:latin typeface="Calibri" panose="020F0502020204030204" pitchFamily="34" charset="0"/>
              </a:rPr>
              <a:t>MEMORIA</a:t>
            </a:r>
            <a:endParaRPr lang="es-ES" sz="1600" b="1" dirty="0">
              <a:solidFill>
                <a:srgbClr val="333399"/>
              </a:solidFill>
              <a:effectLst>
                <a:outerShdw blurRad="38100" dist="38100" dir="2700000" algn="tl">
                  <a:srgbClr val="000000">
                    <a:alpha val="43137"/>
                  </a:srgbClr>
                </a:outerShdw>
              </a:effectLst>
              <a:latin typeface="Calibri" panose="020F0502020204030204" pitchFamily="34" charset="0"/>
            </a:endParaRPr>
          </a:p>
        </p:txBody>
      </p:sp>
      <p:sp>
        <p:nvSpPr>
          <p:cNvPr id="4" name="CuadroTexto 3"/>
          <p:cNvSpPr txBox="1"/>
          <p:nvPr/>
        </p:nvSpPr>
        <p:spPr>
          <a:xfrm>
            <a:off x="1555291" y="2040760"/>
            <a:ext cx="3070158" cy="2923877"/>
          </a:xfrm>
          <a:prstGeom prst="rect">
            <a:avLst/>
          </a:prstGeom>
          <a:ln w="38100">
            <a:solidFill>
              <a:srgbClr val="00CC0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285750" indent="-285750">
              <a:lnSpc>
                <a:spcPct val="150000"/>
              </a:lnSpc>
              <a:spcBef>
                <a:spcPct val="50000"/>
              </a:spcBef>
              <a:buSzPct val="75000"/>
              <a:buFont typeface="Wingdings" panose="05000000000000000000" pitchFamily="2" charset="2"/>
              <a:buChar char="Ø"/>
            </a:pPr>
            <a:r>
              <a:rPr lang="es-ES_tradnl" sz="1600" b="1" dirty="0">
                <a:solidFill>
                  <a:srgbClr val="333399"/>
                </a:solidFill>
                <a:effectLst>
                  <a:outerShdw blurRad="38100" dist="38100" dir="2700000" algn="tl">
                    <a:srgbClr val="000000">
                      <a:alpha val="43137"/>
                    </a:srgbClr>
                  </a:outerShdw>
                </a:effectLst>
                <a:latin typeface="Calibri" panose="020F0502020204030204" pitchFamily="34" charset="0"/>
              </a:rPr>
              <a:t>BALANCE</a:t>
            </a:r>
          </a:p>
          <a:p>
            <a:pPr marL="285750" indent="-285750">
              <a:lnSpc>
                <a:spcPct val="200000"/>
              </a:lnSpc>
              <a:spcBef>
                <a:spcPct val="50000"/>
              </a:spcBef>
              <a:buSzPct val="75000"/>
              <a:buFont typeface="Wingdings" panose="05000000000000000000" pitchFamily="2" charset="2"/>
              <a:buChar char="Ø"/>
            </a:pPr>
            <a:r>
              <a:rPr lang="es-ES_tradnl" sz="1600" b="1" dirty="0">
                <a:solidFill>
                  <a:srgbClr val="333399"/>
                </a:solidFill>
                <a:effectLst>
                  <a:outerShdw blurRad="38100" dist="38100" dir="2700000" algn="tl">
                    <a:srgbClr val="000000">
                      <a:alpha val="43137"/>
                    </a:srgbClr>
                  </a:outerShdw>
                </a:effectLst>
                <a:latin typeface="Calibri" panose="020F0502020204030204" pitchFamily="34" charset="0"/>
              </a:rPr>
              <a:t>CUENTA PÉRDIDAS/GANACIAS</a:t>
            </a:r>
          </a:p>
          <a:p>
            <a:pPr marL="285750" indent="-285750">
              <a:lnSpc>
                <a:spcPct val="150000"/>
              </a:lnSpc>
              <a:spcBef>
                <a:spcPct val="50000"/>
              </a:spcBef>
              <a:buSzPct val="75000"/>
              <a:buFont typeface="Wingdings" panose="05000000000000000000" pitchFamily="2" charset="2"/>
              <a:buChar char="Ø"/>
            </a:pPr>
            <a:r>
              <a:rPr lang="es-ES_tradnl" sz="1600" b="1" dirty="0">
                <a:solidFill>
                  <a:srgbClr val="333399"/>
                </a:solidFill>
                <a:effectLst>
                  <a:outerShdw blurRad="38100" dist="38100" dir="2700000" algn="tl">
                    <a:srgbClr val="000000">
                      <a:alpha val="43137"/>
                    </a:srgbClr>
                  </a:outerShdw>
                </a:effectLst>
                <a:latin typeface="Calibri" panose="020F0502020204030204" pitchFamily="34" charset="0"/>
              </a:rPr>
              <a:t>ESTADO DE CAMBIOS EN EL PATRIMONIO NETO </a:t>
            </a:r>
          </a:p>
          <a:p>
            <a:pPr marL="285750" indent="-285750">
              <a:lnSpc>
                <a:spcPct val="150000"/>
              </a:lnSpc>
              <a:spcBef>
                <a:spcPct val="50000"/>
              </a:spcBef>
              <a:buSzPct val="75000"/>
              <a:buFont typeface="Wingdings" panose="05000000000000000000" pitchFamily="2" charset="2"/>
              <a:buChar char="Ø"/>
            </a:pPr>
            <a:r>
              <a:rPr lang="es-ES_tradnl" sz="1600" b="1" dirty="0">
                <a:solidFill>
                  <a:srgbClr val="333399"/>
                </a:solidFill>
                <a:effectLst>
                  <a:outerShdw blurRad="38100" dist="38100" dir="2700000" algn="tl">
                    <a:srgbClr val="000000">
                      <a:alpha val="43137"/>
                    </a:srgbClr>
                  </a:outerShdw>
                </a:effectLst>
                <a:latin typeface="Calibri" panose="020F0502020204030204" pitchFamily="34" charset="0"/>
              </a:rPr>
              <a:t>ESTADO FLUJOS EFECTIVO</a:t>
            </a:r>
          </a:p>
          <a:p>
            <a:pPr marL="285750" indent="-285750">
              <a:lnSpc>
                <a:spcPct val="150000"/>
              </a:lnSpc>
              <a:spcBef>
                <a:spcPct val="50000"/>
              </a:spcBef>
              <a:buSzPct val="75000"/>
              <a:buFont typeface="Wingdings" panose="05000000000000000000" pitchFamily="2" charset="2"/>
              <a:buChar char="Ø"/>
            </a:pPr>
            <a:r>
              <a:rPr lang="es-ES_tradnl" sz="1600" b="1" dirty="0">
                <a:solidFill>
                  <a:srgbClr val="333399"/>
                </a:solidFill>
                <a:effectLst>
                  <a:outerShdw blurRad="38100" dist="38100" dir="2700000" algn="tl">
                    <a:srgbClr val="000000">
                      <a:alpha val="43137"/>
                    </a:srgbClr>
                  </a:outerShdw>
                </a:effectLst>
                <a:latin typeface="Calibri" panose="020F0502020204030204" pitchFamily="34" charset="0"/>
              </a:rPr>
              <a:t>MEMORIA</a:t>
            </a:r>
            <a:endParaRPr lang="es-ES" sz="1600" b="1" dirty="0">
              <a:solidFill>
                <a:srgbClr val="333399"/>
              </a:solidFill>
              <a:effectLst>
                <a:outerShdw blurRad="38100" dist="38100" dir="2700000" algn="tl">
                  <a:srgbClr val="000000">
                    <a:alpha val="43137"/>
                  </a:srgbClr>
                </a:outerShdw>
              </a:effectLst>
              <a:latin typeface="Calibri" panose="020F0502020204030204" pitchFamily="34" charset="0"/>
            </a:endParaRPr>
          </a:p>
        </p:txBody>
      </p:sp>
      <p:sp>
        <p:nvSpPr>
          <p:cNvPr id="6" name="CuadroTexto 5"/>
          <p:cNvSpPr txBox="1"/>
          <p:nvPr/>
        </p:nvSpPr>
        <p:spPr>
          <a:xfrm>
            <a:off x="2163452" y="1452931"/>
            <a:ext cx="1098378" cy="369332"/>
          </a:xfrm>
          <a:prstGeom prst="rect">
            <a:avLst/>
          </a:prstGeom>
          <a:solidFill>
            <a:srgbClr val="00CC00"/>
          </a:solidFill>
        </p:spPr>
        <p:style>
          <a:lnRef idx="0">
            <a:schemeClr val="accent2"/>
          </a:lnRef>
          <a:fillRef idx="3">
            <a:schemeClr val="accent2"/>
          </a:fillRef>
          <a:effectRef idx="3">
            <a:schemeClr val="accent2"/>
          </a:effectRef>
          <a:fontRef idx="minor">
            <a:schemeClr val="lt1"/>
          </a:fontRef>
        </p:style>
        <p:txBody>
          <a:bodyPr wrap="none" rtlCol="0">
            <a:spAutoFit/>
          </a:bodyPr>
          <a:lstStyle/>
          <a:p>
            <a:pPr algn="ctr"/>
            <a:r>
              <a:rPr lang="es-ES" b="1" dirty="0">
                <a:effectLst>
                  <a:outerShdw blurRad="38100" dist="38100" dir="2700000" algn="tl">
                    <a:srgbClr val="000000">
                      <a:alpha val="43137"/>
                    </a:srgbClr>
                  </a:outerShdw>
                </a:effectLst>
                <a:latin typeface="Calibri" panose="020F0502020204030204" pitchFamily="34" charset="0"/>
              </a:rPr>
              <a:t>PGC 2007</a:t>
            </a:r>
          </a:p>
        </p:txBody>
      </p:sp>
      <p:sp>
        <p:nvSpPr>
          <p:cNvPr id="11" name="4 Rectángulo"/>
          <p:cNvSpPr/>
          <p:nvPr/>
        </p:nvSpPr>
        <p:spPr>
          <a:xfrm>
            <a:off x="2006591" y="354361"/>
            <a:ext cx="5318380" cy="461665"/>
          </a:xfrm>
          <a:prstGeom prst="rect">
            <a:avLst/>
          </a:prstGeom>
        </p:spPr>
        <p:txBody>
          <a:bodyPr wrap="none">
            <a:spAutoFit/>
          </a:bodyPr>
          <a:lstStyle/>
          <a:p>
            <a:pPr algn="ctr" eaLnBrk="1" hangingPunct="1">
              <a:defRPr/>
            </a:pPr>
            <a:r>
              <a:rPr lang="es-ES" sz="2400" b="1" dirty="0">
                <a:solidFill>
                  <a:srgbClr val="333399"/>
                </a:solidFill>
                <a:effectLst>
                  <a:outerShdw blurRad="38100" dist="38100" dir="2700000" algn="tl">
                    <a:srgbClr val="000000"/>
                  </a:outerShdw>
                </a:effectLst>
              </a:rPr>
              <a:t>TERCERA PARTE. LAS CUENTAS ANUALES</a:t>
            </a:r>
            <a:endParaRPr lang="es-ES" sz="2400" dirty="0"/>
          </a:p>
        </p:txBody>
      </p:sp>
      <p:cxnSp>
        <p:nvCxnSpPr>
          <p:cNvPr id="13" name="Conector recto de flecha 12"/>
          <p:cNvCxnSpPr/>
          <p:nvPr/>
        </p:nvCxnSpPr>
        <p:spPr>
          <a:xfrm flipV="1">
            <a:off x="3744686" y="2917371"/>
            <a:ext cx="2503714" cy="838201"/>
          </a:xfrm>
          <a:prstGeom prst="straightConnector1">
            <a:avLst/>
          </a:prstGeom>
          <a:ln w="317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onector recto de flecha 14"/>
          <p:cNvCxnSpPr/>
          <p:nvPr/>
        </p:nvCxnSpPr>
        <p:spPr>
          <a:xfrm>
            <a:off x="3744686" y="4414469"/>
            <a:ext cx="1817914" cy="21771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2" name="CuadroTexto 11"/>
          <p:cNvSpPr txBox="1"/>
          <p:nvPr/>
        </p:nvSpPr>
        <p:spPr>
          <a:xfrm>
            <a:off x="5756563" y="1424647"/>
            <a:ext cx="1373453" cy="369332"/>
          </a:xfrm>
          <a:prstGeom prst="rect">
            <a:avLst/>
          </a:prstGeom>
        </p:spPr>
        <p:style>
          <a:lnRef idx="0">
            <a:schemeClr val="accent2"/>
          </a:lnRef>
          <a:fillRef idx="3">
            <a:schemeClr val="accent2"/>
          </a:fillRef>
          <a:effectRef idx="3">
            <a:schemeClr val="accent2"/>
          </a:effectRef>
          <a:fontRef idx="minor">
            <a:schemeClr val="lt1"/>
          </a:fontRef>
        </p:style>
        <p:txBody>
          <a:bodyPr wrap="none" rtlCol="0">
            <a:spAutoFit/>
          </a:bodyPr>
          <a:lstStyle/>
          <a:p>
            <a:r>
              <a:rPr lang="es-ES" b="1" dirty="0">
                <a:effectLst>
                  <a:outerShdw blurRad="38100" dist="38100" dir="2700000" algn="tl">
                    <a:srgbClr val="000000">
                      <a:alpha val="43137"/>
                    </a:srgbClr>
                  </a:outerShdw>
                </a:effectLst>
                <a:latin typeface="Calibri" panose="020F0502020204030204" pitchFamily="34" charset="0"/>
              </a:rPr>
              <a:t>PCESFL 2013</a:t>
            </a:r>
          </a:p>
        </p:txBody>
      </p:sp>
    </p:spTree>
    <p:extLst>
      <p:ext uri="{BB962C8B-B14F-4D97-AF65-F5344CB8AC3E}">
        <p14:creationId xmlns:p14="http://schemas.microsoft.com/office/powerpoint/2010/main" val="2053279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6" grpId="0" animBg="1"/>
      <p:bldP spid="1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3 CuadroTexto"/>
          <p:cNvSpPr txBox="1">
            <a:spLocks noChangeArrowheads="1"/>
          </p:cNvSpPr>
          <p:nvPr/>
        </p:nvSpPr>
        <p:spPr bwMode="auto">
          <a:xfrm>
            <a:off x="3740563" y="1177305"/>
            <a:ext cx="1523174" cy="461665"/>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none">
            <a:spAutoFit/>
          </a:bodyPr>
          <a:lstStyle/>
          <a:p>
            <a:pPr algn="ctr">
              <a:defRPr/>
            </a:pPr>
            <a:r>
              <a:rPr lang="es-ES" sz="2400" b="1" dirty="0">
                <a:latin typeface="Calibri" pitchFamily="34" charset="0"/>
              </a:rPr>
              <a:t>MEMORIA</a:t>
            </a:r>
          </a:p>
        </p:txBody>
      </p:sp>
      <p:sp>
        <p:nvSpPr>
          <p:cNvPr id="3075" name="4 CuadroTexto"/>
          <p:cNvSpPr txBox="1">
            <a:spLocks noChangeArrowheads="1"/>
          </p:cNvSpPr>
          <p:nvPr/>
        </p:nvSpPr>
        <p:spPr bwMode="auto">
          <a:xfrm>
            <a:off x="684213" y="3592513"/>
            <a:ext cx="4248150" cy="2432050"/>
          </a:xfrm>
          <a:prstGeom prst="rect">
            <a:avLst/>
          </a:prstGeom>
          <a:noFill/>
          <a:ln w="19050">
            <a:solidFill>
              <a:schemeClr val="accent1">
                <a:alpha val="96077"/>
              </a:schemeClr>
            </a:solidFill>
            <a:miter lim="800000"/>
            <a:headEnd/>
            <a:tailEnd/>
          </a:ln>
        </p:spPr>
        <p:txBody>
          <a:bodyPr>
            <a:spAutoFit/>
          </a:bodyPr>
          <a:lstStyle/>
          <a:p>
            <a:pPr algn="ctr">
              <a:defRPr/>
            </a:pPr>
            <a:r>
              <a:rPr lang="es-ES" sz="2000" b="1" dirty="0">
                <a:solidFill>
                  <a:srgbClr val="0070C0"/>
                </a:solidFill>
                <a:effectLst>
                  <a:outerShdw blurRad="38100" dist="38100" dir="2700000" algn="tl">
                    <a:srgbClr val="000000">
                      <a:alpha val="43137"/>
                    </a:srgbClr>
                  </a:outerShdw>
                </a:effectLst>
                <a:latin typeface="Calibri" pitchFamily="34" charset="0"/>
              </a:rPr>
              <a:t>   </a:t>
            </a:r>
          </a:p>
          <a:p>
            <a:pPr>
              <a:defRPr/>
            </a:pPr>
            <a:endParaRPr lang="es-ES" sz="2000" b="1" dirty="0">
              <a:latin typeface="Calibri" pitchFamily="34" charset="0"/>
            </a:endParaRPr>
          </a:p>
          <a:p>
            <a:pPr>
              <a:defRPr/>
            </a:pPr>
            <a:r>
              <a:rPr lang="es-ES" sz="1600" dirty="0">
                <a:latin typeface="Calibri" pitchFamily="34" charset="0"/>
              </a:rPr>
              <a:t>   </a:t>
            </a:r>
          </a:p>
          <a:p>
            <a:pPr>
              <a:defRPr/>
            </a:pPr>
            <a:r>
              <a:rPr lang="es-ES" sz="1600" dirty="0">
                <a:latin typeface="Calibri" pitchFamily="34" charset="0"/>
              </a:rPr>
              <a:t>                  </a:t>
            </a:r>
          </a:p>
          <a:p>
            <a:pPr>
              <a:defRPr/>
            </a:pPr>
            <a:r>
              <a:rPr lang="es-ES" sz="1600" dirty="0">
                <a:latin typeface="Calibri" pitchFamily="34" charset="0"/>
              </a:rPr>
              <a:t>                  </a:t>
            </a:r>
            <a:r>
              <a:rPr lang="es-ES_tradnl" sz="1600" dirty="0">
                <a:latin typeface="Calibri" pitchFamily="34" charset="0"/>
              </a:rPr>
              <a:t>   	</a:t>
            </a:r>
            <a:endParaRPr lang="es-ES" sz="1600" dirty="0">
              <a:latin typeface="Calibri" pitchFamily="34" charset="0"/>
            </a:endParaRPr>
          </a:p>
          <a:p>
            <a:pPr>
              <a:defRPr/>
            </a:pPr>
            <a:endParaRPr lang="es-ES" sz="1600" dirty="0">
              <a:latin typeface="Calibri" pitchFamily="34" charset="0"/>
            </a:endParaRPr>
          </a:p>
          <a:p>
            <a:pPr>
              <a:defRPr/>
            </a:pPr>
            <a:endParaRPr lang="es-ES" sz="1600" dirty="0">
              <a:latin typeface="Calibri" pitchFamily="34" charset="0"/>
            </a:endParaRPr>
          </a:p>
          <a:p>
            <a:pPr>
              <a:defRPr/>
            </a:pPr>
            <a:r>
              <a:rPr lang="es-ES" sz="1600" dirty="0">
                <a:latin typeface="Calibri" pitchFamily="34" charset="0"/>
              </a:rPr>
              <a:t>                    </a:t>
            </a:r>
            <a:r>
              <a:rPr lang="es-ES_tradnl" sz="1600" dirty="0">
                <a:latin typeface="Calibri" pitchFamily="34" charset="0"/>
              </a:rPr>
              <a:t>   	</a:t>
            </a:r>
            <a:endParaRPr lang="es-ES" sz="1600" dirty="0">
              <a:latin typeface="Calibri" pitchFamily="34" charset="0"/>
            </a:endParaRPr>
          </a:p>
          <a:p>
            <a:pPr>
              <a:defRPr/>
            </a:pPr>
            <a:r>
              <a:rPr lang="es-ES" sz="1600" dirty="0">
                <a:latin typeface="Calibri" pitchFamily="34" charset="0"/>
              </a:rPr>
              <a:t>   </a:t>
            </a:r>
            <a:endParaRPr lang="es-ES" sz="1000" dirty="0">
              <a:latin typeface="Calibri" pitchFamily="34" charset="0"/>
            </a:endParaRPr>
          </a:p>
        </p:txBody>
      </p:sp>
      <p:sp>
        <p:nvSpPr>
          <p:cNvPr id="3076" name="5 CuadroTexto"/>
          <p:cNvSpPr txBox="1">
            <a:spLocks noChangeArrowheads="1"/>
          </p:cNvSpPr>
          <p:nvPr/>
        </p:nvSpPr>
        <p:spPr bwMode="auto">
          <a:xfrm>
            <a:off x="938652" y="6331917"/>
            <a:ext cx="4091697" cy="369332"/>
          </a:xfrm>
          <a:prstGeom prst="rect">
            <a:avLst/>
          </a:prstGeom>
          <a:solidFill>
            <a:srgbClr val="9966FF"/>
          </a:solidFill>
          <a:ln>
            <a:headEnd/>
            <a:tailEnd/>
          </a:ln>
        </p:spPr>
        <p:style>
          <a:lnRef idx="0">
            <a:schemeClr val="accent2"/>
          </a:lnRef>
          <a:fillRef idx="3">
            <a:schemeClr val="accent2"/>
          </a:fillRef>
          <a:effectRef idx="3">
            <a:schemeClr val="accent2"/>
          </a:effectRef>
          <a:fontRef idx="minor">
            <a:schemeClr val="lt1"/>
          </a:fontRef>
        </p:style>
        <p:txBody>
          <a:bodyPr wrap="none">
            <a:spAutoFit/>
          </a:bodyPr>
          <a:lstStyle/>
          <a:p>
            <a:pPr algn="ctr">
              <a:defRPr/>
            </a:pPr>
            <a:r>
              <a:rPr lang="es-ES" b="1" dirty="0"/>
              <a:t>ESTADO DE FLUJOS DE EFECTIVO</a:t>
            </a:r>
          </a:p>
        </p:txBody>
      </p:sp>
      <p:sp>
        <p:nvSpPr>
          <p:cNvPr id="3077" name="6 CuadroTexto"/>
          <p:cNvSpPr txBox="1">
            <a:spLocks noChangeArrowheads="1"/>
          </p:cNvSpPr>
          <p:nvPr/>
        </p:nvSpPr>
        <p:spPr bwMode="auto">
          <a:xfrm>
            <a:off x="5524200" y="4325317"/>
            <a:ext cx="2826350" cy="646331"/>
          </a:xfrm>
          <a:prstGeom prst="rect">
            <a:avLst/>
          </a:prstGeom>
          <a:solidFill>
            <a:srgbClr val="61B4BF"/>
          </a:solidFill>
          <a:ln w="19050">
            <a:solidFill>
              <a:schemeClr val="accent1">
                <a:alpha val="96861"/>
              </a:schemeClr>
            </a:solidFill>
            <a:miter lim="800000"/>
            <a:headEnd/>
            <a:tailEnd/>
          </a:ln>
          <a:scene3d>
            <a:camera prst="orthographicFront"/>
            <a:lightRig rig="threePt" dir="t"/>
          </a:scene3d>
          <a:sp3d>
            <a:bevelT w="165100" prst="coolSlant"/>
          </a:sp3d>
        </p:spPr>
        <p:txBody>
          <a:bodyPr wrap="none">
            <a:spAutoFit/>
          </a:bodyPr>
          <a:lstStyle/>
          <a:p>
            <a:pPr algn="ctr">
              <a:defRPr/>
            </a:pPr>
            <a:r>
              <a:rPr lang="es-ES" b="1" dirty="0">
                <a:solidFill>
                  <a:schemeClr val="bg1"/>
                </a:solidFill>
                <a:latin typeface="Arial" pitchFamily="34" charset="0"/>
                <a:cs typeface="Arial" pitchFamily="34" charset="0"/>
              </a:rPr>
              <a:t>CUENTA DE PÉRDIDAS </a:t>
            </a:r>
          </a:p>
          <a:p>
            <a:pPr algn="ctr">
              <a:defRPr/>
            </a:pPr>
            <a:r>
              <a:rPr lang="es-ES" b="1" dirty="0">
                <a:solidFill>
                  <a:schemeClr val="bg1"/>
                </a:solidFill>
                <a:latin typeface="Arial" pitchFamily="34" charset="0"/>
                <a:cs typeface="Arial" pitchFamily="34" charset="0"/>
              </a:rPr>
              <a:t>Y GANANCIAS</a:t>
            </a:r>
          </a:p>
        </p:txBody>
      </p:sp>
      <p:sp>
        <p:nvSpPr>
          <p:cNvPr id="3078" name="7 CuadroTexto"/>
          <p:cNvSpPr txBox="1">
            <a:spLocks noChangeArrowheads="1"/>
          </p:cNvSpPr>
          <p:nvPr/>
        </p:nvSpPr>
        <p:spPr bwMode="auto">
          <a:xfrm>
            <a:off x="5356714" y="3160092"/>
            <a:ext cx="3065968" cy="646331"/>
          </a:xfrm>
          <a:prstGeom prst="rect">
            <a:avLst/>
          </a:prstGeom>
          <a:solidFill>
            <a:srgbClr val="FF33CC"/>
          </a:solidFill>
          <a:ln w="19050">
            <a:solidFill>
              <a:srgbClr val="FF33CC">
                <a:alpha val="96861"/>
              </a:srgbClr>
            </a:solidFill>
            <a:miter lim="800000"/>
            <a:headEnd/>
            <a:tailEnd/>
          </a:ln>
          <a:scene3d>
            <a:camera prst="orthographicFront"/>
            <a:lightRig rig="threePt" dir="t"/>
          </a:scene3d>
          <a:sp3d>
            <a:bevelT w="165100" prst="coolSlant"/>
          </a:sp3d>
        </p:spPr>
        <p:txBody>
          <a:bodyPr wrap="none">
            <a:spAutoFit/>
          </a:bodyPr>
          <a:lstStyle/>
          <a:p>
            <a:pPr algn="ctr">
              <a:defRPr/>
            </a:pPr>
            <a:r>
              <a:rPr lang="es-ES" b="1" dirty="0">
                <a:solidFill>
                  <a:schemeClr val="bg1"/>
                </a:solidFill>
                <a:latin typeface="Arial" pitchFamily="34" charset="0"/>
                <a:cs typeface="Arial" pitchFamily="34" charset="0"/>
              </a:rPr>
              <a:t>ESTADO DE CAMBIOS </a:t>
            </a:r>
          </a:p>
          <a:p>
            <a:pPr algn="ctr">
              <a:defRPr/>
            </a:pPr>
            <a:r>
              <a:rPr lang="es-ES" b="1" dirty="0">
                <a:solidFill>
                  <a:schemeClr val="bg1"/>
                </a:solidFill>
                <a:latin typeface="Arial" pitchFamily="34" charset="0"/>
                <a:cs typeface="Arial" pitchFamily="34" charset="0"/>
              </a:rPr>
              <a:t>EN EL PATRIMONIO NETO</a:t>
            </a:r>
          </a:p>
        </p:txBody>
      </p:sp>
      <p:cxnSp>
        <p:nvCxnSpPr>
          <p:cNvPr id="13" name="12 Conector recto"/>
          <p:cNvCxnSpPr/>
          <p:nvPr/>
        </p:nvCxnSpPr>
        <p:spPr>
          <a:xfrm>
            <a:off x="2667000" y="3654425"/>
            <a:ext cx="0" cy="2184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32 Elipse"/>
          <p:cNvSpPr/>
          <p:nvPr/>
        </p:nvSpPr>
        <p:spPr>
          <a:xfrm>
            <a:off x="2843213" y="4313238"/>
            <a:ext cx="1828800" cy="431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dirty="0">
              <a:solidFill>
                <a:srgbClr val="FFFFFF"/>
              </a:solidFill>
              <a:latin typeface="Calibri" pitchFamily="34" charset="0"/>
            </a:endParaRPr>
          </a:p>
        </p:txBody>
      </p:sp>
      <p:sp>
        <p:nvSpPr>
          <p:cNvPr id="34" name="33 Elipse"/>
          <p:cNvSpPr/>
          <p:nvPr/>
        </p:nvSpPr>
        <p:spPr>
          <a:xfrm>
            <a:off x="2743200" y="3743325"/>
            <a:ext cx="2057400" cy="455613"/>
          </a:xfrm>
          <a:prstGeom prst="ellipse">
            <a:avLst/>
          </a:prstGeom>
          <a:no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dirty="0">
              <a:solidFill>
                <a:srgbClr val="FFFFFF"/>
              </a:solidFill>
              <a:latin typeface="Calibri" pitchFamily="34" charset="0"/>
            </a:endParaRPr>
          </a:p>
        </p:txBody>
      </p:sp>
      <p:sp>
        <p:nvSpPr>
          <p:cNvPr id="3084" name="34 CuadroTexto"/>
          <p:cNvSpPr txBox="1">
            <a:spLocks noChangeArrowheads="1"/>
          </p:cNvSpPr>
          <p:nvPr/>
        </p:nvSpPr>
        <p:spPr bwMode="auto">
          <a:xfrm>
            <a:off x="4500563" y="1720850"/>
            <a:ext cx="11715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s-ES" altLang="es-ES" b="1" dirty="0">
                <a:solidFill>
                  <a:srgbClr val="002060"/>
                </a:solidFill>
                <a:latin typeface="Arial" panose="020B0604020202020204" pitchFamily="34" charset="0"/>
                <a:cs typeface="Arial" panose="020B0604020202020204" pitchFamily="34" charset="0"/>
              </a:rPr>
              <a:t>Describe</a:t>
            </a:r>
          </a:p>
          <a:p>
            <a:r>
              <a:rPr lang="es-ES" altLang="es-ES" b="1" dirty="0">
                <a:solidFill>
                  <a:srgbClr val="002060"/>
                </a:solidFill>
                <a:latin typeface="Arial" panose="020B0604020202020204" pitchFamily="34" charset="0"/>
                <a:cs typeface="Arial" panose="020B0604020202020204" pitchFamily="34" charset="0"/>
              </a:rPr>
              <a:t>Comenta</a:t>
            </a:r>
          </a:p>
          <a:p>
            <a:r>
              <a:rPr lang="es-ES" altLang="es-ES" b="1" dirty="0">
                <a:solidFill>
                  <a:srgbClr val="002060"/>
                </a:solidFill>
                <a:latin typeface="Arial" panose="020B0604020202020204" pitchFamily="34" charset="0"/>
                <a:cs typeface="Arial" panose="020B0604020202020204" pitchFamily="34" charset="0"/>
              </a:rPr>
              <a:t>Amplía</a:t>
            </a:r>
          </a:p>
        </p:txBody>
      </p:sp>
      <p:cxnSp>
        <p:nvCxnSpPr>
          <p:cNvPr id="55" name="54 Conector recto"/>
          <p:cNvCxnSpPr/>
          <p:nvPr/>
        </p:nvCxnSpPr>
        <p:spPr>
          <a:xfrm>
            <a:off x="4500563" y="1576388"/>
            <a:ext cx="0" cy="1296987"/>
          </a:xfrm>
          <a:prstGeom prst="line">
            <a:avLst/>
          </a:prstGeom>
          <a:ln w="317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8" name="57 Conector recto"/>
          <p:cNvCxnSpPr/>
          <p:nvPr/>
        </p:nvCxnSpPr>
        <p:spPr>
          <a:xfrm>
            <a:off x="323850" y="2873375"/>
            <a:ext cx="8496300" cy="6350"/>
          </a:xfrm>
          <a:prstGeom prst="line">
            <a:avLst/>
          </a:prstGeom>
          <a:ln w="317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2" name="61 Conector recto"/>
          <p:cNvCxnSpPr/>
          <p:nvPr/>
        </p:nvCxnSpPr>
        <p:spPr>
          <a:xfrm>
            <a:off x="2667000" y="2909888"/>
            <a:ext cx="0" cy="287337"/>
          </a:xfrm>
          <a:prstGeom prst="line">
            <a:avLst/>
          </a:prstGeom>
          <a:ln w="31750">
            <a:solidFill>
              <a:schemeClr val="accent2"/>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68" name="67 Conector recto"/>
          <p:cNvCxnSpPr/>
          <p:nvPr/>
        </p:nvCxnSpPr>
        <p:spPr>
          <a:xfrm>
            <a:off x="323850" y="2879725"/>
            <a:ext cx="0" cy="3665538"/>
          </a:xfrm>
          <a:prstGeom prst="line">
            <a:avLst/>
          </a:prstGeom>
          <a:ln w="317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0" name="69 Conector recto"/>
          <p:cNvCxnSpPr/>
          <p:nvPr/>
        </p:nvCxnSpPr>
        <p:spPr>
          <a:xfrm>
            <a:off x="323850" y="6545263"/>
            <a:ext cx="576263" cy="0"/>
          </a:xfrm>
          <a:prstGeom prst="line">
            <a:avLst/>
          </a:prstGeom>
          <a:ln w="31750">
            <a:solidFill>
              <a:schemeClr val="accent2"/>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3" name="72 Conector recto"/>
          <p:cNvCxnSpPr/>
          <p:nvPr/>
        </p:nvCxnSpPr>
        <p:spPr>
          <a:xfrm>
            <a:off x="8820150" y="2879725"/>
            <a:ext cx="0" cy="635000"/>
          </a:xfrm>
          <a:prstGeom prst="line">
            <a:avLst/>
          </a:prstGeom>
          <a:ln w="317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5" name="74 Conector recto"/>
          <p:cNvCxnSpPr>
            <a:stCxn id="0" idx="3"/>
          </p:cNvCxnSpPr>
          <p:nvPr/>
        </p:nvCxnSpPr>
        <p:spPr>
          <a:xfrm>
            <a:off x="8423275" y="3482975"/>
            <a:ext cx="396875" cy="1588"/>
          </a:xfrm>
          <a:prstGeom prst="line">
            <a:avLst/>
          </a:prstGeom>
          <a:ln w="31750">
            <a:solidFill>
              <a:schemeClr val="accent2"/>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cxnSp>
        <p:nvCxnSpPr>
          <p:cNvPr id="78" name="77 Conector recto"/>
          <p:cNvCxnSpPr/>
          <p:nvPr/>
        </p:nvCxnSpPr>
        <p:spPr>
          <a:xfrm>
            <a:off x="8820150" y="3514725"/>
            <a:ext cx="0" cy="1231900"/>
          </a:xfrm>
          <a:prstGeom prst="line">
            <a:avLst/>
          </a:prstGeom>
          <a:ln w="317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1" name="80 Conector recto"/>
          <p:cNvCxnSpPr/>
          <p:nvPr/>
        </p:nvCxnSpPr>
        <p:spPr>
          <a:xfrm>
            <a:off x="8359775" y="4748213"/>
            <a:ext cx="460375" cy="0"/>
          </a:xfrm>
          <a:prstGeom prst="line">
            <a:avLst/>
          </a:prstGeom>
          <a:ln w="31750">
            <a:solidFill>
              <a:schemeClr val="accent2"/>
            </a:solidFill>
            <a:headEnd type="triangle" w="lg" len="lg"/>
          </a:ln>
        </p:spPr>
        <p:style>
          <a:lnRef idx="1">
            <a:schemeClr val="accent1"/>
          </a:lnRef>
          <a:fillRef idx="0">
            <a:schemeClr val="accent1"/>
          </a:fillRef>
          <a:effectRef idx="0">
            <a:schemeClr val="accent1"/>
          </a:effectRef>
          <a:fontRef idx="minor">
            <a:schemeClr val="tx1"/>
          </a:fontRef>
        </p:style>
      </p:cxnSp>
      <p:cxnSp>
        <p:nvCxnSpPr>
          <p:cNvPr id="99" name="98 Conector recto de flecha"/>
          <p:cNvCxnSpPr/>
          <p:nvPr/>
        </p:nvCxnSpPr>
        <p:spPr>
          <a:xfrm>
            <a:off x="4849813" y="4546600"/>
            <a:ext cx="585787" cy="133350"/>
          </a:xfrm>
          <a:prstGeom prst="straightConnector1">
            <a:avLst/>
          </a:prstGeom>
          <a:ln w="88900">
            <a:solidFill>
              <a:srgbClr val="333399"/>
            </a:solidFill>
            <a:tailEnd type="arrow" w="sm" len="med"/>
          </a:ln>
        </p:spPr>
        <p:style>
          <a:lnRef idx="1">
            <a:schemeClr val="accent1"/>
          </a:lnRef>
          <a:fillRef idx="0">
            <a:schemeClr val="accent1"/>
          </a:fillRef>
          <a:effectRef idx="0">
            <a:schemeClr val="accent1"/>
          </a:effectRef>
          <a:fontRef idx="minor">
            <a:schemeClr val="tx1"/>
          </a:fontRef>
        </p:style>
      </p:cxnSp>
      <p:cxnSp>
        <p:nvCxnSpPr>
          <p:cNvPr id="106" name="105 Conector recto de flecha"/>
          <p:cNvCxnSpPr>
            <a:endCxn id="0" idx="1"/>
          </p:cNvCxnSpPr>
          <p:nvPr/>
        </p:nvCxnSpPr>
        <p:spPr>
          <a:xfrm flipV="1">
            <a:off x="4859338" y="3482975"/>
            <a:ext cx="496887" cy="339725"/>
          </a:xfrm>
          <a:prstGeom prst="straightConnector1">
            <a:avLst/>
          </a:prstGeom>
          <a:ln w="88900" cmpd="sng">
            <a:solidFill>
              <a:schemeClr val="accent2"/>
            </a:solidFill>
            <a:tailEnd type="arrow" w="sm" len="med"/>
          </a:ln>
        </p:spPr>
        <p:style>
          <a:lnRef idx="1">
            <a:schemeClr val="accent1"/>
          </a:lnRef>
          <a:fillRef idx="0">
            <a:schemeClr val="accent1"/>
          </a:fillRef>
          <a:effectRef idx="0">
            <a:schemeClr val="accent1"/>
          </a:effectRef>
          <a:fontRef idx="minor">
            <a:schemeClr val="tx1"/>
          </a:fontRef>
        </p:style>
      </p:cxnSp>
      <p:cxnSp>
        <p:nvCxnSpPr>
          <p:cNvPr id="118" name="117 Conector recto de flecha"/>
          <p:cNvCxnSpPr/>
          <p:nvPr/>
        </p:nvCxnSpPr>
        <p:spPr>
          <a:xfrm>
            <a:off x="1219200" y="5722938"/>
            <a:ext cx="0" cy="533400"/>
          </a:xfrm>
          <a:prstGeom prst="straightConnector1">
            <a:avLst/>
          </a:prstGeom>
          <a:ln w="88900">
            <a:solidFill>
              <a:schemeClr val="accent2"/>
            </a:solidFill>
            <a:tailEnd type="arrow" w="sm" len="sm"/>
          </a:ln>
        </p:spPr>
        <p:style>
          <a:lnRef idx="1">
            <a:schemeClr val="accent1"/>
          </a:lnRef>
          <a:fillRef idx="0">
            <a:schemeClr val="accent1"/>
          </a:fillRef>
          <a:effectRef idx="0">
            <a:schemeClr val="accent1"/>
          </a:effectRef>
          <a:fontRef idx="minor">
            <a:schemeClr val="tx1"/>
          </a:fontRef>
        </p:style>
      </p:cxnSp>
      <p:sp>
        <p:nvSpPr>
          <p:cNvPr id="2" name="32 Elipse"/>
          <p:cNvSpPr/>
          <p:nvPr/>
        </p:nvSpPr>
        <p:spPr>
          <a:xfrm>
            <a:off x="539750" y="5321300"/>
            <a:ext cx="1801813" cy="420688"/>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dirty="0">
              <a:solidFill>
                <a:srgbClr val="FFFFFF"/>
              </a:solidFill>
              <a:latin typeface="Calibri" pitchFamily="34" charset="0"/>
            </a:endParaRPr>
          </a:p>
        </p:txBody>
      </p:sp>
      <p:graphicFrame>
        <p:nvGraphicFramePr>
          <p:cNvPr id="31" name="30 Tabla"/>
          <p:cNvGraphicFramePr>
            <a:graphicFrameLocks noGrp="1"/>
          </p:cNvGraphicFramePr>
          <p:nvPr/>
        </p:nvGraphicFramePr>
        <p:xfrm>
          <a:off x="611188" y="3232150"/>
          <a:ext cx="4321175" cy="376238"/>
        </p:xfrm>
        <a:graphic>
          <a:graphicData uri="http://schemas.openxmlformats.org/drawingml/2006/table">
            <a:tbl>
              <a:tblPr firstRow="1" bandRow="1">
                <a:tableStyleId>{5C22544A-7EE6-4342-B048-85BDC9FD1C3A}</a:tableStyleId>
              </a:tblPr>
              <a:tblGrid>
                <a:gridCol w="4321175">
                  <a:extLst>
                    <a:ext uri="{9D8B030D-6E8A-4147-A177-3AD203B41FA5}">
                      <a16:colId xmlns:a16="http://schemas.microsoft.com/office/drawing/2014/main" val="20000"/>
                    </a:ext>
                  </a:extLst>
                </a:gridCol>
              </a:tblGrid>
              <a:tr h="376238">
                <a:tc>
                  <a:txBody>
                    <a:bodyPr/>
                    <a:lstStyle/>
                    <a:p>
                      <a:pPr algn="ctr"/>
                      <a:r>
                        <a:rPr lang="es-ES" sz="1400" dirty="0">
                          <a:solidFill>
                            <a:schemeClr val="bg1"/>
                          </a:solidFill>
                        </a:rPr>
                        <a:t>BALANCE DE SITUACIÓN </a:t>
                      </a:r>
                      <a:endParaRPr lang="es-ES_tradnl" sz="1400" dirty="0">
                        <a:solidFill>
                          <a:schemeClr val="bg1"/>
                        </a:solidFill>
                      </a:endParaRPr>
                    </a:p>
                  </a:txBody>
                  <a:tcPr marL="91455" marR="91455" marT="45771" marB="45771">
                    <a:solidFill>
                      <a:srgbClr val="00CC00"/>
                    </a:solidFill>
                  </a:tcPr>
                </a:tc>
                <a:extLst>
                  <a:ext uri="{0D108BD9-81ED-4DB2-BD59-A6C34878D82A}">
                    <a16:rowId xmlns:a16="http://schemas.microsoft.com/office/drawing/2014/main" val="10000"/>
                  </a:ext>
                </a:extLst>
              </a:tr>
            </a:tbl>
          </a:graphicData>
        </a:graphic>
      </p:graphicFrame>
      <p:sp>
        <p:nvSpPr>
          <p:cNvPr id="32" name="31 CuadroTexto"/>
          <p:cNvSpPr txBox="1">
            <a:spLocks noChangeArrowheads="1"/>
          </p:cNvSpPr>
          <p:nvPr/>
        </p:nvSpPr>
        <p:spPr bwMode="auto">
          <a:xfrm>
            <a:off x="2771775" y="3808413"/>
            <a:ext cx="1966913"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s-ES" altLang="es-ES" sz="1500" b="1" dirty="0">
                <a:solidFill>
                  <a:srgbClr val="002060"/>
                </a:solidFill>
                <a:latin typeface="Arial" panose="020B0604020202020204" pitchFamily="34" charset="0"/>
                <a:cs typeface="Arial" panose="020B0604020202020204" pitchFamily="34" charset="0"/>
              </a:rPr>
              <a:t>PATRIMONIO NETO</a:t>
            </a:r>
            <a:endParaRPr lang="es-ES_tradnl" altLang="es-ES" sz="1500" b="1" dirty="0">
              <a:solidFill>
                <a:srgbClr val="002060"/>
              </a:solidFill>
              <a:latin typeface="Arial" panose="020B0604020202020204" pitchFamily="34" charset="0"/>
              <a:cs typeface="Arial" panose="020B0604020202020204" pitchFamily="34" charset="0"/>
            </a:endParaRPr>
          </a:p>
        </p:txBody>
      </p:sp>
      <p:sp>
        <p:nvSpPr>
          <p:cNvPr id="36" name="35 CuadroTexto"/>
          <p:cNvSpPr txBox="1">
            <a:spLocks noChangeArrowheads="1"/>
          </p:cNvSpPr>
          <p:nvPr/>
        </p:nvSpPr>
        <p:spPr bwMode="auto">
          <a:xfrm>
            <a:off x="2843213" y="4384675"/>
            <a:ext cx="1703387"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s-ES" altLang="es-ES" sz="1500" b="1" dirty="0">
                <a:solidFill>
                  <a:srgbClr val="002060"/>
                </a:solidFill>
                <a:latin typeface="Arial" panose="020B0604020202020204" pitchFamily="34" charset="0"/>
                <a:cs typeface="Arial" panose="020B0604020202020204" pitchFamily="34" charset="0"/>
              </a:rPr>
              <a:t>RDO EJERCICIO</a:t>
            </a:r>
            <a:endParaRPr lang="es-ES_tradnl" altLang="es-ES" sz="1500" b="1" dirty="0">
              <a:solidFill>
                <a:srgbClr val="002060"/>
              </a:solidFill>
              <a:latin typeface="Arial" panose="020B0604020202020204" pitchFamily="34" charset="0"/>
              <a:cs typeface="Arial" panose="020B0604020202020204" pitchFamily="34" charset="0"/>
            </a:endParaRPr>
          </a:p>
        </p:txBody>
      </p:sp>
      <p:sp>
        <p:nvSpPr>
          <p:cNvPr id="38" name="37 CuadroTexto"/>
          <p:cNvSpPr txBox="1">
            <a:spLocks noChangeArrowheads="1"/>
          </p:cNvSpPr>
          <p:nvPr/>
        </p:nvSpPr>
        <p:spPr bwMode="auto">
          <a:xfrm>
            <a:off x="1116013" y="3952875"/>
            <a:ext cx="909637"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s-ES" altLang="es-ES" sz="1500" b="1" dirty="0">
                <a:solidFill>
                  <a:srgbClr val="002060"/>
                </a:solidFill>
                <a:latin typeface="Arial" panose="020B0604020202020204" pitchFamily="34" charset="0"/>
                <a:cs typeface="Arial" panose="020B0604020202020204" pitchFamily="34" charset="0"/>
              </a:rPr>
              <a:t>ACTIVO</a:t>
            </a:r>
            <a:endParaRPr lang="es-ES_tradnl" altLang="es-ES" sz="1500" b="1" dirty="0">
              <a:solidFill>
                <a:srgbClr val="002060"/>
              </a:solidFill>
              <a:latin typeface="Arial" panose="020B0604020202020204" pitchFamily="34" charset="0"/>
              <a:cs typeface="Arial" panose="020B0604020202020204" pitchFamily="34" charset="0"/>
            </a:endParaRPr>
          </a:p>
        </p:txBody>
      </p:sp>
      <p:sp>
        <p:nvSpPr>
          <p:cNvPr id="39" name="38 CuadroTexto"/>
          <p:cNvSpPr txBox="1">
            <a:spLocks noChangeArrowheads="1"/>
          </p:cNvSpPr>
          <p:nvPr/>
        </p:nvSpPr>
        <p:spPr bwMode="auto">
          <a:xfrm>
            <a:off x="3059113" y="5249863"/>
            <a:ext cx="1368425" cy="32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s-ES" altLang="es-ES" sz="1500" b="1" dirty="0">
                <a:solidFill>
                  <a:srgbClr val="002060"/>
                </a:solidFill>
                <a:latin typeface="Arial" panose="020B0604020202020204" pitchFamily="34" charset="0"/>
                <a:cs typeface="Arial" panose="020B0604020202020204" pitchFamily="34" charset="0"/>
              </a:rPr>
              <a:t>PASIVO</a:t>
            </a:r>
            <a:endParaRPr lang="es-ES_tradnl" altLang="es-ES" sz="1500" b="1" dirty="0">
              <a:solidFill>
                <a:srgbClr val="002060"/>
              </a:solidFill>
              <a:latin typeface="Arial" panose="020B0604020202020204" pitchFamily="34" charset="0"/>
              <a:cs typeface="Arial" panose="020B0604020202020204" pitchFamily="34" charset="0"/>
            </a:endParaRPr>
          </a:p>
        </p:txBody>
      </p:sp>
      <p:sp>
        <p:nvSpPr>
          <p:cNvPr id="40" name="39 CuadroTexto"/>
          <p:cNvSpPr txBox="1">
            <a:spLocks noChangeArrowheads="1"/>
          </p:cNvSpPr>
          <p:nvPr/>
        </p:nvSpPr>
        <p:spPr bwMode="auto">
          <a:xfrm>
            <a:off x="755650" y="5321300"/>
            <a:ext cx="1306513" cy="32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s-ES" altLang="es-ES" sz="1500" b="1" dirty="0">
                <a:solidFill>
                  <a:srgbClr val="002060"/>
                </a:solidFill>
                <a:latin typeface="Arial" panose="020B0604020202020204" pitchFamily="34" charset="0"/>
                <a:cs typeface="Arial" panose="020B0604020202020204" pitchFamily="34" charset="0"/>
              </a:rPr>
              <a:t>TESORERIA</a:t>
            </a:r>
            <a:endParaRPr lang="es-ES_tradnl" altLang="es-ES" sz="1500" b="1" dirty="0">
              <a:solidFill>
                <a:srgbClr val="002060"/>
              </a:solidFill>
              <a:latin typeface="Arial" panose="020B0604020202020204" pitchFamily="34" charset="0"/>
              <a:cs typeface="Arial" panose="020B0604020202020204" pitchFamily="34" charset="0"/>
            </a:endParaRPr>
          </a:p>
        </p:txBody>
      </p:sp>
      <p:cxnSp>
        <p:nvCxnSpPr>
          <p:cNvPr id="10" name="Conector recto de flecha 9"/>
          <p:cNvCxnSpPr/>
          <p:nvPr/>
        </p:nvCxnSpPr>
        <p:spPr>
          <a:xfrm flipH="1">
            <a:off x="5524500" y="6545263"/>
            <a:ext cx="1412875" cy="0"/>
          </a:xfrm>
          <a:prstGeom prst="straightConnector1">
            <a:avLst/>
          </a:prstGeom>
          <a:ln w="38100">
            <a:solidFill>
              <a:srgbClr val="FF7C8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onector recto de flecha 14"/>
          <p:cNvCxnSpPr/>
          <p:nvPr/>
        </p:nvCxnSpPr>
        <p:spPr>
          <a:xfrm flipV="1">
            <a:off x="6937375" y="5157788"/>
            <a:ext cx="0" cy="1387475"/>
          </a:xfrm>
          <a:prstGeom prst="straightConnector1">
            <a:avLst/>
          </a:prstGeom>
          <a:ln w="38100">
            <a:solidFill>
              <a:srgbClr val="FF7C80"/>
            </a:solidFill>
            <a:tailEnd type="triangle"/>
          </a:ln>
        </p:spPr>
        <p:style>
          <a:lnRef idx="1">
            <a:schemeClr val="accent1"/>
          </a:lnRef>
          <a:fillRef idx="0">
            <a:schemeClr val="accent1"/>
          </a:fillRef>
          <a:effectRef idx="0">
            <a:schemeClr val="accent1"/>
          </a:effectRef>
          <a:fontRef idx="minor">
            <a:schemeClr val="tx1"/>
          </a:fontRef>
        </p:style>
      </p:cxnSp>
      <p:sp>
        <p:nvSpPr>
          <p:cNvPr id="17" name="CuadroTexto 16"/>
          <p:cNvSpPr txBox="1"/>
          <p:nvPr/>
        </p:nvSpPr>
        <p:spPr>
          <a:xfrm>
            <a:off x="7054781" y="5131251"/>
            <a:ext cx="1146468" cy="369332"/>
          </a:xfrm>
          <a:prstGeom prst="rect">
            <a:avLst/>
          </a:prstGeom>
          <a:solidFill>
            <a:srgbClr val="FF7C80"/>
          </a:solidFill>
        </p:spPr>
        <p:style>
          <a:lnRef idx="0">
            <a:schemeClr val="accent2"/>
          </a:lnRef>
          <a:fillRef idx="3">
            <a:schemeClr val="accent2"/>
          </a:fillRef>
          <a:effectRef idx="3">
            <a:schemeClr val="accent2"/>
          </a:effectRef>
          <a:fontRef idx="minor">
            <a:schemeClr val="lt1"/>
          </a:fontRef>
        </p:style>
        <p:txBody>
          <a:bodyPr wrap="none">
            <a:spAutoFit/>
          </a:bodyPr>
          <a:lstStyle/>
          <a:p>
            <a:pPr>
              <a:defRPr/>
            </a:pPr>
            <a:r>
              <a:rPr lang="es-ES" b="1" dirty="0">
                <a:effectLst>
                  <a:outerShdw blurRad="38100" dist="38100" dir="2700000" algn="tl">
                    <a:srgbClr val="000000">
                      <a:alpha val="43137"/>
                    </a:srgbClr>
                  </a:outerShdw>
                </a:effectLst>
                <a:latin typeface="Calibri" panose="020F0502020204030204" pitchFamily="34" charset="0"/>
              </a:rPr>
              <a:t>DEVENGO</a:t>
            </a:r>
          </a:p>
        </p:txBody>
      </p:sp>
      <p:sp>
        <p:nvSpPr>
          <p:cNvPr id="46" name="CuadroTexto 45"/>
          <p:cNvSpPr txBox="1"/>
          <p:nvPr/>
        </p:nvSpPr>
        <p:spPr>
          <a:xfrm>
            <a:off x="5925698" y="6039774"/>
            <a:ext cx="660437" cy="369332"/>
          </a:xfrm>
          <a:prstGeom prst="rect">
            <a:avLst/>
          </a:prstGeom>
          <a:solidFill>
            <a:srgbClr val="FF7C80"/>
          </a:solidFill>
        </p:spPr>
        <p:style>
          <a:lnRef idx="0">
            <a:schemeClr val="accent2"/>
          </a:lnRef>
          <a:fillRef idx="3">
            <a:schemeClr val="accent2"/>
          </a:fillRef>
          <a:effectRef idx="3">
            <a:schemeClr val="accent2"/>
          </a:effectRef>
          <a:fontRef idx="minor">
            <a:schemeClr val="lt1"/>
          </a:fontRef>
        </p:style>
        <p:txBody>
          <a:bodyPr wrap="none">
            <a:spAutoFit/>
          </a:bodyPr>
          <a:lstStyle/>
          <a:p>
            <a:pPr>
              <a:defRPr/>
            </a:pPr>
            <a:r>
              <a:rPr lang="es-ES" b="1" dirty="0">
                <a:effectLst>
                  <a:outerShdw blurRad="38100" dist="38100" dir="2700000" algn="tl">
                    <a:srgbClr val="000000">
                      <a:alpha val="43137"/>
                    </a:srgbClr>
                  </a:outerShdw>
                </a:effectLst>
                <a:latin typeface="Calibri" panose="020F0502020204030204" pitchFamily="34" charset="0"/>
              </a:rPr>
              <a:t>CAJA</a:t>
            </a:r>
          </a:p>
        </p:txBody>
      </p:sp>
      <p:sp>
        <p:nvSpPr>
          <p:cNvPr id="24628" name="Marcador de número de diapositiva 3"/>
          <p:cNvSpPr>
            <a:spLocks noGrp="1"/>
          </p:cNvSpPr>
          <p:nvPr>
            <p:ph type="sldNum" sz="quarter" idx="12"/>
          </p:nvPr>
        </p:nvSpPr>
        <p:spPr>
          <a:xfrm>
            <a:off x="6994525" y="6338888"/>
            <a:ext cx="2133600" cy="476250"/>
          </a:xfrm>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FD00FD60-D465-4485-A797-CFFD76BBA0EA}" type="slidenum">
              <a:rPr lang="es-ES" altLang="es-ES" sz="2000">
                <a:latin typeface="Arial" panose="020B0604020202020204" pitchFamily="34" charset="0"/>
              </a:rPr>
              <a:pPr/>
              <a:t>13</a:t>
            </a:fld>
            <a:endParaRPr lang="es-ES" altLang="es-ES" sz="2000" dirty="0">
              <a:latin typeface="Arial" panose="020B0604020202020204" pitchFamily="34" charset="0"/>
            </a:endParaRPr>
          </a:p>
        </p:txBody>
      </p:sp>
      <p:sp>
        <p:nvSpPr>
          <p:cNvPr id="37" name="CuadroTexto 36"/>
          <p:cNvSpPr txBox="1"/>
          <p:nvPr/>
        </p:nvSpPr>
        <p:spPr>
          <a:xfrm>
            <a:off x="2197551" y="134535"/>
            <a:ext cx="4739824" cy="461665"/>
          </a:xfrm>
          <a:prstGeom prst="rect">
            <a:avLst/>
          </a:prstGeom>
        </p:spPr>
        <p:style>
          <a:lnRef idx="0">
            <a:schemeClr val="accent1"/>
          </a:lnRef>
          <a:fillRef idx="3">
            <a:schemeClr val="accent1"/>
          </a:fillRef>
          <a:effectRef idx="3">
            <a:schemeClr val="accent1"/>
          </a:effectRef>
          <a:fontRef idx="minor">
            <a:schemeClr val="lt1"/>
          </a:fontRef>
        </p:style>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2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INTERRELACIÓN CUENTAS ANUALES</a:t>
            </a:r>
          </a:p>
        </p:txBody>
      </p:sp>
    </p:spTree>
    <p:extLst>
      <p:ext uri="{BB962C8B-B14F-4D97-AF65-F5344CB8AC3E}">
        <p14:creationId xmlns:p14="http://schemas.microsoft.com/office/powerpoint/2010/main" val="11775855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07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9"/>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3"/>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99"/>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077"/>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18"/>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076"/>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4"/>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06"/>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078"/>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nodeType="clickEffect">
                                  <p:stCondLst>
                                    <p:cond delay="0"/>
                                  </p:stCondLst>
                                  <p:childTnLst>
                                    <p:set>
                                      <p:cBhvr>
                                        <p:cTn id="50" dur="1" fill="hold">
                                          <p:stCondLst>
                                            <p:cond delay="0"/>
                                          </p:stCondLst>
                                        </p:cTn>
                                        <p:tgtEl>
                                          <p:spTgt spid="3074"/>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084"/>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nodeType="clickEffect">
                                  <p:stCondLst>
                                    <p:cond delay="0"/>
                                  </p:stCondLst>
                                  <p:childTnLst>
                                    <p:set>
                                      <p:cBhvr>
                                        <p:cTn id="58" dur="1" fill="hold">
                                          <p:stCondLst>
                                            <p:cond delay="0"/>
                                          </p:stCondLst>
                                        </p:cTn>
                                        <p:tgtEl>
                                          <p:spTgt spid="55"/>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58"/>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68"/>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70"/>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73"/>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75"/>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78"/>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81"/>
                                        </p:tgtEl>
                                        <p:attrNameLst>
                                          <p:attrName>style.visibility</p:attrName>
                                        </p:attrNameLst>
                                      </p:cBhvr>
                                      <p:to>
                                        <p:strVal val="visible"/>
                                      </p:to>
                                    </p:set>
                                  </p:childTnLst>
                                </p:cTn>
                              </p:par>
                            </p:childTnLst>
                          </p:cTn>
                        </p:par>
                      </p:childTnLst>
                    </p:cTn>
                  </p:par>
                  <p:par>
                    <p:cTn id="73" fill="hold" nodeType="clickPar">
                      <p:stCondLst>
                        <p:cond delay="indefinite"/>
                      </p:stCondLst>
                      <p:childTnLst>
                        <p:par>
                          <p:cTn id="74" fill="hold" nodeType="withGroup">
                            <p:stCondLst>
                              <p:cond delay="0"/>
                            </p:stCondLst>
                            <p:childTnLst>
                              <p:par>
                                <p:cTn id="75" presetID="1" presetClass="entr" presetSubtype="0" fill="hold" nodeType="clickEffect">
                                  <p:stCondLst>
                                    <p:cond delay="0"/>
                                  </p:stCondLst>
                                  <p:childTnLst>
                                    <p:set>
                                      <p:cBhvr>
                                        <p:cTn id="76" dur="1" fill="hold">
                                          <p:stCondLst>
                                            <p:cond delay="0"/>
                                          </p:stCondLst>
                                        </p:cTn>
                                        <p:tgtEl>
                                          <p:spTgt spid="62"/>
                                        </p:tgtEl>
                                        <p:attrNameLst>
                                          <p:attrName>style.visibility</p:attrName>
                                        </p:attrNameLst>
                                      </p:cBhvr>
                                      <p:to>
                                        <p:strVal val="visible"/>
                                      </p:to>
                                    </p:set>
                                  </p:childTnLst>
                                </p:cTn>
                              </p:par>
                            </p:childTnLst>
                          </p:cTn>
                        </p:par>
                      </p:childTnLst>
                    </p:cTn>
                  </p:par>
                  <p:par>
                    <p:cTn id="77" fill="hold" nodeType="clickPar">
                      <p:stCondLst>
                        <p:cond delay="indefinite"/>
                      </p:stCondLst>
                      <p:childTnLst>
                        <p:par>
                          <p:cTn id="78" fill="hold" nodeType="withGroup">
                            <p:stCondLst>
                              <p:cond delay="0"/>
                            </p:stCondLst>
                            <p:childTnLst>
                              <p:par>
                                <p:cTn id="79" presetID="1" presetClass="entr" presetSubtype="0" fill="hold" nodeType="clickEffect">
                                  <p:stCondLst>
                                    <p:cond delay="0"/>
                                  </p:stCondLst>
                                  <p:childTnLst>
                                    <p:set>
                                      <p:cBhvr>
                                        <p:cTn id="80" dur="1" fill="hold">
                                          <p:stCondLst>
                                            <p:cond delay="0"/>
                                          </p:stCondLst>
                                        </p:cTn>
                                        <p:tgtEl>
                                          <p:spTgt spid="10"/>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15"/>
                                        </p:tgtEl>
                                        <p:attrNameLst>
                                          <p:attrName>style.visibility</p:attrName>
                                        </p:attrNameLst>
                                      </p:cBhvr>
                                      <p:to>
                                        <p:strVal val="visible"/>
                                      </p:to>
                                    </p:set>
                                  </p:childTnLst>
                                </p:cTn>
                              </p:par>
                            </p:childTnLst>
                          </p:cTn>
                        </p:par>
                      </p:childTnLst>
                    </p:cTn>
                  </p:par>
                  <p:par>
                    <p:cTn id="83" fill="hold" nodeType="clickPar">
                      <p:stCondLst>
                        <p:cond delay="indefinite"/>
                      </p:stCondLst>
                      <p:childTnLst>
                        <p:par>
                          <p:cTn id="84" fill="hold" nodeType="withGroup">
                            <p:stCondLst>
                              <p:cond delay="0"/>
                            </p:stCondLst>
                            <p:childTnLst>
                              <p:par>
                                <p:cTn id="85" presetID="1" presetClass="entr" presetSubtype="0" fill="hold" nodeType="clickEffect">
                                  <p:stCondLst>
                                    <p:cond delay="0"/>
                                  </p:stCondLst>
                                  <p:childTnLst>
                                    <p:set>
                                      <p:cBhvr>
                                        <p:cTn id="86" dur="1" fill="hold">
                                          <p:stCondLst>
                                            <p:cond delay="0"/>
                                          </p:stCondLst>
                                        </p:cTn>
                                        <p:tgtEl>
                                          <p:spTgt spid="46"/>
                                        </p:tgtEl>
                                        <p:attrNameLst>
                                          <p:attrName>style.visibility</p:attrName>
                                        </p:attrNameLst>
                                      </p:cBhvr>
                                      <p:to>
                                        <p:strVal val="visible"/>
                                      </p:to>
                                    </p:set>
                                  </p:childTnLst>
                                </p:cTn>
                              </p:par>
                            </p:childTnLst>
                          </p:cTn>
                        </p:par>
                      </p:childTnLst>
                    </p:cTn>
                  </p:par>
                  <p:par>
                    <p:cTn id="87" fill="hold" nodeType="clickPar">
                      <p:stCondLst>
                        <p:cond delay="indefinite"/>
                      </p:stCondLst>
                      <p:childTnLst>
                        <p:par>
                          <p:cTn id="88" fill="hold" nodeType="withGroup">
                            <p:stCondLst>
                              <p:cond delay="0"/>
                            </p:stCondLst>
                            <p:childTnLst>
                              <p:par>
                                <p:cTn id="89" presetID="1" presetClass="entr" presetSubtype="0" fill="hold" nodeType="clickEffect">
                                  <p:stCondLst>
                                    <p:cond delay="0"/>
                                  </p:stCondLst>
                                  <p:childTnLst>
                                    <p:set>
                                      <p:cBhvr>
                                        <p:cTn id="9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animBg="1"/>
      <p:bldP spid="33" grpId="0" animBg="1"/>
      <p:bldP spid="34" grpId="0" animBg="1"/>
      <p:bldP spid="3084" grpId="0"/>
      <p:bldP spid="2" grpId="0" animBg="1"/>
      <p:bldP spid="32" grpId="0"/>
      <p:bldP spid="36" grpId="0"/>
      <p:bldP spid="38" grpId="0"/>
      <p:bldP spid="39" grpId="0"/>
      <p:bldP spid="4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images.slideplayer.es/11/3358378/slides/slide_31.jpg"/>
          <p:cNvPicPr>
            <a:picLocks noChangeAspect="1" noChangeArrowheads="1"/>
          </p:cNvPicPr>
          <p:nvPr/>
        </p:nvPicPr>
        <p:blipFill rotWithShape="1">
          <a:blip r:embed="rId2">
            <a:extLst>
              <a:ext uri="{28A0092B-C50C-407E-A947-70E740481C1C}">
                <a14:useLocalDpi xmlns:a14="http://schemas.microsoft.com/office/drawing/2010/main" val="0"/>
              </a:ext>
            </a:extLst>
          </a:blip>
          <a:srcRect l="19773" t="293" b="-1"/>
          <a:stretch/>
        </p:blipFill>
        <p:spPr bwMode="auto">
          <a:xfrm>
            <a:off x="1512605" y="452927"/>
            <a:ext cx="6257273" cy="58325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4611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65875" y="659889"/>
            <a:ext cx="8511611" cy="5355312"/>
          </a:xfrm>
          <a:prstGeom prst="rect">
            <a:avLst/>
          </a:prstGeom>
          <a:ln>
            <a:solidFill>
              <a:schemeClr val="accent1"/>
            </a:solidFill>
          </a:ln>
        </p:spPr>
        <p:txBody>
          <a:bodyPr wrap="square">
            <a:spAutoFit/>
          </a:bodyPr>
          <a:lstStyle/>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1800" b="1" i="0" u="none" strike="noStrike" kern="1200" cap="none" spc="0" normalizeH="0" baseline="0" noProof="0" dirty="0">
                <a:ln>
                  <a:noFill/>
                </a:ln>
                <a:solidFill>
                  <a:srgbClr val="333399"/>
                </a:solidFill>
                <a:effectLst>
                  <a:outerShdw blurRad="38100" dist="38100" dir="2700000" algn="tl">
                    <a:srgbClr val="000000">
                      <a:alpha val="43137"/>
                    </a:srgbClr>
                  </a:outerShdw>
                </a:effectLst>
                <a:uLnTx/>
                <a:uFillTx/>
                <a:latin typeface="Calibri"/>
                <a:ea typeface="+mn-ea"/>
                <a:cs typeface="+mn-cs"/>
              </a:rPr>
              <a:t>Resolución de 26 de marzo de 2013</a:t>
            </a:r>
            <a:r>
              <a:rPr kumimoji="0" lang="es-ES" sz="1800" b="0" i="0" u="none" strike="noStrike" kern="1200" cap="none" spc="0" normalizeH="0" baseline="0" noProof="0" dirty="0">
                <a:ln>
                  <a:noFill/>
                </a:ln>
                <a:solidFill>
                  <a:srgbClr val="333399"/>
                </a:solidFill>
                <a:effectLst/>
                <a:uLnTx/>
                <a:uFillTx/>
                <a:latin typeface="Calibri"/>
                <a:ea typeface="+mn-ea"/>
                <a:cs typeface="+mn-cs"/>
              </a:rPr>
              <a:t>, del Instituto de Contabilidad y Auditoría de Cuentas, por la que se aprueba el Plan de Contabilidad de las entidades sin fines lucrativos (BOE 10 de abril). </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1800" b="1" i="0" u="none" strike="noStrike" kern="1200" cap="none" spc="0" normalizeH="0" baseline="0" noProof="0" dirty="0">
                <a:ln>
                  <a:noFill/>
                </a:ln>
                <a:solidFill>
                  <a:srgbClr val="333399"/>
                </a:solidFill>
                <a:effectLst>
                  <a:outerShdw blurRad="38100" dist="38100" dir="2700000" algn="tl">
                    <a:srgbClr val="000000">
                      <a:alpha val="43137"/>
                    </a:srgbClr>
                  </a:outerShdw>
                </a:effectLst>
                <a:uLnTx/>
                <a:uFillTx/>
                <a:latin typeface="Calibri"/>
                <a:ea typeface="+mn-ea"/>
                <a:cs typeface="+mn-cs"/>
              </a:rPr>
              <a:t>Resolución de 26 de marzo de 2013</a:t>
            </a:r>
            <a:r>
              <a:rPr kumimoji="0" lang="es-ES" sz="1800" b="0" i="0" u="none" strike="noStrike" kern="1200" cap="none" spc="0" normalizeH="0" baseline="0" noProof="0" dirty="0">
                <a:ln>
                  <a:noFill/>
                </a:ln>
                <a:solidFill>
                  <a:srgbClr val="333399"/>
                </a:solidFill>
                <a:effectLst/>
                <a:uLnTx/>
                <a:uFillTx/>
                <a:latin typeface="Calibri"/>
                <a:ea typeface="+mn-ea"/>
                <a:cs typeface="+mn-cs"/>
              </a:rPr>
              <a:t>, del Instituto de Contabilidad y Auditoría de Cuentas, por la que se aprueba el Plan de Contabilidad de pequeñas y medianas entidades sin fines lucrativos (BOE 9 de abril). </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1800" b="1" i="0" u="none" strike="noStrike" kern="1200" cap="none" spc="0" normalizeH="0" baseline="0" noProof="0" dirty="0">
                <a:ln>
                  <a:noFill/>
                </a:ln>
                <a:solidFill>
                  <a:srgbClr val="333399"/>
                </a:solidFill>
                <a:effectLst>
                  <a:outerShdw blurRad="38100" dist="38100" dir="2700000" algn="tl">
                    <a:srgbClr val="000000">
                      <a:alpha val="43137"/>
                    </a:srgbClr>
                  </a:outerShdw>
                </a:effectLst>
                <a:uLnTx/>
                <a:uFillTx/>
                <a:latin typeface="Calibri"/>
                <a:ea typeface="+mn-ea"/>
                <a:cs typeface="+mn-cs"/>
              </a:rPr>
              <a:t>RD 1491/2011</a:t>
            </a:r>
            <a:r>
              <a:rPr kumimoji="0" lang="es-ES" sz="1800" b="0" i="0" u="none" strike="noStrike" kern="1200" cap="none" spc="0" normalizeH="0" baseline="0" noProof="0" dirty="0">
                <a:ln>
                  <a:noFill/>
                </a:ln>
                <a:solidFill>
                  <a:srgbClr val="333399"/>
                </a:solidFill>
                <a:effectLst/>
                <a:uLnTx/>
                <a:uFillTx/>
                <a:latin typeface="Calibri"/>
                <a:ea typeface="+mn-ea"/>
                <a:cs typeface="+mn-cs"/>
              </a:rPr>
              <a:t>, de 24 de octubre Normas de Adaptación del Plan General de Contabilidad a las entidades sin fines lucrativos y el modelo de Plan de Actuación de las entidades sin fines lucrativos (BOE 24 de noviembre). </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1800" b="1" i="0" u="none" strike="noStrike" kern="1200" cap="none" spc="0" normalizeH="0" baseline="0" noProof="0">
                <a:ln>
                  <a:noFill/>
                </a:ln>
                <a:solidFill>
                  <a:srgbClr val="333399"/>
                </a:solidFill>
                <a:effectLst>
                  <a:outerShdw blurRad="38100" dist="38100" dir="2700000" algn="tl">
                    <a:srgbClr val="000000">
                      <a:alpha val="43137"/>
                    </a:srgbClr>
                  </a:outerShdw>
                </a:effectLst>
                <a:uLnTx/>
                <a:uFillTx/>
                <a:latin typeface="Calibri"/>
                <a:ea typeface="+mn-ea"/>
                <a:cs typeface="+mn-cs"/>
              </a:rPr>
              <a:t>REAL </a:t>
            </a:r>
            <a:r>
              <a:rPr kumimoji="0" lang="es-ES" sz="1800" b="1" i="0" u="none" strike="noStrike" kern="1200" cap="none" spc="0" normalizeH="0" baseline="0" noProof="0" dirty="0">
                <a:ln>
                  <a:noFill/>
                </a:ln>
                <a:solidFill>
                  <a:srgbClr val="333399"/>
                </a:solidFill>
                <a:effectLst>
                  <a:outerShdw blurRad="38100" dist="38100" dir="2700000" algn="tl">
                    <a:srgbClr val="000000">
                      <a:alpha val="43137"/>
                    </a:srgbClr>
                  </a:outerShdw>
                </a:effectLst>
                <a:uLnTx/>
                <a:uFillTx/>
                <a:latin typeface="Calibri"/>
                <a:ea typeface="+mn-ea"/>
                <a:cs typeface="+mn-cs"/>
              </a:rPr>
              <a:t>DECRETO 1514/2007</a:t>
            </a:r>
            <a:r>
              <a:rPr kumimoji="0" lang="es-ES" sz="1800" b="0" i="0" u="none" strike="noStrike" kern="1200" cap="none" spc="0" normalizeH="0" baseline="0" noProof="0" dirty="0">
                <a:ln>
                  <a:noFill/>
                </a:ln>
                <a:solidFill>
                  <a:srgbClr val="333399"/>
                </a:solidFill>
                <a:effectLst/>
                <a:uLnTx/>
                <a:uFillTx/>
                <a:latin typeface="Calibri"/>
                <a:ea typeface="+mn-ea"/>
                <a:cs typeface="+mn-cs"/>
              </a:rPr>
              <a:t>, de 16 de noviembre, por el que se aprueba el Plan General de Contabilidad (BOE 20 de noviembre). </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1800" b="1" i="0" u="none" strike="noStrike" kern="1200" cap="none" spc="0" normalizeH="0" baseline="0" noProof="0" dirty="0">
                <a:ln>
                  <a:noFill/>
                </a:ln>
                <a:solidFill>
                  <a:srgbClr val="333399"/>
                </a:solidFill>
                <a:effectLst/>
                <a:uLnTx/>
                <a:uFillTx/>
                <a:latin typeface="Calibri"/>
                <a:ea typeface="+mn-ea"/>
                <a:cs typeface="+mn-cs"/>
              </a:rPr>
              <a:t>Ley 23/1998</a:t>
            </a:r>
            <a:r>
              <a:rPr kumimoji="0" lang="es-ES" sz="1800" b="0" i="0" u="none" strike="noStrike" kern="1200" cap="none" spc="0" normalizeH="0" baseline="0" noProof="0" dirty="0">
                <a:ln>
                  <a:noFill/>
                </a:ln>
                <a:solidFill>
                  <a:srgbClr val="333399"/>
                </a:solidFill>
                <a:effectLst/>
                <a:uLnTx/>
                <a:uFillTx/>
                <a:latin typeface="Calibri"/>
                <a:ea typeface="+mn-ea"/>
                <a:cs typeface="+mn-cs"/>
              </a:rPr>
              <a:t>, de 7 de julio, de Cooperación Internacional para el Desarrollo (BOE 8 de julio). </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1800" b="1" i="0" u="none" strike="noStrike" kern="1200" cap="none" spc="0" normalizeH="0" baseline="0" noProof="0" dirty="0">
                <a:ln>
                  <a:noFill/>
                </a:ln>
                <a:solidFill>
                  <a:srgbClr val="333399"/>
                </a:solidFill>
                <a:effectLst>
                  <a:outerShdw blurRad="38100" dist="38100" dir="2700000" algn="tl">
                    <a:srgbClr val="000000">
                      <a:alpha val="43137"/>
                    </a:srgbClr>
                  </a:outerShdw>
                </a:effectLst>
                <a:uLnTx/>
                <a:uFillTx/>
                <a:latin typeface="Calibri"/>
                <a:ea typeface="+mn-ea"/>
                <a:cs typeface="+mn-cs"/>
              </a:rPr>
              <a:t>Ley 1/2002</a:t>
            </a:r>
            <a:r>
              <a:rPr kumimoji="0" lang="es-ES" sz="1800" b="0" i="0" u="none" strike="noStrike" kern="1200" cap="none" spc="0" normalizeH="0" baseline="0" noProof="0" dirty="0">
                <a:ln>
                  <a:noFill/>
                </a:ln>
                <a:solidFill>
                  <a:srgbClr val="333399"/>
                </a:solidFill>
                <a:effectLst/>
                <a:uLnTx/>
                <a:uFillTx/>
                <a:latin typeface="Calibri"/>
                <a:ea typeface="+mn-ea"/>
                <a:cs typeface="+mn-cs"/>
              </a:rPr>
              <a:t>, del 22 de marzo, reguladora del derecho de asociación (BOE 26 de marzo). </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1800" b="1" i="0" u="none" strike="noStrike" kern="1200" cap="none" spc="0" normalizeH="0" baseline="0" noProof="0" dirty="0">
                <a:ln>
                  <a:noFill/>
                </a:ln>
                <a:solidFill>
                  <a:srgbClr val="333399"/>
                </a:solidFill>
                <a:effectLst>
                  <a:outerShdw blurRad="38100" dist="38100" dir="2700000" algn="tl">
                    <a:srgbClr val="000000">
                      <a:alpha val="43137"/>
                    </a:srgbClr>
                  </a:outerShdw>
                </a:effectLst>
                <a:uLnTx/>
                <a:uFillTx/>
                <a:latin typeface="Calibri"/>
                <a:ea typeface="+mn-ea"/>
                <a:cs typeface="+mn-cs"/>
              </a:rPr>
              <a:t>Ley 49/2002</a:t>
            </a:r>
            <a:r>
              <a:rPr kumimoji="0" lang="es-ES" sz="1800" b="0" i="0" u="none" strike="noStrike" kern="1200" cap="none" spc="0" normalizeH="0" baseline="0" noProof="0" dirty="0">
                <a:ln>
                  <a:noFill/>
                </a:ln>
                <a:solidFill>
                  <a:srgbClr val="333399"/>
                </a:solidFill>
                <a:effectLst/>
                <a:uLnTx/>
                <a:uFillTx/>
                <a:latin typeface="Calibri"/>
                <a:ea typeface="+mn-ea"/>
                <a:cs typeface="+mn-cs"/>
              </a:rPr>
              <a:t>, de 23 de diciembre, de régimen fiscal de las entidades sin fines lucrativos y de los incentivos fiscales al mecenazgo (BOE 24 de diciembre). </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1800" b="1" i="0" u="none" strike="noStrike" kern="1200" cap="none" spc="0" normalizeH="0" baseline="0" noProof="0" dirty="0">
                <a:ln>
                  <a:noFill/>
                </a:ln>
                <a:solidFill>
                  <a:srgbClr val="333399"/>
                </a:solidFill>
                <a:effectLst>
                  <a:outerShdw blurRad="38100" dist="38100" dir="2700000" algn="tl">
                    <a:srgbClr val="000000">
                      <a:alpha val="43137"/>
                    </a:srgbClr>
                  </a:outerShdw>
                </a:effectLst>
                <a:uLnTx/>
                <a:uFillTx/>
                <a:latin typeface="Calibri"/>
                <a:ea typeface="+mn-ea"/>
                <a:cs typeface="+mn-cs"/>
              </a:rPr>
              <a:t>Ley 27/2014</a:t>
            </a:r>
            <a:r>
              <a:rPr kumimoji="0" lang="es-ES" sz="1800" b="0" i="0" u="none" strike="noStrike" kern="1200" cap="none" spc="0" normalizeH="0" baseline="0" noProof="0" dirty="0">
                <a:ln>
                  <a:noFill/>
                </a:ln>
                <a:solidFill>
                  <a:srgbClr val="333399"/>
                </a:solidFill>
                <a:effectLst/>
                <a:uLnTx/>
                <a:uFillTx/>
                <a:latin typeface="Calibri"/>
                <a:ea typeface="+mn-ea"/>
                <a:cs typeface="+mn-cs"/>
              </a:rPr>
              <a:t>, de 27 de noviembre, del Impuesto sobre Sociedades (BOE 28 de noviembre).</a:t>
            </a:r>
          </a:p>
        </p:txBody>
      </p:sp>
      <p:sp>
        <p:nvSpPr>
          <p:cNvPr id="4" name="4 Rectángulo"/>
          <p:cNvSpPr/>
          <p:nvPr/>
        </p:nvSpPr>
        <p:spPr>
          <a:xfrm>
            <a:off x="2770527" y="106247"/>
            <a:ext cx="3718967" cy="461665"/>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2400" b="1" i="0" u="none" strike="noStrike" kern="1200" cap="none" spc="0" normalizeH="0" baseline="0" noProof="0" dirty="0">
                <a:ln>
                  <a:noFill/>
                </a:ln>
                <a:solidFill>
                  <a:srgbClr val="333399"/>
                </a:solidFill>
                <a:effectLst>
                  <a:outerShdw blurRad="38100" dist="38100" dir="2700000" algn="tl">
                    <a:srgbClr val="000000"/>
                  </a:outerShdw>
                </a:effectLst>
                <a:uLnTx/>
                <a:uFillTx/>
                <a:latin typeface="Calibri"/>
                <a:ea typeface="+mn-ea"/>
                <a:cs typeface="+mn-cs"/>
              </a:rPr>
              <a:t>REFERENCIAS NORMATIVAS</a:t>
            </a:r>
            <a:endParaRPr kumimoji="0" lang="es-ES" sz="24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6545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flipH="1">
            <a:off x="217713" y="948583"/>
            <a:ext cx="8654143" cy="3293209"/>
          </a:xfrm>
          <a:prstGeom prst="rect">
            <a:avLst/>
          </a:prstGeom>
          <a:noFill/>
          <a:ln w="28575">
            <a:solidFill>
              <a:schemeClr val="accent1"/>
            </a:solidFill>
          </a:ln>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1600" b="0" i="0" u="none" strike="noStrike" kern="1200" cap="none" spc="0" normalizeH="0" baseline="0" noProof="0" dirty="0">
                <a:ln>
                  <a:noFill/>
                </a:ln>
                <a:solidFill>
                  <a:srgbClr val="002060"/>
                </a:solidFill>
                <a:effectLst/>
                <a:uLnTx/>
                <a:uFillTx/>
                <a:latin typeface="Calibri"/>
                <a:ea typeface="+mn-ea"/>
                <a:cs typeface="+mn-cs"/>
              </a:rPr>
              <a:t>La normativa contable es de </a:t>
            </a:r>
            <a:r>
              <a:rPr kumimoji="0" lang="es-ES" sz="1600" b="1" i="1" u="none" strike="noStrike" kern="1200" cap="none" spc="0" normalizeH="0" baseline="0" noProof="0" dirty="0">
                <a:ln>
                  <a:noFill/>
                </a:ln>
                <a:solidFill>
                  <a:srgbClr val="FF0000"/>
                </a:solidFill>
                <a:effectLst/>
                <a:uLnTx/>
                <a:uFillTx/>
                <a:latin typeface="Calibri"/>
                <a:ea typeface="+mn-ea"/>
                <a:cs typeface="+mn-cs"/>
              </a:rPr>
              <a:t>aplicación obligatoria </a:t>
            </a:r>
            <a:r>
              <a:rPr kumimoji="0" lang="es-ES" sz="1600" b="0" i="0" u="none" strike="noStrike" kern="1200" cap="none" spc="0" normalizeH="0" baseline="0" noProof="0" dirty="0">
                <a:ln>
                  <a:noFill/>
                </a:ln>
                <a:solidFill>
                  <a:srgbClr val="002060"/>
                </a:solidFill>
                <a:effectLst/>
                <a:uLnTx/>
                <a:uFillTx/>
                <a:latin typeface="Calibri"/>
                <a:ea typeface="+mn-ea"/>
                <a:cs typeface="+mn-cs"/>
              </a:rPr>
              <a:t>para todas las </a:t>
            </a:r>
            <a:r>
              <a:rPr kumimoji="0" lang="es-ES" sz="1600" b="1" i="1" u="none" strike="noStrike" kern="1200" cap="none" spc="0" normalizeH="0" baseline="0" noProof="0" dirty="0">
                <a:ln>
                  <a:noFill/>
                </a:ln>
                <a:solidFill>
                  <a:srgbClr val="0070C0"/>
                </a:solidFill>
                <a:effectLst/>
                <a:uLnTx/>
                <a:uFillTx/>
                <a:latin typeface="Calibri"/>
                <a:ea typeface="+mn-ea"/>
                <a:cs typeface="+mn-cs"/>
              </a:rPr>
              <a:t>fundaciones de competencia estatal y asociaciones declaradas de utilidad pública</a:t>
            </a:r>
            <a:r>
              <a:rPr kumimoji="0" lang="es-ES" sz="1600" b="0" i="0" u="none" strike="noStrike" kern="1200" cap="none" spc="0" normalizeH="0" baseline="0" noProof="0" dirty="0">
                <a:ln>
                  <a:noFill/>
                </a:ln>
                <a:solidFill>
                  <a:prstClr val="black"/>
                </a:solidFill>
                <a:effectLst/>
                <a:uLnTx/>
                <a:uFillTx/>
                <a:latin typeface="Calibri"/>
                <a:ea typeface="+mn-ea"/>
                <a:cs typeface="+mn-cs"/>
              </a:rPr>
              <a:t>, </a:t>
            </a:r>
            <a:r>
              <a:rPr kumimoji="0" lang="es-ES" sz="1600" b="0" i="0" u="none" strike="noStrike" kern="1200" cap="none" spc="0" normalizeH="0" baseline="0" noProof="0" dirty="0">
                <a:ln>
                  <a:noFill/>
                </a:ln>
                <a:solidFill>
                  <a:srgbClr val="002060"/>
                </a:solidFill>
                <a:effectLst/>
                <a:uLnTx/>
                <a:uFillTx/>
                <a:latin typeface="Calibri"/>
                <a:ea typeface="+mn-ea"/>
                <a:cs typeface="+mn-cs"/>
              </a:rPr>
              <a:t>aunque de manera </a:t>
            </a:r>
            <a:r>
              <a:rPr kumimoji="0" lang="es-ES" sz="1600" b="1" i="1" u="none" strike="noStrike" kern="1200" cap="none" spc="0" normalizeH="0" baseline="0" noProof="0" dirty="0">
                <a:ln>
                  <a:noFill/>
                </a:ln>
                <a:solidFill>
                  <a:srgbClr val="FF0000"/>
                </a:solidFill>
                <a:effectLst/>
                <a:uLnTx/>
                <a:uFillTx/>
                <a:latin typeface="Calibri"/>
                <a:ea typeface="+mn-ea"/>
                <a:cs typeface="+mn-cs"/>
              </a:rPr>
              <a:t>voluntaria</a:t>
            </a:r>
            <a:r>
              <a:rPr kumimoji="0" lang="es-ES" sz="1600" b="0" i="0" u="none" strike="noStrike" kern="1200" cap="none" spc="0" normalizeH="0" baseline="0" noProof="0" dirty="0">
                <a:ln>
                  <a:noFill/>
                </a:ln>
                <a:solidFill>
                  <a:prstClr val="black"/>
                </a:solidFill>
                <a:effectLst/>
                <a:uLnTx/>
                <a:uFillTx/>
                <a:latin typeface="Calibri"/>
                <a:ea typeface="+mn-ea"/>
                <a:cs typeface="+mn-cs"/>
              </a:rPr>
              <a:t> </a:t>
            </a:r>
            <a:r>
              <a:rPr kumimoji="0" lang="es-ES" sz="1600" b="0" i="0" u="none" strike="noStrike" kern="1200" cap="none" spc="0" normalizeH="0" baseline="0" noProof="0" dirty="0">
                <a:ln>
                  <a:noFill/>
                </a:ln>
                <a:solidFill>
                  <a:srgbClr val="002060"/>
                </a:solidFill>
                <a:effectLst/>
                <a:uLnTx/>
                <a:uFillTx/>
                <a:latin typeface="Calibri"/>
                <a:ea typeface="+mn-ea"/>
                <a:cs typeface="+mn-cs"/>
              </a:rPr>
              <a:t>puede ser utilizada, con carácter general, por </a:t>
            </a:r>
            <a:r>
              <a:rPr kumimoji="0" lang="es-ES" sz="1600" b="1" i="1" u="none" strike="noStrike" kern="1200" cap="none" spc="0" normalizeH="0" baseline="0" noProof="0" dirty="0">
                <a:ln>
                  <a:noFill/>
                </a:ln>
                <a:solidFill>
                  <a:srgbClr val="0070C0"/>
                </a:solidFill>
                <a:effectLst/>
                <a:uLnTx/>
                <a:uFillTx/>
                <a:latin typeface="Calibri"/>
                <a:ea typeface="+mn-ea"/>
                <a:cs typeface="+mn-cs"/>
              </a:rPr>
              <a:t>todas las entidades sin fines lucrativos</a:t>
            </a:r>
            <a:r>
              <a:rPr kumimoji="0" lang="es-ES" sz="1600" b="0" i="0" u="none" strike="noStrike" kern="1200" cap="none" spc="0" normalizeH="0" baseline="0" noProof="0" dirty="0">
                <a:ln>
                  <a:noFill/>
                </a:ln>
                <a:solidFill>
                  <a:srgbClr val="002060"/>
                </a:solidFill>
                <a:effectLst/>
                <a:uLnTx/>
                <a:uFillTx/>
                <a:latin typeface="Calibri"/>
                <a:ea typeface="+mn-ea"/>
                <a:cs typeface="+mn-cs"/>
              </a:rPr>
              <a:t>. Por tanto, estamos ante </a:t>
            </a:r>
            <a:r>
              <a:rPr kumimoji="0" lang="es-ES" sz="1600" b="1" i="1" u="none" strike="noStrike" kern="1200" cap="none" spc="0" normalizeH="0" baseline="0" noProof="0" dirty="0">
                <a:ln>
                  <a:noFill/>
                </a:ln>
                <a:solidFill>
                  <a:srgbClr val="0070C0"/>
                </a:solidFill>
                <a:effectLst/>
                <a:uLnTx/>
                <a:uFillTx/>
                <a:latin typeface="Calibri"/>
                <a:ea typeface="+mn-ea"/>
                <a:cs typeface="+mn-cs"/>
              </a:rPr>
              <a:t>dos categorías de ESFL en cuanto a obligaciones contables</a:t>
            </a:r>
            <a:r>
              <a:rPr kumimoji="0" lang="es-ES" sz="1600" b="0" i="0" u="none" strike="noStrike" kern="1200" cap="none" spc="0" normalizeH="0" baseline="0" noProof="0" dirty="0">
                <a:ln>
                  <a:noFill/>
                </a:ln>
                <a:solidFill>
                  <a:prstClr val="black"/>
                </a:solidFill>
                <a:effectLst/>
                <a:uLnTx/>
                <a:uFillTx/>
                <a:latin typeface="Calibri"/>
                <a:ea typeface="+mn-ea"/>
                <a:cs typeface="+mn-cs"/>
              </a:rPr>
              <a:t> </a:t>
            </a:r>
            <a:r>
              <a:rPr kumimoji="0" lang="es-ES" sz="1600" b="0" i="0" u="none" strike="noStrike" kern="1200" cap="none" spc="0" normalizeH="0" baseline="0" noProof="0" dirty="0">
                <a:ln>
                  <a:noFill/>
                </a:ln>
                <a:solidFill>
                  <a:srgbClr val="002060"/>
                </a:solidFill>
                <a:effectLst/>
                <a:uLnTx/>
                <a:uFillTx/>
                <a:latin typeface="Calibri"/>
                <a:ea typeface="+mn-ea"/>
                <a:cs typeface="+mn-cs"/>
              </a:rPr>
              <a:t>se refiere:</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1600" b="0" i="0" u="none" strike="noStrike" kern="1200" cap="none" spc="0" normalizeH="0" baseline="0" noProof="0" dirty="0">
                <a:ln>
                  <a:noFill/>
                </a:ln>
                <a:solidFill>
                  <a:srgbClr val="002060"/>
                </a:solidFill>
                <a:effectLst/>
                <a:uLnTx/>
                <a:uFillTx/>
                <a:latin typeface="Calibri"/>
                <a:ea typeface="+mn-ea"/>
                <a:cs typeface="+mn-cs"/>
              </a:rPr>
              <a:t>Por un lado, fundaciones y asociaciones declaradas de interés público</a:t>
            </a:r>
            <a:r>
              <a:rPr kumimoji="0" lang="es-ES" sz="1600" b="0" i="1"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Calibri"/>
                <a:ea typeface="+mn-ea"/>
                <a:cs typeface="+mn-cs"/>
              </a:rPr>
              <a:t>,</a:t>
            </a:r>
            <a:r>
              <a:rPr kumimoji="0" lang="es-ES" sz="1600" b="1" i="1" u="none" strike="noStrike" kern="1200" cap="none" spc="0" normalizeH="0" baseline="0" noProof="0" dirty="0">
                <a:ln>
                  <a:noFill/>
                </a:ln>
                <a:solidFill>
                  <a:srgbClr val="0070C0"/>
                </a:solidFill>
                <a:effectLst>
                  <a:outerShdw blurRad="38100" dist="38100" dir="2700000" algn="tl">
                    <a:srgbClr val="000000">
                      <a:alpha val="43137"/>
                    </a:srgbClr>
                  </a:outerShdw>
                </a:effectLst>
                <a:uLnTx/>
                <a:uFillTx/>
                <a:latin typeface="Calibri"/>
                <a:ea typeface="+mn-ea"/>
                <a:cs typeface="+mn-cs"/>
              </a:rPr>
              <a:t> </a:t>
            </a:r>
            <a:r>
              <a:rPr kumimoji="0" lang="es-ES" sz="1600" b="1" i="1" u="none" strike="noStrike" kern="1200" cap="none" spc="0" normalizeH="0" baseline="0" noProof="0" dirty="0">
                <a:ln>
                  <a:noFill/>
                </a:ln>
                <a:solidFill>
                  <a:srgbClr val="FF0000"/>
                </a:solidFill>
                <a:effectLst/>
                <a:uLnTx/>
                <a:uFillTx/>
                <a:latin typeface="Calibri"/>
                <a:ea typeface="+mn-ea"/>
                <a:cs typeface="+mn-cs"/>
              </a:rPr>
              <a:t>obligadas</a:t>
            </a:r>
            <a:r>
              <a:rPr kumimoji="0" lang="es-ES" sz="1600" b="1" i="1" u="none" strike="noStrike" kern="1200" cap="none" spc="0" normalizeH="0" baseline="0" noProof="0" dirty="0">
                <a:ln>
                  <a:noFill/>
                </a:ln>
                <a:solidFill>
                  <a:srgbClr val="0070C0"/>
                </a:solidFill>
                <a:effectLst/>
                <a:uLnTx/>
                <a:uFillTx/>
                <a:latin typeface="Calibri"/>
                <a:ea typeface="+mn-ea"/>
                <a:cs typeface="+mn-cs"/>
              </a:rPr>
              <a:t> </a:t>
            </a:r>
            <a:r>
              <a:rPr kumimoji="0" lang="es-ES" sz="1600" b="0" i="0" u="none" strike="noStrike" kern="1200" cap="none" spc="0" normalizeH="0" baseline="0" noProof="0" dirty="0">
                <a:ln>
                  <a:noFill/>
                </a:ln>
                <a:solidFill>
                  <a:srgbClr val="002060"/>
                </a:solidFill>
                <a:effectLst/>
                <a:uLnTx/>
                <a:uFillTx/>
                <a:latin typeface="Calibri"/>
                <a:ea typeface="+mn-ea"/>
                <a:cs typeface="+mn-cs"/>
              </a:rPr>
              <a:t>a aplicar la normativa contable, que formularán cuentas anuales según los modelos establecidos. </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1600" b="0" i="0" u="none" strike="noStrike" kern="1200" cap="none" spc="0" normalizeH="0" baseline="0" noProof="0" dirty="0">
                <a:ln>
                  <a:noFill/>
                </a:ln>
                <a:solidFill>
                  <a:srgbClr val="002060"/>
                </a:solidFill>
                <a:effectLst/>
                <a:uLnTx/>
                <a:uFillTx/>
                <a:latin typeface="Calibri"/>
                <a:ea typeface="+mn-ea"/>
                <a:cs typeface="+mn-cs"/>
              </a:rPr>
              <a:t>Y, por otro lado, el resto de asociaciones</a:t>
            </a:r>
            <a:r>
              <a:rPr kumimoji="0" lang="es-ES" sz="1600" b="0" i="0" u="none" strike="noStrike" kern="1200" cap="none" spc="0" normalizeH="0" baseline="0" noProof="0" dirty="0">
                <a:ln>
                  <a:noFill/>
                </a:ln>
                <a:solidFill>
                  <a:prstClr val="black"/>
                </a:solidFill>
                <a:effectLst/>
                <a:uLnTx/>
                <a:uFillTx/>
                <a:latin typeface="Calibri"/>
                <a:ea typeface="+mn-ea"/>
                <a:cs typeface="+mn-cs"/>
              </a:rPr>
              <a:t> </a:t>
            </a:r>
            <a:r>
              <a:rPr kumimoji="0" lang="es-ES" sz="1600" b="1" i="1" u="none" strike="noStrike" kern="1200" cap="none" spc="0" normalizeH="0" baseline="0" noProof="0" dirty="0">
                <a:ln>
                  <a:noFill/>
                </a:ln>
                <a:solidFill>
                  <a:srgbClr val="FF0000"/>
                </a:solidFill>
                <a:effectLst/>
                <a:uLnTx/>
                <a:uFillTx/>
                <a:latin typeface="Calibri"/>
                <a:ea typeface="+mn-ea"/>
                <a:cs typeface="+mn-cs"/>
              </a:rPr>
              <a:t>no obligadas </a:t>
            </a:r>
            <a:r>
              <a:rPr kumimoji="0" lang="es-ES" sz="1600" b="0" i="0" u="none" strike="noStrike" kern="1200" cap="none" spc="0" normalizeH="0" baseline="0" noProof="0" dirty="0">
                <a:ln>
                  <a:noFill/>
                </a:ln>
                <a:solidFill>
                  <a:srgbClr val="002060"/>
                </a:solidFill>
                <a:effectLst/>
                <a:uLnTx/>
                <a:uFillTx/>
                <a:latin typeface="Calibri"/>
                <a:ea typeface="+mn-ea"/>
                <a:cs typeface="+mn-cs"/>
              </a:rPr>
              <a:t>a elaborar cuentas anuales adaptadas al modelo del PGC, y cuya única obligación en materia de información contable manifestada en la legislación que las regula es «</a:t>
            </a:r>
            <a:r>
              <a:rPr kumimoji="0" lang="es-ES" sz="1600" b="1" i="1" u="sng"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Calibri"/>
                <a:ea typeface="+mn-ea"/>
                <a:cs typeface="+mn-cs"/>
              </a:rPr>
              <a:t>1)llevar una contabilidad </a:t>
            </a:r>
            <a:r>
              <a:rPr kumimoji="0" lang="es-ES" sz="1600" b="0" i="0" u="none" strike="noStrike" kern="1200" cap="none" spc="0" normalizeH="0" baseline="0" noProof="0" dirty="0">
                <a:ln>
                  <a:noFill/>
                </a:ln>
                <a:solidFill>
                  <a:srgbClr val="002060"/>
                </a:solidFill>
                <a:effectLst/>
                <a:uLnTx/>
                <a:uFillTx/>
                <a:latin typeface="Calibri"/>
                <a:ea typeface="+mn-ea"/>
                <a:cs typeface="+mn-cs"/>
              </a:rPr>
              <a:t>que les permita obtener una</a:t>
            </a:r>
            <a:r>
              <a:rPr kumimoji="0" lang="es-ES" sz="1600" b="0" i="0" u="none" strike="noStrike" kern="1200" cap="none" spc="0" normalizeH="0" baseline="0" noProof="0" dirty="0">
                <a:ln>
                  <a:noFill/>
                </a:ln>
                <a:solidFill>
                  <a:prstClr val="black"/>
                </a:solidFill>
                <a:effectLst/>
                <a:uLnTx/>
                <a:uFillTx/>
                <a:latin typeface="Calibri"/>
                <a:ea typeface="+mn-ea"/>
                <a:cs typeface="+mn-cs"/>
              </a:rPr>
              <a:t> </a:t>
            </a:r>
            <a:r>
              <a:rPr kumimoji="0" lang="es-ES" sz="1600" b="1" i="1" u="none" strike="noStrike" kern="1200" cap="none" spc="0" normalizeH="0" baseline="0" noProof="0" dirty="0">
                <a:ln>
                  <a:noFill/>
                </a:ln>
                <a:solidFill>
                  <a:srgbClr val="0070C0"/>
                </a:solidFill>
                <a:effectLst/>
                <a:uLnTx/>
                <a:uFillTx/>
                <a:latin typeface="Calibri"/>
                <a:ea typeface="+mn-ea"/>
                <a:cs typeface="+mn-cs"/>
              </a:rPr>
              <a:t>imagen fiel </a:t>
            </a:r>
            <a:r>
              <a:rPr kumimoji="0" lang="es-ES" sz="1600" b="0" i="0" u="none" strike="noStrike" kern="1200" cap="none" spc="0" normalizeH="0" baseline="0" noProof="0" dirty="0">
                <a:ln>
                  <a:noFill/>
                </a:ln>
                <a:solidFill>
                  <a:srgbClr val="002060"/>
                </a:solidFill>
                <a:effectLst/>
                <a:uLnTx/>
                <a:uFillTx/>
                <a:latin typeface="Calibri"/>
                <a:ea typeface="+mn-ea"/>
                <a:cs typeface="+mn-cs"/>
              </a:rPr>
              <a:t>del patrimonio, del resultado y de la situación financiera, así como de las actividades realizadas y </a:t>
            </a:r>
            <a:r>
              <a:rPr kumimoji="0" lang="es-ES" sz="1600" b="1" i="1" u="sng"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Calibri"/>
                <a:ea typeface="+mn-ea"/>
                <a:cs typeface="+mn-cs"/>
              </a:rPr>
              <a:t>2)efectuar un inventario </a:t>
            </a:r>
            <a:r>
              <a:rPr kumimoji="0" lang="es-ES" sz="1600" b="0" i="0" u="none" strike="noStrike" kern="1200" cap="none" spc="0" normalizeH="0" baseline="0" noProof="0" dirty="0">
                <a:ln>
                  <a:noFill/>
                </a:ln>
                <a:solidFill>
                  <a:srgbClr val="002060"/>
                </a:solidFill>
                <a:effectLst/>
                <a:uLnTx/>
                <a:uFillTx/>
                <a:latin typeface="Calibri"/>
                <a:ea typeface="+mn-ea"/>
                <a:cs typeface="+mn-cs"/>
              </a:rPr>
              <a:t>de sus bienes. Las cuentas de la asociación se </a:t>
            </a:r>
            <a:r>
              <a:rPr kumimoji="0" lang="es-ES" sz="1600" b="1" i="1" u="sng"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Calibri"/>
                <a:ea typeface="+mn-ea"/>
                <a:cs typeface="+mn-cs"/>
              </a:rPr>
              <a:t>3)aprobarán anualmente por la Asamblea General</a:t>
            </a:r>
            <a:r>
              <a:rPr kumimoji="0" lang="es-ES" sz="1600" b="0" i="0" u="none" strike="noStrike" kern="1200" cap="none" spc="0" normalizeH="0" baseline="0" noProof="0" dirty="0">
                <a:ln>
                  <a:noFill/>
                </a:ln>
                <a:solidFill>
                  <a:srgbClr val="002060"/>
                </a:solidFill>
                <a:effectLst/>
                <a:uLnTx/>
                <a:uFillTx/>
                <a:latin typeface="Calibri"/>
                <a:ea typeface="+mn-ea"/>
                <a:cs typeface="+mn-cs"/>
              </a:rPr>
              <a:t>» (art. 14, Ley 1/2002, del 22 de marzo, reguladora del derecho de asociación).</a:t>
            </a:r>
          </a:p>
        </p:txBody>
      </p:sp>
      <p:sp>
        <p:nvSpPr>
          <p:cNvPr id="4" name="CuadroTexto 3"/>
          <p:cNvSpPr txBox="1"/>
          <p:nvPr/>
        </p:nvSpPr>
        <p:spPr>
          <a:xfrm>
            <a:off x="217714" y="4384116"/>
            <a:ext cx="8654143" cy="1323439"/>
          </a:xfrm>
          <a:prstGeom prst="rect">
            <a:avLst/>
          </a:prstGeom>
          <a:noFill/>
          <a:ln w="28575">
            <a:solidFill>
              <a:schemeClr val="accent1"/>
            </a:solidFill>
          </a:ln>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1600" b="0" i="0" u="none" strike="noStrike" kern="1200" cap="none" spc="0" normalizeH="0" baseline="0" noProof="0" dirty="0">
                <a:ln>
                  <a:noFill/>
                </a:ln>
                <a:solidFill>
                  <a:srgbClr val="002060"/>
                </a:solidFill>
                <a:effectLst/>
                <a:uLnTx/>
                <a:uFillTx/>
                <a:latin typeface="Calibri"/>
                <a:ea typeface="+mn-ea"/>
                <a:cs typeface="+mn-cs"/>
              </a:rPr>
              <a:t>La situación ha cambiado radicalmente a raíz de la entrada en vigor, el 1 de enero de 2015, de la nueva </a:t>
            </a:r>
            <a:r>
              <a:rPr kumimoji="0" lang="es-ES" sz="1600" b="1" i="0" u="none" strike="noStrike" kern="1200" cap="none" spc="0" normalizeH="0" baseline="0" noProof="0" dirty="0">
                <a:ln>
                  <a:noFill/>
                </a:ln>
                <a:solidFill>
                  <a:srgbClr val="002060"/>
                </a:solidFill>
                <a:effectLst/>
                <a:uLnTx/>
                <a:uFillTx/>
                <a:latin typeface="Calibri"/>
                <a:ea typeface="+mn-ea"/>
                <a:cs typeface="+mn-cs"/>
              </a:rPr>
              <a:t>Ley 27/2014, de 27 de noviembre, del Impuesto sobre Sociedades</a:t>
            </a:r>
            <a:r>
              <a:rPr kumimoji="0" lang="es-ES" sz="1600" b="0" i="0" u="none" strike="noStrike" kern="1200" cap="none" spc="0" normalizeH="0" baseline="0" noProof="0" dirty="0">
                <a:ln>
                  <a:noFill/>
                </a:ln>
                <a:solidFill>
                  <a:srgbClr val="002060"/>
                </a:solidFill>
                <a:effectLst/>
                <a:uLnTx/>
                <a:uFillTx/>
                <a:latin typeface="Calibri"/>
                <a:ea typeface="+mn-ea"/>
                <a:cs typeface="+mn-cs"/>
              </a:rPr>
              <a:t> (en adelante LIS), que establece en su artículo 124.3 la</a:t>
            </a:r>
            <a:r>
              <a:rPr kumimoji="0" lang="es-ES" sz="1600" b="0" i="0" u="none" strike="noStrike" kern="1200" cap="none" spc="0" normalizeH="0" baseline="0" noProof="0" dirty="0">
                <a:ln>
                  <a:noFill/>
                </a:ln>
                <a:solidFill>
                  <a:prstClr val="black"/>
                </a:solidFill>
                <a:effectLst/>
                <a:uLnTx/>
                <a:uFillTx/>
                <a:latin typeface="Calibri"/>
                <a:ea typeface="+mn-ea"/>
                <a:cs typeface="+mn-cs"/>
              </a:rPr>
              <a:t> </a:t>
            </a:r>
            <a:r>
              <a:rPr kumimoji="0" lang="es-ES" sz="1600" b="1" i="1" u="none" strike="noStrike" kern="1200" cap="none" spc="0" normalizeH="0" baseline="0" noProof="0" dirty="0">
                <a:ln>
                  <a:noFill/>
                </a:ln>
                <a:solidFill>
                  <a:srgbClr val="0070C0"/>
                </a:solidFill>
                <a:effectLst/>
                <a:uLnTx/>
                <a:uFillTx/>
                <a:latin typeface="Calibri"/>
                <a:ea typeface="+mn-ea"/>
                <a:cs typeface="+mn-cs"/>
              </a:rPr>
              <a:t>obligación de presentar la declaración por este impuesto a </a:t>
            </a:r>
            <a:r>
              <a:rPr kumimoji="0" lang="es-ES" sz="1600" b="1" i="1" u="none" strike="noStrike" kern="1200" cap="none" spc="0" normalizeH="0" baseline="0" noProof="0" dirty="0">
                <a:ln>
                  <a:noFill/>
                </a:ln>
                <a:solidFill>
                  <a:srgbClr val="FF0000"/>
                </a:solidFill>
                <a:effectLst/>
                <a:uLnTx/>
                <a:uFillTx/>
                <a:latin typeface="Calibri"/>
                <a:ea typeface="+mn-ea"/>
                <a:cs typeface="+mn-cs"/>
              </a:rPr>
              <a:t>todas</a:t>
            </a:r>
            <a:r>
              <a:rPr kumimoji="0" lang="es-ES" sz="1600" b="1" i="1" u="none" strike="noStrike" kern="1200" cap="none" spc="0" normalizeH="0" baseline="0" noProof="0" dirty="0">
                <a:ln>
                  <a:noFill/>
                </a:ln>
                <a:solidFill>
                  <a:srgbClr val="0070C0"/>
                </a:solidFill>
                <a:effectLst/>
                <a:uLnTx/>
                <a:uFillTx/>
                <a:latin typeface="Calibri"/>
                <a:ea typeface="+mn-ea"/>
                <a:cs typeface="+mn-cs"/>
              </a:rPr>
              <a:t> las ESFL</a:t>
            </a:r>
            <a:r>
              <a:rPr kumimoji="0" lang="es-ES" sz="1600" b="0" i="0" u="none" strike="noStrike" kern="1200" cap="none" spc="0" normalizeH="0" baseline="0" noProof="0" dirty="0">
                <a:ln>
                  <a:noFill/>
                </a:ln>
                <a:solidFill>
                  <a:prstClr val="black"/>
                </a:solidFill>
                <a:effectLst/>
                <a:uLnTx/>
                <a:uFillTx/>
                <a:latin typeface="Calibri"/>
                <a:ea typeface="+mn-ea"/>
                <a:cs typeface="+mn-cs"/>
              </a:rPr>
              <a:t>. </a:t>
            </a:r>
            <a:r>
              <a:rPr kumimoji="0" lang="es-ES" sz="1600" b="0" i="0" u="none" strike="noStrike" kern="1200" cap="none" spc="0" normalizeH="0" baseline="0" noProof="0" dirty="0">
                <a:ln>
                  <a:noFill/>
                </a:ln>
                <a:solidFill>
                  <a:srgbClr val="002060"/>
                </a:solidFill>
                <a:effectLst/>
                <a:uLnTx/>
                <a:uFillTx/>
                <a:latin typeface="Calibri"/>
                <a:ea typeface="+mn-ea"/>
                <a:cs typeface="+mn-cs"/>
              </a:rPr>
              <a:t>Esta modificación tributaria, como es lógico, implica que los nuevos obligados deban llevar su contabilidad conforme al Código de Comercio, ya que si no resulta </a:t>
            </a:r>
            <a:r>
              <a:rPr kumimoji="0" lang="es-ES" sz="1600" b="1" i="0" u="none" strike="noStrike" kern="1200" cap="none" spc="0" normalizeH="0" baseline="0" noProof="0" dirty="0">
                <a:ln>
                  <a:noFill/>
                </a:ln>
                <a:solidFill>
                  <a:srgbClr val="002060"/>
                </a:solidFill>
                <a:effectLst/>
                <a:uLnTx/>
                <a:uFillTx/>
                <a:latin typeface="Calibri"/>
                <a:ea typeface="+mn-ea"/>
                <a:cs typeface="+mn-cs"/>
              </a:rPr>
              <a:t>imposible la autoliquidación del impuesto</a:t>
            </a:r>
            <a:r>
              <a:rPr kumimoji="0" lang="es-ES" sz="1600" b="0" i="0" u="none" strike="noStrike" kern="1200" cap="none" spc="0" normalizeH="0" baseline="0" noProof="0" dirty="0">
                <a:ln>
                  <a:noFill/>
                </a:ln>
                <a:solidFill>
                  <a:srgbClr val="002060"/>
                </a:solidFill>
                <a:effectLst/>
                <a:uLnTx/>
                <a:uFillTx/>
                <a:latin typeface="Calibri"/>
                <a:ea typeface="+mn-ea"/>
                <a:cs typeface="+mn-cs"/>
              </a:rPr>
              <a:t>.</a:t>
            </a:r>
          </a:p>
        </p:txBody>
      </p:sp>
      <p:sp>
        <p:nvSpPr>
          <p:cNvPr id="5" name="CuadroTexto 4"/>
          <p:cNvSpPr txBox="1"/>
          <p:nvPr/>
        </p:nvSpPr>
        <p:spPr>
          <a:xfrm>
            <a:off x="1415684" y="344594"/>
            <a:ext cx="6586098" cy="461665"/>
          </a:xfrm>
          <a:prstGeom prst="rect">
            <a:avLst/>
          </a:prstGeom>
          <a:solidFill>
            <a:srgbClr val="C4B896"/>
          </a:solidFill>
        </p:spPr>
        <p:style>
          <a:lnRef idx="0">
            <a:schemeClr val="accent2"/>
          </a:lnRef>
          <a:fillRef idx="3">
            <a:schemeClr val="accent2"/>
          </a:fillRef>
          <a:effectRef idx="3">
            <a:schemeClr val="accent2"/>
          </a:effectRef>
          <a:fontRef idx="minor">
            <a:schemeClr val="lt1"/>
          </a:fontRef>
        </p:style>
        <p:txBody>
          <a:bodyPr wrap="none" rtlCol="0">
            <a:spAutoFit/>
          </a:bodyPr>
          <a:lstStyle/>
          <a:p>
            <a:r>
              <a:rPr lang="es-ES" sz="2400" b="1" dirty="0">
                <a:solidFill>
                  <a:schemeClr val="bg1"/>
                </a:solidFill>
                <a:effectLst>
                  <a:outerShdw blurRad="38100" dist="38100" dir="2700000" algn="tl">
                    <a:srgbClr val="000000">
                      <a:alpha val="43137"/>
                    </a:srgbClr>
                  </a:outerShdw>
                </a:effectLst>
              </a:rPr>
              <a:t>OBLIGACIONES CONTABLES DE LAS ASOCIACIONES</a:t>
            </a:r>
          </a:p>
        </p:txBody>
      </p:sp>
      <p:sp>
        <p:nvSpPr>
          <p:cNvPr id="6" name="CuadroTexto 5"/>
          <p:cNvSpPr txBox="1"/>
          <p:nvPr/>
        </p:nvSpPr>
        <p:spPr>
          <a:xfrm>
            <a:off x="217713" y="5849879"/>
            <a:ext cx="8654143" cy="784830"/>
          </a:xfrm>
          <a:prstGeom prst="rect">
            <a:avLst/>
          </a:prstGeom>
          <a:noFill/>
          <a:ln w="38100">
            <a:solidFill>
              <a:schemeClr val="accent1"/>
            </a:solidFill>
          </a:ln>
        </p:spPr>
        <p:txBody>
          <a:bodyPr wrap="square" rtlCol="0">
            <a:spAutoFit/>
          </a:bodyPr>
          <a:lstStyle/>
          <a:p>
            <a:pPr algn="just"/>
            <a:r>
              <a:rPr lang="es-ES" sz="1500" dirty="0">
                <a:solidFill>
                  <a:srgbClr val="002060"/>
                </a:solidFill>
              </a:rPr>
              <a:t>Tras comentar que casi todas las entidades sin ánimo de lucro van a tener que presentar el modelo del impuesto de sociedades, llegamos a la conclusión de que </a:t>
            </a:r>
            <a:r>
              <a:rPr lang="es-ES" sz="1500" b="1" dirty="0">
                <a:solidFill>
                  <a:srgbClr val="002060"/>
                </a:solidFill>
                <a:effectLst>
                  <a:outerShdw blurRad="38100" dist="38100" dir="2700000" algn="tl">
                    <a:srgbClr val="000000">
                      <a:alpha val="43137"/>
                    </a:srgbClr>
                  </a:outerShdw>
                </a:effectLst>
              </a:rPr>
              <a:t>todas deberán llevar una contabilidad ajustada a las disposiciones mercantiles que les sirva de herramienta en la gestión de sus obligaciones fiscales.  </a:t>
            </a:r>
            <a:endParaRPr lang="es-ES" sz="1500" dirty="0">
              <a:solidFill>
                <a:srgbClr val="002060"/>
              </a:solidFill>
            </a:endParaRPr>
          </a:p>
        </p:txBody>
      </p:sp>
    </p:spTree>
    <p:extLst>
      <p:ext uri="{BB962C8B-B14F-4D97-AF65-F5344CB8AC3E}">
        <p14:creationId xmlns:p14="http://schemas.microsoft.com/office/powerpoint/2010/main" val="3352033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370114" y="1048653"/>
            <a:ext cx="8247017" cy="2585323"/>
          </a:xfrm>
          <a:prstGeom prst="rect">
            <a:avLst/>
          </a:prstGeom>
          <a:noFill/>
          <a:ln w="38100">
            <a:solidFill>
              <a:srgbClr val="0070C0"/>
            </a:solidFill>
          </a:ln>
        </p:spPr>
        <p:txBody>
          <a:bodyPr wrap="square" rtlCol="0">
            <a:spAutoFit/>
          </a:bodyPr>
          <a:lstStyle/>
          <a:p>
            <a:pPr marL="285750" indent="-285750" algn="just">
              <a:buFont typeface="Wingdings" panose="05000000000000000000" pitchFamily="2" charset="2"/>
              <a:buChar char="ü"/>
            </a:pPr>
            <a:r>
              <a:rPr lang="es-ES" b="1" dirty="0"/>
              <a:t>Actividad económica:</a:t>
            </a:r>
          </a:p>
          <a:p>
            <a:pPr marL="536575" indent="-182563" algn="just">
              <a:buFont typeface="Arial" panose="020B0604020202020204" pitchFamily="34" charset="0"/>
              <a:buChar char="•"/>
            </a:pPr>
            <a:r>
              <a:rPr lang="es-ES" dirty="0"/>
              <a:t>Propias o no lucrativas: no lucro / gratuitas u obtención de ingresos para cubrir total o parcialmente su coste</a:t>
            </a:r>
          </a:p>
          <a:p>
            <a:pPr marL="536575" indent="-182563" algn="just">
              <a:buFont typeface="Arial" panose="020B0604020202020204" pitchFamily="34" charset="0"/>
              <a:buChar char="•"/>
            </a:pPr>
            <a:r>
              <a:rPr lang="es-ES" dirty="0"/>
              <a:t>Mercantiles: lucro</a:t>
            </a:r>
          </a:p>
          <a:p>
            <a:pPr marL="354012" algn="just"/>
            <a:endParaRPr lang="es-ES" dirty="0"/>
          </a:p>
          <a:p>
            <a:pPr marL="285750" indent="-285750" algn="just">
              <a:buFont typeface="Wingdings" panose="05000000000000000000" pitchFamily="2" charset="2"/>
              <a:buChar char="ü"/>
            </a:pPr>
            <a:r>
              <a:rPr lang="es-ES" b="1" dirty="0"/>
              <a:t>Actividad propia: </a:t>
            </a:r>
          </a:p>
          <a:p>
            <a:pPr marL="536575" indent="-268288" algn="just">
              <a:buFont typeface="Arial" panose="020B0604020202020204" pitchFamily="34" charset="0"/>
              <a:buChar char="•"/>
            </a:pPr>
            <a:r>
              <a:rPr lang="es-ES" dirty="0"/>
              <a:t>Realizada para el cumplimiento de sus fines (sin ánimo de lucro) (Art. 23.1 RLF). </a:t>
            </a:r>
          </a:p>
          <a:p>
            <a:pPr marL="536575" indent="-268288" algn="just">
              <a:buFont typeface="Arial" panose="020B0604020202020204" pitchFamily="34" charset="0"/>
              <a:buChar char="•"/>
            </a:pPr>
            <a:r>
              <a:rPr lang="es-ES" dirty="0"/>
              <a:t>Se puede prestar de forma gratuita o con contraprestación. Se permite obtener ingresos (no implique limitación injustificada de los beneficiarios) (Art. 26 LF).</a:t>
            </a:r>
          </a:p>
        </p:txBody>
      </p:sp>
      <p:sp>
        <p:nvSpPr>
          <p:cNvPr id="3" name="CuadroTexto 2"/>
          <p:cNvSpPr txBox="1"/>
          <p:nvPr/>
        </p:nvSpPr>
        <p:spPr>
          <a:xfrm>
            <a:off x="1693369" y="264517"/>
            <a:ext cx="5955156" cy="400110"/>
          </a:xfrm>
          <a:prstGeom prst="rect">
            <a:avLst/>
          </a:prstGeom>
          <a:solidFill>
            <a:srgbClr val="C4B896"/>
          </a:solidFill>
        </p:spPr>
        <p:style>
          <a:lnRef idx="0">
            <a:schemeClr val="accent2"/>
          </a:lnRef>
          <a:fillRef idx="3">
            <a:schemeClr val="accent2"/>
          </a:fillRef>
          <a:effectRef idx="3">
            <a:schemeClr val="accent2"/>
          </a:effectRef>
          <a:fontRef idx="minor">
            <a:schemeClr val="lt1"/>
          </a:fontRef>
        </p:style>
        <p:txBody>
          <a:bodyPr wrap="none" rtlCol="0">
            <a:spAutoFit/>
          </a:bodyPr>
          <a:lstStyle/>
          <a:p>
            <a:r>
              <a:rPr lang="es-ES" sz="2000" b="1" dirty="0">
                <a:effectLst>
                  <a:outerShdw blurRad="38100" dist="38100" dir="2700000" algn="tl">
                    <a:srgbClr val="000000">
                      <a:alpha val="43137"/>
                    </a:srgbClr>
                  </a:outerShdw>
                </a:effectLst>
              </a:rPr>
              <a:t>ACTIVIDADES ECONÓMICAS: PROPIAS Y MERCANTILES</a:t>
            </a:r>
          </a:p>
        </p:txBody>
      </p:sp>
      <p:sp>
        <p:nvSpPr>
          <p:cNvPr id="4" name="Flecha abajo 3"/>
          <p:cNvSpPr/>
          <p:nvPr/>
        </p:nvSpPr>
        <p:spPr>
          <a:xfrm>
            <a:off x="1029341" y="4018002"/>
            <a:ext cx="664028" cy="54428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CuadroTexto 4"/>
          <p:cNvSpPr txBox="1"/>
          <p:nvPr/>
        </p:nvSpPr>
        <p:spPr>
          <a:xfrm>
            <a:off x="136712" y="4673905"/>
            <a:ext cx="2449286" cy="923330"/>
          </a:xfrm>
          <a:prstGeom prst="rect">
            <a:avLst/>
          </a:prstGeom>
          <a:solidFill>
            <a:srgbClr val="0070C0"/>
          </a:solidFill>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es-ES" b="1" dirty="0"/>
              <a:t>Asociaciones declaradas de utilidad pública</a:t>
            </a:r>
            <a:endParaRPr lang="es-ES" dirty="0"/>
          </a:p>
        </p:txBody>
      </p:sp>
      <p:sp>
        <p:nvSpPr>
          <p:cNvPr id="6" name="CuadroTexto 5"/>
          <p:cNvSpPr txBox="1"/>
          <p:nvPr/>
        </p:nvSpPr>
        <p:spPr>
          <a:xfrm>
            <a:off x="2790696" y="4673905"/>
            <a:ext cx="2883337" cy="2031325"/>
          </a:xfrm>
          <a:prstGeom prst="rect">
            <a:avLst/>
          </a:prstGeom>
          <a:solidFill>
            <a:srgbClr val="FF3399"/>
          </a:solidFill>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es-ES" b="1" dirty="0"/>
              <a:t>Asociaciones con actividades económicas no declaradas de utilidad pública que están dadas de alta en el Impuesto sobre Actividades Económicas (I.A.E.)</a:t>
            </a:r>
          </a:p>
        </p:txBody>
      </p:sp>
      <p:sp>
        <p:nvSpPr>
          <p:cNvPr id="7" name="CuadroTexto 6"/>
          <p:cNvSpPr txBox="1"/>
          <p:nvPr/>
        </p:nvSpPr>
        <p:spPr>
          <a:xfrm>
            <a:off x="5878731" y="4673905"/>
            <a:ext cx="3121727" cy="1200329"/>
          </a:xfrm>
          <a:prstGeom prst="rect">
            <a:avLst/>
          </a:prstGeom>
          <a:solidFill>
            <a:srgbClr val="00B050"/>
          </a:solidFill>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es-ES" b="1" dirty="0"/>
              <a:t>Asociaciones sin actividades económicas no declaradas de utilidad pública que no están dadas de alta en el I.A.E.</a:t>
            </a:r>
          </a:p>
        </p:txBody>
      </p:sp>
      <p:sp>
        <p:nvSpPr>
          <p:cNvPr id="8" name="Flecha abajo 7"/>
          <p:cNvSpPr/>
          <p:nvPr/>
        </p:nvSpPr>
        <p:spPr>
          <a:xfrm>
            <a:off x="3900350" y="4018002"/>
            <a:ext cx="664028" cy="54428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Flecha abajo 8"/>
          <p:cNvSpPr/>
          <p:nvPr/>
        </p:nvSpPr>
        <p:spPr>
          <a:xfrm>
            <a:off x="7107580" y="4018002"/>
            <a:ext cx="664028" cy="54428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499354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33134" y="1029148"/>
            <a:ext cx="8684295" cy="5632311"/>
          </a:xfrm>
          <a:prstGeom prst="rect">
            <a:avLst/>
          </a:prstGeom>
          <a:noFill/>
          <a:ln w="38100">
            <a:solidFill>
              <a:srgbClr val="0070C0"/>
            </a:solidFill>
          </a:ln>
        </p:spPr>
        <p:txBody>
          <a:bodyPr wrap="square" rtlCol="0">
            <a:spAutoFit/>
          </a:bodyPr>
          <a:lstStyle/>
          <a:p>
            <a:pPr algn="just"/>
            <a:r>
              <a:rPr lang="es-ES" sz="1500" dirty="0">
                <a:solidFill>
                  <a:srgbClr val="002060"/>
                </a:solidFill>
              </a:rPr>
              <a:t>De acuerdo con el artículo 34 del capítulo VI de </a:t>
            </a:r>
            <a:r>
              <a:rPr lang="es-ES" sz="1500" b="1" dirty="0">
                <a:solidFill>
                  <a:srgbClr val="002060"/>
                </a:solidFill>
              </a:rPr>
              <a:t>Ley Orgánica 1/2002</a:t>
            </a:r>
            <a:r>
              <a:rPr lang="es-ES" sz="1500" dirty="0">
                <a:solidFill>
                  <a:srgbClr val="002060"/>
                </a:solidFill>
              </a:rPr>
              <a:t>:«1. Las asociaciones de utilidad pública deberán rendir las cuentas anuales del ejercicio anterior en el plazo de los </a:t>
            </a:r>
            <a:r>
              <a:rPr lang="es-ES" sz="1500" b="1" i="1" dirty="0">
                <a:solidFill>
                  <a:srgbClr val="FF0000"/>
                </a:solidFill>
                <a:effectLst>
                  <a:outerShdw blurRad="38100" dist="38100" dir="2700000" algn="tl">
                    <a:srgbClr val="000000">
                      <a:alpha val="43137"/>
                    </a:srgbClr>
                  </a:outerShdw>
                </a:effectLst>
              </a:rPr>
              <a:t>seis meses </a:t>
            </a:r>
            <a:r>
              <a:rPr lang="es-ES" sz="1500" dirty="0">
                <a:solidFill>
                  <a:srgbClr val="002060"/>
                </a:solidFill>
              </a:rPr>
              <a:t>siguientes a su finalización, y presentar una </a:t>
            </a:r>
            <a:r>
              <a:rPr lang="es-ES" sz="1500" b="1" i="1" dirty="0">
                <a:solidFill>
                  <a:srgbClr val="FF0000"/>
                </a:solidFill>
                <a:effectLst>
                  <a:outerShdw blurRad="38100" dist="38100" dir="2700000" algn="tl">
                    <a:srgbClr val="000000">
                      <a:alpha val="43137"/>
                    </a:srgbClr>
                  </a:outerShdw>
                </a:effectLst>
              </a:rPr>
              <a:t>memoria descriptiva de las actividades </a:t>
            </a:r>
            <a:r>
              <a:rPr lang="es-ES" sz="1500" dirty="0">
                <a:solidFill>
                  <a:srgbClr val="002060"/>
                </a:solidFill>
              </a:rPr>
              <a:t>realizadas durante el mismo (…) . Dichas </a:t>
            </a:r>
            <a:r>
              <a:rPr lang="es-ES" sz="1500" b="1" i="1" dirty="0">
                <a:solidFill>
                  <a:srgbClr val="FF0000"/>
                </a:solidFill>
                <a:effectLst>
                  <a:outerShdw blurRad="38100" dist="38100" dir="2700000" algn="tl">
                    <a:srgbClr val="000000">
                      <a:alpha val="43137"/>
                    </a:srgbClr>
                  </a:outerShdw>
                </a:effectLst>
              </a:rPr>
              <a:t>cuentas anuales </a:t>
            </a:r>
            <a:r>
              <a:rPr lang="es-ES" sz="1500" dirty="0">
                <a:solidFill>
                  <a:srgbClr val="002060"/>
                </a:solidFill>
              </a:rPr>
              <a:t>deben expresar la imagen fiel del patrimonio, de los resultados y de la situación financiera, así como el origen, cuantía, destino y aplicación de los ingresos públicos percibidos.</a:t>
            </a:r>
          </a:p>
          <a:p>
            <a:pPr algn="just"/>
            <a:endParaRPr lang="es-ES" sz="1500" dirty="0">
              <a:solidFill>
                <a:srgbClr val="002060"/>
              </a:solidFill>
            </a:endParaRPr>
          </a:p>
          <a:p>
            <a:pPr algn="just"/>
            <a:r>
              <a:rPr lang="es-ES" sz="1500" dirty="0">
                <a:solidFill>
                  <a:srgbClr val="002060"/>
                </a:solidFill>
              </a:rPr>
              <a:t>Las cuentas anuales, estas son, el </a:t>
            </a:r>
            <a:r>
              <a:rPr lang="es-ES" sz="1500" b="1" i="1" dirty="0">
                <a:solidFill>
                  <a:srgbClr val="002060"/>
                </a:solidFill>
                <a:effectLst>
                  <a:outerShdw blurRad="38100" dist="38100" dir="2700000" algn="tl">
                    <a:srgbClr val="000000">
                      <a:alpha val="43137"/>
                    </a:srgbClr>
                  </a:outerShdw>
                </a:effectLst>
              </a:rPr>
              <a:t>balance de la situación, la cuenta de resultados y la memoria económica</a:t>
            </a:r>
            <a:r>
              <a:rPr lang="es-ES" sz="1500" dirty="0">
                <a:solidFill>
                  <a:srgbClr val="002060"/>
                </a:solidFill>
              </a:rPr>
              <a:t>, serán formuladas por el órgano de gobierno de la entidad, siguiendo el PGC, que ha sido adaptado a entidades sin fines lucrativos. En los casos en los que se cumplan los requisitos, también se podrá optar por el Plan de Contabilidad de pequeñas y medianas entidades sin fines lucrativos; y dentro de estas se podrán aplicar determinados criterios contables específicos a </a:t>
            </a:r>
            <a:r>
              <a:rPr lang="es-ES" sz="1500" dirty="0" err="1">
                <a:solidFill>
                  <a:srgbClr val="002060"/>
                </a:solidFill>
              </a:rPr>
              <a:t>microentidades</a:t>
            </a:r>
            <a:r>
              <a:rPr lang="es-ES" sz="1500" dirty="0">
                <a:solidFill>
                  <a:srgbClr val="002060"/>
                </a:solidFill>
              </a:rPr>
              <a:t> sin fines lucrativos.</a:t>
            </a:r>
          </a:p>
          <a:p>
            <a:pPr algn="just"/>
            <a:endParaRPr lang="es-ES" sz="1500" dirty="0">
              <a:solidFill>
                <a:srgbClr val="002060"/>
              </a:solidFill>
            </a:endParaRPr>
          </a:p>
          <a:p>
            <a:pPr algn="just"/>
            <a:r>
              <a:rPr lang="es-ES" sz="1500" dirty="0">
                <a:solidFill>
                  <a:srgbClr val="002060"/>
                </a:solidFill>
              </a:rPr>
              <a:t>Las asociaciones declaradas de utilidad pública son consideradas entidades sin fines lucrativos junto con las fundaciones, organizaciones no gubernamentales de desarrollo, delegaciones de fundaciones extranjeras inscritas en el Registro de Fundaciones, etc. Es por este motivo que a este tipo de asociaciones se les aplica el </a:t>
            </a:r>
            <a:r>
              <a:rPr lang="es-ES" sz="1500" b="1" i="1" dirty="0">
                <a:solidFill>
                  <a:srgbClr val="FF0000"/>
                </a:solidFill>
                <a:effectLst>
                  <a:outerShdw blurRad="38100" dist="38100" dir="2700000" algn="tl">
                    <a:srgbClr val="000000">
                      <a:alpha val="43137"/>
                    </a:srgbClr>
                  </a:outerShdw>
                </a:effectLst>
              </a:rPr>
              <a:t>PGC para entidades sin fines lucrativos</a:t>
            </a:r>
            <a:r>
              <a:rPr lang="es-ES" sz="1500" dirty="0"/>
              <a:t>, </a:t>
            </a:r>
            <a:r>
              <a:rPr lang="es-ES" sz="1500" dirty="0">
                <a:solidFill>
                  <a:srgbClr val="002060"/>
                </a:solidFill>
              </a:rPr>
              <a:t>estableciéndose específicamente en el anexo I del Real Decreto 1491/2011 que las normas contenidas en él y sus antecedentes inmediatos «tienen como destinatario las citadas entidades, siendo de obligado cumplimiento para las fundaciones de competencia estatal y las asociaciones declaradas de utilidad pública […]»</a:t>
            </a:r>
          </a:p>
          <a:p>
            <a:pPr algn="just"/>
            <a:endParaRPr lang="es-ES" sz="1500" dirty="0">
              <a:solidFill>
                <a:srgbClr val="002060"/>
              </a:solidFill>
            </a:endParaRPr>
          </a:p>
          <a:p>
            <a:pPr algn="just"/>
            <a:r>
              <a:rPr lang="es-ES" sz="1500" dirty="0">
                <a:solidFill>
                  <a:srgbClr val="002060"/>
                </a:solidFill>
              </a:rPr>
              <a:t>De acuerdo con el Real Decreto 1491/2011, aunque las cuentas anuales de las entidades sin fines lucrativos deben adaptarse al </a:t>
            </a:r>
            <a:r>
              <a:rPr lang="es-ES" sz="1500" b="1" i="1" dirty="0">
                <a:solidFill>
                  <a:srgbClr val="002060"/>
                </a:solidFill>
                <a:effectLst>
                  <a:outerShdw blurRad="38100" dist="38100" dir="2700000" algn="tl">
                    <a:srgbClr val="000000">
                      <a:alpha val="43137"/>
                    </a:srgbClr>
                  </a:outerShdw>
                </a:effectLst>
              </a:rPr>
              <a:t>modelo normal </a:t>
            </a:r>
            <a:r>
              <a:rPr lang="es-ES" sz="1500" dirty="0">
                <a:solidFill>
                  <a:srgbClr val="002060"/>
                </a:solidFill>
              </a:rPr>
              <a:t>y, en tal caso, también deberán someterse a auditoría, existen casos en los que estas entidades pueden usar </a:t>
            </a:r>
            <a:r>
              <a:rPr lang="es-ES" sz="1500" b="1" i="1" dirty="0">
                <a:solidFill>
                  <a:srgbClr val="002060"/>
                </a:solidFill>
                <a:effectLst>
                  <a:outerShdw blurRad="38100" dist="38100" dir="2700000" algn="tl">
                    <a:srgbClr val="000000">
                      <a:alpha val="43137"/>
                    </a:srgbClr>
                  </a:outerShdw>
                </a:effectLst>
              </a:rPr>
              <a:t>modelos de cuentas anuales abreviados</a:t>
            </a:r>
            <a:r>
              <a:rPr lang="es-ES" sz="1500" dirty="0">
                <a:solidFill>
                  <a:srgbClr val="002060"/>
                </a:solidFill>
              </a:rPr>
              <a:t>, delimitados en el anexo I de la tercera parte de este mismo real Decreto.</a:t>
            </a:r>
          </a:p>
        </p:txBody>
      </p:sp>
      <p:sp>
        <p:nvSpPr>
          <p:cNvPr id="5" name="CuadroTexto 4"/>
          <p:cNvSpPr txBox="1"/>
          <p:nvPr/>
        </p:nvSpPr>
        <p:spPr>
          <a:xfrm>
            <a:off x="1415684" y="72444"/>
            <a:ext cx="6586098" cy="461665"/>
          </a:xfrm>
          <a:prstGeom prst="rect">
            <a:avLst/>
          </a:prstGeom>
          <a:solidFill>
            <a:srgbClr val="C4B896"/>
          </a:solidFill>
        </p:spPr>
        <p:style>
          <a:lnRef idx="0">
            <a:schemeClr val="accent2"/>
          </a:lnRef>
          <a:fillRef idx="3">
            <a:schemeClr val="accent2"/>
          </a:fillRef>
          <a:effectRef idx="3">
            <a:schemeClr val="accent2"/>
          </a:effectRef>
          <a:fontRef idx="minor">
            <a:schemeClr val="lt1"/>
          </a:fontRef>
        </p:style>
        <p:txBody>
          <a:bodyPr wrap="none" rtlCol="0">
            <a:spAutoFit/>
          </a:bodyPr>
          <a:lstStyle/>
          <a:p>
            <a:r>
              <a:rPr lang="es-ES" sz="2400" b="1" dirty="0">
                <a:solidFill>
                  <a:schemeClr val="bg1"/>
                </a:solidFill>
                <a:effectLst>
                  <a:outerShdw blurRad="38100" dist="38100" dir="2700000" algn="tl">
                    <a:srgbClr val="000000">
                      <a:alpha val="43137"/>
                    </a:srgbClr>
                  </a:outerShdw>
                </a:effectLst>
              </a:rPr>
              <a:t>OBLIGACIONES CONTABLES DE LAS ASOCIACIONES</a:t>
            </a:r>
          </a:p>
        </p:txBody>
      </p:sp>
    </p:spTree>
    <p:extLst>
      <p:ext uri="{BB962C8B-B14F-4D97-AF65-F5344CB8AC3E}">
        <p14:creationId xmlns:p14="http://schemas.microsoft.com/office/powerpoint/2010/main" val="10055274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402772" y="461265"/>
            <a:ext cx="8273142" cy="5632311"/>
          </a:xfrm>
          <a:prstGeom prst="rect">
            <a:avLst/>
          </a:prstGeom>
          <a:noFill/>
          <a:ln w="38100">
            <a:solidFill>
              <a:srgbClr val="FF3399"/>
            </a:solidFill>
          </a:ln>
        </p:spPr>
        <p:txBody>
          <a:bodyPr wrap="square" rtlCol="0">
            <a:spAutoFit/>
          </a:bodyPr>
          <a:lstStyle/>
          <a:p>
            <a:pPr algn="just"/>
            <a:r>
              <a:rPr lang="es-ES" sz="1500" dirty="0">
                <a:solidFill>
                  <a:srgbClr val="002060"/>
                </a:solidFill>
              </a:rPr>
              <a:t>En el artículo 7 de la Ley Orgánica 1/2002 que trata sobre los estatutos de las asociaciones se establece la necesidad de declarar en estos </a:t>
            </a:r>
            <a:r>
              <a:rPr lang="es-ES" sz="1500" b="1" i="1" dirty="0">
                <a:solidFill>
                  <a:srgbClr val="002060"/>
                </a:solidFill>
                <a:effectLst>
                  <a:outerShdw blurRad="38100" dist="38100" dir="2700000" algn="tl">
                    <a:srgbClr val="000000">
                      <a:alpha val="43137"/>
                    </a:srgbClr>
                  </a:outerShdw>
                </a:effectLst>
              </a:rPr>
              <a:t>el régimen de contabilidad que se aplica en la asociación</a:t>
            </a:r>
            <a:r>
              <a:rPr lang="es-ES" sz="1500" dirty="0">
                <a:solidFill>
                  <a:srgbClr val="002060"/>
                </a:solidFill>
              </a:rPr>
              <a:t>. Además en el artículo 14 de esta misma ley se escribe que:</a:t>
            </a:r>
          </a:p>
          <a:p>
            <a:pPr algn="just"/>
            <a:endParaRPr lang="es-ES" sz="1500" dirty="0">
              <a:solidFill>
                <a:srgbClr val="002060"/>
              </a:solidFill>
            </a:endParaRPr>
          </a:p>
          <a:p>
            <a:pPr algn="just"/>
            <a:r>
              <a:rPr lang="es-ES" sz="1500" dirty="0">
                <a:solidFill>
                  <a:srgbClr val="002060"/>
                </a:solidFill>
              </a:rPr>
              <a:t>«1. Las asociaciones han de disponer de </a:t>
            </a:r>
            <a:r>
              <a:rPr lang="es-ES" sz="1500" b="1" i="1" dirty="0">
                <a:solidFill>
                  <a:srgbClr val="FF0000"/>
                </a:solidFill>
                <a:effectLst>
                  <a:outerShdw blurRad="38100" dist="38100" dir="2700000" algn="tl">
                    <a:srgbClr val="000000">
                      <a:alpha val="43137"/>
                    </a:srgbClr>
                  </a:outerShdw>
                </a:effectLst>
              </a:rPr>
              <a:t>una relación actualizada de sus asociados</a:t>
            </a:r>
            <a:r>
              <a:rPr lang="es-ES" sz="1500" dirty="0"/>
              <a:t>, </a:t>
            </a:r>
            <a:r>
              <a:rPr lang="es-ES" sz="1500" dirty="0">
                <a:solidFill>
                  <a:srgbClr val="002060"/>
                </a:solidFill>
              </a:rPr>
              <a:t>llevar una contabilidad que permita obtener la imagen fiel del patrimonio, del resultado y de la situación financiera de la entidad, así como las actividades realizadas, efectuar </a:t>
            </a:r>
            <a:r>
              <a:rPr lang="es-ES" sz="1500" b="1" i="1" dirty="0">
                <a:solidFill>
                  <a:srgbClr val="FF0000"/>
                </a:solidFill>
                <a:effectLst>
                  <a:outerShdw blurRad="38100" dist="38100" dir="2700000" algn="tl">
                    <a:srgbClr val="000000">
                      <a:alpha val="43137"/>
                    </a:srgbClr>
                  </a:outerShdw>
                </a:effectLst>
              </a:rPr>
              <a:t>un inventario de sus bienes </a:t>
            </a:r>
            <a:r>
              <a:rPr lang="es-ES" sz="1500" dirty="0">
                <a:solidFill>
                  <a:srgbClr val="002060"/>
                </a:solidFill>
              </a:rPr>
              <a:t>y recoger en un </a:t>
            </a:r>
            <a:r>
              <a:rPr lang="es-ES" sz="1500" b="1" i="1" dirty="0">
                <a:solidFill>
                  <a:srgbClr val="FF0000"/>
                </a:solidFill>
                <a:effectLst>
                  <a:outerShdw blurRad="38100" dist="38100" dir="2700000" algn="tl">
                    <a:srgbClr val="000000">
                      <a:alpha val="43137"/>
                    </a:srgbClr>
                  </a:outerShdw>
                </a:effectLst>
              </a:rPr>
              <a:t>libro las actas </a:t>
            </a:r>
            <a:r>
              <a:rPr lang="es-ES" sz="1500" dirty="0">
                <a:solidFill>
                  <a:srgbClr val="002060"/>
                </a:solidFill>
              </a:rPr>
              <a:t>de las reuniones de sus órganos de gobierno y representación. Deberán llevar su contabilidad conforme a las normas específicas que les resulten de aplicación.</a:t>
            </a:r>
          </a:p>
          <a:p>
            <a:pPr algn="just"/>
            <a:endParaRPr lang="es-ES" sz="1500" dirty="0">
              <a:solidFill>
                <a:srgbClr val="002060"/>
              </a:solidFill>
            </a:endParaRPr>
          </a:p>
          <a:p>
            <a:pPr algn="just"/>
            <a:r>
              <a:rPr lang="es-ES" sz="1500" dirty="0">
                <a:solidFill>
                  <a:srgbClr val="002060"/>
                </a:solidFill>
              </a:rPr>
              <a:t>2. Los asociados podrán acceder a toda la documentación- que se relaciona en el apartado anterior, a través de los órganos de representación, en los términos previstos en la Ley Orgánica 15/1999, de 13 de diciembre, de protección de datos de carácter personal.</a:t>
            </a:r>
          </a:p>
          <a:p>
            <a:pPr algn="just"/>
            <a:endParaRPr lang="es-ES" sz="1500" dirty="0">
              <a:solidFill>
                <a:srgbClr val="002060"/>
              </a:solidFill>
            </a:endParaRPr>
          </a:p>
          <a:p>
            <a:pPr algn="just"/>
            <a:r>
              <a:rPr lang="es-ES" sz="1500" dirty="0">
                <a:solidFill>
                  <a:srgbClr val="002060"/>
                </a:solidFill>
              </a:rPr>
              <a:t>3. Las cuentas de la asociación se aprobarán anualmente por </a:t>
            </a:r>
            <a:r>
              <a:rPr lang="es-ES" sz="1500" b="1" i="1" dirty="0">
                <a:solidFill>
                  <a:srgbClr val="FF0000"/>
                </a:solidFill>
                <a:effectLst>
                  <a:outerShdw blurRad="38100" dist="38100" dir="2700000" algn="tl">
                    <a:srgbClr val="000000">
                      <a:alpha val="43137"/>
                    </a:srgbClr>
                  </a:outerShdw>
                </a:effectLst>
              </a:rPr>
              <a:t>la Asamblea General</a:t>
            </a:r>
            <a:r>
              <a:rPr lang="es-ES" sz="1500" dirty="0"/>
              <a:t>.»</a:t>
            </a:r>
          </a:p>
          <a:p>
            <a:pPr algn="just"/>
            <a:endParaRPr lang="es-ES" sz="1500" dirty="0">
              <a:solidFill>
                <a:srgbClr val="002060"/>
              </a:solidFill>
            </a:endParaRPr>
          </a:p>
          <a:p>
            <a:pPr algn="just"/>
            <a:r>
              <a:rPr lang="es-ES" sz="1500" dirty="0">
                <a:solidFill>
                  <a:srgbClr val="002060"/>
                </a:solidFill>
              </a:rPr>
              <a:t>Asimismo, en el artículo 21, donde se detallan los derechos de los asociados, se establece que todo asociado tiene derecho «a ser informado acerca de la composición de los órganos de gobierno y representación de la asociación, de su estado de cuentas y del desarrollo de su actividad.» Con esto se deduce que </a:t>
            </a:r>
            <a:r>
              <a:rPr lang="es-ES" sz="1500" b="1" dirty="0">
                <a:solidFill>
                  <a:srgbClr val="002060"/>
                </a:solidFill>
              </a:rPr>
              <a:t>la actividad contable ya desde un principio es requerida en las asociaciones para que los asociados puedan ejercer su derecho a ser informados</a:t>
            </a:r>
            <a:r>
              <a:rPr lang="es-ES" sz="1500" dirty="0">
                <a:solidFill>
                  <a:srgbClr val="002060"/>
                </a:solidFill>
              </a:rPr>
              <a:t> sobre las cuentas de la asociación, independientemente de si además hay que cumplir con obligaciones legales de cara a las Administraciones. </a:t>
            </a:r>
          </a:p>
          <a:p>
            <a:pPr algn="just"/>
            <a:endParaRPr lang="es-ES" sz="1500" dirty="0"/>
          </a:p>
        </p:txBody>
      </p:sp>
    </p:spTree>
    <p:extLst>
      <p:ext uri="{BB962C8B-B14F-4D97-AF65-F5344CB8AC3E}">
        <p14:creationId xmlns:p14="http://schemas.microsoft.com/office/powerpoint/2010/main" val="2522244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355745" y="337168"/>
            <a:ext cx="8105803" cy="3093154"/>
          </a:xfrm>
          <a:prstGeom prst="rect">
            <a:avLst/>
          </a:prstGeom>
          <a:noFill/>
          <a:ln w="38100">
            <a:solidFill>
              <a:srgbClr val="FF3399"/>
            </a:solidFill>
          </a:ln>
        </p:spPr>
        <p:txBody>
          <a:bodyPr wrap="square" rtlCol="0">
            <a:spAutoFit/>
          </a:bodyPr>
          <a:lstStyle/>
          <a:p>
            <a:pPr algn="just"/>
            <a:r>
              <a:rPr lang="es-ES" sz="1500" dirty="0">
                <a:solidFill>
                  <a:srgbClr val="002060"/>
                </a:solidFill>
              </a:rPr>
              <a:t>En cuanto al régimen contable, de acuerdo con el Real Decreto 296/2004 estas asociaciones pueden llevar un </a:t>
            </a:r>
            <a:r>
              <a:rPr lang="es-ES" sz="1500" b="1" dirty="0">
                <a:solidFill>
                  <a:srgbClr val="002060"/>
                </a:solidFill>
              </a:rPr>
              <a:t>régimen simplificado </a:t>
            </a:r>
            <a:r>
              <a:rPr lang="es-ES" sz="1500" dirty="0">
                <a:solidFill>
                  <a:srgbClr val="002060"/>
                </a:solidFill>
              </a:rPr>
              <a:t>de contabilidad si al terminar el ejercicio cumplen al menos dos de los límites siguientes:</a:t>
            </a:r>
          </a:p>
          <a:p>
            <a:pPr algn="just"/>
            <a:endParaRPr lang="es-ES" sz="1500" dirty="0">
              <a:solidFill>
                <a:srgbClr val="002060"/>
              </a:solidFill>
            </a:endParaRPr>
          </a:p>
          <a:p>
            <a:pPr algn="just"/>
            <a:r>
              <a:rPr lang="es-ES" sz="1500" dirty="0">
                <a:solidFill>
                  <a:srgbClr val="002060"/>
                </a:solidFill>
              </a:rPr>
              <a:t>«a) Que el total de las partidas del activo no supere 150.000 euros. A estos efectos, se entenderá por total activo el total que figura en el modelo de balance.</a:t>
            </a:r>
          </a:p>
          <a:p>
            <a:pPr algn="just"/>
            <a:r>
              <a:rPr lang="es-ES" sz="1500" dirty="0">
                <a:solidFill>
                  <a:srgbClr val="002060"/>
                </a:solidFill>
              </a:rPr>
              <a:t>b) Que el importe del volumen anual de ingresos por la actividad propia más, en su caso, el de la cifra de negocios de su actividad mercantil sea inferior a 150.000 euros.</a:t>
            </a:r>
          </a:p>
          <a:p>
            <a:pPr algn="just"/>
            <a:r>
              <a:rPr lang="es-ES" sz="1500" dirty="0">
                <a:solidFill>
                  <a:srgbClr val="002060"/>
                </a:solidFill>
              </a:rPr>
              <a:t>c) Que el número medio de trabajadores empleados durante el ejercicio no sea superior a cinco.»</a:t>
            </a:r>
          </a:p>
          <a:p>
            <a:pPr algn="just"/>
            <a:endParaRPr lang="es-ES" sz="1500" dirty="0">
              <a:solidFill>
                <a:srgbClr val="002060"/>
              </a:solidFill>
            </a:endParaRPr>
          </a:p>
          <a:p>
            <a:pPr algn="just"/>
            <a:r>
              <a:rPr lang="es-ES" sz="1500" dirty="0">
                <a:solidFill>
                  <a:srgbClr val="002060"/>
                </a:solidFill>
              </a:rPr>
              <a:t>Aunque una asociación no persiga un fin lucrativo, no significa que no pueda realizar algún tipo de actividad económica. Si este es el caso deben de “presentar declaración de alta en la matrícula de este impuesto”, Impuesto sobre Actividades Económicas (I.A.E).</a:t>
            </a:r>
          </a:p>
        </p:txBody>
      </p:sp>
      <p:sp>
        <p:nvSpPr>
          <p:cNvPr id="5" name="CuadroTexto 4"/>
          <p:cNvSpPr txBox="1"/>
          <p:nvPr/>
        </p:nvSpPr>
        <p:spPr>
          <a:xfrm>
            <a:off x="461610" y="3771543"/>
            <a:ext cx="7999937" cy="1938992"/>
          </a:xfrm>
          <a:prstGeom prst="rect">
            <a:avLst/>
          </a:prstGeom>
          <a:noFill/>
          <a:ln w="38100">
            <a:solidFill>
              <a:srgbClr val="00B050"/>
            </a:solidFill>
          </a:ln>
        </p:spPr>
        <p:txBody>
          <a:bodyPr wrap="square" rtlCol="0">
            <a:spAutoFit/>
          </a:bodyPr>
          <a:lstStyle/>
          <a:p>
            <a:pPr algn="just"/>
            <a:r>
              <a:rPr lang="es-ES" sz="1500" dirty="0"/>
              <a:t>Además, por aplicación de la </a:t>
            </a:r>
            <a:r>
              <a:rPr lang="es-ES" sz="1500" b="1" dirty="0">
                <a:effectLst>
                  <a:outerShdw blurRad="38100" dist="38100" dir="2700000" algn="tl">
                    <a:srgbClr val="000000">
                      <a:alpha val="43137"/>
                    </a:srgbClr>
                  </a:outerShdw>
                </a:effectLst>
              </a:rPr>
              <a:t>Ley 10/2010</a:t>
            </a:r>
            <a:r>
              <a:rPr lang="es-ES" sz="1500" dirty="0"/>
              <a:t>, de 28 de abril, de prevención del blanqueo de capitales y de la financiación del terrorismo (artículos 2.1.x) y 39), las asociaciones de utilidad pública están obligadas a conservar durante 10 años los documentos de identificación, negocios y operaciones a que dicha normativa se refiere. En concreto, deberán conservar la documentación:</a:t>
            </a:r>
          </a:p>
          <a:p>
            <a:pPr marL="263525" indent="-263525" algn="just"/>
            <a:r>
              <a:rPr lang="es-ES" sz="1500" dirty="0"/>
              <a:t>a) Identificativa de personas que aporten a la entidad, a título gratuito, fondos o recursos por importe igual o superior a 100 euros.</a:t>
            </a:r>
          </a:p>
          <a:p>
            <a:pPr marL="263525" indent="-263525" algn="just"/>
            <a:r>
              <a:rPr lang="es-ES" sz="1500" dirty="0"/>
              <a:t>b) Identificativa de personas/colectivos que reciban a título gratuito recursos de  entidad.</a:t>
            </a:r>
          </a:p>
          <a:p>
            <a:pPr marL="263525" indent="-263525" algn="just"/>
            <a:r>
              <a:rPr lang="es-ES" sz="1500" dirty="0"/>
              <a:t>c) Acreditativa de la aplicación de los fondos a los diferentes proyectos asociativos.</a:t>
            </a:r>
          </a:p>
        </p:txBody>
      </p:sp>
    </p:spTree>
    <p:extLst>
      <p:ext uri="{BB962C8B-B14F-4D97-AF65-F5344CB8AC3E}">
        <p14:creationId xmlns:p14="http://schemas.microsoft.com/office/powerpoint/2010/main" val="7383755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432814" y="543372"/>
            <a:ext cx="8583168" cy="2031325"/>
          </a:xfrm>
          <a:prstGeom prst="rect">
            <a:avLst/>
          </a:prstGeom>
          <a:noFill/>
          <a:ln w="38100">
            <a:solidFill>
              <a:srgbClr val="0070C0"/>
            </a:solidFill>
          </a:ln>
        </p:spPr>
        <p:txBody>
          <a:bodyPr wrap="square" rtlCol="0">
            <a:spAutoFit/>
          </a:bodyPr>
          <a:lstStyle/>
          <a:p>
            <a:r>
              <a:rPr lang="es-ES" b="1" dirty="0">
                <a:solidFill>
                  <a:srgbClr val="002060"/>
                </a:solidFill>
              </a:rPr>
              <a:t>Obligaciones contables de las asociaciones</a:t>
            </a:r>
            <a:endParaRPr lang="es-ES" dirty="0">
              <a:solidFill>
                <a:srgbClr val="002060"/>
              </a:solidFill>
            </a:endParaRPr>
          </a:p>
          <a:p>
            <a:r>
              <a:rPr lang="es-ES" b="1" dirty="0">
                <a:solidFill>
                  <a:srgbClr val="002060"/>
                </a:solidFill>
              </a:rPr>
              <a:t>Artículo 14. Ley 1/2002 de Asociaciones </a:t>
            </a:r>
            <a:endParaRPr lang="es-ES" dirty="0">
              <a:solidFill>
                <a:srgbClr val="002060"/>
              </a:solidFill>
            </a:endParaRPr>
          </a:p>
          <a:p>
            <a:pPr marL="285750" indent="-285750">
              <a:buFont typeface="Arial" panose="020B0604020202020204" pitchFamily="34" charset="0"/>
              <a:buChar char="•"/>
            </a:pPr>
            <a:r>
              <a:rPr lang="es-ES" dirty="0">
                <a:solidFill>
                  <a:srgbClr val="002060"/>
                </a:solidFill>
              </a:rPr>
              <a:t>Llevar una contabilidad que permita obtener la </a:t>
            </a:r>
            <a:r>
              <a:rPr lang="es-ES" b="1" dirty="0">
                <a:solidFill>
                  <a:srgbClr val="002060"/>
                </a:solidFill>
              </a:rPr>
              <a:t>imagen fiel del patrimonio, del resultado y de la situación financiera de la entidad, así como de las actividades realizadas</a:t>
            </a:r>
            <a:r>
              <a:rPr lang="es-ES" dirty="0">
                <a:solidFill>
                  <a:srgbClr val="002060"/>
                </a:solidFill>
              </a:rPr>
              <a:t>.</a:t>
            </a:r>
          </a:p>
          <a:p>
            <a:pPr marL="285750" indent="-285750">
              <a:buFont typeface="Arial" panose="020B0604020202020204" pitchFamily="34" charset="0"/>
              <a:buChar char="•"/>
            </a:pPr>
            <a:r>
              <a:rPr lang="es-ES" b="1" dirty="0">
                <a:solidFill>
                  <a:srgbClr val="002060"/>
                </a:solidFill>
              </a:rPr>
              <a:t>Inventario de bienes</a:t>
            </a:r>
            <a:endParaRPr lang="es-ES" dirty="0">
              <a:solidFill>
                <a:srgbClr val="002060"/>
              </a:solidFill>
            </a:endParaRPr>
          </a:p>
          <a:p>
            <a:pPr marL="285750" indent="-285750">
              <a:buFont typeface="Arial" panose="020B0604020202020204" pitchFamily="34" charset="0"/>
              <a:buChar char="•"/>
            </a:pPr>
            <a:r>
              <a:rPr lang="es-ES" dirty="0">
                <a:solidFill>
                  <a:srgbClr val="002060"/>
                </a:solidFill>
              </a:rPr>
              <a:t>Aprobación por Asamblea General</a:t>
            </a:r>
          </a:p>
        </p:txBody>
      </p:sp>
      <p:sp>
        <p:nvSpPr>
          <p:cNvPr id="3" name="CuadroTexto 2"/>
          <p:cNvSpPr txBox="1"/>
          <p:nvPr/>
        </p:nvSpPr>
        <p:spPr>
          <a:xfrm>
            <a:off x="1257939" y="0"/>
            <a:ext cx="6725367" cy="400110"/>
          </a:xfrm>
          <a:prstGeom prst="rect">
            <a:avLst/>
          </a:prstGeom>
          <a:solidFill>
            <a:srgbClr val="C4B896"/>
          </a:solidFill>
        </p:spPr>
        <p:style>
          <a:lnRef idx="0">
            <a:schemeClr val="accent2"/>
          </a:lnRef>
          <a:fillRef idx="3">
            <a:schemeClr val="accent2"/>
          </a:fillRef>
          <a:effectRef idx="3">
            <a:schemeClr val="accent2"/>
          </a:effectRef>
          <a:fontRef idx="minor">
            <a:schemeClr val="lt1"/>
          </a:fontRef>
        </p:style>
        <p:txBody>
          <a:bodyPr wrap="none" rtlCol="0">
            <a:spAutoFit/>
          </a:bodyPr>
          <a:lstStyle/>
          <a:p>
            <a:r>
              <a:rPr lang="es-ES" sz="2000" b="1" dirty="0">
                <a:solidFill>
                  <a:schemeClr val="bg1"/>
                </a:solidFill>
                <a:effectLst>
                  <a:outerShdw blurRad="38100" dist="38100" dir="2700000" algn="tl">
                    <a:srgbClr val="000000">
                      <a:alpha val="43137"/>
                    </a:srgbClr>
                  </a:outerShdw>
                </a:effectLst>
              </a:rPr>
              <a:t>OBLIGACIONES CONTABLES DE LAS ASOCIACIONES: RESUMEN</a:t>
            </a:r>
          </a:p>
        </p:txBody>
      </p:sp>
      <p:sp>
        <p:nvSpPr>
          <p:cNvPr id="5" name="Rectángulo 4"/>
          <p:cNvSpPr/>
          <p:nvPr/>
        </p:nvSpPr>
        <p:spPr>
          <a:xfrm>
            <a:off x="432814" y="2717959"/>
            <a:ext cx="8583168" cy="3970318"/>
          </a:xfrm>
          <a:prstGeom prst="rect">
            <a:avLst/>
          </a:prstGeom>
          <a:ln w="38100">
            <a:solidFill>
              <a:srgbClr val="0070C0"/>
            </a:solidFill>
          </a:ln>
        </p:spPr>
        <p:txBody>
          <a:bodyPr wrap="square">
            <a:spAutoFit/>
          </a:bodyPr>
          <a:lstStyle/>
          <a:p>
            <a:pPr algn="just"/>
            <a:r>
              <a:rPr lang="es-ES" b="1" dirty="0">
                <a:solidFill>
                  <a:srgbClr val="002060"/>
                </a:solidFill>
              </a:rPr>
              <a:t>Obligaciones contables de las asociaciones utilidad pública</a:t>
            </a:r>
            <a:endParaRPr lang="es-ES" dirty="0">
              <a:solidFill>
                <a:srgbClr val="002060"/>
              </a:solidFill>
            </a:endParaRPr>
          </a:p>
          <a:p>
            <a:pPr algn="just"/>
            <a:r>
              <a:rPr lang="es-ES" b="1" dirty="0">
                <a:solidFill>
                  <a:srgbClr val="002060"/>
                </a:solidFill>
              </a:rPr>
              <a:t>a/ Artículo 34. Ley 1/2002 de Asociaciones (Asociaciones utilidad pública)</a:t>
            </a:r>
            <a:endParaRPr lang="es-ES" dirty="0">
              <a:solidFill>
                <a:srgbClr val="002060"/>
              </a:solidFill>
            </a:endParaRPr>
          </a:p>
          <a:p>
            <a:pPr marL="285750" indent="-285750" algn="just">
              <a:buFont typeface="Arial" panose="020B0604020202020204" pitchFamily="34" charset="0"/>
              <a:buChar char="•"/>
            </a:pPr>
            <a:r>
              <a:rPr lang="es-ES" b="1" dirty="0">
                <a:solidFill>
                  <a:srgbClr val="002060"/>
                </a:solidFill>
              </a:rPr>
              <a:t>Cuentas anuales: </a:t>
            </a:r>
            <a:r>
              <a:rPr lang="es-ES" dirty="0">
                <a:solidFill>
                  <a:srgbClr val="002060"/>
                </a:solidFill>
              </a:rPr>
              <a:t>expresar la imagen fiel del patrimonio, de los resultados y situación financiera, así como el origen, cuantía, destino y aplicación de los ingresos públicos percibidos.</a:t>
            </a:r>
          </a:p>
          <a:p>
            <a:pPr marL="285750" indent="-285750" algn="just">
              <a:buFont typeface="Arial" panose="020B0604020202020204" pitchFamily="34" charset="0"/>
              <a:buChar char="•"/>
            </a:pPr>
            <a:r>
              <a:rPr lang="es-ES" dirty="0">
                <a:solidFill>
                  <a:srgbClr val="002060"/>
                </a:solidFill>
              </a:rPr>
              <a:t>Rendir cuentas en el plazo máximo de 6 meses desde el cierre de ejercicio en el Registro Ministerio de Justicia.</a:t>
            </a:r>
          </a:p>
          <a:p>
            <a:pPr algn="just"/>
            <a:endParaRPr lang="es-ES" dirty="0">
              <a:solidFill>
                <a:srgbClr val="002060"/>
              </a:solidFill>
            </a:endParaRPr>
          </a:p>
          <a:p>
            <a:pPr algn="just"/>
            <a:r>
              <a:rPr lang="es-ES" b="1" dirty="0">
                <a:solidFill>
                  <a:srgbClr val="002060"/>
                </a:solidFill>
              </a:rPr>
              <a:t>b/Artículo 5. Real Decreto 1740/2003, de 19 de diciembre, sobre procedimientos relativos a asociaciones de utilidad pública.</a:t>
            </a:r>
            <a:endParaRPr lang="es-ES" dirty="0">
              <a:solidFill>
                <a:srgbClr val="002060"/>
              </a:solidFill>
            </a:endParaRPr>
          </a:p>
          <a:p>
            <a:pPr marL="285750" indent="-285750" algn="just">
              <a:buFont typeface="Arial" panose="020B0604020202020204" pitchFamily="34" charset="0"/>
              <a:buChar char="•"/>
            </a:pPr>
            <a:r>
              <a:rPr lang="es-ES" b="1" dirty="0">
                <a:solidFill>
                  <a:srgbClr val="002060"/>
                </a:solidFill>
              </a:rPr>
              <a:t>Cuentas anuales: </a:t>
            </a:r>
            <a:r>
              <a:rPr lang="es-ES" dirty="0">
                <a:solidFill>
                  <a:srgbClr val="002060"/>
                </a:solidFill>
              </a:rPr>
              <a:t>balance de situación, cuenta de resultados y  memoria económica.</a:t>
            </a:r>
          </a:p>
          <a:p>
            <a:pPr marL="285750" indent="-285750" algn="just">
              <a:buFont typeface="Arial" panose="020B0604020202020204" pitchFamily="34" charset="0"/>
              <a:buChar char="•"/>
            </a:pPr>
            <a:r>
              <a:rPr lang="es-ES" dirty="0">
                <a:solidFill>
                  <a:srgbClr val="002060"/>
                </a:solidFill>
              </a:rPr>
              <a:t>Firmadas por la Junta Directiva u órgano de representación de la asociación.</a:t>
            </a:r>
          </a:p>
          <a:p>
            <a:pPr marL="285750" indent="-285750" algn="just">
              <a:buFont typeface="Arial" panose="020B0604020202020204" pitchFamily="34" charset="0"/>
              <a:buChar char="•"/>
            </a:pPr>
            <a:r>
              <a:rPr lang="es-ES" dirty="0">
                <a:solidFill>
                  <a:srgbClr val="002060"/>
                </a:solidFill>
              </a:rPr>
              <a:t>Depositadas en el registro de asociaciones (6 meses)</a:t>
            </a:r>
          </a:p>
          <a:p>
            <a:pPr marL="285750" indent="-285750" algn="just">
              <a:buFont typeface="Arial" panose="020B0604020202020204" pitchFamily="34" charset="0"/>
              <a:buChar char="•"/>
            </a:pPr>
            <a:r>
              <a:rPr lang="es-ES" dirty="0">
                <a:solidFill>
                  <a:srgbClr val="002060"/>
                </a:solidFill>
              </a:rPr>
              <a:t>Se realizará además una Memoria de Actividades.</a:t>
            </a:r>
          </a:p>
        </p:txBody>
      </p:sp>
    </p:spTree>
    <p:extLst>
      <p:ext uri="{BB962C8B-B14F-4D97-AF65-F5344CB8AC3E}">
        <p14:creationId xmlns:p14="http://schemas.microsoft.com/office/powerpoint/2010/main" val="14959127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nvGraphicFramePr>
        <p:xfrm>
          <a:off x="0" y="1277261"/>
          <a:ext cx="9144000" cy="5080000"/>
        </p:xfrm>
        <a:graphic>
          <a:graphicData uri="http://schemas.openxmlformats.org/drawingml/2006/table">
            <a:tbl>
              <a:tblPr firstRow="1" bandRow="1">
                <a:tableStyleId>{5940675A-B579-460E-94D1-54222C63F5DA}</a:tableStyleId>
              </a:tblPr>
              <a:tblGrid>
                <a:gridCol w="892629">
                  <a:extLst>
                    <a:ext uri="{9D8B030D-6E8A-4147-A177-3AD203B41FA5}">
                      <a16:colId xmlns:a16="http://schemas.microsoft.com/office/drawing/2014/main" val="1790593203"/>
                    </a:ext>
                  </a:extLst>
                </a:gridCol>
                <a:gridCol w="936171">
                  <a:extLst>
                    <a:ext uri="{9D8B030D-6E8A-4147-A177-3AD203B41FA5}">
                      <a16:colId xmlns:a16="http://schemas.microsoft.com/office/drawing/2014/main" val="3175601895"/>
                    </a:ext>
                  </a:extLst>
                </a:gridCol>
                <a:gridCol w="1415143">
                  <a:extLst>
                    <a:ext uri="{9D8B030D-6E8A-4147-A177-3AD203B41FA5}">
                      <a16:colId xmlns:a16="http://schemas.microsoft.com/office/drawing/2014/main" val="3860843151"/>
                    </a:ext>
                  </a:extLst>
                </a:gridCol>
                <a:gridCol w="674914">
                  <a:extLst>
                    <a:ext uri="{9D8B030D-6E8A-4147-A177-3AD203B41FA5}">
                      <a16:colId xmlns:a16="http://schemas.microsoft.com/office/drawing/2014/main" val="2562830017"/>
                    </a:ext>
                  </a:extLst>
                </a:gridCol>
                <a:gridCol w="914400">
                  <a:extLst>
                    <a:ext uri="{9D8B030D-6E8A-4147-A177-3AD203B41FA5}">
                      <a16:colId xmlns:a16="http://schemas.microsoft.com/office/drawing/2014/main" val="914868484"/>
                    </a:ext>
                  </a:extLst>
                </a:gridCol>
                <a:gridCol w="1055914">
                  <a:extLst>
                    <a:ext uri="{9D8B030D-6E8A-4147-A177-3AD203B41FA5}">
                      <a16:colId xmlns:a16="http://schemas.microsoft.com/office/drawing/2014/main" val="1917803156"/>
                    </a:ext>
                  </a:extLst>
                </a:gridCol>
                <a:gridCol w="1066800">
                  <a:extLst>
                    <a:ext uri="{9D8B030D-6E8A-4147-A177-3AD203B41FA5}">
                      <a16:colId xmlns:a16="http://schemas.microsoft.com/office/drawing/2014/main" val="1461938143"/>
                    </a:ext>
                  </a:extLst>
                </a:gridCol>
                <a:gridCol w="957943">
                  <a:extLst>
                    <a:ext uri="{9D8B030D-6E8A-4147-A177-3AD203B41FA5}">
                      <a16:colId xmlns:a16="http://schemas.microsoft.com/office/drawing/2014/main" val="2386129079"/>
                    </a:ext>
                  </a:extLst>
                </a:gridCol>
                <a:gridCol w="1230086">
                  <a:extLst>
                    <a:ext uri="{9D8B030D-6E8A-4147-A177-3AD203B41FA5}">
                      <a16:colId xmlns:a16="http://schemas.microsoft.com/office/drawing/2014/main" val="3694288754"/>
                    </a:ext>
                  </a:extLst>
                </a:gridCol>
              </a:tblGrid>
              <a:tr h="370840">
                <a:tc>
                  <a:txBody>
                    <a:bodyPr/>
                    <a:lstStyle/>
                    <a:p>
                      <a:endParaRPr lang="es-ES" sz="1200" dirty="0">
                        <a:solidFill>
                          <a:srgbClr val="333399"/>
                        </a:solidFill>
                      </a:endParaRPr>
                    </a:p>
                  </a:txBody>
                  <a:tcPr/>
                </a:tc>
                <a:tc gridSpan="3">
                  <a:txBody>
                    <a:bodyPr/>
                    <a:lstStyle/>
                    <a:p>
                      <a:pPr algn="ctr"/>
                      <a:r>
                        <a:rPr lang="es-ES" sz="1200" b="1" dirty="0">
                          <a:solidFill>
                            <a:srgbClr val="333399"/>
                          </a:solidFill>
                          <a:effectLst>
                            <a:outerShdw blurRad="38100" dist="38100" dir="2700000" algn="tl">
                              <a:srgbClr val="000000">
                                <a:alpha val="43137"/>
                              </a:srgbClr>
                            </a:outerShdw>
                          </a:effectLst>
                        </a:rPr>
                        <a:t>VARIABLES</a:t>
                      </a:r>
                    </a:p>
                  </a:txBody>
                  <a:tcPr>
                    <a:solidFill>
                      <a:schemeClr val="accent1">
                        <a:lumMod val="60000"/>
                        <a:lumOff val="40000"/>
                      </a:schemeClr>
                    </a:solidFill>
                  </a:tcPr>
                </a:tc>
                <a:tc hMerge="1">
                  <a:txBody>
                    <a:bodyPr/>
                    <a:lstStyle/>
                    <a:p>
                      <a:endParaRPr lang="es-ES" sz="1200" dirty="0"/>
                    </a:p>
                  </a:txBody>
                  <a:tcPr/>
                </a:tc>
                <a:tc hMerge="1">
                  <a:txBody>
                    <a:bodyPr/>
                    <a:lstStyle/>
                    <a:p>
                      <a:endParaRPr lang="es-ES" sz="1200" dirty="0"/>
                    </a:p>
                  </a:txBody>
                  <a:tcPr/>
                </a:tc>
                <a:tc gridSpan="3">
                  <a:txBody>
                    <a:bodyPr/>
                    <a:lstStyle/>
                    <a:p>
                      <a:pPr algn="ctr"/>
                      <a:r>
                        <a:rPr lang="es-ES" sz="1200" b="1" dirty="0">
                          <a:solidFill>
                            <a:srgbClr val="333399"/>
                          </a:solidFill>
                          <a:effectLst>
                            <a:outerShdw blurRad="38100" dist="38100" dir="2700000" algn="tl">
                              <a:srgbClr val="000000">
                                <a:alpha val="43137"/>
                              </a:srgbClr>
                            </a:outerShdw>
                          </a:effectLst>
                        </a:rPr>
                        <a:t>MODELO DE CUENTAS ANUALES</a:t>
                      </a:r>
                    </a:p>
                  </a:txBody>
                  <a:tcPr>
                    <a:solidFill>
                      <a:schemeClr val="accent2">
                        <a:lumMod val="40000"/>
                        <a:lumOff val="60000"/>
                      </a:schemeClr>
                    </a:solidFill>
                  </a:tcPr>
                </a:tc>
                <a:tc hMerge="1">
                  <a:txBody>
                    <a:bodyPr/>
                    <a:lstStyle/>
                    <a:p>
                      <a:endParaRPr lang="es-ES" sz="1200" dirty="0"/>
                    </a:p>
                  </a:txBody>
                  <a:tcPr/>
                </a:tc>
                <a:tc hMerge="1">
                  <a:txBody>
                    <a:bodyPr/>
                    <a:lstStyle/>
                    <a:p>
                      <a:endParaRPr lang="es-ES" sz="1200" dirty="0"/>
                    </a:p>
                  </a:txBody>
                  <a:tcPr/>
                </a:tc>
                <a:tc gridSpan="2">
                  <a:txBody>
                    <a:bodyPr/>
                    <a:lstStyle/>
                    <a:p>
                      <a:pPr algn="ctr"/>
                      <a:r>
                        <a:rPr lang="es-ES" sz="1200" b="1" dirty="0">
                          <a:solidFill>
                            <a:srgbClr val="333399"/>
                          </a:solidFill>
                          <a:effectLst>
                            <a:outerShdw blurRad="38100" dist="38100" dir="2700000" algn="tl">
                              <a:srgbClr val="000000">
                                <a:alpha val="43137"/>
                              </a:srgbClr>
                            </a:outerShdw>
                          </a:effectLst>
                        </a:rPr>
                        <a:t>OTROS DOCUMENTOS</a:t>
                      </a:r>
                    </a:p>
                  </a:txBody>
                  <a:tcPr>
                    <a:solidFill>
                      <a:schemeClr val="accent6">
                        <a:lumMod val="60000"/>
                        <a:lumOff val="40000"/>
                      </a:schemeClr>
                    </a:solidFill>
                  </a:tcPr>
                </a:tc>
                <a:tc hMerge="1">
                  <a:txBody>
                    <a:bodyPr/>
                    <a:lstStyle/>
                    <a:p>
                      <a:endParaRPr lang="es-ES" sz="1200" dirty="0"/>
                    </a:p>
                  </a:txBody>
                  <a:tcPr/>
                </a:tc>
                <a:extLst>
                  <a:ext uri="{0D108BD9-81ED-4DB2-BD59-A6C34878D82A}">
                    <a16:rowId xmlns:a16="http://schemas.microsoft.com/office/drawing/2014/main" val="1494258874"/>
                  </a:ext>
                </a:extLst>
              </a:tr>
              <a:tr h="370840">
                <a:tc>
                  <a:txBody>
                    <a:bodyPr/>
                    <a:lstStyle/>
                    <a:p>
                      <a:pPr algn="ctr"/>
                      <a:r>
                        <a:rPr lang="es-ES" sz="1200" b="1" dirty="0">
                          <a:solidFill>
                            <a:srgbClr val="333399"/>
                          </a:solidFill>
                          <a:effectLst>
                            <a:outerShdw blurRad="38100" dist="38100" dir="2700000" algn="tl">
                              <a:srgbClr val="000000">
                                <a:alpha val="43137"/>
                              </a:srgbClr>
                            </a:outerShdw>
                          </a:effectLst>
                        </a:rPr>
                        <a:t>TAMAÑO</a:t>
                      </a:r>
                    </a:p>
                  </a:txBody>
                  <a:tcPr/>
                </a:tc>
                <a:tc>
                  <a:txBody>
                    <a:bodyPr/>
                    <a:lstStyle/>
                    <a:p>
                      <a:pPr algn="ctr"/>
                      <a:r>
                        <a:rPr lang="es-ES" sz="1200" b="1" dirty="0">
                          <a:solidFill>
                            <a:srgbClr val="333399"/>
                          </a:solidFill>
                          <a:effectLst>
                            <a:outerShdw blurRad="38100" dist="38100" dir="2700000" algn="tl">
                              <a:srgbClr val="000000">
                                <a:alpha val="43137"/>
                              </a:srgbClr>
                            </a:outerShdw>
                          </a:effectLst>
                        </a:rPr>
                        <a:t>ACTIVO</a:t>
                      </a:r>
                    </a:p>
                  </a:txBody>
                  <a:tcPr>
                    <a:solidFill>
                      <a:schemeClr val="accent1">
                        <a:lumMod val="20000"/>
                        <a:lumOff val="80000"/>
                      </a:schemeClr>
                    </a:solidFill>
                  </a:tcPr>
                </a:tc>
                <a:tc>
                  <a:txBody>
                    <a:bodyPr/>
                    <a:lstStyle/>
                    <a:p>
                      <a:pPr algn="ctr"/>
                      <a:r>
                        <a:rPr lang="es-ES" sz="1200" b="1" dirty="0">
                          <a:solidFill>
                            <a:srgbClr val="333399"/>
                          </a:solidFill>
                          <a:effectLst>
                            <a:outerShdw blurRad="38100" dist="38100" dir="2700000" algn="tl">
                              <a:srgbClr val="000000">
                                <a:alpha val="43137"/>
                              </a:srgbClr>
                            </a:outerShdw>
                          </a:effectLst>
                        </a:rPr>
                        <a:t>IMPORTE NETO VOLUMEN ANUAL INGRESOS = INGRESOS ACTIV PROPIA + VENTRAS</a:t>
                      </a:r>
                      <a:r>
                        <a:rPr lang="es-ES" sz="1200" b="1" baseline="0" dirty="0">
                          <a:solidFill>
                            <a:srgbClr val="333399"/>
                          </a:solidFill>
                          <a:effectLst>
                            <a:outerShdw blurRad="38100" dist="38100" dir="2700000" algn="tl">
                              <a:srgbClr val="000000">
                                <a:alpha val="43137"/>
                              </a:srgbClr>
                            </a:outerShdw>
                          </a:effectLst>
                        </a:rPr>
                        <a:t> Y OTROS ING ACTIV MERCANTIL (*)</a:t>
                      </a:r>
                      <a:endParaRPr lang="es-ES" sz="1200" b="1" dirty="0">
                        <a:solidFill>
                          <a:srgbClr val="333399"/>
                        </a:solidFill>
                        <a:effectLst>
                          <a:outerShdw blurRad="38100" dist="38100" dir="2700000" algn="tl">
                            <a:srgbClr val="000000">
                              <a:alpha val="43137"/>
                            </a:srgbClr>
                          </a:outerShdw>
                        </a:effectLst>
                      </a:endParaRPr>
                    </a:p>
                  </a:txBody>
                  <a:tcPr>
                    <a:solidFill>
                      <a:schemeClr val="accent1">
                        <a:lumMod val="20000"/>
                        <a:lumOff val="80000"/>
                      </a:schemeClr>
                    </a:solidFill>
                  </a:tcPr>
                </a:tc>
                <a:tc>
                  <a:txBody>
                    <a:bodyPr/>
                    <a:lstStyle/>
                    <a:p>
                      <a:pPr algn="ctr"/>
                      <a:r>
                        <a:rPr lang="es-ES" sz="1100" b="1" dirty="0">
                          <a:solidFill>
                            <a:srgbClr val="333399"/>
                          </a:solidFill>
                          <a:effectLst>
                            <a:outerShdw blurRad="38100" dist="38100" dir="2700000" algn="tl">
                              <a:srgbClr val="000000">
                                <a:alpha val="43137"/>
                              </a:srgbClr>
                            </a:outerShdw>
                          </a:effectLst>
                        </a:rPr>
                        <a:t>Nº MEDIO TRABAJADORES</a:t>
                      </a:r>
                    </a:p>
                  </a:txBody>
                  <a:tcPr>
                    <a:solidFill>
                      <a:schemeClr val="accent1">
                        <a:lumMod val="20000"/>
                        <a:lumOff val="80000"/>
                      </a:schemeClr>
                    </a:solidFill>
                  </a:tcPr>
                </a:tc>
                <a:tc>
                  <a:txBody>
                    <a:bodyPr/>
                    <a:lstStyle/>
                    <a:p>
                      <a:pPr algn="ctr"/>
                      <a:r>
                        <a:rPr lang="es-ES" sz="1200" b="1" dirty="0">
                          <a:solidFill>
                            <a:srgbClr val="333399"/>
                          </a:solidFill>
                          <a:effectLst>
                            <a:outerShdw blurRad="38100" dist="38100" dir="2700000" algn="tl">
                              <a:srgbClr val="000000">
                                <a:alpha val="43137"/>
                              </a:srgbClr>
                            </a:outerShdw>
                          </a:effectLst>
                        </a:rPr>
                        <a:t>BALANCE</a:t>
                      </a:r>
                    </a:p>
                  </a:txBody>
                  <a:tcPr>
                    <a:solidFill>
                      <a:schemeClr val="accent2">
                        <a:lumMod val="20000"/>
                        <a:lumOff val="80000"/>
                      </a:schemeClr>
                    </a:solidFill>
                  </a:tcPr>
                </a:tc>
                <a:tc>
                  <a:txBody>
                    <a:bodyPr/>
                    <a:lstStyle/>
                    <a:p>
                      <a:pPr algn="ctr"/>
                      <a:r>
                        <a:rPr lang="es-ES" sz="1200" b="1" dirty="0">
                          <a:solidFill>
                            <a:srgbClr val="333399"/>
                          </a:solidFill>
                          <a:effectLst>
                            <a:outerShdw blurRad="38100" dist="38100" dir="2700000" algn="tl">
                              <a:srgbClr val="000000">
                                <a:alpha val="43137"/>
                              </a:srgbClr>
                            </a:outerShdw>
                          </a:effectLst>
                        </a:rPr>
                        <a:t>CUENTA RESULTADOS</a:t>
                      </a:r>
                    </a:p>
                  </a:txBody>
                  <a:tcPr>
                    <a:solidFill>
                      <a:schemeClr val="accent2">
                        <a:lumMod val="20000"/>
                        <a:lumOff val="80000"/>
                      </a:schemeClr>
                    </a:solidFill>
                  </a:tcPr>
                </a:tc>
                <a:tc>
                  <a:txBody>
                    <a:bodyPr/>
                    <a:lstStyle/>
                    <a:p>
                      <a:pPr algn="ctr"/>
                      <a:r>
                        <a:rPr lang="es-ES" sz="1200" b="1" dirty="0">
                          <a:solidFill>
                            <a:srgbClr val="333399"/>
                          </a:solidFill>
                          <a:effectLst>
                            <a:outerShdw blurRad="38100" dist="38100" dir="2700000" algn="tl">
                              <a:srgbClr val="000000">
                                <a:alpha val="43137"/>
                              </a:srgbClr>
                            </a:outerShdw>
                          </a:effectLst>
                        </a:rPr>
                        <a:t>MEMORIA</a:t>
                      </a:r>
                    </a:p>
                  </a:txBody>
                  <a:tcPr>
                    <a:solidFill>
                      <a:schemeClr val="accent2">
                        <a:lumMod val="20000"/>
                        <a:lumOff val="80000"/>
                      </a:schemeClr>
                    </a:solidFill>
                  </a:tcPr>
                </a:tc>
                <a:tc>
                  <a:txBody>
                    <a:bodyPr/>
                    <a:lstStyle/>
                    <a:p>
                      <a:pPr algn="ctr"/>
                      <a:r>
                        <a:rPr lang="es-ES" sz="1200" b="1" dirty="0">
                          <a:solidFill>
                            <a:srgbClr val="333399"/>
                          </a:solidFill>
                          <a:effectLst>
                            <a:outerShdw blurRad="38100" dist="38100" dir="2700000" algn="tl">
                              <a:srgbClr val="000000">
                                <a:alpha val="43137"/>
                              </a:srgbClr>
                            </a:outerShdw>
                          </a:effectLst>
                        </a:rPr>
                        <a:t>PLAN DE ACTUACIÓN</a:t>
                      </a:r>
                    </a:p>
                  </a:txBody>
                  <a:tcPr>
                    <a:solidFill>
                      <a:schemeClr val="accent6">
                        <a:lumMod val="20000"/>
                        <a:lumOff val="80000"/>
                      </a:schemeClr>
                    </a:solidFill>
                  </a:tcPr>
                </a:tc>
                <a:tc>
                  <a:txBody>
                    <a:bodyPr/>
                    <a:lstStyle/>
                    <a:p>
                      <a:pPr algn="ctr"/>
                      <a:r>
                        <a:rPr lang="es-ES" sz="1200" b="1" dirty="0">
                          <a:solidFill>
                            <a:srgbClr val="333399"/>
                          </a:solidFill>
                          <a:effectLst>
                            <a:outerShdw blurRad="38100" dist="38100" dir="2700000" algn="tl">
                              <a:srgbClr val="000000">
                                <a:alpha val="43137"/>
                              </a:srgbClr>
                            </a:outerShdw>
                          </a:effectLst>
                        </a:rPr>
                        <a:t>INFORME AUDITORÍA</a:t>
                      </a:r>
                    </a:p>
                  </a:txBody>
                  <a:tcPr>
                    <a:solidFill>
                      <a:schemeClr val="accent6">
                        <a:lumMod val="20000"/>
                        <a:lumOff val="80000"/>
                      </a:schemeClr>
                    </a:solidFill>
                  </a:tcPr>
                </a:tc>
                <a:extLst>
                  <a:ext uri="{0D108BD9-81ED-4DB2-BD59-A6C34878D82A}">
                    <a16:rowId xmlns:a16="http://schemas.microsoft.com/office/drawing/2014/main" val="3324997706"/>
                  </a:ext>
                </a:extLst>
              </a:tr>
              <a:tr h="370840">
                <a:tc>
                  <a:txBody>
                    <a:bodyPr/>
                    <a:lstStyle/>
                    <a:p>
                      <a:pPr algn="ctr"/>
                      <a:r>
                        <a:rPr lang="es-ES" sz="1200" dirty="0">
                          <a:solidFill>
                            <a:srgbClr val="333399"/>
                          </a:solidFill>
                        </a:rPr>
                        <a:t>MUY GRANDES</a:t>
                      </a:r>
                    </a:p>
                  </a:txBody>
                  <a:tcPr/>
                </a:tc>
                <a:tc>
                  <a:txBody>
                    <a:bodyPr/>
                    <a:lstStyle/>
                    <a:p>
                      <a:pPr algn="ctr"/>
                      <a:r>
                        <a:rPr lang="es-ES" sz="1200" dirty="0">
                          <a:solidFill>
                            <a:srgbClr val="333399"/>
                          </a:solidFill>
                        </a:rPr>
                        <a:t>&gt;</a:t>
                      </a:r>
                    </a:p>
                    <a:p>
                      <a:pPr algn="ctr"/>
                      <a:r>
                        <a:rPr lang="es-ES" sz="1100" dirty="0">
                          <a:solidFill>
                            <a:srgbClr val="333399"/>
                          </a:solidFill>
                        </a:rPr>
                        <a:t>11.400.000</a:t>
                      </a:r>
                      <a:r>
                        <a:rPr lang="es-ES" sz="1200" dirty="0">
                          <a:solidFill>
                            <a:srgbClr val="333399"/>
                          </a:solidFill>
                        </a:rPr>
                        <a:t>€</a:t>
                      </a:r>
                    </a:p>
                  </a:txBody>
                  <a:tcPr/>
                </a:tc>
                <a:tc>
                  <a:txBody>
                    <a:bodyPr/>
                    <a:lstStyle/>
                    <a:p>
                      <a:pPr algn="ctr"/>
                      <a:r>
                        <a:rPr lang="es-ES" sz="1200" dirty="0">
                          <a:solidFill>
                            <a:srgbClr val="333399"/>
                          </a:solidFill>
                        </a:rPr>
                        <a:t>&gt;</a:t>
                      </a:r>
                    </a:p>
                    <a:p>
                      <a:pPr algn="ctr"/>
                      <a:r>
                        <a:rPr lang="es-ES" sz="1200" dirty="0">
                          <a:solidFill>
                            <a:srgbClr val="333399"/>
                          </a:solidFill>
                        </a:rPr>
                        <a:t>22.800.000€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200" dirty="0">
                          <a:solidFill>
                            <a:srgbClr val="333399"/>
                          </a:solidFill>
                        </a:rPr>
                        <a:t>&gt;</a:t>
                      </a:r>
                    </a:p>
                    <a:p>
                      <a:pPr algn="ctr"/>
                      <a:r>
                        <a:rPr lang="es-ES" sz="1200" dirty="0">
                          <a:solidFill>
                            <a:srgbClr val="333399"/>
                          </a:solidFill>
                        </a:rPr>
                        <a:t>250</a:t>
                      </a:r>
                    </a:p>
                  </a:txBody>
                  <a:tcPr/>
                </a:tc>
                <a:tc>
                  <a:txBody>
                    <a:bodyPr/>
                    <a:lstStyle/>
                    <a:p>
                      <a:pPr algn="ctr"/>
                      <a:r>
                        <a:rPr lang="es-ES" sz="1200" dirty="0">
                          <a:solidFill>
                            <a:srgbClr val="333399"/>
                          </a:solidFill>
                        </a:rPr>
                        <a:t>NORMAL</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200" dirty="0">
                          <a:solidFill>
                            <a:srgbClr val="333399"/>
                          </a:solidFill>
                        </a:rPr>
                        <a:t>NORMAL</a:t>
                      </a:r>
                    </a:p>
                    <a:p>
                      <a:pPr algn="ctr"/>
                      <a:endParaRPr lang="es-ES" sz="1200" dirty="0">
                        <a:solidFill>
                          <a:srgbClr val="333399"/>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200" dirty="0">
                          <a:solidFill>
                            <a:srgbClr val="333399"/>
                          </a:solidFill>
                        </a:rPr>
                        <a:t>NORMAL</a:t>
                      </a:r>
                    </a:p>
                    <a:p>
                      <a:pPr algn="ctr"/>
                      <a:r>
                        <a:rPr lang="es-ES" sz="1200" dirty="0">
                          <a:solidFill>
                            <a:srgbClr val="333399"/>
                          </a:solidFill>
                        </a:rPr>
                        <a:t>CON EFE </a:t>
                      </a:r>
                      <a:r>
                        <a:rPr lang="es-ES" sz="1200" b="1" dirty="0">
                          <a:solidFill>
                            <a:srgbClr val="FF0000"/>
                          </a:solidFill>
                          <a:effectLst>
                            <a:outerShdw blurRad="38100" dist="38100" dir="2700000" algn="tl">
                              <a:srgbClr val="000000">
                                <a:alpha val="43137"/>
                              </a:srgbClr>
                            </a:outerShdw>
                          </a:effectLst>
                        </a:rPr>
                        <a:t>(1)</a:t>
                      </a:r>
                    </a:p>
                  </a:txBody>
                  <a:tcPr/>
                </a:tc>
                <a:tc>
                  <a:txBody>
                    <a:bodyPr/>
                    <a:lstStyle/>
                    <a:p>
                      <a:pPr algn="ctr"/>
                      <a:r>
                        <a:rPr lang="es-ES" sz="1200" dirty="0">
                          <a:solidFill>
                            <a:srgbClr val="333399"/>
                          </a:solidFill>
                        </a:rPr>
                        <a:t>UNICO</a:t>
                      </a:r>
                    </a:p>
                  </a:txBody>
                  <a:tcPr/>
                </a:tc>
                <a:tc>
                  <a:txBody>
                    <a:bodyPr/>
                    <a:lstStyle/>
                    <a:p>
                      <a:pPr algn="ctr"/>
                      <a:r>
                        <a:rPr lang="es-ES" sz="1200" dirty="0">
                          <a:solidFill>
                            <a:srgbClr val="333399"/>
                          </a:solidFill>
                        </a:rPr>
                        <a:t>OBLIGATORIO</a:t>
                      </a:r>
                    </a:p>
                  </a:txBody>
                  <a:tcPr/>
                </a:tc>
                <a:extLst>
                  <a:ext uri="{0D108BD9-81ED-4DB2-BD59-A6C34878D82A}">
                    <a16:rowId xmlns:a16="http://schemas.microsoft.com/office/drawing/2014/main" val="4160253042"/>
                  </a:ext>
                </a:extLst>
              </a:tr>
              <a:tr h="370840">
                <a:tc>
                  <a:txBody>
                    <a:bodyPr/>
                    <a:lstStyle/>
                    <a:p>
                      <a:pPr algn="ctr"/>
                      <a:r>
                        <a:rPr lang="es-ES" sz="1200" dirty="0">
                          <a:solidFill>
                            <a:srgbClr val="333399"/>
                          </a:solidFill>
                        </a:rPr>
                        <a:t>GRANDES</a:t>
                      </a:r>
                    </a:p>
                  </a:txBody>
                  <a:tcPr/>
                </a:tc>
                <a:tc>
                  <a:txBody>
                    <a:bodyPr/>
                    <a:lstStyle/>
                    <a:p>
                      <a:pPr algn="ctr"/>
                      <a:r>
                        <a:rPr lang="es-ES" sz="1200" dirty="0">
                          <a:solidFill>
                            <a:srgbClr val="333399"/>
                          </a:solidFill>
                        </a:rPr>
                        <a:t>&gt;</a:t>
                      </a:r>
                    </a:p>
                    <a:p>
                      <a:pPr algn="ctr"/>
                      <a:r>
                        <a:rPr lang="es-ES" sz="1200" dirty="0">
                          <a:solidFill>
                            <a:srgbClr val="333399"/>
                          </a:solidFill>
                        </a:rPr>
                        <a:t>4.000.000€</a:t>
                      </a:r>
                    </a:p>
                  </a:txBody>
                  <a:tcPr/>
                </a:tc>
                <a:tc>
                  <a:txBody>
                    <a:bodyPr/>
                    <a:lstStyle/>
                    <a:p>
                      <a:pPr algn="ctr"/>
                      <a:r>
                        <a:rPr lang="es-ES" sz="1200" dirty="0">
                          <a:solidFill>
                            <a:srgbClr val="333399"/>
                          </a:solidFill>
                        </a:rPr>
                        <a:t>&gt;</a:t>
                      </a:r>
                    </a:p>
                    <a:p>
                      <a:pPr algn="ctr"/>
                      <a:r>
                        <a:rPr lang="es-ES" sz="1200" dirty="0">
                          <a:solidFill>
                            <a:srgbClr val="333399"/>
                          </a:solidFill>
                        </a:rPr>
                        <a:t>8.000.000€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200" dirty="0">
                          <a:solidFill>
                            <a:srgbClr val="333399"/>
                          </a:solidFill>
                        </a:rPr>
                        <a:t>&gt;</a:t>
                      </a:r>
                    </a:p>
                    <a:p>
                      <a:pPr algn="ctr"/>
                      <a:r>
                        <a:rPr lang="es-ES" sz="1200" dirty="0">
                          <a:solidFill>
                            <a:srgbClr val="333399"/>
                          </a:solidFill>
                        </a:rPr>
                        <a:t>50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200" dirty="0">
                          <a:solidFill>
                            <a:srgbClr val="333399"/>
                          </a:solidFill>
                        </a:rPr>
                        <a:t>NORMAL</a:t>
                      </a:r>
                    </a:p>
                    <a:p>
                      <a:pPr algn="ctr"/>
                      <a:endParaRPr lang="es-ES" sz="1200" dirty="0">
                        <a:solidFill>
                          <a:srgbClr val="333399"/>
                        </a:solidFill>
                      </a:endParaRPr>
                    </a:p>
                  </a:txBody>
                  <a:tcPr/>
                </a:tc>
                <a:tc>
                  <a:txBody>
                    <a:bodyPr/>
                    <a:lstStyle/>
                    <a:p>
                      <a:pPr algn="ctr"/>
                      <a:r>
                        <a:rPr lang="es-ES" sz="1200" dirty="0">
                          <a:solidFill>
                            <a:srgbClr val="333399"/>
                          </a:solidFill>
                        </a:rPr>
                        <a:t>ABREVIADA</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200" dirty="0">
                          <a:solidFill>
                            <a:srgbClr val="333399"/>
                          </a:solidFill>
                        </a:rPr>
                        <a:t>NORMAL</a:t>
                      </a:r>
                    </a:p>
                    <a:p>
                      <a:pPr algn="ctr"/>
                      <a:r>
                        <a:rPr lang="es-ES" sz="1200" dirty="0">
                          <a:solidFill>
                            <a:srgbClr val="333399"/>
                          </a:solidFill>
                        </a:rPr>
                        <a:t>CON EFE</a:t>
                      </a:r>
                    </a:p>
                  </a:txBody>
                  <a:tcPr/>
                </a:tc>
                <a:tc>
                  <a:txBody>
                    <a:bodyPr/>
                    <a:lstStyle/>
                    <a:p>
                      <a:pPr algn="ctr"/>
                      <a:r>
                        <a:rPr lang="es-ES" sz="1200" dirty="0">
                          <a:solidFill>
                            <a:srgbClr val="333399"/>
                          </a:solidFill>
                        </a:rPr>
                        <a:t>UNICO</a:t>
                      </a:r>
                    </a:p>
                  </a:txBody>
                  <a:tcPr/>
                </a:tc>
                <a:tc>
                  <a:txBody>
                    <a:bodyPr/>
                    <a:lstStyle/>
                    <a:p>
                      <a:pPr algn="ctr"/>
                      <a:r>
                        <a:rPr lang="es-ES" sz="1200" dirty="0">
                          <a:solidFill>
                            <a:srgbClr val="333399"/>
                          </a:solidFill>
                        </a:rPr>
                        <a:t>OBLIGATORIO</a:t>
                      </a:r>
                    </a:p>
                  </a:txBody>
                  <a:tcPr/>
                </a:tc>
                <a:extLst>
                  <a:ext uri="{0D108BD9-81ED-4DB2-BD59-A6C34878D82A}">
                    <a16:rowId xmlns:a16="http://schemas.microsoft.com/office/drawing/2014/main" val="1329557235"/>
                  </a:ext>
                </a:extLst>
              </a:tr>
              <a:tr h="370840">
                <a:tc rowSpan="2">
                  <a:txBody>
                    <a:bodyPr/>
                    <a:lstStyle/>
                    <a:p>
                      <a:pPr algn="ctr"/>
                      <a:endParaRPr lang="es-ES" sz="1200" dirty="0">
                        <a:solidFill>
                          <a:srgbClr val="333399"/>
                        </a:solidFill>
                      </a:endParaRPr>
                    </a:p>
                    <a:p>
                      <a:pPr algn="ctr"/>
                      <a:endParaRPr lang="es-ES" sz="1200" dirty="0">
                        <a:solidFill>
                          <a:srgbClr val="333399"/>
                        </a:solidFill>
                      </a:endParaRPr>
                    </a:p>
                    <a:p>
                      <a:pPr algn="ctr"/>
                      <a:r>
                        <a:rPr lang="es-ES" sz="1200" dirty="0">
                          <a:solidFill>
                            <a:srgbClr val="333399"/>
                          </a:solidFill>
                        </a:rPr>
                        <a:t>MEDIANAS Y  PEQUEÑAS </a:t>
                      </a:r>
                    </a:p>
                  </a:txBody>
                  <a:tcPr/>
                </a:tc>
                <a:tc>
                  <a:txBody>
                    <a:bodyPr/>
                    <a:lstStyle/>
                    <a:p>
                      <a:pPr algn="ctr"/>
                      <a:r>
                        <a:rPr lang="es-ES" sz="1200" dirty="0">
                          <a:solidFill>
                            <a:srgbClr val="333399"/>
                          </a:solidFill>
                        </a:rPr>
                        <a:t>HASTA</a:t>
                      </a:r>
                    </a:p>
                    <a:p>
                      <a:pPr algn="ctr"/>
                      <a:r>
                        <a:rPr lang="es-ES" sz="1200" dirty="0">
                          <a:solidFill>
                            <a:srgbClr val="333399"/>
                          </a:solidFill>
                        </a:rPr>
                        <a:t>4.000.000€</a:t>
                      </a:r>
                    </a:p>
                  </a:txBody>
                  <a:tcPr/>
                </a:tc>
                <a:tc>
                  <a:txBody>
                    <a:bodyPr/>
                    <a:lstStyle/>
                    <a:p>
                      <a:pPr algn="ctr"/>
                      <a:r>
                        <a:rPr lang="es-ES" sz="1200" dirty="0">
                          <a:solidFill>
                            <a:srgbClr val="333399"/>
                          </a:solidFill>
                        </a:rPr>
                        <a:t>HASTA</a:t>
                      </a:r>
                    </a:p>
                    <a:p>
                      <a:pPr algn="ctr"/>
                      <a:r>
                        <a:rPr lang="es-ES" sz="1200" dirty="0">
                          <a:solidFill>
                            <a:srgbClr val="333399"/>
                          </a:solidFill>
                        </a:rPr>
                        <a:t>8.000.000€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200" dirty="0">
                          <a:solidFill>
                            <a:srgbClr val="333399"/>
                          </a:solidFill>
                        </a:rPr>
                        <a:t>HASTA</a:t>
                      </a:r>
                    </a:p>
                    <a:p>
                      <a:pPr algn="ctr"/>
                      <a:r>
                        <a:rPr lang="es-ES" sz="1200" dirty="0">
                          <a:solidFill>
                            <a:srgbClr val="333399"/>
                          </a:solidFill>
                        </a:rPr>
                        <a:t>50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1100" b="0" i="0" u="none" strike="noStrike" kern="1200" cap="none" spc="0" normalizeH="0" baseline="0" noProof="0" dirty="0">
                          <a:ln>
                            <a:noFill/>
                          </a:ln>
                          <a:solidFill>
                            <a:srgbClr val="333399"/>
                          </a:solidFill>
                          <a:effectLst/>
                          <a:uLnTx/>
                          <a:uFillTx/>
                          <a:latin typeface="Calibri" panose="020F0502020204030204"/>
                          <a:ea typeface="+mn-ea"/>
                          <a:cs typeface="+mn-cs"/>
                        </a:rPr>
                        <a:t>ABREVIADO</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333399"/>
                          </a:solidFill>
                          <a:effectLst/>
                          <a:uLnTx/>
                          <a:uFillTx/>
                          <a:latin typeface="Calibri" panose="020F0502020204030204"/>
                          <a:ea typeface="+mn-ea"/>
                          <a:cs typeface="+mn-cs"/>
                        </a:rPr>
                        <a:t>ABREVIADA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333399"/>
                          </a:solidFill>
                          <a:effectLst/>
                          <a:uLnTx/>
                          <a:uFillTx/>
                          <a:latin typeface="Calibri" panose="020F0502020204030204"/>
                          <a:ea typeface="+mn-ea"/>
                          <a:cs typeface="+mn-cs"/>
                        </a:rPr>
                        <a:t>ABREVIADA </a:t>
                      </a:r>
                      <a:r>
                        <a:rPr kumimoji="0" lang="es-ES" sz="12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Calibri" panose="020F0502020204030204"/>
                          <a:ea typeface="+mn-ea"/>
                          <a:cs typeface="+mn-cs"/>
                        </a:rPr>
                        <a:t>(2)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333399"/>
                          </a:solidFill>
                          <a:effectLst/>
                          <a:uLnTx/>
                          <a:uFillTx/>
                          <a:latin typeface="Calibri" panose="020F0502020204030204"/>
                          <a:ea typeface="+mn-ea"/>
                          <a:cs typeface="+mn-cs"/>
                        </a:rPr>
                        <a:t>UNICO</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200" dirty="0">
                          <a:solidFill>
                            <a:srgbClr val="333399"/>
                          </a:solidFill>
                        </a:rPr>
                        <a:t>OBLIGATORIO</a:t>
                      </a:r>
                    </a:p>
                    <a:p>
                      <a:pPr algn="ctr"/>
                      <a:r>
                        <a:rPr lang="es-ES" sz="1200" dirty="0">
                          <a:solidFill>
                            <a:srgbClr val="333399"/>
                          </a:solidFill>
                        </a:rPr>
                        <a:t>SI </a:t>
                      </a:r>
                      <a:r>
                        <a:rPr lang="es-ES" sz="1200" dirty="0">
                          <a:solidFill>
                            <a:srgbClr val="FF0000"/>
                          </a:solidFill>
                        </a:rPr>
                        <a:t>DOS DE</a:t>
                      </a:r>
                      <a:r>
                        <a:rPr lang="es-ES" sz="1200" dirty="0"/>
                        <a:t>:</a:t>
                      </a:r>
                    </a:p>
                    <a:p>
                      <a:pPr algn="ctr"/>
                      <a:r>
                        <a:rPr lang="es-ES" sz="1200" dirty="0">
                          <a:solidFill>
                            <a:srgbClr val="333399"/>
                          </a:solidFill>
                        </a:rPr>
                        <a:t>A&gt;2.400.000€</a:t>
                      </a:r>
                    </a:p>
                    <a:p>
                      <a:pPr algn="ctr"/>
                      <a:r>
                        <a:rPr lang="es-ES" sz="1100" dirty="0">
                          <a:solidFill>
                            <a:srgbClr val="333399"/>
                          </a:solidFill>
                        </a:rPr>
                        <a:t>INVA&gt;2.400.000€</a:t>
                      </a:r>
                    </a:p>
                    <a:p>
                      <a:pPr algn="ctr"/>
                      <a:r>
                        <a:rPr lang="es-ES" sz="1100" dirty="0">
                          <a:solidFill>
                            <a:srgbClr val="333399"/>
                          </a:solidFill>
                        </a:rPr>
                        <a:t>TRABAJ&gt;50</a:t>
                      </a:r>
                    </a:p>
                  </a:txBody>
                  <a:tcPr/>
                </a:tc>
                <a:extLst>
                  <a:ext uri="{0D108BD9-81ED-4DB2-BD59-A6C34878D82A}">
                    <a16:rowId xmlns:a16="http://schemas.microsoft.com/office/drawing/2014/main" val="2793617775"/>
                  </a:ext>
                </a:extLst>
              </a:tr>
              <a:tr h="370840">
                <a:tc vMerge="1">
                  <a:txBody>
                    <a:bodyPr/>
                    <a:lstStyle/>
                    <a:p>
                      <a:endParaRPr lang="es-ES" sz="1200" dirty="0"/>
                    </a:p>
                  </a:txBody>
                  <a:tcPr/>
                </a:tc>
                <a:tc>
                  <a:txBody>
                    <a:bodyPr/>
                    <a:lstStyle/>
                    <a:p>
                      <a:pPr algn="ctr"/>
                      <a:r>
                        <a:rPr lang="es-ES" sz="1200" dirty="0">
                          <a:solidFill>
                            <a:srgbClr val="333399"/>
                          </a:solidFill>
                        </a:rPr>
                        <a:t>HASTA 2.850.000€</a:t>
                      </a:r>
                    </a:p>
                  </a:txBody>
                  <a:tcPr/>
                </a:tc>
                <a:tc>
                  <a:txBody>
                    <a:bodyPr/>
                    <a:lstStyle/>
                    <a:p>
                      <a:pPr algn="ctr"/>
                      <a:r>
                        <a:rPr lang="es-ES" sz="1200" dirty="0">
                          <a:solidFill>
                            <a:srgbClr val="333399"/>
                          </a:solidFill>
                        </a:rPr>
                        <a:t>HASTA 5.700.000€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200" dirty="0">
                          <a:solidFill>
                            <a:srgbClr val="333399"/>
                          </a:solidFill>
                        </a:rPr>
                        <a:t>HASTA</a:t>
                      </a:r>
                    </a:p>
                    <a:p>
                      <a:pPr algn="ctr"/>
                      <a:r>
                        <a:rPr lang="es-ES" sz="1200" dirty="0">
                          <a:solidFill>
                            <a:srgbClr val="333399"/>
                          </a:solidFill>
                        </a:rPr>
                        <a:t>50</a:t>
                      </a:r>
                    </a:p>
                  </a:txBody>
                  <a:tcPr/>
                </a:tc>
                <a:tc>
                  <a:txBody>
                    <a:bodyPr/>
                    <a:lstStyle/>
                    <a:p>
                      <a:pPr algn="ctr"/>
                      <a:r>
                        <a:rPr lang="es-ES" sz="1200" dirty="0" err="1">
                          <a:solidFill>
                            <a:srgbClr val="333399"/>
                          </a:solidFill>
                        </a:rPr>
                        <a:t>PyMESFL</a:t>
                      </a:r>
                      <a:endParaRPr lang="es-ES" sz="1200" dirty="0">
                        <a:solidFill>
                          <a:srgbClr val="333399"/>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err="1">
                          <a:ln>
                            <a:noFill/>
                          </a:ln>
                          <a:solidFill>
                            <a:srgbClr val="333399"/>
                          </a:solidFill>
                          <a:effectLst/>
                          <a:uLnTx/>
                          <a:uFillTx/>
                          <a:latin typeface="Calibri" panose="020F0502020204030204"/>
                          <a:ea typeface="+mn-ea"/>
                          <a:cs typeface="+mn-cs"/>
                        </a:rPr>
                        <a:t>PyMESFL</a:t>
                      </a:r>
                      <a:endParaRPr kumimoji="0" lang="es-ES" sz="1200" b="0" i="0" u="none" strike="noStrike" kern="1200" cap="none" spc="0" normalizeH="0" baseline="0" noProof="0" dirty="0">
                        <a:ln>
                          <a:noFill/>
                        </a:ln>
                        <a:solidFill>
                          <a:srgbClr val="333399"/>
                        </a:solidFill>
                        <a:effectLst/>
                        <a:uLnTx/>
                        <a:uFillTx/>
                        <a:latin typeface="Calibri" panose="020F0502020204030204"/>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333399"/>
                          </a:solidFill>
                          <a:effectLst/>
                          <a:uLnTx/>
                          <a:uFillTx/>
                          <a:latin typeface="Calibri" panose="020F0502020204030204"/>
                          <a:ea typeface="+mn-ea"/>
                          <a:cs typeface="+mn-cs"/>
                        </a:rPr>
                        <a:t>PMESFL </a:t>
                      </a:r>
                      <a:r>
                        <a:rPr kumimoji="0" lang="es-ES" sz="12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Calibri" panose="020F0502020204030204"/>
                          <a:ea typeface="+mn-ea"/>
                          <a:cs typeface="+mn-cs"/>
                        </a:rPr>
                        <a:t>(3)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333399"/>
                          </a:solidFill>
                          <a:effectLst/>
                          <a:uLnTx/>
                          <a:uFillTx/>
                          <a:latin typeface="Calibri" panose="020F0502020204030204"/>
                          <a:ea typeface="+mn-ea"/>
                          <a:cs typeface="+mn-cs"/>
                        </a:rPr>
                        <a:t>UNICO</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200" dirty="0">
                          <a:solidFill>
                            <a:srgbClr val="333399"/>
                          </a:solidFill>
                        </a:rPr>
                        <a:t>OBLIGATORIO</a:t>
                      </a:r>
                    </a:p>
                    <a:p>
                      <a:pPr algn="ctr"/>
                      <a:r>
                        <a:rPr lang="es-ES" sz="1200" dirty="0">
                          <a:solidFill>
                            <a:srgbClr val="FF0000"/>
                          </a:solidFill>
                        </a:rPr>
                        <a:t>SI</a:t>
                      </a:r>
                      <a:r>
                        <a:rPr lang="es-ES" sz="1200" dirty="0"/>
                        <a:t>:</a:t>
                      </a:r>
                    </a:p>
                    <a:p>
                      <a:pPr algn="ctr"/>
                      <a:r>
                        <a:rPr lang="es-ES" sz="1200" dirty="0">
                          <a:solidFill>
                            <a:srgbClr val="333399"/>
                          </a:solidFill>
                        </a:rPr>
                        <a:t>A&gt;2.400.000€</a:t>
                      </a:r>
                    </a:p>
                    <a:p>
                      <a:pPr algn="ctr"/>
                      <a:r>
                        <a:rPr lang="es-ES" sz="1100" dirty="0">
                          <a:solidFill>
                            <a:srgbClr val="333399"/>
                          </a:solidFill>
                        </a:rPr>
                        <a:t>INVA&gt;2.400.000€</a:t>
                      </a:r>
                    </a:p>
                  </a:txBody>
                  <a:tcPr/>
                </a:tc>
                <a:extLst>
                  <a:ext uri="{0D108BD9-81ED-4DB2-BD59-A6C34878D82A}">
                    <a16:rowId xmlns:a16="http://schemas.microsoft.com/office/drawing/2014/main" val="73717285"/>
                  </a:ext>
                </a:extLst>
              </a:tr>
              <a:tr h="370840">
                <a:tc>
                  <a:txBody>
                    <a:bodyPr/>
                    <a:lstStyle/>
                    <a:p>
                      <a:pPr algn="ctr"/>
                      <a:r>
                        <a:rPr lang="es-ES" sz="1200" dirty="0">
                          <a:solidFill>
                            <a:srgbClr val="333399"/>
                          </a:solidFill>
                        </a:rPr>
                        <a:t>MICRO</a:t>
                      </a:r>
                    </a:p>
                    <a:p>
                      <a:pPr algn="ctr"/>
                      <a:r>
                        <a:rPr lang="es-ES" sz="1200" dirty="0">
                          <a:solidFill>
                            <a:srgbClr val="333399"/>
                          </a:solidFill>
                        </a:rPr>
                        <a:t>ENTIDADES</a:t>
                      </a:r>
                    </a:p>
                  </a:txBody>
                  <a:tcPr/>
                </a:tc>
                <a:tc>
                  <a:txBody>
                    <a:bodyPr/>
                    <a:lstStyle/>
                    <a:p>
                      <a:pPr algn="ctr"/>
                      <a:r>
                        <a:rPr lang="es-ES" sz="1200" dirty="0">
                          <a:solidFill>
                            <a:srgbClr val="333399"/>
                          </a:solidFill>
                        </a:rPr>
                        <a:t>HASTA 150.000€</a:t>
                      </a:r>
                    </a:p>
                  </a:txBody>
                  <a:tcPr/>
                </a:tc>
                <a:tc>
                  <a:txBody>
                    <a:bodyPr/>
                    <a:lstStyle/>
                    <a:p>
                      <a:pPr algn="ctr"/>
                      <a:r>
                        <a:rPr lang="es-ES" sz="1200" dirty="0">
                          <a:solidFill>
                            <a:srgbClr val="333399"/>
                          </a:solidFill>
                        </a:rPr>
                        <a:t>HASTA 150.000€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200" dirty="0">
                          <a:solidFill>
                            <a:srgbClr val="333399"/>
                          </a:solidFill>
                        </a:rPr>
                        <a:t>HASTA</a:t>
                      </a:r>
                    </a:p>
                    <a:p>
                      <a:pPr algn="ctr"/>
                      <a:r>
                        <a:rPr lang="es-ES" sz="1200" dirty="0">
                          <a:solidFill>
                            <a:srgbClr val="333399"/>
                          </a:solidFill>
                        </a:rPr>
                        <a:t>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err="1">
                          <a:ln>
                            <a:noFill/>
                          </a:ln>
                          <a:solidFill>
                            <a:srgbClr val="333399"/>
                          </a:solidFill>
                          <a:effectLst/>
                          <a:uLnTx/>
                          <a:uFillTx/>
                          <a:latin typeface="Calibri" panose="020F0502020204030204"/>
                          <a:ea typeface="+mn-ea"/>
                          <a:cs typeface="+mn-cs"/>
                        </a:rPr>
                        <a:t>PyMESFL</a:t>
                      </a:r>
                      <a:endParaRPr kumimoji="0" lang="es-ES" sz="1200" b="0" i="0" u="none" strike="noStrike" kern="1200" cap="none" spc="0" normalizeH="0" baseline="0" noProof="0" dirty="0">
                        <a:ln>
                          <a:noFill/>
                        </a:ln>
                        <a:solidFill>
                          <a:srgbClr val="333399"/>
                        </a:solidFill>
                        <a:effectLst/>
                        <a:uLnTx/>
                        <a:uFillTx/>
                        <a:latin typeface="Calibri" panose="020F0502020204030204"/>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err="1">
                          <a:ln>
                            <a:noFill/>
                          </a:ln>
                          <a:solidFill>
                            <a:srgbClr val="333399"/>
                          </a:solidFill>
                          <a:effectLst/>
                          <a:uLnTx/>
                          <a:uFillTx/>
                          <a:latin typeface="Calibri" panose="020F0502020204030204"/>
                          <a:ea typeface="+mn-ea"/>
                          <a:cs typeface="+mn-cs"/>
                        </a:rPr>
                        <a:t>PyMESFL</a:t>
                      </a:r>
                      <a:endParaRPr kumimoji="0" lang="es-ES" sz="1200" b="0" i="0" u="none" strike="noStrike" kern="1200" cap="none" spc="0" normalizeH="0" baseline="0" noProof="0" dirty="0">
                        <a:ln>
                          <a:noFill/>
                        </a:ln>
                        <a:solidFill>
                          <a:srgbClr val="333399"/>
                        </a:solidFill>
                        <a:effectLst/>
                        <a:uLnTx/>
                        <a:uFillTx/>
                        <a:latin typeface="Calibri" panose="020F0502020204030204"/>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 sz="1100" dirty="0">
                          <a:solidFill>
                            <a:srgbClr val="333399"/>
                          </a:solidFill>
                        </a:rPr>
                        <a:t>SIMPLIFICADA </a:t>
                      </a:r>
                      <a:r>
                        <a:rPr kumimoji="0" lang="es-ES" sz="11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mn-lt"/>
                          <a:ea typeface="+mn-ea"/>
                          <a:cs typeface="+mn-cs"/>
                        </a:rPr>
                        <a:t>(4)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333399"/>
                          </a:solidFill>
                          <a:effectLst/>
                          <a:uLnTx/>
                          <a:uFillTx/>
                          <a:latin typeface="Calibri" panose="020F0502020204030204"/>
                          <a:ea typeface="+mn-ea"/>
                          <a:cs typeface="+mn-cs"/>
                        </a:rPr>
                        <a:t>UNICO</a:t>
                      </a:r>
                    </a:p>
                  </a:txBody>
                  <a:tcPr/>
                </a:tc>
                <a:tc>
                  <a:txBody>
                    <a:bodyPr/>
                    <a:lstStyle/>
                    <a:p>
                      <a:pPr algn="ctr"/>
                      <a:r>
                        <a:rPr lang="es-ES" sz="1200" dirty="0">
                          <a:solidFill>
                            <a:srgbClr val="333399"/>
                          </a:solidFill>
                        </a:rPr>
                        <a:t>NO OBLIGATORIO</a:t>
                      </a:r>
                    </a:p>
                  </a:txBody>
                  <a:tcPr/>
                </a:tc>
                <a:extLst>
                  <a:ext uri="{0D108BD9-81ED-4DB2-BD59-A6C34878D82A}">
                    <a16:rowId xmlns:a16="http://schemas.microsoft.com/office/drawing/2014/main" val="913877753"/>
                  </a:ext>
                </a:extLst>
              </a:tr>
            </a:tbl>
          </a:graphicData>
        </a:graphic>
      </p:graphicFrame>
      <p:sp>
        <p:nvSpPr>
          <p:cNvPr id="3" name="CuadroTexto 2"/>
          <p:cNvSpPr txBox="1"/>
          <p:nvPr/>
        </p:nvSpPr>
        <p:spPr>
          <a:xfrm>
            <a:off x="326571" y="6411686"/>
            <a:ext cx="8142515" cy="369332"/>
          </a:xfrm>
          <a:prstGeom prst="rect">
            <a:avLst/>
          </a:prstGeom>
          <a:noFill/>
        </p:spPr>
        <p:txBody>
          <a:bodyPr wrap="square" rtlCol="0">
            <a:spAutoFit/>
          </a:bodyPr>
          <a:lstStyle/>
          <a:p>
            <a:r>
              <a:rPr lang="es-ES" b="1" dirty="0">
                <a:solidFill>
                  <a:srgbClr val="333399"/>
                </a:solidFill>
                <a:effectLst>
                  <a:outerShdw blurRad="38100" dist="38100" dir="2700000" algn="tl">
                    <a:srgbClr val="000000">
                      <a:alpha val="43137"/>
                    </a:srgbClr>
                  </a:outerShdw>
                </a:effectLst>
              </a:rPr>
              <a:t>(*)</a:t>
            </a:r>
            <a:r>
              <a:rPr lang="es-ES" sz="1100" dirty="0">
                <a:hlinkClick r:id="rId2"/>
              </a:rPr>
              <a:t>https://www.boe.es/boe/dias/2016/12/17/pdfs/BOE-A-2016-11954.pdf</a:t>
            </a:r>
            <a:endParaRPr lang="es-ES" sz="1100" dirty="0"/>
          </a:p>
        </p:txBody>
      </p:sp>
      <p:sp>
        <p:nvSpPr>
          <p:cNvPr id="5" name="4 Rectángulo"/>
          <p:cNvSpPr/>
          <p:nvPr/>
        </p:nvSpPr>
        <p:spPr>
          <a:xfrm>
            <a:off x="3051527" y="73114"/>
            <a:ext cx="3150030" cy="461665"/>
          </a:xfrm>
          <a:prstGeom prst="rect">
            <a:avLst/>
          </a:prstGeom>
        </p:spPr>
        <p:txBody>
          <a:bodyPr wrap="none">
            <a:spAutoFit/>
          </a:bodyPr>
          <a:lstStyle/>
          <a:p>
            <a:pPr algn="ctr" eaLnBrk="1" hangingPunct="1">
              <a:defRPr/>
            </a:pPr>
            <a:r>
              <a:rPr lang="es-ES" sz="2400" b="1" dirty="0">
                <a:solidFill>
                  <a:srgbClr val="333399"/>
                </a:solidFill>
                <a:effectLst>
                  <a:outerShdw blurRad="38100" dist="38100" dir="2700000" algn="tl">
                    <a:srgbClr val="000000"/>
                  </a:outerShdw>
                </a:effectLst>
              </a:rPr>
              <a:t>LAS CUENTAS ANUALES</a:t>
            </a:r>
            <a:endParaRPr lang="es-ES" sz="2400" dirty="0"/>
          </a:p>
        </p:txBody>
      </p:sp>
      <p:sp>
        <p:nvSpPr>
          <p:cNvPr id="6" name="Rectángulo 5"/>
          <p:cNvSpPr/>
          <p:nvPr/>
        </p:nvSpPr>
        <p:spPr>
          <a:xfrm>
            <a:off x="337570" y="525272"/>
            <a:ext cx="8577944" cy="355803"/>
          </a:xfrm>
          <a:prstGeom prst="rect">
            <a:avLst/>
          </a:prstGeom>
        </p:spPr>
        <p:txBody>
          <a:bodyPr wrap="square">
            <a:spAutoFit/>
          </a:bodyPr>
          <a:lstStyle/>
          <a:p>
            <a:pPr lvl="0" algn="just">
              <a:lnSpc>
                <a:spcPct val="107000"/>
              </a:lnSpc>
              <a:spcAft>
                <a:spcPts val="800"/>
              </a:spcAft>
            </a:pPr>
            <a:r>
              <a:rPr lang="es-ES" sz="1600" dirty="0">
                <a:solidFill>
                  <a:srgbClr val="333399"/>
                </a:solidFill>
                <a:latin typeface="Calibri" panose="020F0502020204030204" pitchFamily="34" charset="0"/>
                <a:ea typeface="Calibri" panose="020F0502020204030204" pitchFamily="34" charset="0"/>
                <a:cs typeface="Times New Roman" panose="02020603050405020304" pitchFamily="18" charset="0"/>
              </a:rPr>
              <a:t>En el PGCENL se recogen </a:t>
            </a:r>
            <a:r>
              <a:rPr lang="es-ES" sz="1600" b="1" i="1"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modelos normales y modelos abreviados</a:t>
            </a:r>
            <a:r>
              <a:rPr lang="es-ES" sz="16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es-ES" sz="1600" dirty="0">
                <a:solidFill>
                  <a:srgbClr val="333399"/>
                </a:solidFill>
                <a:latin typeface="Calibri" panose="020F0502020204030204" pitchFamily="34" charset="0"/>
                <a:ea typeface="Calibri" panose="020F0502020204030204" pitchFamily="34" charset="0"/>
                <a:cs typeface="Times New Roman" panose="02020603050405020304" pitchFamily="18" charset="0"/>
              </a:rPr>
              <a:t>para las distintas cuentas anuales</a:t>
            </a:r>
            <a:endParaRPr lang="es-ES" sz="16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85595388"/>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455</TotalTime>
  <Words>2463</Words>
  <Application>Microsoft Office PowerPoint</Application>
  <PresentationFormat>Presentación en pantalla (4:3)</PresentationFormat>
  <Paragraphs>236</Paragraphs>
  <Slides>14</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14</vt:i4>
      </vt:variant>
    </vt:vector>
  </HeadingPairs>
  <TitlesOfParts>
    <vt:vector size="19" baseType="lpstr">
      <vt:lpstr>Arial</vt:lpstr>
      <vt:lpstr>Calibri</vt:lpstr>
      <vt:lpstr>Calibri Light</vt:lpstr>
      <vt:lpstr>Wingdings</vt:lpstr>
      <vt:lpstr>Tema de Office</vt:lpstr>
      <vt:lpstr>ACTIVIDADES FORMATIVAS EN EL TERRITORIO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Rosa</dc:creator>
  <cp:lastModifiedBy>María Pilar Alguacil Marí</cp:lastModifiedBy>
  <cp:revision>26</cp:revision>
  <dcterms:created xsi:type="dcterms:W3CDTF">2019-09-18T14:29:15Z</dcterms:created>
  <dcterms:modified xsi:type="dcterms:W3CDTF">2019-09-24T12:36:32Z</dcterms:modified>
</cp:coreProperties>
</file>