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3" r:id="rId1"/>
  </p:sldMasterIdLst>
  <p:notesMasterIdLst>
    <p:notesMasterId r:id="rId71"/>
  </p:notesMasterIdLst>
  <p:handoutMasterIdLst>
    <p:handoutMasterId r:id="rId72"/>
  </p:handoutMasterIdLst>
  <p:sldIdLst>
    <p:sldId id="635" r:id="rId2"/>
    <p:sldId id="706" r:id="rId3"/>
    <p:sldId id="636" r:id="rId4"/>
    <p:sldId id="637" r:id="rId5"/>
    <p:sldId id="638" r:id="rId6"/>
    <p:sldId id="639" r:id="rId7"/>
    <p:sldId id="640" r:id="rId8"/>
    <p:sldId id="641" r:id="rId9"/>
    <p:sldId id="642" r:id="rId10"/>
    <p:sldId id="643" r:id="rId11"/>
    <p:sldId id="644" r:id="rId12"/>
    <p:sldId id="645" r:id="rId13"/>
    <p:sldId id="646" r:id="rId14"/>
    <p:sldId id="676" r:id="rId15"/>
    <p:sldId id="677" r:id="rId16"/>
    <p:sldId id="678" r:id="rId17"/>
    <p:sldId id="679" r:id="rId18"/>
    <p:sldId id="680" r:id="rId19"/>
    <p:sldId id="681" r:id="rId20"/>
    <p:sldId id="682" r:id="rId21"/>
    <p:sldId id="683" r:id="rId22"/>
    <p:sldId id="684" r:id="rId23"/>
    <p:sldId id="685" r:id="rId24"/>
    <p:sldId id="686" r:id="rId25"/>
    <p:sldId id="687" r:id="rId26"/>
    <p:sldId id="688" r:id="rId27"/>
    <p:sldId id="689" r:id="rId28"/>
    <p:sldId id="690" r:id="rId29"/>
    <p:sldId id="691" r:id="rId30"/>
    <p:sldId id="692" r:id="rId31"/>
    <p:sldId id="693" r:id="rId32"/>
    <p:sldId id="694" r:id="rId33"/>
    <p:sldId id="695" r:id="rId34"/>
    <p:sldId id="696" r:id="rId35"/>
    <p:sldId id="697" r:id="rId36"/>
    <p:sldId id="698" r:id="rId37"/>
    <p:sldId id="699" r:id="rId38"/>
    <p:sldId id="700" r:id="rId39"/>
    <p:sldId id="701" r:id="rId40"/>
    <p:sldId id="702" r:id="rId41"/>
    <p:sldId id="703" r:id="rId42"/>
    <p:sldId id="704" r:id="rId43"/>
    <p:sldId id="705" r:id="rId44"/>
    <p:sldId id="647" r:id="rId45"/>
    <p:sldId id="648" r:id="rId46"/>
    <p:sldId id="649" r:id="rId47"/>
    <p:sldId id="650" r:id="rId48"/>
    <p:sldId id="651" r:id="rId49"/>
    <p:sldId id="652" r:id="rId50"/>
    <p:sldId id="653" r:id="rId51"/>
    <p:sldId id="654" r:id="rId52"/>
    <p:sldId id="616" r:id="rId53"/>
    <p:sldId id="707" r:id="rId54"/>
    <p:sldId id="671" r:id="rId55"/>
    <p:sldId id="656" r:id="rId56"/>
    <p:sldId id="657" r:id="rId57"/>
    <p:sldId id="658" r:id="rId58"/>
    <p:sldId id="494" r:id="rId59"/>
    <p:sldId id="660" r:id="rId60"/>
    <p:sldId id="661" r:id="rId61"/>
    <p:sldId id="662" r:id="rId62"/>
    <p:sldId id="663" r:id="rId63"/>
    <p:sldId id="664" r:id="rId64"/>
    <p:sldId id="665" r:id="rId65"/>
    <p:sldId id="666" r:id="rId66"/>
    <p:sldId id="667" r:id="rId67"/>
    <p:sldId id="668" r:id="rId68"/>
    <p:sldId id="669" r:id="rId69"/>
    <p:sldId id="670" r:id="rId70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99FF"/>
    <a:srgbClr val="FF9900"/>
    <a:srgbClr val="CCFF99"/>
    <a:srgbClr val="99FF99"/>
    <a:srgbClr val="008000"/>
    <a:srgbClr val="00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47" autoAdjust="0"/>
    <p:restoredTop sz="94389" autoAdjust="0"/>
  </p:normalViewPr>
  <p:slideViewPr>
    <p:cSldViewPr>
      <p:cViewPr varScale="1">
        <p:scale>
          <a:sx n="58" d="100"/>
          <a:sy n="58" d="100"/>
        </p:scale>
        <p:origin x="208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39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/>
      <dgm:t>
        <a:bodyPr/>
        <a:lstStyle/>
        <a:p>
          <a:pPr algn="just"/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 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/>
      <dgm:t>
        <a:bodyPr/>
        <a:lstStyle/>
        <a:p>
          <a:pPr algn="just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/>
      <dgm:t>
        <a:bodyPr/>
        <a:lstStyle/>
        <a:p>
          <a:pPr algn="just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/>
      <dgm:t>
        <a:bodyPr/>
        <a:lstStyle/>
        <a:p>
          <a:pPr algn="just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/>
      <dgm:t>
        <a:bodyPr/>
        <a:lstStyle/>
        <a:p>
          <a:pPr algn="just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/>
      <dgm:t>
        <a:bodyPr/>
        <a:lstStyle/>
        <a:p>
          <a:pPr algn="just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 </a:t>
          </a: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pPr algn="just"/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/>
      <dgm:t>
        <a:bodyPr/>
        <a:lstStyle/>
        <a:p>
          <a:r>
            <a:rPr lang="es-ES" sz="1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/>
      <dgm:t>
        <a:bodyPr/>
        <a:lstStyle/>
        <a:p>
          <a:r>
            <a:rPr lang="es-ES" sz="1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/>
      <dgm:t>
        <a:bodyPr/>
        <a:lstStyle/>
        <a:p>
          <a:r>
            <a:rPr lang="es-ES" sz="1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/>
      <dgm:t>
        <a:bodyPr/>
        <a:lstStyle/>
        <a:p>
          <a:r>
            <a:rPr lang="es-ES" sz="1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/>
      <dgm:t>
        <a:bodyPr/>
        <a:lstStyle/>
        <a:p>
          <a:r>
            <a:rPr lang="es-ES" sz="1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>
        <a:solidFill>
          <a:schemeClr val="accent1"/>
        </a:solidFill>
      </dgm:spPr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>
        <a:solidFill>
          <a:schemeClr val="accent1"/>
        </a:solidFill>
      </dgm:spPr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COORDINATOR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>
        <a:solidFill>
          <a:schemeClr val="accent1"/>
        </a:solidFill>
      </dgm:spPr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638BB6-24F2-4D83-8E32-ECF12630DE75}" type="doc">
      <dgm:prSet loTypeId="urn:microsoft.com/office/officeart/2008/layout/VerticalCurved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67DA488-61B5-4799-B6ED-3DE7B54AEA2B}">
      <dgm:prSet phldrT="[Texto]"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93D449-B461-442B-B51D-3485372D3619}" type="par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C31BB-49B9-4B05-8464-73BF087D8683}" type="sibTrans" cxnId="{28F3BE7C-89DC-4131-8141-7AC03C39C884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72F65F-A9A5-452C-B7D6-EE03FE550A63}">
      <dgm:prSet phldrT="[Texto]" custT="1"/>
      <dgm:spPr/>
      <dgm:t>
        <a:bodyPr/>
        <a:lstStyle/>
        <a:p>
          <a:r>
            <a:rPr lang="es-ES" sz="1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gm:t>
    </dgm:pt>
    <dgm:pt modelId="{172595EA-14E0-4C65-9E34-184DBD112190}" type="par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B5B0-9DCC-41F9-9CAB-85BF6412812A}" type="sibTrans" cxnId="{7725539B-2F04-4F8F-8412-C275E2D7BC8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1119A-5771-45BB-B03E-E1487FAE99D5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COORDINATOR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8B7686-A34B-4273-89CA-8D305D5CD59A}" type="par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74DA8B-3067-4E99-A64B-0C8FBF69DDEB}" type="sibTrans" cxnId="{DB1AFF1C-F464-4CDE-B640-0C8A78B0A87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A3A28-1148-4438-8D04-FA5F249EE9BD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1D8757-ADEF-4EEF-AF17-39EB391E296F}" type="par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B81611-1B5B-4062-B0C4-D37AB7070265}" type="sibTrans" cxnId="{B20B1C9D-739B-41F3-84B2-87E9C726FFA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7D0EAB-8695-4D7F-A57A-0F2F916E2AB6}">
      <dgm:prSet custT="1"/>
      <dgm:spPr/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B7702-16ED-4125-8C73-22A9A69023B4}" type="par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3A337E-7976-4E68-A3EB-C4307525C42B}" type="sibTrans" cxnId="{5C0BDCE7-B455-4DA5-81FE-25026D542929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4E2C2-9E7B-4163-A50A-5B490907158F}">
      <dgm:prSet custT="1"/>
      <dgm:spPr>
        <a:solidFill>
          <a:schemeClr val="accent1"/>
        </a:solidFill>
      </dgm:spPr>
      <dgm:t>
        <a:bodyPr/>
        <a:lstStyle/>
        <a:p>
          <a:r>
            <a:rPr lang="es-ES" sz="1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9E11EF-CA4E-4EAF-9EED-F8B4BB2DFBAC}" type="sib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A8377-8913-4C43-A008-B61DD10F30C8}" type="parTrans" cxnId="{4C0AAFC1-197C-4068-949C-D0A2C2ABFCC3}">
      <dgm:prSet/>
      <dgm:spPr/>
      <dgm:t>
        <a:bodyPr/>
        <a:lstStyle/>
        <a:p>
          <a:endParaRPr lang="es-ES" sz="2800" b="1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5E0AA-9312-403A-9672-87A01FFD9905}" type="pres">
      <dgm:prSet presAssocID="{D7638BB6-24F2-4D83-8E32-ECF12630DE75}" presName="Name0" presStyleCnt="0">
        <dgm:presLayoutVars>
          <dgm:chMax val="7"/>
          <dgm:chPref val="7"/>
          <dgm:dir/>
        </dgm:presLayoutVars>
      </dgm:prSet>
      <dgm:spPr/>
    </dgm:pt>
    <dgm:pt modelId="{486C4348-FA55-4F74-87B4-C129D7414D27}" type="pres">
      <dgm:prSet presAssocID="{D7638BB6-24F2-4D83-8E32-ECF12630DE75}" presName="Name1" presStyleCnt="0"/>
      <dgm:spPr/>
    </dgm:pt>
    <dgm:pt modelId="{38BBABBD-B2E0-4D5D-B2C7-D457DDEB0DE7}" type="pres">
      <dgm:prSet presAssocID="{D7638BB6-24F2-4D83-8E32-ECF12630DE75}" presName="cycle" presStyleCnt="0"/>
      <dgm:spPr/>
    </dgm:pt>
    <dgm:pt modelId="{0FF7142D-F463-4365-92D6-C5B5334A4A57}" type="pres">
      <dgm:prSet presAssocID="{D7638BB6-24F2-4D83-8E32-ECF12630DE75}" presName="srcNode" presStyleLbl="node1" presStyleIdx="0" presStyleCnt="6"/>
      <dgm:spPr/>
    </dgm:pt>
    <dgm:pt modelId="{C133BC64-A504-4481-8A6D-83862D0E9FFA}" type="pres">
      <dgm:prSet presAssocID="{D7638BB6-24F2-4D83-8E32-ECF12630DE75}" presName="conn" presStyleLbl="parChTrans1D2" presStyleIdx="0" presStyleCnt="1"/>
      <dgm:spPr/>
    </dgm:pt>
    <dgm:pt modelId="{7AC4BF98-39CB-464E-A993-970DD3C71B2A}" type="pres">
      <dgm:prSet presAssocID="{D7638BB6-24F2-4D83-8E32-ECF12630DE75}" presName="extraNode" presStyleLbl="node1" presStyleIdx="0" presStyleCnt="6"/>
      <dgm:spPr/>
    </dgm:pt>
    <dgm:pt modelId="{46CA44EC-D297-4B03-8AD2-45C27C797ED3}" type="pres">
      <dgm:prSet presAssocID="{D7638BB6-24F2-4D83-8E32-ECF12630DE75}" presName="dstNode" presStyleLbl="node1" presStyleIdx="0" presStyleCnt="6"/>
      <dgm:spPr/>
    </dgm:pt>
    <dgm:pt modelId="{D02063FE-67A6-4FFB-9E45-D0903E72EDAD}" type="pres">
      <dgm:prSet presAssocID="{167DA488-61B5-4799-B6ED-3DE7B54AEA2B}" presName="text_1" presStyleLbl="node1" presStyleIdx="0" presStyleCnt="6">
        <dgm:presLayoutVars>
          <dgm:bulletEnabled val="1"/>
        </dgm:presLayoutVars>
      </dgm:prSet>
      <dgm:spPr/>
    </dgm:pt>
    <dgm:pt modelId="{ECD11E4E-405D-4135-9054-2C52F66D0E74}" type="pres">
      <dgm:prSet presAssocID="{167DA488-61B5-4799-B6ED-3DE7B54AEA2B}" presName="accent_1" presStyleCnt="0"/>
      <dgm:spPr/>
    </dgm:pt>
    <dgm:pt modelId="{CEF05B80-DDEB-4FF1-8BAC-F835C48E22C3}" type="pres">
      <dgm:prSet presAssocID="{167DA488-61B5-4799-B6ED-3DE7B54AEA2B}" presName="accentRepeatNode" presStyleLbl="solidFgAcc1" presStyleIdx="0" presStyleCnt="6"/>
      <dgm:spPr/>
    </dgm:pt>
    <dgm:pt modelId="{C9489A5A-7C96-4365-A814-3D29E45EF51D}" type="pres">
      <dgm:prSet presAssocID="{9772F65F-A9A5-452C-B7D6-EE03FE550A63}" presName="text_2" presStyleLbl="node1" presStyleIdx="1" presStyleCnt="6">
        <dgm:presLayoutVars>
          <dgm:bulletEnabled val="1"/>
        </dgm:presLayoutVars>
      </dgm:prSet>
      <dgm:spPr/>
    </dgm:pt>
    <dgm:pt modelId="{9E9B3A60-F199-4F2A-A3E4-8B5272138A59}" type="pres">
      <dgm:prSet presAssocID="{9772F65F-A9A5-452C-B7D6-EE03FE550A63}" presName="accent_2" presStyleCnt="0"/>
      <dgm:spPr/>
    </dgm:pt>
    <dgm:pt modelId="{41EE7755-B241-4C7D-A1E2-41EBDBF974F7}" type="pres">
      <dgm:prSet presAssocID="{9772F65F-A9A5-452C-B7D6-EE03FE550A63}" presName="accentRepeatNode" presStyleLbl="solidFgAcc1" presStyleIdx="1" presStyleCnt="6"/>
      <dgm:spPr/>
    </dgm:pt>
    <dgm:pt modelId="{C010BA20-8069-4E62-A90D-F46C4AD4595E}" type="pres">
      <dgm:prSet presAssocID="{F511119A-5771-45BB-B03E-E1487FAE99D5}" presName="text_3" presStyleLbl="node1" presStyleIdx="2" presStyleCnt="6">
        <dgm:presLayoutVars>
          <dgm:bulletEnabled val="1"/>
        </dgm:presLayoutVars>
      </dgm:prSet>
      <dgm:spPr/>
    </dgm:pt>
    <dgm:pt modelId="{8F322573-B325-46D7-B4BC-5E28C0962094}" type="pres">
      <dgm:prSet presAssocID="{F511119A-5771-45BB-B03E-E1487FAE99D5}" presName="accent_3" presStyleCnt="0"/>
      <dgm:spPr/>
    </dgm:pt>
    <dgm:pt modelId="{231FEFE4-301A-4663-9860-3AB6B75F373E}" type="pres">
      <dgm:prSet presAssocID="{F511119A-5771-45BB-B03E-E1487FAE99D5}" presName="accentRepeatNode" presStyleLbl="solidFgAcc1" presStyleIdx="2" presStyleCnt="6"/>
      <dgm:spPr/>
    </dgm:pt>
    <dgm:pt modelId="{5E00A512-9A9E-41E3-A6DB-12F00E9FAAAE}" type="pres">
      <dgm:prSet presAssocID="{841A3A28-1148-4438-8D04-FA5F249EE9BD}" presName="text_4" presStyleLbl="node1" presStyleIdx="3" presStyleCnt="6">
        <dgm:presLayoutVars>
          <dgm:bulletEnabled val="1"/>
        </dgm:presLayoutVars>
      </dgm:prSet>
      <dgm:spPr/>
    </dgm:pt>
    <dgm:pt modelId="{20D4CD46-A3D5-4960-AC03-15130B3A3A27}" type="pres">
      <dgm:prSet presAssocID="{841A3A28-1148-4438-8D04-FA5F249EE9BD}" presName="accent_4" presStyleCnt="0"/>
      <dgm:spPr/>
    </dgm:pt>
    <dgm:pt modelId="{BC38AD39-76AF-4D94-8525-238924862FD2}" type="pres">
      <dgm:prSet presAssocID="{841A3A28-1148-4438-8D04-FA5F249EE9BD}" presName="accentRepeatNode" presStyleLbl="solidFgAcc1" presStyleIdx="3" presStyleCnt="6"/>
      <dgm:spPr/>
    </dgm:pt>
    <dgm:pt modelId="{BAE08104-D0E2-44AE-AC33-60AF480309CC}" type="pres">
      <dgm:prSet presAssocID="{DA7D0EAB-8695-4D7F-A57A-0F2F916E2AB6}" presName="text_5" presStyleLbl="node1" presStyleIdx="4" presStyleCnt="6">
        <dgm:presLayoutVars>
          <dgm:bulletEnabled val="1"/>
        </dgm:presLayoutVars>
      </dgm:prSet>
      <dgm:spPr/>
    </dgm:pt>
    <dgm:pt modelId="{C2ABB2F2-BE01-49B9-872D-2D85D2125F7C}" type="pres">
      <dgm:prSet presAssocID="{DA7D0EAB-8695-4D7F-A57A-0F2F916E2AB6}" presName="accent_5" presStyleCnt="0"/>
      <dgm:spPr/>
    </dgm:pt>
    <dgm:pt modelId="{86D97360-6D53-42D7-9F97-316987B277FD}" type="pres">
      <dgm:prSet presAssocID="{DA7D0EAB-8695-4D7F-A57A-0F2F916E2AB6}" presName="accentRepeatNode" presStyleLbl="solidFgAcc1" presStyleIdx="4" presStyleCnt="6"/>
      <dgm:spPr/>
    </dgm:pt>
    <dgm:pt modelId="{2AC0AD10-4EA3-4FA5-AAD2-F5EB49B672B6}" type="pres">
      <dgm:prSet presAssocID="{9384E2C2-9E7B-4163-A50A-5B490907158F}" presName="text_6" presStyleLbl="node1" presStyleIdx="5" presStyleCnt="6">
        <dgm:presLayoutVars>
          <dgm:bulletEnabled val="1"/>
        </dgm:presLayoutVars>
      </dgm:prSet>
      <dgm:spPr/>
    </dgm:pt>
    <dgm:pt modelId="{90B8DFFB-64B5-430E-BE8D-1259D7120106}" type="pres">
      <dgm:prSet presAssocID="{9384E2C2-9E7B-4163-A50A-5B490907158F}" presName="accent_6" presStyleCnt="0"/>
      <dgm:spPr/>
    </dgm:pt>
    <dgm:pt modelId="{1DE330F6-098F-4C15-9A2B-4758FD6C7305}" type="pres">
      <dgm:prSet presAssocID="{9384E2C2-9E7B-4163-A50A-5B490907158F}" presName="accentRepeatNode" presStyleLbl="solidFgAcc1" presStyleIdx="5" presStyleCnt="6"/>
      <dgm:spPr/>
    </dgm:pt>
  </dgm:ptLst>
  <dgm:cxnLst>
    <dgm:cxn modelId="{D3FBA711-C921-40D6-B00B-45166EFCD4AE}" type="presOf" srcId="{9384E2C2-9E7B-4163-A50A-5B490907158F}" destId="{2AC0AD10-4EA3-4FA5-AAD2-F5EB49B672B6}" srcOrd="0" destOrd="0" presId="urn:microsoft.com/office/officeart/2008/layout/VerticalCurvedList"/>
    <dgm:cxn modelId="{DB1AFF1C-F464-4CDE-B640-0C8A78B0A873}" srcId="{D7638BB6-24F2-4D83-8E32-ECF12630DE75}" destId="{F511119A-5771-45BB-B03E-E1487FAE99D5}" srcOrd="2" destOrd="0" parTransId="{C68B7686-A34B-4273-89CA-8D305D5CD59A}" sibTransId="{D174DA8B-3067-4E99-A64B-0C8FBF69DDEB}"/>
    <dgm:cxn modelId="{AC64A44E-D80A-411A-A3DB-D0C7323AE208}" type="presOf" srcId="{DA7D0EAB-8695-4D7F-A57A-0F2F916E2AB6}" destId="{BAE08104-D0E2-44AE-AC33-60AF480309CC}" srcOrd="0" destOrd="0" presId="urn:microsoft.com/office/officeart/2008/layout/VerticalCurvedList"/>
    <dgm:cxn modelId="{FFE6A951-D9E8-494C-AAAF-741DA1EA8F4D}" type="presOf" srcId="{167DA488-61B5-4799-B6ED-3DE7B54AEA2B}" destId="{D02063FE-67A6-4FFB-9E45-D0903E72EDAD}" srcOrd="0" destOrd="0" presId="urn:microsoft.com/office/officeart/2008/layout/VerticalCurvedList"/>
    <dgm:cxn modelId="{7A35CA54-0FBF-402C-8B05-CB09537B99EB}" type="presOf" srcId="{841A3A28-1148-4438-8D04-FA5F249EE9BD}" destId="{5E00A512-9A9E-41E3-A6DB-12F00E9FAAAE}" srcOrd="0" destOrd="0" presId="urn:microsoft.com/office/officeart/2008/layout/VerticalCurvedList"/>
    <dgm:cxn modelId="{BA951657-C588-4F6D-9C74-EB792FFBD620}" type="presOf" srcId="{F511119A-5771-45BB-B03E-E1487FAE99D5}" destId="{C010BA20-8069-4E62-A90D-F46C4AD4595E}" srcOrd="0" destOrd="0" presId="urn:microsoft.com/office/officeart/2008/layout/VerticalCurvedList"/>
    <dgm:cxn modelId="{28F3BE7C-89DC-4131-8141-7AC03C39C884}" srcId="{D7638BB6-24F2-4D83-8E32-ECF12630DE75}" destId="{167DA488-61B5-4799-B6ED-3DE7B54AEA2B}" srcOrd="0" destOrd="0" parTransId="{FD93D449-B461-442B-B51D-3485372D3619}" sibTransId="{EAFC31BB-49B9-4B05-8464-73BF087D8683}"/>
    <dgm:cxn modelId="{7725539B-2F04-4F8F-8412-C275E2D7BC83}" srcId="{D7638BB6-24F2-4D83-8E32-ECF12630DE75}" destId="{9772F65F-A9A5-452C-B7D6-EE03FE550A63}" srcOrd="1" destOrd="0" parTransId="{172595EA-14E0-4C65-9E34-184DBD112190}" sibTransId="{0C0AB5B0-9DCC-41F9-9CAB-85BF6412812A}"/>
    <dgm:cxn modelId="{B20B1C9D-739B-41F3-84B2-87E9C726FFA9}" srcId="{D7638BB6-24F2-4D83-8E32-ECF12630DE75}" destId="{841A3A28-1148-4438-8D04-FA5F249EE9BD}" srcOrd="3" destOrd="0" parTransId="{8B1D8757-ADEF-4EEF-AF17-39EB391E296F}" sibTransId="{40B81611-1B5B-4062-B0C4-D37AB7070265}"/>
    <dgm:cxn modelId="{DB939BB6-96CD-46F1-80D3-EA04DB454FC5}" type="presOf" srcId="{D7638BB6-24F2-4D83-8E32-ECF12630DE75}" destId="{0B75E0AA-9312-403A-9672-87A01FFD9905}" srcOrd="0" destOrd="0" presId="urn:microsoft.com/office/officeart/2008/layout/VerticalCurvedList"/>
    <dgm:cxn modelId="{5B053FBA-2AE8-4D02-B8B1-C80AAC20C40A}" type="presOf" srcId="{9772F65F-A9A5-452C-B7D6-EE03FE550A63}" destId="{C9489A5A-7C96-4365-A814-3D29E45EF51D}" srcOrd="0" destOrd="0" presId="urn:microsoft.com/office/officeart/2008/layout/VerticalCurvedList"/>
    <dgm:cxn modelId="{4C0AAFC1-197C-4068-949C-D0A2C2ABFCC3}" srcId="{D7638BB6-24F2-4D83-8E32-ECF12630DE75}" destId="{9384E2C2-9E7B-4163-A50A-5B490907158F}" srcOrd="5" destOrd="0" parTransId="{386A8377-8913-4C43-A008-B61DD10F30C8}" sibTransId="{C09E11EF-CA4E-4EAF-9EED-F8B4BB2DFBAC}"/>
    <dgm:cxn modelId="{09D878CA-44B3-4E9F-A390-161C0C7310A4}" type="presOf" srcId="{EAFC31BB-49B9-4B05-8464-73BF087D8683}" destId="{C133BC64-A504-4481-8A6D-83862D0E9FFA}" srcOrd="0" destOrd="0" presId="urn:microsoft.com/office/officeart/2008/layout/VerticalCurvedList"/>
    <dgm:cxn modelId="{5C0BDCE7-B455-4DA5-81FE-25026D542929}" srcId="{D7638BB6-24F2-4D83-8E32-ECF12630DE75}" destId="{DA7D0EAB-8695-4D7F-A57A-0F2F916E2AB6}" srcOrd="4" destOrd="0" parTransId="{6D3B7702-16ED-4125-8C73-22A9A69023B4}" sibTransId="{4B3A337E-7976-4E68-A3EB-C4307525C42B}"/>
    <dgm:cxn modelId="{A18F2D89-B2B4-4464-875E-84DFCBCD56D6}" type="presParOf" srcId="{0B75E0AA-9312-403A-9672-87A01FFD9905}" destId="{486C4348-FA55-4F74-87B4-C129D7414D27}" srcOrd="0" destOrd="0" presId="urn:microsoft.com/office/officeart/2008/layout/VerticalCurvedList"/>
    <dgm:cxn modelId="{A9833983-3B6C-4B33-A307-1E9A2DA4A44E}" type="presParOf" srcId="{486C4348-FA55-4F74-87B4-C129D7414D27}" destId="{38BBABBD-B2E0-4D5D-B2C7-D457DDEB0DE7}" srcOrd="0" destOrd="0" presId="urn:microsoft.com/office/officeart/2008/layout/VerticalCurvedList"/>
    <dgm:cxn modelId="{69E56404-DA56-41DA-B12F-7D128AD0A775}" type="presParOf" srcId="{38BBABBD-B2E0-4D5D-B2C7-D457DDEB0DE7}" destId="{0FF7142D-F463-4365-92D6-C5B5334A4A57}" srcOrd="0" destOrd="0" presId="urn:microsoft.com/office/officeart/2008/layout/VerticalCurvedList"/>
    <dgm:cxn modelId="{64E6067E-7F49-4BD1-9068-8008D809C9C5}" type="presParOf" srcId="{38BBABBD-B2E0-4D5D-B2C7-D457DDEB0DE7}" destId="{C133BC64-A504-4481-8A6D-83862D0E9FFA}" srcOrd="1" destOrd="0" presId="urn:microsoft.com/office/officeart/2008/layout/VerticalCurvedList"/>
    <dgm:cxn modelId="{EDDF6256-39F6-4B78-BF55-DA22409949B5}" type="presParOf" srcId="{38BBABBD-B2E0-4D5D-B2C7-D457DDEB0DE7}" destId="{7AC4BF98-39CB-464E-A993-970DD3C71B2A}" srcOrd="2" destOrd="0" presId="urn:microsoft.com/office/officeart/2008/layout/VerticalCurvedList"/>
    <dgm:cxn modelId="{7CD4F5C7-4BE7-472F-85B8-821B599F38FB}" type="presParOf" srcId="{38BBABBD-B2E0-4D5D-B2C7-D457DDEB0DE7}" destId="{46CA44EC-D297-4B03-8AD2-45C27C797ED3}" srcOrd="3" destOrd="0" presId="urn:microsoft.com/office/officeart/2008/layout/VerticalCurvedList"/>
    <dgm:cxn modelId="{0DB1BEF6-73F1-4BB2-91CB-1F0DC775BDCC}" type="presParOf" srcId="{486C4348-FA55-4F74-87B4-C129D7414D27}" destId="{D02063FE-67A6-4FFB-9E45-D0903E72EDAD}" srcOrd="1" destOrd="0" presId="urn:microsoft.com/office/officeart/2008/layout/VerticalCurvedList"/>
    <dgm:cxn modelId="{D4351429-796A-489C-B85E-EBFB2F8D5943}" type="presParOf" srcId="{486C4348-FA55-4F74-87B4-C129D7414D27}" destId="{ECD11E4E-405D-4135-9054-2C52F66D0E74}" srcOrd="2" destOrd="0" presId="urn:microsoft.com/office/officeart/2008/layout/VerticalCurvedList"/>
    <dgm:cxn modelId="{BC7F5CAE-D391-4ECF-8A6E-00213E69918E}" type="presParOf" srcId="{ECD11E4E-405D-4135-9054-2C52F66D0E74}" destId="{CEF05B80-DDEB-4FF1-8BAC-F835C48E22C3}" srcOrd="0" destOrd="0" presId="urn:microsoft.com/office/officeart/2008/layout/VerticalCurvedList"/>
    <dgm:cxn modelId="{1CD818C4-045D-4834-B8B3-286522906F0D}" type="presParOf" srcId="{486C4348-FA55-4F74-87B4-C129D7414D27}" destId="{C9489A5A-7C96-4365-A814-3D29E45EF51D}" srcOrd="3" destOrd="0" presId="urn:microsoft.com/office/officeart/2008/layout/VerticalCurvedList"/>
    <dgm:cxn modelId="{FF70AC28-05B5-46CD-A67E-ACA7334F5523}" type="presParOf" srcId="{486C4348-FA55-4F74-87B4-C129D7414D27}" destId="{9E9B3A60-F199-4F2A-A3E4-8B5272138A59}" srcOrd="4" destOrd="0" presId="urn:microsoft.com/office/officeart/2008/layout/VerticalCurvedList"/>
    <dgm:cxn modelId="{65740E8D-D3E9-47C0-9CFF-F136A3448C75}" type="presParOf" srcId="{9E9B3A60-F199-4F2A-A3E4-8B5272138A59}" destId="{41EE7755-B241-4C7D-A1E2-41EBDBF974F7}" srcOrd="0" destOrd="0" presId="urn:microsoft.com/office/officeart/2008/layout/VerticalCurvedList"/>
    <dgm:cxn modelId="{D5CDABFD-B573-4FDF-AF02-CF32D7FA37F3}" type="presParOf" srcId="{486C4348-FA55-4F74-87B4-C129D7414D27}" destId="{C010BA20-8069-4E62-A90D-F46C4AD4595E}" srcOrd="5" destOrd="0" presId="urn:microsoft.com/office/officeart/2008/layout/VerticalCurvedList"/>
    <dgm:cxn modelId="{83058E37-EDDC-437E-984F-2FB00F506679}" type="presParOf" srcId="{486C4348-FA55-4F74-87B4-C129D7414D27}" destId="{8F322573-B325-46D7-B4BC-5E28C0962094}" srcOrd="6" destOrd="0" presId="urn:microsoft.com/office/officeart/2008/layout/VerticalCurvedList"/>
    <dgm:cxn modelId="{381DFA86-3B07-42BF-956E-DB04B43828C5}" type="presParOf" srcId="{8F322573-B325-46D7-B4BC-5E28C0962094}" destId="{231FEFE4-301A-4663-9860-3AB6B75F373E}" srcOrd="0" destOrd="0" presId="urn:microsoft.com/office/officeart/2008/layout/VerticalCurvedList"/>
    <dgm:cxn modelId="{D904E97B-295B-4422-8330-ED23E5B10038}" type="presParOf" srcId="{486C4348-FA55-4F74-87B4-C129D7414D27}" destId="{5E00A512-9A9E-41E3-A6DB-12F00E9FAAAE}" srcOrd="7" destOrd="0" presId="urn:microsoft.com/office/officeart/2008/layout/VerticalCurvedList"/>
    <dgm:cxn modelId="{7E288EAD-4493-45D7-8DE9-A217FBC6D740}" type="presParOf" srcId="{486C4348-FA55-4F74-87B4-C129D7414D27}" destId="{20D4CD46-A3D5-4960-AC03-15130B3A3A27}" srcOrd="8" destOrd="0" presId="urn:microsoft.com/office/officeart/2008/layout/VerticalCurvedList"/>
    <dgm:cxn modelId="{615E8D4A-2E99-4BFE-810B-6B5D0138FAE2}" type="presParOf" srcId="{20D4CD46-A3D5-4960-AC03-15130B3A3A27}" destId="{BC38AD39-76AF-4D94-8525-238924862FD2}" srcOrd="0" destOrd="0" presId="urn:microsoft.com/office/officeart/2008/layout/VerticalCurvedList"/>
    <dgm:cxn modelId="{6A8CE343-F320-4398-B3E5-36BDA53163B7}" type="presParOf" srcId="{486C4348-FA55-4F74-87B4-C129D7414D27}" destId="{BAE08104-D0E2-44AE-AC33-60AF480309CC}" srcOrd="9" destOrd="0" presId="urn:microsoft.com/office/officeart/2008/layout/VerticalCurvedList"/>
    <dgm:cxn modelId="{40BCA373-13EC-4219-A359-945539F2AB99}" type="presParOf" srcId="{486C4348-FA55-4F74-87B4-C129D7414D27}" destId="{C2ABB2F2-BE01-49B9-872D-2D85D2125F7C}" srcOrd="10" destOrd="0" presId="urn:microsoft.com/office/officeart/2008/layout/VerticalCurvedList"/>
    <dgm:cxn modelId="{53284389-E63D-4BC1-A00D-B517652BF565}" type="presParOf" srcId="{C2ABB2F2-BE01-49B9-872D-2D85D2125F7C}" destId="{86D97360-6D53-42D7-9F97-316987B277FD}" srcOrd="0" destOrd="0" presId="urn:microsoft.com/office/officeart/2008/layout/VerticalCurvedList"/>
    <dgm:cxn modelId="{B365A548-FF7E-4899-82D3-BC4A4ED4EA02}" type="presParOf" srcId="{486C4348-FA55-4F74-87B4-C129D7414D27}" destId="{2AC0AD10-4EA3-4FA5-AAD2-F5EB49B672B6}" srcOrd="11" destOrd="0" presId="urn:microsoft.com/office/officeart/2008/layout/VerticalCurvedList"/>
    <dgm:cxn modelId="{EFEBC0B1-02BF-46AE-B883-9A029D9EF244}" type="presParOf" srcId="{486C4348-FA55-4F74-87B4-C129D7414D27}" destId="{90B8DFFB-64B5-430E-BE8D-1259D7120106}" srcOrd="12" destOrd="0" presId="urn:microsoft.com/office/officeart/2008/layout/VerticalCurvedList"/>
    <dgm:cxn modelId="{52D9517F-7C91-4973-A4FD-2B7210204199}" type="presParOf" srcId="{90B8DFFB-64B5-430E-BE8D-1259D7120106}" destId="{1DE330F6-098F-4C15-9A2B-4758FD6C73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4714" y="265435"/>
          <a:ext cx="7157523" cy="530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1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 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714" y="265435"/>
        <a:ext cx="7157523" cy="530670"/>
      </dsp:txXfrm>
    </dsp:sp>
    <dsp:sp modelId="{CEF05B80-DDEB-4FF1-8BAC-F835C48E22C3}">
      <dsp:nvSpPr>
        <dsp:cNvPr id="0" name=""/>
        <dsp:cNvSpPr/>
      </dsp:nvSpPr>
      <dsp:spPr>
        <a:xfrm>
          <a:off x="73045" y="199102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41227" y="1061340"/>
          <a:ext cx="6721010" cy="5306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1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41227" y="1061340"/>
        <a:ext cx="6721010" cy="530670"/>
      </dsp:txXfrm>
    </dsp:sp>
    <dsp:sp modelId="{41EE7755-B241-4C7D-A1E2-41EBDBF974F7}">
      <dsp:nvSpPr>
        <dsp:cNvPr id="0" name=""/>
        <dsp:cNvSpPr/>
      </dsp:nvSpPr>
      <dsp:spPr>
        <a:xfrm>
          <a:off x="509558" y="995006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40833" y="1857244"/>
          <a:ext cx="6521404" cy="5306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1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sp:txBody>
      <dsp:txXfrm>
        <a:off x="1040833" y="1857244"/>
        <a:ext cx="6521404" cy="530670"/>
      </dsp:txXfrm>
    </dsp:sp>
    <dsp:sp modelId="{231FEFE4-301A-4663-9860-3AB6B75F373E}">
      <dsp:nvSpPr>
        <dsp:cNvPr id="0" name=""/>
        <dsp:cNvSpPr/>
      </dsp:nvSpPr>
      <dsp:spPr>
        <a:xfrm>
          <a:off x="709164" y="1790910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40833" y="2652645"/>
          <a:ext cx="6521404" cy="5306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1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sp:txBody>
      <dsp:txXfrm>
        <a:off x="1040833" y="2652645"/>
        <a:ext cx="6521404" cy="530670"/>
      </dsp:txXfrm>
    </dsp:sp>
    <dsp:sp modelId="{BC38AD39-76AF-4D94-8525-238924862FD2}">
      <dsp:nvSpPr>
        <dsp:cNvPr id="0" name=""/>
        <dsp:cNvSpPr/>
      </dsp:nvSpPr>
      <dsp:spPr>
        <a:xfrm>
          <a:off x="709164" y="2586311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41227" y="3448549"/>
          <a:ext cx="6721010" cy="53067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1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</a:p>
      </dsp:txBody>
      <dsp:txXfrm>
        <a:off x="841227" y="3448549"/>
        <a:ext cx="6721010" cy="530670"/>
      </dsp:txXfrm>
    </dsp:sp>
    <dsp:sp modelId="{86D97360-6D53-42D7-9F97-316987B277FD}">
      <dsp:nvSpPr>
        <dsp:cNvPr id="0" name=""/>
        <dsp:cNvSpPr/>
      </dsp:nvSpPr>
      <dsp:spPr>
        <a:xfrm>
          <a:off x="509558" y="3382215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4714" y="4244453"/>
          <a:ext cx="7157523" cy="5306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19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 </a:t>
          </a:r>
        </a:p>
      </dsp:txBody>
      <dsp:txXfrm>
        <a:off x="404714" y="4244453"/>
        <a:ext cx="7157523" cy="530670"/>
      </dsp:txXfrm>
    </dsp:sp>
    <dsp:sp modelId="{1DE330F6-098F-4C15-9A2B-4758FD6C7305}">
      <dsp:nvSpPr>
        <dsp:cNvPr id="0" name=""/>
        <dsp:cNvSpPr/>
      </dsp:nvSpPr>
      <dsp:spPr>
        <a:xfrm>
          <a:off x="73045" y="4178120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54016" y="-865507"/>
          <a:ext cx="6731640" cy="673164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1579" y="263332"/>
          <a:ext cx="7758041" cy="52646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</a:p>
      </dsp:txBody>
      <dsp:txXfrm>
        <a:off x="401579" y="263332"/>
        <a:ext cx="7758041" cy="526465"/>
      </dsp:txXfrm>
    </dsp:sp>
    <dsp:sp modelId="{CEF05B80-DDEB-4FF1-8BAC-F835C48E22C3}">
      <dsp:nvSpPr>
        <dsp:cNvPr id="0" name=""/>
        <dsp:cNvSpPr/>
      </dsp:nvSpPr>
      <dsp:spPr>
        <a:xfrm>
          <a:off x="72538" y="197524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34633" y="1052931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34633" y="1052931"/>
        <a:ext cx="7324986" cy="526465"/>
      </dsp:txXfrm>
    </dsp:sp>
    <dsp:sp modelId="{41EE7755-B241-4C7D-A1E2-41EBDBF974F7}">
      <dsp:nvSpPr>
        <dsp:cNvPr id="0" name=""/>
        <dsp:cNvSpPr/>
      </dsp:nvSpPr>
      <dsp:spPr>
        <a:xfrm>
          <a:off x="505592" y="987123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32658" y="1842530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sp:txBody>
      <dsp:txXfrm>
        <a:off x="1032658" y="1842530"/>
        <a:ext cx="7126962" cy="526465"/>
      </dsp:txXfrm>
    </dsp:sp>
    <dsp:sp modelId="{231FEFE4-301A-4663-9860-3AB6B75F373E}">
      <dsp:nvSpPr>
        <dsp:cNvPr id="0" name=""/>
        <dsp:cNvSpPr/>
      </dsp:nvSpPr>
      <dsp:spPr>
        <a:xfrm>
          <a:off x="703617" y="1776722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32658" y="2631628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sp:txBody>
      <dsp:txXfrm>
        <a:off x="1032658" y="2631628"/>
        <a:ext cx="7126962" cy="526465"/>
      </dsp:txXfrm>
    </dsp:sp>
    <dsp:sp modelId="{BC38AD39-76AF-4D94-8525-238924862FD2}">
      <dsp:nvSpPr>
        <dsp:cNvPr id="0" name=""/>
        <dsp:cNvSpPr/>
      </dsp:nvSpPr>
      <dsp:spPr>
        <a:xfrm>
          <a:off x="703617" y="2565820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34633" y="3421227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</a:p>
      </dsp:txBody>
      <dsp:txXfrm>
        <a:off x="834633" y="3421227"/>
        <a:ext cx="7324986" cy="526465"/>
      </dsp:txXfrm>
    </dsp:sp>
    <dsp:sp modelId="{86D97360-6D53-42D7-9F97-316987B277FD}">
      <dsp:nvSpPr>
        <dsp:cNvPr id="0" name=""/>
        <dsp:cNvSpPr/>
      </dsp:nvSpPr>
      <dsp:spPr>
        <a:xfrm>
          <a:off x="505592" y="3355419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1579" y="4210826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</a:p>
      </dsp:txBody>
      <dsp:txXfrm>
        <a:off x="401579" y="4210826"/>
        <a:ext cx="7758041" cy="526465"/>
      </dsp:txXfrm>
    </dsp:sp>
    <dsp:sp modelId="{1DE330F6-098F-4C15-9A2B-4758FD6C7305}">
      <dsp:nvSpPr>
        <dsp:cNvPr id="0" name=""/>
        <dsp:cNvSpPr/>
      </dsp:nvSpPr>
      <dsp:spPr>
        <a:xfrm>
          <a:off x="72538" y="4145018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54016" y="-865507"/>
          <a:ext cx="6731640" cy="673164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1579" y="263332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263332"/>
        <a:ext cx="7758041" cy="526465"/>
      </dsp:txXfrm>
    </dsp:sp>
    <dsp:sp modelId="{CEF05B80-DDEB-4FF1-8BAC-F835C48E22C3}">
      <dsp:nvSpPr>
        <dsp:cNvPr id="0" name=""/>
        <dsp:cNvSpPr/>
      </dsp:nvSpPr>
      <dsp:spPr>
        <a:xfrm>
          <a:off x="72538" y="197524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34633" y="1052931"/>
          <a:ext cx="7324986" cy="52646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34633" y="1052931"/>
        <a:ext cx="7324986" cy="526465"/>
      </dsp:txXfrm>
    </dsp:sp>
    <dsp:sp modelId="{41EE7755-B241-4C7D-A1E2-41EBDBF974F7}">
      <dsp:nvSpPr>
        <dsp:cNvPr id="0" name=""/>
        <dsp:cNvSpPr/>
      </dsp:nvSpPr>
      <dsp:spPr>
        <a:xfrm>
          <a:off x="505592" y="987123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32658" y="1842530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sp:txBody>
      <dsp:txXfrm>
        <a:off x="1032658" y="1842530"/>
        <a:ext cx="7126962" cy="526465"/>
      </dsp:txXfrm>
    </dsp:sp>
    <dsp:sp modelId="{231FEFE4-301A-4663-9860-3AB6B75F373E}">
      <dsp:nvSpPr>
        <dsp:cNvPr id="0" name=""/>
        <dsp:cNvSpPr/>
      </dsp:nvSpPr>
      <dsp:spPr>
        <a:xfrm>
          <a:off x="703617" y="1776722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32658" y="2631628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sp:txBody>
      <dsp:txXfrm>
        <a:off x="1032658" y="2631628"/>
        <a:ext cx="7126962" cy="526465"/>
      </dsp:txXfrm>
    </dsp:sp>
    <dsp:sp modelId="{BC38AD39-76AF-4D94-8525-238924862FD2}">
      <dsp:nvSpPr>
        <dsp:cNvPr id="0" name=""/>
        <dsp:cNvSpPr/>
      </dsp:nvSpPr>
      <dsp:spPr>
        <a:xfrm>
          <a:off x="703617" y="2565820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34633" y="3421227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4633" y="3421227"/>
        <a:ext cx="7324986" cy="526465"/>
      </dsp:txXfrm>
    </dsp:sp>
    <dsp:sp modelId="{86D97360-6D53-42D7-9F97-316987B277FD}">
      <dsp:nvSpPr>
        <dsp:cNvPr id="0" name=""/>
        <dsp:cNvSpPr/>
      </dsp:nvSpPr>
      <dsp:spPr>
        <a:xfrm>
          <a:off x="505592" y="3355419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1579" y="4210826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4210826"/>
        <a:ext cx="7758041" cy="526465"/>
      </dsp:txXfrm>
    </dsp:sp>
    <dsp:sp modelId="{1DE330F6-098F-4C15-9A2B-4758FD6C7305}">
      <dsp:nvSpPr>
        <dsp:cNvPr id="0" name=""/>
        <dsp:cNvSpPr/>
      </dsp:nvSpPr>
      <dsp:spPr>
        <a:xfrm>
          <a:off x="72538" y="4145018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54016" y="-865507"/>
          <a:ext cx="6731640" cy="673164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1579" y="263332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263332"/>
        <a:ext cx="7758041" cy="526465"/>
      </dsp:txXfrm>
    </dsp:sp>
    <dsp:sp modelId="{CEF05B80-DDEB-4FF1-8BAC-F835C48E22C3}">
      <dsp:nvSpPr>
        <dsp:cNvPr id="0" name=""/>
        <dsp:cNvSpPr/>
      </dsp:nvSpPr>
      <dsp:spPr>
        <a:xfrm>
          <a:off x="72538" y="197524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34633" y="1052931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34633" y="1052931"/>
        <a:ext cx="7324986" cy="526465"/>
      </dsp:txXfrm>
    </dsp:sp>
    <dsp:sp modelId="{41EE7755-B241-4C7D-A1E2-41EBDBF974F7}">
      <dsp:nvSpPr>
        <dsp:cNvPr id="0" name=""/>
        <dsp:cNvSpPr/>
      </dsp:nvSpPr>
      <dsp:spPr>
        <a:xfrm>
          <a:off x="505592" y="987123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32658" y="1842530"/>
          <a:ext cx="7126962" cy="52646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sp:txBody>
      <dsp:txXfrm>
        <a:off x="1032658" y="1842530"/>
        <a:ext cx="7126962" cy="526465"/>
      </dsp:txXfrm>
    </dsp:sp>
    <dsp:sp modelId="{231FEFE4-301A-4663-9860-3AB6B75F373E}">
      <dsp:nvSpPr>
        <dsp:cNvPr id="0" name=""/>
        <dsp:cNvSpPr/>
      </dsp:nvSpPr>
      <dsp:spPr>
        <a:xfrm>
          <a:off x="703617" y="1776722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32658" y="2631628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sp:txBody>
      <dsp:txXfrm>
        <a:off x="1032658" y="2631628"/>
        <a:ext cx="7126962" cy="526465"/>
      </dsp:txXfrm>
    </dsp:sp>
    <dsp:sp modelId="{BC38AD39-76AF-4D94-8525-238924862FD2}">
      <dsp:nvSpPr>
        <dsp:cNvPr id="0" name=""/>
        <dsp:cNvSpPr/>
      </dsp:nvSpPr>
      <dsp:spPr>
        <a:xfrm>
          <a:off x="703617" y="2565820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34633" y="3421227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4633" y="3421227"/>
        <a:ext cx="7324986" cy="526465"/>
      </dsp:txXfrm>
    </dsp:sp>
    <dsp:sp modelId="{86D97360-6D53-42D7-9F97-316987B277FD}">
      <dsp:nvSpPr>
        <dsp:cNvPr id="0" name=""/>
        <dsp:cNvSpPr/>
      </dsp:nvSpPr>
      <dsp:spPr>
        <a:xfrm>
          <a:off x="505592" y="3355419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1579" y="4210826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4210826"/>
        <a:ext cx="7758041" cy="526465"/>
      </dsp:txXfrm>
    </dsp:sp>
    <dsp:sp modelId="{1DE330F6-098F-4C15-9A2B-4758FD6C7305}">
      <dsp:nvSpPr>
        <dsp:cNvPr id="0" name=""/>
        <dsp:cNvSpPr/>
      </dsp:nvSpPr>
      <dsp:spPr>
        <a:xfrm>
          <a:off x="72538" y="4145018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54016" y="-865507"/>
          <a:ext cx="6731640" cy="673164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1579" y="263332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263332"/>
        <a:ext cx="7758041" cy="526465"/>
      </dsp:txXfrm>
    </dsp:sp>
    <dsp:sp modelId="{CEF05B80-DDEB-4FF1-8BAC-F835C48E22C3}">
      <dsp:nvSpPr>
        <dsp:cNvPr id="0" name=""/>
        <dsp:cNvSpPr/>
      </dsp:nvSpPr>
      <dsp:spPr>
        <a:xfrm>
          <a:off x="72538" y="197524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34633" y="1052931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34633" y="1052931"/>
        <a:ext cx="7324986" cy="526465"/>
      </dsp:txXfrm>
    </dsp:sp>
    <dsp:sp modelId="{41EE7755-B241-4C7D-A1E2-41EBDBF974F7}">
      <dsp:nvSpPr>
        <dsp:cNvPr id="0" name=""/>
        <dsp:cNvSpPr/>
      </dsp:nvSpPr>
      <dsp:spPr>
        <a:xfrm>
          <a:off x="505592" y="987123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32658" y="1842530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LEARNING AGREEMENT - ACADEMIC COORDINATOR</a:t>
          </a:r>
        </a:p>
      </dsp:txBody>
      <dsp:txXfrm>
        <a:off x="1032658" y="1842530"/>
        <a:ext cx="7126962" cy="526465"/>
      </dsp:txXfrm>
    </dsp:sp>
    <dsp:sp modelId="{231FEFE4-301A-4663-9860-3AB6B75F373E}">
      <dsp:nvSpPr>
        <dsp:cNvPr id="0" name=""/>
        <dsp:cNvSpPr/>
      </dsp:nvSpPr>
      <dsp:spPr>
        <a:xfrm>
          <a:off x="703617" y="1776722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32658" y="2631628"/>
          <a:ext cx="7126962" cy="52646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 IN COURSES - FACULTY</a:t>
          </a:r>
        </a:p>
      </dsp:txBody>
      <dsp:txXfrm>
        <a:off x="1032658" y="2631628"/>
        <a:ext cx="7126962" cy="526465"/>
      </dsp:txXfrm>
    </dsp:sp>
    <dsp:sp modelId="{BC38AD39-76AF-4D94-8525-238924862FD2}">
      <dsp:nvSpPr>
        <dsp:cNvPr id="0" name=""/>
        <dsp:cNvSpPr/>
      </dsp:nvSpPr>
      <dsp:spPr>
        <a:xfrm>
          <a:off x="703617" y="2565820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34633" y="3421227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4633" y="3421227"/>
        <a:ext cx="7324986" cy="526465"/>
      </dsp:txXfrm>
    </dsp:sp>
    <dsp:sp modelId="{86D97360-6D53-42D7-9F97-316987B277FD}">
      <dsp:nvSpPr>
        <dsp:cNvPr id="0" name=""/>
        <dsp:cNvSpPr/>
      </dsp:nvSpPr>
      <dsp:spPr>
        <a:xfrm>
          <a:off x="505592" y="3355419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1579" y="4210826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4210826"/>
        <a:ext cx="7758041" cy="526465"/>
      </dsp:txXfrm>
    </dsp:sp>
    <dsp:sp modelId="{1DE330F6-098F-4C15-9A2B-4758FD6C7305}">
      <dsp:nvSpPr>
        <dsp:cNvPr id="0" name=""/>
        <dsp:cNvSpPr/>
      </dsp:nvSpPr>
      <dsp:spPr>
        <a:xfrm>
          <a:off x="72538" y="4145018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54016" y="-865507"/>
          <a:ext cx="6731640" cy="673164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1579" y="263332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263332"/>
        <a:ext cx="7758041" cy="526465"/>
      </dsp:txXfrm>
    </dsp:sp>
    <dsp:sp modelId="{CEF05B80-DDEB-4FF1-8BAC-F835C48E22C3}">
      <dsp:nvSpPr>
        <dsp:cNvPr id="0" name=""/>
        <dsp:cNvSpPr/>
      </dsp:nvSpPr>
      <dsp:spPr>
        <a:xfrm>
          <a:off x="72538" y="197524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34633" y="1052931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34633" y="1052931"/>
        <a:ext cx="7324986" cy="526465"/>
      </dsp:txXfrm>
    </dsp:sp>
    <dsp:sp modelId="{41EE7755-B241-4C7D-A1E2-41EBDBF974F7}">
      <dsp:nvSpPr>
        <dsp:cNvPr id="0" name=""/>
        <dsp:cNvSpPr/>
      </dsp:nvSpPr>
      <dsp:spPr>
        <a:xfrm>
          <a:off x="505592" y="987123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32658" y="1842530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COORDINATOR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2658" y="1842530"/>
        <a:ext cx="7126962" cy="526465"/>
      </dsp:txXfrm>
    </dsp:sp>
    <dsp:sp modelId="{231FEFE4-301A-4663-9860-3AB6B75F373E}">
      <dsp:nvSpPr>
        <dsp:cNvPr id="0" name=""/>
        <dsp:cNvSpPr/>
      </dsp:nvSpPr>
      <dsp:spPr>
        <a:xfrm>
          <a:off x="703617" y="1776722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32658" y="2631628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2658" y="2631628"/>
        <a:ext cx="7126962" cy="526465"/>
      </dsp:txXfrm>
    </dsp:sp>
    <dsp:sp modelId="{BC38AD39-76AF-4D94-8525-238924862FD2}">
      <dsp:nvSpPr>
        <dsp:cNvPr id="0" name=""/>
        <dsp:cNvSpPr/>
      </dsp:nvSpPr>
      <dsp:spPr>
        <a:xfrm>
          <a:off x="703617" y="2565820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34633" y="3421227"/>
          <a:ext cx="7324986" cy="52646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4633" y="3421227"/>
        <a:ext cx="7324986" cy="526465"/>
      </dsp:txXfrm>
    </dsp:sp>
    <dsp:sp modelId="{86D97360-6D53-42D7-9F97-316987B277FD}">
      <dsp:nvSpPr>
        <dsp:cNvPr id="0" name=""/>
        <dsp:cNvSpPr/>
      </dsp:nvSpPr>
      <dsp:spPr>
        <a:xfrm>
          <a:off x="505592" y="3355419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1579" y="4210826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4210826"/>
        <a:ext cx="7758041" cy="526465"/>
      </dsp:txXfrm>
    </dsp:sp>
    <dsp:sp modelId="{1DE330F6-098F-4C15-9A2B-4758FD6C7305}">
      <dsp:nvSpPr>
        <dsp:cNvPr id="0" name=""/>
        <dsp:cNvSpPr/>
      </dsp:nvSpPr>
      <dsp:spPr>
        <a:xfrm>
          <a:off x="72538" y="4145018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3BC64-A504-4481-8A6D-83862D0E9FFA}">
      <dsp:nvSpPr>
        <dsp:cNvPr id="0" name=""/>
        <dsp:cNvSpPr/>
      </dsp:nvSpPr>
      <dsp:spPr>
        <a:xfrm>
          <a:off x="-5654016" y="-865507"/>
          <a:ext cx="6731640" cy="6731640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63FE-67A6-4FFB-9E45-D0903E72EDAD}">
      <dsp:nvSpPr>
        <dsp:cNvPr id="0" name=""/>
        <dsp:cNvSpPr/>
      </dsp:nvSpPr>
      <dsp:spPr>
        <a:xfrm>
          <a:off x="401579" y="263332"/>
          <a:ext cx="7758041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ARRIVAL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263332"/>
        <a:ext cx="7758041" cy="526465"/>
      </dsp:txXfrm>
    </dsp:sp>
    <dsp:sp modelId="{CEF05B80-DDEB-4FF1-8BAC-F835C48E22C3}">
      <dsp:nvSpPr>
        <dsp:cNvPr id="0" name=""/>
        <dsp:cNvSpPr/>
      </dsp:nvSpPr>
      <dsp:spPr>
        <a:xfrm>
          <a:off x="72538" y="197524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89A5A-7C96-4365-A814-3D29E45EF51D}">
      <dsp:nvSpPr>
        <dsp:cNvPr id="0" name=""/>
        <dsp:cNvSpPr/>
      </dsp:nvSpPr>
      <dsp:spPr>
        <a:xfrm>
          <a:off x="834633" y="1052931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FACULTY MEETING</a:t>
          </a:r>
        </a:p>
      </dsp:txBody>
      <dsp:txXfrm>
        <a:off x="834633" y="1052931"/>
        <a:ext cx="7324986" cy="526465"/>
      </dsp:txXfrm>
    </dsp:sp>
    <dsp:sp modelId="{41EE7755-B241-4C7D-A1E2-41EBDBF974F7}">
      <dsp:nvSpPr>
        <dsp:cNvPr id="0" name=""/>
        <dsp:cNvSpPr/>
      </dsp:nvSpPr>
      <dsp:spPr>
        <a:xfrm>
          <a:off x="505592" y="987123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10BA20-8069-4E62-A90D-F46C4AD4595E}">
      <dsp:nvSpPr>
        <dsp:cNvPr id="0" name=""/>
        <dsp:cNvSpPr/>
      </dsp:nvSpPr>
      <dsp:spPr>
        <a:xfrm>
          <a:off x="1032658" y="1842530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COORDINATOR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2658" y="1842530"/>
        <a:ext cx="7126962" cy="526465"/>
      </dsp:txXfrm>
    </dsp:sp>
    <dsp:sp modelId="{231FEFE4-301A-4663-9860-3AB6B75F373E}">
      <dsp:nvSpPr>
        <dsp:cNvPr id="0" name=""/>
        <dsp:cNvSpPr/>
      </dsp:nvSpPr>
      <dsp:spPr>
        <a:xfrm>
          <a:off x="703617" y="1776722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00A512-9A9E-41E3-A6DB-12F00E9FAAAE}">
      <dsp:nvSpPr>
        <dsp:cNvPr id="0" name=""/>
        <dsp:cNvSpPr/>
      </dsp:nvSpPr>
      <dsp:spPr>
        <a:xfrm>
          <a:off x="1032658" y="2631628"/>
          <a:ext cx="7126962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ENROLMENT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2658" y="2631628"/>
        <a:ext cx="7126962" cy="526465"/>
      </dsp:txXfrm>
    </dsp:sp>
    <dsp:sp modelId="{BC38AD39-76AF-4D94-8525-238924862FD2}">
      <dsp:nvSpPr>
        <dsp:cNvPr id="0" name=""/>
        <dsp:cNvSpPr/>
      </dsp:nvSpPr>
      <dsp:spPr>
        <a:xfrm>
          <a:off x="703617" y="2565820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E08104-D0E2-44AE-AC33-60AF480309CC}">
      <dsp:nvSpPr>
        <dsp:cNvPr id="0" name=""/>
        <dsp:cNvSpPr/>
      </dsp:nvSpPr>
      <dsp:spPr>
        <a:xfrm>
          <a:off x="834633" y="3421227"/>
          <a:ext cx="7324986" cy="526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ACADEMIC CALENDAR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4633" y="3421227"/>
        <a:ext cx="7324986" cy="526465"/>
      </dsp:txXfrm>
    </dsp:sp>
    <dsp:sp modelId="{86D97360-6D53-42D7-9F97-316987B277FD}">
      <dsp:nvSpPr>
        <dsp:cNvPr id="0" name=""/>
        <dsp:cNvSpPr/>
      </dsp:nvSpPr>
      <dsp:spPr>
        <a:xfrm>
          <a:off x="505592" y="3355419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0AD10-4EA3-4FA5-AAD2-F5EB49B672B6}">
      <dsp:nvSpPr>
        <dsp:cNvPr id="0" name=""/>
        <dsp:cNvSpPr/>
      </dsp:nvSpPr>
      <dsp:spPr>
        <a:xfrm>
          <a:off x="401579" y="4210826"/>
          <a:ext cx="7758041" cy="52646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8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CERTIFICATE OF ATTENDANCE &amp; TRANSCRIPT OF RECORDS</a:t>
          </a:r>
          <a:endParaRPr lang="es-ES" sz="1800" b="1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79" y="4210826"/>
        <a:ext cx="7758041" cy="526465"/>
      </dsp:txXfrm>
    </dsp:sp>
    <dsp:sp modelId="{1DE330F6-098F-4C15-9A2B-4758FD6C7305}">
      <dsp:nvSpPr>
        <dsp:cNvPr id="0" name=""/>
        <dsp:cNvSpPr/>
      </dsp:nvSpPr>
      <dsp:spPr>
        <a:xfrm>
          <a:off x="72538" y="4145018"/>
          <a:ext cx="658082" cy="6580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BECCBB-35F0-49C8-91BD-1375510F68BD}" type="datetimeFigureOut">
              <a:rPr lang="es-ES"/>
              <a:pPr>
                <a:defRPr/>
              </a:pPr>
              <a:t>27/1/21</a:t>
            </a:fld>
            <a:endParaRPr lang="es-E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D18203-8B7B-46D6-BF61-B51A75C092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215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1C43B3-5A12-4804-AB91-5B789101D870}" type="datetimeFigureOut">
              <a:rPr lang="es-ES"/>
              <a:pPr>
                <a:defRPr/>
              </a:pPr>
              <a:t>27/1/21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1DFCB-EB40-43D0-91E0-F6540B8C20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141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4F45C-765A-4001-8344-F34FF3B2F8B8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5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35BC8-8C75-427B-BC87-9D8F2C1E7D1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9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35BC8-8C75-427B-BC87-9D8F2C1E7D1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10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35BC8-8C75-427B-BC87-9D8F2C1E7D1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0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35BC8-8C75-427B-BC87-9D8F2C1E7D1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4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0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326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8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dirty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ACAA8-73BF-461F-B6F4-2FEFFEAA486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84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Tutorial:</a:t>
            </a:r>
            <a:r>
              <a:rPr lang="es-ES" dirty="0"/>
              <a:t> lo cambiaría por “</a:t>
            </a:r>
            <a:r>
              <a:rPr lang="es-ES" dirty="0" err="1"/>
              <a:t>tutoring</a:t>
            </a:r>
            <a:r>
              <a:rPr lang="es-ES" dirty="0"/>
              <a:t> </a:t>
            </a:r>
            <a:r>
              <a:rPr lang="es-ES" dirty="0" err="1"/>
              <a:t>timetable</a:t>
            </a:r>
            <a:r>
              <a:rPr lang="es-ES" dirty="0"/>
              <a:t>” o</a:t>
            </a:r>
            <a:r>
              <a:rPr lang="es-ES" baseline="0" dirty="0"/>
              <a:t> “</a:t>
            </a:r>
            <a:r>
              <a:rPr lang="es-ES" baseline="0" dirty="0" err="1"/>
              <a:t>visit</a:t>
            </a:r>
            <a:r>
              <a:rPr lang="es-ES" baseline="0" dirty="0"/>
              <a:t>/office/</a:t>
            </a:r>
            <a:r>
              <a:rPr lang="es-ES" baseline="0" dirty="0" err="1"/>
              <a:t>tutoring</a:t>
            </a:r>
            <a:r>
              <a:rPr lang="es-ES" baseline="0" dirty="0"/>
              <a:t> </a:t>
            </a:r>
            <a:r>
              <a:rPr lang="es-ES" baseline="0" dirty="0" err="1"/>
              <a:t>hours</a:t>
            </a:r>
            <a:r>
              <a:rPr lang="es-ES" baseline="0" dirty="0"/>
              <a:t>” o “</a:t>
            </a:r>
            <a:r>
              <a:rPr lang="es-ES" baseline="0" dirty="0" err="1"/>
              <a:t>tutoring</a:t>
            </a:r>
            <a:r>
              <a:rPr lang="es-ES" baseline="0" dirty="0"/>
              <a:t> </a:t>
            </a:r>
            <a:r>
              <a:rPr lang="es-ES" baseline="0" dirty="0" err="1"/>
              <a:t>sessions</a:t>
            </a:r>
            <a:r>
              <a:rPr lang="es-ES" baseline="0" dirty="0"/>
              <a:t>”. Aunque “tutorial” también tiene el sentido de tutoría, se entiende más como “tutorial” también es español, es decir, una especie de guía (ej. Video tutorial). Puede llevar a confusión , no se entiende bien hasta que en la siguiente diapositiva se ve que te refieres al horario.</a:t>
            </a:r>
          </a:p>
          <a:p>
            <a:endParaRPr lang="es-ES" baseline="0" dirty="0"/>
          </a:p>
          <a:p>
            <a:r>
              <a:rPr lang="es-ES" baseline="0" dirty="0" err="1"/>
              <a:t>First</a:t>
            </a:r>
            <a:r>
              <a:rPr lang="es-ES" baseline="0" dirty="0"/>
              <a:t>: lo pondría al final de la frase: “</a:t>
            </a:r>
            <a:r>
              <a:rPr lang="es-ES" baseline="0" dirty="0" err="1"/>
              <a:t>Find</a:t>
            </a:r>
            <a:r>
              <a:rPr lang="es-ES" baseline="0" dirty="0"/>
              <a:t> </a:t>
            </a:r>
            <a:r>
              <a:rPr lang="es-ES" baseline="0" dirty="0" err="1"/>
              <a:t>out</a:t>
            </a:r>
            <a:r>
              <a:rPr lang="es-ES" baseline="0" dirty="0"/>
              <a:t> </a:t>
            </a:r>
            <a:r>
              <a:rPr lang="es-ES" baseline="0" dirty="0" err="1"/>
              <a:t>about</a:t>
            </a:r>
            <a:r>
              <a:rPr lang="es-ES" baseline="0" dirty="0"/>
              <a:t> </a:t>
            </a:r>
            <a:r>
              <a:rPr lang="es-ES" baseline="0" dirty="0" err="1"/>
              <a:t>your</a:t>
            </a:r>
            <a:r>
              <a:rPr lang="es-ES" baseline="0" dirty="0"/>
              <a:t> </a:t>
            </a:r>
            <a:r>
              <a:rPr lang="es-ES" baseline="0" dirty="0" err="1"/>
              <a:t>coordinator’s</a:t>
            </a:r>
            <a:r>
              <a:rPr lang="es-ES" baseline="0" dirty="0"/>
              <a:t> </a:t>
            </a:r>
            <a:r>
              <a:rPr lang="es-ES" baseline="0" dirty="0" err="1"/>
              <a:t>tutoring</a:t>
            </a:r>
            <a:r>
              <a:rPr lang="es-ES" baseline="0" dirty="0"/>
              <a:t>/</a:t>
            </a:r>
            <a:r>
              <a:rPr lang="es-ES" baseline="0" dirty="0" err="1"/>
              <a:t>visit</a:t>
            </a:r>
            <a:r>
              <a:rPr lang="es-ES" baseline="0" dirty="0"/>
              <a:t> </a:t>
            </a:r>
            <a:r>
              <a:rPr lang="es-ES" baseline="0" dirty="0" err="1"/>
              <a:t>hours</a:t>
            </a:r>
            <a:r>
              <a:rPr lang="es-ES" baseline="0" dirty="0"/>
              <a:t> </a:t>
            </a:r>
            <a:r>
              <a:rPr lang="es-ES" baseline="0" dirty="0" err="1"/>
              <a:t>first</a:t>
            </a:r>
            <a:r>
              <a:rPr lang="es-ES" baseline="0" dirty="0"/>
              <a:t>”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41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7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BD113-528A-4D01-83D8-64EBB24D831A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40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7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06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14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25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dirty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2687"/>
            <a:ext cx="2946400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485EE-D127-4EFF-81BC-9746CA52F67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81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2687"/>
            <a:ext cx="2946400" cy="4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485EE-D127-4EFF-81BC-9746CA52F67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44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92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21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1DFCB-EB40-43D0-91E0-F6540B8C205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90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BD113-528A-4D01-83D8-64EBB24D831A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0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87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89092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C1D00C-EA01-4FFD-B6A5-8C200A6DDDB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42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89092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C1D00C-EA01-4FFD-B6A5-8C200A6DDDB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55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E1C7A-79F2-400C-A182-B189E5F4DDE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33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C57F2-FFFF-4BE9-87B7-0CE6BED1BED1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65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71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36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54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5174B50-0965-4465-8EA9-2F7D42300F49}" type="slidenum">
              <a:rPr lang="es-ES" sz="1200">
                <a:solidFill>
                  <a:prstClr val="black"/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es-E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5557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5174B50-0965-4465-8EA9-2F7D42300F49}" type="slidenum">
              <a:rPr lang="es-ES" sz="1200">
                <a:solidFill>
                  <a:prstClr val="black"/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es-E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662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5174B50-0965-4465-8EA9-2F7D42300F49}" type="slidenum">
              <a:rPr lang="es-ES" sz="1200">
                <a:solidFill>
                  <a:prstClr val="black"/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es-E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3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186EE-1309-4DB0-B247-041E662647AA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48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20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099F2-C978-4577-8156-802DF1B80F93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581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B5433-ABCF-4D62-B193-1D8283F908D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193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01528C9-B2E6-4EDB-8C2B-96F554E9DBD0}" type="slidenum">
              <a:rPr lang="es-E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es-ES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9911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528C9-B2E6-4EDB-8C2B-96F554E9DBD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92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3315" name="Shape 9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581292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3315" name="Shape 9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80211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55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893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5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20D7A-23EF-436A-BC89-F087D7F5A54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703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234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74B50-0965-4465-8EA9-2F7D42300F4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8053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F2CE1-F630-47D5-BCBF-214BBFA1AB4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8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27865-CC83-4AD8-BA7B-9DA79DD874C7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80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35BC8-8C75-427B-BC87-9D8F2C1E7D1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1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C2C85-5741-41F4-90E7-57CA54D1685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 bwMode="auto">
          <a:xfrm>
            <a:off x="3849688" y="9431179"/>
            <a:ext cx="2946400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35BC8-8C75-427B-BC87-9D8F2C1E7D1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0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1244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2557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20533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0282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9659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28332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4341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6192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77749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6620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162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A827E-309E-4C47-A1D6-3B05BC73629E}" type="datetime1">
              <a:rPr lang="en-GB" altLang="es-ES" noProof="0" smtClean="0"/>
              <a:pPr>
                <a:defRPr/>
              </a:pPr>
              <a:t>27/01/2021</a:t>
            </a:fld>
            <a:endParaRPr lang="en-GB" altLang="es-ES" noProof="0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s-ES" noProof="0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521F7-5767-4371-AF45-A09238CE826D}" type="slidenum">
              <a:rPr lang="en-GB" altLang="es-ES" noProof="0" smtClean="0"/>
              <a:pPr/>
              <a:t>‹Nº›</a:t>
            </a:fld>
            <a:endParaRPr lang="en-GB" altLang="es-ES" noProof="0"/>
          </a:p>
        </p:txBody>
      </p:sp>
    </p:spTree>
    <p:extLst>
      <p:ext uri="{BB962C8B-B14F-4D97-AF65-F5344CB8AC3E}">
        <p14:creationId xmlns:p14="http://schemas.microsoft.com/office/powerpoint/2010/main" val="3882380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1241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080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0920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75549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093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8400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03038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197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931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410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>
            <a:spLocks noChangeArrowheads="1"/>
          </p:cNvSpPr>
          <p:nvPr userDrawn="1"/>
        </p:nvSpPr>
        <p:spPr bwMode="auto">
          <a:xfrm>
            <a:off x="214313" y="0"/>
            <a:ext cx="5143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noProof="0" dirty="0">
                <a:solidFill>
                  <a:schemeClr val="bg1"/>
                </a:solidFill>
              </a:rPr>
              <a:t>El </a:t>
            </a:r>
            <a:r>
              <a:rPr lang="en-GB" sz="1400" noProof="0" dirty="0" err="1">
                <a:solidFill>
                  <a:schemeClr val="bg1"/>
                </a:solidFill>
              </a:rPr>
              <a:t>espacio</a:t>
            </a:r>
            <a:r>
              <a:rPr lang="en-GB" sz="1400" noProof="0" dirty="0">
                <a:solidFill>
                  <a:schemeClr val="bg1"/>
                </a:solidFill>
              </a:rPr>
              <a:t> </a:t>
            </a:r>
            <a:r>
              <a:rPr lang="en-GB" sz="1400" noProof="0" dirty="0" err="1">
                <a:solidFill>
                  <a:schemeClr val="bg1"/>
                </a:solidFill>
              </a:rPr>
              <a:t>europeo</a:t>
            </a:r>
            <a:r>
              <a:rPr lang="en-GB" sz="1400" noProof="0" dirty="0">
                <a:solidFill>
                  <a:schemeClr val="bg1"/>
                </a:solidFill>
              </a:rPr>
              <a:t> de …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8903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título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1960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4451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83739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59576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3654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4064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7881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037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89262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3360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9566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/>
              <a:t>Tercer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715874" y="200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715874" y="4772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80" name="Imagen 12"/>
          <p:cNvPicPr>
            <a:picLocks noChangeAspect="1" noChangeArrowheads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34" y="39702"/>
            <a:ext cx="909373" cy="8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81" name="Imagen 5"/>
          <p:cNvPicPr>
            <a:picLocks noChangeAspect="1" noChangeArrowheads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47" y="90131"/>
            <a:ext cx="762050" cy="7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3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691"/>
            <a:ext cx="3183026" cy="787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6" y="90130"/>
            <a:ext cx="1751856" cy="875928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09EF-04F3-44A7-9525-111D2F4C26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0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  <p:sldLayoutId id="2147484519" r:id="rId16"/>
    <p:sldLayoutId id="2147484520" r:id="rId17"/>
    <p:sldLayoutId id="2147484521" r:id="rId18"/>
    <p:sldLayoutId id="2147484522" r:id="rId19"/>
    <p:sldLayoutId id="2147484523" r:id="rId20"/>
    <p:sldLayoutId id="2147484524" r:id="rId21"/>
    <p:sldLayoutId id="2147484525" r:id="rId22"/>
    <p:sldLayoutId id="2147484526" r:id="rId23"/>
    <p:sldLayoutId id="2147484527" r:id="rId24"/>
    <p:sldLayoutId id="2147484528" r:id="rId25"/>
    <p:sldLayoutId id="2147484529" r:id="rId26"/>
    <p:sldLayoutId id="2147484530" r:id="rId27"/>
    <p:sldLayoutId id="2147484531" r:id="rId28"/>
    <p:sldLayoutId id="2147484532" r:id="rId29"/>
    <p:sldLayoutId id="2147484533" r:id="rId30"/>
    <p:sldLayoutId id="2147484534" r:id="rId31"/>
    <p:sldLayoutId id="2147484535" r:id="rId32"/>
    <p:sldLayoutId id="2147484476" r:id="rId3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www.uv.es/relint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inks.uv.es/incoming/coordinato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.bbcollab.com/guest/c38e2a6f329740a89fbb8c77ecabc8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uv.e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links.uv.es/8q9UC8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UV_EG" TargetMode="External"/><Relationship Id="rId3" Type="http://schemas.openxmlformats.org/officeDocument/2006/relationships/hyperlink" Target="http://mmedia.uv.es/" TargetMode="External"/><Relationship Id="rId7" Type="http://schemas.openxmlformats.org/officeDocument/2006/relationships/hyperlink" Target="https://www.facebook.com/universitatdevalenci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uvapp.uv.es/" TargetMode="External"/><Relationship Id="rId5" Type="http://schemas.openxmlformats.org/officeDocument/2006/relationships/hyperlink" Target="http://ocw.uv.es/" TargetMode="External"/><Relationship Id="rId4" Type="http://schemas.openxmlformats.org/officeDocument/2006/relationships/hyperlink" Target="http://www.youtube.com/user/UniversitatValencia" TargetMode="External"/><Relationship Id="rId9" Type="http://schemas.openxmlformats.org/officeDocument/2006/relationships/hyperlink" Target="http://www.linkedin.com/school/university-of-valencia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va.es/en/inicio/presentacion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.es/uvdisability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uv.esnvlc.es" TargetMode="Externa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://www.esnuv.es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.es/cmrpeset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esa.es/esl/residencias/damia_bonet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.es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emf"/><Relationship Id="rId5" Type="http://schemas.openxmlformats.org/officeDocument/2006/relationships/hyperlink" Target="http://www.uv.es/comunica" TargetMode="Externa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D73A7685-6B19-4C2B-BBF0-E6D8A46F2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10745" r="22002" b="46661"/>
          <a:stretch/>
        </p:blipFill>
        <p:spPr>
          <a:xfrm>
            <a:off x="4502" y="980728"/>
            <a:ext cx="9144000" cy="9297249"/>
          </a:xfrm>
          <a:prstGeom prst="rect">
            <a:avLst/>
          </a:prstGeom>
        </p:spPr>
      </p:pic>
      <p:sp useBgFill="1">
        <p:nvSpPr>
          <p:cNvPr id="2" name="4 Rectángulo">
            <a:extLst>
              <a:ext uri="{FF2B5EF4-FFF2-40B4-BE49-F238E27FC236}">
                <a16:creationId xmlns:a16="http://schemas.microsoft.com/office/drawing/2014/main" id="{0274BDB4-D82D-4021-9696-C820DCD281CC}"/>
              </a:ext>
            </a:extLst>
          </p:cNvPr>
          <p:cNvSpPr/>
          <p:nvPr/>
        </p:nvSpPr>
        <p:spPr>
          <a:xfrm>
            <a:off x="-37500" y="3429000"/>
            <a:ext cx="9181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     						Welcome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rPr>
              <a:t> Session 		</a:t>
            </a:r>
            <a:r>
              <a:rPr lang="en-US" sz="2000" b="1" i="1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29</a:t>
            </a:r>
            <a:r>
              <a:rPr lang="en-US" sz="2000" b="1" i="1" baseline="30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</a:t>
            </a:r>
            <a:r>
              <a:rPr lang="en-US" sz="2000" b="1" i="1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January, 2021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32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ChangeArrowheads="1"/>
          </p:cNvSpPr>
          <p:nvPr/>
        </p:nvSpPr>
        <p:spPr bwMode="auto">
          <a:xfrm>
            <a:off x="539750" y="1700213"/>
            <a:ext cx="7920038" cy="20891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3 Título"/>
          <p:cNvSpPr>
            <a:spLocks/>
          </p:cNvSpPr>
          <p:nvPr/>
        </p:nvSpPr>
        <p:spPr bwMode="auto">
          <a:xfrm>
            <a:off x="971550" y="2009775"/>
            <a:ext cx="7345363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UV Campuses</a:t>
            </a:r>
          </a:p>
        </p:txBody>
      </p:sp>
    </p:spTree>
    <p:extLst>
      <p:ext uri="{BB962C8B-B14F-4D97-AF65-F5344CB8AC3E}">
        <p14:creationId xmlns:p14="http://schemas.microsoft.com/office/powerpoint/2010/main" val="30539777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421882" y="1501935"/>
            <a:ext cx="2160587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425616" y="1501935"/>
            <a:ext cx="2160587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6418148" y="1511647"/>
            <a:ext cx="2160588" cy="4683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13" descr="Dep_Occident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0806" y="4173885"/>
            <a:ext cx="2085329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Fac_Farmac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6068" y="4173885"/>
            <a:ext cx="2297113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425616" y="952847"/>
            <a:ext cx="8139113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3 Título"/>
          <p:cNvSpPr>
            <a:spLocks/>
          </p:cNvSpPr>
          <p:nvPr/>
        </p:nvSpPr>
        <p:spPr bwMode="auto">
          <a:xfrm>
            <a:off x="1367396" y="1007616"/>
            <a:ext cx="65547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3 urban campuses</a:t>
            </a:r>
          </a:p>
        </p:txBody>
      </p:sp>
      <p:sp>
        <p:nvSpPr>
          <p:cNvPr id="11" name="3 Título"/>
          <p:cNvSpPr>
            <a:spLocks/>
          </p:cNvSpPr>
          <p:nvPr/>
        </p:nvSpPr>
        <p:spPr bwMode="auto">
          <a:xfrm>
            <a:off x="581912" y="1515921"/>
            <a:ext cx="19446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Blasco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Ibáñez</a:t>
            </a:r>
          </a:p>
        </p:txBody>
      </p:sp>
      <p:sp>
        <p:nvSpPr>
          <p:cNvPr id="13" name="3 Título"/>
          <p:cNvSpPr>
            <a:spLocks/>
          </p:cNvSpPr>
          <p:nvPr/>
        </p:nvSpPr>
        <p:spPr bwMode="auto">
          <a:xfrm>
            <a:off x="6554020" y="1511647"/>
            <a:ext cx="19446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Burjassot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4" name="3 Título"/>
          <p:cNvSpPr>
            <a:spLocks/>
          </p:cNvSpPr>
          <p:nvPr/>
        </p:nvSpPr>
        <p:spPr bwMode="auto">
          <a:xfrm>
            <a:off x="3421882" y="2258380"/>
            <a:ext cx="2445816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Social sciences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Teacher training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  <p:sp>
        <p:nvSpPr>
          <p:cNvPr id="15" name="3 Título"/>
          <p:cNvSpPr>
            <a:spLocks/>
          </p:cNvSpPr>
          <p:nvPr/>
        </p:nvSpPr>
        <p:spPr bwMode="auto">
          <a:xfrm>
            <a:off x="6516216" y="2303809"/>
            <a:ext cx="2160588" cy="18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Sciences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Engineering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  <p:sp>
        <p:nvSpPr>
          <p:cNvPr id="16" name="3 Título"/>
          <p:cNvSpPr>
            <a:spLocks/>
          </p:cNvSpPr>
          <p:nvPr/>
        </p:nvSpPr>
        <p:spPr bwMode="auto">
          <a:xfrm>
            <a:off x="460578" y="2492896"/>
            <a:ext cx="2661692" cy="19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Humanities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Education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 Health science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  <p:sp>
        <p:nvSpPr>
          <p:cNvPr id="19" name="3 Título"/>
          <p:cNvSpPr>
            <a:spLocks/>
          </p:cNvSpPr>
          <p:nvPr/>
        </p:nvSpPr>
        <p:spPr bwMode="auto">
          <a:xfrm>
            <a:off x="3529831" y="1501935"/>
            <a:ext cx="19446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Tarongers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  <p:pic>
        <p:nvPicPr>
          <p:cNvPr id="1026" name="Picture 2" descr="http://www.fulton.es/images/noticias/fgh_u._valencia_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14548"/>
            <a:ext cx="2616225" cy="16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087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136525" y="1124744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Facilities</a:t>
            </a:r>
          </a:p>
        </p:txBody>
      </p:sp>
      <p:sp>
        <p:nvSpPr>
          <p:cNvPr id="2" name="3 Título"/>
          <p:cNvSpPr>
            <a:spLocks/>
          </p:cNvSpPr>
          <p:nvPr/>
        </p:nvSpPr>
        <p:spPr bwMode="auto">
          <a:xfrm>
            <a:off x="136525" y="1814959"/>
            <a:ext cx="8756650" cy="312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Tipo de letra del sistema regular"/>
              <a:buChar char="■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The buildings of the FACULTIES host the secretariat, the departments, the offices of Professors, classrooms, reprography service, canteens, computer rooms and student associations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Tipo de letra del sistema regular"/>
              <a:buChar char="■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5000"/>
              <a:buFont typeface="Tipo de letra del sistema regular"/>
              <a:buChar char="■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Some Faculties and Schools not only teach in their main building, but also in classroom buildings (so-called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aularios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”)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28999" y="1039083"/>
            <a:ext cx="8139113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3 Título"/>
          <p:cNvSpPr>
            <a:spLocks/>
          </p:cNvSpPr>
          <p:nvPr/>
        </p:nvSpPr>
        <p:spPr bwMode="auto">
          <a:xfrm>
            <a:off x="1269796" y="1046039"/>
            <a:ext cx="65547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Other facilities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394666" y="1701676"/>
            <a:ext cx="2305050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3 Título"/>
          <p:cNvSpPr>
            <a:spLocks/>
          </p:cNvSpPr>
          <p:nvPr/>
        </p:nvSpPr>
        <p:spPr bwMode="auto">
          <a:xfrm>
            <a:off x="3574847" y="1708055"/>
            <a:ext cx="19446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La Nau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253114" y="1708055"/>
            <a:ext cx="2447925" cy="4333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3 Título"/>
          <p:cNvSpPr>
            <a:spLocks/>
          </p:cNvSpPr>
          <p:nvPr/>
        </p:nvSpPr>
        <p:spPr bwMode="auto">
          <a:xfrm>
            <a:off x="6382495" y="1708055"/>
            <a:ext cx="21891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Jardín Botánico</a:t>
            </a:r>
          </a:p>
        </p:txBody>
      </p:sp>
      <p:sp>
        <p:nvSpPr>
          <p:cNvPr id="15" name="3 Título"/>
          <p:cNvSpPr>
            <a:spLocks/>
          </p:cNvSpPr>
          <p:nvPr/>
        </p:nvSpPr>
        <p:spPr bwMode="auto">
          <a:xfrm>
            <a:off x="3340238" y="2343821"/>
            <a:ext cx="24479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UV’s historic site, currently a cultural centre and host of academic ceremonies</a:t>
            </a:r>
          </a:p>
        </p:txBody>
      </p:sp>
      <p:sp>
        <p:nvSpPr>
          <p:cNvPr id="16" name="3 Título"/>
          <p:cNvSpPr>
            <a:spLocks/>
          </p:cNvSpPr>
          <p:nvPr/>
        </p:nvSpPr>
        <p:spPr bwMode="auto">
          <a:xfrm>
            <a:off x="6213475" y="2348880"/>
            <a:ext cx="23336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Botanical garden founded in 1567, located in the city centre. </a:t>
            </a:r>
          </a:p>
        </p:txBody>
      </p:sp>
      <p:pic>
        <p:nvPicPr>
          <p:cNvPr id="17" name="Picture 21" descr="plànol superior edifici La N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3738" y="4391696"/>
            <a:ext cx="252095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2" descr="Fachada_sur_con_naranj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75" y="4380583"/>
            <a:ext cx="230346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642938" y="1695326"/>
            <a:ext cx="2305050" cy="4333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3 Título"/>
          <p:cNvSpPr>
            <a:spLocks/>
          </p:cNvSpPr>
          <p:nvPr/>
        </p:nvSpPr>
        <p:spPr bwMode="auto">
          <a:xfrm>
            <a:off x="787400" y="1726927"/>
            <a:ext cx="19446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Rectorado</a:t>
            </a:r>
          </a:p>
        </p:txBody>
      </p:sp>
      <p:sp>
        <p:nvSpPr>
          <p:cNvPr id="21" name="3 Título"/>
          <p:cNvSpPr>
            <a:spLocks/>
          </p:cNvSpPr>
          <p:nvPr/>
        </p:nvSpPr>
        <p:spPr bwMode="auto">
          <a:xfrm>
            <a:off x="407194" y="2395663"/>
            <a:ext cx="2705100" cy="146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t>The UV Principal’s building and host of the central administrative services</a:t>
            </a:r>
          </a:p>
        </p:txBody>
      </p:sp>
      <p:pic>
        <p:nvPicPr>
          <p:cNvPr id="22" name="Picture 14" descr="rector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4396458"/>
            <a:ext cx="20002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90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683568" y="1412776"/>
            <a:ext cx="5400600" cy="2489446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Administrative </a:t>
            </a:r>
          </a:p>
          <a:p>
            <a:pPr marL="0" indent="0">
              <a:buFontTx/>
              <a:buNone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guide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3568" y="3902222"/>
            <a:ext cx="7859068" cy="26161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sz="1600" dirty="0" err="1">
                <a:solidFill>
                  <a:schemeClr val="tx2"/>
                </a:solidFill>
                <a:latin typeface="+mj-lt"/>
              </a:rPr>
              <a:t>Sonsoles</a:t>
            </a:r>
            <a:r>
              <a:rPr lang="es-ES" sz="1600" dirty="0">
                <a:solidFill>
                  <a:schemeClr val="tx2"/>
                </a:solidFill>
                <a:latin typeface="+mj-lt"/>
              </a:rPr>
              <a:t> Oñate</a:t>
            </a:r>
          </a:p>
          <a:p>
            <a:pPr algn="r"/>
            <a:r>
              <a:rPr lang="es-ES" sz="1600" dirty="0">
                <a:solidFill>
                  <a:schemeClr val="tx2"/>
                </a:solidFill>
                <a:latin typeface="+mj-lt"/>
              </a:rPr>
              <a:t>Incoming </a:t>
            </a:r>
            <a:r>
              <a:rPr lang="es-ES" sz="1600" dirty="0" err="1">
                <a:solidFill>
                  <a:schemeClr val="tx2"/>
                </a:solidFill>
                <a:latin typeface="+mj-lt"/>
              </a:rPr>
              <a:t>Students</a:t>
            </a:r>
            <a:r>
              <a:rPr lang="es-E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s-ES" sz="1600" dirty="0" err="1">
                <a:solidFill>
                  <a:schemeClr val="tx2"/>
                </a:solidFill>
                <a:latin typeface="+mj-lt"/>
              </a:rPr>
              <a:t>Advisor</a:t>
            </a:r>
            <a:endParaRPr lang="es-ES" sz="1600" dirty="0">
              <a:solidFill>
                <a:schemeClr val="tx2"/>
              </a:solidFill>
              <a:latin typeface="+mj-lt"/>
            </a:endParaRPr>
          </a:p>
          <a:p>
            <a:pPr algn="r"/>
            <a:endParaRPr lang="es-ES" b="1" dirty="0">
              <a:solidFill>
                <a:schemeClr val="tx2"/>
              </a:solidFill>
              <a:latin typeface="+mn-lt"/>
            </a:endParaRPr>
          </a:p>
          <a:p>
            <a:pPr algn="r"/>
            <a:r>
              <a:rPr lang="es-ES" sz="1600" b="1" dirty="0">
                <a:solidFill>
                  <a:schemeClr val="tx2"/>
                </a:solidFill>
                <a:latin typeface="+mn-lt"/>
              </a:rPr>
              <a:t>Servicio de Relaciones Internacionales y Cooperación</a:t>
            </a:r>
          </a:p>
          <a:p>
            <a:pPr algn="r"/>
            <a:r>
              <a:rPr lang="es-ES" sz="1600" dirty="0">
                <a:solidFill>
                  <a:schemeClr val="tx2"/>
                </a:solidFill>
                <a:latin typeface="+mn-lt"/>
              </a:rPr>
              <a:t>Palacio de </a:t>
            </a:r>
            <a:r>
              <a:rPr lang="es-ES" sz="1600" dirty="0" err="1">
                <a:solidFill>
                  <a:schemeClr val="tx2"/>
                </a:solidFill>
                <a:latin typeface="+mn-lt"/>
              </a:rPr>
              <a:t>Cerveró</a:t>
            </a:r>
            <a:endParaRPr lang="es-ES" sz="1600" dirty="0">
              <a:solidFill>
                <a:schemeClr val="tx2"/>
              </a:solidFill>
              <a:latin typeface="+mn-lt"/>
            </a:endParaRPr>
          </a:p>
          <a:p>
            <a:pPr algn="r"/>
            <a:r>
              <a:rPr lang="es-ES" sz="1600" dirty="0">
                <a:solidFill>
                  <a:schemeClr val="tx2"/>
                </a:solidFill>
                <a:latin typeface="+mn-lt"/>
              </a:rPr>
              <a:t>Plaza Cisneros, 4.</a:t>
            </a:r>
          </a:p>
          <a:p>
            <a:pPr algn="r"/>
            <a:r>
              <a:rPr lang="es-ES" sz="1600" dirty="0">
                <a:solidFill>
                  <a:schemeClr val="tx2"/>
                </a:solidFill>
                <a:latin typeface="+mn-lt"/>
              </a:rPr>
              <a:t>Valencia 46003</a:t>
            </a:r>
          </a:p>
          <a:p>
            <a:pPr algn="r"/>
            <a:r>
              <a:rPr lang="es-ES" sz="1600" dirty="0">
                <a:solidFill>
                  <a:schemeClr val="tx2"/>
                </a:solidFill>
                <a:latin typeface="+mn-lt"/>
                <a:hlinkClick r:id="rId2"/>
              </a:rPr>
              <a:t>www.uv.es/relint</a:t>
            </a:r>
            <a:endParaRPr lang="es-ES" sz="1600" dirty="0">
              <a:solidFill>
                <a:schemeClr val="tx2"/>
              </a:solidFill>
              <a:latin typeface="+mn-lt"/>
            </a:endParaRPr>
          </a:p>
          <a:p>
            <a:pPr algn="r"/>
            <a:r>
              <a:rPr lang="es-ES" sz="1600" b="1" dirty="0">
                <a:solidFill>
                  <a:schemeClr val="tx2"/>
                </a:solidFill>
                <a:latin typeface="+mn-lt"/>
              </a:rPr>
              <a:t>incoming@uv.es</a:t>
            </a:r>
          </a:p>
          <a:p>
            <a:pPr algn="r"/>
            <a:endParaRPr lang="es-ES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46" y="1443932"/>
            <a:ext cx="2458290" cy="2458290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5993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1124744"/>
            <a:ext cx="8496944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1">
                <a:solidFill>
                  <a:schemeClr val="tx2"/>
                </a:solidFill>
                <a:latin typeface="+mj-lt"/>
              </a:rPr>
              <a:t>INTRODUCTION</a:t>
            </a:r>
          </a:p>
          <a:p>
            <a:pPr algn="just">
              <a:lnSpc>
                <a:spcPct val="150000"/>
              </a:lnSpc>
            </a:pPr>
            <a:endParaRPr lang="en-GB" b="1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GB" b="1">
                <a:solidFill>
                  <a:schemeClr val="tx2"/>
                </a:solidFill>
                <a:latin typeface="+mj-lt"/>
              </a:rPr>
              <a:t>Welcome to Universitat de València! </a:t>
            </a:r>
          </a:p>
          <a:p>
            <a:pPr algn="ctr">
              <a:lnSpc>
                <a:spcPct val="150000"/>
              </a:lnSpc>
            </a:pPr>
            <a:r>
              <a:rPr lang="en-GB" b="1">
                <a:solidFill>
                  <a:schemeClr val="tx2"/>
                </a:solidFill>
                <a:latin typeface="+mj-lt"/>
              </a:rPr>
              <a:t>We are here to help you: </a:t>
            </a:r>
          </a:p>
          <a:p>
            <a:pPr algn="just">
              <a:lnSpc>
                <a:spcPct val="150000"/>
              </a:lnSpc>
            </a:pPr>
            <a:endParaRPr lang="en-GB" b="1">
              <a:solidFill>
                <a:schemeClr val="tx2"/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  <a:latin typeface="+mj-lt"/>
              </a:rPr>
              <a:t>IRS → </a:t>
            </a:r>
            <a:r>
              <a:rPr lang="en-GB">
                <a:solidFill>
                  <a:schemeClr val="tx2"/>
                </a:solidFill>
                <a:latin typeface="+mj-lt"/>
              </a:rPr>
              <a:t>International Relations Service. Central Office for the whole university.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  <a:latin typeface="+mj-lt"/>
              </a:rPr>
              <a:t>IROs → </a:t>
            </a:r>
            <a:r>
              <a:rPr lang="en-GB">
                <a:solidFill>
                  <a:schemeClr val="tx2"/>
                </a:solidFill>
                <a:latin typeface="+mj-lt"/>
              </a:rPr>
              <a:t>International Relations Offices. Located at some faculties.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  <a:latin typeface="+mj-lt"/>
              </a:rPr>
              <a:t>IR officer →</a:t>
            </a:r>
            <a:r>
              <a:rPr lang="en-GB">
                <a:solidFill>
                  <a:schemeClr val="tx2"/>
                </a:solidFill>
                <a:latin typeface="+mj-lt"/>
              </a:rPr>
              <a:t> person in the Secretaria of your faculty encharged of exchange students.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  <a:latin typeface="+mj-lt"/>
              </a:rPr>
              <a:t>Buddy program → </a:t>
            </a:r>
            <a:r>
              <a:rPr lang="en-GB">
                <a:solidFill>
                  <a:schemeClr val="tx2"/>
                </a:solidFill>
                <a:latin typeface="+mj-lt"/>
              </a:rPr>
              <a:t>local student asigned to help you.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  <a:latin typeface="+mj-lt"/>
              </a:rPr>
              <a:t>Academic coordinator → </a:t>
            </a:r>
            <a:r>
              <a:rPr lang="en-GB">
                <a:solidFill>
                  <a:schemeClr val="tx2"/>
                </a:solidFill>
                <a:latin typeface="+mj-lt"/>
              </a:rPr>
              <a:t>teacher responsable for exchange students in each degree.</a:t>
            </a:r>
          </a:p>
          <a:p>
            <a:pPr algn="just">
              <a:lnSpc>
                <a:spcPct val="150000"/>
              </a:lnSpc>
            </a:pPr>
            <a:endParaRPr lang="en-GB" b="1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805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908720"/>
            <a:ext cx="8452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b="1">
                <a:solidFill>
                  <a:schemeClr val="tx2"/>
                </a:solidFill>
                <a:latin typeface="+mj-lt"/>
              </a:rPr>
              <a:t>INTRODUCTION</a:t>
            </a:r>
          </a:p>
          <a:p>
            <a:pPr algn="just">
              <a:lnSpc>
                <a:spcPct val="150000"/>
              </a:lnSpc>
            </a:pPr>
            <a:endParaRPr lang="en-GB" b="1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GB" b="1" u="sng">
                <a:solidFill>
                  <a:schemeClr val="tx2"/>
                </a:solidFill>
                <a:latin typeface="+mj-lt"/>
              </a:rPr>
              <a:t>Who to ask for help ?</a:t>
            </a:r>
          </a:p>
          <a:p>
            <a:pPr algn="just">
              <a:lnSpc>
                <a:spcPct val="150000"/>
              </a:lnSpc>
            </a:pPr>
            <a:r>
              <a:rPr lang="en-GB">
                <a:solidFill>
                  <a:schemeClr val="tx2"/>
                </a:solidFill>
                <a:latin typeface="+mj-lt"/>
              </a:rPr>
              <a:t>Depending on your needs you will need advise from </a:t>
            </a:r>
            <a:r>
              <a:rPr lang="en-GB" b="1">
                <a:solidFill>
                  <a:schemeClr val="tx2"/>
                </a:solidFill>
                <a:latin typeface="+mj-lt"/>
              </a:rPr>
              <a:t>5 different professional profiles</a:t>
            </a:r>
            <a:r>
              <a:rPr lang="en-GB">
                <a:solidFill>
                  <a:schemeClr val="tx2"/>
                </a:solidFill>
                <a:latin typeface="+mj-lt"/>
              </a:rPr>
              <a:t>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657804"/>
            <a:ext cx="2520280" cy="1677131"/>
          </a:xfrm>
          <a:prstGeom prst="rect">
            <a:avLst/>
          </a:prstGeom>
        </p:spPr>
      </p:pic>
      <p:sp>
        <p:nvSpPr>
          <p:cNvPr id="8" name="3 Flecha derecha"/>
          <p:cNvSpPr/>
          <p:nvPr/>
        </p:nvSpPr>
        <p:spPr>
          <a:xfrm>
            <a:off x="7480372" y="5805264"/>
            <a:ext cx="1182992" cy="580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0028" y="2473560"/>
            <a:ext cx="7920880" cy="355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GB" b="1">
              <a:solidFill>
                <a:schemeClr val="tx2"/>
              </a:solidFill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b="1">
                <a:solidFill>
                  <a:schemeClr val="tx2"/>
                </a:solidFill>
              </a:rPr>
              <a:t>IRS → </a:t>
            </a:r>
            <a:r>
              <a:rPr lang="en-GB">
                <a:solidFill>
                  <a:schemeClr val="tx2"/>
                </a:solidFill>
              </a:rPr>
              <a:t>International Relations Service. Central Office </a:t>
            </a:r>
            <a:r>
              <a:rPr lang="en-GB" u="sng">
                <a:solidFill>
                  <a:schemeClr val="tx2"/>
                </a:solidFill>
              </a:rPr>
              <a:t>for the whole university</a:t>
            </a:r>
            <a:r>
              <a:rPr lang="en-GB">
                <a:solidFill>
                  <a:schemeClr val="tx2"/>
                </a:solidFill>
              </a:rPr>
              <a:t>.  Contact: </a:t>
            </a:r>
            <a:r>
              <a:rPr lang="en-GB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incoming@uv.es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</a:rPr>
              <a:t>IROs → </a:t>
            </a:r>
            <a:r>
              <a:rPr lang="en-GB">
                <a:solidFill>
                  <a:schemeClr val="tx2"/>
                </a:solidFill>
              </a:rPr>
              <a:t>International Relations Offices. Located </a:t>
            </a:r>
            <a:r>
              <a:rPr lang="en-GB" u="sng">
                <a:solidFill>
                  <a:schemeClr val="tx2"/>
                </a:solidFill>
              </a:rPr>
              <a:t>at some faculties</a:t>
            </a:r>
            <a:r>
              <a:rPr lang="en-GB">
                <a:solidFill>
                  <a:schemeClr val="tx2"/>
                </a:solidFill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2"/>
                </a:solidFill>
              </a:rPr>
              <a:t>IR officer →</a:t>
            </a:r>
            <a:r>
              <a:rPr lang="en-GB">
                <a:solidFill>
                  <a:schemeClr val="tx2"/>
                </a:solidFill>
              </a:rPr>
              <a:t> person in the Secretaria of your </a:t>
            </a:r>
            <a:r>
              <a:rPr lang="en-GB" u="sng">
                <a:solidFill>
                  <a:schemeClr val="tx2"/>
                </a:solidFill>
              </a:rPr>
              <a:t>faculty</a:t>
            </a:r>
            <a:r>
              <a:rPr lang="en-GB">
                <a:solidFill>
                  <a:schemeClr val="tx2"/>
                </a:solidFill>
              </a:rPr>
              <a:t> encharged of exchange students.</a:t>
            </a:r>
          </a:p>
          <a:p>
            <a:pPr algn="just">
              <a:lnSpc>
                <a:spcPct val="150000"/>
              </a:lnSpc>
            </a:pPr>
            <a:endParaRPr lang="en-GB" b="1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endParaRPr lang="en-GB">
              <a:solidFill>
                <a:schemeClr val="tx2"/>
              </a:solidFill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78858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552" y="2204864"/>
            <a:ext cx="7171906" cy="282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tx2"/>
                </a:solidFill>
                <a:latin typeface="+mj-lt"/>
              </a:rPr>
              <a:t>Buddy program → </a:t>
            </a:r>
            <a:r>
              <a:rPr lang="en-GB" u="sng" dirty="0">
                <a:solidFill>
                  <a:schemeClr val="tx2"/>
                </a:solidFill>
                <a:latin typeface="+mj-lt"/>
              </a:rPr>
              <a:t>local student</a:t>
            </a:r>
            <a:r>
              <a:rPr lang="en-GB" dirty="0">
                <a:solidFill>
                  <a:schemeClr val="tx2"/>
                </a:solidFill>
                <a:latin typeface="+mj-lt"/>
              </a:rPr>
              <a:t> assigned to help you. Contact: </a:t>
            </a:r>
            <a:r>
              <a:rPr lang="en-GB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mentors@uv.es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GB" dirty="0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GB" dirty="0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GB" dirty="0">
              <a:solidFill>
                <a:schemeClr val="tx2"/>
              </a:solidFill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+mj-lt"/>
              </a:rPr>
              <a:t>Academic coordinator → </a:t>
            </a:r>
            <a:r>
              <a:rPr lang="en-GB" u="sng" dirty="0">
                <a:solidFill>
                  <a:schemeClr val="tx2"/>
                </a:solidFill>
                <a:latin typeface="+mj-lt"/>
              </a:rPr>
              <a:t>teacher</a:t>
            </a:r>
            <a:r>
              <a:rPr lang="en-GB" dirty="0">
                <a:solidFill>
                  <a:schemeClr val="tx2"/>
                </a:solidFill>
                <a:latin typeface="+mj-lt"/>
              </a:rPr>
              <a:t> responsible for exchange students in each degree. More info: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http://links.uv.es/incoming/coordinators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r="13572"/>
          <a:stretch/>
        </p:blipFill>
        <p:spPr>
          <a:xfrm>
            <a:off x="7711458" y="4077383"/>
            <a:ext cx="1368152" cy="20979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7358" r="11285"/>
          <a:stretch/>
        </p:blipFill>
        <p:spPr>
          <a:xfrm>
            <a:off x="7236296" y="1648420"/>
            <a:ext cx="1368152" cy="181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8704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1560" y="692696"/>
            <a:ext cx="31683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tx2"/>
              </a:solidFill>
              <a:latin typeface="+mj-lt"/>
            </a:endParaRPr>
          </a:p>
          <a:p>
            <a:r>
              <a:rPr lang="en-GB" b="1" u="sng" dirty="0">
                <a:solidFill>
                  <a:schemeClr val="tx2"/>
                </a:solidFill>
                <a:latin typeface="+mj-lt"/>
              </a:rPr>
              <a:t>How to ask for help ?</a:t>
            </a:r>
          </a:p>
          <a:p>
            <a:endParaRPr lang="en-GB" b="1" u="sng" dirty="0">
              <a:solidFill>
                <a:schemeClr val="tx2"/>
              </a:solidFill>
              <a:latin typeface="+mj-lt"/>
            </a:endParaRPr>
          </a:p>
          <a:p>
            <a:endParaRPr lang="en-GB" b="1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j-lt"/>
              </a:rPr>
              <a:t>Provide your personal UV ID Number. </a:t>
            </a: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pPr marL="742950" lvl="1" indent="-285750">
              <a:buFont typeface="Tipo de letra del sistema regular"/>
              <a:buChar char="-"/>
            </a:pPr>
            <a:r>
              <a:rPr lang="en-GB" dirty="0">
                <a:solidFill>
                  <a:schemeClr val="tx2"/>
                </a:solidFill>
                <a:latin typeface="+mj-lt"/>
              </a:rPr>
              <a:t>Example: </a:t>
            </a:r>
            <a:r>
              <a:rPr lang="en-GB" dirty="0">
                <a:solidFill>
                  <a:schemeClr val="tx2"/>
                </a:solidFill>
              </a:rPr>
              <a:t>M9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123456X</a:t>
            </a:r>
            <a:r>
              <a:rPr lang="en-GB" dirty="0">
                <a:solidFill>
                  <a:schemeClr val="tx2"/>
                </a:solidFill>
                <a:latin typeface="+mj-lt"/>
              </a:rPr>
              <a:t>. </a:t>
            </a:r>
          </a:p>
          <a:p>
            <a:pPr marL="742950" lvl="1" indent="-285750">
              <a:buFont typeface="Tipo de letra del sistema regular"/>
              <a:buChar char="-"/>
            </a:pPr>
            <a:r>
              <a:rPr lang="en-GB" dirty="0">
                <a:solidFill>
                  <a:schemeClr val="tx2"/>
                </a:solidFill>
                <a:latin typeface="+mj-lt"/>
              </a:rPr>
              <a:t>You can find it in your </a:t>
            </a:r>
            <a:r>
              <a:rPr lang="en-GB" i="1" dirty="0">
                <a:solidFill>
                  <a:schemeClr val="tx2"/>
                </a:solidFill>
                <a:latin typeface="+mj-lt"/>
              </a:rPr>
              <a:t>Letter of Acceptance.</a:t>
            </a: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j-lt"/>
              </a:rPr>
              <a:t>Use your UV email account </a:t>
            </a:r>
            <a:r>
              <a:rPr lang="en-GB" dirty="0">
                <a:solidFill>
                  <a:srgbClr val="00B0F0"/>
                </a:solidFill>
                <a:latin typeface="+mj-lt"/>
              </a:rPr>
              <a:t>(@</a:t>
            </a:r>
            <a:r>
              <a:rPr lang="en-GB" dirty="0" err="1">
                <a:solidFill>
                  <a:srgbClr val="00B0F0"/>
                </a:solidFill>
                <a:latin typeface="+mj-lt"/>
              </a:rPr>
              <a:t>alumni.uv.es</a:t>
            </a:r>
            <a:r>
              <a:rPr lang="en-GB" dirty="0">
                <a:solidFill>
                  <a:schemeClr val="tx2"/>
                </a:solidFill>
                <a:latin typeface="+mj-lt"/>
              </a:rPr>
              <a:t>) as soon as you get it.</a:t>
            </a: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j-lt"/>
              </a:rPr>
              <a:t>Avoid to send emails to multiple recipients.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5066702" cy="44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3053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755576" y="1196752"/>
          <a:ext cx="763284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7486562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Rectángulo">
            <a:extLst>
              <a:ext uri="{FF2B5EF4-FFF2-40B4-BE49-F238E27FC236}">
                <a16:creationId xmlns:a16="http://schemas.microsoft.com/office/drawing/2014/main" id="{0274BDB4-D82D-4021-9696-C820DCD281CC}"/>
              </a:ext>
            </a:extLst>
          </p:cNvPr>
          <p:cNvSpPr/>
          <p:nvPr/>
        </p:nvSpPr>
        <p:spPr>
          <a:xfrm>
            <a:off x="0" y="1196752"/>
            <a:ext cx="9144000" cy="10801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Segoe UI Semibold" panose="020B0702040204020203" pitchFamily="34" charset="0"/>
              </a:rPr>
              <a:t>     Welcome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rPr>
              <a:t> Session 	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chemeClr val="tx2"/>
                </a:solidFill>
                <a:latin typeface="+mj-lt"/>
                <a:cs typeface="Segoe UI Semibold" panose="020B0702040204020203" pitchFamily="34" charset="0"/>
              </a:rPr>
              <a:t>	</a:t>
            </a:r>
            <a:r>
              <a:rPr lang="en-US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29</a:t>
            </a:r>
            <a:r>
              <a:rPr lang="en-US" sz="2000" b="1" i="1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</a:t>
            </a:r>
            <a:r>
              <a:rPr lang="en-US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January, 2021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20813"/>
              </p:ext>
            </p:extLst>
          </p:nvPr>
        </p:nvGraphicFramePr>
        <p:xfrm>
          <a:off x="539552" y="2492900"/>
          <a:ext cx="7848872" cy="3960439"/>
        </p:xfrm>
        <a:graphic>
          <a:graphicData uri="http://schemas.openxmlformats.org/drawingml/2006/table">
            <a:tbl>
              <a:tblPr/>
              <a:tblGrid>
                <a:gridCol w="1837784">
                  <a:extLst>
                    <a:ext uri="{9D8B030D-6E8A-4147-A177-3AD203B41FA5}">
                      <a16:colId xmlns:a16="http://schemas.microsoft.com/office/drawing/2014/main" val="1708592454"/>
                    </a:ext>
                  </a:extLst>
                </a:gridCol>
                <a:gridCol w="6011088">
                  <a:extLst>
                    <a:ext uri="{9D8B030D-6E8A-4147-A177-3AD203B41FA5}">
                      <a16:colId xmlns:a16="http://schemas.microsoft.com/office/drawing/2014/main" val="2095270850"/>
                    </a:ext>
                  </a:extLst>
                </a:gridCol>
              </a:tblGrid>
              <a:tr h="2329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11:00 - 11:15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Introduction: life in Valencia.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094053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 dirty="0" err="1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Universitat</a:t>
                      </a:r>
                      <a:r>
                        <a:rPr lang="es-ES" sz="1400" b="1" i="0" u="none" strike="noStrike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 de Valencia. Campus &amp; </a:t>
                      </a:r>
                      <a:r>
                        <a:rPr lang="es-ES" sz="1400" b="1" i="0" u="none" strike="noStrike" dirty="0" err="1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Facilities</a:t>
                      </a:r>
                      <a:r>
                        <a:rPr lang="es-ES" sz="1400" b="1" i="0" u="none" strike="noStrike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39169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Esteban Sanchis Kilders.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82442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Delegate of the Principal for Mobility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9853012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7363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11:15-11:30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Administrative Guide.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196531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 dirty="0" err="1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Sonsoles</a:t>
                      </a:r>
                      <a:r>
                        <a:rPr lang="es-ES" sz="14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Oñate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389414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Incoming Students Advisor.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935334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44009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11:30-12:00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University Life.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389508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Esteban Sanchis Kilders.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767539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Delegate of the Principal for Mobility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61721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459464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12:00 - 12:30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</a:rPr>
                        <a:t>Questions &amp; Answers.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956936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Esteban Sanchis Kilders. Delegate of the Principal for Mobility.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92650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Carlos Pomer Monferrer. Head of International Office.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288160"/>
                  </a:ext>
                </a:extLst>
              </a:tr>
              <a:tr h="232967"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Sonsoles Oñate. Incoming Students Advisor.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404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31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1428750"/>
          <a:ext cx="8229600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230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556792"/>
            <a:ext cx="3240359" cy="4267673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67544" y="1700808"/>
            <a:ext cx="46396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From Monday, 1st of February you will receive an email sent from 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entreu@uv.es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 with your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Certificate of Arrival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at Universitat de València.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b="1" i="1" dirty="0">
                <a:solidFill>
                  <a:schemeClr val="tx2"/>
                </a:solidFill>
                <a:latin typeface="+mn-lt"/>
              </a:rPr>
              <a:t>It is an official document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with a valid digital signature and a verification code.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In case you need any specific model of Certificate of Arrival to be signed, please, fill it in and send it to </a:t>
            </a:r>
            <a:r>
              <a:rPr lang="en-US" b="1" dirty="0">
                <a:solidFill>
                  <a:srgbClr val="00B0F0"/>
                </a:solidFill>
                <a:latin typeface="+mn-lt"/>
              </a:rPr>
              <a:t>incodocs@uv.es</a:t>
            </a:r>
          </a:p>
        </p:txBody>
      </p:sp>
    </p:spTree>
    <p:extLst>
      <p:ext uri="{BB962C8B-B14F-4D97-AF65-F5344CB8AC3E}">
        <p14:creationId xmlns:p14="http://schemas.microsoft.com/office/powerpoint/2010/main" val="1740150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1428750"/>
          <a:ext cx="8229600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410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99592" y="1196752"/>
            <a:ext cx="7848872" cy="47345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u="sng" dirty="0">
                <a:solidFill>
                  <a:schemeClr val="tx2"/>
                </a:solidFill>
                <a:latin typeface="+mn-lt"/>
                <a:cs typeface="+mn-cs"/>
              </a:rPr>
              <a:t>Friday, 29th </a:t>
            </a:r>
            <a:r>
              <a:rPr lang="es-ES" sz="2000" b="1" u="sng" dirty="0" err="1">
                <a:solidFill>
                  <a:schemeClr val="tx2"/>
                </a:solidFill>
                <a:latin typeface="+mn-lt"/>
                <a:cs typeface="+mn-cs"/>
              </a:rPr>
              <a:t>January</a:t>
            </a:r>
            <a:r>
              <a:rPr lang="es-ES" sz="2000" b="1" u="sng" dirty="0">
                <a:solidFill>
                  <a:schemeClr val="tx2"/>
                </a:solidFill>
                <a:latin typeface="+mn-lt"/>
                <a:cs typeface="+mn-cs"/>
              </a:rPr>
              <a:t>, 2021.</a:t>
            </a: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solidFill>
                <a:srgbClr val="1F4E7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Philology, Translation and Communication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Campus</a:t>
            </a:r>
            <a:r>
              <a:rPr lang="es-ES" sz="1400" dirty="0">
                <a:solidFill>
                  <a:srgbClr val="1F4E79"/>
                </a:solidFill>
              </a:rPr>
              <a:t>: Blasco </a:t>
            </a:r>
            <a:r>
              <a:rPr lang="es-ES" sz="1400" dirty="0" err="1">
                <a:solidFill>
                  <a:srgbClr val="1F4E79"/>
                </a:solidFill>
              </a:rPr>
              <a:t>Ibañez</a:t>
            </a:r>
            <a:endParaRPr lang="es-ES" sz="14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Time: 13:00 pm.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lvl="0" algn="ctr">
              <a:defRPr/>
            </a:pPr>
            <a:r>
              <a:rPr lang="es-ES" sz="1400" dirty="0">
                <a:solidFill>
                  <a:srgbClr val="1F4E79"/>
                </a:solidFill>
              </a:rPr>
              <a:t>Place: online </a:t>
            </a:r>
          </a:p>
          <a:p>
            <a:pPr lvl="0" algn="ctr">
              <a:defRPr/>
            </a:pPr>
            <a:r>
              <a:rPr lang="es-ES" sz="1400" dirty="0">
                <a:solidFill>
                  <a:srgbClr val="1F4E79"/>
                </a:solidFill>
                <a:hlinkClick r:id="rId3"/>
              </a:rPr>
              <a:t>https://eu.bbcollab.com/guest/c38e2a6f329740a89fbb8c77ecabc8df</a:t>
            </a:r>
            <a:endParaRPr lang="es-ES" sz="1400" dirty="0">
              <a:solidFill>
                <a:srgbClr val="1F4E79"/>
              </a:solidFill>
            </a:endParaRPr>
          </a:p>
          <a:p>
            <a:pPr lvl="0">
              <a:defRPr/>
            </a:pPr>
            <a:endParaRPr lang="es-ES" sz="1400" dirty="0">
              <a:solidFill>
                <a:srgbClr val="1F4E79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400" dirty="0">
              <a:solidFill>
                <a:srgbClr val="1F4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u="sng" dirty="0" err="1">
                <a:solidFill>
                  <a:schemeClr val="tx2"/>
                </a:solidFill>
                <a:latin typeface="+mn-lt"/>
                <a:cs typeface="+mn-cs"/>
              </a:rPr>
              <a:t>Monday</a:t>
            </a:r>
            <a:r>
              <a:rPr lang="es-ES" sz="2000" b="1" u="sng" dirty="0">
                <a:solidFill>
                  <a:schemeClr val="tx2"/>
                </a:solidFill>
                <a:latin typeface="+mn-lt"/>
                <a:cs typeface="+mn-cs"/>
              </a:rPr>
              <a:t>, 1st </a:t>
            </a:r>
            <a:r>
              <a:rPr lang="es-ES" sz="2000" b="1" u="sng" dirty="0" err="1">
                <a:solidFill>
                  <a:schemeClr val="tx2"/>
                </a:solidFill>
                <a:latin typeface="+mn-lt"/>
                <a:cs typeface="+mn-cs"/>
              </a:rPr>
              <a:t>February</a:t>
            </a:r>
            <a:r>
              <a:rPr lang="es-ES" sz="2000" b="1" u="sng" dirty="0">
                <a:solidFill>
                  <a:schemeClr val="tx2"/>
                </a:solidFill>
                <a:latin typeface="+mn-lt"/>
                <a:cs typeface="+mn-cs"/>
              </a:rPr>
              <a:t>, 2021.</a:t>
            </a:r>
            <a:r>
              <a:rPr lang="es-ES" sz="2400" b="1" dirty="0">
                <a:solidFill>
                  <a:schemeClr val="tx2"/>
                </a:solidFill>
                <a:latin typeface="+mn-lt"/>
                <a:cs typeface="+mn-cs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Social </a:t>
            </a:r>
            <a:r>
              <a:rPr kumimoji="0" lang="es-ES" b="1" i="0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kumimoji="0" lang="es-ES" b="1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ES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Campus: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Tarongers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Time: 16:00 pm.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Place: “Sala de Actos” of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Faculty 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Address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Avda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dels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Tarongers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s/n.46021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Valencia</a:t>
            </a: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67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55576" y="1124744"/>
            <a:ext cx="8021577" cy="51474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>
                <a:solidFill>
                  <a:schemeClr val="tx2"/>
                </a:solidFill>
                <a:latin typeface="+mn-lt"/>
                <a:cs typeface="+mn-cs"/>
              </a:rPr>
              <a:t>Faculties with past meetings (28th January, 2021):</a:t>
            </a: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600" b="1">
              <a:solidFill>
                <a:srgbClr val="1F4E7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Economics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Pharmacy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Psychology and Speech Therapy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case you have missed it, we</a:t>
            </a:r>
            <a:r>
              <a:rPr kumimoji="0" lang="en-GB" sz="1600" b="1" i="0" u="none" strike="noStrike" kern="1200" cap="none" spc="0" normalizeH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recommend you to ask  them for guidance</a:t>
            </a: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GB" sz="1600" b="1">
              <a:solidFill>
                <a:srgbClr val="1F4E7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Economics:   </a:t>
            </a:r>
            <a:r>
              <a:rPr lang="en-GB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int-of.economia@uv.es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Pharmacy:  </a:t>
            </a:r>
            <a:r>
              <a:rPr lang="en-GB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farmaerasmus@uv.es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Psychology and Speech Therapy:  </a:t>
            </a:r>
            <a:r>
              <a:rPr lang="en-GB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interpsi@uv.es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GB" sz="1600" b="1">
              <a:solidFill>
                <a:srgbClr val="1F4E7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84382"/>
            <a:ext cx="231492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31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1428750"/>
          <a:ext cx="8229600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2908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3 Título"/>
          <p:cNvSpPr>
            <a:spLocks/>
          </p:cNvSpPr>
          <p:nvPr/>
        </p:nvSpPr>
        <p:spPr bwMode="auto">
          <a:xfrm>
            <a:off x="539552" y="1657297"/>
            <a:ext cx="6327463" cy="33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Get your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Learning Agreement 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signed by your Academic Coordinator</a:t>
            </a:r>
            <a:r>
              <a:rPr lang="en-GB" b="1" dirty="0">
                <a:solidFill>
                  <a:srgbClr val="4F81BD"/>
                </a:solidFill>
                <a:latin typeface="Calibri" pitchFamily="34" charset="0"/>
              </a:rPr>
              <a:t>.</a:t>
            </a:r>
          </a:p>
          <a:p>
            <a:pPr marR="0" lvl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b="1" dirty="0">
              <a:solidFill>
                <a:srgbClr val="4F81BD"/>
              </a:solidFill>
              <a:latin typeface="Calibri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In case you are not sure about who is your degree academic coordinator, you can always check it using the following link:</a:t>
            </a:r>
          </a:p>
          <a:p>
            <a:pPr lvl="0" algn="ctr">
              <a:lnSpc>
                <a:spcPct val="200000"/>
              </a:lnSpc>
              <a:defRPr/>
            </a:pPr>
            <a:r>
              <a:rPr lang="en-GB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http://links.uv.es/incoming/coordinators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645024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5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8229600" cy="4426278"/>
          </a:xfrm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1052513"/>
            <a:ext cx="8229600" cy="989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  <a:t>Find out first about your coordinator´s office hours:</a:t>
            </a:r>
            <a:b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</a:b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  <a:hlinkClick r:id="rId4"/>
              </a:rPr>
              <a:t>www.uv.es</a:t>
            </a: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charset="0"/>
              </a:rPr>
              <a:t> &gt; Directory + Person finder</a:t>
            </a:r>
          </a:p>
        </p:txBody>
      </p:sp>
    </p:spTree>
    <p:extLst>
      <p:ext uri="{BB962C8B-B14F-4D97-AF65-F5344CB8AC3E}">
        <p14:creationId xmlns:p14="http://schemas.microsoft.com/office/powerpoint/2010/main" val="2064661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229600" cy="4866065"/>
          </a:xfrm>
        </p:spPr>
      </p:pic>
    </p:spTree>
    <p:extLst>
      <p:ext uri="{BB962C8B-B14F-4D97-AF65-F5344CB8AC3E}">
        <p14:creationId xmlns:p14="http://schemas.microsoft.com/office/powerpoint/2010/main" val="3788249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1428750"/>
          <a:ext cx="8229600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87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322371" y="920973"/>
            <a:ext cx="1974429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Welcome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3026" name="AutoShape 18"/>
          <p:cNvSpPr>
            <a:spLocks noChangeArrowheads="1"/>
          </p:cNvSpPr>
          <p:nvPr/>
        </p:nvSpPr>
        <p:spPr bwMode="auto">
          <a:xfrm>
            <a:off x="6408688" y="1609235"/>
            <a:ext cx="255580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Bienvenue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>
            <a:off x="3000606" y="1552168"/>
            <a:ext cx="25923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Willkommen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3030" name="AutoShape 22"/>
          <p:cNvSpPr>
            <a:spLocks noChangeArrowheads="1"/>
          </p:cNvSpPr>
          <p:nvPr/>
        </p:nvSpPr>
        <p:spPr bwMode="auto">
          <a:xfrm>
            <a:off x="4515486" y="3890157"/>
            <a:ext cx="2864826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Benvenuto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3032" name="AutoShape 24"/>
          <p:cNvSpPr>
            <a:spLocks noChangeArrowheads="1"/>
          </p:cNvSpPr>
          <p:nvPr/>
        </p:nvSpPr>
        <p:spPr bwMode="auto">
          <a:xfrm>
            <a:off x="2444268" y="5736919"/>
            <a:ext cx="424815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Benvinguts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3034" name="AutoShape 26"/>
          <p:cNvSpPr>
            <a:spLocks noChangeArrowheads="1"/>
          </p:cNvSpPr>
          <p:nvPr/>
        </p:nvSpPr>
        <p:spPr bwMode="auto">
          <a:xfrm>
            <a:off x="2462105" y="2829350"/>
            <a:ext cx="4248150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BIENVENIDOS</a:t>
            </a:r>
          </a:p>
        </p:txBody>
      </p:sp>
      <p:sp>
        <p:nvSpPr>
          <p:cNvPr id="43036" name="AutoShape 28"/>
          <p:cNvSpPr>
            <a:spLocks noChangeArrowheads="1"/>
          </p:cNvSpPr>
          <p:nvPr/>
        </p:nvSpPr>
        <p:spPr bwMode="auto">
          <a:xfrm>
            <a:off x="611188" y="4436343"/>
            <a:ext cx="367278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Добро пожаловать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auto">
          <a:xfrm>
            <a:off x="4798462" y="951472"/>
            <a:ext cx="277170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Bem-vindo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479961" y="1024150"/>
            <a:ext cx="1620216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Witaj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4139952" y="5084415"/>
            <a:ext cx="2664296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Fiţi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bineveniţi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auto">
          <a:xfrm>
            <a:off x="12860" y="3747234"/>
            <a:ext cx="25923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Καλώς ήρθες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auto">
          <a:xfrm>
            <a:off x="107999" y="5247400"/>
            <a:ext cx="1727697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Vítejte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>
            <a:off x="4296800" y="2179062"/>
            <a:ext cx="2100792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Dobrodošli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6899736" y="4522929"/>
            <a:ext cx="220876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Välkommen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A9B4E1F7-D585-CF43-A973-1E3074C1B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466" y="2704910"/>
            <a:ext cx="1620216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Welkom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71E0A5D5-035C-BA4E-91F6-21443E48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08" y="1691476"/>
            <a:ext cx="2201845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velkommen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5" name="AutoShape 22">
            <a:extLst>
              <a:ext uri="{FF2B5EF4-FFF2-40B4-BE49-F238E27FC236}">
                <a16:creationId xmlns:a16="http://schemas.microsoft.com/office/drawing/2014/main" id="{EF3DC76A-E027-B04B-BD7E-4E8676CF4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02" y="2575083"/>
            <a:ext cx="2100792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tervetuloa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" name="AutoShape 22">
            <a:extLst>
              <a:ext uri="{FF2B5EF4-FFF2-40B4-BE49-F238E27FC236}">
                <a16:creationId xmlns:a16="http://schemas.microsoft.com/office/drawing/2014/main" id="{C9ABB0F8-8AE9-164E-BE5C-6E33F9FE5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014" y="5373216"/>
            <a:ext cx="1884474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karşılama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6" grpId="0" animBg="1"/>
      <p:bldP spid="43028" grpId="0" animBg="1"/>
      <p:bldP spid="43030" grpId="0" animBg="1"/>
      <p:bldP spid="43032" grpId="0" animBg="1"/>
      <p:bldP spid="43034" grpId="0" animBg="1"/>
      <p:bldP spid="4303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6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3224" y="1340768"/>
            <a:ext cx="8095928" cy="5328592"/>
          </a:xfrm>
        </p:spPr>
        <p:txBody>
          <a:bodyPr/>
          <a:lstStyle/>
          <a:p>
            <a:pPr marL="0" indent="0" algn="ctr">
              <a:buNone/>
            </a:pPr>
            <a:endParaRPr lang="en-GB" sz="1800" dirty="0">
              <a:solidFill>
                <a:schemeClr val="accent1"/>
              </a:solidFill>
              <a:cs typeface="Arial" charset="0"/>
            </a:endParaRPr>
          </a:p>
          <a:p>
            <a:pPr marL="0" indent="0" algn="ctr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Once your coordinator has approved</a:t>
            </a:r>
          </a:p>
          <a:p>
            <a:pPr marL="0" indent="0" algn="ctr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your Learning Agreement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    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>
              <a:solidFill>
                <a:schemeClr val="accent1"/>
              </a:solidFill>
              <a:cs typeface="Arial" charset="0"/>
            </a:endParaRPr>
          </a:p>
          <a:p>
            <a:pPr marL="0" indent="0" algn="ctr">
              <a:buNone/>
            </a:pPr>
            <a:endParaRPr lang="en-GB" sz="1800" dirty="0">
              <a:solidFill>
                <a:schemeClr val="accent1"/>
              </a:solidFill>
              <a:cs typeface="Arial" charset="0"/>
            </a:endParaRPr>
          </a:p>
          <a:p>
            <a:pPr marL="0" indent="0" algn="ctr">
              <a:buNone/>
            </a:pPr>
            <a:endParaRPr lang="en-GB" sz="1800" dirty="0">
              <a:solidFill>
                <a:schemeClr val="accent1"/>
              </a:solidFill>
              <a:cs typeface="Arial" charset="0"/>
            </a:endParaRPr>
          </a:p>
          <a:p>
            <a:pPr marL="0" indent="0" algn="ctr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Go to the </a:t>
            </a:r>
            <a:r>
              <a:rPr lang="en-GB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“</a:t>
            </a:r>
            <a:r>
              <a:rPr lang="en-GB" sz="1800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Secretaría</a:t>
            </a:r>
            <a:r>
              <a:rPr lang="en-GB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” of your faculty </a:t>
            </a: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and enrol in the subjects approved </a:t>
            </a:r>
          </a:p>
          <a:p>
            <a:pPr marL="0" indent="0" algn="ctr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by your coordinator.</a:t>
            </a:r>
          </a:p>
          <a:p>
            <a:pPr marL="0" indent="0" algn="ctr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indent="0" algn="ctr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indent="0" algn="ctr">
              <a:buNone/>
            </a:pPr>
            <a:endParaRPr lang="en-GB" sz="1800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4" name="3 Flecha derecha"/>
          <p:cNvSpPr/>
          <p:nvPr/>
        </p:nvSpPr>
        <p:spPr>
          <a:xfrm rot="5400000">
            <a:off x="4196527" y="2959295"/>
            <a:ext cx="1182992" cy="580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39552" y="5301208"/>
            <a:ext cx="8229600" cy="118299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8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During this period of special health security, </a:t>
            </a:r>
            <a:r>
              <a:rPr lang="en-GB" sz="1800" b="1" dirty="0">
                <a:solidFill>
                  <a:srgbClr val="FF0000"/>
                </a:solidFill>
                <a:latin typeface="Calibri" pitchFamily="34" charset="0"/>
                <a:ea typeface="+mn-ea"/>
                <a:cs typeface="Arial" charset="0"/>
              </a:rPr>
              <a:t>it might be necessary to make an appointment</a:t>
            </a: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 to attend the </a:t>
            </a:r>
            <a:r>
              <a:rPr lang="en-GB" sz="1800" b="1" dirty="0" err="1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Secretaria</a:t>
            </a: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 / IRO of your faculty.</a:t>
            </a:r>
            <a:br>
              <a:rPr lang="en-GB" sz="1800" dirty="0">
                <a:solidFill>
                  <a:schemeClr val="tx2"/>
                </a:solidFill>
                <a:cs typeface="Arial" charset="0"/>
              </a:rPr>
            </a:br>
            <a:br>
              <a:rPr lang="en-GB" sz="1800" dirty="0">
                <a:solidFill>
                  <a:schemeClr val="accent1"/>
                </a:solidFill>
                <a:latin typeface="+mn-lt"/>
                <a:ea typeface="+mn-ea"/>
                <a:cs typeface="Arial" charset="0"/>
              </a:rPr>
            </a:b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We recommend you to check it first.  </a:t>
            </a:r>
            <a:endParaRPr lang="en-GB" sz="1800" b="1" dirty="0">
              <a:solidFill>
                <a:srgbClr val="FF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05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59024" y="1772816"/>
            <a:ext cx="6825952" cy="432048"/>
          </a:xfrm>
          <a:prstGeom prst="rect">
            <a:avLst/>
          </a:prstGeom>
        </p:spPr>
        <p:txBody>
          <a:bodyPr/>
          <a:lstStyle/>
          <a:p>
            <a:r>
              <a:rPr lang="en-GB" sz="1800" b="1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Below you will find some </a:t>
            </a:r>
            <a:r>
              <a:rPr lang="en-GB" sz="1800" b="1">
                <a:solidFill>
                  <a:srgbClr val="FF0000"/>
                </a:solidFill>
                <a:latin typeface="Calibri" pitchFamily="34" charset="0"/>
                <a:ea typeface="+mn-ea"/>
                <a:cs typeface="Arial" charset="0"/>
              </a:rPr>
              <a:t>IRO - faculty contacts: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5" y="2636912"/>
            <a:ext cx="8014244" cy="22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2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962681"/>
            <a:ext cx="6780476" cy="5695152"/>
          </a:xfrm>
        </p:spPr>
      </p:pic>
    </p:spTree>
    <p:extLst>
      <p:ext uri="{BB962C8B-B14F-4D97-AF65-F5344CB8AC3E}">
        <p14:creationId xmlns:p14="http://schemas.microsoft.com/office/powerpoint/2010/main" val="3083642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00660"/>
          </a:xfrm>
        </p:spPr>
        <p:txBody>
          <a:bodyPr/>
          <a:lstStyle/>
          <a:p>
            <a:pPr algn="just"/>
            <a:r>
              <a:rPr lang="en-GB" sz="1800" dirty="0">
                <a:solidFill>
                  <a:schemeClr val="tx2"/>
                </a:solidFill>
              </a:rPr>
              <a:t>Most courses at the University of Valencia (UV) are assigned an ECTS value of 6 credits. In principle,</a:t>
            </a:r>
            <a:r>
              <a:rPr lang="en-GB" sz="1800" b="1" dirty="0">
                <a:solidFill>
                  <a:schemeClr val="tx2"/>
                </a:solidFill>
              </a:rPr>
              <a:t> students need to take up to 30 credits per semester.</a:t>
            </a:r>
            <a:r>
              <a:rPr lang="en-GB" sz="1800" dirty="0">
                <a:solidFill>
                  <a:schemeClr val="tx2"/>
                </a:solidFill>
              </a:rPr>
              <a:t>  </a:t>
            </a:r>
          </a:p>
          <a:p>
            <a:pPr marL="0" indent="0" algn="just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algn="just"/>
            <a:r>
              <a:rPr lang="en-GB" sz="1800" dirty="0">
                <a:solidFill>
                  <a:schemeClr val="tx2"/>
                </a:solidFill>
              </a:rPr>
              <a:t>We strongly advise exchange students to sign up for a </a:t>
            </a:r>
            <a:r>
              <a:rPr lang="en-GB" sz="1800" b="1" dirty="0">
                <a:solidFill>
                  <a:schemeClr val="tx2"/>
                </a:solidFill>
              </a:rPr>
              <a:t>minimum of 18 credits per semester</a:t>
            </a:r>
            <a:r>
              <a:rPr lang="en-GB" sz="1800" dirty="0">
                <a:solidFill>
                  <a:schemeClr val="tx2"/>
                </a:solidFill>
              </a:rPr>
              <a:t> when formulating their study programme at the UV.</a:t>
            </a:r>
          </a:p>
          <a:p>
            <a:pPr marL="0" indent="0" algn="just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algn="just"/>
            <a:r>
              <a:rPr lang="en-GB" sz="1800" dirty="0">
                <a:solidFill>
                  <a:schemeClr val="tx2"/>
                </a:solidFill>
              </a:rPr>
              <a:t>Please note that </a:t>
            </a:r>
            <a:r>
              <a:rPr lang="en-GB" sz="1800" b="1" dirty="0">
                <a:solidFill>
                  <a:schemeClr val="tx2"/>
                </a:solidFill>
              </a:rPr>
              <a:t>Erasmus students have to select 50% of courses in the field of study that they have been nominated for</a:t>
            </a:r>
            <a:r>
              <a:rPr lang="en-GB" sz="1800" dirty="0">
                <a:solidFill>
                  <a:schemeClr val="tx2"/>
                </a:solidFill>
              </a:rPr>
              <a:t>. </a:t>
            </a:r>
          </a:p>
          <a:p>
            <a:pPr marL="0" indent="0" algn="just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algn="just"/>
            <a:r>
              <a:rPr lang="en-GB" sz="1800" dirty="0">
                <a:solidFill>
                  <a:schemeClr val="tx2"/>
                </a:solidFill>
              </a:rPr>
              <a:t>In case they would also like to attend courses outside their nominated field of study, they could be on other degrees or faculties but:</a:t>
            </a:r>
          </a:p>
          <a:p>
            <a:pPr algn="just"/>
            <a:endParaRPr lang="en-GB" sz="1800" dirty="0">
              <a:solidFill>
                <a:schemeClr val="tx2"/>
              </a:solidFill>
            </a:endParaRPr>
          </a:p>
          <a:p>
            <a:pPr lvl="1" algn="just"/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it will depend on the faculty rules and the course demand.</a:t>
            </a:r>
          </a:p>
          <a:p>
            <a:pPr lvl="1" algn="just"/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the “</a:t>
            </a:r>
            <a:r>
              <a:rPr lang="en-GB" sz="1800" b="1" dirty="0" err="1">
                <a:solidFill>
                  <a:schemeClr val="tx2"/>
                </a:solidFill>
                <a:latin typeface="Calibri" pitchFamily="34" charset="0"/>
                <a:cs typeface="Arial" charset="0"/>
              </a:rPr>
              <a:t>Secretaría</a:t>
            </a: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” of your faculty will apply for them and inform you.</a:t>
            </a:r>
          </a:p>
          <a:p>
            <a:pPr lvl="1" algn="just"/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indent="0" algn="just">
              <a:buNone/>
            </a:pPr>
            <a:endParaRPr lang="en-GB" sz="1200" b="1" dirty="0"/>
          </a:p>
          <a:p>
            <a:pPr marL="0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lvl="1" indent="0" algn="just">
              <a:buNone/>
            </a:pPr>
            <a:r>
              <a:rPr lang="en-GB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	</a:t>
            </a:r>
          </a:p>
          <a:p>
            <a:pPr marL="0" lvl="1" indent="0" algn="just">
              <a:buNone/>
            </a:pPr>
            <a:endParaRPr lang="en-GB" dirty="0">
              <a:solidFill>
                <a:schemeClr val="accent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13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GB" dirty="0"/>
              <a:t>   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3663" y="920750"/>
            <a:ext cx="9050337" cy="1139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GB" sz="18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Look up your subjects at:  </a:t>
            </a:r>
            <a:r>
              <a:rPr lang="en-GB" sz="1800" b="1" dirty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rPr>
              <a:t>http://links.uv.es/incoming/degrees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1234" r="772" b="5644"/>
          <a:stretch/>
        </p:blipFill>
        <p:spPr>
          <a:xfrm>
            <a:off x="255522" y="1860727"/>
            <a:ext cx="8726617" cy="470023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195736" y="2348880"/>
            <a:ext cx="187220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874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8363272" cy="5312632"/>
          </a:xfrm>
        </p:spPr>
        <p:txBody>
          <a:bodyPr/>
          <a:lstStyle/>
          <a:p>
            <a:pPr algn="just"/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To complete your enrolment, you will have to pay a </a:t>
            </a:r>
            <a:r>
              <a:rPr lang="en-GB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small fee of  6,99 € </a:t>
            </a: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(for the student insurance and student card).</a:t>
            </a:r>
          </a:p>
          <a:p>
            <a:pPr marL="0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5669005" cy="48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94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2086" y="1200834"/>
            <a:ext cx="8229600" cy="5000660"/>
          </a:xfrm>
        </p:spPr>
        <p:txBody>
          <a:bodyPr/>
          <a:lstStyle/>
          <a:p>
            <a:pPr marL="0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algn="just"/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At the Faculty they will explain to you: </a:t>
            </a:r>
          </a:p>
          <a:p>
            <a:pPr marL="0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lvl="2" algn="just"/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how to get your </a:t>
            </a:r>
            <a:r>
              <a:rPr lang="en-GB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student card.</a:t>
            </a: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(Banco Santander. </a:t>
            </a:r>
            <a:r>
              <a:rPr lang="en-GB" sz="1800" b="1" i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Campus office.)</a:t>
            </a:r>
          </a:p>
          <a:p>
            <a:pPr lvl="2" algn="just"/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lvl="2" algn="just"/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914400" lvl="2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lvl="2" algn="just"/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lvl="2" algn="just"/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lvl="2" algn="just"/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lvl="2" algn="just"/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how to pay this small amount (online payment)</a:t>
            </a:r>
          </a:p>
          <a:p>
            <a:pPr marL="914400" lvl="2" indent="0" algn="just">
              <a:buNone/>
            </a:pP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64904"/>
            <a:ext cx="2886478" cy="18385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66" y="4403486"/>
            <a:ext cx="2143424" cy="18481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96" y="2564904"/>
            <a:ext cx="1895740" cy="4953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095405"/>
            <a:ext cx="3772426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5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1428750"/>
          <a:ext cx="8229600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4689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3 Título"/>
          <p:cNvSpPr>
            <a:spLocks/>
          </p:cNvSpPr>
          <p:nvPr/>
        </p:nvSpPr>
        <p:spPr bwMode="auto">
          <a:xfrm>
            <a:off x="-14166" y="997782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Academic Year structure: </a:t>
            </a:r>
          </a:p>
        </p:txBody>
      </p:sp>
      <p:sp>
        <p:nvSpPr>
          <p:cNvPr id="12" name="3 Título"/>
          <p:cNvSpPr>
            <a:spLocks/>
          </p:cNvSpPr>
          <p:nvPr/>
        </p:nvSpPr>
        <p:spPr bwMode="auto">
          <a:xfrm>
            <a:off x="136525" y="2102990"/>
            <a:ext cx="8756650" cy="125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" y="1772816"/>
            <a:ext cx="9144000" cy="396294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87824" y="99778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http://links.uv.es/incoming/calendar</a:t>
            </a:r>
          </a:p>
        </p:txBody>
      </p:sp>
    </p:spTree>
    <p:extLst>
      <p:ext uri="{BB962C8B-B14F-4D97-AF65-F5344CB8AC3E}">
        <p14:creationId xmlns:p14="http://schemas.microsoft.com/office/powerpoint/2010/main" val="2880386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>
            <a:spLocks/>
          </p:cNvSpPr>
          <p:nvPr/>
        </p:nvSpPr>
        <p:spPr bwMode="auto">
          <a:xfrm>
            <a:off x="971600" y="1556792"/>
            <a:ext cx="7416378" cy="471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Second Term: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From  1</a:t>
            </a:r>
            <a:r>
              <a:rPr lang="en-GB" b="1" baseline="30000" dirty="0">
                <a:solidFill>
                  <a:schemeClr val="tx2"/>
                </a:solidFill>
                <a:latin typeface="Calibri" pitchFamily="34" charset="0"/>
              </a:rPr>
              <a:t>st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 February  to  21st May</a:t>
            </a: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Exams: 25th May - 11th June</a:t>
            </a:r>
          </a:p>
          <a:p>
            <a:pPr marL="10287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         In case you: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can’t take a 1st-call exam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fail a 1st-call exam</a:t>
            </a:r>
          </a:p>
          <a:p>
            <a:pPr lvl="1"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pPr lvl="1"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2nd Call:    14th June – 2nd July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3 Título"/>
          <p:cNvSpPr>
            <a:spLocks/>
          </p:cNvSpPr>
          <p:nvPr/>
        </p:nvSpPr>
        <p:spPr bwMode="auto">
          <a:xfrm>
            <a:off x="384580" y="5166157"/>
            <a:ext cx="6624736" cy="118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3 Flecha derecha"/>
          <p:cNvSpPr/>
          <p:nvPr/>
        </p:nvSpPr>
        <p:spPr>
          <a:xfrm rot="5400000">
            <a:off x="1771965" y="4632871"/>
            <a:ext cx="106356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8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2"/>
          <p:cNvSpPr>
            <a:spLocks noChangeArrowheads="1"/>
          </p:cNvSpPr>
          <p:nvPr/>
        </p:nvSpPr>
        <p:spPr bwMode="auto">
          <a:xfrm>
            <a:off x="674638" y="915982"/>
            <a:ext cx="7644488" cy="83060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Life in Valencia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3 Título"/>
          <p:cNvSpPr>
            <a:spLocks/>
          </p:cNvSpPr>
          <p:nvPr/>
        </p:nvSpPr>
        <p:spPr bwMode="auto">
          <a:xfrm>
            <a:off x="4211638" y="4149725"/>
            <a:ext cx="39766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Campus de </a:t>
            </a:r>
            <a:r>
              <a:rPr kumimoji="0" lang="en-GB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Blasco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Ibáñez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96" y="1760656"/>
            <a:ext cx="3279505" cy="48995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8" y="1756016"/>
            <a:ext cx="4363692" cy="23983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38" y="4179006"/>
            <a:ext cx="4360612" cy="247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28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457200" y="1428750"/>
          <a:ext cx="8229600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1179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3369"/>
            <a:ext cx="4644008" cy="419258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28800"/>
            <a:ext cx="4104456" cy="4248472"/>
          </a:xfrm>
        </p:spPr>
        <p:txBody>
          <a:bodyPr/>
          <a:lstStyle/>
          <a:p>
            <a:pPr marL="0" indent="0" algn="just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On the day of your last exam at UV you will have to apply online for your </a:t>
            </a:r>
            <a:r>
              <a:rPr lang="en-GB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Certificate of Attendance.</a:t>
            </a:r>
          </a:p>
          <a:p>
            <a:pPr marL="0" indent="0" algn="just">
              <a:buNone/>
            </a:pPr>
            <a:endParaRPr lang="en-GB" sz="18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marL="0" indent="0" algn="just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We will send you an email with the link and instructions.</a:t>
            </a:r>
          </a:p>
          <a:p>
            <a:pPr marL="0" indent="0" algn="just">
              <a:buNone/>
            </a:pPr>
            <a:endParaRPr lang="en-GB" sz="18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Note that the departure date that will appear on your certificate will be the same day you apply for it. </a:t>
            </a:r>
          </a:p>
          <a:p>
            <a:pPr marL="0" indent="0" algn="just">
              <a:buNone/>
            </a:pPr>
            <a:endParaRPr lang="en-GB" sz="18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marL="0" indent="0" algn="just">
              <a:buNone/>
            </a:pPr>
            <a:r>
              <a:rPr lang="en-GB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More info:</a:t>
            </a:r>
          </a:p>
          <a:p>
            <a:pPr marL="0" indent="0" algn="just">
              <a:buNone/>
            </a:pPr>
            <a:r>
              <a:rPr lang="en-GB" sz="1800" u="sng" dirty="0">
                <a:hlinkClick r:id="rId4"/>
              </a:rPr>
              <a:t>http://links.uv.es/8q9UC89</a:t>
            </a:r>
            <a:endParaRPr lang="en-GB" sz="1800" dirty="0"/>
          </a:p>
          <a:p>
            <a:pPr marL="0" indent="0" algn="just">
              <a:buNone/>
            </a:pPr>
            <a:endParaRPr lang="en-GB" sz="18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005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55219"/>
            <a:ext cx="4330824" cy="5434120"/>
          </a:xfrm>
        </p:spPr>
        <p:txBody>
          <a:bodyPr/>
          <a:lstStyle/>
          <a:p>
            <a:endParaRPr lang="en-GB" sz="1400" dirty="0">
              <a:solidFill>
                <a:schemeClr val="accent1"/>
              </a:solidFill>
              <a:latin typeface="Calibri" pitchFamily="34" charset="0"/>
              <a:cs typeface="Arial" charset="0"/>
            </a:endParaRPr>
          </a:p>
          <a:p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You will receive an email with the instructions to apply for your official 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transcript of records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.</a:t>
            </a:r>
          </a:p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Please, do not request your transcript of records until at least 1 month after your last exam in order to be sure that all your marks have been properly processed and are included on it. </a:t>
            </a:r>
          </a:p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Additionally, it is also advisable to first check that you have all your marks ready in secvirtual.uv.es</a:t>
            </a:r>
          </a:p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Spanish courses at the 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Centre de </a:t>
            </a:r>
            <a:r>
              <a:rPr lang="en-US" sz="1800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Idiomas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will never appear at the </a:t>
            </a:r>
            <a:r>
              <a:rPr lang="en-US" sz="1800" b="1" dirty="0" err="1">
                <a:solidFill>
                  <a:schemeClr val="tx2"/>
                </a:solidFill>
                <a:latin typeface="Calibri" pitchFamily="34" charset="0"/>
                <a:cs typeface="Arial" charset="0"/>
              </a:rPr>
              <a:t>ToR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. They will provide their own certificate.</a:t>
            </a:r>
            <a:endParaRPr lang="en-GB" sz="1800" b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97727"/>
            <a:ext cx="3948665" cy="4949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618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899592" y="1124744"/>
            <a:ext cx="77048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n w="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alibri" pitchFamily="34" charset="0"/>
              </a:rPr>
              <a:t>Thank you! </a:t>
            </a:r>
          </a:p>
          <a:p>
            <a:pPr marL="685800" lvl="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a-ES" sz="4000" dirty="0">
                <a:solidFill>
                  <a:srgbClr val="4F81BD"/>
                </a:solidFill>
                <a:latin typeface="+mj-lt"/>
                <a:cs typeface="Arial" panose="020B0604020202020204" pitchFamily="34" charset="0"/>
              </a:rPr>
              <a:t>www.uv.es/relint </a:t>
            </a:r>
          </a:p>
          <a:p>
            <a:pPr marL="685800" lvl="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ca-ES" sz="4000" dirty="0">
                <a:solidFill>
                  <a:srgbClr val="4F81BD"/>
                </a:solidFill>
                <a:latin typeface="+mj-lt"/>
                <a:cs typeface="Arial" panose="020B0604020202020204" pitchFamily="34" charset="0"/>
              </a:rPr>
              <a:t>incoming@uv.es </a:t>
            </a:r>
          </a:p>
          <a:p>
            <a:pPr marL="685800" lvl="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sz="4000" dirty="0" err="1">
                <a:solidFill>
                  <a:srgbClr val="4F81BD"/>
                </a:solidFill>
                <a:latin typeface="+mj-lt"/>
                <a:cs typeface="Arial" panose="020B0604020202020204" pitchFamily="34" charset="0"/>
              </a:rPr>
              <a:t>XatUV</a:t>
            </a:r>
            <a:endParaRPr lang="es-ES" sz="4000" dirty="0">
              <a:solidFill>
                <a:srgbClr val="4F81BD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5013176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76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2"/>
          <p:cNvSpPr>
            <a:spLocks noChangeArrowheads="1"/>
          </p:cNvSpPr>
          <p:nvPr/>
        </p:nvSpPr>
        <p:spPr bwMode="auto">
          <a:xfrm>
            <a:off x="395536" y="1988245"/>
            <a:ext cx="4896346" cy="208882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3 Título"/>
          <p:cNvSpPr>
            <a:spLocks/>
          </p:cNvSpPr>
          <p:nvPr/>
        </p:nvSpPr>
        <p:spPr bwMode="auto">
          <a:xfrm>
            <a:off x="1043237" y="2297807"/>
            <a:ext cx="381659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University Life</a:t>
            </a:r>
          </a:p>
        </p:txBody>
      </p:sp>
      <p:pic>
        <p:nvPicPr>
          <p:cNvPr id="6" name="Imagen 5" descr="ESTUDIANTE CON MOV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32951"/>
            <a:ext cx="3316195" cy="51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animBg="1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394276" y="1003322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963" name="3 Título"/>
          <p:cNvSpPr>
            <a:spLocks/>
          </p:cNvSpPr>
          <p:nvPr/>
        </p:nvSpPr>
        <p:spPr bwMode="auto">
          <a:xfrm>
            <a:off x="321787" y="984689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Be online</a:t>
            </a:r>
          </a:p>
        </p:txBody>
      </p:sp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411535" y="1575784"/>
            <a:ext cx="4627627" cy="1079162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63500" dir="2212194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WIFI zones EDUROAM</a:t>
            </a:r>
          </a:p>
        </p:txBody>
      </p:sp>
      <p:sp>
        <p:nvSpPr>
          <p:cNvPr id="13" name="3 Título"/>
          <p:cNvSpPr>
            <a:spLocks/>
          </p:cNvSpPr>
          <p:nvPr/>
        </p:nvSpPr>
        <p:spPr bwMode="auto">
          <a:xfrm>
            <a:off x="107504" y="4098112"/>
            <a:ext cx="8792645" cy="45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Log in with the username + password of your UV e-mail account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4276" y="2762912"/>
            <a:ext cx="5275699" cy="1007156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63500" dir="2212194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e-mail, Virtual Classroom, more…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560504" y="1567997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You can also login with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username + password 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your home university</a:t>
            </a:r>
          </a:p>
        </p:txBody>
      </p:sp>
      <p:pic>
        <p:nvPicPr>
          <p:cNvPr id="1028" name="Picture 4" descr="Resultat d'imatges de eduroam u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55949"/>
            <a:ext cx="19050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01" y="4941168"/>
            <a:ext cx="8890761" cy="1163675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H="1" flipV="1">
            <a:off x="7092280" y="5095121"/>
            <a:ext cx="216024" cy="57606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5232802"/>
            <a:ext cx="1224136" cy="11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8091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343498" y="969035"/>
            <a:ext cx="3115459" cy="382587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63500" dir="2212194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SOCIAL NETWORKS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43498" y="3038503"/>
            <a:ext cx="4004178" cy="393273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63500" dir="2212194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Multimedia Resources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43498" y="3570270"/>
            <a:ext cx="78152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Multimedia Corporate Server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http://mmedia.uv.es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44782" y="3932782"/>
            <a:ext cx="86197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Youtube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channel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http://www.youtube.com/user/UniversitatValencia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344783" y="4292822"/>
            <a:ext cx="78152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UV Open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CourseWare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(OCW) courses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anose="05000000000000000000" pitchFamily="2" charset="2"/>
                <a:hlinkClick r:id="rId5"/>
              </a:rPr>
              <a:t>http://ocw.uv.es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anose="05000000000000000000" pitchFamily="2" charset="2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355701" y="5078344"/>
            <a:ext cx="5006958" cy="359896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63500" dir="2212194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Mobile apps: Android / Apple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55701" y="5593024"/>
            <a:ext cx="76727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Google Play / App Store 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6"/>
              </a:rPr>
              <a:t>http://uvapp.uv.es/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274383" y="1372715"/>
            <a:ext cx="89090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facebook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7"/>
              </a:rPr>
              <a:t>www.facebook.com/universitatdevalencia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274383" y="1738301"/>
            <a:ext cx="89090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twitter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8"/>
              </a:rPr>
              <a:t>twitter.com/UV_EG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linkedin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9"/>
              </a:rPr>
              <a:t>www.linkedin.com/school/university-of-valencia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991832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172839" y="1121268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723" name="3 Título"/>
          <p:cNvSpPr>
            <a:spLocks/>
          </p:cNvSpPr>
          <p:nvPr/>
        </p:nvSpPr>
        <p:spPr bwMode="auto">
          <a:xfrm>
            <a:off x="146009" y="1207020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Information</a:t>
            </a:r>
          </a:p>
        </p:txBody>
      </p:sp>
      <p:sp>
        <p:nvSpPr>
          <p:cNvPr id="2" name="3 Título"/>
          <p:cNvSpPr>
            <a:spLocks/>
          </p:cNvSpPr>
          <p:nvPr/>
        </p:nvSpPr>
        <p:spPr bwMode="auto">
          <a:xfrm>
            <a:off x="322104" y="1121268"/>
            <a:ext cx="8592328" cy="392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SEDI is the UV information and documentation centre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Information about studies, grants, accommodation cultural activities, job offers,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3 Título"/>
          <p:cNvSpPr>
            <a:spLocks/>
          </p:cNvSpPr>
          <p:nvPr/>
        </p:nvSpPr>
        <p:spPr bwMode="auto">
          <a:xfrm>
            <a:off x="2211268" y="1282473"/>
            <a:ext cx="1368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SEDI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85958" y="4437112"/>
            <a:ext cx="5875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http://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www.uv.es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/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sedi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509" t="32488" r="7276" b="51657"/>
          <a:stretch/>
        </p:blipFill>
        <p:spPr>
          <a:xfrm>
            <a:off x="4143132" y="1060583"/>
            <a:ext cx="4753148" cy="8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92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25516" y="1032538"/>
            <a:ext cx="338393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Health Assistance</a:t>
            </a:r>
          </a:p>
        </p:txBody>
      </p:sp>
      <p:sp>
        <p:nvSpPr>
          <p:cNvPr id="2" name="3 Título"/>
          <p:cNvSpPr>
            <a:spLocks/>
          </p:cNvSpPr>
          <p:nvPr/>
        </p:nvSpPr>
        <p:spPr bwMode="auto">
          <a:xfrm>
            <a:off x="143421" y="2492896"/>
            <a:ext cx="8818211" cy="17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Provides primary medical assistance (in all three campuses)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Office hours: Monday to Friday from 9:00 - 11:00 and 15:00 - 19:30</a:t>
            </a:r>
          </a:p>
        </p:txBody>
      </p:sp>
      <p:sp>
        <p:nvSpPr>
          <p:cNvPr id="12" name="3 Título"/>
          <p:cNvSpPr>
            <a:spLocks/>
          </p:cNvSpPr>
          <p:nvPr/>
        </p:nvSpPr>
        <p:spPr bwMode="auto">
          <a:xfrm>
            <a:off x="1619671" y="5013176"/>
            <a:ext cx="5184639" cy="5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http://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www.uv.es/dssqa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805" t="33773" r="3291" b="41944"/>
          <a:stretch/>
        </p:blipFill>
        <p:spPr>
          <a:xfrm>
            <a:off x="3707904" y="933586"/>
            <a:ext cx="5163762" cy="9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0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51520" y="1052736"/>
            <a:ext cx="6262193" cy="590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European Public Health System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0" y="892465"/>
            <a:ext cx="8532440" cy="412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European residents having public social security health access in their home country are entitled to an European Health Insurance Card (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EHIC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)</a:t>
            </a: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EHIC allows the same health care than a national</a:t>
            </a: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You must have already got it in your home country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8773" y="5366826"/>
            <a:ext cx="89289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http://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ec.europa.eu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/social/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main.jsp?catId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=559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90" y="4186014"/>
            <a:ext cx="2162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17904" y="1376387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423043" y="1448618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Valencia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539552" y="1628800"/>
            <a:ext cx="8496944" cy="458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Historical city full of monuments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Gastronomic city: Paella … + much more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City open to the sea: Beaches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City full of festivities: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Fallas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Green city: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Turia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Garden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City of Arts and Sciences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E6640D-1DA0-844C-9C66-035293E972C7}"/>
              </a:ext>
            </a:extLst>
          </p:cNvPr>
          <p:cNvSpPr/>
          <p:nvPr/>
        </p:nvSpPr>
        <p:spPr>
          <a:xfrm>
            <a:off x="3452458" y="5746680"/>
            <a:ext cx="5151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see https://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youtu.be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/NAtuJ5zc__c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Flecha derecha 2">
            <a:extLst>
              <a:ext uri="{FF2B5EF4-FFF2-40B4-BE49-F238E27FC236}">
                <a16:creationId xmlns:a16="http://schemas.microsoft.com/office/drawing/2014/main" id="{6B9E06D9-BF44-9549-AADC-57949ADF9CDA}"/>
              </a:ext>
            </a:extLst>
          </p:cNvPr>
          <p:cNvSpPr/>
          <p:nvPr/>
        </p:nvSpPr>
        <p:spPr>
          <a:xfrm>
            <a:off x="2411760" y="5805264"/>
            <a:ext cx="864840" cy="406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22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/>
          </p:cNvSpPr>
          <p:nvPr/>
        </p:nvSpPr>
        <p:spPr bwMode="auto">
          <a:xfrm>
            <a:off x="0" y="977419"/>
            <a:ext cx="875823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Phone 012 </a:t>
            </a: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You must provide your address in Valencia and they will inform you about the closest public medical assistance centre near you</a:t>
            </a:r>
          </a:p>
          <a:p>
            <a:pPr marL="1200150" marR="0" lvl="2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Get family doctor attendance</a:t>
            </a:r>
          </a:p>
          <a:p>
            <a:pPr marL="1200150" marR="0" lvl="2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Prescriptions, medical analysis (blood, X-ray, etc.)</a:t>
            </a:r>
          </a:p>
          <a:p>
            <a:pPr marL="1200150" marR="0" lvl="2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Prescription for a specialist doctor</a:t>
            </a:r>
          </a:p>
          <a:p>
            <a:pPr marL="1200150" marR="0" lvl="2" indent="-285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 case of emergency, go to the nearest public hospital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16260" y="1124744"/>
            <a:ext cx="612068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Public Health System</a:t>
            </a:r>
          </a:p>
        </p:txBody>
      </p:sp>
    </p:spTree>
    <p:extLst>
      <p:ext uri="{BB962C8B-B14F-4D97-AF65-F5344CB8AC3E}">
        <p14:creationId xmlns:p14="http://schemas.microsoft.com/office/powerpoint/2010/main" val="1257845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08623" y="1184996"/>
            <a:ext cx="6624292" cy="5760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136273" y="1292859"/>
            <a:ext cx="662441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Private Healthcare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24471" y="1772816"/>
            <a:ext cx="892854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Ask about the phone numbers, doctors and hospitals covered by your insurance</a:t>
            </a: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Don’t wait until you are ill. Learn this  information now.</a:t>
            </a: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 case of emergency, go to the nearest hospital</a:t>
            </a:r>
          </a:p>
          <a:p>
            <a:pPr marL="536575" marR="0" lvl="1" indent="-27463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03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67544" y="915210"/>
            <a:ext cx="6624292" cy="5760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107504" y="1023073"/>
            <a:ext cx="662441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800" b="1" dirty="0">
                <a:solidFill>
                  <a:prstClr val="white"/>
                </a:solidFill>
                <a:latin typeface="Calibri" pitchFamily="34" charset="0"/>
              </a:rPr>
              <a:t>COVID-19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107504" y="2348880"/>
            <a:ext cx="8928547" cy="399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Mask is compulsory everywhere, also when walking outside (not when making sport)</a:t>
            </a:r>
          </a:p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Restrictions apply to public spaces (bars, restaurants, discos, etc)</a:t>
            </a:r>
          </a:p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Maintain the social distancing</a:t>
            </a:r>
          </a:p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In case of symptoms, 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call toll-free number 900 300 555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Follow: </a:t>
            </a:r>
            <a:r>
              <a:rPr lang="es-ES" sz="2400" dirty="0">
                <a:solidFill>
                  <a:srgbClr val="4F81BD"/>
                </a:solidFill>
                <a:latin typeface="Calibri" pitchFamily="34" charset="0"/>
              </a:rPr>
              <a:t>https://www.mscbs.gob.es/en/profesionales/saludPublica/ccayes/alertasActual/nCov/ciudadania/docs/200327_Decalogo_como_actuar_COVID19_ingles.pdf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4F81BD"/>
              </a:solidFill>
              <a:latin typeface="Calibri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20E3BE-8564-CF4A-9E15-E4E0F47F0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6" y="0"/>
            <a:ext cx="1512168" cy="15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43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67544" y="915210"/>
            <a:ext cx="6624292" cy="5760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107504" y="1023073"/>
            <a:ext cx="662441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800" b="1" dirty="0">
                <a:solidFill>
                  <a:prstClr val="white"/>
                </a:solidFill>
                <a:latin typeface="Calibri" pitchFamily="34" charset="0"/>
              </a:rPr>
              <a:t>COVID-19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107504" y="1701940"/>
            <a:ext cx="8928547" cy="464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/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Regional regulations apply</a:t>
            </a:r>
          </a:p>
          <a:p>
            <a:pPr marL="719137" lvl="2" algn="just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4F81BD"/>
                </a:solidFill>
                <a:latin typeface="Calibri" pitchFamily="34" charset="0"/>
                <a:hlinkClick r:id="rId3"/>
              </a:rPr>
              <a:t>https://www.gva.es/en/inicio/presentacion</a:t>
            </a:r>
            <a:endParaRPr lang="en-GB" sz="2400" dirty="0">
              <a:solidFill>
                <a:srgbClr val="4F81BD"/>
              </a:solidFill>
              <a:latin typeface="Calibri" pitchFamily="34" charset="0"/>
            </a:endParaRPr>
          </a:p>
          <a:p>
            <a:pPr marL="719137" lvl="2" algn="just">
              <a:spcBef>
                <a:spcPts val="600"/>
              </a:spcBef>
              <a:spcAft>
                <a:spcPts val="600"/>
              </a:spcAft>
            </a:pPr>
            <a:r>
              <a:rPr lang="en-GB" sz="2000" i="1" dirty="0">
                <a:solidFill>
                  <a:srgbClr val="4F81BD"/>
                </a:solidFill>
                <a:latin typeface="Calibri" pitchFamily="34" charset="0"/>
              </a:rPr>
              <a:t>Please check frequently, as they are updated regularly. In Spanish.</a:t>
            </a:r>
          </a:p>
          <a:p>
            <a:pPr marL="261937" lvl="1" algn="just"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latin typeface="Calibri" pitchFamily="34" charset="0"/>
              </a:rPr>
              <a:t>From now till the 15</a:t>
            </a:r>
            <a:r>
              <a:rPr lang="en-GB" sz="2800" b="1" baseline="30000" dirty="0">
                <a:latin typeface="Calibri" pitchFamily="34" charset="0"/>
              </a:rPr>
              <a:t>th</a:t>
            </a:r>
            <a:r>
              <a:rPr lang="en-GB" sz="2800" b="1" dirty="0">
                <a:latin typeface="Calibri" pitchFamily="34" charset="0"/>
              </a:rPr>
              <a:t> of February:</a:t>
            </a:r>
          </a:p>
          <a:p>
            <a:pPr marL="1176337" lvl="2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itchFamily="34" charset="0"/>
              </a:rPr>
              <a:t>its is forbidden to exit the </a:t>
            </a:r>
            <a:r>
              <a:rPr lang="en-GB" sz="2400" b="1" dirty="0" err="1">
                <a:latin typeface="Calibri" pitchFamily="34" charset="0"/>
              </a:rPr>
              <a:t>Comunitat</a:t>
            </a:r>
            <a:r>
              <a:rPr lang="en-GB" sz="2400" b="1" dirty="0">
                <a:latin typeface="Calibri" pitchFamily="34" charset="0"/>
              </a:rPr>
              <a:t> </a:t>
            </a:r>
            <a:r>
              <a:rPr lang="en-GB" sz="2400" b="1" dirty="0" err="1">
                <a:latin typeface="Calibri" pitchFamily="34" charset="0"/>
              </a:rPr>
              <a:t>Valenciana</a:t>
            </a:r>
            <a:endParaRPr lang="en-GB" sz="2400" b="1" dirty="0">
              <a:latin typeface="Calibri" pitchFamily="34" charset="0"/>
            </a:endParaRPr>
          </a:p>
          <a:p>
            <a:pPr marL="1176337" lvl="2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itchFamily="34" charset="0"/>
              </a:rPr>
              <a:t>Lock-down applies from 22:00 to 6:00</a:t>
            </a:r>
          </a:p>
          <a:p>
            <a:pPr marL="1176337" lvl="2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itchFamily="34" charset="0"/>
              </a:rPr>
              <a:t>People living in cities with a population larger than 50.000 cannot exit the city during the weekends</a:t>
            </a:r>
          </a:p>
          <a:p>
            <a:pPr marL="1176337" lvl="2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itchFamily="34" charset="0"/>
              </a:rPr>
              <a:t>No meetings of more than 2 people are allowed</a:t>
            </a:r>
          </a:p>
          <a:p>
            <a:pPr marL="261937" lvl="1" algn="just">
              <a:spcBef>
                <a:spcPts val="600"/>
              </a:spcBef>
              <a:spcAft>
                <a:spcPts val="600"/>
              </a:spcAft>
            </a:pPr>
            <a:endParaRPr lang="en-GB" sz="2800" dirty="0">
              <a:solidFill>
                <a:srgbClr val="4F81BD"/>
              </a:solidFill>
              <a:latin typeface="Calibri" pitchFamily="34" charset="0"/>
            </a:endParaRPr>
          </a:p>
          <a:p>
            <a:pPr marL="261937" lvl="1" algn="just">
              <a:spcBef>
                <a:spcPts val="600"/>
              </a:spcBef>
              <a:spcAft>
                <a:spcPts val="600"/>
              </a:spcAft>
            </a:pPr>
            <a:endParaRPr lang="en-GB" sz="2800" dirty="0">
              <a:solidFill>
                <a:srgbClr val="4F81BD"/>
              </a:solidFill>
              <a:latin typeface="Calibri" pitchFamily="34" charset="0"/>
            </a:endParaRPr>
          </a:p>
          <a:p>
            <a:pPr marL="261937" lvl="1" algn="just">
              <a:spcBef>
                <a:spcPts val="600"/>
              </a:spcBef>
              <a:spcAft>
                <a:spcPts val="600"/>
              </a:spcAft>
            </a:pPr>
            <a:endParaRPr lang="en-GB" sz="2800" dirty="0">
              <a:solidFill>
                <a:srgbClr val="4F81BD"/>
              </a:solidFill>
              <a:latin typeface="Calibri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081662-6A19-7842-9B1C-3CE94C5A7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6" y="0"/>
            <a:ext cx="1512168" cy="15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395536" y="1158071"/>
            <a:ext cx="6624292" cy="5760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395414" y="1268438"/>
            <a:ext cx="662441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800" b="1" dirty="0">
                <a:solidFill>
                  <a:prstClr val="white"/>
                </a:solidFill>
                <a:latin typeface="Calibri" pitchFamily="34" charset="0"/>
              </a:rPr>
              <a:t>COVID-19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107504" y="1628800"/>
            <a:ext cx="8928547" cy="471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More information can be found in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Phone numbers:	 https://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www.mscbs.gob.es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en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profesionales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saludPublica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ccayes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alertasActual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nCov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ciudadania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/docs/200326_QueHacer_Telefonos_COVID19_ingles.pdf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Quarantine: https://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www.mscbs.gob.es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en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profesionales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saludPublica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ccayes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alertasActual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nCov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</a:t>
            </a:r>
            <a:r>
              <a:rPr lang="en-GB" sz="2400" dirty="0" err="1">
                <a:solidFill>
                  <a:srgbClr val="4F81BD"/>
                </a:solidFill>
                <a:latin typeface="Calibri" pitchFamily="34" charset="0"/>
              </a:rPr>
              <a:t>ciudadania</a:t>
            </a:r>
            <a:r>
              <a:rPr lang="en-GB" sz="2400" dirty="0">
                <a:solidFill>
                  <a:srgbClr val="4F81BD"/>
                </a:solidFill>
                <a:latin typeface="Calibri" pitchFamily="34" charset="0"/>
              </a:rPr>
              <a:t>/docs/200326_AislamientoDomiciliario_COVID19_ingles.pdf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52B511-C7F7-7E4C-B3F1-043BA42C2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6" y="0"/>
            <a:ext cx="1512168" cy="15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97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51520" y="1060949"/>
            <a:ext cx="6624292" cy="5760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107504" y="1179876"/>
            <a:ext cx="6624414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COVID-19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107504" y="1628800"/>
            <a:ext cx="892854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61937" marR="0" lvl="1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University life</a:t>
            </a:r>
          </a:p>
          <a:p>
            <a:pPr marL="536575" lvl="1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srgbClr val="4F81BD"/>
                </a:solidFill>
                <a:latin typeface="Calibri" pitchFamily="34" charset="0"/>
              </a:rPr>
              <a:t>ask your international coordinator for details on the different subjects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Lectures </a:t>
            </a: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can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be on-line, blended (on-line + physical) or physical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Wear mask</a:t>
            </a: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</a:rPr>
              <a:t>Keep social distancing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993775" lvl="2" indent="-274638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Follow the signs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A69F73-560E-1745-BB3C-28FC9166E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6" y="0"/>
            <a:ext cx="1512168" cy="15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73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259632" y="980728"/>
            <a:ext cx="7128792" cy="83159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Language Centre: Spanish Courses</a:t>
            </a:r>
          </a:p>
        </p:txBody>
      </p:sp>
      <p:sp>
        <p:nvSpPr>
          <p:cNvPr id="9" name="16 Marcador de contenido"/>
          <p:cNvSpPr>
            <a:spLocks noGrp="1"/>
          </p:cNvSpPr>
          <p:nvPr>
            <p:ph idx="4294967295"/>
          </p:nvPr>
        </p:nvSpPr>
        <p:spPr>
          <a:xfrm>
            <a:off x="471125" y="1916832"/>
            <a:ext cx="8229600" cy="3600400"/>
          </a:xfrm>
          <a:noFill/>
          <a:ln cap="rnd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Spring Semester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Courses start: 16</a:t>
            </a:r>
            <a:r>
              <a:rPr lang="en-GB" sz="2800" baseline="300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th</a:t>
            </a:r>
            <a:r>
              <a:rPr lang="en-GB" sz="28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 February 2021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Registration: January /February 2021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B0F0"/>
                </a:solidFill>
                <a:latin typeface="Calibri" pitchFamily="34" charset="0"/>
                <a:cs typeface="Arial" charset="0"/>
              </a:rPr>
              <a:t>secretaria@centreidiomes.es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rgbClr val="4F81BD"/>
              </a:solidFill>
              <a:latin typeface="Calibri" pitchFamily="34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Fees for Spanish courses (TBC)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65 € (Erasmus and international students only)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60 hours / 4 hours per week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Morning or afternoon courses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90165" y="5517232"/>
            <a:ext cx="71915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http://www.centreidiomes.es</a:t>
            </a:r>
          </a:p>
        </p:txBody>
      </p:sp>
    </p:spTree>
    <p:extLst>
      <p:ext uri="{BB962C8B-B14F-4D97-AF65-F5344CB8AC3E}">
        <p14:creationId xmlns:p14="http://schemas.microsoft.com/office/powerpoint/2010/main" val="206039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3 Título"/>
          <p:cNvSpPr>
            <a:spLocks/>
          </p:cNvSpPr>
          <p:nvPr/>
        </p:nvSpPr>
        <p:spPr bwMode="auto">
          <a:xfrm>
            <a:off x="323850" y="477838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Aprender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idiomas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3908407" y="1494132"/>
            <a:ext cx="675381" cy="275878"/>
          </a:xfrm>
          <a:prstGeom prst="rightArrow">
            <a:avLst>
              <a:gd name="adj1" fmla="val 50000"/>
              <a:gd name="adj2" fmla="val 94196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3 Título"/>
          <p:cNvSpPr>
            <a:spLocks/>
          </p:cNvSpPr>
          <p:nvPr/>
        </p:nvSpPr>
        <p:spPr bwMode="auto">
          <a:xfrm>
            <a:off x="827584" y="2200570"/>
            <a:ext cx="7200354" cy="23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36575" marR="0" lvl="1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Offers Valencian language courses for free</a:t>
            </a:r>
          </a:p>
          <a:p>
            <a:pPr marL="536575" marR="0" lvl="1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Language exchange (tandems)</a:t>
            </a:r>
          </a:p>
          <a:p>
            <a:pPr marL="536575" marR="0" lvl="1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Self-study centres and conversation groups</a:t>
            </a:r>
          </a:p>
          <a:p>
            <a:pPr marL="536575" marR="0" lvl="1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DELE official examination centre</a:t>
            </a:r>
          </a:p>
        </p:txBody>
      </p:sp>
      <p:sp>
        <p:nvSpPr>
          <p:cNvPr id="37898" name="Rectangle 13"/>
          <p:cNvSpPr>
            <a:spLocks noChangeArrowheads="1"/>
          </p:cNvSpPr>
          <p:nvPr/>
        </p:nvSpPr>
        <p:spPr bwMode="auto">
          <a:xfrm>
            <a:off x="4821348" y="1052954"/>
            <a:ext cx="3928417" cy="8629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Language Policy Service</a:t>
            </a:r>
          </a:p>
        </p:txBody>
      </p:sp>
      <p:sp>
        <p:nvSpPr>
          <p:cNvPr id="13" name="3 Título"/>
          <p:cNvSpPr>
            <a:spLocks/>
          </p:cNvSpPr>
          <p:nvPr/>
        </p:nvSpPr>
        <p:spPr bwMode="auto">
          <a:xfrm>
            <a:off x="1908175" y="4961950"/>
            <a:ext cx="561615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http://www.uv.es/spl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44202" y="1158960"/>
            <a:ext cx="3527946" cy="72084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Learn languages</a:t>
            </a:r>
          </a:p>
        </p:txBody>
      </p:sp>
    </p:spTree>
    <p:extLst>
      <p:ext uri="{BB962C8B-B14F-4D97-AF65-F5344CB8AC3E}">
        <p14:creationId xmlns:p14="http://schemas.microsoft.com/office/powerpoint/2010/main" val="1565951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107504" y="1130914"/>
            <a:ext cx="4032002" cy="64884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Sports</a:t>
            </a:r>
          </a:p>
        </p:txBody>
      </p:sp>
      <p:sp>
        <p:nvSpPr>
          <p:cNvPr id="3" name="3 Título"/>
          <p:cNvSpPr>
            <a:spLocks/>
          </p:cNvSpPr>
          <p:nvPr/>
        </p:nvSpPr>
        <p:spPr bwMode="auto">
          <a:xfrm>
            <a:off x="620440" y="2055709"/>
            <a:ext cx="8126064" cy="314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36575" lvl="1" indent="-274638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4F81BD"/>
                </a:solidFill>
                <a:latin typeface="Calibri" pitchFamily="34" charset="0"/>
              </a:rPr>
              <a:t>Sport grounds</a:t>
            </a:r>
          </a:p>
          <a:p>
            <a:pPr marL="536575" lvl="1" indent="-274638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4F81BD"/>
                </a:solidFill>
                <a:latin typeface="Calibri" pitchFamily="34" charset="0"/>
              </a:rPr>
              <a:t>Activities during the term</a:t>
            </a:r>
          </a:p>
          <a:p>
            <a:pPr marL="536575" lvl="1" indent="-274638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4F81BD"/>
                </a:solidFill>
                <a:latin typeface="Calibri" pitchFamily="34" charset="0"/>
              </a:rPr>
              <a:t>Sports competitions</a:t>
            </a:r>
          </a:p>
          <a:p>
            <a:pPr marL="536575" lvl="1" indent="-274638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4F81BD"/>
                </a:solidFill>
                <a:latin typeface="Calibri" pitchFamily="34" charset="0"/>
              </a:rPr>
              <a:t>Closure of facilities and suspension of activities until 31 January due to </a:t>
            </a:r>
            <a:r>
              <a:rPr lang="en-US" sz="3600" dirty="0" err="1">
                <a:solidFill>
                  <a:srgbClr val="4F81BD"/>
                </a:solidFill>
                <a:latin typeface="Calibri" pitchFamily="34" charset="0"/>
              </a:rPr>
              <a:t>Covid</a:t>
            </a:r>
            <a:endParaRPr lang="en-GB" sz="3600" dirty="0">
              <a:solidFill>
                <a:srgbClr val="4F81BD"/>
              </a:solidFill>
              <a:latin typeface="Calibri" pitchFamily="34" charset="0"/>
            </a:endParaRPr>
          </a:p>
        </p:txBody>
      </p:sp>
      <p:sp>
        <p:nvSpPr>
          <p:cNvPr id="12" name="3 Título"/>
          <p:cNvSpPr>
            <a:spLocks/>
          </p:cNvSpPr>
          <p:nvPr/>
        </p:nvSpPr>
        <p:spPr bwMode="auto">
          <a:xfrm>
            <a:off x="251519" y="5363544"/>
            <a:ext cx="8863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en-GB" sz="4800" b="1" dirty="0">
                <a:solidFill>
                  <a:schemeClr val="accent1"/>
                </a:solidFill>
                <a:latin typeface="Calibri" pitchFamily="34" charset="0"/>
              </a:rPr>
              <a:t>http://www.uv.es/sef </a:t>
            </a:r>
            <a:r>
              <a:rPr lang="en-GB" sz="3200" b="1" dirty="0">
                <a:solidFill>
                  <a:schemeClr val="accent1"/>
                </a:solidFill>
                <a:latin typeface="Calibri" pitchFamily="34" charset="0"/>
              </a:rPr>
              <a:t>-&gt; self-enrolment</a:t>
            </a:r>
          </a:p>
        </p:txBody>
      </p:sp>
      <p:pic>
        <p:nvPicPr>
          <p:cNvPr id="3076" name="Picture 4" descr="mos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16346"/>
            <a:ext cx="4097222" cy="8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71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323850" y="1242646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3 Título"/>
          <p:cNvSpPr>
            <a:spLocks/>
          </p:cNvSpPr>
          <p:nvPr/>
        </p:nvSpPr>
        <p:spPr bwMode="auto">
          <a:xfrm>
            <a:off x="323850" y="1318948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Libraries</a:t>
            </a:r>
          </a:p>
        </p:txBody>
      </p:sp>
      <p:sp>
        <p:nvSpPr>
          <p:cNvPr id="131080" name="AutoShape 8"/>
          <p:cNvSpPr>
            <a:spLocks noChangeArrowheads="1"/>
          </p:cNvSpPr>
          <p:nvPr/>
        </p:nvSpPr>
        <p:spPr bwMode="auto">
          <a:xfrm>
            <a:off x="4205691" y="1478784"/>
            <a:ext cx="1375238" cy="144016"/>
          </a:xfrm>
          <a:prstGeom prst="rightArrow">
            <a:avLst>
              <a:gd name="adj1" fmla="val 50000"/>
              <a:gd name="adj2" fmla="val 94196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3 Título"/>
          <p:cNvSpPr>
            <a:spLocks/>
          </p:cNvSpPr>
          <p:nvPr/>
        </p:nvSpPr>
        <p:spPr bwMode="auto">
          <a:xfrm>
            <a:off x="1331640" y="4941168"/>
            <a:ext cx="5976342" cy="4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http://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biblioteca.uv.es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535" y="2276871"/>
            <a:ext cx="8056953" cy="2412293"/>
          </a:xfrm>
        </p:spPr>
        <p:txBody>
          <a:bodyPr/>
          <a:lstStyle/>
          <a:p>
            <a:pPr marL="536575" lvl="1" indent="-274638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s-ES" sz="36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Open</a:t>
            </a:r>
            <a:endParaRPr lang="en-GB" altLang="es-ES" sz="3600" baseline="30000" dirty="0">
              <a:solidFill>
                <a:srgbClr val="4F81BD"/>
              </a:solidFill>
              <a:latin typeface="Calibri" pitchFamily="34" charset="0"/>
              <a:cs typeface="Arial" charset="0"/>
            </a:endParaRPr>
          </a:p>
          <a:p>
            <a:pPr marL="936625" lvl="2" indent="-274638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s-ES" sz="32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Student card needed</a:t>
            </a:r>
          </a:p>
          <a:p>
            <a:pPr marL="936625" lvl="2" indent="-274638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s-ES" sz="3200" dirty="0">
                <a:solidFill>
                  <a:srgbClr val="4F81BD"/>
                </a:solidFill>
                <a:latin typeface="Calibri" pitchFamily="34" charset="0"/>
                <a:cs typeface="Arial" charset="0"/>
              </a:rPr>
              <a:t>Two sessions: morning and afternoon</a:t>
            </a:r>
            <a:endParaRPr lang="en-GB" altLang="es-ES" sz="3200" dirty="0">
              <a:solidFill>
                <a:schemeClr val="accent1"/>
              </a:solidFill>
              <a:latin typeface="Calibri" pitchFamily="34" charset="0"/>
              <a:cs typeface="Arial" charset="0"/>
            </a:endParaRPr>
          </a:p>
          <a:p>
            <a:pPr marL="536575" lvl="1" indent="-274638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s-ES" sz="3600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Electronic access also available</a:t>
            </a:r>
          </a:p>
          <a:p>
            <a:pPr eaLnBrk="1" hangingPunct="1">
              <a:buFont typeface="Wingdings" pitchFamily="2" charset="2"/>
              <a:buNone/>
            </a:pPr>
            <a:endParaRPr lang="en-GB" altLang="es-E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422">
            <a:off x="6114874" y="1126501"/>
            <a:ext cx="2418305" cy="15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9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AutoShape 3"/>
          <p:cNvSpPr>
            <a:spLocks noChangeArrowheads="1"/>
          </p:cNvSpPr>
          <p:nvPr/>
        </p:nvSpPr>
        <p:spPr bwMode="auto">
          <a:xfrm>
            <a:off x="2915816" y="2203946"/>
            <a:ext cx="6048672" cy="24491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3 Título"/>
          <p:cNvSpPr>
            <a:spLocks/>
          </p:cNvSpPr>
          <p:nvPr/>
        </p:nvSpPr>
        <p:spPr bwMode="auto">
          <a:xfrm>
            <a:off x="2771800" y="2658417"/>
            <a:ext cx="6193829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Universitat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 de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València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your university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2" y="1052736"/>
            <a:ext cx="2775048" cy="4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528" y="2132856"/>
            <a:ext cx="309634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ESCENA ERASMUS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Theatre group of ERASMUS students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87625" y="4725144"/>
            <a:ext cx="69127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www.escenaerasmus.eu</a:t>
            </a:r>
            <a:r>
              <a:rPr kumimoji="0" lang="en-GB" alt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</a:p>
        </p:txBody>
      </p:sp>
      <p:pic>
        <p:nvPicPr>
          <p:cNvPr id="7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"/>
          <a:stretch>
            <a:fillRect/>
          </a:stretch>
        </p:blipFill>
        <p:spPr bwMode="auto">
          <a:xfrm>
            <a:off x="3851920" y="1271714"/>
            <a:ext cx="5045929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09765B-2390-5646-9EFD-7B7242DEA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2872"/>
            <a:ext cx="6051665" cy="9778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FE3478-123C-4D41-A67D-0486E71D5317}"/>
              </a:ext>
            </a:extLst>
          </p:cNvPr>
          <p:cNvSpPr/>
          <p:nvPr/>
        </p:nvSpPr>
        <p:spPr>
          <a:xfrm>
            <a:off x="611560" y="1967209"/>
            <a:ext cx="7862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you have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disability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difficulty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condition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impacts on your studies?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4BF198-6BD9-BA42-994D-FFAFFA4F6E3B}"/>
              </a:ext>
            </a:extLst>
          </p:cNvPr>
          <p:cNvSpPr txBox="1"/>
          <p:nvPr/>
        </p:nvSpPr>
        <p:spPr>
          <a:xfrm>
            <a:off x="1619672" y="2780928"/>
            <a:ext cx="65527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Avd. Blasco Ibañez 21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(Faculty of Psychology)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https://www.uv.es/uvdisability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Phone: 96 39 83426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 updestudiantes@uv.es</a:t>
            </a:r>
          </a:p>
        </p:txBody>
      </p:sp>
    </p:spTree>
    <p:extLst>
      <p:ext uri="{BB962C8B-B14F-4D97-AF65-F5344CB8AC3E}">
        <p14:creationId xmlns:p14="http://schemas.microsoft.com/office/powerpoint/2010/main" val="42507257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3"/>
          <p:cNvSpPr txBox="1">
            <a:spLocks/>
          </p:cNvSpPr>
          <p:nvPr/>
        </p:nvSpPr>
        <p:spPr bwMode="auto">
          <a:xfrm>
            <a:off x="179387" y="2492375"/>
            <a:ext cx="4075265" cy="34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00" rIns="91440" bIns="457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Monda" charset="0"/>
              <a:buChar char="•"/>
              <a:tabLst/>
              <a:defRPr/>
            </a:pP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ESN is the biggest student association in Europe, we are present in </a:t>
            </a: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E8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32 European countries</a:t>
            </a: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, with more than </a:t>
            </a: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E8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12.000 volunteers.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25000"/>
              <a:buFont typeface="Trebuchet MS" panose="020B0603020202020204" pitchFamily="34" charset="0"/>
              <a:buNone/>
              <a:tabLst/>
              <a:defRPr/>
            </a:pPr>
            <a:endParaRPr kumimoji="0" lang="en-GB" altLang="es-E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Monda" charset="0"/>
              <a:ea typeface="Trebuchet MS" panose="020B0603020202020204" pitchFamily="34" charset="0"/>
              <a:cs typeface="Monda" charset="0"/>
              <a:sym typeface="Monda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Monda" charset="0"/>
              <a:buChar char="•"/>
              <a:tabLst/>
              <a:defRPr/>
            </a:pP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Our AIM is </a:t>
            </a: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E8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to help</a:t>
            </a:r>
            <a:r>
              <a:rPr kumimoji="0" lang="en-GB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 exchange students that come to our University.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Trebuchet MS" panose="020B0603020202020204" pitchFamily="34" charset="0"/>
              <a:buNone/>
              <a:tabLst/>
              <a:defRPr/>
            </a:pPr>
            <a:endParaRPr kumimoji="0" lang="en-GB" altLang="es-E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Monda" charset="0"/>
              <a:sym typeface="Trebuchet MS" panose="020B0603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Trebuchet MS" panose="020B0603020202020204" pitchFamily="34" charset="0"/>
              <a:buNone/>
              <a:tabLst/>
              <a:defRPr/>
            </a:pPr>
            <a:endParaRPr kumimoji="0" lang="en-GB" altLang="es-E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Monda" charset="0"/>
              <a:sym typeface="Trebuchet MS" panose="020B0603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475"/>
              </a:spcBef>
              <a:spcAft>
                <a:spcPct val="0"/>
              </a:spcAft>
              <a:buClr>
                <a:srgbClr val="333399"/>
              </a:buClr>
              <a:buSzTx/>
              <a:buFont typeface="Trebuchet MS" panose="020B0603020202020204" pitchFamily="34" charset="0"/>
              <a:buNone/>
              <a:tabLst/>
              <a:defRPr/>
            </a:pPr>
            <a:endParaRPr kumimoji="0" lang="en-GB" altLang="es-ES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Monda" charset="0"/>
              <a:sym typeface="Trebuchet MS" panose="020B0603020202020204" pitchFamily="34" charset="0"/>
            </a:endParaRPr>
          </a:p>
        </p:txBody>
      </p:sp>
      <p:pic>
        <p:nvPicPr>
          <p:cNvPr id="10" name="Shape 8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31" y="1196752"/>
            <a:ext cx="42322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8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2133600"/>
            <a:ext cx="4494212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755576" y="922715"/>
            <a:ext cx="33123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308083451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99"/>
          <p:cNvSpPr txBox="1">
            <a:spLocks noGrp="1"/>
          </p:cNvSpPr>
          <p:nvPr>
            <p:ph type="title"/>
          </p:nvPr>
        </p:nvSpPr>
        <p:spPr>
          <a:xfrm>
            <a:off x="304800" y="1055731"/>
            <a:ext cx="6248400" cy="1600200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7BC143"/>
              </a:buClr>
              <a:buSzPct val="25000"/>
              <a:buFont typeface="Monda" charset="0"/>
              <a:buNone/>
            </a:pPr>
            <a:r>
              <a:rPr lang="en-US" altLang="es-ES" sz="3200" dirty="0">
                <a:solidFill>
                  <a:srgbClr val="7BC143"/>
                </a:solidFill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WHERE </a:t>
            </a:r>
            <a:br>
              <a:rPr lang="en-US" altLang="es-ES" sz="3200" dirty="0">
                <a:solidFill>
                  <a:srgbClr val="F47B28"/>
                </a:solidFill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</a:br>
            <a:r>
              <a:rPr lang="en-US" altLang="es-ES" sz="3200" dirty="0">
                <a:solidFill>
                  <a:srgbClr val="F47B28"/>
                </a:solidFill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CAN WE HELP YOU?</a:t>
            </a:r>
          </a:p>
        </p:txBody>
      </p:sp>
      <p:sp>
        <p:nvSpPr>
          <p:cNvPr id="12291" name="Shape 100"/>
          <p:cNvSpPr txBox="1">
            <a:spLocks noGrp="1"/>
          </p:cNvSpPr>
          <p:nvPr>
            <p:ph idx="4294967295"/>
          </p:nvPr>
        </p:nvSpPr>
        <p:spPr>
          <a:xfrm>
            <a:off x="609600" y="1970974"/>
            <a:ext cx="8534400" cy="4191000"/>
          </a:xfrm>
        </p:spPr>
        <p:txBody>
          <a:bodyPr tIns="45700" bIns="45700"/>
          <a:lstStyle/>
          <a:p>
            <a:pPr indent="-342900" eaLnBrk="1" hangingPunct="1">
              <a:spcBef>
                <a:spcPct val="0"/>
              </a:spcBef>
              <a:spcAft>
                <a:spcPct val="0"/>
              </a:spcAft>
              <a:buSzTx/>
              <a:buFont typeface="Monda" charset="0"/>
              <a:buChar char="•"/>
            </a:pPr>
            <a:r>
              <a:rPr lang="en-US" altLang="es-ES" sz="2800" dirty="0"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Academic advice.</a:t>
            </a: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Monda" charset="0"/>
              <a:buChar char="•"/>
            </a:pPr>
            <a:r>
              <a:rPr lang="en-US" altLang="es-ES" sz="2800" dirty="0"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Integration in the community </a:t>
            </a: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Monda" charset="0"/>
              <a:buChar char="•"/>
            </a:pPr>
            <a:r>
              <a:rPr lang="en-US" altLang="es-ES" sz="2800" dirty="0"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Cultural activities.</a:t>
            </a: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Monda" charset="0"/>
              <a:buChar char="•"/>
            </a:pPr>
            <a:r>
              <a:rPr lang="en-US" altLang="es-ES" sz="2800" dirty="0"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Sports teams and tournaments.</a:t>
            </a: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Monda" charset="0"/>
              <a:buChar char="•"/>
            </a:pPr>
            <a:r>
              <a:rPr lang="en-US" altLang="es-ES" sz="2800" dirty="0"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Trips.</a:t>
            </a: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Monda" charset="0"/>
              <a:buChar char="•"/>
            </a:pPr>
            <a:r>
              <a:rPr lang="en-US" altLang="es-ES" sz="2800" dirty="0">
                <a:latin typeface="Monda" charset="0"/>
                <a:ea typeface="Trebuchet MS" panose="020B0603020202020204" pitchFamily="34" charset="0"/>
                <a:cs typeface="Monda" charset="0"/>
                <a:sym typeface="Monda" charset="0"/>
              </a:rPr>
              <a:t>Social projects</a:t>
            </a:r>
          </a:p>
          <a:p>
            <a:pPr>
              <a:spcBef>
                <a:spcPts val="800"/>
              </a:spcBef>
            </a:pPr>
            <a:r>
              <a:rPr lang="es-ES" sz="2800" dirty="0">
                <a:latin typeface="Monda" charset="0"/>
                <a:ea typeface="Trebuchet MS" panose="020B0603020202020204" pitchFamily="34" charset="0"/>
                <a:cs typeface="Monda" charset="0"/>
                <a:hlinkClick r:id="rId3"/>
              </a:rPr>
              <a:t>info@uv.esnvlc.es</a:t>
            </a:r>
          </a:p>
          <a:p>
            <a:pPr>
              <a:spcBef>
                <a:spcPts val="800"/>
              </a:spcBef>
            </a:pPr>
            <a:r>
              <a:rPr lang="es-ES" sz="2800" dirty="0">
                <a:latin typeface="Monda" charset="0"/>
                <a:ea typeface="Trebuchet MS" panose="020B0603020202020204" pitchFamily="34" charset="0"/>
                <a:cs typeface="Monda" charset="0"/>
                <a:hlinkClick r:id="rId4"/>
              </a:rPr>
              <a:t>www.esnuv.es</a:t>
            </a:r>
            <a:r>
              <a:rPr lang="es-ES" sz="2800" dirty="0">
                <a:latin typeface="Monda" charset="0"/>
                <a:ea typeface="Trebuchet MS" panose="020B0603020202020204" pitchFamily="34" charset="0"/>
                <a:cs typeface="Monda" charset="0"/>
              </a:rPr>
              <a:t> </a:t>
            </a: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Trebuchet MS" panose="020B0603020202020204" pitchFamily="34" charset="0"/>
              <a:buNone/>
            </a:pPr>
            <a:endParaRPr lang="es-ES" altLang="es-ES" sz="2800" dirty="0">
              <a:latin typeface="Monda" charset="0"/>
              <a:ea typeface="Trebuchet MS" panose="020B0603020202020204" pitchFamily="34" charset="0"/>
              <a:cs typeface="Monda" charset="0"/>
              <a:sym typeface="Monda" charset="0"/>
            </a:endParaRPr>
          </a:p>
          <a:p>
            <a:pPr indent="-342900" eaLnBrk="1" hangingPunct="1">
              <a:spcBef>
                <a:spcPts val="563"/>
              </a:spcBef>
              <a:spcAft>
                <a:spcPct val="0"/>
              </a:spcAft>
              <a:buSzTx/>
              <a:buFont typeface="Trebuchet MS" panose="020B0603020202020204" pitchFamily="34" charset="0"/>
              <a:buNone/>
            </a:pPr>
            <a:endParaRPr lang="es-ES" altLang="es-ES" sz="2800" dirty="0">
              <a:latin typeface="Monda" charset="0"/>
              <a:ea typeface="Trebuchet MS" panose="020B0603020202020204" pitchFamily="34" charset="0"/>
              <a:cs typeface="Monda" charset="0"/>
              <a:sym typeface="Monda" charset="0"/>
            </a:endParaRPr>
          </a:p>
        </p:txBody>
      </p:sp>
      <p:pic>
        <p:nvPicPr>
          <p:cNvPr id="12292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62049"/>
            <a:ext cx="2311585" cy="173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08" y="702989"/>
            <a:ext cx="2394027" cy="159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https://scontent-mad1-1.xx.fbcdn.net/hphotos-xpf1/v/t1.0-9/12278892_517504568424383_6416042168414166531_n.jpg?oh=20dec2367ead438e5d5ac107e34b8fbe&amp;oe=573A821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2251"/>
          <a:stretch>
            <a:fillRect/>
          </a:stretch>
        </p:blipFill>
        <p:spPr bwMode="auto">
          <a:xfrm>
            <a:off x="6876256" y="4375867"/>
            <a:ext cx="1862614" cy="188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4251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15067" y="1060971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383682" y="1133202"/>
            <a:ext cx="34559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Accommodation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395536" y="1313384"/>
            <a:ext cx="838993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536575" marR="0" lvl="1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UV Halls of Residence</a:t>
            </a:r>
          </a:p>
          <a:p>
            <a:pPr marL="261937" marR="0" lvl="1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993775" marR="0" lvl="2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Colegio Mayor Rector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Peset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</a:t>
            </a: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hlinkClick r:id="rId3"/>
              </a:rPr>
              <a:t>www.uv.es/cmrpeset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From 342 €/month</a:t>
            </a:r>
          </a:p>
          <a:p>
            <a:pPr marL="10287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993775" marR="0" lvl="2" indent="-274638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Residencia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Universitaria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Damià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Bonet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</a:t>
            </a: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hlinkClick r:id="rId4"/>
              </a:rPr>
              <a:t>www.resa.es/esl/residencias/damia_bonet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From 350 €/month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896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16026" y="1124744"/>
            <a:ext cx="3667610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323850" y="1196975"/>
            <a:ext cx="34519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Accommodation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296865" y="908720"/>
            <a:ext cx="859561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Student flats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Flats shared with other students are a big success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Flat-hunting</a:t>
            </a: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Specialised agencies: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housinganywhere.com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Internet, newspapers, ads…</a:t>
            </a:r>
          </a:p>
          <a:p>
            <a:pPr marL="14859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Noticeboards in faculties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58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07950" y="1052736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288041" y="1061057"/>
            <a:ext cx="34559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Where can I eat?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286840" y="908720"/>
            <a:ext cx="860564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Meal times in Spain</a:t>
            </a:r>
          </a:p>
          <a:p>
            <a:pPr marL="914400" marR="0" lvl="2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Breakfast: 	  8:00 –   9:00</a:t>
            </a:r>
          </a:p>
          <a:p>
            <a:pPr marL="914400" marR="0" lvl="2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Lunch: 	14:00 – 15:00</a:t>
            </a:r>
          </a:p>
          <a:p>
            <a:pPr marL="914400" marR="0" lvl="2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Dinner: 	21:00 – 22:00</a:t>
            </a:r>
          </a:p>
          <a:p>
            <a:pPr marL="914400" marR="0" lvl="2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UV canteens/cafeterias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Located in in-campus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Set meals from Monday to Friday: 6 to 8 €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Good place to meet classmates and make friends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55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17097" y="1301783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172" name="3 Título"/>
          <p:cNvSpPr>
            <a:spLocks/>
          </p:cNvSpPr>
          <p:nvPr/>
        </p:nvSpPr>
        <p:spPr bwMode="auto">
          <a:xfrm>
            <a:off x="114143" y="1374014"/>
            <a:ext cx="34559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Safety</a:t>
            </a:r>
          </a:p>
        </p:txBody>
      </p:sp>
      <p:sp>
        <p:nvSpPr>
          <p:cNvPr id="6" name="3 Título"/>
          <p:cNvSpPr>
            <a:spLocks/>
          </p:cNvSpPr>
          <p:nvPr/>
        </p:nvSpPr>
        <p:spPr bwMode="auto">
          <a:xfrm>
            <a:off x="521344" y="1844824"/>
            <a:ext cx="860564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Valencia is a safe city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Watch out for pickpockets!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Get in touch with the UV for any type of problem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24-hour free emergency phone: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112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914400" marR="0" lvl="2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175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/>
          </p:cNvSpPr>
          <p:nvPr/>
        </p:nvSpPr>
        <p:spPr bwMode="auto">
          <a:xfrm>
            <a:off x="344810" y="1023938"/>
            <a:ext cx="8605640" cy="384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Banco Santander, next to Faculty of Psychology (Campus de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Blasco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Ibañez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) and to the Faculty of Chemistry (Campus de </a:t>
            </a:r>
            <a:r>
              <a:rPr kumimoji="0" lang="en-C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Burjassot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General payment using credit/debit cards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Many ATM all around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09704" y="1268760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Banks</a:t>
            </a:r>
          </a:p>
        </p:txBody>
      </p:sp>
    </p:spTree>
    <p:extLst>
      <p:ext uri="{BB962C8B-B14F-4D97-AF65-F5344CB8AC3E}">
        <p14:creationId xmlns:p14="http://schemas.microsoft.com/office/powerpoint/2010/main" val="15992361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052736"/>
            <a:ext cx="7555317" cy="2445568"/>
          </a:xfrm>
        </p:spPr>
      </p:pic>
      <p:sp>
        <p:nvSpPr>
          <p:cNvPr id="2" name="4 CuadroTexto">
            <a:hlinkClick r:id="rId5"/>
          </p:cNvPr>
          <p:cNvSpPr txBox="1">
            <a:spLocks noChangeArrowheads="1"/>
          </p:cNvSpPr>
          <p:nvPr/>
        </p:nvSpPr>
        <p:spPr bwMode="auto">
          <a:xfrm>
            <a:off x="1583357" y="3429000"/>
            <a:ext cx="60129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www.uv.es/relint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relaciones.internacionales@uv.es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XatUV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EB28BA-43FC-8747-B494-8E15EB6D4D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9434" y="4797152"/>
            <a:ext cx="617686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8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/>
          </p:cNvSpPr>
          <p:nvPr/>
        </p:nvSpPr>
        <p:spPr bwMode="auto">
          <a:xfrm>
            <a:off x="683568" y="1700808"/>
            <a:ext cx="7804100" cy="448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Founded in 1499, it is a modern European university, offering practically all branches of knowledge: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45 000 degree students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8 000 postgraduate students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The most internationalised Valencian University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	+2 700 mobility students 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+3 500 foreign students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79512" y="980728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196" name="3 Título"/>
          <p:cNvSpPr>
            <a:spLocks/>
          </p:cNvSpPr>
          <p:nvPr/>
        </p:nvSpPr>
        <p:spPr bwMode="auto">
          <a:xfrm>
            <a:off x="323528" y="1041191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Figures</a:t>
            </a:r>
          </a:p>
        </p:txBody>
      </p:sp>
    </p:spTree>
    <p:extLst>
      <p:ext uri="{BB962C8B-B14F-4D97-AF65-F5344CB8AC3E}">
        <p14:creationId xmlns:p14="http://schemas.microsoft.com/office/powerpoint/2010/main" val="9943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escut_uv_color50pantone_corporatiu_nom_superposat_pantone_cor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87" y="2090119"/>
            <a:ext cx="2813561" cy="2818360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2465512" y="1820109"/>
            <a:ext cx="4191000" cy="3352800"/>
          </a:xfrm>
          <a:prstGeom prst="ellipse">
            <a:avLst/>
          </a:prstGeom>
          <a:noFill/>
          <a:ln w="254000" cmpd="dbl">
            <a:solidFill>
              <a:srgbClr val="03204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55248" y="3428137"/>
            <a:ext cx="2057400" cy="1015663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CULTURAL AND SCIENTIFIC PRODUCTION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627312" y="1743909"/>
            <a:ext cx="1905000" cy="400110"/>
          </a:xfrm>
          <a:prstGeom prst="rect">
            <a:avLst/>
          </a:prstGeom>
          <a:solidFill>
            <a:schemeClr val="accent5">
              <a:lumMod val="50000"/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TEACHING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665912" y="1772816"/>
            <a:ext cx="1905000" cy="400110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351712" y="3093423"/>
            <a:ext cx="2335958" cy="707886"/>
          </a:xfrm>
          <a:prstGeom prst="rect">
            <a:avLst/>
          </a:prstGeom>
          <a:solidFill>
            <a:schemeClr val="accent2">
              <a:lumMod val="50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KNOWLEDGE TRANSFER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148064" y="4475441"/>
            <a:ext cx="1905000" cy="1015663"/>
          </a:xfrm>
          <a:prstGeom prst="rect">
            <a:avLst/>
          </a:prstGeom>
          <a:solidFill>
            <a:srgbClr val="660066">
              <a:alpha val="6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SOLIDARITY AND COOPERATION</a:t>
            </a: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07504" y="1091000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UV, a global university</a:t>
            </a:r>
          </a:p>
        </p:txBody>
      </p:sp>
    </p:spTree>
    <p:extLst>
      <p:ext uri="{BB962C8B-B14F-4D97-AF65-F5344CB8AC3E}">
        <p14:creationId xmlns:p14="http://schemas.microsoft.com/office/powerpoint/2010/main" val="500651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13073" y="1509550"/>
            <a:ext cx="2952750" cy="4681537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" name="5 Rectángulo"/>
          <p:cNvSpPr>
            <a:spLocks noChangeArrowheads="1"/>
          </p:cNvSpPr>
          <p:nvPr/>
        </p:nvSpPr>
        <p:spPr bwMode="auto">
          <a:xfrm>
            <a:off x="3074202" y="1509549"/>
            <a:ext cx="2952750" cy="4681537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5 Rectángulo"/>
          <p:cNvSpPr>
            <a:spLocks noChangeArrowheads="1"/>
          </p:cNvSpPr>
          <p:nvPr/>
        </p:nvSpPr>
        <p:spPr bwMode="auto">
          <a:xfrm>
            <a:off x="6012704" y="1509549"/>
            <a:ext cx="2952750" cy="4681537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23462" y="909340"/>
            <a:ext cx="3671888" cy="5048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222" name="3 Título"/>
          <p:cNvSpPr>
            <a:spLocks/>
          </p:cNvSpPr>
          <p:nvPr/>
        </p:nvSpPr>
        <p:spPr bwMode="auto">
          <a:xfrm>
            <a:off x="45228" y="1015961"/>
            <a:ext cx="3168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Rankings</a:t>
            </a:r>
          </a:p>
        </p:txBody>
      </p:sp>
      <p:sp>
        <p:nvSpPr>
          <p:cNvPr id="7" name="3 Título"/>
          <p:cNvSpPr>
            <a:spLocks/>
          </p:cNvSpPr>
          <p:nvPr/>
        </p:nvSpPr>
        <p:spPr bwMode="auto">
          <a:xfrm>
            <a:off x="45228" y="1988840"/>
            <a:ext cx="2952750" cy="403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Shanghai - ARWU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4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Spanish university, in top 300 universities worldwide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of the Valencian Region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3 Título"/>
          <p:cNvSpPr>
            <a:spLocks/>
          </p:cNvSpPr>
          <p:nvPr/>
        </p:nvSpPr>
        <p:spPr bwMode="auto">
          <a:xfrm>
            <a:off x="3167857" y="1307543"/>
            <a:ext cx="2952750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GB" sz="2500" dirty="0">
              <a:solidFill>
                <a:prstClr val="white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b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Erasmus Mobility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3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university in Europe in receiving students, and the 4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European university in sending students abroad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3 Título"/>
          <p:cNvSpPr>
            <a:spLocks/>
          </p:cNvSpPr>
          <p:nvPr/>
        </p:nvSpPr>
        <p:spPr bwMode="auto">
          <a:xfrm>
            <a:off x="6098178" y="1509549"/>
            <a:ext cx="295275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b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Spanish Foundation for Science and Technology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UV is in the top 10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SR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8120</TotalTime>
  <Words>2980</Words>
  <Application>Microsoft Macintosh PowerPoint</Application>
  <PresentationFormat>Presentación en pantalla (4:3)</PresentationFormat>
  <Paragraphs>548</Paragraphs>
  <Slides>69</Slides>
  <Notes>52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9" baseType="lpstr">
      <vt:lpstr>Arial</vt:lpstr>
      <vt:lpstr>Calibri</vt:lpstr>
      <vt:lpstr>Monda</vt:lpstr>
      <vt:lpstr>Segoe UI Semibold</vt:lpstr>
      <vt:lpstr>Times New Roman</vt:lpstr>
      <vt:lpstr>Tipo de letra del sistema regular</vt:lpstr>
      <vt:lpstr>Trebuchet MS</vt:lpstr>
      <vt:lpstr>Verdana</vt:lpstr>
      <vt:lpstr>Wingdings</vt:lpstr>
      <vt:lpstr>SRIC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Find out first about your coordinator´s office hours: www.uv.es &gt; Directory + Person finder</vt:lpstr>
      <vt:lpstr>Presentación de PowerPoint</vt:lpstr>
      <vt:lpstr>Presentación de PowerPoint</vt:lpstr>
      <vt:lpstr>Presentación de PowerPoint</vt:lpstr>
      <vt:lpstr>Below you will find some IRO - faculty contacts: </vt:lpstr>
      <vt:lpstr>Presentación de PowerPoint</vt:lpstr>
      <vt:lpstr>Presentación de PowerPoint</vt:lpstr>
      <vt:lpstr>Look up your subjects at:  http://links.uv.es/incoming/degrees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WHERE  CAN WE HELP YOU?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Joan Enric Ubeda Garcia</Manager>
  <Company>Universitat de València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institucional Universitat de València</dc:title>
  <dc:creator>Joan Enric Ubeda Garcia</dc:creator>
  <cp:keywords>presentación corporativa institucional universitat universidad valencia valència campus cultura investigación infraestructuras formación grado postgrado formación servicios sociedad empresas instalaciones parque científico ciencia conocimiento transferencia</cp:keywords>
  <dc:description>Presentación institucional de la Universitat de València._x000d_
Idioma: castellano</dc:description>
  <cp:lastModifiedBy>Esteban Sanchis Kilders</cp:lastModifiedBy>
  <cp:revision>482</cp:revision>
  <dcterms:created xsi:type="dcterms:W3CDTF">2008-01-12T09:27:58Z</dcterms:created>
  <dcterms:modified xsi:type="dcterms:W3CDTF">2021-01-27T18:33:23Z</dcterms:modified>
  <cp:category>presentación corporativa</cp:category>
</cp:coreProperties>
</file>