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64" r:id="rId2"/>
    <p:sldId id="301" r:id="rId3"/>
    <p:sldId id="257" r:id="rId4"/>
    <p:sldId id="403" r:id="rId5"/>
    <p:sldId id="431" r:id="rId6"/>
    <p:sldId id="400" r:id="rId7"/>
    <p:sldId id="437" r:id="rId8"/>
    <p:sldId id="443" r:id="rId9"/>
    <p:sldId id="442" r:id="rId10"/>
    <p:sldId id="404" r:id="rId11"/>
    <p:sldId id="405" r:id="rId12"/>
    <p:sldId id="406" r:id="rId13"/>
    <p:sldId id="408" r:id="rId14"/>
    <p:sldId id="430" r:id="rId15"/>
    <p:sldId id="432" r:id="rId16"/>
    <p:sldId id="461" r:id="rId17"/>
    <p:sldId id="415" r:id="rId18"/>
    <p:sldId id="462" r:id="rId19"/>
    <p:sldId id="463" r:id="rId20"/>
    <p:sldId id="416" r:id="rId21"/>
    <p:sldId id="411" r:id="rId22"/>
    <p:sldId id="413" r:id="rId23"/>
    <p:sldId id="264" r:id="rId24"/>
    <p:sldId id="414" r:id="rId2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2394" y="5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66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D5D7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0066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D5D7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63240" cy="68580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4408932"/>
            <a:ext cx="3063240" cy="1376680"/>
          </a:xfrm>
          <a:custGeom>
            <a:avLst/>
            <a:gdLst/>
            <a:ahLst/>
            <a:cxnLst/>
            <a:rect l="l" t="t" r="r" b="b"/>
            <a:pathLst>
              <a:path w="3063240" h="1376679">
                <a:moveTo>
                  <a:pt x="3063240" y="0"/>
                </a:moveTo>
                <a:lnTo>
                  <a:pt x="0" y="0"/>
                </a:lnTo>
                <a:lnTo>
                  <a:pt x="0" y="1376172"/>
                </a:lnTo>
                <a:lnTo>
                  <a:pt x="3063240" y="1376172"/>
                </a:lnTo>
                <a:lnTo>
                  <a:pt x="3063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459" y="4346448"/>
            <a:ext cx="2656738" cy="14213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620011" y="5300472"/>
            <a:ext cx="1224280" cy="485140"/>
          </a:xfrm>
          <a:custGeom>
            <a:avLst/>
            <a:gdLst/>
            <a:ahLst/>
            <a:cxnLst/>
            <a:rect l="l" t="t" r="r" b="b"/>
            <a:pathLst>
              <a:path w="1224280" h="485139">
                <a:moveTo>
                  <a:pt x="1223772" y="0"/>
                </a:moveTo>
                <a:lnTo>
                  <a:pt x="0" y="0"/>
                </a:lnTo>
                <a:lnTo>
                  <a:pt x="0" y="484631"/>
                </a:lnTo>
                <a:lnTo>
                  <a:pt x="1223772" y="484631"/>
                </a:lnTo>
                <a:lnTo>
                  <a:pt x="12237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529584"/>
            <a:ext cx="3067240" cy="90799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5928359"/>
            <a:ext cx="3057144" cy="92964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3061715" cy="5896787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572122" y="2554782"/>
            <a:ext cx="4146550" cy="1133475"/>
          </a:xfrm>
          <a:custGeom>
            <a:avLst/>
            <a:gdLst/>
            <a:ahLst/>
            <a:cxnLst/>
            <a:rect l="l" t="t" r="r" b="b"/>
            <a:pathLst>
              <a:path w="4146550" h="1133475">
                <a:moveTo>
                  <a:pt x="664502" y="25654"/>
                </a:moveTo>
                <a:lnTo>
                  <a:pt x="617512" y="12471"/>
                </a:lnTo>
                <a:lnTo>
                  <a:pt x="569976" y="3911"/>
                </a:lnTo>
                <a:lnTo>
                  <a:pt x="522198" y="0"/>
                </a:lnTo>
                <a:lnTo>
                  <a:pt x="474459" y="723"/>
                </a:lnTo>
                <a:lnTo>
                  <a:pt x="427062" y="6121"/>
                </a:lnTo>
                <a:lnTo>
                  <a:pt x="380301" y="16179"/>
                </a:lnTo>
                <a:lnTo>
                  <a:pt x="337108" y="29908"/>
                </a:lnTo>
                <a:lnTo>
                  <a:pt x="296011" y="47294"/>
                </a:lnTo>
                <a:lnTo>
                  <a:pt x="257098" y="68135"/>
                </a:lnTo>
                <a:lnTo>
                  <a:pt x="220497" y="92214"/>
                </a:lnTo>
                <a:lnTo>
                  <a:pt x="186296" y="119341"/>
                </a:lnTo>
                <a:lnTo>
                  <a:pt x="154609" y="149288"/>
                </a:lnTo>
                <a:lnTo>
                  <a:pt x="125552" y="181864"/>
                </a:lnTo>
                <a:lnTo>
                  <a:pt x="99237" y="216865"/>
                </a:lnTo>
                <a:lnTo>
                  <a:pt x="75755" y="254076"/>
                </a:lnTo>
                <a:lnTo>
                  <a:pt x="55219" y="293293"/>
                </a:lnTo>
                <a:lnTo>
                  <a:pt x="37744" y="334314"/>
                </a:lnTo>
                <a:lnTo>
                  <a:pt x="23431" y="376923"/>
                </a:lnTo>
                <a:lnTo>
                  <a:pt x="12395" y="420928"/>
                </a:lnTo>
                <a:lnTo>
                  <a:pt x="4737" y="466128"/>
                </a:lnTo>
                <a:lnTo>
                  <a:pt x="571" y="512292"/>
                </a:lnTo>
                <a:lnTo>
                  <a:pt x="0" y="559231"/>
                </a:lnTo>
                <a:lnTo>
                  <a:pt x="3124" y="606729"/>
                </a:lnTo>
                <a:lnTo>
                  <a:pt x="10071" y="654596"/>
                </a:lnTo>
                <a:lnTo>
                  <a:pt x="20929" y="702614"/>
                </a:lnTo>
                <a:lnTo>
                  <a:pt x="134200" y="672287"/>
                </a:lnTo>
                <a:lnTo>
                  <a:pt x="123621" y="623011"/>
                </a:lnTo>
                <a:lnTo>
                  <a:pt x="118059" y="573252"/>
                </a:lnTo>
                <a:lnTo>
                  <a:pt x="117538" y="523506"/>
                </a:lnTo>
                <a:lnTo>
                  <a:pt x="122047" y="474205"/>
                </a:lnTo>
                <a:lnTo>
                  <a:pt x="131584" y="425831"/>
                </a:lnTo>
                <a:lnTo>
                  <a:pt x="146837" y="376948"/>
                </a:lnTo>
                <a:lnTo>
                  <a:pt x="166801" y="331584"/>
                </a:lnTo>
                <a:lnTo>
                  <a:pt x="191084" y="289953"/>
                </a:lnTo>
                <a:lnTo>
                  <a:pt x="219329" y="252272"/>
                </a:lnTo>
                <a:lnTo>
                  <a:pt x="251129" y="218744"/>
                </a:lnTo>
                <a:lnTo>
                  <a:pt x="286131" y="189585"/>
                </a:lnTo>
                <a:lnTo>
                  <a:pt x="323951" y="165023"/>
                </a:lnTo>
                <a:lnTo>
                  <a:pt x="364197" y="145275"/>
                </a:lnTo>
                <a:lnTo>
                  <a:pt x="406514" y="130530"/>
                </a:lnTo>
                <a:lnTo>
                  <a:pt x="450507" y="121031"/>
                </a:lnTo>
                <a:lnTo>
                  <a:pt x="495795" y="116967"/>
                </a:lnTo>
                <a:lnTo>
                  <a:pt x="542010" y="118579"/>
                </a:lnTo>
                <a:lnTo>
                  <a:pt x="588772" y="126060"/>
                </a:lnTo>
                <a:lnTo>
                  <a:pt x="635698" y="139636"/>
                </a:lnTo>
                <a:lnTo>
                  <a:pt x="664502" y="25654"/>
                </a:lnTo>
                <a:close/>
              </a:path>
              <a:path w="4146550" h="1133475">
                <a:moveTo>
                  <a:pt x="4146181" y="589241"/>
                </a:moveTo>
                <a:lnTo>
                  <a:pt x="4143959" y="542709"/>
                </a:lnTo>
                <a:lnTo>
                  <a:pt x="4137469" y="497433"/>
                </a:lnTo>
                <a:lnTo>
                  <a:pt x="4126877" y="453618"/>
                </a:lnTo>
                <a:lnTo>
                  <a:pt x="4112412" y="411441"/>
                </a:lnTo>
                <a:lnTo>
                  <a:pt x="4094264" y="371144"/>
                </a:lnTo>
                <a:lnTo>
                  <a:pt x="4072636" y="332892"/>
                </a:lnTo>
                <a:lnTo>
                  <a:pt x="4047731" y="296913"/>
                </a:lnTo>
                <a:lnTo>
                  <a:pt x="4019753" y="263398"/>
                </a:lnTo>
                <a:lnTo>
                  <a:pt x="3988905" y="232549"/>
                </a:lnTo>
                <a:lnTo>
                  <a:pt x="3955389" y="204571"/>
                </a:lnTo>
                <a:lnTo>
                  <a:pt x="3919410" y="179666"/>
                </a:lnTo>
                <a:lnTo>
                  <a:pt x="3881158" y="158038"/>
                </a:lnTo>
                <a:lnTo>
                  <a:pt x="3840861" y="139890"/>
                </a:lnTo>
                <a:lnTo>
                  <a:pt x="3798697" y="125425"/>
                </a:lnTo>
                <a:lnTo>
                  <a:pt x="3754869" y="114846"/>
                </a:lnTo>
                <a:lnTo>
                  <a:pt x="3709593" y="108343"/>
                </a:lnTo>
                <a:lnTo>
                  <a:pt x="3663073" y="106133"/>
                </a:lnTo>
                <a:lnTo>
                  <a:pt x="1305445" y="106133"/>
                </a:lnTo>
                <a:lnTo>
                  <a:pt x="1258912" y="108343"/>
                </a:lnTo>
                <a:lnTo>
                  <a:pt x="1213637" y="114846"/>
                </a:lnTo>
                <a:lnTo>
                  <a:pt x="1169809" y="125425"/>
                </a:lnTo>
                <a:lnTo>
                  <a:pt x="1127645" y="139890"/>
                </a:lnTo>
                <a:lnTo>
                  <a:pt x="1087348" y="158038"/>
                </a:lnTo>
                <a:lnTo>
                  <a:pt x="1049096" y="179666"/>
                </a:lnTo>
                <a:lnTo>
                  <a:pt x="1013117" y="204571"/>
                </a:lnTo>
                <a:lnTo>
                  <a:pt x="979601" y="232549"/>
                </a:lnTo>
                <a:lnTo>
                  <a:pt x="948753" y="263398"/>
                </a:lnTo>
                <a:lnTo>
                  <a:pt x="920775" y="296913"/>
                </a:lnTo>
                <a:lnTo>
                  <a:pt x="895870" y="332892"/>
                </a:lnTo>
                <a:lnTo>
                  <a:pt x="874242" y="371144"/>
                </a:lnTo>
                <a:lnTo>
                  <a:pt x="856094" y="411441"/>
                </a:lnTo>
                <a:lnTo>
                  <a:pt x="841629" y="453618"/>
                </a:lnTo>
                <a:lnTo>
                  <a:pt x="831037" y="497433"/>
                </a:lnTo>
                <a:lnTo>
                  <a:pt x="824547" y="542709"/>
                </a:lnTo>
                <a:lnTo>
                  <a:pt x="822337" y="589241"/>
                </a:lnTo>
                <a:lnTo>
                  <a:pt x="824547" y="635762"/>
                </a:lnTo>
                <a:lnTo>
                  <a:pt x="831037" y="681037"/>
                </a:lnTo>
                <a:lnTo>
                  <a:pt x="841629" y="724865"/>
                </a:lnTo>
                <a:lnTo>
                  <a:pt x="856094" y="767029"/>
                </a:lnTo>
                <a:lnTo>
                  <a:pt x="874242" y="807326"/>
                </a:lnTo>
                <a:lnTo>
                  <a:pt x="879525" y="816686"/>
                </a:lnTo>
                <a:lnTo>
                  <a:pt x="864019" y="843267"/>
                </a:lnTo>
                <a:lnTo>
                  <a:pt x="835774" y="880960"/>
                </a:lnTo>
                <a:lnTo>
                  <a:pt x="803960" y="914488"/>
                </a:lnTo>
                <a:lnTo>
                  <a:pt x="768959" y="943635"/>
                </a:lnTo>
                <a:lnTo>
                  <a:pt x="731151" y="968197"/>
                </a:lnTo>
                <a:lnTo>
                  <a:pt x="690892" y="987958"/>
                </a:lnTo>
                <a:lnTo>
                  <a:pt x="648589" y="1002690"/>
                </a:lnTo>
                <a:lnTo>
                  <a:pt x="604596" y="1012202"/>
                </a:lnTo>
                <a:lnTo>
                  <a:pt x="559308" y="1016254"/>
                </a:lnTo>
                <a:lnTo>
                  <a:pt x="513092" y="1014653"/>
                </a:lnTo>
                <a:lnTo>
                  <a:pt x="466331" y="1007160"/>
                </a:lnTo>
                <a:lnTo>
                  <a:pt x="419404" y="993584"/>
                </a:lnTo>
                <a:lnTo>
                  <a:pt x="390601" y="1107567"/>
                </a:lnTo>
                <a:lnTo>
                  <a:pt x="437591" y="1120762"/>
                </a:lnTo>
                <a:lnTo>
                  <a:pt x="485127" y="1129309"/>
                </a:lnTo>
                <a:lnTo>
                  <a:pt x="532904" y="1133233"/>
                </a:lnTo>
                <a:lnTo>
                  <a:pt x="580644" y="1132497"/>
                </a:lnTo>
                <a:lnTo>
                  <a:pt x="628040" y="1127099"/>
                </a:lnTo>
                <a:lnTo>
                  <a:pt x="674801" y="1117041"/>
                </a:lnTo>
                <a:lnTo>
                  <a:pt x="717994" y="1103312"/>
                </a:lnTo>
                <a:lnTo>
                  <a:pt x="759091" y="1085926"/>
                </a:lnTo>
                <a:lnTo>
                  <a:pt x="784453" y="1072337"/>
                </a:lnTo>
                <a:lnTo>
                  <a:pt x="1305179" y="1072337"/>
                </a:lnTo>
                <a:lnTo>
                  <a:pt x="1305445" y="1072349"/>
                </a:lnTo>
                <a:lnTo>
                  <a:pt x="3663073" y="1072349"/>
                </a:lnTo>
                <a:lnTo>
                  <a:pt x="3709593" y="1070127"/>
                </a:lnTo>
                <a:lnTo>
                  <a:pt x="3754869" y="1063637"/>
                </a:lnTo>
                <a:lnTo>
                  <a:pt x="3798697" y="1053045"/>
                </a:lnTo>
                <a:lnTo>
                  <a:pt x="3840861" y="1038580"/>
                </a:lnTo>
                <a:lnTo>
                  <a:pt x="3881158" y="1020432"/>
                </a:lnTo>
                <a:lnTo>
                  <a:pt x="3919410" y="998804"/>
                </a:lnTo>
                <a:lnTo>
                  <a:pt x="3955389" y="973899"/>
                </a:lnTo>
                <a:lnTo>
                  <a:pt x="3988905" y="945921"/>
                </a:lnTo>
                <a:lnTo>
                  <a:pt x="4019753" y="915073"/>
                </a:lnTo>
                <a:lnTo>
                  <a:pt x="4047731" y="881557"/>
                </a:lnTo>
                <a:lnTo>
                  <a:pt x="4072636" y="845578"/>
                </a:lnTo>
                <a:lnTo>
                  <a:pt x="4094264" y="807326"/>
                </a:lnTo>
                <a:lnTo>
                  <a:pt x="4112412" y="767029"/>
                </a:lnTo>
                <a:lnTo>
                  <a:pt x="4126877" y="724865"/>
                </a:lnTo>
                <a:lnTo>
                  <a:pt x="4137469" y="681037"/>
                </a:lnTo>
                <a:lnTo>
                  <a:pt x="4143959" y="635762"/>
                </a:lnTo>
                <a:lnTo>
                  <a:pt x="4146181" y="589241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82751" y="2668523"/>
            <a:ext cx="835660" cy="906780"/>
          </a:xfrm>
          <a:custGeom>
            <a:avLst/>
            <a:gdLst/>
            <a:ahLst/>
            <a:cxnLst/>
            <a:rect l="l" t="t" r="r" b="b"/>
            <a:pathLst>
              <a:path w="835660" h="906779">
                <a:moveTo>
                  <a:pt x="417576" y="0"/>
                </a:moveTo>
                <a:lnTo>
                  <a:pt x="372076" y="2660"/>
                </a:lnTo>
                <a:lnTo>
                  <a:pt x="327996" y="10457"/>
                </a:lnTo>
                <a:lnTo>
                  <a:pt x="285590" y="23113"/>
                </a:lnTo>
                <a:lnTo>
                  <a:pt x="245112" y="40353"/>
                </a:lnTo>
                <a:lnTo>
                  <a:pt x="206818" y="61899"/>
                </a:lnTo>
                <a:lnTo>
                  <a:pt x="170961" y="87476"/>
                </a:lnTo>
                <a:lnTo>
                  <a:pt x="137798" y="116806"/>
                </a:lnTo>
                <a:lnTo>
                  <a:pt x="107582" y="149613"/>
                </a:lnTo>
                <a:lnTo>
                  <a:pt x="80568" y="185621"/>
                </a:lnTo>
                <a:lnTo>
                  <a:pt x="57011" y="224552"/>
                </a:lnTo>
                <a:lnTo>
                  <a:pt x="37166" y="266131"/>
                </a:lnTo>
                <a:lnTo>
                  <a:pt x="21288" y="310081"/>
                </a:lnTo>
                <a:lnTo>
                  <a:pt x="9631" y="356125"/>
                </a:lnTo>
                <a:lnTo>
                  <a:pt x="2450" y="403987"/>
                </a:lnTo>
                <a:lnTo>
                  <a:pt x="0" y="453389"/>
                </a:lnTo>
                <a:lnTo>
                  <a:pt x="2450" y="502792"/>
                </a:lnTo>
                <a:lnTo>
                  <a:pt x="9631" y="550654"/>
                </a:lnTo>
                <a:lnTo>
                  <a:pt x="21288" y="596698"/>
                </a:lnTo>
                <a:lnTo>
                  <a:pt x="37166" y="640648"/>
                </a:lnTo>
                <a:lnTo>
                  <a:pt x="57011" y="682227"/>
                </a:lnTo>
                <a:lnTo>
                  <a:pt x="80568" y="721158"/>
                </a:lnTo>
                <a:lnTo>
                  <a:pt x="107582" y="757166"/>
                </a:lnTo>
                <a:lnTo>
                  <a:pt x="137798" y="789973"/>
                </a:lnTo>
                <a:lnTo>
                  <a:pt x="170961" y="819303"/>
                </a:lnTo>
                <a:lnTo>
                  <a:pt x="206818" y="844880"/>
                </a:lnTo>
                <a:lnTo>
                  <a:pt x="245112" y="866426"/>
                </a:lnTo>
                <a:lnTo>
                  <a:pt x="285590" y="883666"/>
                </a:lnTo>
                <a:lnTo>
                  <a:pt x="327996" y="896322"/>
                </a:lnTo>
                <a:lnTo>
                  <a:pt x="372076" y="904119"/>
                </a:lnTo>
                <a:lnTo>
                  <a:pt x="417576" y="906779"/>
                </a:lnTo>
                <a:lnTo>
                  <a:pt x="463075" y="904119"/>
                </a:lnTo>
                <a:lnTo>
                  <a:pt x="507155" y="896322"/>
                </a:lnTo>
                <a:lnTo>
                  <a:pt x="549561" y="883666"/>
                </a:lnTo>
                <a:lnTo>
                  <a:pt x="590039" y="866426"/>
                </a:lnTo>
                <a:lnTo>
                  <a:pt x="628333" y="844880"/>
                </a:lnTo>
                <a:lnTo>
                  <a:pt x="664190" y="819303"/>
                </a:lnTo>
                <a:lnTo>
                  <a:pt x="697353" y="789973"/>
                </a:lnTo>
                <a:lnTo>
                  <a:pt x="727569" y="757166"/>
                </a:lnTo>
                <a:lnTo>
                  <a:pt x="754583" y="721158"/>
                </a:lnTo>
                <a:lnTo>
                  <a:pt x="778140" y="682227"/>
                </a:lnTo>
                <a:lnTo>
                  <a:pt x="797985" y="640648"/>
                </a:lnTo>
                <a:lnTo>
                  <a:pt x="813863" y="596698"/>
                </a:lnTo>
                <a:lnTo>
                  <a:pt x="825520" y="550654"/>
                </a:lnTo>
                <a:lnTo>
                  <a:pt x="832701" y="502792"/>
                </a:lnTo>
                <a:lnTo>
                  <a:pt x="835152" y="453389"/>
                </a:lnTo>
                <a:lnTo>
                  <a:pt x="832701" y="403987"/>
                </a:lnTo>
                <a:lnTo>
                  <a:pt x="825520" y="356125"/>
                </a:lnTo>
                <a:lnTo>
                  <a:pt x="813863" y="310081"/>
                </a:lnTo>
                <a:lnTo>
                  <a:pt x="797985" y="266131"/>
                </a:lnTo>
                <a:lnTo>
                  <a:pt x="778140" y="224552"/>
                </a:lnTo>
                <a:lnTo>
                  <a:pt x="754583" y="185621"/>
                </a:lnTo>
                <a:lnTo>
                  <a:pt x="727569" y="149613"/>
                </a:lnTo>
                <a:lnTo>
                  <a:pt x="697353" y="116806"/>
                </a:lnTo>
                <a:lnTo>
                  <a:pt x="664190" y="87476"/>
                </a:lnTo>
                <a:lnTo>
                  <a:pt x="628333" y="61899"/>
                </a:lnTo>
                <a:lnTo>
                  <a:pt x="590039" y="40353"/>
                </a:lnTo>
                <a:lnTo>
                  <a:pt x="549561" y="23113"/>
                </a:lnTo>
                <a:lnTo>
                  <a:pt x="507155" y="10457"/>
                </a:lnTo>
                <a:lnTo>
                  <a:pt x="463075" y="2660"/>
                </a:lnTo>
                <a:lnTo>
                  <a:pt x="417576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0066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0066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563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6" name="Picture 31" descr="C:\Users\kathrin.ampferl\Desktop\streifen-0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11664"/>
            <a:ext cx="30718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3567114"/>
            <a:ext cx="308610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59832" y="150876"/>
            <a:ext cx="5832648" cy="1673352"/>
          </a:xfrm>
          <a:prstGeom prst="rect">
            <a:avLst/>
          </a:prstGeo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solidFill>
                  <a:srgbClr val="DDE9EC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>
                <a:solidFill>
                  <a:srgbClr val="DDE9EC"/>
                </a:solidFill>
              </a:defRPr>
            </a:lvl1pPr>
          </a:lstStyle>
          <a:p>
            <a:fld id="{2BDFF6D3-9B9B-400F-ACBF-A88D72D7EF93}" type="slidenum">
              <a:rPr lang="es-ES" altLang="es-ES"/>
              <a:pPr/>
              <a:t>‹Nº›</a:t>
            </a:fld>
            <a:endParaRPr lang="es-ES" altLang="es-ES"/>
          </a:p>
        </p:txBody>
      </p:sp>
      <p:pic>
        <p:nvPicPr>
          <p:cNvPr id="13" name="Picture 31" descr="C:\Users\kathrin.ampferl\Desktop\streifen-02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11"/>
          <a:stretch/>
        </p:blipFill>
        <p:spPr bwMode="auto">
          <a:xfrm>
            <a:off x="-10008" y="-26244"/>
            <a:ext cx="3071813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089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Relationship Id="rId1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3063240" cy="68580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4408932"/>
            <a:ext cx="93345" cy="1376680"/>
          </a:xfrm>
          <a:custGeom>
            <a:avLst/>
            <a:gdLst/>
            <a:ahLst/>
            <a:cxnLst/>
            <a:rect l="l" t="t" r="r" b="b"/>
            <a:pathLst>
              <a:path w="93345" h="1376679">
                <a:moveTo>
                  <a:pt x="0" y="1376172"/>
                </a:moveTo>
                <a:lnTo>
                  <a:pt x="92964" y="1376172"/>
                </a:lnTo>
                <a:lnTo>
                  <a:pt x="92964" y="0"/>
                </a:lnTo>
                <a:lnTo>
                  <a:pt x="0" y="0"/>
                </a:lnTo>
                <a:lnTo>
                  <a:pt x="0" y="1376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1459" y="4346448"/>
            <a:ext cx="2656738" cy="142139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3529584"/>
            <a:ext cx="3067240" cy="90799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5928359"/>
            <a:ext cx="3057144" cy="92964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3061715" cy="5896787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92964" y="0"/>
            <a:ext cx="9051290" cy="6858000"/>
          </a:xfrm>
          <a:custGeom>
            <a:avLst/>
            <a:gdLst/>
            <a:ahLst/>
            <a:cxnLst/>
            <a:rect l="l" t="t" r="r" b="b"/>
            <a:pathLst>
              <a:path w="9051290" h="6858000">
                <a:moveTo>
                  <a:pt x="9051036" y="0"/>
                </a:moveTo>
                <a:lnTo>
                  <a:pt x="0" y="0"/>
                </a:lnTo>
                <a:lnTo>
                  <a:pt x="0" y="6858000"/>
                </a:lnTo>
                <a:lnTo>
                  <a:pt x="9051036" y="6858000"/>
                </a:lnTo>
                <a:lnTo>
                  <a:pt x="90510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12193"/>
            <a:ext cx="3063240" cy="684580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3567684"/>
            <a:ext cx="3063239" cy="2261615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3061715" cy="58967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89967" y="152906"/>
            <a:ext cx="459549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66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35105" y="1821848"/>
            <a:ext cx="5247005" cy="3743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D5D7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hyperlink" Target="https://europa.eu/european-union/about-eu/institutions-bodies_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.es/webrelint/2_Programa_Erasmus_Practiques/2_1_Outgoing/2_1_1_Informacio_general/2025-26/Coord_Practiques_Centre%2026.pdf" TargetMode="External"/><Relationship Id="rId2" Type="http://schemas.openxmlformats.org/officeDocument/2006/relationships/hyperlink" Target="http://www.uv.es/webrelint/1_Programa_Erasmus_Estudis/1_1_Outgoing/1_1_1_Informacio_General/coordinadores_Titulacion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hyperlink" Target="http://www.uv.es/uvweb/universitat/ca/relacions-internacionals/relacions-internacionals/programa-erasmus-practiques/outgoing/trobar-una-institucio-1285846947854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.es/webrelint/2_Programa_Erasmus_Practiques/2_1_Outgoing/2_1_4_Documents_utils/2_1_4_15Curs25_26/Erasmus_Viaje_Ecologico_2025_26.pd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.es/uvinternacional/es/uvinternacional.html" TargetMode="External"/><Relationship Id="rId2" Type="http://schemas.openxmlformats.org/officeDocument/2006/relationships/hyperlink" Target="https://www.uv.es/seu-electronica/ca/electronica-uv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forthem-alliance.e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ódigo QR&#10;&#10;El contenido generado por IA puede ser incorrecto.">
            <a:extLst>
              <a:ext uri="{FF2B5EF4-FFF2-40B4-BE49-F238E27FC236}">
                <a16:creationId xmlns:a16="http://schemas.microsoft.com/office/drawing/2014/main" id="{19FDF339-558C-4403-1E31-CB080C46D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89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 Marcador de contenido"/>
          <p:cNvSpPr txBox="1">
            <a:spLocks/>
          </p:cNvSpPr>
          <p:nvPr/>
        </p:nvSpPr>
        <p:spPr>
          <a:xfrm>
            <a:off x="3419476" y="354014"/>
            <a:ext cx="5688013" cy="619442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93675" y="361950"/>
            <a:ext cx="2736851" cy="13388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Tx/>
              <a:buChar char="•"/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93675" y="764704"/>
            <a:ext cx="2833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3200" b="1" dirty="0" err="1">
                <a:solidFill>
                  <a:prstClr val="white"/>
                </a:solidFill>
                <a:latin typeface="Eurostile" panose="020B0504020202050204" pitchFamily="34" charset="0"/>
              </a:rPr>
              <a:t>Destinacions</a:t>
            </a:r>
            <a:endParaRPr lang="es-ES" sz="3200" b="1" dirty="0">
              <a:solidFill>
                <a:prstClr val="white"/>
              </a:solidFill>
              <a:latin typeface="Eurostile" panose="020B0504020202050204" pitchFamily="34" charset="0"/>
            </a:endParaRPr>
          </a:p>
        </p:txBody>
      </p:sp>
      <p:sp>
        <p:nvSpPr>
          <p:cNvPr id="13" name="1 Marcador de contenido"/>
          <p:cNvSpPr txBox="1">
            <a:spLocks/>
          </p:cNvSpPr>
          <p:nvPr/>
        </p:nvSpPr>
        <p:spPr>
          <a:xfrm>
            <a:off x="3108326" y="176214"/>
            <a:ext cx="6143625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3108325" y="176214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3260725" y="328614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0" name="1 Marcador de contenido"/>
          <p:cNvSpPr txBox="1">
            <a:spLocks/>
          </p:cNvSpPr>
          <p:nvPr/>
        </p:nvSpPr>
        <p:spPr>
          <a:xfrm>
            <a:off x="3179317" y="372749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1" name="1 Marcador de contenido"/>
          <p:cNvSpPr txBox="1">
            <a:spLocks/>
          </p:cNvSpPr>
          <p:nvPr/>
        </p:nvSpPr>
        <p:spPr>
          <a:xfrm>
            <a:off x="3411869" y="620714"/>
            <a:ext cx="5688632" cy="66960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2" name="1 Marcador de contenido"/>
          <p:cNvSpPr txBox="1">
            <a:spLocks/>
          </p:cNvSpPr>
          <p:nvPr/>
        </p:nvSpPr>
        <p:spPr>
          <a:xfrm>
            <a:off x="3074797" y="612461"/>
            <a:ext cx="6153151" cy="594201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1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r>
              <a:rPr lang="es-ES" sz="24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Organitzacions</a:t>
            </a:r>
            <a:r>
              <a:rPr lang="es-ES" sz="24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24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dels</a:t>
            </a:r>
            <a:r>
              <a:rPr lang="es-ES" sz="24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24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Estats</a:t>
            </a:r>
            <a:r>
              <a:rPr lang="es-ES" sz="24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24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europeus</a:t>
            </a:r>
            <a:r>
              <a:rPr lang="es-ES" sz="24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  que participen en Erasmus:</a:t>
            </a:r>
          </a:p>
          <a:p>
            <a:pPr marL="1180783" lvl="4" indent="-404813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anose="05020102010507070707" pitchFamily="18" charset="2"/>
              <a:buChar char=""/>
              <a:defRPr/>
            </a:pPr>
            <a:r>
              <a:rPr lang="es-ES" sz="24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Empreses</a:t>
            </a:r>
            <a:endParaRPr lang="es-ES" sz="2400" spc="150" dirty="0">
              <a:solidFill>
                <a:schemeClr val="accent2">
                  <a:lumMod val="50000"/>
                </a:schemeClr>
              </a:solidFill>
              <a:latin typeface="Eurostile" panose="020B0504020202050204" pitchFamily="34" charset="0"/>
              <a:cs typeface="Arial" panose="020B0604020202020204" pitchFamily="34" charset="0"/>
            </a:endParaRPr>
          </a:p>
          <a:p>
            <a:pPr marL="1180783" lvl="4" indent="-404813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anose="05020102010507070707" pitchFamily="18" charset="2"/>
              <a:buChar char=""/>
              <a:defRPr/>
            </a:pPr>
            <a:r>
              <a:rPr lang="es-ES" sz="24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ONGDs</a:t>
            </a:r>
            <a:endParaRPr lang="es-ES" sz="2400" spc="150" dirty="0">
              <a:solidFill>
                <a:schemeClr val="accent2">
                  <a:lumMod val="50000"/>
                </a:schemeClr>
              </a:solidFill>
              <a:latin typeface="Eurostile" panose="020B0504020202050204" pitchFamily="34" charset="0"/>
              <a:cs typeface="Arial" panose="020B0604020202020204" pitchFamily="34" charset="0"/>
            </a:endParaRPr>
          </a:p>
          <a:p>
            <a:pPr marL="1180783" lvl="4" indent="-404813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anose="05020102010507070707" pitchFamily="18" charset="2"/>
              <a:buChar char=""/>
              <a:defRPr/>
            </a:pPr>
            <a:r>
              <a:rPr lang="es-ES" sz="24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Universitats</a:t>
            </a:r>
            <a:endParaRPr lang="es-ES" sz="2400" spc="150" dirty="0">
              <a:solidFill>
                <a:schemeClr val="accent2">
                  <a:lumMod val="50000"/>
                </a:schemeClr>
              </a:solidFill>
              <a:latin typeface="Eurostile" panose="020B0504020202050204" pitchFamily="34" charset="0"/>
              <a:cs typeface="Arial" panose="020B0604020202020204" pitchFamily="34" charset="0"/>
            </a:endParaRPr>
          </a:p>
          <a:p>
            <a:pPr marL="1180783" lvl="4" indent="-404813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anose="05020102010507070707" pitchFamily="18" charset="2"/>
              <a:buChar char=""/>
              <a:defRPr/>
            </a:pPr>
            <a:r>
              <a:rPr lang="es-ES" sz="24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Hospitals</a:t>
            </a:r>
            <a:endParaRPr lang="es-ES" sz="2400" spc="150" dirty="0">
              <a:solidFill>
                <a:schemeClr val="accent2">
                  <a:lumMod val="50000"/>
                </a:schemeClr>
              </a:solidFill>
              <a:latin typeface="Eurostile" panose="020B0504020202050204" pitchFamily="34" charset="0"/>
              <a:cs typeface="Arial" panose="020B0604020202020204" pitchFamily="34" charset="0"/>
            </a:endParaRPr>
          </a:p>
          <a:p>
            <a:pPr marL="1180783" lvl="4" indent="-404813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anose="05020102010507070707" pitchFamily="18" charset="2"/>
              <a:buChar char=""/>
              <a:defRPr/>
            </a:pP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Ambaixades</a:t>
            </a:r>
            <a:endParaRPr lang="es-ES" sz="2400" dirty="0">
              <a:solidFill>
                <a:schemeClr val="accent2">
                  <a:lumMod val="50000"/>
                </a:schemeClr>
              </a:solidFill>
              <a:latin typeface="Eurostile" panose="020B0504020202050204" pitchFamily="34" charset="0"/>
              <a:cs typeface="Arial" panose="020B0604020202020204" pitchFamily="34" charset="0"/>
            </a:endParaRPr>
          </a:p>
          <a:p>
            <a:pPr marL="1180783" lvl="4" indent="-404813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anose="05020102010507070707" pitchFamily="18" charset="2"/>
              <a:buChar char=""/>
              <a:defRPr/>
            </a:pP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Etc…</a:t>
            </a:r>
          </a:p>
          <a:p>
            <a:pPr marL="4572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pic>
        <p:nvPicPr>
          <p:cNvPr id="14" name="Imagen 13" descr="Macintosh HD:Applications:Microsoft Office 2011:Office:Media:Imagen prediseñada: Business.localized:200235995-00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1872209" cy="1705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3BF6BE6-80E7-F2A7-4927-38803583A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01" y="6021289"/>
            <a:ext cx="91440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18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 Marcador de contenido"/>
          <p:cNvSpPr txBox="1">
            <a:spLocks/>
          </p:cNvSpPr>
          <p:nvPr/>
        </p:nvSpPr>
        <p:spPr>
          <a:xfrm>
            <a:off x="3419476" y="354014"/>
            <a:ext cx="5688013" cy="619442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93675" y="361950"/>
            <a:ext cx="2736851" cy="20589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Tx/>
              <a:buChar char="•"/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93675" y="764704"/>
            <a:ext cx="276976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3200" b="1" dirty="0" err="1">
                <a:solidFill>
                  <a:prstClr val="white"/>
                </a:solidFill>
                <a:latin typeface="Eurostile" panose="020B0504020202050204" pitchFamily="34" charset="0"/>
              </a:rPr>
              <a:t>Destinacions</a:t>
            </a:r>
            <a:endParaRPr lang="es-ES" sz="3200" b="1" dirty="0">
              <a:solidFill>
                <a:prstClr val="white"/>
              </a:solidFill>
              <a:latin typeface="Eurostile" panose="020B0504020202050204" pitchFamily="34" charset="0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prstClr val="white"/>
                </a:solidFill>
                <a:latin typeface="Eurostile" panose="020B0504020202050204" pitchFamily="34" charset="0"/>
              </a:rPr>
              <a:t>NO elegibles</a:t>
            </a:r>
          </a:p>
        </p:txBody>
      </p:sp>
      <p:sp>
        <p:nvSpPr>
          <p:cNvPr id="13" name="1 Marcador de contenido"/>
          <p:cNvSpPr txBox="1">
            <a:spLocks/>
          </p:cNvSpPr>
          <p:nvPr/>
        </p:nvSpPr>
        <p:spPr>
          <a:xfrm>
            <a:off x="3108326" y="176214"/>
            <a:ext cx="6143625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3108325" y="176214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3260725" y="328614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0" name="1 Marcador de contenido"/>
          <p:cNvSpPr txBox="1">
            <a:spLocks/>
          </p:cNvSpPr>
          <p:nvPr/>
        </p:nvSpPr>
        <p:spPr>
          <a:xfrm>
            <a:off x="3179317" y="372749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1" name="1 Marcador de contenido"/>
          <p:cNvSpPr txBox="1">
            <a:spLocks/>
          </p:cNvSpPr>
          <p:nvPr/>
        </p:nvSpPr>
        <p:spPr>
          <a:xfrm>
            <a:off x="3347864" y="620714"/>
            <a:ext cx="5688632" cy="66960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2" name="1 Marcador de contenido"/>
          <p:cNvSpPr txBox="1">
            <a:spLocks/>
          </p:cNvSpPr>
          <p:nvPr/>
        </p:nvSpPr>
        <p:spPr>
          <a:xfrm>
            <a:off x="2990850" y="769468"/>
            <a:ext cx="6153151" cy="594201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4" name="1 Marcador de contenido"/>
          <p:cNvSpPr txBox="1">
            <a:spLocks/>
          </p:cNvSpPr>
          <p:nvPr/>
        </p:nvSpPr>
        <p:spPr>
          <a:xfrm>
            <a:off x="3181746" y="938876"/>
            <a:ext cx="5962256" cy="594201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1650" lvl="2" indent="-457200" fontAlgn="auto">
              <a:spcBef>
                <a:spcPts val="1800"/>
              </a:spcBef>
              <a:spcAft>
                <a:spcPts val="18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24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Institucions</a:t>
            </a:r>
            <a:r>
              <a:rPr lang="es-ES" sz="24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de la Unió Europea</a:t>
            </a:r>
          </a:p>
          <a:p>
            <a:pPr marL="501650" lvl="2" indent="-457200" fontAlgn="auto">
              <a:spcBef>
                <a:spcPts val="1800"/>
              </a:spcBef>
              <a:spcAft>
                <a:spcPts val="18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24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Organitzacions</a:t>
            </a:r>
            <a:r>
              <a:rPr lang="es-ES" sz="24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que gestionen programes de la Unió Europea</a:t>
            </a:r>
          </a:p>
          <a:p>
            <a:pPr marL="501650" lvl="2" indent="-457200" fontAlgn="auto">
              <a:spcBef>
                <a:spcPts val="1800"/>
              </a:spcBef>
              <a:spcAft>
                <a:spcPts val="18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fr-FR" sz="24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Si tens dubtes pots consultar en l'</a:t>
            </a:r>
            <a:r>
              <a:rPr lang="fr-FR" sz="24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enllaç</a:t>
            </a:r>
            <a:r>
              <a:rPr lang="fr-FR" sz="24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que </a:t>
            </a:r>
            <a:r>
              <a:rPr lang="fr-FR" sz="24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tenim</a:t>
            </a:r>
            <a:r>
              <a:rPr lang="fr-FR" sz="24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a la web: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81" y="2886960"/>
            <a:ext cx="1871634" cy="170702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58109A-4CED-A408-2C3E-70950B9E9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01" y="6021289"/>
            <a:ext cx="9144000" cy="648072"/>
          </a:xfrm>
          <a:prstGeom prst="rect">
            <a:avLst/>
          </a:prstGeom>
        </p:spPr>
      </p:pic>
      <p:pic>
        <p:nvPicPr>
          <p:cNvPr id="6" name="Imagen 5" descr="EUROPA.png">
            <a:hlinkClick r:id="rId4"/>
            <a:extLst>
              <a:ext uri="{FF2B5EF4-FFF2-40B4-BE49-F238E27FC236}">
                <a16:creationId xmlns:a16="http://schemas.microsoft.com/office/drawing/2014/main" id="{42E7AC49-DB91-DE01-D310-FA3F16D8ED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78" y="3968751"/>
            <a:ext cx="1663243" cy="110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07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 Marcador de contenido"/>
          <p:cNvSpPr txBox="1">
            <a:spLocks/>
          </p:cNvSpPr>
          <p:nvPr/>
        </p:nvSpPr>
        <p:spPr>
          <a:xfrm>
            <a:off x="3419476" y="354014"/>
            <a:ext cx="5688013" cy="619442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93675" y="361950"/>
            <a:ext cx="2736851" cy="17716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Tx/>
              <a:buChar char="•"/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93675" y="764704"/>
            <a:ext cx="27368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3200" b="1" dirty="0" err="1">
                <a:solidFill>
                  <a:prstClr val="white"/>
                </a:solidFill>
                <a:latin typeface="Eurostile" panose="020B0504020202050204" pitchFamily="34" charset="0"/>
              </a:rPr>
              <a:t>Trobar</a:t>
            </a:r>
            <a:r>
              <a:rPr lang="es-ES" sz="3200" b="1" dirty="0">
                <a:solidFill>
                  <a:prstClr val="white"/>
                </a:solidFill>
                <a:latin typeface="Eurostile" panose="020B0504020202050204" pitchFamily="34" charset="0"/>
              </a:rPr>
              <a:t> una </a:t>
            </a:r>
            <a:r>
              <a:rPr lang="es-ES" sz="3200" b="1" dirty="0" err="1">
                <a:solidFill>
                  <a:prstClr val="white"/>
                </a:solidFill>
                <a:latin typeface="Eurostile" panose="020B0504020202050204" pitchFamily="34" charset="0"/>
              </a:rPr>
              <a:t>Destinació</a:t>
            </a:r>
            <a:endParaRPr lang="es-ES" sz="3200" b="1" dirty="0">
              <a:solidFill>
                <a:prstClr val="white"/>
              </a:solidFill>
              <a:latin typeface="Eurostile" panose="020B0504020202050204" pitchFamily="34" charset="0"/>
            </a:endParaRPr>
          </a:p>
        </p:txBody>
      </p:sp>
      <p:sp>
        <p:nvSpPr>
          <p:cNvPr id="13" name="1 Marcador de contenido"/>
          <p:cNvSpPr txBox="1">
            <a:spLocks/>
          </p:cNvSpPr>
          <p:nvPr/>
        </p:nvSpPr>
        <p:spPr>
          <a:xfrm>
            <a:off x="3108326" y="176214"/>
            <a:ext cx="6143625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3108325" y="176214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3260725" y="328614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0" name="1 Marcador de contenido"/>
          <p:cNvSpPr txBox="1">
            <a:spLocks/>
          </p:cNvSpPr>
          <p:nvPr/>
        </p:nvSpPr>
        <p:spPr>
          <a:xfrm>
            <a:off x="3179317" y="372749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1" name="1 Marcador de contenido"/>
          <p:cNvSpPr txBox="1">
            <a:spLocks/>
          </p:cNvSpPr>
          <p:nvPr/>
        </p:nvSpPr>
        <p:spPr>
          <a:xfrm>
            <a:off x="3347864" y="620714"/>
            <a:ext cx="5688632" cy="66960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2" name="1 Marcador de contenido"/>
          <p:cNvSpPr txBox="1">
            <a:spLocks/>
          </p:cNvSpPr>
          <p:nvPr/>
        </p:nvSpPr>
        <p:spPr>
          <a:xfrm>
            <a:off x="2990850" y="769468"/>
            <a:ext cx="6153151" cy="594201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4" name="1 Marcador de contenido"/>
          <p:cNvSpPr txBox="1">
            <a:spLocks/>
          </p:cNvSpPr>
          <p:nvPr/>
        </p:nvSpPr>
        <p:spPr>
          <a:xfrm>
            <a:off x="3143250" y="921867"/>
            <a:ext cx="6153151" cy="594201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1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5" name="1 Marcador de contenido"/>
          <p:cNvSpPr txBox="1">
            <a:spLocks/>
          </p:cNvSpPr>
          <p:nvPr/>
        </p:nvSpPr>
        <p:spPr>
          <a:xfrm>
            <a:off x="3103562" y="966002"/>
            <a:ext cx="6153151" cy="594201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1650" lvl="2" indent="-457200" fontAlgn="auto">
              <a:spcBef>
                <a:spcPts val="1800"/>
              </a:spcBef>
              <a:spcAft>
                <a:spcPts val="18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2400" spc="150" dirty="0" err="1">
                <a:solidFill>
                  <a:srgbClr val="727CA3">
                    <a:lumMod val="50000"/>
                  </a:srgbClr>
                </a:solidFill>
                <a:latin typeface="Eurostile" panose="020B0504020202050204" pitchFamily="34" charset="0"/>
                <a:cs typeface="Arial" panose="020B0604020202020204" pitchFamily="34" charset="0"/>
                <a:hlinkClick r:id="rId2"/>
              </a:rPr>
              <a:t>Coordinadors</a:t>
            </a:r>
            <a:r>
              <a:rPr lang="es-ES" sz="2400" spc="150" dirty="0">
                <a:solidFill>
                  <a:srgbClr val="727CA3">
                    <a:lumMod val="50000"/>
                  </a:srgbClr>
                </a:solidFill>
                <a:latin typeface="Eurostile" panose="020B0504020202050204" pitchFamily="34" charset="0"/>
                <a:cs typeface="Arial" panose="020B0604020202020204" pitchFamily="34" charset="0"/>
                <a:hlinkClick r:id="rId2"/>
              </a:rPr>
              <a:t>/es de </a:t>
            </a:r>
            <a:r>
              <a:rPr lang="es-ES" sz="2400" spc="150" dirty="0" err="1">
                <a:solidFill>
                  <a:srgbClr val="727CA3">
                    <a:lumMod val="50000"/>
                  </a:srgbClr>
                </a:solidFill>
                <a:latin typeface="Eurostile" panose="020B0504020202050204" pitchFamily="34" charset="0"/>
                <a:cs typeface="Arial" panose="020B0604020202020204" pitchFamily="34" charset="0"/>
                <a:hlinkClick r:id="rId2"/>
              </a:rPr>
              <a:t>mobilitat</a:t>
            </a:r>
            <a:r>
              <a:rPr lang="es-ES" sz="2400" spc="150" dirty="0">
                <a:solidFill>
                  <a:srgbClr val="727CA3">
                    <a:lumMod val="50000"/>
                  </a:srgbClr>
                </a:solidFill>
                <a:latin typeface="Eurostile" panose="020B0504020202050204" pitchFamily="34" charset="0"/>
                <a:cs typeface="Arial" panose="020B0604020202020204" pitchFamily="34" charset="0"/>
                <a:hlinkClick r:id="rId2"/>
              </a:rPr>
              <a:t> </a:t>
            </a:r>
            <a:endParaRPr lang="es-ES" sz="2400" spc="150" dirty="0">
              <a:solidFill>
                <a:srgbClr val="727CA3">
                  <a:lumMod val="50000"/>
                </a:srgbClr>
              </a:solidFill>
              <a:latin typeface="Eurostile" panose="020B0504020202050204" pitchFamily="34" charset="0"/>
              <a:cs typeface="Arial" panose="020B0604020202020204" pitchFamily="34" charset="0"/>
            </a:endParaRPr>
          </a:p>
          <a:p>
            <a:pPr marL="501650" lvl="2" indent="-457200" fontAlgn="auto">
              <a:spcBef>
                <a:spcPts val="1800"/>
              </a:spcBef>
              <a:spcAft>
                <a:spcPts val="18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2400" spc="150" dirty="0" err="1">
                <a:solidFill>
                  <a:srgbClr val="727CA3">
                    <a:lumMod val="50000"/>
                  </a:srgbClr>
                </a:solidFill>
                <a:latin typeface="Eurostile" panose="020B0504020202050204" pitchFamily="34" charset="0"/>
                <a:cs typeface="Arial" panose="020B0604020202020204" pitchFamily="34" charset="0"/>
                <a:hlinkClick r:id="rId3"/>
              </a:rPr>
              <a:t>Coordinadors</a:t>
            </a:r>
            <a:r>
              <a:rPr lang="es-ES" sz="2400" spc="150" dirty="0">
                <a:solidFill>
                  <a:srgbClr val="727CA3">
                    <a:lumMod val="50000"/>
                  </a:srgbClr>
                </a:solidFill>
                <a:latin typeface="Eurostile" panose="020B0504020202050204" pitchFamily="34" charset="0"/>
                <a:cs typeface="Arial" panose="020B0604020202020204" pitchFamily="34" charset="0"/>
                <a:hlinkClick r:id="rId3"/>
              </a:rPr>
              <a:t>/es de </a:t>
            </a:r>
            <a:r>
              <a:rPr lang="es-ES" sz="2400" spc="150" dirty="0" err="1">
                <a:solidFill>
                  <a:srgbClr val="727CA3">
                    <a:lumMod val="50000"/>
                  </a:srgbClr>
                </a:solidFill>
                <a:latin typeface="Eurostile" panose="020B0504020202050204" pitchFamily="34" charset="0"/>
                <a:cs typeface="Arial" panose="020B0604020202020204" pitchFamily="34" charset="0"/>
                <a:hlinkClick r:id="rId3"/>
              </a:rPr>
              <a:t>pràctiques</a:t>
            </a:r>
            <a:endParaRPr lang="es-ES" sz="2400" spc="150" dirty="0">
              <a:solidFill>
                <a:srgbClr val="727CA3">
                  <a:lumMod val="50000"/>
                </a:srgbClr>
              </a:solidFill>
              <a:latin typeface="Eurostile" panose="020B0504020202050204" pitchFamily="34" charset="0"/>
              <a:cs typeface="Arial" panose="020B0604020202020204" pitchFamily="34" charset="0"/>
            </a:endParaRPr>
          </a:p>
          <a:p>
            <a:pPr marL="501650" lvl="2" indent="-457200" fontAlgn="auto">
              <a:spcBef>
                <a:spcPts val="1800"/>
              </a:spcBef>
              <a:spcAft>
                <a:spcPts val="18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2400" spc="150" dirty="0" err="1">
                <a:solidFill>
                  <a:srgbClr val="727CA3">
                    <a:lumMod val="50000"/>
                  </a:srgb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Professors</a:t>
            </a:r>
            <a:r>
              <a:rPr lang="es-ES" sz="2400" spc="150" dirty="0">
                <a:solidFill>
                  <a:srgbClr val="727CA3">
                    <a:lumMod val="50000"/>
                  </a:srgb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de la </a:t>
            </a:r>
            <a:r>
              <a:rPr lang="es-ES" sz="2400" spc="150" dirty="0" err="1">
                <a:solidFill>
                  <a:srgbClr val="727CA3">
                    <a:lumMod val="50000"/>
                  </a:srgb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teua</a:t>
            </a:r>
            <a:r>
              <a:rPr lang="es-ES" sz="2400" spc="150" dirty="0">
                <a:solidFill>
                  <a:srgbClr val="727CA3">
                    <a:lumMod val="50000"/>
                  </a:srgb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Facultat</a:t>
            </a:r>
          </a:p>
          <a:p>
            <a:pPr marL="501650" lvl="2" indent="-457200" fontAlgn="auto">
              <a:spcBef>
                <a:spcPts val="1800"/>
              </a:spcBef>
              <a:spcAft>
                <a:spcPts val="18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2400" spc="150" dirty="0">
                <a:solidFill>
                  <a:srgbClr val="727CA3">
                    <a:lumMod val="50000"/>
                  </a:srgb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Webs i base de dades: Consulta</a:t>
            </a:r>
          </a:p>
          <a:p>
            <a:pPr marL="501650" lvl="2" indent="-457200" fontAlgn="auto">
              <a:spcBef>
                <a:spcPts val="1800"/>
              </a:spcBef>
              <a:spcAft>
                <a:spcPts val="18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2400" spc="150" dirty="0">
                <a:solidFill>
                  <a:srgbClr val="727CA3">
                    <a:lumMod val="50000"/>
                  </a:srgbClr>
                </a:solidFill>
                <a:latin typeface="Eurostile" panose="020B0504020202050204" pitchFamily="34" charset="0"/>
                <a:cs typeface="Arial" panose="020B0604020202020204" pitchFamily="34" charset="0"/>
                <a:hlinkClick r:id="rId4"/>
              </a:rPr>
              <a:t>Web de </a:t>
            </a:r>
            <a:r>
              <a:rPr lang="es-ES" sz="2400" spc="150" dirty="0" err="1">
                <a:solidFill>
                  <a:srgbClr val="727CA3">
                    <a:lumMod val="50000"/>
                  </a:srgbClr>
                </a:solidFill>
                <a:latin typeface="Eurostile" panose="020B0504020202050204" pitchFamily="34" charset="0"/>
                <a:cs typeface="Arial" panose="020B0604020202020204" pitchFamily="34" charset="0"/>
                <a:hlinkClick r:id="rId4"/>
              </a:rPr>
              <a:t>Relacions</a:t>
            </a:r>
            <a:r>
              <a:rPr lang="es-ES" sz="2400" spc="150" dirty="0">
                <a:solidFill>
                  <a:srgbClr val="727CA3">
                    <a:lumMod val="50000"/>
                  </a:srgbClr>
                </a:solidFill>
                <a:latin typeface="Eurostile" panose="020B050402020205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s-ES" sz="2400" spc="150" dirty="0" err="1">
                <a:solidFill>
                  <a:srgbClr val="727CA3">
                    <a:lumMod val="50000"/>
                  </a:srgbClr>
                </a:solidFill>
                <a:latin typeface="Eurostile" panose="020B0504020202050204" pitchFamily="34" charset="0"/>
                <a:cs typeface="Arial" panose="020B0604020202020204" pitchFamily="34" charset="0"/>
                <a:hlinkClick r:id="rId4"/>
              </a:rPr>
              <a:t>Internacionals</a:t>
            </a:r>
            <a:endParaRPr lang="es-ES" sz="2400" spc="150" dirty="0">
              <a:solidFill>
                <a:srgbClr val="727CA3">
                  <a:lumMod val="50000"/>
                </a:srgbClr>
              </a:solidFill>
              <a:latin typeface="Eurostile" panose="020B0504020202050204" pitchFamily="34" charset="0"/>
              <a:cs typeface="Arial" panose="020B0604020202020204" pitchFamily="34" charset="0"/>
            </a:endParaRPr>
          </a:p>
          <a:p>
            <a:pPr marL="44450" lvl="2" indent="0" fontAlgn="auto">
              <a:spcBef>
                <a:spcPts val="1800"/>
              </a:spcBef>
              <a:spcAft>
                <a:spcPts val="1800"/>
              </a:spcAft>
              <a:buClr>
                <a:srgbClr val="727CA3"/>
              </a:buClr>
              <a:buNone/>
              <a:defRPr/>
            </a:pPr>
            <a:endParaRPr lang="es-ES" sz="2000" spc="150" dirty="0">
              <a:solidFill>
                <a:srgbClr val="727CA3">
                  <a:lumMod val="50000"/>
                </a:srgbClr>
              </a:solidFill>
              <a:latin typeface="Eurostile" panose="020B0504020202050204" pitchFamily="34" charset="0"/>
              <a:cs typeface="Arial" panose="020B0604020202020204" pitchFamily="34" charset="0"/>
            </a:endParaRPr>
          </a:p>
          <a:p>
            <a:pPr marL="501650" lvl="2" indent="-457200" fontAlgn="auto">
              <a:spcBef>
                <a:spcPts val="1800"/>
              </a:spcBef>
              <a:spcAft>
                <a:spcPts val="18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endParaRPr lang="es-ES" sz="2000" spc="150" dirty="0">
              <a:solidFill>
                <a:srgbClr val="727CA3">
                  <a:lumMod val="50000"/>
                </a:srgbClr>
              </a:solidFill>
              <a:latin typeface="Eurostile" panose="020B0504020202050204" pitchFamily="34" charset="0"/>
              <a:cs typeface="Arial" panose="020B0604020202020204" pitchFamily="34" charset="0"/>
            </a:endParaRPr>
          </a:p>
          <a:p>
            <a:pPr marL="44450" lvl="2" indent="0" fontAlgn="auto"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None/>
              <a:defRPr/>
            </a:pPr>
            <a:endParaRPr lang="es-ES" sz="2800" spc="150" dirty="0">
              <a:solidFill>
                <a:srgbClr val="727CA3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1800200" cy="1590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81C1134-5936-8DE0-4D4E-093C2C148C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101" y="6021289"/>
            <a:ext cx="91440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1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 Marcador de contenido"/>
          <p:cNvSpPr txBox="1">
            <a:spLocks/>
          </p:cNvSpPr>
          <p:nvPr/>
        </p:nvSpPr>
        <p:spPr>
          <a:xfrm>
            <a:off x="3419476" y="354014"/>
            <a:ext cx="5688013" cy="619442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93675" y="361950"/>
            <a:ext cx="2736851" cy="1554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Tx/>
              <a:buChar char="•"/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84149" y="620714"/>
            <a:ext cx="27368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prstClr val="white"/>
                </a:solidFill>
                <a:latin typeface="Eurostile" panose="020B0504020202050204" pitchFamily="34" charset="0"/>
              </a:rPr>
              <a:t>Durada de </a:t>
            </a:r>
            <a:r>
              <a:rPr lang="es-ES" sz="3200" b="1" dirty="0" err="1">
                <a:solidFill>
                  <a:prstClr val="white"/>
                </a:solidFill>
                <a:latin typeface="Eurostile" panose="020B0504020202050204" pitchFamily="34" charset="0"/>
              </a:rPr>
              <a:t>l’estada</a:t>
            </a:r>
            <a:endParaRPr lang="es-ES" sz="3200" b="1" dirty="0">
              <a:solidFill>
                <a:prstClr val="white"/>
              </a:solidFill>
              <a:latin typeface="Eurostile" panose="020B0504020202050204" pitchFamily="34" charset="0"/>
            </a:endParaRPr>
          </a:p>
        </p:txBody>
      </p:sp>
      <p:sp>
        <p:nvSpPr>
          <p:cNvPr id="13" name="1 Marcador de contenido"/>
          <p:cNvSpPr txBox="1">
            <a:spLocks/>
          </p:cNvSpPr>
          <p:nvPr/>
        </p:nvSpPr>
        <p:spPr>
          <a:xfrm>
            <a:off x="3108326" y="176214"/>
            <a:ext cx="6143625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3108325" y="176214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3260725" y="328614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0" name="1 Marcador de contenido"/>
          <p:cNvSpPr txBox="1">
            <a:spLocks/>
          </p:cNvSpPr>
          <p:nvPr/>
        </p:nvSpPr>
        <p:spPr>
          <a:xfrm>
            <a:off x="3179317" y="372749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1" name="1 Marcador de contenido"/>
          <p:cNvSpPr txBox="1">
            <a:spLocks/>
          </p:cNvSpPr>
          <p:nvPr/>
        </p:nvSpPr>
        <p:spPr>
          <a:xfrm>
            <a:off x="3347864" y="620714"/>
            <a:ext cx="5688632" cy="66960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2" name="1 Marcador de contenido"/>
          <p:cNvSpPr txBox="1">
            <a:spLocks/>
          </p:cNvSpPr>
          <p:nvPr/>
        </p:nvSpPr>
        <p:spPr>
          <a:xfrm>
            <a:off x="2990850" y="769468"/>
            <a:ext cx="6153151" cy="594201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4" name="1 Marcador de contenido"/>
          <p:cNvSpPr txBox="1">
            <a:spLocks/>
          </p:cNvSpPr>
          <p:nvPr/>
        </p:nvSpPr>
        <p:spPr>
          <a:xfrm>
            <a:off x="3085590" y="864296"/>
            <a:ext cx="6153151" cy="594201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1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5" name="1 Marcador de contenido"/>
          <p:cNvSpPr txBox="1">
            <a:spLocks/>
          </p:cNvSpPr>
          <p:nvPr/>
        </p:nvSpPr>
        <p:spPr>
          <a:xfrm>
            <a:off x="3108326" y="972030"/>
            <a:ext cx="6153151" cy="594201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1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400" spc="15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6" name="1 Marcador de contenido"/>
          <p:cNvSpPr txBox="1">
            <a:spLocks/>
          </p:cNvSpPr>
          <p:nvPr/>
        </p:nvSpPr>
        <p:spPr>
          <a:xfrm>
            <a:off x="3022464" y="-171400"/>
            <a:ext cx="6116637" cy="5943601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04813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Franklin Gothic Medium" pitchFamily="34" charset="0"/>
              <a:buChar char="►"/>
              <a:defRPr/>
            </a:pPr>
            <a:endParaRPr lang="es-ES" sz="3200" b="1" dirty="0">
              <a:solidFill>
                <a:srgbClr val="727CA3">
                  <a:lumMod val="50000"/>
                </a:srgbClr>
              </a:solidFill>
            </a:endParaRPr>
          </a:p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7" name="1 Marcador de contenido"/>
          <p:cNvSpPr txBox="1">
            <a:spLocks/>
          </p:cNvSpPr>
          <p:nvPr/>
        </p:nvSpPr>
        <p:spPr>
          <a:xfrm>
            <a:off x="3174864" y="-19000"/>
            <a:ext cx="5983287" cy="638445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algn="ctr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400" b="1" i="1" u="sng" dirty="0">
              <a:solidFill>
                <a:srgbClr val="727CA3">
                  <a:lumMod val="50000"/>
                </a:srgbClr>
              </a:solidFill>
            </a:endParaRPr>
          </a:p>
          <a:p>
            <a:pPr marL="44450" indent="0" algn="ctr" fontAlgn="auto">
              <a:spcBef>
                <a:spcPts val="1800"/>
              </a:spcBef>
              <a:spcAft>
                <a:spcPts val="18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A </a:t>
            </a:r>
            <a:r>
              <a:rPr lang="es-ES" sz="2400" b="1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tenir</a:t>
            </a:r>
            <a:r>
              <a:rPr lang="es-ES" sz="2400" b="1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en </a:t>
            </a:r>
            <a:r>
              <a:rPr lang="es-ES" sz="2400" b="1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compte</a:t>
            </a:r>
            <a:r>
              <a:rPr lang="es-ES" sz="2400" b="1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:</a:t>
            </a:r>
          </a:p>
          <a:p>
            <a:pPr marL="387350" indent="-342900" algn="just" fontAlgn="auto">
              <a:spcBef>
                <a:spcPts val="3000"/>
              </a:spcBef>
              <a:spcAft>
                <a:spcPts val="24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Estada mínima: 2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mesos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. Un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estudiant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pot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ser Erasmus (Estudis i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Pràctiques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)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fins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un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màxim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de 12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mesos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(360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dies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naturales) per cicle </a:t>
            </a:r>
          </a:p>
          <a:p>
            <a:pPr marL="387350" indent="-342900" algn="just" fontAlgn="auto">
              <a:spcBef>
                <a:spcPts val="3000"/>
              </a:spcBef>
              <a:spcAft>
                <a:spcPts val="24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Excepció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: 24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mesos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els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estudiants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de Medicina i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Odontologia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Farmàcia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i Doble Grau en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Farmàcia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i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Nutrició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.</a:t>
            </a:r>
          </a:p>
          <a:p>
            <a:pPr marL="387350" indent="-342900" algn="just" fontAlgn="auto">
              <a:spcBef>
                <a:spcPts val="3000"/>
              </a:spcBef>
              <a:spcAft>
                <a:spcPts val="24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Període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finançat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: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màxim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12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mesos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en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tot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cas.</a:t>
            </a:r>
          </a:p>
        </p:txBody>
      </p:sp>
      <p:pic>
        <p:nvPicPr>
          <p:cNvPr id="19" name="Imagen 18" descr="Macintosh HD:Applications:Microsoft Office 2011:Office:Media:Imagen prediseñada: Business.localized:AA05381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1"/>
            <a:ext cx="2232248" cy="1666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B89CF46-E5CB-8B4F-75AA-582A2B398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01" y="6021289"/>
            <a:ext cx="91440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44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 Marcador de contenido"/>
          <p:cNvSpPr txBox="1">
            <a:spLocks/>
          </p:cNvSpPr>
          <p:nvPr/>
        </p:nvSpPr>
        <p:spPr>
          <a:xfrm>
            <a:off x="3419476" y="354014"/>
            <a:ext cx="5688013" cy="619442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93675" y="361950"/>
            <a:ext cx="2736851" cy="1554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Tx/>
              <a:buChar char="•"/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8083" y="612953"/>
            <a:ext cx="27368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prstClr val="white"/>
                </a:solidFill>
                <a:latin typeface="Eurostile" panose="020B0504020202050204" pitchFamily="34" charset="0"/>
              </a:rPr>
              <a:t>Durada de </a:t>
            </a:r>
            <a:r>
              <a:rPr lang="es-ES" sz="3200" b="1" dirty="0" err="1">
                <a:solidFill>
                  <a:prstClr val="white"/>
                </a:solidFill>
                <a:latin typeface="Eurostile" panose="020B0504020202050204" pitchFamily="34" charset="0"/>
              </a:rPr>
              <a:t>l’estada</a:t>
            </a:r>
            <a:endParaRPr lang="es-ES" sz="3200" b="1" dirty="0">
              <a:solidFill>
                <a:prstClr val="white"/>
              </a:solidFill>
              <a:latin typeface="Eurostile" panose="020B0504020202050204" pitchFamily="34" charset="0"/>
            </a:endParaRPr>
          </a:p>
        </p:txBody>
      </p:sp>
      <p:sp>
        <p:nvSpPr>
          <p:cNvPr id="13" name="1 Marcador de contenido"/>
          <p:cNvSpPr txBox="1">
            <a:spLocks/>
          </p:cNvSpPr>
          <p:nvPr/>
        </p:nvSpPr>
        <p:spPr>
          <a:xfrm>
            <a:off x="3108326" y="176214"/>
            <a:ext cx="6143625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3108325" y="176214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3260725" y="328614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0" name="1 Marcador de contenido"/>
          <p:cNvSpPr txBox="1">
            <a:spLocks/>
          </p:cNvSpPr>
          <p:nvPr/>
        </p:nvSpPr>
        <p:spPr>
          <a:xfrm>
            <a:off x="3179317" y="372749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1" name="1 Marcador de contenido"/>
          <p:cNvSpPr txBox="1">
            <a:spLocks/>
          </p:cNvSpPr>
          <p:nvPr/>
        </p:nvSpPr>
        <p:spPr>
          <a:xfrm>
            <a:off x="3347864" y="620714"/>
            <a:ext cx="5688632" cy="66960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2" name="1 Marcador de contenido"/>
          <p:cNvSpPr txBox="1">
            <a:spLocks/>
          </p:cNvSpPr>
          <p:nvPr/>
        </p:nvSpPr>
        <p:spPr>
          <a:xfrm>
            <a:off x="2990850" y="769468"/>
            <a:ext cx="6153151" cy="594201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4" name="1 Marcador de contenido"/>
          <p:cNvSpPr txBox="1">
            <a:spLocks/>
          </p:cNvSpPr>
          <p:nvPr/>
        </p:nvSpPr>
        <p:spPr>
          <a:xfrm>
            <a:off x="3143250" y="921867"/>
            <a:ext cx="6153151" cy="594201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1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5" name="1 Marcador de contenido"/>
          <p:cNvSpPr txBox="1">
            <a:spLocks/>
          </p:cNvSpPr>
          <p:nvPr/>
        </p:nvSpPr>
        <p:spPr>
          <a:xfrm>
            <a:off x="3108326" y="972030"/>
            <a:ext cx="6153151" cy="594201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1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400" spc="15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6" name="1 Marcador de contenido"/>
          <p:cNvSpPr txBox="1">
            <a:spLocks/>
          </p:cNvSpPr>
          <p:nvPr/>
        </p:nvSpPr>
        <p:spPr>
          <a:xfrm>
            <a:off x="3022464" y="-171400"/>
            <a:ext cx="6116637" cy="5943601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04813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Franklin Gothic Medium" pitchFamily="34" charset="0"/>
              <a:buChar char="►"/>
              <a:defRPr/>
            </a:pPr>
            <a:endParaRPr lang="es-ES" sz="3200" b="1" dirty="0">
              <a:solidFill>
                <a:srgbClr val="727CA3">
                  <a:lumMod val="50000"/>
                </a:srgbClr>
              </a:solidFill>
            </a:endParaRPr>
          </a:p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7" name="1 Marcador de contenido"/>
          <p:cNvSpPr txBox="1">
            <a:spLocks/>
          </p:cNvSpPr>
          <p:nvPr/>
        </p:nvSpPr>
        <p:spPr>
          <a:xfrm>
            <a:off x="3124200" y="-57684"/>
            <a:ext cx="5893246" cy="5943601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algn="ctr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400" b="1" i="1" u="sng" dirty="0">
              <a:solidFill>
                <a:srgbClr val="727CA3">
                  <a:lumMod val="50000"/>
                </a:srgbClr>
              </a:solidFill>
            </a:endParaRPr>
          </a:p>
          <a:p>
            <a:pPr marL="44450" indent="0" algn="ctr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b="1" i="1" dirty="0">
              <a:solidFill>
                <a:srgbClr val="0066CC"/>
              </a:solidFill>
              <a:latin typeface="Eurostile" panose="020B0504020202050204" pitchFamily="34" charset="0"/>
              <a:cs typeface="Arial" panose="020B0604020202020204" pitchFamily="34" charset="0"/>
            </a:endParaRPr>
          </a:p>
          <a:p>
            <a:pPr marL="387350" indent="-342900" algn="just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Les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pràctiques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NO es poden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començar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en cada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termini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fins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les dates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d’inici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establertes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en la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convocatòria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.</a:t>
            </a:r>
          </a:p>
          <a:p>
            <a:pPr marL="387350" indent="-34290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Data </a:t>
            </a:r>
            <a:r>
              <a:rPr lang="es-ES" sz="1800" b="1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límit</a:t>
            </a:r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realització</a:t>
            </a:r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pràctiques</a:t>
            </a:r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: 30 </a:t>
            </a:r>
            <a:r>
              <a:rPr lang="es-ES" sz="1800" b="1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setembre</a:t>
            </a:r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2026</a:t>
            </a:r>
          </a:p>
        </p:txBody>
      </p:sp>
      <p:pic>
        <p:nvPicPr>
          <p:cNvPr id="19" name="Imagen 18" descr="Macintosh HD:Applications:Microsoft Office 2011:Office:Media:Imagen prediseñada: Business.localized:AA05381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1"/>
            <a:ext cx="2232248" cy="16666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04ADDCA-65A7-4E57-8ADD-FFCDC5ABC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973204"/>
              </p:ext>
            </p:extLst>
          </p:nvPr>
        </p:nvGraphicFramePr>
        <p:xfrm>
          <a:off x="3366658" y="3632333"/>
          <a:ext cx="5650788" cy="1596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1326">
                  <a:extLst>
                    <a:ext uri="{9D8B030D-6E8A-4147-A177-3AD203B41FA5}">
                      <a16:colId xmlns:a16="http://schemas.microsoft.com/office/drawing/2014/main" val="2351415014"/>
                    </a:ext>
                  </a:extLst>
                </a:gridCol>
                <a:gridCol w="4589462">
                  <a:extLst>
                    <a:ext uri="{9D8B030D-6E8A-4147-A177-3AD203B41FA5}">
                      <a16:colId xmlns:a16="http://schemas.microsoft.com/office/drawing/2014/main" val="3686512643"/>
                    </a:ext>
                  </a:extLst>
                </a:gridCol>
              </a:tblGrid>
              <a:tr h="3967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dirty="0" err="1">
                          <a:effectLst/>
                          <a:latin typeface="Eurostile" panose="020B0504020202050204" pitchFamily="34" charset="0"/>
                        </a:rPr>
                        <a:t>Termini</a:t>
                      </a:r>
                      <a:endParaRPr lang="es-ES" sz="32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dirty="0" err="1">
                          <a:effectLst/>
                          <a:latin typeface="Eurostile" panose="020B0504020202050204" pitchFamily="34" charset="0"/>
                        </a:rPr>
                        <a:t>Inici</a:t>
                      </a:r>
                      <a:r>
                        <a:rPr lang="es-ES" sz="1800" dirty="0">
                          <a:effectLst/>
                          <a:latin typeface="Eurostile" panose="020B0504020202050204" pitchFamily="34" charset="0"/>
                        </a:rPr>
                        <a:t> de les </a:t>
                      </a:r>
                      <a:r>
                        <a:rPr lang="es-ES" sz="1800" dirty="0" err="1">
                          <a:effectLst/>
                          <a:latin typeface="Eurostile" panose="020B0504020202050204" pitchFamily="34" charset="0"/>
                        </a:rPr>
                        <a:t>pràctiques</a:t>
                      </a:r>
                      <a:endParaRPr lang="es-ES" sz="32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96898488"/>
                  </a:ext>
                </a:extLst>
              </a:tr>
              <a:tr h="300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dirty="0">
                          <a:effectLst/>
                          <a:latin typeface="Eurostile" panose="020B0504020202050204" pitchFamily="34" charset="0"/>
                        </a:rPr>
                        <a:t>1</a:t>
                      </a:r>
                      <a:endParaRPr lang="es-ES" sz="28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strike="sngStrike" baseline="0" dirty="0">
                          <a:effectLst/>
                          <a:latin typeface="Eurostile" panose="020B0504020202050204" pitchFamily="34" charset="0"/>
                        </a:rPr>
                        <a:t>A partir del 15-09-25</a:t>
                      </a:r>
                      <a:endParaRPr lang="es-ES" sz="3200" strike="sngStrike" baseline="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70029663"/>
                  </a:ext>
                </a:extLst>
              </a:tr>
              <a:tr h="300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>
                          <a:effectLst/>
                          <a:latin typeface="Eurostile" panose="020B0504020202050204" pitchFamily="34" charset="0"/>
                        </a:rPr>
                        <a:t>2</a:t>
                      </a:r>
                      <a:endParaRPr lang="es-ES" sz="280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strike="sngStrike" baseline="0" dirty="0">
                          <a:effectLst/>
                          <a:latin typeface="Eurostile" panose="020B0504020202050204" pitchFamily="34" charset="0"/>
                        </a:rPr>
                        <a:t>A partir del 20-11-2025</a:t>
                      </a:r>
                      <a:endParaRPr lang="es-ES" sz="3200" strike="sngStrike" baseline="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808780"/>
                  </a:ext>
                </a:extLst>
              </a:tr>
              <a:tr h="300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dirty="0">
                          <a:effectLst/>
                          <a:latin typeface="Eurostile" panose="020B0504020202050204" pitchFamily="34" charset="0"/>
                        </a:rPr>
                        <a:t>3</a:t>
                      </a:r>
                      <a:endParaRPr lang="es-ES" sz="28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dirty="0">
                          <a:effectLst/>
                          <a:latin typeface="Eurostile" panose="020B0504020202050204" pitchFamily="34" charset="0"/>
                        </a:rPr>
                        <a:t>A partir del 05-03-2026</a:t>
                      </a:r>
                      <a:endParaRPr lang="es-ES" sz="32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06133505"/>
                  </a:ext>
                </a:extLst>
              </a:tr>
              <a:tr h="300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dirty="0">
                          <a:effectLst/>
                          <a:latin typeface="Eurostile" panose="020B0504020202050204" pitchFamily="34" charset="0"/>
                        </a:rPr>
                        <a:t>4</a:t>
                      </a:r>
                      <a:endParaRPr lang="es-ES" sz="28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dirty="0">
                          <a:effectLst/>
                          <a:latin typeface="Eurostile" panose="020B0504020202050204" pitchFamily="34" charset="0"/>
                        </a:rPr>
                        <a:t>A partir del 01-06-2026</a:t>
                      </a:r>
                      <a:endParaRPr lang="es-ES" sz="32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78407428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68DCD823-7170-D49F-3A93-F2EF213CA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01" y="6021289"/>
            <a:ext cx="91440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18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 Marcador de contenido"/>
          <p:cNvSpPr txBox="1">
            <a:spLocks/>
          </p:cNvSpPr>
          <p:nvPr/>
        </p:nvSpPr>
        <p:spPr>
          <a:xfrm>
            <a:off x="3419476" y="354014"/>
            <a:ext cx="5688013" cy="619442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93675" y="361950"/>
            <a:ext cx="2736851" cy="17716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Tx/>
              <a:buChar char="•"/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0404" y="364080"/>
            <a:ext cx="28176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2800" b="1" dirty="0" err="1">
                <a:solidFill>
                  <a:prstClr val="white"/>
                </a:solidFill>
                <a:latin typeface="Eurostile" panose="020B0504020202050204" pitchFamily="34" charset="0"/>
              </a:rPr>
              <a:t>Compatibilitat</a:t>
            </a:r>
            <a:r>
              <a:rPr lang="es-ES" sz="2800" b="1" dirty="0">
                <a:solidFill>
                  <a:prstClr val="white"/>
                </a:solidFill>
                <a:latin typeface="Eurostile" panose="020B0504020202050204" pitchFamily="34" charset="0"/>
              </a:rPr>
              <a:t> </a:t>
            </a:r>
            <a:r>
              <a:rPr lang="es-ES" sz="2800" b="1" dirty="0" err="1">
                <a:solidFill>
                  <a:prstClr val="white"/>
                </a:solidFill>
                <a:latin typeface="Eurostile" panose="020B0504020202050204" pitchFamily="34" charset="0"/>
              </a:rPr>
              <a:t>amb</a:t>
            </a:r>
            <a:r>
              <a:rPr lang="es-ES" sz="2800" b="1" dirty="0">
                <a:solidFill>
                  <a:prstClr val="white"/>
                </a:solidFill>
                <a:latin typeface="Eurostile" panose="020B0504020202050204" pitchFamily="34" charset="0"/>
              </a:rPr>
              <a:t> </a:t>
            </a:r>
            <a:r>
              <a:rPr lang="es-ES" sz="2800" b="1" dirty="0" err="1">
                <a:solidFill>
                  <a:prstClr val="white"/>
                </a:solidFill>
                <a:latin typeface="Eurostile" panose="020B0504020202050204" pitchFamily="34" charset="0"/>
              </a:rPr>
              <a:t>altres</a:t>
            </a:r>
            <a:r>
              <a:rPr lang="es-ES" sz="2800" b="1" dirty="0">
                <a:solidFill>
                  <a:prstClr val="white"/>
                </a:solidFill>
                <a:latin typeface="Eurostile" panose="020B0504020202050204" pitchFamily="34" charset="0"/>
              </a:rPr>
              <a:t> beques Erasmus+</a:t>
            </a:r>
          </a:p>
        </p:txBody>
      </p:sp>
      <p:sp>
        <p:nvSpPr>
          <p:cNvPr id="13" name="1 Marcador de contenido"/>
          <p:cNvSpPr txBox="1">
            <a:spLocks/>
          </p:cNvSpPr>
          <p:nvPr/>
        </p:nvSpPr>
        <p:spPr>
          <a:xfrm>
            <a:off x="3108326" y="176214"/>
            <a:ext cx="6143625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3108325" y="176214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3260725" y="328614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0" name="1 Marcador de contenido"/>
          <p:cNvSpPr txBox="1">
            <a:spLocks/>
          </p:cNvSpPr>
          <p:nvPr/>
        </p:nvSpPr>
        <p:spPr>
          <a:xfrm>
            <a:off x="3179317" y="372749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1" name="1 Marcador de contenido"/>
          <p:cNvSpPr txBox="1">
            <a:spLocks/>
          </p:cNvSpPr>
          <p:nvPr/>
        </p:nvSpPr>
        <p:spPr>
          <a:xfrm>
            <a:off x="3347864" y="620714"/>
            <a:ext cx="5688632" cy="66960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2" name="1 Marcador de contenido"/>
          <p:cNvSpPr txBox="1">
            <a:spLocks/>
          </p:cNvSpPr>
          <p:nvPr/>
        </p:nvSpPr>
        <p:spPr>
          <a:xfrm>
            <a:off x="2990850" y="769468"/>
            <a:ext cx="6153151" cy="594201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4" name="1 Marcador de contenido"/>
          <p:cNvSpPr txBox="1">
            <a:spLocks/>
          </p:cNvSpPr>
          <p:nvPr/>
        </p:nvSpPr>
        <p:spPr>
          <a:xfrm>
            <a:off x="3143250" y="921867"/>
            <a:ext cx="6153151" cy="594201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1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5" name="1 Marcador de contenido"/>
          <p:cNvSpPr txBox="1">
            <a:spLocks/>
          </p:cNvSpPr>
          <p:nvPr/>
        </p:nvSpPr>
        <p:spPr>
          <a:xfrm>
            <a:off x="3108326" y="972030"/>
            <a:ext cx="6153151" cy="594201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1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400" spc="15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6" name="1 Marcador de contenido"/>
          <p:cNvSpPr txBox="1">
            <a:spLocks/>
          </p:cNvSpPr>
          <p:nvPr/>
        </p:nvSpPr>
        <p:spPr>
          <a:xfrm>
            <a:off x="3022464" y="-171400"/>
            <a:ext cx="6116637" cy="5943601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04813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Franklin Gothic Medium" pitchFamily="34" charset="0"/>
              <a:buChar char="►"/>
              <a:defRPr/>
            </a:pPr>
            <a:endParaRPr lang="es-ES" sz="3200" b="1" dirty="0">
              <a:solidFill>
                <a:srgbClr val="727CA3">
                  <a:lumMod val="50000"/>
                </a:srgbClr>
              </a:solidFill>
            </a:endParaRPr>
          </a:p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7" name="1 Marcador de contenido"/>
          <p:cNvSpPr txBox="1">
            <a:spLocks/>
          </p:cNvSpPr>
          <p:nvPr/>
        </p:nvSpPr>
        <p:spPr>
          <a:xfrm>
            <a:off x="3097909" y="774670"/>
            <a:ext cx="5873681" cy="530018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0" indent="-342900" algn="just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Pots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ser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beneficiari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d'Erasmus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Estudis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i Erasmus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Pràctiques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durant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el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mateix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curs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acadèmic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sempre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que siga en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períodes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diferents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i 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independents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. </a:t>
            </a:r>
          </a:p>
          <a:p>
            <a:pPr marL="387350" indent="-342900" algn="just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i="1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Exemple</a:t>
            </a:r>
            <a:r>
              <a:rPr lang="es-ES" i="1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: Erasmus </a:t>
            </a:r>
            <a:r>
              <a:rPr lang="es-ES" i="1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Estudis</a:t>
            </a:r>
            <a:r>
              <a:rPr lang="es-ES" i="1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i="1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durant</a:t>
            </a:r>
            <a:r>
              <a:rPr lang="es-ES" i="1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el primer </a:t>
            </a:r>
            <a:r>
              <a:rPr lang="es-ES" i="1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quadrimestre</a:t>
            </a:r>
            <a:r>
              <a:rPr lang="es-ES" i="1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i Erasmus </a:t>
            </a:r>
            <a:r>
              <a:rPr lang="es-ES" i="1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Pràctiques</a:t>
            </a:r>
            <a:r>
              <a:rPr lang="es-ES" i="1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i="1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durant</a:t>
            </a:r>
            <a:r>
              <a:rPr lang="es-ES" i="1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el </a:t>
            </a:r>
            <a:r>
              <a:rPr lang="es-ES" i="1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segon</a:t>
            </a:r>
            <a:r>
              <a:rPr lang="es-ES" i="1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i="1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quadimestre</a:t>
            </a:r>
            <a:endParaRPr lang="es-ES" i="1" dirty="0">
              <a:solidFill>
                <a:schemeClr val="accent2">
                  <a:lumMod val="50000"/>
                </a:schemeClr>
              </a:solidFill>
              <a:latin typeface="Eurostile" panose="020B0504020202050204" pitchFamily="34" charset="0"/>
              <a:cs typeface="Arial" panose="020B0604020202020204" pitchFamily="34" charset="0"/>
            </a:endParaRPr>
          </a:p>
          <a:p>
            <a:pPr marL="387350" indent="-342900" algn="just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La beca está condicionada al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compliment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dels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requisits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de les bases, en cas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d’incompliment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la beca queda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cancel·lada</a:t>
            </a:r>
            <a:endParaRPr lang="es-ES" dirty="0">
              <a:solidFill>
                <a:schemeClr val="accent2">
                  <a:lumMod val="50000"/>
                </a:schemeClr>
              </a:solidFill>
              <a:latin typeface="Eurostile" panose="020B050402020205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52936"/>
            <a:ext cx="1811365" cy="135331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8FD44A5-8EA9-8114-B9EE-62EE60C80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01" y="6021289"/>
            <a:ext cx="91440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33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8 Rectángulo"/>
          <p:cNvSpPr/>
          <p:nvPr/>
        </p:nvSpPr>
        <p:spPr>
          <a:xfrm>
            <a:off x="179512" y="168934"/>
            <a:ext cx="2736303" cy="13129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Tx/>
              <a:buChar char="•"/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179512" y="286799"/>
            <a:ext cx="27236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2800" b="1" dirty="0" err="1">
                <a:solidFill>
                  <a:prstClr val="white"/>
                </a:solidFill>
                <a:latin typeface="Eurostile" panose="020B0504020202050204" pitchFamily="34" charset="0"/>
              </a:rPr>
              <a:t>Quantia</a:t>
            </a:r>
            <a:r>
              <a:rPr lang="es-ES" sz="2800" b="1" dirty="0">
                <a:solidFill>
                  <a:prstClr val="white"/>
                </a:solidFill>
                <a:latin typeface="Eurostile" panose="020B0504020202050204" pitchFamily="34" charset="0"/>
              </a:rPr>
              <a:t> de la beca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AA362FF-16F1-E1F7-0643-80894DFE8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01" y="6021289"/>
            <a:ext cx="9144000" cy="6480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3065450-6BB1-5609-BAC2-6FC29F928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7" y="2791705"/>
            <a:ext cx="9067799" cy="296422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078DDD2-6A1C-37CD-C09A-A0D9E4EB2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48238"/>
            <a:ext cx="4953000" cy="18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54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 Marcador de contenido"/>
          <p:cNvSpPr txBox="1">
            <a:spLocks/>
          </p:cNvSpPr>
          <p:nvPr/>
        </p:nvSpPr>
        <p:spPr>
          <a:xfrm>
            <a:off x="3419476" y="354014"/>
            <a:ext cx="5688013" cy="619442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93675" y="361950"/>
            <a:ext cx="2736851" cy="17716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Tx/>
              <a:buChar char="•"/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93675" y="764704"/>
            <a:ext cx="27368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3600" b="1" dirty="0" err="1">
                <a:solidFill>
                  <a:prstClr val="white"/>
                </a:solidFill>
                <a:latin typeface="Franklin Gothic Medium"/>
              </a:rPr>
              <a:t>Ajuda</a:t>
            </a:r>
            <a:r>
              <a:rPr lang="es-ES" sz="3600" b="1" dirty="0">
                <a:solidFill>
                  <a:prstClr val="white"/>
                </a:solidFill>
                <a:latin typeface="Franklin Gothic Medium"/>
              </a:rPr>
              <a:t> </a:t>
            </a:r>
            <a:r>
              <a:rPr lang="es-ES" sz="3600" b="1" dirty="0" err="1">
                <a:solidFill>
                  <a:prstClr val="white"/>
                </a:solidFill>
                <a:latin typeface="Franklin Gothic Medium"/>
              </a:rPr>
              <a:t>addicional</a:t>
            </a:r>
            <a:endParaRPr lang="es-ES" sz="3600" b="1" dirty="0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13" name="1 Marcador de contenido"/>
          <p:cNvSpPr txBox="1">
            <a:spLocks/>
          </p:cNvSpPr>
          <p:nvPr/>
        </p:nvSpPr>
        <p:spPr>
          <a:xfrm>
            <a:off x="3108326" y="176214"/>
            <a:ext cx="6143625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3108325" y="176214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3260725" y="328614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0" name="1 Marcador de contenido"/>
          <p:cNvSpPr txBox="1">
            <a:spLocks/>
          </p:cNvSpPr>
          <p:nvPr/>
        </p:nvSpPr>
        <p:spPr>
          <a:xfrm>
            <a:off x="3179317" y="372749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1" name="1 Marcador de contenido"/>
          <p:cNvSpPr txBox="1">
            <a:spLocks/>
          </p:cNvSpPr>
          <p:nvPr/>
        </p:nvSpPr>
        <p:spPr>
          <a:xfrm>
            <a:off x="3347864" y="620714"/>
            <a:ext cx="5688632" cy="66960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2" name="1 Marcador de contenido"/>
          <p:cNvSpPr txBox="1">
            <a:spLocks/>
          </p:cNvSpPr>
          <p:nvPr/>
        </p:nvSpPr>
        <p:spPr>
          <a:xfrm>
            <a:off x="2990850" y="769468"/>
            <a:ext cx="6153151" cy="594201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4" name="1 Marcador de contenido"/>
          <p:cNvSpPr txBox="1">
            <a:spLocks/>
          </p:cNvSpPr>
          <p:nvPr/>
        </p:nvSpPr>
        <p:spPr>
          <a:xfrm>
            <a:off x="3143250" y="921867"/>
            <a:ext cx="6153151" cy="594201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1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5" name="1 Marcador de contenido"/>
          <p:cNvSpPr txBox="1">
            <a:spLocks/>
          </p:cNvSpPr>
          <p:nvPr/>
        </p:nvSpPr>
        <p:spPr>
          <a:xfrm>
            <a:off x="3108326" y="972030"/>
            <a:ext cx="6153151" cy="594201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1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400" spc="15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6" name="1 Marcador de contenido"/>
          <p:cNvSpPr txBox="1">
            <a:spLocks/>
          </p:cNvSpPr>
          <p:nvPr/>
        </p:nvSpPr>
        <p:spPr>
          <a:xfrm>
            <a:off x="3022464" y="-171400"/>
            <a:ext cx="6116637" cy="5943601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04813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Franklin Gothic Medium" pitchFamily="34" charset="0"/>
              <a:buChar char="►"/>
              <a:defRPr/>
            </a:pPr>
            <a:endParaRPr lang="es-ES" sz="3200" b="1" dirty="0">
              <a:solidFill>
                <a:srgbClr val="727CA3">
                  <a:lumMod val="50000"/>
                </a:srgbClr>
              </a:solidFill>
            </a:endParaRPr>
          </a:p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7" name="1 Marcador de contenido"/>
          <p:cNvSpPr txBox="1">
            <a:spLocks/>
          </p:cNvSpPr>
          <p:nvPr/>
        </p:nvSpPr>
        <p:spPr>
          <a:xfrm>
            <a:off x="3135384" y="692709"/>
            <a:ext cx="5999515" cy="6400328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2" indent="0" algn="just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r>
              <a:rPr lang="es-ES" sz="2400" b="1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250 euros </a:t>
            </a:r>
            <a:r>
              <a:rPr lang="es-ES" sz="2400" b="1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addicionals</a:t>
            </a:r>
            <a:r>
              <a:rPr lang="es-ES" sz="2400" b="1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24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al mes per </a:t>
            </a:r>
            <a:r>
              <a:rPr lang="es-ES" sz="24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als</a:t>
            </a:r>
            <a:r>
              <a:rPr lang="es-ES" sz="24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estudiants i estudiantes:</a:t>
            </a:r>
          </a:p>
          <a:p>
            <a:pPr marL="775970" lvl="3" indent="-457200" algn="just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22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Becaris</a:t>
            </a:r>
            <a:r>
              <a:rPr lang="es-ES" sz="22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del </a:t>
            </a:r>
            <a:r>
              <a:rPr lang="es-ES" sz="22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Ministeri</a:t>
            </a:r>
            <a:r>
              <a:rPr lang="es-ES" sz="22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al </a:t>
            </a:r>
            <a:r>
              <a:rPr lang="es-ES" sz="22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curs</a:t>
            </a:r>
            <a:r>
              <a:rPr lang="es-ES" sz="22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2024-2025 o 2025-2026</a:t>
            </a:r>
          </a:p>
          <a:p>
            <a:pPr marL="775970" lvl="3" indent="-457200" algn="just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22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Discapacitats</a:t>
            </a:r>
            <a:endParaRPr lang="es-ES" sz="2200" spc="150" dirty="0">
              <a:solidFill>
                <a:schemeClr val="accent2">
                  <a:lumMod val="50000"/>
                </a:schemeClr>
              </a:solidFill>
              <a:latin typeface="Eurostile" panose="020B0504020202050204" pitchFamily="34" charset="0"/>
              <a:cs typeface="Arial" panose="020B0604020202020204" pitchFamily="34" charset="0"/>
            </a:endParaRPr>
          </a:p>
          <a:p>
            <a:pPr marL="775970" lvl="3" indent="-45720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22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Família</a:t>
            </a:r>
            <a:r>
              <a:rPr lang="es-ES" sz="22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22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nombrosa</a:t>
            </a:r>
            <a:r>
              <a:rPr lang="es-ES" sz="22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o monoparental</a:t>
            </a:r>
          </a:p>
          <a:p>
            <a:pPr marL="775970" lvl="3" indent="-457200" algn="just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22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Víctimes</a:t>
            </a:r>
            <a:r>
              <a:rPr lang="es-ES" sz="22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22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terrorisme</a:t>
            </a:r>
            <a:r>
              <a:rPr lang="es-ES" sz="22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o </a:t>
            </a:r>
            <a:r>
              <a:rPr lang="es-ES" sz="22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violència</a:t>
            </a:r>
            <a:r>
              <a:rPr lang="es-ES" sz="22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de </a:t>
            </a:r>
            <a:r>
              <a:rPr lang="es-ES" sz="22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gènere</a:t>
            </a:r>
            <a:endParaRPr lang="es-ES" sz="2200" spc="150" dirty="0">
              <a:solidFill>
                <a:schemeClr val="accent2">
                  <a:lumMod val="50000"/>
                </a:schemeClr>
              </a:solidFill>
              <a:latin typeface="Eurostile" panose="020B0504020202050204" pitchFamily="34" charset="0"/>
              <a:cs typeface="Arial" panose="020B0604020202020204" pitchFamily="34" charset="0"/>
            </a:endParaRPr>
          </a:p>
          <a:p>
            <a:pPr marL="775970" lvl="3" indent="-457200" algn="just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22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Refugiats</a:t>
            </a:r>
            <a:endParaRPr lang="es-ES" sz="2200" spc="150" dirty="0">
              <a:solidFill>
                <a:schemeClr val="accent2">
                  <a:lumMod val="50000"/>
                </a:schemeClr>
              </a:solidFill>
              <a:latin typeface="Eurostile" panose="020B0504020202050204" pitchFamily="34" charset="0"/>
              <a:cs typeface="Arial" panose="020B0604020202020204" pitchFamily="34" charset="0"/>
            </a:endParaRPr>
          </a:p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400" b="1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8" name="1 Marcador de contenido"/>
          <p:cNvSpPr txBox="1">
            <a:spLocks/>
          </p:cNvSpPr>
          <p:nvPr/>
        </p:nvSpPr>
        <p:spPr>
          <a:xfrm>
            <a:off x="3137231" y="137790"/>
            <a:ext cx="6116637" cy="5943601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algn="ctr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400" b="1" i="1" u="sng" dirty="0">
              <a:solidFill>
                <a:srgbClr val="727CA3">
                  <a:lumMod val="50000"/>
                </a:srgb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B4B920-5071-4FA0-0A48-4FF02FF7B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01" y="6021289"/>
            <a:ext cx="91440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84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5F119-960B-4D09-0173-AF2A41BAD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E6024FE-1018-4B8B-7941-27E1199F709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49696"/>
            <a:ext cx="9108947" cy="743711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4E438AE2-70DD-811B-8E01-B03A39D733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594" y="332993"/>
            <a:ext cx="2735580" cy="760465"/>
          </a:xfrm>
          <a:prstGeom prst="rect">
            <a:avLst/>
          </a:prstGeom>
          <a:ln w="28955">
            <a:solidFill>
              <a:srgbClr val="FFFFFF"/>
            </a:solidFill>
          </a:ln>
        </p:spPr>
        <p:txBody>
          <a:bodyPr vert="horz" wrap="square" lIns="0" tIns="326390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2570"/>
              </a:spcBef>
            </a:pPr>
            <a:r>
              <a:rPr sz="2800" i="0" dirty="0">
                <a:solidFill>
                  <a:srgbClr val="FFFFFF"/>
                </a:solidFill>
                <a:latin typeface="Eurostile" pitchFamily="50" charset="0"/>
                <a:cs typeface="Tahoma"/>
              </a:rPr>
              <a:t>Viatge</a:t>
            </a:r>
            <a:r>
              <a:rPr sz="2800" i="0" spc="-165" dirty="0">
                <a:solidFill>
                  <a:srgbClr val="FFFFFF"/>
                </a:solidFill>
                <a:latin typeface="Eurostile" pitchFamily="50" charset="0"/>
                <a:cs typeface="Tahoma"/>
              </a:rPr>
              <a:t> </a:t>
            </a:r>
            <a:r>
              <a:rPr sz="2800" i="0" spc="-25" dirty="0">
                <a:solidFill>
                  <a:srgbClr val="FFFFFF"/>
                </a:solidFill>
                <a:latin typeface="Eurostile" pitchFamily="50" charset="0"/>
                <a:cs typeface="Tahoma"/>
              </a:rPr>
              <a:t>ecològic</a:t>
            </a:r>
            <a:endParaRPr sz="2800" dirty="0">
              <a:latin typeface="Eurostile" pitchFamily="50" charset="0"/>
              <a:cs typeface="Tahom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CFFDB6A-AB59-96CB-5ED5-0064ACE6F0C6}"/>
              </a:ext>
            </a:extLst>
          </p:cNvPr>
          <p:cNvSpPr txBox="1"/>
          <p:nvPr/>
        </p:nvSpPr>
        <p:spPr>
          <a:xfrm>
            <a:off x="3534615" y="1508659"/>
            <a:ext cx="5287645" cy="40145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09575" indent="-34353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S'entén</a:t>
            </a:r>
            <a:r>
              <a:rPr sz="2000" spc="36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per</a:t>
            </a:r>
            <a:r>
              <a:rPr sz="2000" spc="32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u="sng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Eurostile" pitchFamily="50" charset="0"/>
                <a:cs typeface="Tahoma"/>
                <a:hlinkClick r:id="rId3"/>
              </a:rPr>
              <a:t>desplaçament</a:t>
            </a:r>
            <a:r>
              <a:rPr sz="2000" u="sng" spc="395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Eurostile" pitchFamily="50" charset="0"/>
                <a:cs typeface="Tahoma"/>
                <a:hlinkClick r:id="rId3"/>
              </a:rPr>
              <a:t> </a:t>
            </a:r>
            <a:r>
              <a:rPr sz="2000" u="sng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Eurostile" pitchFamily="50" charset="0"/>
                <a:cs typeface="Tahoma"/>
                <a:hlinkClick r:id="rId3"/>
              </a:rPr>
              <a:t>ecològic</a:t>
            </a:r>
            <a:r>
              <a:rPr sz="2000" u="sng" spc="400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Eurostile" pitchFamily="50" charset="0"/>
                <a:cs typeface="Tahoma"/>
              </a:rPr>
              <a:t> </a:t>
            </a:r>
            <a:r>
              <a:rPr sz="2000" spc="-2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el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realitzat</a:t>
            </a:r>
            <a:r>
              <a:rPr sz="2000" spc="229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en</a:t>
            </a:r>
            <a:r>
              <a:rPr sz="2000" spc="19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spc="6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transport</a:t>
            </a:r>
            <a:r>
              <a:rPr sz="2000" spc="229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sostenible,</a:t>
            </a:r>
            <a:r>
              <a:rPr sz="2000" spc="24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en</a:t>
            </a:r>
            <a:r>
              <a:rPr sz="2000" spc="2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spc="-2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el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qual</a:t>
            </a:r>
            <a:r>
              <a:rPr sz="2000" spc="15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s'utilitzen</a:t>
            </a:r>
            <a:r>
              <a:rPr sz="2000" spc="19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mitjans</a:t>
            </a:r>
            <a:r>
              <a:rPr sz="2000" spc="17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de</a:t>
            </a:r>
            <a:r>
              <a:rPr sz="2000" spc="14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spc="6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transport</a:t>
            </a:r>
            <a:r>
              <a:rPr sz="2000" spc="18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spc="-2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de</a:t>
            </a:r>
            <a:endParaRPr sz="2000" dirty="0">
              <a:latin typeface="Eurostile" pitchFamily="50" charset="0"/>
              <a:cs typeface="Tahoma"/>
            </a:endParaRPr>
          </a:p>
          <a:p>
            <a:pPr marL="355600" marR="71755" indent="-635">
              <a:lnSpc>
                <a:spcPct val="100000"/>
              </a:lnSpc>
            </a:pP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baixes</a:t>
            </a:r>
            <a:r>
              <a:rPr sz="2000" spc="2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spc="5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emissions</a:t>
            </a:r>
            <a:r>
              <a:rPr sz="2000" spc="21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durant</a:t>
            </a:r>
            <a:r>
              <a:rPr sz="2000" spc="18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la</a:t>
            </a:r>
            <a:r>
              <a:rPr sz="2000" spc="18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major</a:t>
            </a:r>
            <a:r>
              <a:rPr sz="2000" spc="19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part</a:t>
            </a:r>
            <a:r>
              <a:rPr sz="2000" spc="18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spc="-2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del </a:t>
            </a:r>
            <a:r>
              <a:rPr sz="2000" spc="-1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viatge.</a:t>
            </a:r>
            <a:endParaRPr sz="2000" dirty="0">
              <a:latin typeface="Eurostile" pitchFamily="50" charset="0"/>
              <a:cs typeface="Tahoma"/>
            </a:endParaRPr>
          </a:p>
          <a:p>
            <a:pPr marL="354965" indent="-342265">
              <a:lnSpc>
                <a:spcPts val="2395"/>
              </a:lnSpc>
              <a:spcBef>
                <a:spcPts val="2400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Es</a:t>
            </a:r>
            <a:r>
              <a:rPr sz="2000" spc="114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spc="5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considera</a:t>
            </a:r>
            <a:r>
              <a:rPr sz="2000" spc="17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viatge</a:t>
            </a:r>
            <a:r>
              <a:rPr sz="2000" spc="13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ecològic</a:t>
            </a:r>
            <a:r>
              <a:rPr sz="2000" spc="16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el</a:t>
            </a:r>
            <a:r>
              <a:rPr sz="2000" spc="10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spc="-1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realitzat</a:t>
            </a:r>
            <a:endParaRPr sz="2000" dirty="0">
              <a:latin typeface="Eurostile" pitchFamily="50" charset="0"/>
              <a:cs typeface="Tahoma"/>
            </a:endParaRPr>
          </a:p>
          <a:p>
            <a:pPr marL="355600" marR="49530">
              <a:lnSpc>
                <a:spcPts val="2400"/>
              </a:lnSpc>
              <a:spcBef>
                <a:spcPts val="70"/>
              </a:spcBef>
            </a:pP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amb</a:t>
            </a:r>
            <a:r>
              <a:rPr sz="2000" spc="16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1" spc="5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autobús,</a:t>
            </a:r>
            <a:r>
              <a:rPr sz="2000" b="1" spc="44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1" spc="8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ferrocarril,</a:t>
            </a:r>
            <a:r>
              <a:rPr sz="2000" b="1" spc="43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1" dirty="0">
                <a:solidFill>
                  <a:srgbClr val="3D5D78"/>
                </a:solidFill>
                <a:latin typeface="Eurostile" pitchFamily="50" charset="0"/>
                <a:cs typeface="Tahoma"/>
              </a:rPr>
              <a:t>bicicleta</a:t>
            </a:r>
            <a:r>
              <a:rPr sz="2000" b="1" spc="45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1" spc="-5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o </a:t>
            </a:r>
            <a:r>
              <a:rPr sz="2000" b="1" dirty="0">
                <a:solidFill>
                  <a:srgbClr val="3D5D78"/>
                </a:solidFill>
                <a:latin typeface="Eurostile" pitchFamily="50" charset="0"/>
                <a:cs typeface="Tahoma"/>
              </a:rPr>
              <a:t>l'ús</a:t>
            </a:r>
            <a:r>
              <a:rPr sz="2000" b="1" spc="34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1" spc="5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compartit</a:t>
            </a:r>
            <a:r>
              <a:rPr sz="2000" b="1" spc="36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1" dirty="0">
                <a:solidFill>
                  <a:srgbClr val="3D5D78"/>
                </a:solidFill>
                <a:latin typeface="Eurostile" pitchFamily="50" charset="0"/>
                <a:cs typeface="Tahoma"/>
              </a:rPr>
              <a:t>de</a:t>
            </a:r>
            <a:r>
              <a:rPr sz="2000" b="1" spc="35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1" spc="-1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vehicles</a:t>
            </a:r>
            <a:r>
              <a:rPr sz="2000" spc="-1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.</a:t>
            </a:r>
            <a:endParaRPr sz="2000" dirty="0">
              <a:latin typeface="Eurostile" pitchFamily="50" charset="0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2335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El</a:t>
            </a:r>
            <a:r>
              <a:rPr sz="2000" spc="11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viatge</a:t>
            </a:r>
            <a:r>
              <a:rPr sz="2000" spc="13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ha</a:t>
            </a:r>
            <a:r>
              <a:rPr sz="2000" spc="114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d'incloure</a:t>
            </a:r>
            <a:r>
              <a:rPr sz="2000" spc="16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tant</a:t>
            </a:r>
            <a:r>
              <a:rPr sz="2000" spc="13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 err="1">
                <a:solidFill>
                  <a:srgbClr val="3D5D78"/>
                </a:solidFill>
                <a:latin typeface="Eurostile" pitchFamily="50" charset="0"/>
                <a:cs typeface="Tahoma"/>
              </a:rPr>
              <a:t>l'anada</a:t>
            </a:r>
            <a:r>
              <a:rPr sz="2000" spc="17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com</a:t>
            </a:r>
            <a:r>
              <a:rPr sz="2000" spc="12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spc="-2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la </a:t>
            </a:r>
            <a:r>
              <a:rPr lang="es-ES" sz="2000" spc="-1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tornada</a:t>
            </a:r>
            <a:r>
              <a:rPr sz="2000" spc="-1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.</a:t>
            </a:r>
            <a:endParaRPr sz="2000" dirty="0">
              <a:latin typeface="Eurostile" pitchFamily="50" charset="0"/>
              <a:cs typeface="Tahoma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42F1E6A-8D0D-E226-D84B-11B3605D3644}"/>
              </a:ext>
            </a:extLst>
          </p:cNvPr>
          <p:cNvSpPr txBox="1"/>
          <p:nvPr/>
        </p:nvSpPr>
        <p:spPr>
          <a:xfrm>
            <a:off x="3426527" y="650216"/>
            <a:ext cx="538924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D5D78"/>
                </a:solidFill>
                <a:latin typeface="Eurostile" pitchFamily="50" charset="0"/>
                <a:cs typeface="Tahoma"/>
              </a:rPr>
              <a:t>¿Qu</a:t>
            </a:r>
            <a:r>
              <a:rPr lang="es-ES" sz="2000" b="1" dirty="0">
                <a:solidFill>
                  <a:srgbClr val="3D5D78"/>
                </a:solidFill>
                <a:latin typeface="Eurostile" pitchFamily="50" charset="0"/>
                <a:cs typeface="Tahoma"/>
              </a:rPr>
              <a:t>è</a:t>
            </a:r>
            <a:r>
              <a:rPr sz="2000" b="1" spc="-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1" dirty="0">
                <a:solidFill>
                  <a:srgbClr val="3D5D78"/>
                </a:solidFill>
                <a:latin typeface="Eurostile" pitchFamily="50" charset="0"/>
                <a:cs typeface="Tahoma"/>
              </a:rPr>
              <a:t>es </a:t>
            </a:r>
            <a:r>
              <a:rPr sz="2000" b="1" spc="-1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considera </a:t>
            </a:r>
            <a:r>
              <a:rPr sz="2000" b="1" spc="-2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desplaçament ecològic?</a:t>
            </a:r>
            <a:endParaRPr sz="2000" dirty="0">
              <a:latin typeface="Eurostile" pitchFamily="50" charset="0"/>
              <a:cs typeface="Tahoma"/>
            </a:endParaRPr>
          </a:p>
        </p:txBody>
      </p:sp>
      <p:pic>
        <p:nvPicPr>
          <p:cNvPr id="6" name="object 6">
            <a:extLst>
              <a:ext uri="{FF2B5EF4-FFF2-40B4-BE49-F238E27FC236}">
                <a16:creationId xmlns:a16="http://schemas.microsoft.com/office/drawing/2014/main" id="{E6EDD3E0-2236-8B4A-66C7-B69AFA8AC95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088" y="2709672"/>
            <a:ext cx="2360675" cy="176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55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C27E2-FEF2-09A8-F57F-7E4B3AD6B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E805D20B-4827-1660-BC27-E897826AAA4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49696"/>
            <a:ext cx="9108947" cy="743711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49E7D75C-52F2-0155-482A-6F51D5C623DD}"/>
              </a:ext>
            </a:extLst>
          </p:cNvPr>
          <p:cNvSpPr txBox="1"/>
          <p:nvPr/>
        </p:nvSpPr>
        <p:spPr>
          <a:xfrm>
            <a:off x="180594" y="169926"/>
            <a:ext cx="2735580" cy="772006"/>
          </a:xfrm>
          <a:prstGeom prst="rect">
            <a:avLst/>
          </a:prstGeom>
          <a:ln w="28955">
            <a:solidFill>
              <a:srgbClr val="FFFFFF"/>
            </a:solidFill>
          </a:ln>
        </p:spPr>
        <p:txBody>
          <a:bodyPr vert="horz" wrap="square" lIns="0" tIns="337820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2660"/>
              </a:spcBef>
            </a:pPr>
            <a:r>
              <a:rPr sz="2800" b="1" dirty="0">
                <a:solidFill>
                  <a:srgbClr val="FFFFFF"/>
                </a:solidFill>
                <a:latin typeface="Eurostile" pitchFamily="50" charset="0"/>
                <a:cs typeface="Tahoma"/>
              </a:rPr>
              <a:t>Viatge</a:t>
            </a:r>
            <a:r>
              <a:rPr sz="2800" b="1" spc="-165" dirty="0">
                <a:solidFill>
                  <a:srgbClr val="FFFFFF"/>
                </a:solidFill>
                <a:latin typeface="Eurostile" pitchFamily="50" charset="0"/>
                <a:cs typeface="Tahoma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Eurostile" pitchFamily="50" charset="0"/>
                <a:cs typeface="Tahoma"/>
              </a:rPr>
              <a:t>ecològic</a:t>
            </a:r>
            <a:endParaRPr sz="2800" dirty="0">
              <a:latin typeface="Eurostile" pitchFamily="50" charset="0"/>
              <a:cs typeface="Tahom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F59730F-37B1-DB83-5A8D-0397164920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26348" y="484860"/>
            <a:ext cx="53555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0" i="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L'alumnat</a:t>
            </a:r>
            <a:r>
              <a:rPr sz="2000" b="0" i="0" spc="22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0" i="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que</a:t>
            </a:r>
            <a:r>
              <a:rPr sz="2000" b="0" i="0" spc="18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0" i="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realitze</a:t>
            </a:r>
            <a:r>
              <a:rPr sz="2000" b="0" i="0" spc="22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0" i="0" spc="4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desplaçament</a:t>
            </a:r>
            <a:r>
              <a:rPr sz="2000" b="0" i="0" spc="24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0" i="0" spc="-1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ecològic </a:t>
            </a:r>
            <a:r>
              <a:rPr sz="2000" b="0" i="0" spc="7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rebrà</a:t>
            </a:r>
            <a:r>
              <a:rPr sz="2000" b="0" i="0" spc="8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0" i="0" spc="6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estes</a:t>
            </a:r>
            <a:r>
              <a:rPr sz="2000" b="0" i="0" spc="8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0" i="0" u="sng" spc="140" dirty="0">
                <a:solidFill>
                  <a:srgbClr val="3D5D78"/>
                </a:solidFill>
                <a:uFill>
                  <a:solidFill>
                    <a:srgbClr val="3D5D78"/>
                  </a:solidFill>
                </a:uFill>
                <a:latin typeface="Eurostile" pitchFamily="50" charset="0"/>
                <a:cs typeface="Tahoma"/>
              </a:rPr>
              <a:t>2</a:t>
            </a:r>
            <a:r>
              <a:rPr sz="2000" b="0" i="0" u="sng" spc="75" dirty="0">
                <a:solidFill>
                  <a:srgbClr val="3D5D78"/>
                </a:solidFill>
                <a:uFill>
                  <a:solidFill>
                    <a:srgbClr val="3D5D78"/>
                  </a:solidFill>
                </a:uFill>
                <a:latin typeface="Eurostile" pitchFamily="50" charset="0"/>
                <a:cs typeface="Tahoma"/>
              </a:rPr>
              <a:t> </a:t>
            </a:r>
            <a:r>
              <a:rPr sz="2000" b="0" i="0" u="sng" spc="-10" dirty="0">
                <a:solidFill>
                  <a:srgbClr val="3D5D78"/>
                </a:solidFill>
                <a:uFill>
                  <a:solidFill>
                    <a:srgbClr val="3D5D78"/>
                  </a:solidFill>
                </a:uFill>
                <a:latin typeface="Eurostile" pitchFamily="50" charset="0"/>
                <a:cs typeface="Tahoma"/>
              </a:rPr>
              <a:t>ajudes</a:t>
            </a:r>
            <a:r>
              <a:rPr sz="2000" b="0" i="0" spc="-1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:</a:t>
            </a:r>
            <a:endParaRPr sz="2000" dirty="0">
              <a:latin typeface="Eurostile" pitchFamily="50" charset="0"/>
              <a:cs typeface="Tahoma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34AE04F-7095-4C4F-3EEA-0CB0CC3F4FE0}"/>
              </a:ext>
            </a:extLst>
          </p:cNvPr>
          <p:cNvSpPr txBox="1"/>
          <p:nvPr/>
        </p:nvSpPr>
        <p:spPr>
          <a:xfrm>
            <a:off x="3426603" y="1397736"/>
            <a:ext cx="5441315" cy="3078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a)</a:t>
            </a:r>
            <a:r>
              <a:rPr sz="2000" spc="13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1" spc="12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6</a:t>
            </a:r>
            <a:r>
              <a:rPr sz="2000" b="1" spc="39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1" dirty="0">
                <a:solidFill>
                  <a:srgbClr val="3D5D78"/>
                </a:solidFill>
                <a:latin typeface="Eurostile" pitchFamily="50" charset="0"/>
                <a:cs typeface="Tahoma"/>
              </a:rPr>
              <a:t>dies</a:t>
            </a:r>
            <a:r>
              <a:rPr sz="2000" b="1" spc="4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1" dirty="0">
                <a:solidFill>
                  <a:srgbClr val="3D5D78"/>
                </a:solidFill>
                <a:latin typeface="Eurostile" pitchFamily="50" charset="0"/>
                <a:cs typeface="Tahoma"/>
              </a:rPr>
              <a:t>addicionals</a:t>
            </a:r>
            <a:r>
              <a:rPr sz="2000" b="1" spc="42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1" spc="-1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d'ajuda</a:t>
            </a:r>
            <a:endParaRPr sz="2000" dirty="0">
              <a:latin typeface="Eurostile" pitchFamily="50" charset="0"/>
              <a:cs typeface="Tahoma"/>
            </a:endParaRPr>
          </a:p>
          <a:p>
            <a:pPr marL="355600" marR="5080">
              <a:lnSpc>
                <a:spcPts val="2410"/>
              </a:lnSpc>
              <a:spcBef>
                <a:spcPts val="70"/>
              </a:spcBef>
            </a:pPr>
            <a:r>
              <a:rPr sz="2000" b="1" spc="-1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individual</a:t>
            </a:r>
            <a:r>
              <a:rPr sz="2000" spc="-1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,</a:t>
            </a:r>
            <a:r>
              <a:rPr sz="2000" spc="8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spc="5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calculats</a:t>
            </a:r>
            <a:r>
              <a:rPr sz="2000" spc="7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spc="5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sobre</a:t>
            </a:r>
            <a:r>
              <a:rPr sz="2000" spc="4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la</a:t>
            </a:r>
            <a:r>
              <a:rPr sz="2000" spc="3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spc="-1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quantia </a:t>
            </a:r>
            <a:r>
              <a:rPr sz="2000" spc="6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corresponent</a:t>
            </a:r>
            <a:r>
              <a:rPr sz="2000" spc="14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al</a:t>
            </a:r>
            <a:r>
              <a:rPr sz="2000" spc="9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grup</a:t>
            </a:r>
            <a:r>
              <a:rPr sz="2000" spc="10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del</a:t>
            </a:r>
            <a:r>
              <a:rPr sz="2000" spc="9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país</a:t>
            </a:r>
            <a:r>
              <a:rPr sz="2000" spc="12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de</a:t>
            </a:r>
            <a:r>
              <a:rPr sz="2000" spc="9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spc="-1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destinació</a:t>
            </a:r>
            <a:endParaRPr sz="2000" dirty="0">
              <a:latin typeface="Eurostile" pitchFamily="50" charset="0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2310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b)</a:t>
            </a:r>
            <a:r>
              <a:rPr sz="2000" spc="6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Un</a:t>
            </a:r>
            <a:r>
              <a:rPr sz="2000" spc="6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1" dirty="0">
                <a:solidFill>
                  <a:srgbClr val="3D5D78"/>
                </a:solidFill>
                <a:latin typeface="Eurostile" pitchFamily="50" charset="0"/>
                <a:cs typeface="Tahoma"/>
              </a:rPr>
              <a:t>import</a:t>
            </a:r>
            <a:r>
              <a:rPr sz="2000" b="1" spc="30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1" dirty="0">
                <a:solidFill>
                  <a:srgbClr val="3D5D78"/>
                </a:solidFill>
                <a:latin typeface="Eurostile" pitchFamily="50" charset="0"/>
                <a:cs typeface="Tahoma"/>
              </a:rPr>
              <a:t>d'ajuda</a:t>
            </a:r>
            <a:r>
              <a:rPr sz="2000" b="1" spc="29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1" dirty="0">
                <a:solidFill>
                  <a:srgbClr val="3D5D78"/>
                </a:solidFill>
                <a:latin typeface="Eurostile" pitchFamily="50" charset="0"/>
                <a:cs typeface="Tahoma"/>
              </a:rPr>
              <a:t>de</a:t>
            </a:r>
            <a:r>
              <a:rPr sz="2000" b="1" spc="29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1" spc="-1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viatge</a:t>
            </a:r>
            <a:endParaRPr sz="2000" dirty="0">
              <a:latin typeface="Eurostile" pitchFamily="50" charset="0"/>
              <a:cs typeface="Tahoma"/>
            </a:endParaRPr>
          </a:p>
          <a:p>
            <a:pPr marL="355600" marR="331470" indent="-635">
              <a:lnSpc>
                <a:spcPts val="2410"/>
              </a:lnSpc>
              <a:spcBef>
                <a:spcPts val="70"/>
              </a:spcBef>
            </a:pPr>
            <a:r>
              <a:rPr sz="2000" b="1" spc="5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superior</a:t>
            </a:r>
            <a:r>
              <a:rPr sz="2000" b="1" spc="3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1" dirty="0">
                <a:solidFill>
                  <a:srgbClr val="3D5D78"/>
                </a:solidFill>
                <a:latin typeface="Eurostile" pitchFamily="50" charset="0"/>
                <a:cs typeface="Tahoma"/>
              </a:rPr>
              <a:t>al</a:t>
            </a:r>
            <a:r>
              <a:rPr sz="2000" b="1" spc="31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1" dirty="0">
                <a:solidFill>
                  <a:srgbClr val="3D5D78"/>
                </a:solidFill>
                <a:latin typeface="Eurostile" pitchFamily="50" charset="0"/>
                <a:cs typeface="Tahoma"/>
              </a:rPr>
              <a:t>via</a:t>
            </a:r>
            <a:r>
              <a:rPr lang="es-ES" sz="2000" b="1" dirty="0">
                <a:solidFill>
                  <a:srgbClr val="3D5D78"/>
                </a:solidFill>
                <a:latin typeface="Eurostile" pitchFamily="50" charset="0"/>
                <a:cs typeface="Tahoma"/>
              </a:rPr>
              <a:t>t</a:t>
            </a:r>
            <a:r>
              <a:rPr sz="2000" b="1" dirty="0">
                <a:solidFill>
                  <a:srgbClr val="3D5D78"/>
                </a:solidFill>
                <a:latin typeface="Eurostile" pitchFamily="50" charset="0"/>
                <a:cs typeface="Tahoma"/>
              </a:rPr>
              <a:t>je</a:t>
            </a:r>
            <a:r>
              <a:rPr sz="2000" b="1" spc="33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1" spc="5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estándar</a:t>
            </a:r>
            <a:r>
              <a:rPr sz="2000" spc="5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,</a:t>
            </a:r>
            <a:r>
              <a:rPr sz="2000" spc="8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segons</a:t>
            </a:r>
            <a:r>
              <a:rPr sz="2000" spc="10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spc="-2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la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taula</a:t>
            </a:r>
            <a:r>
              <a:rPr sz="2000" spc="15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i</a:t>
            </a:r>
            <a:r>
              <a:rPr sz="2000" spc="14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bandes</a:t>
            </a:r>
            <a:r>
              <a:rPr sz="2000" spc="17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de</a:t>
            </a:r>
            <a:r>
              <a:rPr sz="2000" spc="15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distància</a:t>
            </a:r>
            <a:r>
              <a:rPr sz="2000" spc="19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de</a:t>
            </a:r>
            <a:r>
              <a:rPr sz="2000" spc="15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la</a:t>
            </a:r>
            <a:r>
              <a:rPr sz="2000" spc="14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spc="-2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UE</a:t>
            </a:r>
            <a:endParaRPr sz="2000" dirty="0">
              <a:latin typeface="Eurostile" pitchFamily="50" charset="0"/>
              <a:cs typeface="Tahoma"/>
            </a:endParaRPr>
          </a:p>
          <a:p>
            <a:pPr marL="355600">
              <a:lnSpc>
                <a:spcPts val="2320"/>
              </a:lnSpc>
            </a:pPr>
            <a:r>
              <a:rPr sz="2000" spc="5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Distance</a:t>
            </a:r>
            <a:r>
              <a:rPr sz="2000" spc="39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Calculator</a:t>
            </a:r>
            <a:r>
              <a:rPr sz="2000" spc="409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spc="-22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-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Erasmus+</a:t>
            </a:r>
            <a:r>
              <a:rPr sz="2000" spc="35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spc="-1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(europa.eu)</a:t>
            </a:r>
            <a:endParaRPr sz="2000" dirty="0">
              <a:latin typeface="Eurostile" pitchFamily="50" charset="0"/>
              <a:cs typeface="Tahoma"/>
            </a:endParaRPr>
          </a:p>
        </p:txBody>
      </p:sp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DD409816-2709-0170-5EF5-A74AD09A3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539685"/>
              </p:ext>
            </p:extLst>
          </p:nvPr>
        </p:nvGraphicFramePr>
        <p:xfrm>
          <a:off x="4572000" y="4678376"/>
          <a:ext cx="3157220" cy="1123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5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325">
                <a:tc gridSpan="2">
                  <a:txBody>
                    <a:bodyPr/>
                    <a:lstStyle/>
                    <a:p>
                      <a:pPr marL="138430">
                        <a:lnSpc>
                          <a:spcPts val="1335"/>
                        </a:lnSpc>
                      </a:pPr>
                      <a:r>
                        <a:rPr sz="1150" b="1" spc="-20" dirty="0">
                          <a:latin typeface="Tahoma"/>
                          <a:cs typeface="Tahoma"/>
                        </a:rPr>
                        <a:t>Ayuda</a:t>
                      </a:r>
                      <a:r>
                        <a:rPr sz="115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50" b="1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15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50" b="1" spc="-70" dirty="0">
                          <a:latin typeface="Tahoma"/>
                          <a:cs typeface="Tahoma"/>
                        </a:rPr>
                        <a:t>viaje</a:t>
                      </a:r>
                      <a:r>
                        <a:rPr sz="115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50" b="1" spc="-35" dirty="0">
                          <a:latin typeface="Tahoma"/>
                          <a:cs typeface="Tahoma"/>
                        </a:rPr>
                        <a:t>desplazamiento</a:t>
                      </a:r>
                      <a:r>
                        <a:rPr sz="115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50" b="1" spc="-10" dirty="0">
                          <a:latin typeface="Tahoma"/>
                          <a:cs typeface="Tahoma"/>
                        </a:rPr>
                        <a:t>ecológico</a:t>
                      </a:r>
                      <a:endParaRPr sz="11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marL="68580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Tahoma"/>
                          <a:cs typeface="Tahoma"/>
                        </a:rPr>
                        <a:t>Distancias</a:t>
                      </a:r>
                      <a:endParaRPr sz="11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Tahoma"/>
                          <a:cs typeface="Tahoma"/>
                        </a:rPr>
                        <a:t>Cuantía</a:t>
                      </a:r>
                      <a:endParaRPr sz="11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marL="68580">
                        <a:lnSpc>
                          <a:spcPts val="1335"/>
                        </a:lnSpc>
                      </a:pPr>
                      <a:r>
                        <a:rPr sz="1150" spc="80" dirty="0">
                          <a:latin typeface="Tahoma"/>
                          <a:cs typeface="Tahoma"/>
                        </a:rPr>
                        <a:t>100</a:t>
                      </a:r>
                      <a:r>
                        <a:rPr sz="115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-18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150" spc="80" dirty="0">
                          <a:latin typeface="Tahoma"/>
                          <a:cs typeface="Tahoma"/>
                        </a:rPr>
                        <a:t>499</a:t>
                      </a:r>
                      <a:r>
                        <a:rPr sz="115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-25" dirty="0">
                          <a:latin typeface="Tahoma"/>
                          <a:cs typeface="Tahoma"/>
                        </a:rPr>
                        <a:t>km</a:t>
                      </a:r>
                      <a:endParaRPr sz="11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</a:pPr>
                      <a:r>
                        <a:rPr sz="1150" spc="80" dirty="0">
                          <a:latin typeface="Tahoma"/>
                          <a:cs typeface="Tahoma"/>
                        </a:rPr>
                        <a:t>285</a:t>
                      </a:r>
                      <a:r>
                        <a:rPr sz="115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-25" dirty="0">
                          <a:latin typeface="Tahoma"/>
                          <a:cs typeface="Tahoma"/>
                        </a:rPr>
                        <a:t>EUR</a:t>
                      </a:r>
                      <a:endParaRPr sz="11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marL="68580">
                        <a:lnSpc>
                          <a:spcPts val="1335"/>
                        </a:lnSpc>
                      </a:pPr>
                      <a:r>
                        <a:rPr sz="1150" spc="80" dirty="0">
                          <a:latin typeface="Tahoma"/>
                          <a:cs typeface="Tahoma"/>
                        </a:rPr>
                        <a:t>500</a:t>
                      </a:r>
                      <a:r>
                        <a:rPr sz="115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-18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150" dirty="0">
                          <a:latin typeface="Tahoma"/>
                          <a:cs typeface="Tahoma"/>
                        </a:rPr>
                        <a:t>1.999</a:t>
                      </a:r>
                      <a:r>
                        <a:rPr sz="115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-25" dirty="0">
                          <a:latin typeface="Tahoma"/>
                          <a:cs typeface="Tahoma"/>
                        </a:rPr>
                        <a:t>km</a:t>
                      </a:r>
                      <a:endParaRPr sz="11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</a:pPr>
                      <a:r>
                        <a:rPr sz="1150" spc="80" dirty="0">
                          <a:latin typeface="Tahoma"/>
                          <a:cs typeface="Tahoma"/>
                        </a:rPr>
                        <a:t>417</a:t>
                      </a:r>
                      <a:r>
                        <a:rPr sz="115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-25" dirty="0">
                          <a:latin typeface="Tahoma"/>
                          <a:cs typeface="Tahoma"/>
                        </a:rPr>
                        <a:t>EUR</a:t>
                      </a:r>
                      <a:endParaRPr sz="11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marL="68580">
                        <a:lnSpc>
                          <a:spcPts val="1335"/>
                        </a:lnSpc>
                      </a:pPr>
                      <a:r>
                        <a:rPr sz="1150" dirty="0">
                          <a:latin typeface="Tahoma"/>
                          <a:cs typeface="Tahoma"/>
                        </a:rPr>
                        <a:t>2.000</a:t>
                      </a:r>
                      <a:r>
                        <a:rPr sz="1150" spc="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-18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150" dirty="0">
                          <a:latin typeface="Tahoma"/>
                          <a:cs typeface="Tahoma"/>
                        </a:rPr>
                        <a:t>2.999</a:t>
                      </a:r>
                      <a:r>
                        <a:rPr sz="1150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-25" dirty="0">
                          <a:latin typeface="Tahoma"/>
                          <a:cs typeface="Tahoma"/>
                        </a:rPr>
                        <a:t>Km</a:t>
                      </a:r>
                      <a:endParaRPr sz="11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</a:pPr>
                      <a:r>
                        <a:rPr sz="1150" spc="80" dirty="0">
                          <a:latin typeface="Tahoma"/>
                          <a:cs typeface="Tahoma"/>
                        </a:rPr>
                        <a:t>535</a:t>
                      </a:r>
                      <a:r>
                        <a:rPr sz="115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-25" dirty="0">
                          <a:latin typeface="Tahoma"/>
                          <a:cs typeface="Tahoma"/>
                        </a:rPr>
                        <a:t>EUR</a:t>
                      </a:r>
                      <a:endParaRPr sz="11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marL="68580">
                        <a:lnSpc>
                          <a:spcPts val="1335"/>
                        </a:lnSpc>
                      </a:pPr>
                      <a:r>
                        <a:rPr sz="1150" dirty="0">
                          <a:latin typeface="Tahoma"/>
                          <a:cs typeface="Tahoma"/>
                        </a:rPr>
                        <a:t>3.000</a:t>
                      </a:r>
                      <a:r>
                        <a:rPr sz="1150" spc="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-18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150" dirty="0">
                          <a:latin typeface="Tahoma"/>
                          <a:cs typeface="Tahoma"/>
                        </a:rPr>
                        <a:t>3.999</a:t>
                      </a:r>
                      <a:r>
                        <a:rPr sz="1150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-25" dirty="0">
                          <a:latin typeface="Tahoma"/>
                          <a:cs typeface="Tahoma"/>
                        </a:rPr>
                        <a:t>Km</a:t>
                      </a:r>
                      <a:endParaRPr sz="11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</a:pPr>
                      <a:r>
                        <a:rPr sz="1150" spc="80" dirty="0">
                          <a:latin typeface="Tahoma"/>
                          <a:cs typeface="Tahoma"/>
                        </a:rPr>
                        <a:t>785</a:t>
                      </a:r>
                      <a:r>
                        <a:rPr sz="115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-25" dirty="0">
                          <a:latin typeface="Tahoma"/>
                          <a:cs typeface="Tahoma"/>
                        </a:rPr>
                        <a:t>EUR</a:t>
                      </a:r>
                      <a:endParaRPr sz="115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object 7">
            <a:extLst>
              <a:ext uri="{FF2B5EF4-FFF2-40B4-BE49-F238E27FC236}">
                <a16:creationId xmlns:a16="http://schemas.microsoft.com/office/drawing/2014/main" id="{BA03945F-F7BD-482A-896A-2EA8347B784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088" y="2709672"/>
            <a:ext cx="2360675" cy="176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2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de la pantalla de un celular con texto e imágenes">
            <a:extLst>
              <a:ext uri="{FF2B5EF4-FFF2-40B4-BE49-F238E27FC236}">
                <a16:creationId xmlns:a16="http://schemas.microsoft.com/office/drawing/2014/main" id="{A8ED9202-2198-7724-2549-C4D161DF6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09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 Marcador de contenido"/>
          <p:cNvSpPr txBox="1">
            <a:spLocks/>
          </p:cNvSpPr>
          <p:nvPr/>
        </p:nvSpPr>
        <p:spPr>
          <a:xfrm>
            <a:off x="3419476" y="354014"/>
            <a:ext cx="5688013" cy="619442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93675" y="361950"/>
            <a:ext cx="2736851" cy="12668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Tx/>
              <a:buChar char="•"/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93675" y="764704"/>
            <a:ext cx="2736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3200" b="1" dirty="0" err="1">
                <a:solidFill>
                  <a:prstClr val="white"/>
                </a:solidFill>
                <a:latin typeface="Eurostile" panose="020B0504020202050204" pitchFamily="34" charset="0"/>
              </a:rPr>
              <a:t>Pagaments</a:t>
            </a:r>
            <a:endParaRPr lang="es-ES" sz="3200" b="1" dirty="0">
              <a:solidFill>
                <a:prstClr val="white"/>
              </a:solidFill>
              <a:latin typeface="Eurostile" panose="020B0504020202050204" pitchFamily="34" charset="0"/>
            </a:endParaRPr>
          </a:p>
        </p:txBody>
      </p:sp>
      <p:sp>
        <p:nvSpPr>
          <p:cNvPr id="13" name="1 Marcador de contenido"/>
          <p:cNvSpPr txBox="1">
            <a:spLocks/>
          </p:cNvSpPr>
          <p:nvPr/>
        </p:nvSpPr>
        <p:spPr>
          <a:xfrm>
            <a:off x="3108326" y="176214"/>
            <a:ext cx="6143625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3108325" y="176214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3260725" y="328614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0" name="1 Marcador de contenido"/>
          <p:cNvSpPr txBox="1">
            <a:spLocks/>
          </p:cNvSpPr>
          <p:nvPr/>
        </p:nvSpPr>
        <p:spPr>
          <a:xfrm>
            <a:off x="3179317" y="372749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1" name="1 Marcador de contenido"/>
          <p:cNvSpPr txBox="1">
            <a:spLocks/>
          </p:cNvSpPr>
          <p:nvPr/>
        </p:nvSpPr>
        <p:spPr>
          <a:xfrm>
            <a:off x="3347864" y="620714"/>
            <a:ext cx="5688632" cy="66960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2" name="1 Marcador de contenido"/>
          <p:cNvSpPr txBox="1">
            <a:spLocks/>
          </p:cNvSpPr>
          <p:nvPr/>
        </p:nvSpPr>
        <p:spPr>
          <a:xfrm>
            <a:off x="2990850" y="769468"/>
            <a:ext cx="6153151" cy="594201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4" name="1 Marcador de contenido"/>
          <p:cNvSpPr txBox="1">
            <a:spLocks/>
          </p:cNvSpPr>
          <p:nvPr/>
        </p:nvSpPr>
        <p:spPr>
          <a:xfrm>
            <a:off x="3143250" y="921867"/>
            <a:ext cx="6153151" cy="594201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1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" pitchFamily="2" charset="2"/>
              <a:buNone/>
              <a:defRPr/>
            </a:pPr>
            <a:endParaRPr lang="es-ES" sz="2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5" name="1 Marcador de contenido"/>
          <p:cNvSpPr txBox="1">
            <a:spLocks/>
          </p:cNvSpPr>
          <p:nvPr/>
        </p:nvSpPr>
        <p:spPr>
          <a:xfrm>
            <a:off x="3108326" y="972030"/>
            <a:ext cx="6153151" cy="594201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1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" pitchFamily="2" charset="2"/>
              <a:buNone/>
              <a:defRPr/>
            </a:pPr>
            <a:endParaRPr lang="es-ES" sz="2400" spc="15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6" name="1 Marcador de contenido"/>
          <p:cNvSpPr txBox="1">
            <a:spLocks/>
          </p:cNvSpPr>
          <p:nvPr/>
        </p:nvSpPr>
        <p:spPr>
          <a:xfrm>
            <a:off x="3022464" y="-171400"/>
            <a:ext cx="6116637" cy="5943601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04813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Franklin Gothic Medium" pitchFamily="34" charset="0"/>
              <a:buChar char="►"/>
              <a:defRPr/>
            </a:pPr>
            <a:endParaRPr lang="es-ES" sz="3200" b="1" dirty="0">
              <a:solidFill>
                <a:srgbClr val="727CA3">
                  <a:lumMod val="50000"/>
                </a:srgbClr>
              </a:solidFill>
            </a:endParaRPr>
          </a:p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7" name="1 Marcador de contenido"/>
          <p:cNvSpPr txBox="1">
            <a:spLocks/>
          </p:cNvSpPr>
          <p:nvPr/>
        </p:nvSpPr>
        <p:spPr>
          <a:xfrm>
            <a:off x="3174864" y="-19000"/>
            <a:ext cx="6116637" cy="5943601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04813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Franklin Gothic Medium" pitchFamily="34" charset="0"/>
              <a:buChar char="►"/>
              <a:defRPr/>
            </a:pPr>
            <a:endParaRPr lang="es-ES" sz="3200" b="1" dirty="0">
              <a:solidFill>
                <a:srgbClr val="727CA3">
                  <a:lumMod val="50000"/>
                </a:srgbClr>
              </a:solidFill>
            </a:endParaRPr>
          </a:p>
          <a:p>
            <a:pPr marL="44450" indent="0" algn="ctr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400" b="1" i="1" u="sng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8" name="1 Marcador de contenido"/>
          <p:cNvSpPr txBox="1">
            <a:spLocks/>
          </p:cNvSpPr>
          <p:nvPr/>
        </p:nvSpPr>
        <p:spPr>
          <a:xfrm>
            <a:off x="3137231" y="137790"/>
            <a:ext cx="6116637" cy="5943601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algn="ctr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400" b="1" i="1" u="sng" dirty="0">
              <a:solidFill>
                <a:srgbClr val="727CA3">
                  <a:lumMod val="50000"/>
                </a:srgbClr>
              </a:solidFill>
            </a:endParaRPr>
          </a:p>
          <a:p>
            <a:pPr marL="44450" indent="0" algn="ctr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400" b="1" i="1" u="sng" dirty="0">
              <a:solidFill>
                <a:srgbClr val="727CA3">
                  <a:lumMod val="50000"/>
                </a:srgbClr>
              </a:solidFill>
            </a:endParaRPr>
          </a:p>
          <a:p>
            <a:pPr marL="501650" lvl="2" indent="-45720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24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Primer </a:t>
            </a:r>
            <a:r>
              <a:rPr lang="es-ES" sz="24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termini</a:t>
            </a:r>
            <a:r>
              <a:rPr lang="es-ES" sz="24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: 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70% de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l’import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total</a:t>
            </a:r>
          </a:p>
          <a:p>
            <a:pPr marL="501650" lvl="2" indent="-45720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24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Segon</a:t>
            </a:r>
            <a:r>
              <a:rPr lang="es-ES" sz="24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24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termini</a:t>
            </a:r>
            <a:r>
              <a:rPr lang="es-ES" sz="24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: 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30% de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l’import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total</a:t>
            </a:r>
          </a:p>
        </p:txBody>
      </p:sp>
      <p:pic>
        <p:nvPicPr>
          <p:cNvPr id="19" name="Imagen 18" descr="Macintosh HD:Applications:Microsoft Office 2011:Office:Media:Imagen prediseñada: Business.localized:BU00534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852936"/>
            <a:ext cx="208823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9246079-67ED-BDBD-61E1-1901E8CE7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01" y="6021289"/>
            <a:ext cx="91440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88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 Marcador de contenido"/>
          <p:cNvSpPr txBox="1">
            <a:spLocks/>
          </p:cNvSpPr>
          <p:nvPr/>
        </p:nvSpPr>
        <p:spPr>
          <a:xfrm>
            <a:off x="3419476" y="354014"/>
            <a:ext cx="5688013" cy="619442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93675" y="361950"/>
            <a:ext cx="2736851" cy="1554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Tx/>
              <a:buChar char="•"/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8891" y="606030"/>
            <a:ext cx="27368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3200" b="1" dirty="0" err="1">
                <a:solidFill>
                  <a:prstClr val="white"/>
                </a:solidFill>
                <a:latin typeface="Eurostile" panose="020B0504020202050204" pitchFamily="34" charset="0"/>
              </a:rPr>
              <a:t>Requisit</a:t>
            </a:r>
            <a:r>
              <a:rPr lang="es-ES" sz="3200" b="1" dirty="0">
                <a:solidFill>
                  <a:prstClr val="white"/>
                </a:solidFill>
                <a:latin typeface="Eurostile" panose="020B0504020202050204" pitchFamily="34" charset="0"/>
              </a:rPr>
              <a:t> </a:t>
            </a:r>
            <a:r>
              <a:rPr lang="es-ES" sz="3200" b="1" dirty="0" err="1">
                <a:solidFill>
                  <a:prstClr val="white"/>
                </a:solidFill>
                <a:latin typeface="Eurostile" panose="020B0504020202050204" pitchFamily="34" charset="0"/>
              </a:rPr>
              <a:t>linguístic</a:t>
            </a:r>
            <a:endParaRPr lang="es-ES" sz="3200" b="1" dirty="0">
              <a:solidFill>
                <a:prstClr val="white"/>
              </a:solidFill>
              <a:latin typeface="Eurostile" panose="020B0504020202050204" pitchFamily="34" charset="0"/>
            </a:endParaRPr>
          </a:p>
        </p:txBody>
      </p:sp>
      <p:sp>
        <p:nvSpPr>
          <p:cNvPr id="13" name="1 Marcador de contenido"/>
          <p:cNvSpPr txBox="1">
            <a:spLocks/>
          </p:cNvSpPr>
          <p:nvPr/>
        </p:nvSpPr>
        <p:spPr>
          <a:xfrm>
            <a:off x="3108326" y="176214"/>
            <a:ext cx="6143625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3108325" y="176214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3260725" y="328614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0" name="1 Marcador de contenido"/>
          <p:cNvSpPr txBox="1">
            <a:spLocks/>
          </p:cNvSpPr>
          <p:nvPr/>
        </p:nvSpPr>
        <p:spPr>
          <a:xfrm>
            <a:off x="3179317" y="372749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1" name="1 Marcador de contenido"/>
          <p:cNvSpPr txBox="1">
            <a:spLocks/>
          </p:cNvSpPr>
          <p:nvPr/>
        </p:nvSpPr>
        <p:spPr>
          <a:xfrm>
            <a:off x="3347864" y="620714"/>
            <a:ext cx="5688632" cy="66960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2" name="1 Marcador de contenido"/>
          <p:cNvSpPr txBox="1">
            <a:spLocks/>
          </p:cNvSpPr>
          <p:nvPr/>
        </p:nvSpPr>
        <p:spPr>
          <a:xfrm>
            <a:off x="2990850" y="769468"/>
            <a:ext cx="6153151" cy="594201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4" name="1 Marcador de contenido"/>
          <p:cNvSpPr txBox="1">
            <a:spLocks/>
          </p:cNvSpPr>
          <p:nvPr/>
        </p:nvSpPr>
        <p:spPr>
          <a:xfrm>
            <a:off x="3143250" y="921867"/>
            <a:ext cx="6153151" cy="594201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1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5" name="1 Marcador de contenido"/>
          <p:cNvSpPr txBox="1">
            <a:spLocks/>
          </p:cNvSpPr>
          <p:nvPr/>
        </p:nvSpPr>
        <p:spPr>
          <a:xfrm>
            <a:off x="3108326" y="972030"/>
            <a:ext cx="6153151" cy="594201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1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400" spc="15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6" name="1 Marcador de contenido"/>
          <p:cNvSpPr txBox="1">
            <a:spLocks/>
          </p:cNvSpPr>
          <p:nvPr/>
        </p:nvSpPr>
        <p:spPr>
          <a:xfrm>
            <a:off x="3022464" y="-171400"/>
            <a:ext cx="6116637" cy="5943601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04813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Franklin Gothic Medium" pitchFamily="34" charset="0"/>
              <a:buChar char="►"/>
              <a:defRPr/>
            </a:pPr>
            <a:endParaRPr lang="es-ES" sz="3200" b="1" dirty="0">
              <a:solidFill>
                <a:srgbClr val="727CA3">
                  <a:lumMod val="50000"/>
                </a:srgbClr>
              </a:solidFill>
            </a:endParaRPr>
          </a:p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7" name="1 Marcador de contenido"/>
          <p:cNvSpPr txBox="1">
            <a:spLocks/>
          </p:cNvSpPr>
          <p:nvPr/>
        </p:nvSpPr>
        <p:spPr>
          <a:xfrm>
            <a:off x="3174864" y="-19000"/>
            <a:ext cx="6116637" cy="5943601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04813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Franklin Gothic Medium" pitchFamily="34" charset="0"/>
              <a:buChar char="►"/>
              <a:defRPr/>
            </a:pPr>
            <a:endParaRPr lang="es-ES" sz="3200" b="1" dirty="0">
              <a:solidFill>
                <a:srgbClr val="727CA3">
                  <a:lumMod val="50000"/>
                </a:srgbClr>
              </a:solidFill>
            </a:endParaRPr>
          </a:p>
          <a:p>
            <a:pPr marL="44450" indent="0" algn="ctr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400" b="1" i="1" u="sng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8" name="1 Marcador de contenido"/>
          <p:cNvSpPr txBox="1">
            <a:spLocks/>
          </p:cNvSpPr>
          <p:nvPr/>
        </p:nvSpPr>
        <p:spPr>
          <a:xfrm>
            <a:off x="3137231" y="137790"/>
            <a:ext cx="6116637" cy="5943601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algn="ctr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400" b="1" i="1" u="sng" dirty="0">
              <a:solidFill>
                <a:srgbClr val="727CA3">
                  <a:lumMod val="50000"/>
                </a:srgbClr>
              </a:solidFill>
            </a:endParaRPr>
          </a:p>
          <a:p>
            <a:pPr marL="44450" indent="0" algn="ctr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9" name="1 Marcador de contenido"/>
          <p:cNvSpPr txBox="1">
            <a:spLocks/>
          </p:cNvSpPr>
          <p:nvPr/>
        </p:nvSpPr>
        <p:spPr>
          <a:xfrm>
            <a:off x="3085084" y="176214"/>
            <a:ext cx="6116637" cy="5943601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algn="ctr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400" b="1" i="1" u="sng" dirty="0">
              <a:solidFill>
                <a:srgbClr val="727CA3">
                  <a:lumMod val="50000"/>
                </a:srgbClr>
              </a:solidFill>
            </a:endParaRPr>
          </a:p>
          <a:p>
            <a:pPr marL="501650" lvl="2" indent="-45720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24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No es </a:t>
            </a:r>
            <a:r>
              <a:rPr lang="es-ES" sz="24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requereix</a:t>
            </a:r>
            <a:r>
              <a:rPr lang="es-ES" sz="24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24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l’acreditació</a:t>
            </a:r>
            <a:r>
              <a:rPr lang="es-ES" sz="24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de </a:t>
            </a:r>
            <a:r>
              <a:rPr lang="es-ES" sz="24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nivell</a:t>
            </a:r>
            <a:r>
              <a:rPr lang="es-ES" sz="24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24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lingüístic</a:t>
            </a:r>
            <a:r>
              <a:rPr lang="es-ES" sz="24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per la Universitat</a:t>
            </a:r>
          </a:p>
          <a:p>
            <a:pPr marL="501650" lvl="2" indent="-45720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24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No </a:t>
            </a:r>
            <a:r>
              <a:rPr lang="es-ES" sz="24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obstant</a:t>
            </a:r>
            <a:r>
              <a:rPr lang="es-ES" sz="24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, les </a:t>
            </a:r>
            <a:r>
              <a:rPr lang="es-ES" sz="24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organitzacions</a:t>
            </a:r>
            <a:r>
              <a:rPr lang="es-ES" sz="24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de </a:t>
            </a:r>
            <a:r>
              <a:rPr lang="es-ES" sz="24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destinació</a:t>
            </a:r>
            <a:r>
              <a:rPr lang="es-ES" sz="24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solen requerir-lo</a:t>
            </a:r>
          </a:p>
        </p:txBody>
      </p:sp>
      <p:pic>
        <p:nvPicPr>
          <p:cNvPr id="20" name="Imagen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3350974" cy="156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E12140A-50BF-5212-FAD7-FC4E9927C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01" y="6021289"/>
            <a:ext cx="91440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14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 Marcador de contenido"/>
          <p:cNvSpPr txBox="1">
            <a:spLocks/>
          </p:cNvSpPr>
          <p:nvPr/>
        </p:nvSpPr>
        <p:spPr>
          <a:xfrm>
            <a:off x="3258890" y="361951"/>
            <a:ext cx="5688013" cy="619442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93675" y="361950"/>
            <a:ext cx="2736851" cy="16268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Tx/>
              <a:buChar char="•"/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43189" y="647611"/>
            <a:ext cx="27368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3200" b="1" dirty="0" err="1">
                <a:solidFill>
                  <a:prstClr val="white"/>
                </a:solidFill>
                <a:latin typeface="Eurostile" panose="020B0504020202050204" pitchFamily="34" charset="0"/>
              </a:rPr>
              <a:t>Calendari</a:t>
            </a:r>
            <a:r>
              <a:rPr lang="es-ES" sz="3200" b="1" dirty="0">
                <a:solidFill>
                  <a:prstClr val="white"/>
                </a:solidFill>
                <a:latin typeface="Eurostile" panose="020B0504020202050204" pitchFamily="34" charset="0"/>
              </a:rPr>
              <a:t> </a:t>
            </a:r>
            <a:r>
              <a:rPr lang="es-ES" sz="3200" b="1" dirty="0" err="1">
                <a:solidFill>
                  <a:prstClr val="white"/>
                </a:solidFill>
                <a:latin typeface="Eurostile" panose="020B0504020202050204" pitchFamily="34" charset="0"/>
              </a:rPr>
              <a:t>Sol·licituds</a:t>
            </a:r>
            <a:endParaRPr lang="es-ES" sz="3200" b="1" dirty="0">
              <a:solidFill>
                <a:prstClr val="white"/>
              </a:solidFill>
              <a:latin typeface="Eurostile" panose="020B0504020202050204" pitchFamily="34" charset="0"/>
            </a:endParaRPr>
          </a:p>
        </p:txBody>
      </p:sp>
      <p:sp>
        <p:nvSpPr>
          <p:cNvPr id="13" name="1 Marcador de contenido"/>
          <p:cNvSpPr txBox="1">
            <a:spLocks/>
          </p:cNvSpPr>
          <p:nvPr/>
        </p:nvSpPr>
        <p:spPr>
          <a:xfrm>
            <a:off x="3108326" y="176214"/>
            <a:ext cx="6143625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3108325" y="176214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3260725" y="328614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0" name="1 Marcador de contenido"/>
          <p:cNvSpPr txBox="1">
            <a:spLocks/>
          </p:cNvSpPr>
          <p:nvPr/>
        </p:nvSpPr>
        <p:spPr>
          <a:xfrm>
            <a:off x="3179317" y="372749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1" name="1 Marcador de contenido"/>
          <p:cNvSpPr txBox="1">
            <a:spLocks/>
          </p:cNvSpPr>
          <p:nvPr/>
        </p:nvSpPr>
        <p:spPr>
          <a:xfrm>
            <a:off x="3347864" y="620714"/>
            <a:ext cx="5688632" cy="66960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2" name="1 Marcador de contenido"/>
          <p:cNvSpPr txBox="1">
            <a:spLocks/>
          </p:cNvSpPr>
          <p:nvPr/>
        </p:nvSpPr>
        <p:spPr>
          <a:xfrm>
            <a:off x="2990851" y="769468"/>
            <a:ext cx="6153150" cy="594201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4" name="1 Marcador de contenido"/>
          <p:cNvSpPr txBox="1">
            <a:spLocks/>
          </p:cNvSpPr>
          <p:nvPr/>
        </p:nvSpPr>
        <p:spPr>
          <a:xfrm>
            <a:off x="3143250" y="921867"/>
            <a:ext cx="6153151" cy="594201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1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5" name="1 Marcador de contenido"/>
          <p:cNvSpPr txBox="1">
            <a:spLocks/>
          </p:cNvSpPr>
          <p:nvPr/>
        </p:nvSpPr>
        <p:spPr>
          <a:xfrm>
            <a:off x="3108326" y="972030"/>
            <a:ext cx="6153151" cy="594201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1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400" spc="15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6" name="1 Marcador de contenido"/>
          <p:cNvSpPr txBox="1">
            <a:spLocks/>
          </p:cNvSpPr>
          <p:nvPr/>
        </p:nvSpPr>
        <p:spPr>
          <a:xfrm>
            <a:off x="3027364" y="-19000"/>
            <a:ext cx="6116637" cy="5943601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04813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Franklin Gothic Medium" pitchFamily="34" charset="0"/>
              <a:buChar char="►"/>
              <a:defRPr/>
            </a:pPr>
            <a:endParaRPr lang="es-ES" sz="3200" b="1" dirty="0">
              <a:solidFill>
                <a:srgbClr val="727CA3">
                  <a:lumMod val="50000"/>
                </a:srgbClr>
              </a:solidFill>
            </a:endParaRPr>
          </a:p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7" name="1 Marcador de contenido"/>
          <p:cNvSpPr txBox="1">
            <a:spLocks/>
          </p:cNvSpPr>
          <p:nvPr/>
        </p:nvSpPr>
        <p:spPr>
          <a:xfrm>
            <a:off x="3174864" y="-19000"/>
            <a:ext cx="6116637" cy="5943601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04813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Franklin Gothic Medium" pitchFamily="34" charset="0"/>
              <a:buChar char="►"/>
              <a:defRPr/>
            </a:pPr>
            <a:endParaRPr lang="es-ES" sz="3200" b="1" dirty="0">
              <a:solidFill>
                <a:srgbClr val="727CA3">
                  <a:lumMod val="50000"/>
                </a:srgbClr>
              </a:solidFill>
            </a:endParaRPr>
          </a:p>
          <a:p>
            <a:pPr marL="44450" indent="0" algn="ctr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400" b="1" i="1" u="sng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8" name="1 Marcador de contenido"/>
          <p:cNvSpPr txBox="1">
            <a:spLocks/>
          </p:cNvSpPr>
          <p:nvPr/>
        </p:nvSpPr>
        <p:spPr>
          <a:xfrm>
            <a:off x="3137231" y="137790"/>
            <a:ext cx="6116637" cy="5943601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algn="ctr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400" b="1" i="1" u="sng" dirty="0">
              <a:solidFill>
                <a:srgbClr val="727CA3">
                  <a:lumMod val="50000"/>
                </a:srgbClr>
              </a:solidFill>
            </a:endParaRPr>
          </a:p>
          <a:p>
            <a:pPr marL="44450" indent="0" algn="ctr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9" name="1 Marcador de contenido"/>
          <p:cNvSpPr txBox="1">
            <a:spLocks/>
          </p:cNvSpPr>
          <p:nvPr/>
        </p:nvSpPr>
        <p:spPr>
          <a:xfrm>
            <a:off x="3085084" y="176214"/>
            <a:ext cx="6116637" cy="5943601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3200" b="1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20" name="1 Marcador de contenido"/>
          <p:cNvSpPr txBox="1">
            <a:spLocks/>
          </p:cNvSpPr>
          <p:nvPr/>
        </p:nvSpPr>
        <p:spPr>
          <a:xfrm>
            <a:off x="3056156" y="73868"/>
            <a:ext cx="6116637" cy="575786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21" name="1 Marcador de contenido"/>
          <p:cNvSpPr txBox="1">
            <a:spLocks/>
          </p:cNvSpPr>
          <p:nvPr/>
        </p:nvSpPr>
        <p:spPr>
          <a:xfrm>
            <a:off x="2819384" y="-13360"/>
            <a:ext cx="6353410" cy="668361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200" b="1" i="1" dirty="0">
              <a:solidFill>
                <a:srgbClr val="727CA3">
                  <a:lumMod val="50000"/>
                </a:srgbClr>
              </a:solidFill>
            </a:endParaRPr>
          </a:p>
          <a:p>
            <a:pPr marL="775970" lvl="1" indent="-45720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2400" b="1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Primer </a:t>
            </a:r>
            <a:r>
              <a:rPr lang="es-ES" sz="2400" b="1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termini</a:t>
            </a:r>
            <a:r>
              <a:rPr lang="es-ES" sz="2400" b="1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: 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del 3 al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dia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11 de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juliol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de 2025. TANCAT</a:t>
            </a:r>
            <a:endParaRPr lang="es-ES" sz="2400" i="1" dirty="0">
              <a:solidFill>
                <a:schemeClr val="accent2">
                  <a:lumMod val="50000"/>
                </a:schemeClr>
              </a:solidFill>
              <a:latin typeface="Eurostile" panose="020B0504020202050204" pitchFamily="34" charset="0"/>
              <a:cs typeface="Arial" panose="020B0604020202020204" pitchFamily="34" charset="0"/>
            </a:endParaRPr>
          </a:p>
          <a:p>
            <a:pPr marL="775970" lvl="1" indent="-45720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2400" b="1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Segon</a:t>
            </a:r>
            <a:r>
              <a:rPr lang="es-ES" sz="2400" b="1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termini</a:t>
            </a:r>
            <a:r>
              <a:rPr lang="es-ES" sz="2400" b="1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: 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del 6 al 24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d'octubre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de 2025. TANCAT</a:t>
            </a:r>
          </a:p>
          <a:p>
            <a:pPr marL="775970" lvl="1" indent="-45720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2400" b="1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Tercer </a:t>
            </a:r>
            <a:r>
              <a:rPr lang="es-ES" sz="2400" b="1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termini</a:t>
            </a:r>
            <a:r>
              <a:rPr lang="es-ES" sz="2400" b="1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: 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del 19 de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gener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al 6 de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febrer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de 2026</a:t>
            </a:r>
          </a:p>
          <a:p>
            <a:pPr marL="775970" lvl="1" indent="-45720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2400" b="1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Quart</a:t>
            </a:r>
            <a:r>
              <a:rPr lang="es-ES" sz="2400" b="1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 </a:t>
            </a:r>
            <a:r>
              <a:rPr lang="es-ES" sz="2400" b="1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termini</a:t>
            </a:r>
            <a:r>
              <a:rPr lang="es-ES" sz="2400" b="1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: 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del 20 al 30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d’abril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 de 2026</a:t>
            </a:r>
            <a:endParaRPr lang="es-ES" sz="2400" b="1" i="1" u="sng" dirty="0">
              <a:solidFill>
                <a:srgbClr val="727CA3">
                  <a:lumMod val="50000"/>
                </a:srgbClr>
              </a:solidFill>
            </a:endParaRPr>
          </a:p>
        </p:txBody>
      </p:sp>
      <p:pic>
        <p:nvPicPr>
          <p:cNvPr id="24" name="Imagen 23" descr="Macintosh HD:Applications:Microsoft Office 2011:Office:Media:Imagen prediseñada: Business.localized:BU00526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1"/>
            <a:ext cx="2016224" cy="1746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0E07000-FA69-06E2-6F9B-9B6A4B7B2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01" y="6021289"/>
            <a:ext cx="91440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08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310" y="363474"/>
            <a:ext cx="2737485" cy="1771014"/>
          </a:xfrm>
          <a:prstGeom prst="rect">
            <a:avLst/>
          </a:prstGeom>
          <a:ln w="28955">
            <a:solidFill>
              <a:srgbClr val="FFFFFF"/>
            </a:solidFill>
          </a:ln>
        </p:spPr>
        <p:txBody>
          <a:bodyPr vert="horz" wrap="square" lIns="0" tIns="428625" rIns="0" bIns="0" rtlCol="0">
            <a:spAutoFit/>
          </a:bodyPr>
          <a:lstStyle/>
          <a:p>
            <a:pPr marL="234315">
              <a:lnSpc>
                <a:spcPct val="100000"/>
              </a:lnSpc>
              <a:spcBef>
                <a:spcPts val="3375"/>
              </a:spcBef>
            </a:pPr>
            <a:r>
              <a:rPr sz="3600" i="0" spc="-25" dirty="0">
                <a:solidFill>
                  <a:srgbClr val="FFFFFF"/>
                </a:solidFill>
                <a:latin typeface="Tahoma"/>
                <a:cs typeface="Tahoma"/>
              </a:rPr>
              <a:t>Important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13921" y="842563"/>
            <a:ext cx="5581650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998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 err="1">
                <a:solidFill>
                  <a:srgbClr val="3D5D78"/>
                </a:solidFill>
                <a:latin typeface="Eurostile" pitchFamily="50" charset="0"/>
                <a:cs typeface="Tahoma"/>
              </a:rPr>
              <a:t>És</a:t>
            </a:r>
            <a:r>
              <a:rPr sz="2000" spc="17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compatible</a:t>
            </a:r>
            <a:r>
              <a:rPr sz="2000" spc="23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amb</a:t>
            </a:r>
            <a:r>
              <a:rPr sz="2000" spc="17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la</a:t>
            </a:r>
            <a:r>
              <a:rPr sz="2000" spc="19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beca</a:t>
            </a:r>
            <a:r>
              <a:rPr sz="2000" spc="18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spc="5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Erasmus </a:t>
            </a:r>
            <a:r>
              <a:rPr sz="2000" spc="7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Pràctiques</a:t>
            </a:r>
            <a:r>
              <a:rPr sz="2000" spc="1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spc="6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percebre</a:t>
            </a:r>
            <a:r>
              <a:rPr sz="2000" spc="9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1" dirty="0">
                <a:solidFill>
                  <a:srgbClr val="3D5D78"/>
                </a:solidFill>
                <a:latin typeface="Eurostile" pitchFamily="50" charset="0"/>
                <a:cs typeface="Tahoma"/>
              </a:rPr>
              <a:t>ajudes</a:t>
            </a:r>
            <a:r>
              <a:rPr sz="2000" b="1" spc="34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1" spc="-1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econòmiques </a:t>
            </a:r>
            <a:r>
              <a:rPr sz="2000" b="1" dirty="0">
                <a:solidFill>
                  <a:srgbClr val="3D5D78"/>
                </a:solidFill>
                <a:latin typeface="Eurostile" pitchFamily="50" charset="0"/>
                <a:cs typeface="Tahoma"/>
              </a:rPr>
              <a:t>o</a:t>
            </a:r>
            <a:r>
              <a:rPr sz="2000" b="1" spc="36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1" dirty="0">
                <a:solidFill>
                  <a:srgbClr val="3D5D78"/>
                </a:solidFill>
                <a:latin typeface="Eurostile" pitchFamily="50" charset="0"/>
                <a:cs typeface="Tahoma"/>
              </a:rPr>
              <a:t>en</a:t>
            </a:r>
            <a:r>
              <a:rPr sz="2000" b="1" spc="36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1" spc="4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espècie</a:t>
            </a:r>
            <a:r>
              <a:rPr sz="2000" b="1" spc="16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per</a:t>
            </a:r>
            <a:r>
              <a:rPr sz="2000" spc="114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part</a:t>
            </a:r>
            <a:r>
              <a:rPr sz="2000" spc="13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de</a:t>
            </a:r>
            <a:r>
              <a:rPr sz="2000" spc="11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l'entitat</a:t>
            </a:r>
            <a:r>
              <a:rPr sz="2000" spc="16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 err="1">
                <a:solidFill>
                  <a:srgbClr val="3D5D78"/>
                </a:solidFill>
                <a:latin typeface="Eurostile" pitchFamily="50" charset="0"/>
                <a:cs typeface="Tahoma"/>
              </a:rPr>
              <a:t>en</a:t>
            </a:r>
            <a:r>
              <a:rPr sz="2000" spc="10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spc="-2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la</a:t>
            </a:r>
            <a:r>
              <a:rPr lang="es-ES" sz="2000" spc="-2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qual</a:t>
            </a:r>
            <a:r>
              <a:rPr sz="2000" spc="204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es</a:t>
            </a:r>
            <a:r>
              <a:rPr sz="2000" spc="18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realitzen</a:t>
            </a:r>
            <a:r>
              <a:rPr sz="2000" spc="24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les</a:t>
            </a:r>
            <a:r>
              <a:rPr sz="2000" spc="18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spc="-10" dirty="0" err="1">
                <a:solidFill>
                  <a:srgbClr val="3D5D78"/>
                </a:solidFill>
                <a:latin typeface="Eurostile" pitchFamily="50" charset="0"/>
                <a:cs typeface="Tahoma"/>
              </a:rPr>
              <a:t>pràctiques</a:t>
            </a:r>
            <a:r>
              <a:rPr sz="2000" spc="-1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.</a:t>
            </a:r>
            <a:endParaRPr sz="2000" dirty="0">
              <a:latin typeface="Eurostile" pitchFamily="50" charset="0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13921" y="2517439"/>
            <a:ext cx="5466715" cy="3397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299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La</a:t>
            </a:r>
            <a:r>
              <a:rPr sz="2000" spc="1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spc="6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concessió</a:t>
            </a:r>
            <a:r>
              <a:rPr sz="2000" spc="15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de</a:t>
            </a:r>
            <a:r>
              <a:rPr sz="2000" spc="9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la</a:t>
            </a:r>
            <a:r>
              <a:rPr sz="2000" spc="114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beca</a:t>
            </a:r>
            <a:r>
              <a:rPr sz="2000" spc="10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inclou</a:t>
            </a:r>
            <a:r>
              <a:rPr sz="2000" spc="13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una</a:t>
            </a:r>
            <a:r>
              <a:rPr sz="2000" spc="114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1" spc="-1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pòlissa </a:t>
            </a:r>
            <a:r>
              <a:rPr sz="2000" b="1" spc="6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d'assegurança</a:t>
            </a:r>
            <a:r>
              <a:rPr sz="2000" b="1" spc="33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d'accidents,</a:t>
            </a:r>
            <a:r>
              <a:rPr sz="2000" spc="35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malaltia</a:t>
            </a:r>
            <a:r>
              <a:rPr sz="2000" spc="32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spc="-1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greu, </a:t>
            </a:r>
            <a:r>
              <a:rPr sz="2000" spc="5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repatriació</a:t>
            </a:r>
            <a:r>
              <a:rPr sz="2000" spc="9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i</a:t>
            </a:r>
            <a:r>
              <a:rPr sz="2000" spc="4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spc="5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responsabilitat</a:t>
            </a:r>
            <a:r>
              <a:rPr sz="2000" spc="1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civil</a:t>
            </a:r>
            <a:r>
              <a:rPr sz="2000" spc="7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spc="-1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(CASER).</a:t>
            </a:r>
            <a:br>
              <a:rPr lang="es-ES" sz="2000" spc="-10" dirty="0">
                <a:solidFill>
                  <a:srgbClr val="3D5D78"/>
                </a:solidFill>
                <a:latin typeface="Eurostile" pitchFamily="50" charset="0"/>
                <a:cs typeface="Tahoma"/>
              </a:rPr>
            </a:br>
            <a:endParaRPr sz="2000" dirty="0">
              <a:latin typeface="Eurostile" pitchFamily="50" charset="0"/>
              <a:cs typeface="Tahoma"/>
            </a:endParaRPr>
          </a:p>
          <a:p>
            <a:pPr marL="355600" marR="57150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dirty="0" err="1">
                <a:solidFill>
                  <a:srgbClr val="3D5D78"/>
                </a:solidFill>
                <a:latin typeface="Eurostile" pitchFamily="50" charset="0"/>
                <a:cs typeface="Tahoma"/>
              </a:rPr>
              <a:t>És</a:t>
            </a:r>
            <a:r>
              <a:rPr sz="2000" spc="9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spc="7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necessari</a:t>
            </a:r>
            <a:r>
              <a:rPr sz="2000" spc="12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spc="5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comptar</a:t>
            </a:r>
            <a:r>
              <a:rPr sz="2000" spc="13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amb</a:t>
            </a:r>
            <a:r>
              <a:rPr sz="2000" spc="10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la</a:t>
            </a:r>
            <a:r>
              <a:rPr sz="2000" spc="10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1" spc="-10" dirty="0">
                <a:solidFill>
                  <a:srgbClr val="3D5D78"/>
                </a:solidFill>
                <a:latin typeface="Eurostile" pitchFamily="50" charset="0"/>
                <a:cs typeface="Tahoma"/>
              </a:rPr>
              <a:t>Targeta </a:t>
            </a:r>
            <a:r>
              <a:rPr sz="2000" b="1" spc="5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Sanitària</a:t>
            </a:r>
            <a:r>
              <a:rPr sz="2000" b="1" spc="33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sz="2000" b="1" spc="6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Europea.</a:t>
            </a:r>
            <a:endParaRPr lang="es-ES" sz="2000" b="1" spc="65" dirty="0">
              <a:solidFill>
                <a:srgbClr val="3D5D78"/>
              </a:solidFill>
              <a:latin typeface="Eurostile" pitchFamily="50" charset="0"/>
              <a:cs typeface="Tahoma"/>
            </a:endParaRPr>
          </a:p>
          <a:p>
            <a:pPr marL="355600" marR="57150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endParaRPr lang="es-ES" sz="2000" b="1" spc="65" dirty="0">
              <a:solidFill>
                <a:srgbClr val="3D5D78"/>
              </a:solidFill>
              <a:latin typeface="Eurostile" pitchFamily="50" charset="0"/>
              <a:cs typeface="Tahoma"/>
            </a:endParaRPr>
          </a:p>
          <a:p>
            <a:pPr marL="355600" marR="57150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lang="es-ES" sz="2000" b="1" spc="6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Cada </a:t>
            </a:r>
            <a:r>
              <a:rPr lang="es-ES" sz="2000" b="1" spc="65" dirty="0" err="1">
                <a:solidFill>
                  <a:srgbClr val="3D5D78"/>
                </a:solidFill>
                <a:latin typeface="Eurostile" pitchFamily="50" charset="0"/>
                <a:cs typeface="Tahoma"/>
              </a:rPr>
              <a:t>mobilitat</a:t>
            </a:r>
            <a:r>
              <a:rPr lang="es-ES" sz="2000" b="1" spc="6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de </a:t>
            </a:r>
            <a:r>
              <a:rPr lang="es-ES" sz="2000" b="1" spc="65" dirty="0" err="1">
                <a:solidFill>
                  <a:srgbClr val="3D5D78"/>
                </a:solidFill>
                <a:latin typeface="Eurostile" pitchFamily="50" charset="0"/>
                <a:cs typeface="Tahoma"/>
              </a:rPr>
              <a:t>Pràctiques</a:t>
            </a:r>
            <a:r>
              <a:rPr lang="es-ES" sz="2000" b="1" spc="6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queda </a:t>
            </a:r>
            <a:r>
              <a:rPr lang="es-ES" sz="2000" b="1" spc="65" dirty="0" err="1">
                <a:solidFill>
                  <a:srgbClr val="3D5D78"/>
                </a:solidFill>
                <a:latin typeface="Eurostile" pitchFamily="50" charset="0"/>
                <a:cs typeface="Tahoma"/>
              </a:rPr>
              <a:t>associada</a:t>
            </a:r>
            <a:r>
              <a:rPr lang="es-ES" sz="2000" b="1" spc="6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</a:t>
            </a:r>
            <a:r>
              <a:rPr lang="es-ES" sz="2000" b="1" spc="65" dirty="0" err="1">
                <a:solidFill>
                  <a:srgbClr val="3D5D78"/>
                </a:solidFill>
                <a:latin typeface="Eurostile" pitchFamily="50" charset="0"/>
                <a:cs typeface="Tahoma"/>
              </a:rPr>
              <a:t>només</a:t>
            </a:r>
            <a:r>
              <a:rPr lang="es-ES" sz="2000" b="1" spc="65" dirty="0">
                <a:solidFill>
                  <a:srgbClr val="3D5D78"/>
                </a:solidFill>
                <a:latin typeface="Eurostile" pitchFamily="50" charset="0"/>
                <a:cs typeface="Tahoma"/>
              </a:rPr>
              <a:t> a una empresa i </a:t>
            </a:r>
            <a:r>
              <a:rPr lang="es-ES" sz="2000" b="1" spc="65" dirty="0" err="1">
                <a:solidFill>
                  <a:srgbClr val="3D5D78"/>
                </a:solidFill>
                <a:latin typeface="Eurostile" pitchFamily="50" charset="0"/>
                <a:cs typeface="Tahoma"/>
              </a:rPr>
              <a:t>destinació</a:t>
            </a:r>
            <a:endParaRPr sz="2000" dirty="0">
              <a:latin typeface="Eurostile" pitchFamily="50" charset="0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5900928"/>
            <a:ext cx="9107805" cy="744220"/>
            <a:chOff x="0" y="5900928"/>
            <a:chExt cx="9107805" cy="7442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00928"/>
              <a:ext cx="4687823" cy="7437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9880" y="5969508"/>
              <a:ext cx="2447543" cy="5562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 Marcador de contenido"/>
          <p:cNvSpPr txBox="1">
            <a:spLocks/>
          </p:cNvSpPr>
          <p:nvPr/>
        </p:nvSpPr>
        <p:spPr>
          <a:xfrm>
            <a:off x="3108326" y="354014"/>
            <a:ext cx="5688013" cy="619442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93675" y="361951"/>
            <a:ext cx="2736851" cy="15967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Tx/>
              <a:buChar char="•"/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58556" y="620714"/>
            <a:ext cx="273685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3200" b="1" dirty="0" err="1">
                <a:solidFill>
                  <a:prstClr val="white"/>
                </a:solidFill>
                <a:latin typeface="Eurostile" panose="020B0504020202050204" pitchFamily="34" charset="0"/>
              </a:rPr>
              <a:t>Sol·licitud</a:t>
            </a:r>
            <a:endParaRPr lang="es-ES" sz="3200" b="1" dirty="0">
              <a:solidFill>
                <a:prstClr val="white"/>
              </a:solidFill>
              <a:latin typeface="Eurostile" panose="020B0504020202050204" pitchFamily="34" charset="0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3200" b="1" dirty="0" err="1">
                <a:solidFill>
                  <a:prstClr val="white"/>
                </a:solidFill>
                <a:latin typeface="Eurostile" panose="020B0504020202050204" pitchFamily="34" charset="0"/>
              </a:rPr>
              <a:t>Telemàtica</a:t>
            </a:r>
            <a:endParaRPr lang="es-ES" sz="3200" b="1" dirty="0">
              <a:solidFill>
                <a:prstClr val="white"/>
              </a:solidFill>
              <a:latin typeface="Eurostile" panose="020B0504020202050204" pitchFamily="34" charset="0"/>
            </a:endParaRPr>
          </a:p>
        </p:txBody>
      </p:sp>
      <p:sp>
        <p:nvSpPr>
          <p:cNvPr id="13" name="1 Marcador de contenido"/>
          <p:cNvSpPr txBox="1">
            <a:spLocks/>
          </p:cNvSpPr>
          <p:nvPr/>
        </p:nvSpPr>
        <p:spPr>
          <a:xfrm>
            <a:off x="3108326" y="176214"/>
            <a:ext cx="6143625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3108325" y="769468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3260725" y="328614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0" name="1 Marcador de contenido"/>
          <p:cNvSpPr txBox="1">
            <a:spLocks/>
          </p:cNvSpPr>
          <p:nvPr/>
        </p:nvSpPr>
        <p:spPr>
          <a:xfrm>
            <a:off x="3179317" y="372749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1" name="1 Marcador de contenido"/>
          <p:cNvSpPr txBox="1">
            <a:spLocks/>
          </p:cNvSpPr>
          <p:nvPr/>
        </p:nvSpPr>
        <p:spPr>
          <a:xfrm>
            <a:off x="3347864" y="620714"/>
            <a:ext cx="5688632" cy="66960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2" name="1 Marcador de contenido"/>
          <p:cNvSpPr txBox="1">
            <a:spLocks/>
          </p:cNvSpPr>
          <p:nvPr/>
        </p:nvSpPr>
        <p:spPr>
          <a:xfrm>
            <a:off x="2990850" y="769468"/>
            <a:ext cx="6153151" cy="594201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4" name="1 Marcador de contenido"/>
          <p:cNvSpPr txBox="1">
            <a:spLocks/>
          </p:cNvSpPr>
          <p:nvPr/>
        </p:nvSpPr>
        <p:spPr>
          <a:xfrm>
            <a:off x="3143250" y="921867"/>
            <a:ext cx="6153151" cy="594201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1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5" name="1 Marcador de contenido"/>
          <p:cNvSpPr txBox="1">
            <a:spLocks/>
          </p:cNvSpPr>
          <p:nvPr/>
        </p:nvSpPr>
        <p:spPr>
          <a:xfrm>
            <a:off x="3108326" y="972030"/>
            <a:ext cx="6153151" cy="594201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1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400" spc="15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6" name="1 Marcador de contenido"/>
          <p:cNvSpPr txBox="1">
            <a:spLocks/>
          </p:cNvSpPr>
          <p:nvPr/>
        </p:nvSpPr>
        <p:spPr>
          <a:xfrm>
            <a:off x="3022464" y="-171400"/>
            <a:ext cx="6116637" cy="5943601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04813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Franklin Gothic Medium" pitchFamily="34" charset="0"/>
              <a:buChar char="►"/>
              <a:defRPr/>
            </a:pPr>
            <a:endParaRPr lang="es-ES" sz="3200" b="1" dirty="0">
              <a:solidFill>
                <a:srgbClr val="727CA3">
                  <a:lumMod val="50000"/>
                </a:srgbClr>
              </a:solidFill>
            </a:endParaRPr>
          </a:p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7" name="1 Marcador de contenido"/>
          <p:cNvSpPr txBox="1">
            <a:spLocks/>
          </p:cNvSpPr>
          <p:nvPr/>
        </p:nvSpPr>
        <p:spPr>
          <a:xfrm>
            <a:off x="3174864" y="-19000"/>
            <a:ext cx="6116637" cy="5943601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04813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Franklin Gothic Medium" pitchFamily="34" charset="0"/>
              <a:buChar char="►"/>
              <a:defRPr/>
            </a:pPr>
            <a:endParaRPr lang="es-ES" sz="3200" b="1" dirty="0">
              <a:solidFill>
                <a:srgbClr val="727CA3">
                  <a:lumMod val="50000"/>
                </a:srgbClr>
              </a:solidFill>
            </a:endParaRPr>
          </a:p>
          <a:p>
            <a:pPr marL="44450" indent="0" algn="ctr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400" b="1" i="1" u="sng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8" name="1 Marcador de contenido"/>
          <p:cNvSpPr txBox="1">
            <a:spLocks/>
          </p:cNvSpPr>
          <p:nvPr/>
        </p:nvSpPr>
        <p:spPr>
          <a:xfrm>
            <a:off x="3137231" y="137790"/>
            <a:ext cx="6116637" cy="5943601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algn="ctr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400" b="1" i="1" u="sng" dirty="0">
              <a:solidFill>
                <a:srgbClr val="727CA3">
                  <a:lumMod val="50000"/>
                </a:srgbClr>
              </a:solidFill>
            </a:endParaRPr>
          </a:p>
          <a:p>
            <a:pPr marL="44450" indent="0" algn="ctr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9" name="1 Marcador de contenido"/>
          <p:cNvSpPr txBox="1">
            <a:spLocks/>
          </p:cNvSpPr>
          <p:nvPr/>
        </p:nvSpPr>
        <p:spPr>
          <a:xfrm>
            <a:off x="3085084" y="176214"/>
            <a:ext cx="6116637" cy="5943601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3200" b="1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20" name="1 Marcador de contenido"/>
          <p:cNvSpPr txBox="1">
            <a:spLocks/>
          </p:cNvSpPr>
          <p:nvPr/>
        </p:nvSpPr>
        <p:spPr>
          <a:xfrm>
            <a:off x="3056156" y="73868"/>
            <a:ext cx="6116637" cy="575786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21" name="1 Marcador de contenido"/>
          <p:cNvSpPr txBox="1">
            <a:spLocks/>
          </p:cNvSpPr>
          <p:nvPr/>
        </p:nvSpPr>
        <p:spPr>
          <a:xfrm>
            <a:off x="3085084" y="175143"/>
            <a:ext cx="6116637" cy="5943601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04813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Franklin Gothic Medium" pitchFamily="34" charset="0"/>
              <a:buChar char="►"/>
              <a:defRPr/>
            </a:pPr>
            <a:endParaRPr lang="es-ES" sz="3200" b="1" dirty="0">
              <a:solidFill>
                <a:srgbClr val="727CA3">
                  <a:lumMod val="50000"/>
                </a:srgbClr>
              </a:solidFill>
            </a:endParaRPr>
          </a:p>
          <a:p>
            <a:pPr marL="44450" indent="0" algn="ctr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400" b="1" i="1" u="sng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22" name="1 Marcador de contenido"/>
          <p:cNvSpPr txBox="1">
            <a:spLocks/>
          </p:cNvSpPr>
          <p:nvPr/>
        </p:nvSpPr>
        <p:spPr>
          <a:xfrm>
            <a:off x="3027364" y="-505139"/>
            <a:ext cx="6116637" cy="7229457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3600" b="1" dirty="0">
              <a:solidFill>
                <a:srgbClr val="727CA3">
                  <a:lumMod val="50000"/>
                </a:srgbClr>
              </a:solidFill>
              <a:latin typeface="Eurostile" panose="020B0504020202050204" pitchFamily="34" charset="0"/>
            </a:endParaRPr>
          </a:p>
          <a:p>
            <a:pPr marL="180000" lvl="2" indent="0" algn="ctr" fontAlgn="auto">
              <a:spcBef>
                <a:spcPts val="24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400" spc="150" dirty="0">
              <a:solidFill>
                <a:schemeClr val="bg1">
                  <a:lumMod val="65000"/>
                  <a:lumOff val="35000"/>
                </a:schemeClr>
              </a:solidFill>
              <a:latin typeface="Eurostile" panose="020B0504020202050204" pitchFamily="34" charset="0"/>
              <a:cs typeface="Arial" panose="020B0604020202020204" pitchFamily="34" charset="0"/>
            </a:endParaRPr>
          </a:p>
          <a:p>
            <a:pPr marL="180000" lvl="2" indent="0" algn="ctr" fontAlgn="auto">
              <a:spcBef>
                <a:spcPts val="24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r>
              <a:rPr lang="es-ES" sz="2400" spc="15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Presentació</a:t>
            </a:r>
            <a:r>
              <a:rPr lang="es-ES" sz="2400" spc="150" dirty="0">
                <a:solidFill>
                  <a:schemeClr val="bg1">
                    <a:lumMod val="65000"/>
                    <a:lumOff val="35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per </a:t>
            </a:r>
            <a:r>
              <a:rPr lang="es-ES" sz="2400" spc="15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  <a:hlinkClick r:id="rId2"/>
              </a:rPr>
              <a:t>Seu</a:t>
            </a:r>
            <a:r>
              <a:rPr lang="es-ES" sz="2400" spc="150" dirty="0">
                <a:solidFill>
                  <a:schemeClr val="bg1">
                    <a:lumMod val="65000"/>
                    <a:lumOff val="35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s-ES" sz="2400" spc="15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  <a:hlinkClick r:id="rId2"/>
              </a:rPr>
              <a:t>Electrònica</a:t>
            </a:r>
            <a:r>
              <a:rPr lang="es-ES" sz="2400" spc="150" dirty="0">
                <a:solidFill>
                  <a:schemeClr val="bg1">
                    <a:lumMod val="65000"/>
                    <a:lumOff val="35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  <a:hlinkClick r:id="rId2"/>
              </a:rPr>
              <a:t> UV</a:t>
            </a:r>
            <a:r>
              <a:rPr lang="es-ES" sz="2400" spc="150" dirty="0">
                <a:solidFill>
                  <a:schemeClr val="bg1">
                    <a:lumMod val="65000"/>
                    <a:lumOff val="35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: </a:t>
            </a:r>
          </a:p>
          <a:p>
            <a:pPr marL="661670" lvl="1" indent="-342900" fontAlgn="auto">
              <a:spcBef>
                <a:spcPts val="2400"/>
              </a:spcBef>
              <a:spcAft>
                <a:spcPts val="12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Procediment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“Beca Erasmus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Pràctiques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2025-26“</a:t>
            </a:r>
          </a:p>
          <a:p>
            <a:pPr marL="661670" lvl="1" indent="-342900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Documentació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disponible en la web </a:t>
            </a:r>
            <a:r>
              <a:rPr lang="es-ES" sz="2400" dirty="0">
                <a:solidFill>
                  <a:srgbClr val="0000FF"/>
                </a:solidFill>
                <a:latin typeface="Eurostile" panose="020B0504020202050204" pitchFamily="34" charset="0"/>
                <a:cs typeface="Arial" panose="020B0604020202020204" pitchFamily="34" charset="0"/>
                <a:hlinkClick r:id="rId3"/>
              </a:rPr>
              <a:t>https://www.uv.es/uvinternacional/es/uvinternacional.html</a:t>
            </a:r>
            <a:endParaRPr lang="es-ES" sz="2400" dirty="0">
              <a:solidFill>
                <a:srgbClr val="0000FF"/>
              </a:solidFill>
              <a:latin typeface="Eurostile" panose="020B0504020202050204" pitchFamily="34" charset="0"/>
              <a:cs typeface="Arial" panose="020B0604020202020204" pitchFamily="34" charset="0"/>
            </a:endParaRPr>
          </a:p>
          <a:p>
            <a:pPr marL="661670" lvl="1" indent="-342900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2400" dirty="0">
                <a:solidFill>
                  <a:srgbClr val="0000FF"/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practiques@uv.es</a:t>
            </a:r>
            <a:endParaRPr lang="es-ES" sz="2400" dirty="0">
              <a:solidFill>
                <a:srgbClr val="4EA9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" lvl="2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pic>
        <p:nvPicPr>
          <p:cNvPr id="23" name="Imagen 22" descr="Macintosh HD:Applications:Microsoft Office 2011:Office:Media:Imagen prediseñada: Business.localized:skd188257sdc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872208" cy="1645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8978E8D-045A-DC61-502E-989EDB292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101" y="6021289"/>
            <a:ext cx="91440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4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063240" cy="68580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3529584"/>
            <a:ext cx="3067685" cy="2255520"/>
            <a:chOff x="0" y="3529584"/>
            <a:chExt cx="3067685" cy="2255520"/>
          </a:xfrm>
        </p:grpSpPr>
        <p:sp>
          <p:nvSpPr>
            <p:cNvPr id="6" name="object 6"/>
            <p:cNvSpPr/>
            <p:nvPr/>
          </p:nvSpPr>
          <p:spPr>
            <a:xfrm>
              <a:off x="0" y="4408932"/>
              <a:ext cx="3063240" cy="1376680"/>
            </a:xfrm>
            <a:custGeom>
              <a:avLst/>
              <a:gdLst/>
              <a:ahLst/>
              <a:cxnLst/>
              <a:rect l="l" t="t" r="r" b="b"/>
              <a:pathLst>
                <a:path w="3063240" h="1376679">
                  <a:moveTo>
                    <a:pt x="3063240" y="0"/>
                  </a:moveTo>
                  <a:lnTo>
                    <a:pt x="0" y="0"/>
                  </a:lnTo>
                  <a:lnTo>
                    <a:pt x="0" y="1376172"/>
                  </a:lnTo>
                  <a:lnTo>
                    <a:pt x="3063240" y="1376172"/>
                  </a:lnTo>
                  <a:lnTo>
                    <a:pt x="3063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59" y="4346448"/>
              <a:ext cx="2656738" cy="14213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20011" y="5300472"/>
              <a:ext cx="1224280" cy="485140"/>
            </a:xfrm>
            <a:custGeom>
              <a:avLst/>
              <a:gdLst/>
              <a:ahLst/>
              <a:cxnLst/>
              <a:rect l="l" t="t" r="r" b="b"/>
              <a:pathLst>
                <a:path w="1224280" h="485139">
                  <a:moveTo>
                    <a:pt x="1223772" y="0"/>
                  </a:moveTo>
                  <a:lnTo>
                    <a:pt x="0" y="0"/>
                  </a:lnTo>
                  <a:lnTo>
                    <a:pt x="0" y="484631"/>
                  </a:lnTo>
                  <a:lnTo>
                    <a:pt x="1223772" y="484631"/>
                  </a:lnTo>
                  <a:lnTo>
                    <a:pt x="1223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529584"/>
              <a:ext cx="3067240" cy="907998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0" y="0"/>
            <a:ext cx="3061970" cy="6858000"/>
            <a:chOff x="0" y="0"/>
            <a:chExt cx="3061970" cy="685800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5928359"/>
              <a:ext cx="3057144" cy="92964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3061715" cy="5896787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6995159" y="3264408"/>
            <a:ext cx="2004060" cy="1750060"/>
          </a:xfrm>
          <a:custGeom>
            <a:avLst/>
            <a:gdLst/>
            <a:ahLst/>
            <a:cxnLst/>
            <a:rect l="l" t="t" r="r" b="b"/>
            <a:pathLst>
              <a:path w="2004059" h="1750060">
                <a:moveTo>
                  <a:pt x="2004059" y="0"/>
                </a:moveTo>
                <a:lnTo>
                  <a:pt x="0" y="0"/>
                </a:lnTo>
                <a:lnTo>
                  <a:pt x="0" y="1749552"/>
                </a:lnTo>
                <a:lnTo>
                  <a:pt x="2004059" y="1749552"/>
                </a:lnTo>
                <a:lnTo>
                  <a:pt x="2004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5" name="object 15"/>
            <p:cNvSpPr/>
            <p:nvPr/>
          </p:nvSpPr>
          <p:spPr>
            <a:xfrm>
              <a:off x="6995159" y="5170932"/>
              <a:ext cx="2004060" cy="719455"/>
            </a:xfrm>
            <a:custGeom>
              <a:avLst/>
              <a:gdLst/>
              <a:ahLst/>
              <a:cxnLst/>
              <a:rect l="l" t="t" r="r" b="b"/>
              <a:pathLst>
                <a:path w="2004059" h="719454">
                  <a:moveTo>
                    <a:pt x="2004059" y="0"/>
                  </a:moveTo>
                  <a:lnTo>
                    <a:pt x="0" y="0"/>
                  </a:lnTo>
                  <a:lnTo>
                    <a:pt x="0" y="719328"/>
                  </a:lnTo>
                  <a:lnTo>
                    <a:pt x="2004059" y="719328"/>
                  </a:lnTo>
                  <a:lnTo>
                    <a:pt x="20040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45408" y="3092194"/>
              <a:ext cx="5498592" cy="309816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391979" y="3742271"/>
            <a:ext cx="5527675" cy="2052485"/>
          </a:xfrm>
          <a:prstGeom prst="rect">
            <a:avLst/>
          </a:prstGeom>
          <a:ln w="76200">
            <a:solidFill>
              <a:srgbClr val="FFFFFF"/>
            </a:solidFill>
          </a:ln>
        </p:spPr>
        <p:txBody>
          <a:bodyPr vert="horz" wrap="square" lIns="0" tIns="203835" rIns="0" bIns="0" rtlCol="0">
            <a:spAutoFit/>
          </a:bodyPr>
          <a:lstStyle/>
          <a:p>
            <a:pPr marL="215265" marR="166370" indent="-3175" algn="ctr">
              <a:lnSpc>
                <a:spcPct val="100000"/>
              </a:lnSpc>
              <a:spcBef>
                <a:spcPts val="1605"/>
              </a:spcBef>
            </a:pPr>
            <a:r>
              <a:rPr sz="4000" spc="-45" dirty="0">
                <a:solidFill>
                  <a:srgbClr val="FFFFFF"/>
                </a:solidFill>
                <a:latin typeface="Eurostile" pitchFamily="50" charset="0"/>
                <a:cs typeface="Tahoma"/>
              </a:rPr>
              <a:t>Convocatòria </a:t>
            </a:r>
            <a:r>
              <a:rPr sz="4000" spc="-40" dirty="0">
                <a:solidFill>
                  <a:srgbClr val="FFFFFF"/>
                </a:solidFill>
                <a:latin typeface="Eurostile" pitchFamily="50" charset="0"/>
                <a:cs typeface="Tahoma"/>
              </a:rPr>
              <a:t>Erasmus</a:t>
            </a:r>
            <a:r>
              <a:rPr sz="4000" spc="-320" dirty="0">
                <a:solidFill>
                  <a:srgbClr val="FFFFFF"/>
                </a:solidFill>
                <a:latin typeface="Eurostile" pitchFamily="50" charset="0"/>
                <a:cs typeface="Tahoma"/>
              </a:rPr>
              <a:t> </a:t>
            </a:r>
            <a:r>
              <a:rPr sz="4000" spc="-30" dirty="0" err="1">
                <a:solidFill>
                  <a:srgbClr val="FFFFFF"/>
                </a:solidFill>
                <a:latin typeface="Eurostile" pitchFamily="50" charset="0"/>
                <a:cs typeface="Tahoma"/>
              </a:rPr>
              <a:t>Pràctiques</a:t>
            </a:r>
            <a:r>
              <a:rPr sz="4000" spc="-30" dirty="0">
                <a:solidFill>
                  <a:srgbClr val="FFFFFF"/>
                </a:solidFill>
                <a:latin typeface="Eurostile" pitchFamily="50" charset="0"/>
                <a:cs typeface="Tahoma"/>
              </a:rPr>
              <a:t> </a:t>
            </a:r>
            <a:r>
              <a:rPr sz="4000" spc="90" dirty="0">
                <a:solidFill>
                  <a:srgbClr val="FFFFFF"/>
                </a:solidFill>
                <a:latin typeface="Eurostile" pitchFamily="50" charset="0"/>
                <a:cs typeface="Tahoma"/>
              </a:rPr>
              <a:t>202</a:t>
            </a:r>
            <a:r>
              <a:rPr lang="es-ES" sz="4000" spc="90" dirty="0">
                <a:solidFill>
                  <a:srgbClr val="FFFFFF"/>
                </a:solidFill>
                <a:latin typeface="Eurostile" pitchFamily="50" charset="0"/>
                <a:cs typeface="Tahoma"/>
              </a:rPr>
              <a:t>5</a:t>
            </a:r>
            <a:r>
              <a:rPr sz="4000" spc="90" dirty="0">
                <a:solidFill>
                  <a:srgbClr val="FFFFFF"/>
                </a:solidFill>
                <a:latin typeface="Eurostile" pitchFamily="50" charset="0"/>
                <a:cs typeface="Tahoma"/>
              </a:rPr>
              <a:t>-</a:t>
            </a:r>
            <a:r>
              <a:rPr sz="4000" spc="295" dirty="0">
                <a:solidFill>
                  <a:srgbClr val="FFFFFF"/>
                </a:solidFill>
                <a:latin typeface="Eurostile" pitchFamily="50" charset="0"/>
                <a:cs typeface="Tahoma"/>
              </a:rPr>
              <a:t>202</a:t>
            </a:r>
            <a:r>
              <a:rPr lang="es-ES" sz="4000" spc="295" dirty="0">
                <a:solidFill>
                  <a:srgbClr val="FFFFFF"/>
                </a:solidFill>
                <a:latin typeface="Eurostile" pitchFamily="50" charset="0"/>
                <a:cs typeface="Tahoma"/>
              </a:rPr>
              <a:t>6</a:t>
            </a:r>
            <a:endParaRPr sz="4000" dirty="0">
              <a:latin typeface="Eurostile" pitchFamily="50" charset="0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 Marcador de contenido"/>
          <p:cNvSpPr txBox="1">
            <a:spLocks/>
          </p:cNvSpPr>
          <p:nvPr/>
        </p:nvSpPr>
        <p:spPr>
          <a:xfrm>
            <a:off x="3419476" y="354014"/>
            <a:ext cx="5688013" cy="619442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93675" y="361950"/>
            <a:ext cx="2736851" cy="20589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Tx/>
              <a:buChar char="•"/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97929" y="528812"/>
            <a:ext cx="25693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3200" b="1" dirty="0" err="1">
                <a:solidFill>
                  <a:prstClr val="white"/>
                </a:solidFill>
                <a:latin typeface="Eurostile" panose="020B0504020202050204" pitchFamily="34" charset="0"/>
              </a:rPr>
              <a:t>Passos</a:t>
            </a:r>
            <a:r>
              <a:rPr lang="es-ES" sz="3200" b="1" dirty="0">
                <a:solidFill>
                  <a:prstClr val="white"/>
                </a:solidFill>
                <a:latin typeface="Eurostile" panose="020B0504020202050204" pitchFamily="34" charset="0"/>
              </a:rPr>
              <a:t> a seguir</a:t>
            </a:r>
          </a:p>
        </p:txBody>
      </p:sp>
      <p:sp>
        <p:nvSpPr>
          <p:cNvPr id="13" name="1 Marcador de contenido"/>
          <p:cNvSpPr txBox="1">
            <a:spLocks/>
          </p:cNvSpPr>
          <p:nvPr/>
        </p:nvSpPr>
        <p:spPr>
          <a:xfrm>
            <a:off x="3108326" y="176214"/>
            <a:ext cx="6143625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3108325" y="176214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3260725" y="328614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0" name="1 Marcador de contenido"/>
          <p:cNvSpPr txBox="1">
            <a:spLocks/>
          </p:cNvSpPr>
          <p:nvPr/>
        </p:nvSpPr>
        <p:spPr>
          <a:xfrm>
            <a:off x="3179317" y="372749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1" name="1 Marcador de contenido"/>
          <p:cNvSpPr txBox="1">
            <a:spLocks/>
          </p:cNvSpPr>
          <p:nvPr/>
        </p:nvSpPr>
        <p:spPr>
          <a:xfrm>
            <a:off x="3197672" y="620714"/>
            <a:ext cx="5951971" cy="66960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04813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Franklin Gothic Medium" pitchFamily="34" charset="0"/>
              <a:buChar char="►"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  <a:p>
            <a:pPr marL="501650" indent="-457200" fontAlgn="auto">
              <a:spcBef>
                <a:spcPts val="1800"/>
              </a:spcBef>
              <a:spcAft>
                <a:spcPts val="18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Cercar una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institució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d’acollida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amb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antelació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suficient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</a:p>
          <a:p>
            <a:pPr marL="501650" indent="-457200" algn="just" fontAlgn="auto">
              <a:spcBef>
                <a:spcPts val="1800"/>
              </a:spcBef>
              <a:spcAft>
                <a:spcPts val="18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Sol·licitud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de la beca Erasmus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Pràctiques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en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qualsevol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dels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quatre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terminis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(Seu electrónica UV)</a:t>
            </a:r>
          </a:p>
        </p:txBody>
      </p:sp>
      <p:pic>
        <p:nvPicPr>
          <p:cNvPr id="12" name="Imagen 11" descr="Macintosh HD:Applications:Microsoft Office 2011:Office:Media:Imagen prediseñada: Business.localized:AA03924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43078"/>
            <a:ext cx="2376264" cy="140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5741DAA-FEF1-C7C4-3557-57E3CF235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01" y="6021289"/>
            <a:ext cx="91440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5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 Marcador de contenido"/>
          <p:cNvSpPr txBox="1">
            <a:spLocks/>
          </p:cNvSpPr>
          <p:nvPr/>
        </p:nvSpPr>
        <p:spPr>
          <a:xfrm>
            <a:off x="3419476" y="354014"/>
            <a:ext cx="5688013" cy="619442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93675" y="361950"/>
            <a:ext cx="2736851" cy="17716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Tx/>
              <a:buChar char="•"/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48828" y="874457"/>
            <a:ext cx="2640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3600" b="1" dirty="0" err="1">
                <a:solidFill>
                  <a:prstClr val="white"/>
                </a:solidFill>
                <a:latin typeface="Eurostile" panose="020B0504020202050204" pitchFamily="34" charset="0"/>
              </a:rPr>
              <a:t>Modalitats</a:t>
            </a:r>
            <a:endParaRPr lang="es-ES" sz="3600" b="1" dirty="0">
              <a:solidFill>
                <a:prstClr val="white"/>
              </a:solidFill>
              <a:latin typeface="Eurostile" panose="020B0504020202050204" pitchFamily="34" charset="0"/>
            </a:endParaRPr>
          </a:p>
        </p:txBody>
      </p:sp>
      <p:sp>
        <p:nvSpPr>
          <p:cNvPr id="13" name="1 Marcador de contenido"/>
          <p:cNvSpPr txBox="1">
            <a:spLocks/>
          </p:cNvSpPr>
          <p:nvPr/>
        </p:nvSpPr>
        <p:spPr>
          <a:xfrm>
            <a:off x="3124200" y="980728"/>
            <a:ext cx="6143625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400" dirty="0">
              <a:solidFill>
                <a:srgbClr val="727CA3">
                  <a:lumMod val="50000"/>
                </a:srgbClr>
              </a:solidFill>
            </a:endParaRPr>
          </a:p>
          <a:p>
            <a:pPr marL="501650" indent="-45720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ca-ES" sz="2800" b="1" i="1" dirty="0">
                <a:solidFill>
                  <a:srgbClr val="FF8A17"/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Modalitat A</a:t>
            </a:r>
            <a:r>
              <a:rPr lang="ca-ES" sz="2800" dirty="0">
                <a:solidFill>
                  <a:srgbClr val="FF8A17"/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: </a:t>
            </a:r>
            <a:r>
              <a:rPr lang="ca-ES" sz="2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pràctiques curriculars</a:t>
            </a:r>
          </a:p>
          <a:p>
            <a:pPr marL="501650" indent="-45720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  <a:latin typeface="Eurostile" panose="020B0504020202050204" pitchFamily="34" charset="0"/>
              <a:cs typeface="Arial" panose="020B0604020202020204" pitchFamily="34" charset="0"/>
            </a:endParaRPr>
          </a:p>
          <a:p>
            <a:pPr marL="501650" indent="-45720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2800" b="1" i="1" dirty="0" err="1">
                <a:solidFill>
                  <a:srgbClr val="4EA924"/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Modalitat</a:t>
            </a:r>
            <a:r>
              <a:rPr lang="es-ES" sz="2800" b="1" i="1" dirty="0">
                <a:solidFill>
                  <a:srgbClr val="4EA924"/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B</a:t>
            </a:r>
            <a:r>
              <a:rPr lang="es-ES" sz="2800" dirty="0">
                <a:solidFill>
                  <a:srgbClr val="4EA924"/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: </a:t>
            </a:r>
            <a:r>
              <a:rPr lang="es-ES" sz="2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pràctiques</a:t>
            </a:r>
            <a:r>
              <a:rPr lang="es-ES" sz="2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per a </a:t>
            </a:r>
            <a:r>
              <a:rPr lang="es-ES" sz="2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recentment</a:t>
            </a:r>
            <a:r>
              <a:rPr lang="es-ES" sz="28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titulats</a:t>
            </a:r>
            <a:endParaRPr lang="es-ES" sz="2800" dirty="0">
              <a:solidFill>
                <a:schemeClr val="accent2">
                  <a:lumMod val="50000"/>
                </a:schemeClr>
              </a:solidFill>
              <a:latin typeface="Eurostile" panose="020B0504020202050204" pitchFamily="34" charset="0"/>
              <a:cs typeface="Arial" panose="020B0604020202020204" pitchFamily="34" charset="0"/>
            </a:endParaRPr>
          </a:p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100150" y="4005064"/>
            <a:ext cx="2895029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a-E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AC26C6-9756-5A4B-ABE2-2845BBC3D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1" y="6016369"/>
            <a:ext cx="9304336" cy="66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78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 Marcador de contenido"/>
          <p:cNvSpPr txBox="1">
            <a:spLocks/>
          </p:cNvSpPr>
          <p:nvPr/>
        </p:nvSpPr>
        <p:spPr>
          <a:xfrm>
            <a:off x="3419476" y="354014"/>
            <a:ext cx="5688013" cy="619442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93675" y="361950"/>
            <a:ext cx="2736851" cy="17716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FF66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Tx/>
              <a:buChar char="•"/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8601" y="670694"/>
            <a:ext cx="260699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3200" b="1" dirty="0" err="1">
                <a:solidFill>
                  <a:prstClr val="white"/>
                </a:solidFill>
                <a:latin typeface="Eurostile" panose="020B0504020202050204" pitchFamily="34" charset="0"/>
              </a:rPr>
              <a:t>Modalitat</a:t>
            </a:r>
            <a:r>
              <a:rPr lang="es-ES" sz="3200" b="1" dirty="0">
                <a:solidFill>
                  <a:prstClr val="white"/>
                </a:solidFill>
                <a:latin typeface="Eurostile" panose="020B0504020202050204" pitchFamily="34" charset="0"/>
              </a:rPr>
              <a:t> A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3200" b="1" dirty="0" err="1">
                <a:solidFill>
                  <a:prstClr val="white"/>
                </a:solidFill>
                <a:latin typeface="Eurostile" panose="020B0504020202050204" pitchFamily="34" charset="0"/>
              </a:rPr>
              <a:t>Requisits</a:t>
            </a:r>
            <a:endParaRPr lang="es-ES" sz="3200" b="1" dirty="0">
              <a:solidFill>
                <a:prstClr val="white"/>
              </a:solidFill>
              <a:latin typeface="Eurostile" panose="020B0504020202050204" pitchFamily="34" charset="0"/>
            </a:endParaRPr>
          </a:p>
        </p:txBody>
      </p:sp>
      <p:sp>
        <p:nvSpPr>
          <p:cNvPr id="13" name="1 Marcador de contenido"/>
          <p:cNvSpPr txBox="1">
            <a:spLocks/>
          </p:cNvSpPr>
          <p:nvPr/>
        </p:nvSpPr>
        <p:spPr>
          <a:xfrm>
            <a:off x="3108326" y="176214"/>
            <a:ext cx="6143625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3043399" y="817053"/>
            <a:ext cx="6127751" cy="6696101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04813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Franklin Gothic Medium" pitchFamily="34" charset="0"/>
              <a:buChar char="►"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  <a:p>
            <a:pPr marL="501650" indent="-457200" fontAlgn="auto">
              <a:spcBef>
                <a:spcPts val="1800"/>
              </a:spcBef>
              <a:spcAft>
                <a:spcPts val="18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Alumnat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de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grau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o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màster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oficial</a:t>
            </a:r>
          </a:p>
          <a:p>
            <a:pPr marL="501650" indent="-457200" algn="just">
              <a:spcBef>
                <a:spcPts val="1800"/>
              </a:spcBef>
              <a:spcAft>
                <a:spcPts val="18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22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Matrícula </a:t>
            </a:r>
            <a:r>
              <a:rPr lang="es-ES" sz="22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d´assignatura</a:t>
            </a:r>
            <a:r>
              <a:rPr lang="es-ES" sz="22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de practiques en el </a:t>
            </a:r>
            <a:r>
              <a:rPr lang="es-ES" sz="22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curs</a:t>
            </a:r>
            <a:r>
              <a:rPr lang="es-ES" sz="22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2025-2026</a:t>
            </a:r>
          </a:p>
          <a:p>
            <a:pPr marL="501650" indent="-457200" algn="just" fontAlgn="auto">
              <a:spcBef>
                <a:spcPts val="1800"/>
              </a:spcBef>
              <a:spcAft>
                <a:spcPts val="18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22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Pràctica</a:t>
            </a:r>
            <a:r>
              <a:rPr lang="es-ES" sz="22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confirmada per la </a:t>
            </a:r>
            <a:r>
              <a:rPr lang="es-ES" sz="22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Comissió</a:t>
            </a:r>
            <a:r>
              <a:rPr lang="es-ES" sz="22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de </a:t>
            </a:r>
            <a:r>
              <a:rPr lang="es-ES" sz="22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Pràctiques</a:t>
            </a:r>
            <a:r>
              <a:rPr lang="es-ES" sz="22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del Centre (</a:t>
            </a:r>
            <a:r>
              <a:rPr lang="es-ES" sz="22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annex</a:t>
            </a:r>
            <a:r>
              <a:rPr lang="es-ES" sz="22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aprovació</a:t>
            </a:r>
            <a:r>
              <a:rPr lang="es-ES" sz="22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práctica)</a:t>
            </a:r>
            <a:endParaRPr lang="ca-ES" sz="2200" dirty="0">
              <a:solidFill>
                <a:schemeClr val="accent2">
                  <a:lumMod val="50000"/>
                </a:schemeClr>
              </a:solidFill>
              <a:latin typeface="Eurostile" panose="020B0504020202050204" pitchFamily="34" charset="0"/>
              <a:cs typeface="Arial" panose="020B0604020202020204" pitchFamily="34" charset="0"/>
            </a:endParaRPr>
          </a:p>
          <a:p>
            <a:pPr marL="501650" indent="-457200" fontAlgn="auto">
              <a:spcBef>
                <a:spcPts val="1800"/>
              </a:spcBef>
              <a:spcAft>
                <a:spcPts val="18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Contracte de practiques (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annex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0BC066-911C-2A1E-2A4C-2C2C1D281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869" y="6018067"/>
            <a:ext cx="9144000" cy="62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26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 Marcador de contenido"/>
          <p:cNvSpPr txBox="1">
            <a:spLocks/>
          </p:cNvSpPr>
          <p:nvPr/>
        </p:nvSpPr>
        <p:spPr>
          <a:xfrm>
            <a:off x="3446886" y="361950"/>
            <a:ext cx="5688013" cy="619442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93675" y="361950"/>
            <a:ext cx="2736851" cy="17716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Tx/>
              <a:buChar char="•"/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23528" y="764705"/>
            <a:ext cx="25922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3200" b="1" dirty="0" err="1">
                <a:solidFill>
                  <a:prstClr val="white"/>
                </a:solidFill>
                <a:latin typeface="Eurostile" panose="020B0504020202050204" pitchFamily="34" charset="0"/>
              </a:rPr>
              <a:t>Modalitat</a:t>
            </a:r>
            <a:r>
              <a:rPr lang="es-ES" sz="3200" b="1" dirty="0">
                <a:solidFill>
                  <a:prstClr val="white"/>
                </a:solidFill>
                <a:latin typeface="Eurostile" panose="020B0504020202050204" pitchFamily="34" charset="0"/>
              </a:rPr>
              <a:t> B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3200" b="1" dirty="0" err="1">
                <a:solidFill>
                  <a:prstClr val="white"/>
                </a:solidFill>
                <a:latin typeface="Eurostile" panose="020B0504020202050204" pitchFamily="34" charset="0"/>
              </a:rPr>
              <a:t>Requisits</a:t>
            </a:r>
            <a:endParaRPr lang="es-ES" sz="3200" b="1" dirty="0">
              <a:solidFill>
                <a:prstClr val="white"/>
              </a:solidFill>
              <a:latin typeface="Eurostile" panose="020B0504020202050204" pitchFamily="34" charset="0"/>
            </a:endParaRPr>
          </a:p>
        </p:txBody>
      </p:sp>
      <p:sp>
        <p:nvSpPr>
          <p:cNvPr id="13" name="1 Marcador de contenido"/>
          <p:cNvSpPr txBox="1">
            <a:spLocks/>
          </p:cNvSpPr>
          <p:nvPr/>
        </p:nvSpPr>
        <p:spPr>
          <a:xfrm>
            <a:off x="3108326" y="176214"/>
            <a:ext cx="6143625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3108325" y="176214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3260725" y="328614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0" name="1 Marcador de contenido"/>
          <p:cNvSpPr txBox="1">
            <a:spLocks/>
          </p:cNvSpPr>
          <p:nvPr/>
        </p:nvSpPr>
        <p:spPr>
          <a:xfrm>
            <a:off x="3060379" y="692696"/>
            <a:ext cx="5990827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0" indent="-342900" algn="ctr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ca-ES" sz="2400" b="1" dirty="0">
                <a:solidFill>
                  <a:srgbClr val="727CA3">
                    <a:lumMod val="50000"/>
                  </a:srgbClr>
                </a:solidFill>
                <a:latin typeface="Eurostile" panose="020B0504020202050204" pitchFamily="34" charset="0"/>
              </a:rPr>
              <a:t>En què es diferencia les pràctiques modalitat B de les pràctiques </a:t>
            </a:r>
            <a:r>
              <a:rPr lang="ca-ES" sz="2400" b="1" dirty="0" err="1">
                <a:solidFill>
                  <a:srgbClr val="727CA3">
                    <a:lumMod val="50000"/>
                  </a:srgbClr>
                </a:solidFill>
                <a:latin typeface="Eurostile" panose="020B0504020202050204" pitchFamily="34" charset="0"/>
              </a:rPr>
              <a:t>extracurriculars</a:t>
            </a:r>
            <a:r>
              <a:rPr lang="ca-ES" sz="2400" b="1" dirty="0">
                <a:solidFill>
                  <a:srgbClr val="727CA3">
                    <a:lumMod val="50000"/>
                  </a:srgbClr>
                </a:solidFill>
                <a:latin typeface="Eurostile" panose="020B0504020202050204" pitchFamily="34" charset="0"/>
              </a:rPr>
              <a:t>?</a:t>
            </a:r>
          </a:p>
          <a:p>
            <a:pPr marL="449263" indent="-404813" algn="just" fontAlgn="auto">
              <a:spcBef>
                <a:spcPts val="2400"/>
              </a:spcBef>
              <a:spcAft>
                <a:spcPts val="18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727CA3">
                    <a:lumMod val="50000"/>
                  </a:srgbClr>
                </a:solidFill>
                <a:latin typeface="Eurostile" panose="020B0504020202050204" pitchFamily="34" charset="0"/>
              </a:rPr>
              <a:t>Les pràctiques </a:t>
            </a:r>
            <a:r>
              <a:rPr lang="ca-ES" sz="2400" dirty="0" err="1">
                <a:solidFill>
                  <a:srgbClr val="727CA3">
                    <a:lumMod val="50000"/>
                  </a:srgbClr>
                </a:solidFill>
                <a:latin typeface="Eurostile" panose="020B0504020202050204" pitchFamily="34" charset="0"/>
              </a:rPr>
              <a:t>extracurriculars</a:t>
            </a:r>
            <a:r>
              <a:rPr lang="ca-ES" sz="2400" dirty="0">
                <a:solidFill>
                  <a:srgbClr val="727CA3">
                    <a:lumMod val="50000"/>
                  </a:srgbClr>
                </a:solidFill>
                <a:latin typeface="Eurostile" panose="020B0504020202050204" pitchFamily="34" charset="0"/>
              </a:rPr>
              <a:t> es fan quan el/la estudiant encara està cursant el grau o màster en la UV.</a:t>
            </a:r>
          </a:p>
          <a:p>
            <a:pPr marL="449263" indent="-404813" algn="just" fontAlgn="auto">
              <a:spcBef>
                <a:spcPts val="2400"/>
              </a:spcBef>
              <a:spcAft>
                <a:spcPts val="18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727CA3">
                    <a:lumMod val="50000"/>
                  </a:srgbClr>
                </a:solidFill>
                <a:latin typeface="Eurostile" panose="020B0504020202050204" pitchFamily="34" charset="0"/>
              </a:rPr>
              <a:t>Les pràctiques modalitat B es fan quan el/la estudiant ja ha finalitzat el grau o màster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8E93D1-5E31-2C03-65AD-E2020BECA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01" y="6021289"/>
            <a:ext cx="91440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17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 Marcador de contenido"/>
          <p:cNvSpPr txBox="1">
            <a:spLocks/>
          </p:cNvSpPr>
          <p:nvPr/>
        </p:nvSpPr>
        <p:spPr>
          <a:xfrm>
            <a:off x="3446886" y="361950"/>
            <a:ext cx="5688013" cy="619442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93675" y="361950"/>
            <a:ext cx="2736851" cy="17716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Tx/>
              <a:buChar char="•"/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48015" y="670694"/>
            <a:ext cx="25922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3200" b="1" dirty="0" err="1">
                <a:solidFill>
                  <a:prstClr val="white"/>
                </a:solidFill>
                <a:latin typeface="Eurostile" panose="020B0504020202050204" pitchFamily="34" charset="0"/>
              </a:rPr>
              <a:t>Modalitat</a:t>
            </a:r>
            <a:r>
              <a:rPr lang="es-ES" sz="3200" b="1" dirty="0">
                <a:solidFill>
                  <a:prstClr val="white"/>
                </a:solidFill>
                <a:latin typeface="Eurostile" panose="020B0504020202050204" pitchFamily="34" charset="0"/>
              </a:rPr>
              <a:t> B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3200" b="1" dirty="0" err="1">
                <a:solidFill>
                  <a:prstClr val="white"/>
                </a:solidFill>
                <a:latin typeface="Eurostile" panose="020B0504020202050204" pitchFamily="34" charset="0"/>
              </a:rPr>
              <a:t>Requisits</a:t>
            </a:r>
            <a:endParaRPr lang="es-ES" sz="3200" b="1" dirty="0">
              <a:solidFill>
                <a:prstClr val="white"/>
              </a:solidFill>
              <a:latin typeface="Eurostile" panose="020B0504020202050204" pitchFamily="34" charset="0"/>
            </a:endParaRPr>
          </a:p>
        </p:txBody>
      </p:sp>
      <p:sp>
        <p:nvSpPr>
          <p:cNvPr id="13" name="1 Marcador de contenido"/>
          <p:cNvSpPr txBox="1">
            <a:spLocks/>
          </p:cNvSpPr>
          <p:nvPr/>
        </p:nvSpPr>
        <p:spPr>
          <a:xfrm>
            <a:off x="3108326" y="176214"/>
            <a:ext cx="6143625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3108325" y="176214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3260725" y="328614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0" name="1 Marcador de contenido"/>
          <p:cNvSpPr txBox="1">
            <a:spLocks/>
          </p:cNvSpPr>
          <p:nvPr/>
        </p:nvSpPr>
        <p:spPr>
          <a:xfrm>
            <a:off x="3073824" y="636549"/>
            <a:ext cx="5990827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Estudiantat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amb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estudis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finalitzats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abans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 de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l'últim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dia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 del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termini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 de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sol·licitud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 (TFG o TFM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inclòs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)</a:t>
            </a:r>
          </a:p>
          <a:p>
            <a:pPr marL="387350" indent="-342900" algn="just" fontAlgn="auto">
              <a:spcBef>
                <a:spcPts val="1800"/>
              </a:spcBef>
              <a:spcAft>
                <a:spcPts val="18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pt-BR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No és </a:t>
            </a:r>
            <a:r>
              <a:rPr lang="pt-BR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necessari</a:t>
            </a:r>
            <a:r>
              <a:rPr lang="pt-BR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haver </a:t>
            </a:r>
            <a:r>
              <a:rPr lang="pt-BR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sol·licitat</a:t>
            </a:r>
            <a:r>
              <a:rPr lang="pt-BR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el</a:t>
            </a:r>
            <a:r>
              <a:rPr lang="pt-BR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títol</a:t>
            </a:r>
            <a:r>
              <a:rPr lang="pt-BR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de grau o </a:t>
            </a:r>
            <a:r>
              <a:rPr lang="pt-BR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màster</a:t>
            </a:r>
            <a:r>
              <a:rPr lang="pt-BR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.</a:t>
            </a:r>
          </a:p>
          <a:p>
            <a:pPr marL="387350" indent="-342900" algn="just" fontAlgn="auto">
              <a:spcBef>
                <a:spcPts val="1800"/>
              </a:spcBef>
              <a:spcAft>
                <a:spcPts val="1800"/>
              </a:spcAft>
              <a:buClr>
                <a:srgbClr val="727CA3"/>
              </a:buClr>
              <a:buFont typeface="Wingdings" panose="05000000000000000000" pitchFamily="2" charset="2"/>
              <a:buChar char="Ø"/>
              <a:defRPr/>
            </a:pPr>
            <a:r>
              <a:rPr lang="pt-BR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Contracte</a:t>
            </a:r>
            <a:r>
              <a:rPr lang="pt-BR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de </a:t>
            </a:r>
            <a:r>
              <a:rPr lang="pt-BR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pràctiques</a:t>
            </a:r>
            <a:r>
              <a:rPr lang="pt-BR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 (</a:t>
            </a:r>
            <a:r>
              <a:rPr lang="pt-BR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annex</a:t>
            </a:r>
            <a:r>
              <a:rPr lang="pt-BR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  <a:cs typeface="Arial" panose="020B0604020202020204" pitchFamily="34" charset="0"/>
              </a:rPr>
              <a:t>)</a:t>
            </a:r>
            <a:endParaRPr lang="es-ES" sz="2400" dirty="0">
              <a:solidFill>
                <a:srgbClr val="727CA3">
                  <a:lumMod val="50000"/>
                </a:srgbClr>
              </a:solidFill>
              <a:latin typeface="Eurostile" panose="020B0504020202050204" pitchFamily="34" charset="0"/>
            </a:endParaRPr>
          </a:p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314087-5615-6068-C125-191FB2655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01" y="6021289"/>
            <a:ext cx="91440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31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 Marcador de contenido"/>
          <p:cNvSpPr txBox="1">
            <a:spLocks/>
          </p:cNvSpPr>
          <p:nvPr/>
        </p:nvSpPr>
        <p:spPr>
          <a:xfrm>
            <a:off x="3419476" y="354014"/>
            <a:ext cx="5688013" cy="619442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endParaRPr lang="es-ES" sz="2100" spc="1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3" name="1 Marcador de contenido"/>
          <p:cNvSpPr txBox="1">
            <a:spLocks/>
          </p:cNvSpPr>
          <p:nvPr/>
        </p:nvSpPr>
        <p:spPr>
          <a:xfrm>
            <a:off x="3108326" y="176214"/>
            <a:ext cx="6143625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3108325" y="176214"/>
            <a:ext cx="5928171" cy="71405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ca-ES" sz="28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3241951" y="539056"/>
            <a:ext cx="5708812" cy="686425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fontAlgn="auto">
              <a:spcBef>
                <a:spcPts val="1200"/>
              </a:spcBef>
              <a:spcAft>
                <a:spcPts val="1200"/>
              </a:spcAft>
              <a:buClr>
                <a:srgbClr val="727CA3"/>
              </a:buClr>
              <a:buNone/>
              <a:defRPr/>
            </a:pPr>
            <a:endParaRPr lang="es-ES" sz="2400" dirty="0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370650" y="-119939"/>
            <a:ext cx="573683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fr-FR" b="1" dirty="0">
              <a:solidFill>
                <a:srgbClr val="C00000"/>
              </a:solidFill>
            </a:endParaRPr>
          </a:p>
          <a:p>
            <a:pPr algn="ctr"/>
            <a:endParaRPr lang="fr-FR" b="1" dirty="0">
              <a:solidFill>
                <a:srgbClr val="C00000"/>
              </a:solidFill>
            </a:endParaRPr>
          </a:p>
          <a:p>
            <a:pPr algn="ctr"/>
            <a:endParaRPr lang="fr-FR" sz="2400" b="1" dirty="0">
              <a:solidFill>
                <a:srgbClr val="C00000"/>
              </a:solidFill>
              <a:latin typeface="Eurostile" panose="020B0504020202050204" pitchFamily="34" charset="0"/>
            </a:endParaRPr>
          </a:p>
          <a:p>
            <a:pPr algn="ctr"/>
            <a:r>
              <a:rPr lang="fr-FR" sz="2400" b="1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Qui pot demanar </a:t>
            </a:r>
            <a:r>
              <a:rPr lang="fr-FR" sz="2400" b="1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pràctiques</a:t>
            </a: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 </a:t>
            </a:r>
            <a:r>
              <a:rPr lang="fr-FR" sz="2400" b="1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extracurriculars</a:t>
            </a: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 o </a:t>
            </a:r>
            <a:r>
              <a:rPr lang="fr-FR" sz="2400" b="1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Modalitat</a:t>
            </a: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 B en </a:t>
            </a:r>
            <a:r>
              <a:rPr lang="fr-FR" sz="2400" b="1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Forthem</a:t>
            </a: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?</a:t>
            </a:r>
          </a:p>
          <a:p>
            <a:pPr algn="ctr"/>
            <a:endParaRPr lang="es-ES" sz="2400" b="1" dirty="0">
              <a:solidFill>
                <a:srgbClr val="C00000"/>
              </a:solidFill>
              <a:latin typeface="Eurostile" panose="020B050402020205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ES" sz="2400" dirty="0" err="1">
                <a:solidFill>
                  <a:srgbClr val="9FB8CD">
                    <a:lumMod val="50000"/>
                  </a:srgbClr>
                </a:solidFill>
                <a:latin typeface="Eurostile" panose="020B0504020202050204" pitchFamily="34" charset="0"/>
              </a:rPr>
              <a:t>L'Aliança</a:t>
            </a:r>
            <a:r>
              <a:rPr lang="es-ES" sz="2400" dirty="0">
                <a:solidFill>
                  <a:srgbClr val="9FB8CD">
                    <a:lumMod val="50000"/>
                  </a:srgbClr>
                </a:solidFill>
                <a:latin typeface="Eurostile" panose="020B0504020202050204" pitchFamily="34" charset="0"/>
              </a:rPr>
              <a:t> </a:t>
            </a:r>
            <a:r>
              <a:rPr lang="es-ES" sz="24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FORTHEM </a:t>
            </a:r>
            <a:r>
              <a:rPr lang="es-ES" sz="24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està</a:t>
            </a:r>
            <a:r>
              <a:rPr lang="es-ES" sz="24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 formada per </a:t>
            </a:r>
            <a:r>
              <a:rPr lang="es-ES" sz="24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nou</a:t>
            </a:r>
            <a:r>
              <a:rPr lang="es-ES" sz="24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 </a:t>
            </a:r>
            <a:r>
              <a:rPr lang="es-ES" sz="2400" spc="15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universitats</a:t>
            </a:r>
            <a:r>
              <a:rPr lang="es-ES" sz="2400" spc="15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.</a:t>
            </a:r>
          </a:p>
          <a:p>
            <a:pPr lvl="0"/>
            <a:endParaRPr lang="es-ES" sz="2400" spc="150" dirty="0">
              <a:solidFill>
                <a:schemeClr val="accent2">
                  <a:lumMod val="50000"/>
                </a:schemeClr>
              </a:solidFill>
              <a:latin typeface="Eurostile" panose="020B050402020205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NOMÉS si </a:t>
            </a:r>
            <a:r>
              <a:rPr lang="fr-FR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prèviament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 t'han </a:t>
            </a:r>
            <a:r>
              <a:rPr lang="fr-FR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acceptat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 les </a:t>
            </a:r>
            <a:r>
              <a:rPr lang="fr-FR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pràctiques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 </a:t>
            </a:r>
            <a:r>
              <a:rPr lang="fr-FR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dins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 de l’</a:t>
            </a:r>
            <a:r>
              <a:rPr lang="fr-FR" sz="2400" dirty="0" err="1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aliança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  <a:t> FORTHEM (forthem@uv.es)</a:t>
            </a:r>
          </a:p>
          <a:p>
            <a:pPr lvl="0"/>
            <a:endParaRPr lang="es-ES" sz="2400" dirty="0">
              <a:solidFill>
                <a:srgbClr val="9FB8CD">
                  <a:lumMod val="50000"/>
                </a:srgbClr>
              </a:solidFill>
              <a:latin typeface="Eurostile" panose="020B050402020205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rgbClr val="9FB8CD">
                    <a:lumMod val="50000"/>
                  </a:srgbClr>
                </a:solidFill>
                <a:latin typeface="Eurostile" panose="020B0504020202050204" pitchFamily="34" charset="0"/>
                <a:hlinkClick r:id="rId2"/>
              </a:rPr>
              <a:t>https://www.forthem-alliance.eu/</a:t>
            </a:r>
            <a:r>
              <a:rPr lang="es-ES" sz="2400" dirty="0">
                <a:solidFill>
                  <a:srgbClr val="9FB8CD">
                    <a:lumMod val="50000"/>
                  </a:srgbClr>
                </a:solidFill>
                <a:latin typeface="Eurostile" panose="020B0504020202050204" pitchFamily="34" charset="0"/>
              </a:rPr>
              <a:t> </a:t>
            </a:r>
          </a:p>
          <a:p>
            <a:br>
              <a:rPr lang="es-ES" dirty="0">
                <a:solidFill>
                  <a:schemeClr val="accent2">
                    <a:lumMod val="50000"/>
                  </a:schemeClr>
                </a:solidFill>
                <a:latin typeface="Eurostile" panose="020B0504020202050204" pitchFamily="34" charset="0"/>
              </a:rPr>
            </a:br>
            <a:endParaRPr lang="es-ES" dirty="0">
              <a:solidFill>
                <a:schemeClr val="accent2">
                  <a:lumMod val="50000"/>
                </a:schemeClr>
              </a:solidFill>
              <a:latin typeface="Eurostile" panose="020B050402020205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B9222DF-F28E-12A4-0F40-4C023E8B5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01" y="6021289"/>
            <a:ext cx="9144000" cy="6480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1C54171-9CD1-B8CE-4967-AD8A1DBA8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31" y="692696"/>
            <a:ext cx="2258754" cy="1129377"/>
          </a:xfrm>
          <a:prstGeom prst="rect">
            <a:avLst/>
          </a:prstGeom>
        </p:spPr>
      </p:pic>
      <p:sp>
        <p:nvSpPr>
          <p:cNvPr id="4" name="38 Rectángulo">
            <a:extLst>
              <a:ext uri="{FF2B5EF4-FFF2-40B4-BE49-F238E27FC236}">
                <a16:creationId xmlns:a16="http://schemas.microsoft.com/office/drawing/2014/main" id="{1A19D6DB-D426-07AD-08AA-24013E43DE3C}"/>
              </a:ext>
            </a:extLst>
          </p:cNvPr>
          <p:cNvSpPr/>
          <p:nvPr/>
        </p:nvSpPr>
        <p:spPr>
          <a:xfrm>
            <a:off x="193675" y="361950"/>
            <a:ext cx="2736851" cy="17709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Tx/>
              <a:buChar char="•"/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43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e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3085</TotalTime>
  <Words>894</Words>
  <Application>Microsoft Office PowerPoint</Application>
  <PresentationFormat>Presentación en pantalla (4:3)</PresentationFormat>
  <Paragraphs>149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Eurostile</vt:lpstr>
      <vt:lpstr>Franklin Gothic Medium</vt:lpstr>
      <vt:lpstr>Tahoma</vt:lpstr>
      <vt:lpstr>Wingdings</vt:lpstr>
      <vt:lpstr>Wingdings 2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Viatge ecològic</vt:lpstr>
      <vt:lpstr>L'alumnat que realitze desplaçament ecològic rebrà estes 2 ajudes:</vt:lpstr>
      <vt:lpstr>Presentación de PowerPoint</vt:lpstr>
      <vt:lpstr>Presentación de PowerPoint</vt:lpstr>
      <vt:lpstr>Presentación de PowerPoint</vt:lpstr>
      <vt:lpstr>Important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</dc:title>
  <dc:creator>Silvia Mañes</dc:creator>
  <cp:lastModifiedBy>Silvia Maria Mañes Mañes</cp:lastModifiedBy>
  <cp:revision>60</cp:revision>
  <dcterms:created xsi:type="dcterms:W3CDTF">2025-09-18T10:25:24Z</dcterms:created>
  <dcterms:modified xsi:type="dcterms:W3CDTF">2025-11-05T08:17:40Z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2024-06-25T00:00:00Z</vt:filetime>
  </property>
  <property fmtid="{D5CDD505-2E9C-101B-9397-08002B2CF9AE}" pid="3" name="Creator">
    <vt:lpwstr>Acrobat PDFMaker 19 para PowerPoint</vt:lpwstr>
  </property>
  <property fmtid="{D5CDD505-2E9C-101B-9397-08002B2CF9AE}" pid="4" name="LastSaved">
    <vt:filetime>2025-09-18T00:00:00Z</vt:filetime>
  </property>
  <property fmtid="{D5CDD505-2E9C-101B-9397-08002B2CF9AE}" pid="5" name="Producer">
    <vt:lpwstr>Adobe PDF Library 19.21.90</vt:lpwstr>
  </property>
</Properties>
</file>