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301" r:id="rId2"/>
    <p:sldId id="30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03" r:id="rId18"/>
    <p:sldId id="308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05" r:id="rId28"/>
    <p:sldId id="283" r:id="rId29"/>
    <p:sldId id="299" r:id="rId30"/>
    <p:sldId id="285" r:id="rId31"/>
    <p:sldId id="286" r:id="rId32"/>
    <p:sldId id="306" r:id="rId33"/>
    <p:sldId id="288" r:id="rId34"/>
    <p:sldId id="289" r:id="rId35"/>
    <p:sldId id="290" r:id="rId36"/>
    <p:sldId id="291" r:id="rId37"/>
    <p:sldId id="292" r:id="rId38"/>
    <p:sldId id="307" r:id="rId39"/>
    <p:sldId id="294" r:id="rId40"/>
    <p:sldId id="298" r:id="rId41"/>
    <p:sldId id="296" r:id="rId42"/>
    <p:sldId id="297" r:id="rId4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2F7E4-4841-4CF1-AD12-434172713F75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DEB86-ACB0-4FF3-9D2C-52749E42C1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577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6577" y="6083970"/>
            <a:ext cx="3831989" cy="4092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22506" y="355008"/>
            <a:ext cx="3549650" cy="49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525B7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525B7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9001" y="1772424"/>
            <a:ext cx="8409305" cy="2647950"/>
          </a:xfrm>
          <a:custGeom>
            <a:avLst/>
            <a:gdLst/>
            <a:ahLst/>
            <a:cxnLst/>
            <a:rect l="l" t="t" r="r" b="b"/>
            <a:pathLst>
              <a:path w="8409305" h="2647950">
                <a:moveTo>
                  <a:pt x="8408683" y="0"/>
                </a:moveTo>
                <a:lnTo>
                  <a:pt x="4132554" y="0"/>
                </a:lnTo>
                <a:lnTo>
                  <a:pt x="0" y="0"/>
                </a:lnTo>
                <a:lnTo>
                  <a:pt x="0" y="254635"/>
                </a:lnTo>
                <a:lnTo>
                  <a:pt x="0" y="2647835"/>
                </a:lnTo>
                <a:lnTo>
                  <a:pt x="4132542" y="2647835"/>
                </a:lnTo>
                <a:lnTo>
                  <a:pt x="8408683" y="2647835"/>
                </a:lnTo>
                <a:lnTo>
                  <a:pt x="8408683" y="2378710"/>
                </a:lnTo>
                <a:lnTo>
                  <a:pt x="8408683" y="2109584"/>
                </a:lnTo>
                <a:lnTo>
                  <a:pt x="8408683" y="254635"/>
                </a:lnTo>
                <a:lnTo>
                  <a:pt x="8408683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525B7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6577" y="6240768"/>
            <a:ext cx="3831989" cy="4081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525B7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0613"/>
            <a:ext cx="2304288" cy="618691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9600" y="0"/>
            <a:ext cx="2379345" cy="1719580"/>
          </a:xfrm>
          <a:custGeom>
            <a:avLst/>
            <a:gdLst/>
            <a:ahLst/>
            <a:cxnLst/>
            <a:rect l="l" t="t" r="r" b="b"/>
            <a:pathLst>
              <a:path w="2379345" h="1719580">
                <a:moveTo>
                  <a:pt x="2378964" y="0"/>
                </a:moveTo>
                <a:lnTo>
                  <a:pt x="505968" y="0"/>
                </a:lnTo>
                <a:lnTo>
                  <a:pt x="505968" y="94488"/>
                </a:lnTo>
                <a:lnTo>
                  <a:pt x="0" y="94488"/>
                </a:lnTo>
                <a:lnTo>
                  <a:pt x="0" y="1066812"/>
                </a:lnTo>
                <a:lnTo>
                  <a:pt x="507492" y="1066812"/>
                </a:lnTo>
                <a:lnTo>
                  <a:pt x="507492" y="1719072"/>
                </a:lnTo>
                <a:lnTo>
                  <a:pt x="1694688" y="1719072"/>
                </a:lnTo>
                <a:lnTo>
                  <a:pt x="1694688" y="1066812"/>
                </a:lnTo>
                <a:lnTo>
                  <a:pt x="1694688" y="1053084"/>
                </a:lnTo>
                <a:lnTo>
                  <a:pt x="2378964" y="1053084"/>
                </a:lnTo>
                <a:lnTo>
                  <a:pt x="23789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7400" y="260604"/>
            <a:ext cx="2538983" cy="53187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42176" y="214884"/>
            <a:ext cx="2401823" cy="5318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2866" y="207943"/>
            <a:ext cx="8418266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525B7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15181" y="1262418"/>
            <a:ext cx="6858000" cy="4250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programa.internacional@uv.e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uv.es/seu-electronica/ca/electronica-uv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isco.uv.es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es.uv.es/uvPortalUVWeb/" TargetMode="External"/><Relationship Id="rId2" Type="http://schemas.openxmlformats.org/officeDocument/2006/relationships/hyperlink" Target="https://www.uv.es/webrelint/1_Programa_Erasmus_Estudis/1_1_Outgoing/1_1_1_Informacio_General/coordinadores_Titulacion__vale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uv.es/seu-electronica/ca/electronica-uv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Programa.internacional@uv.es" TargetMode="External"/><Relationship Id="rId2" Type="http://schemas.openxmlformats.org/officeDocument/2006/relationships/hyperlink" Target="http://www.uv.es/uvinternacional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8.png"/><Relationship Id="rId4" Type="http://schemas.openxmlformats.org/officeDocument/2006/relationships/image" Target="../media/image3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.es/portalumn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24617D-84DE-4E9D-8605-A75D0C803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8AB898-137A-43BB-AB6D-DAE6F99F83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FACD6E4-B7A8-4014-A3B7-AEA15B5B2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70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876" rIns="0" bIns="0" rtlCol="0">
            <a:spAutoFit/>
          </a:bodyPr>
          <a:lstStyle/>
          <a:p>
            <a:pPr marL="32512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528592"/>
                </a:solidFill>
                <a:latin typeface="Arial"/>
                <a:cs typeface="Arial"/>
              </a:rPr>
              <a:t>Criteris</a:t>
            </a:r>
            <a:r>
              <a:rPr sz="3200" b="1" spc="-80" dirty="0">
                <a:solidFill>
                  <a:srgbClr val="52859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528592"/>
                </a:solidFill>
                <a:latin typeface="Arial"/>
                <a:cs typeface="Arial"/>
              </a:rPr>
              <a:t>d’adjudicació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7961" y="1206855"/>
            <a:ext cx="8059420" cy="3981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sz="2200" spc="125" dirty="0">
                <a:solidFill>
                  <a:srgbClr val="3A3838"/>
                </a:solidFill>
                <a:latin typeface="Arial MT"/>
                <a:cs typeface="Arial MT"/>
              </a:rPr>
              <a:t>L'adjudicació</a:t>
            </a:r>
            <a:r>
              <a:rPr sz="2200" spc="3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60" dirty="0">
                <a:solidFill>
                  <a:srgbClr val="3A3838"/>
                </a:solidFill>
                <a:latin typeface="Arial MT"/>
                <a:cs typeface="Arial MT"/>
              </a:rPr>
              <a:t>es</a:t>
            </a:r>
            <a:r>
              <a:rPr sz="2200" spc="32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60" dirty="0">
                <a:solidFill>
                  <a:srgbClr val="3A3838"/>
                </a:solidFill>
                <a:latin typeface="Arial MT"/>
                <a:cs typeface="Arial MT"/>
              </a:rPr>
              <a:t>fa</a:t>
            </a:r>
            <a:r>
              <a:rPr sz="2200" spc="31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80" dirty="0">
                <a:solidFill>
                  <a:srgbClr val="3A3838"/>
                </a:solidFill>
                <a:latin typeface="Arial MT"/>
                <a:cs typeface="Arial MT"/>
              </a:rPr>
              <a:t>des</a:t>
            </a:r>
            <a:r>
              <a:rPr sz="2200" spc="32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85" dirty="0">
                <a:solidFill>
                  <a:srgbClr val="3A3838"/>
                </a:solidFill>
                <a:latin typeface="Arial MT"/>
                <a:cs typeface="Arial MT"/>
              </a:rPr>
              <a:t>del</a:t>
            </a:r>
            <a:r>
              <a:rPr sz="2200" spc="32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105" dirty="0">
                <a:solidFill>
                  <a:srgbClr val="0066CC"/>
                </a:solidFill>
                <a:latin typeface="Arial MT"/>
                <a:cs typeface="Arial MT"/>
              </a:rPr>
              <a:t>Servei</a:t>
            </a:r>
            <a:r>
              <a:rPr sz="2200" spc="345" dirty="0">
                <a:solidFill>
                  <a:srgbClr val="0066CC"/>
                </a:solidFill>
                <a:latin typeface="Arial MT"/>
                <a:cs typeface="Arial MT"/>
              </a:rPr>
              <a:t> </a:t>
            </a:r>
            <a:r>
              <a:rPr sz="2200" spc="60" dirty="0">
                <a:solidFill>
                  <a:srgbClr val="0066CC"/>
                </a:solidFill>
                <a:latin typeface="Arial MT"/>
                <a:cs typeface="Arial MT"/>
              </a:rPr>
              <a:t>de</a:t>
            </a:r>
            <a:r>
              <a:rPr sz="2200" spc="315" dirty="0">
                <a:solidFill>
                  <a:srgbClr val="0066CC"/>
                </a:solidFill>
                <a:latin typeface="Arial MT"/>
                <a:cs typeface="Arial MT"/>
              </a:rPr>
              <a:t> </a:t>
            </a:r>
            <a:r>
              <a:rPr sz="2200" spc="120" dirty="0">
                <a:solidFill>
                  <a:srgbClr val="0066CC"/>
                </a:solidFill>
                <a:latin typeface="Arial MT"/>
                <a:cs typeface="Arial MT"/>
              </a:rPr>
              <a:t>Relacions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ts val="2510"/>
              </a:lnSpc>
            </a:pPr>
            <a:r>
              <a:rPr sz="2200" spc="125" dirty="0">
                <a:solidFill>
                  <a:srgbClr val="0066CC"/>
                </a:solidFill>
                <a:latin typeface="Arial MT"/>
                <a:cs typeface="Arial MT"/>
              </a:rPr>
              <a:t>Internacionals</a:t>
            </a:r>
            <a:r>
              <a:rPr sz="2200" spc="355" dirty="0">
                <a:solidFill>
                  <a:srgbClr val="0066CC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0066CC"/>
                </a:solidFill>
                <a:latin typeface="Arial MT"/>
                <a:cs typeface="Arial MT"/>
              </a:rPr>
              <a:t>i</a:t>
            </a:r>
            <a:r>
              <a:rPr sz="2200" spc="310" dirty="0">
                <a:solidFill>
                  <a:srgbClr val="0066CC"/>
                </a:solidFill>
                <a:latin typeface="Arial MT"/>
                <a:cs typeface="Arial MT"/>
              </a:rPr>
              <a:t> </a:t>
            </a:r>
            <a:r>
              <a:rPr sz="2200" spc="120" dirty="0">
                <a:solidFill>
                  <a:srgbClr val="0066CC"/>
                </a:solidFill>
                <a:latin typeface="Arial MT"/>
                <a:cs typeface="Arial MT"/>
              </a:rPr>
              <a:t>Cooperació</a:t>
            </a:r>
            <a:r>
              <a:rPr sz="2200" spc="120" dirty="0">
                <a:solidFill>
                  <a:srgbClr val="3A3838"/>
                </a:solidFill>
                <a:latin typeface="Arial MT"/>
                <a:cs typeface="Arial MT"/>
              </a:rPr>
              <a:t>,</a:t>
            </a:r>
            <a:r>
              <a:rPr sz="2200" spc="37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u="sng" spc="60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 MT"/>
                <a:cs typeface="Arial MT"/>
              </a:rPr>
              <a:t>no</a:t>
            </a:r>
            <a:r>
              <a:rPr sz="2200" u="sng" spc="310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 MT"/>
                <a:cs typeface="Arial MT"/>
              </a:rPr>
              <a:t> </a:t>
            </a:r>
            <a:r>
              <a:rPr sz="2200" u="sng" spc="80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 MT"/>
                <a:cs typeface="Arial MT"/>
              </a:rPr>
              <a:t>des</a:t>
            </a:r>
            <a:r>
              <a:rPr sz="2200" u="sng" spc="325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 MT"/>
                <a:cs typeface="Arial MT"/>
              </a:rPr>
              <a:t> </a:t>
            </a:r>
            <a:r>
              <a:rPr sz="2200" u="sng" spc="60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 MT"/>
                <a:cs typeface="Arial MT"/>
              </a:rPr>
              <a:t>de</a:t>
            </a:r>
            <a:r>
              <a:rPr sz="2200" u="sng" spc="320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 MT"/>
                <a:cs typeface="Arial MT"/>
              </a:rPr>
              <a:t> </a:t>
            </a:r>
            <a:r>
              <a:rPr sz="2200" u="sng" spc="65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 MT"/>
                <a:cs typeface="Arial MT"/>
              </a:rPr>
              <a:t>la</a:t>
            </a:r>
            <a:r>
              <a:rPr sz="2200" u="sng" spc="315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 MT"/>
                <a:cs typeface="Arial MT"/>
              </a:rPr>
              <a:t> </a:t>
            </a:r>
            <a:r>
              <a:rPr sz="2200" u="sng" spc="105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 MT"/>
                <a:cs typeface="Arial MT"/>
              </a:rPr>
              <a:t>Facultat</a:t>
            </a:r>
            <a:r>
              <a:rPr sz="2200" spc="105" dirty="0">
                <a:solidFill>
                  <a:srgbClr val="3A3838"/>
                </a:solidFill>
                <a:latin typeface="Arial MT"/>
                <a:cs typeface="Arial MT"/>
              </a:rPr>
              <a:t>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955"/>
              </a:spcBef>
            </a:pPr>
            <a:endParaRPr sz="2200">
              <a:latin typeface="Arial MT"/>
              <a:cs typeface="Arial MT"/>
            </a:endParaRPr>
          </a:p>
          <a:p>
            <a:pPr marL="12700">
              <a:lnSpc>
                <a:spcPts val="2510"/>
              </a:lnSpc>
              <a:spcBef>
                <a:spcPts val="5"/>
              </a:spcBef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A</a:t>
            </a:r>
            <a:r>
              <a:rPr sz="2200" spc="18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105" dirty="0">
                <a:solidFill>
                  <a:srgbClr val="3A3838"/>
                </a:solidFill>
                <a:latin typeface="Arial MT"/>
                <a:cs typeface="Arial MT"/>
              </a:rPr>
              <a:t>causa</a:t>
            </a:r>
            <a:r>
              <a:rPr sz="2200" spc="32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60" dirty="0">
                <a:solidFill>
                  <a:srgbClr val="3A3838"/>
                </a:solidFill>
                <a:latin typeface="Arial MT"/>
                <a:cs typeface="Arial MT"/>
              </a:rPr>
              <a:t>de</a:t>
            </a:r>
            <a:r>
              <a:rPr sz="2200" spc="32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65" dirty="0">
                <a:solidFill>
                  <a:srgbClr val="3A3838"/>
                </a:solidFill>
                <a:latin typeface="Arial MT"/>
                <a:cs typeface="Arial MT"/>
              </a:rPr>
              <a:t>la</a:t>
            </a:r>
            <a:r>
              <a:rPr sz="2200" spc="31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120" dirty="0">
                <a:solidFill>
                  <a:srgbClr val="3A3838"/>
                </a:solidFill>
                <a:latin typeface="Arial MT"/>
                <a:cs typeface="Arial MT"/>
              </a:rPr>
              <a:t>complexitat</a:t>
            </a:r>
            <a:r>
              <a:rPr sz="2200" spc="37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95" dirty="0">
                <a:solidFill>
                  <a:srgbClr val="3A3838"/>
                </a:solidFill>
                <a:latin typeface="Arial MT"/>
                <a:cs typeface="Arial MT"/>
              </a:rPr>
              <a:t>dels</a:t>
            </a:r>
            <a:r>
              <a:rPr sz="2200" spc="32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114" dirty="0">
                <a:solidFill>
                  <a:srgbClr val="3A3838"/>
                </a:solidFill>
                <a:latin typeface="Arial MT"/>
                <a:cs typeface="Arial MT"/>
              </a:rPr>
              <a:t>terminis</a:t>
            </a:r>
            <a:r>
              <a:rPr sz="2200" spc="36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60" dirty="0">
                <a:solidFill>
                  <a:srgbClr val="3A3838"/>
                </a:solidFill>
                <a:latin typeface="Arial MT"/>
                <a:cs typeface="Arial MT"/>
              </a:rPr>
              <a:t>de</a:t>
            </a:r>
            <a:r>
              <a:rPr sz="2200" spc="32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114" dirty="0">
                <a:solidFill>
                  <a:srgbClr val="3A3838"/>
                </a:solidFill>
                <a:latin typeface="Arial MT"/>
                <a:cs typeface="Arial MT"/>
              </a:rPr>
              <a:t>nominació</a:t>
            </a:r>
            <a:r>
              <a:rPr sz="2200" spc="36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i</a:t>
            </a:r>
            <a:endParaRPr sz="2200">
              <a:latin typeface="Arial MT"/>
              <a:cs typeface="Arial MT"/>
            </a:endParaRPr>
          </a:p>
          <a:p>
            <a:pPr marL="12700" marR="62230" indent="-635">
              <a:lnSpc>
                <a:spcPts val="2380"/>
              </a:lnSpc>
              <a:spcBef>
                <a:spcPts val="160"/>
              </a:spcBef>
            </a:pPr>
            <a:r>
              <a:rPr sz="2200" spc="120" dirty="0">
                <a:solidFill>
                  <a:srgbClr val="3A3838"/>
                </a:solidFill>
                <a:latin typeface="Arial MT"/>
                <a:cs typeface="Arial MT"/>
              </a:rPr>
              <a:t>sol·licitud</a:t>
            </a:r>
            <a:r>
              <a:rPr sz="2200" spc="35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60" dirty="0">
                <a:solidFill>
                  <a:srgbClr val="3A3838"/>
                </a:solidFill>
                <a:latin typeface="Arial MT"/>
                <a:cs typeface="Arial MT"/>
              </a:rPr>
              <a:t>de</a:t>
            </a:r>
            <a:r>
              <a:rPr sz="2200" spc="31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85" dirty="0">
                <a:solidFill>
                  <a:srgbClr val="3A3838"/>
                </a:solidFill>
                <a:latin typeface="Arial MT"/>
                <a:cs typeface="Arial MT"/>
              </a:rPr>
              <a:t>les</a:t>
            </a:r>
            <a:r>
              <a:rPr sz="2200" spc="33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120" dirty="0">
                <a:solidFill>
                  <a:srgbClr val="3A3838"/>
                </a:solidFill>
                <a:latin typeface="Arial MT"/>
                <a:cs typeface="Arial MT"/>
              </a:rPr>
              <a:t>universitats</a:t>
            </a:r>
            <a:r>
              <a:rPr sz="2200" spc="37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60" dirty="0">
                <a:solidFill>
                  <a:srgbClr val="3A3838"/>
                </a:solidFill>
                <a:latin typeface="Arial MT"/>
                <a:cs typeface="Arial MT"/>
              </a:rPr>
              <a:t>de</a:t>
            </a:r>
            <a:r>
              <a:rPr sz="2200" spc="32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105" dirty="0">
                <a:solidFill>
                  <a:srgbClr val="3A3838"/>
                </a:solidFill>
                <a:latin typeface="Arial MT"/>
                <a:cs typeface="Arial MT"/>
              </a:rPr>
              <a:t>destí</a:t>
            </a:r>
            <a:r>
              <a:rPr sz="2200" spc="33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b="1" spc="55" dirty="0">
                <a:solidFill>
                  <a:srgbClr val="0066CC"/>
                </a:solidFill>
                <a:latin typeface="Arial"/>
                <a:cs typeface="Arial"/>
              </a:rPr>
              <a:t>no</a:t>
            </a:r>
            <a:r>
              <a:rPr sz="2200" b="1" spc="34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200" b="1" spc="60" dirty="0">
                <a:solidFill>
                  <a:srgbClr val="0066CC"/>
                </a:solidFill>
                <a:latin typeface="Arial"/>
                <a:cs typeface="Arial"/>
              </a:rPr>
              <a:t>hi</a:t>
            </a:r>
            <a:r>
              <a:rPr sz="2200" b="1" spc="3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200" b="1" spc="100" dirty="0">
                <a:solidFill>
                  <a:srgbClr val="0066CC"/>
                </a:solidFill>
                <a:latin typeface="Arial"/>
                <a:cs typeface="Arial"/>
              </a:rPr>
              <a:t>haurà</a:t>
            </a:r>
            <a:r>
              <a:rPr sz="2200" b="1" spc="35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200" b="1" spc="120" dirty="0">
                <a:solidFill>
                  <a:srgbClr val="0066CC"/>
                </a:solidFill>
                <a:latin typeface="Arial"/>
                <a:cs typeface="Arial"/>
              </a:rPr>
              <a:t>llista </a:t>
            </a:r>
            <a:r>
              <a:rPr sz="2200" b="1" spc="105" dirty="0">
                <a:solidFill>
                  <a:srgbClr val="0066CC"/>
                </a:solidFill>
                <a:latin typeface="Arial"/>
                <a:cs typeface="Arial"/>
              </a:rPr>
              <a:t>d'espera.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15"/>
              </a:spcBef>
            </a:pPr>
            <a:endParaRPr sz="2200">
              <a:latin typeface="Arial"/>
              <a:cs typeface="Arial"/>
            </a:endParaRPr>
          </a:p>
          <a:p>
            <a:pPr marL="12700" marR="5080">
              <a:lnSpc>
                <a:spcPts val="2380"/>
              </a:lnSpc>
            </a:pPr>
            <a:r>
              <a:rPr sz="2200" spc="60" dirty="0">
                <a:solidFill>
                  <a:srgbClr val="3A3838"/>
                </a:solidFill>
                <a:latin typeface="Arial MT"/>
                <a:cs typeface="Arial MT"/>
              </a:rPr>
              <a:t>En</a:t>
            </a:r>
            <a:r>
              <a:rPr sz="2200" spc="30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60" dirty="0">
                <a:solidFill>
                  <a:srgbClr val="3A3838"/>
                </a:solidFill>
                <a:latin typeface="Arial MT"/>
                <a:cs typeface="Arial MT"/>
              </a:rPr>
              <a:t>el</a:t>
            </a:r>
            <a:r>
              <a:rPr sz="2200" spc="32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85" dirty="0">
                <a:solidFill>
                  <a:srgbClr val="3A3838"/>
                </a:solidFill>
                <a:latin typeface="Arial MT"/>
                <a:cs typeface="Arial MT"/>
              </a:rPr>
              <a:t>cas</a:t>
            </a:r>
            <a:r>
              <a:rPr sz="2200" spc="31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125" dirty="0">
                <a:solidFill>
                  <a:srgbClr val="3A3838"/>
                </a:solidFill>
                <a:latin typeface="Arial MT"/>
                <a:cs typeface="Arial MT"/>
              </a:rPr>
              <a:t>d'aconseguir</a:t>
            </a:r>
            <a:r>
              <a:rPr sz="2200" spc="3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95" dirty="0">
                <a:solidFill>
                  <a:srgbClr val="3A3838"/>
                </a:solidFill>
                <a:latin typeface="Arial MT"/>
                <a:cs typeface="Arial MT"/>
              </a:rPr>
              <a:t>beca</a:t>
            </a:r>
            <a:r>
              <a:rPr sz="2200" spc="33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60" dirty="0">
                <a:solidFill>
                  <a:srgbClr val="3A3838"/>
                </a:solidFill>
                <a:latin typeface="Arial MT"/>
                <a:cs typeface="Arial MT"/>
              </a:rPr>
              <a:t>de</a:t>
            </a:r>
            <a:r>
              <a:rPr sz="2200" spc="31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114" dirty="0">
                <a:solidFill>
                  <a:srgbClr val="3A3838"/>
                </a:solidFill>
                <a:latin typeface="Arial MT"/>
                <a:cs typeface="Arial MT"/>
              </a:rPr>
              <a:t>Programa</a:t>
            </a:r>
            <a:r>
              <a:rPr sz="2200" spc="35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125" dirty="0">
                <a:solidFill>
                  <a:srgbClr val="3A3838"/>
                </a:solidFill>
                <a:latin typeface="Arial MT"/>
                <a:cs typeface="Arial MT"/>
              </a:rPr>
              <a:t>Internacional</a:t>
            </a:r>
            <a:r>
              <a:rPr sz="2200" spc="36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i </a:t>
            </a:r>
            <a:r>
              <a:rPr sz="2200" spc="114" dirty="0">
                <a:solidFill>
                  <a:srgbClr val="3A3838"/>
                </a:solidFill>
                <a:latin typeface="Arial MT"/>
                <a:cs typeface="Arial MT"/>
              </a:rPr>
              <a:t>d'Erasmus</a:t>
            </a:r>
            <a:r>
              <a:rPr sz="2200" spc="37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114" dirty="0">
                <a:solidFill>
                  <a:srgbClr val="3A3838"/>
                </a:solidFill>
                <a:latin typeface="Arial MT"/>
                <a:cs typeface="Arial MT"/>
              </a:rPr>
              <a:t>Estudis</a:t>
            </a:r>
            <a:r>
              <a:rPr sz="2200" spc="33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85" dirty="0">
                <a:solidFill>
                  <a:srgbClr val="3A3838"/>
                </a:solidFill>
                <a:latin typeface="Arial MT"/>
                <a:cs typeface="Arial MT"/>
              </a:rPr>
              <a:t>per</a:t>
            </a:r>
            <a:r>
              <a:rPr sz="2200" spc="32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60" dirty="0">
                <a:solidFill>
                  <a:srgbClr val="3A3838"/>
                </a:solidFill>
                <a:latin typeface="Arial MT"/>
                <a:cs typeface="Arial MT"/>
              </a:rPr>
              <a:t>al</a:t>
            </a:r>
            <a:r>
              <a:rPr sz="2200" spc="32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105" dirty="0">
                <a:solidFill>
                  <a:srgbClr val="3A3838"/>
                </a:solidFill>
                <a:latin typeface="Arial MT"/>
                <a:cs typeface="Arial MT"/>
              </a:rPr>
              <a:t>mateix</a:t>
            </a:r>
            <a:r>
              <a:rPr sz="2200" spc="35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105" dirty="0">
                <a:solidFill>
                  <a:srgbClr val="3A3838"/>
                </a:solidFill>
                <a:latin typeface="Arial MT"/>
                <a:cs typeface="Arial MT"/>
              </a:rPr>
              <a:t>curs,</a:t>
            </a:r>
            <a:r>
              <a:rPr sz="2200" spc="33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b="1" spc="60" dirty="0">
                <a:solidFill>
                  <a:srgbClr val="0066CC"/>
                </a:solidFill>
                <a:latin typeface="Arial"/>
                <a:cs typeface="Arial"/>
              </a:rPr>
              <a:t>la</a:t>
            </a:r>
            <a:r>
              <a:rPr sz="2200" b="1" spc="3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200" b="1" spc="120" dirty="0">
                <a:solidFill>
                  <a:srgbClr val="0066CC"/>
                </a:solidFill>
                <a:latin typeface="Arial"/>
                <a:cs typeface="Arial"/>
              </a:rPr>
              <a:t>persona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205"/>
              </a:lnSpc>
            </a:pPr>
            <a:r>
              <a:rPr sz="2200" b="1" spc="125" dirty="0">
                <a:solidFill>
                  <a:srgbClr val="0066CC"/>
                </a:solidFill>
                <a:latin typeface="Arial"/>
                <a:cs typeface="Arial"/>
              </a:rPr>
              <a:t>adjudicatària</a:t>
            </a:r>
            <a:r>
              <a:rPr sz="2200" b="1" spc="36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200" b="1" spc="100" dirty="0">
                <a:solidFill>
                  <a:srgbClr val="0066CC"/>
                </a:solidFill>
                <a:latin typeface="Arial"/>
                <a:cs typeface="Arial"/>
              </a:rPr>
              <a:t>haurà</a:t>
            </a:r>
            <a:r>
              <a:rPr sz="2200" b="1" spc="35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200" b="1" spc="120" dirty="0">
                <a:solidFill>
                  <a:srgbClr val="0066CC"/>
                </a:solidFill>
                <a:latin typeface="Arial"/>
                <a:cs typeface="Arial"/>
              </a:rPr>
              <a:t>d'acceptar</a:t>
            </a:r>
            <a:r>
              <a:rPr sz="2200" b="1" spc="35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200" b="1" spc="80" dirty="0">
                <a:solidFill>
                  <a:srgbClr val="0066CC"/>
                </a:solidFill>
                <a:latin typeface="Arial"/>
                <a:cs typeface="Arial"/>
              </a:rPr>
              <a:t>una</a:t>
            </a:r>
            <a:r>
              <a:rPr sz="2200" b="1" spc="35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200" b="1" spc="55" dirty="0">
                <a:solidFill>
                  <a:srgbClr val="0066CC"/>
                </a:solidFill>
                <a:latin typeface="Arial"/>
                <a:cs typeface="Arial"/>
              </a:rPr>
              <a:t>de</a:t>
            </a:r>
            <a:r>
              <a:rPr sz="2200" b="1" spc="3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200" b="1" spc="85" dirty="0">
                <a:solidFill>
                  <a:srgbClr val="0066CC"/>
                </a:solidFill>
                <a:latin typeface="Arial"/>
                <a:cs typeface="Arial"/>
              </a:rPr>
              <a:t>les</a:t>
            </a:r>
            <a:r>
              <a:rPr sz="2200" b="1" spc="3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200" b="1" spc="110" dirty="0">
                <a:solidFill>
                  <a:srgbClr val="0066CC"/>
                </a:solidFill>
                <a:latin typeface="Arial"/>
                <a:cs typeface="Arial"/>
              </a:rPr>
              <a:t>dues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510"/>
              </a:lnSpc>
            </a:pPr>
            <a:r>
              <a:rPr sz="2200" b="1" spc="110" dirty="0">
                <a:solidFill>
                  <a:srgbClr val="0066CC"/>
                </a:solidFill>
                <a:latin typeface="Arial"/>
                <a:cs typeface="Arial"/>
              </a:rPr>
              <a:t>beques</a:t>
            </a:r>
            <a:r>
              <a:rPr sz="2200" spc="110" dirty="0">
                <a:solidFill>
                  <a:srgbClr val="0066CC"/>
                </a:solidFill>
                <a:latin typeface="Arial MT"/>
                <a:cs typeface="Arial MT"/>
              </a:rPr>
              <a:t>,</a:t>
            </a:r>
            <a:r>
              <a:rPr sz="2200" spc="365" dirty="0">
                <a:solidFill>
                  <a:srgbClr val="0066CC"/>
                </a:solidFill>
                <a:latin typeface="Arial MT"/>
                <a:cs typeface="Arial MT"/>
              </a:rPr>
              <a:t> </a:t>
            </a:r>
            <a:r>
              <a:rPr sz="2200" spc="65" dirty="0">
                <a:solidFill>
                  <a:srgbClr val="3A3838"/>
                </a:solidFill>
                <a:latin typeface="Arial MT"/>
                <a:cs typeface="Arial MT"/>
              </a:rPr>
              <a:t>la</a:t>
            </a:r>
            <a:r>
              <a:rPr sz="2200" spc="30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95" dirty="0">
                <a:solidFill>
                  <a:srgbClr val="3A3838"/>
                </a:solidFill>
                <a:latin typeface="Arial MT"/>
                <a:cs typeface="Arial MT"/>
              </a:rPr>
              <a:t>qual</a:t>
            </a:r>
            <a:r>
              <a:rPr sz="2200" spc="33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95" dirty="0">
                <a:solidFill>
                  <a:srgbClr val="3A3838"/>
                </a:solidFill>
                <a:latin typeface="Arial MT"/>
                <a:cs typeface="Arial MT"/>
              </a:rPr>
              <a:t>cosa</a:t>
            </a:r>
            <a:r>
              <a:rPr sz="2200" spc="32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114" dirty="0">
                <a:solidFill>
                  <a:srgbClr val="3A3838"/>
                </a:solidFill>
                <a:latin typeface="Arial MT"/>
                <a:cs typeface="Arial MT"/>
              </a:rPr>
              <a:t>suposarà</a:t>
            </a:r>
            <a:r>
              <a:rPr sz="2200" spc="3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65" dirty="0">
                <a:solidFill>
                  <a:srgbClr val="3A3838"/>
                </a:solidFill>
                <a:latin typeface="Arial MT"/>
                <a:cs typeface="Arial MT"/>
              </a:rPr>
              <a:t>la</a:t>
            </a:r>
            <a:r>
              <a:rPr sz="2200" spc="32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114" dirty="0">
                <a:solidFill>
                  <a:srgbClr val="3A3838"/>
                </a:solidFill>
                <a:latin typeface="Arial MT"/>
                <a:cs typeface="Arial MT"/>
              </a:rPr>
              <a:t>renúncia</a:t>
            </a:r>
            <a:r>
              <a:rPr sz="2200" spc="3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60" dirty="0">
                <a:solidFill>
                  <a:srgbClr val="3A3838"/>
                </a:solidFill>
                <a:latin typeface="Arial MT"/>
                <a:cs typeface="Arial MT"/>
              </a:rPr>
              <a:t>de</a:t>
            </a:r>
            <a:r>
              <a:rPr sz="2200" spc="32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105" dirty="0">
                <a:solidFill>
                  <a:srgbClr val="3A3838"/>
                </a:solidFill>
                <a:latin typeface="Arial MT"/>
                <a:cs typeface="Arial MT"/>
              </a:rPr>
              <a:t>l'altra.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CE3CE6-2BE3-4800-B24B-B1FFEA4B28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6" y="6019800"/>
            <a:ext cx="4040124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528592"/>
                </a:solidFill>
                <a:latin typeface="Arial"/>
                <a:cs typeface="Arial"/>
              </a:rPr>
              <a:t>Criteris</a:t>
            </a:r>
            <a:r>
              <a:rPr sz="3200" b="1" spc="-80" dirty="0">
                <a:solidFill>
                  <a:srgbClr val="52859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528592"/>
                </a:solidFill>
                <a:latin typeface="Arial"/>
                <a:cs typeface="Arial"/>
              </a:rPr>
              <a:t>d’adjudicació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7743" y="890773"/>
            <a:ext cx="8550910" cy="4148454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360"/>
              </a:spcBef>
              <a:buFont typeface="Wingdings"/>
              <a:buChar char=""/>
              <a:tabLst>
                <a:tab pos="354965" algn="l"/>
              </a:tabLst>
            </a:pPr>
            <a:r>
              <a:rPr sz="2000" b="1" spc="120" dirty="0">
                <a:solidFill>
                  <a:srgbClr val="0066CC"/>
                </a:solidFill>
                <a:latin typeface="Arial"/>
                <a:cs typeface="Arial"/>
              </a:rPr>
              <a:t>Exemple:</a:t>
            </a:r>
            <a:endParaRPr sz="2000">
              <a:latin typeface="Arial"/>
              <a:cs typeface="Arial"/>
            </a:endParaRPr>
          </a:p>
          <a:p>
            <a:pPr marL="354965" marR="5080">
              <a:lnSpc>
                <a:spcPct val="79300"/>
              </a:lnSpc>
              <a:spcBef>
                <a:spcPts val="1865"/>
              </a:spcBef>
              <a:tabLst>
                <a:tab pos="697865" algn="l"/>
              </a:tabLst>
            </a:pPr>
            <a:r>
              <a:rPr sz="2100" b="1" spc="-380" dirty="0">
                <a:latin typeface="Leelawadee UI"/>
                <a:cs typeface="Leelawadee UI"/>
              </a:rPr>
              <a:t>◻</a:t>
            </a:r>
            <a:r>
              <a:rPr sz="2100" b="1" dirty="0">
                <a:latin typeface="Leelawadee UI"/>
                <a:cs typeface="Leelawadee UI"/>
              </a:rPr>
              <a:t>	</a:t>
            </a:r>
            <a:r>
              <a:rPr sz="2000" b="1" i="1" spc="75" dirty="0">
                <a:solidFill>
                  <a:srgbClr val="3A3838"/>
                </a:solidFill>
                <a:latin typeface="Arial"/>
                <a:cs typeface="Arial"/>
              </a:rPr>
              <a:t>La</a:t>
            </a:r>
            <a:r>
              <a:rPr sz="2000" b="1" i="1" spc="28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b="1" i="1" spc="130" dirty="0">
                <a:solidFill>
                  <a:srgbClr val="3A3838"/>
                </a:solidFill>
                <a:latin typeface="Arial"/>
                <a:cs typeface="Arial"/>
              </a:rPr>
              <a:t>University</a:t>
            </a:r>
            <a:r>
              <a:rPr sz="2000" b="1" i="1" spc="26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b="1" i="1" spc="75" dirty="0">
                <a:solidFill>
                  <a:srgbClr val="3A3838"/>
                </a:solidFill>
                <a:latin typeface="Arial"/>
                <a:cs typeface="Arial"/>
              </a:rPr>
              <a:t>of</a:t>
            </a:r>
            <a:r>
              <a:rPr sz="2000" b="1" i="1" spc="28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b="1" i="1" spc="125" dirty="0">
                <a:solidFill>
                  <a:srgbClr val="3A3838"/>
                </a:solidFill>
                <a:latin typeface="Arial"/>
                <a:cs typeface="Arial"/>
              </a:rPr>
              <a:t>Wollongong</a:t>
            </a:r>
            <a:r>
              <a:rPr sz="2000" b="1" i="1" spc="26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b="1" i="1" spc="130" dirty="0">
                <a:solidFill>
                  <a:srgbClr val="3A3838"/>
                </a:solidFill>
                <a:latin typeface="Arial"/>
                <a:cs typeface="Arial"/>
              </a:rPr>
              <a:t>ofereix</a:t>
            </a:r>
            <a:r>
              <a:rPr sz="2000" b="1" i="1" spc="27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3A3838"/>
                </a:solidFill>
                <a:latin typeface="Arial"/>
                <a:cs typeface="Arial"/>
              </a:rPr>
              <a:t>4</a:t>
            </a:r>
            <a:r>
              <a:rPr sz="2000" b="1" i="1" spc="28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b="1" i="1" spc="125" dirty="0">
                <a:solidFill>
                  <a:srgbClr val="3A3838"/>
                </a:solidFill>
                <a:latin typeface="Arial"/>
                <a:cs typeface="Arial"/>
              </a:rPr>
              <a:t>places</a:t>
            </a:r>
            <a:r>
              <a:rPr sz="2000" b="1" i="1" spc="254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b="1" i="1" spc="120" dirty="0">
                <a:solidFill>
                  <a:srgbClr val="3A3838"/>
                </a:solidFill>
                <a:latin typeface="Arial"/>
                <a:cs typeface="Arial"/>
              </a:rPr>
              <a:t>semestrals </a:t>
            </a:r>
            <a:r>
              <a:rPr sz="2000" b="1" i="1" dirty="0">
                <a:solidFill>
                  <a:srgbClr val="3A3838"/>
                </a:solidFill>
                <a:latin typeface="Arial"/>
                <a:cs typeface="Arial"/>
              </a:rPr>
              <a:t>i</a:t>
            </a:r>
            <a:r>
              <a:rPr sz="2000" b="1" i="1" spc="29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b="1" i="1" spc="70" dirty="0">
                <a:solidFill>
                  <a:srgbClr val="3A3838"/>
                </a:solidFill>
                <a:latin typeface="Arial"/>
                <a:cs typeface="Arial"/>
              </a:rPr>
              <a:t>en</a:t>
            </a:r>
            <a:r>
              <a:rPr sz="2000" b="1" i="1" spc="28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b="1" i="1" spc="125" dirty="0">
                <a:solidFill>
                  <a:srgbClr val="3A3838"/>
                </a:solidFill>
                <a:latin typeface="Arial"/>
                <a:cs typeface="Arial"/>
              </a:rPr>
              <a:t>Portal</a:t>
            </a:r>
            <a:r>
              <a:rPr sz="2000" b="1" i="1" spc="26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b="1" i="1" spc="75" dirty="0">
                <a:solidFill>
                  <a:srgbClr val="3A3838"/>
                </a:solidFill>
                <a:latin typeface="Arial"/>
                <a:cs typeface="Arial"/>
              </a:rPr>
              <a:t>de</a:t>
            </a:r>
            <a:r>
              <a:rPr sz="2000" b="1" i="1" spc="28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b="1" i="1" spc="135" dirty="0">
                <a:solidFill>
                  <a:srgbClr val="3A3838"/>
                </a:solidFill>
                <a:latin typeface="Arial"/>
                <a:cs typeface="Arial"/>
              </a:rPr>
              <a:t>l'estudiant</a:t>
            </a:r>
            <a:r>
              <a:rPr sz="2000" b="1" i="1" spc="254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b="1" i="1" spc="120" dirty="0">
                <a:solidFill>
                  <a:srgbClr val="3A3838"/>
                </a:solidFill>
                <a:latin typeface="Arial"/>
                <a:cs typeface="Arial"/>
              </a:rPr>
              <a:t>veiem</a:t>
            </a:r>
            <a:r>
              <a:rPr sz="2000" b="1" i="1" spc="254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b="1" i="1" spc="100" dirty="0">
                <a:solidFill>
                  <a:srgbClr val="3A3838"/>
                </a:solidFill>
                <a:latin typeface="Arial"/>
                <a:cs typeface="Arial"/>
              </a:rPr>
              <a:t>això:</a:t>
            </a:r>
            <a:endParaRPr sz="2000">
              <a:latin typeface="Arial"/>
              <a:cs typeface="Arial"/>
            </a:endParaRPr>
          </a:p>
          <a:p>
            <a:pPr marL="1957070" marR="4599940">
              <a:lnSpc>
                <a:spcPct val="80000"/>
              </a:lnSpc>
              <a:spcBef>
                <a:spcPts val="1920"/>
              </a:spcBef>
            </a:pPr>
            <a:r>
              <a:rPr sz="2000" i="1" dirty="0">
                <a:solidFill>
                  <a:srgbClr val="3A3838"/>
                </a:solidFill>
                <a:latin typeface="Arial"/>
                <a:cs typeface="Arial"/>
              </a:rPr>
              <a:t>9</a:t>
            </a:r>
            <a:r>
              <a:rPr sz="2000" i="1" spc="28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i="1" spc="120" dirty="0">
                <a:solidFill>
                  <a:srgbClr val="3A3838"/>
                </a:solidFill>
                <a:latin typeface="Arial"/>
                <a:cs typeface="Arial"/>
              </a:rPr>
              <a:t>mesos</a:t>
            </a:r>
            <a:r>
              <a:rPr sz="2000" i="1" spc="254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A3838"/>
                </a:solidFill>
                <a:latin typeface="Arial"/>
                <a:cs typeface="Arial"/>
              </a:rPr>
              <a:t>1</a:t>
            </a:r>
            <a:r>
              <a:rPr sz="2000" i="1" spc="29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i="1" spc="95" dirty="0">
                <a:solidFill>
                  <a:srgbClr val="3A3838"/>
                </a:solidFill>
                <a:latin typeface="Arial"/>
                <a:cs typeface="Arial"/>
              </a:rPr>
              <a:t>pers </a:t>
            </a:r>
            <a:r>
              <a:rPr sz="2000" i="1" dirty="0">
                <a:solidFill>
                  <a:srgbClr val="3A3838"/>
                </a:solidFill>
                <a:latin typeface="Arial"/>
                <a:cs typeface="Arial"/>
              </a:rPr>
              <a:t>5</a:t>
            </a:r>
            <a:r>
              <a:rPr sz="2000" i="1" spc="28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i="1" spc="120" dirty="0">
                <a:solidFill>
                  <a:srgbClr val="3A3838"/>
                </a:solidFill>
                <a:latin typeface="Arial"/>
                <a:cs typeface="Arial"/>
              </a:rPr>
              <a:t>mesos</a:t>
            </a:r>
            <a:r>
              <a:rPr sz="2000" i="1" spc="254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A3838"/>
                </a:solidFill>
                <a:latin typeface="Arial"/>
                <a:cs typeface="Arial"/>
              </a:rPr>
              <a:t>2</a:t>
            </a:r>
            <a:r>
              <a:rPr sz="2000" i="1" spc="29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i="1" spc="95" dirty="0">
                <a:solidFill>
                  <a:srgbClr val="3A3838"/>
                </a:solidFill>
                <a:latin typeface="Arial"/>
                <a:cs typeface="Arial"/>
              </a:rPr>
              <a:t>pers</a:t>
            </a:r>
            <a:endParaRPr sz="2000">
              <a:latin typeface="Arial"/>
              <a:cs typeface="Arial"/>
            </a:endParaRPr>
          </a:p>
          <a:p>
            <a:pPr marL="355600" marR="1140460" indent="-635">
              <a:lnSpc>
                <a:spcPct val="79300"/>
              </a:lnSpc>
              <a:spcBef>
                <a:spcPts val="1860"/>
              </a:spcBef>
              <a:tabLst>
                <a:tab pos="697865" algn="l"/>
              </a:tabLst>
            </a:pPr>
            <a:r>
              <a:rPr sz="2100" spc="-315" dirty="0">
                <a:solidFill>
                  <a:srgbClr val="3A3838"/>
                </a:solidFill>
                <a:latin typeface="Cambria"/>
                <a:cs typeface="Cambria"/>
              </a:rPr>
              <a:t>◻</a:t>
            </a:r>
            <a:r>
              <a:rPr sz="2100" dirty="0">
                <a:solidFill>
                  <a:srgbClr val="3A3838"/>
                </a:solidFill>
                <a:latin typeface="Cambria"/>
                <a:cs typeface="Cambria"/>
              </a:rPr>
              <a:t>	</a:t>
            </a:r>
            <a:r>
              <a:rPr sz="2000" i="1" spc="105" dirty="0">
                <a:solidFill>
                  <a:srgbClr val="3A3838"/>
                </a:solidFill>
                <a:latin typeface="Arial"/>
                <a:cs typeface="Arial"/>
              </a:rPr>
              <a:t>Això</a:t>
            </a:r>
            <a:r>
              <a:rPr sz="2000" i="1" spc="28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i="1" spc="95" dirty="0">
                <a:solidFill>
                  <a:srgbClr val="3A3838"/>
                </a:solidFill>
                <a:latin typeface="Arial"/>
                <a:cs typeface="Arial"/>
              </a:rPr>
              <a:t>vol</a:t>
            </a:r>
            <a:r>
              <a:rPr sz="2000" i="1" spc="29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i="1" spc="100" dirty="0">
                <a:solidFill>
                  <a:srgbClr val="3A3838"/>
                </a:solidFill>
                <a:latin typeface="Arial"/>
                <a:cs typeface="Arial"/>
              </a:rPr>
              <a:t>dir</a:t>
            </a:r>
            <a:r>
              <a:rPr sz="2000" i="1" spc="28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i="1" spc="100" dirty="0">
                <a:solidFill>
                  <a:srgbClr val="3A3838"/>
                </a:solidFill>
                <a:latin typeface="Arial"/>
                <a:cs typeface="Arial"/>
              </a:rPr>
              <a:t>que</a:t>
            </a:r>
            <a:r>
              <a:rPr sz="2000" i="1" spc="28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i="1" spc="130" dirty="0">
                <a:solidFill>
                  <a:srgbClr val="3A3838"/>
                </a:solidFill>
                <a:latin typeface="Arial"/>
                <a:cs typeface="Arial"/>
              </a:rPr>
              <a:t>disposem</a:t>
            </a:r>
            <a:r>
              <a:rPr sz="2000" i="1" spc="26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i="1" spc="75" dirty="0">
                <a:solidFill>
                  <a:srgbClr val="3A3838"/>
                </a:solidFill>
                <a:latin typeface="Arial"/>
                <a:cs typeface="Arial"/>
              </a:rPr>
              <a:t>de</a:t>
            </a:r>
            <a:r>
              <a:rPr sz="2000" i="1" spc="29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A3838"/>
                </a:solidFill>
                <a:latin typeface="Arial"/>
                <a:cs typeface="Arial"/>
              </a:rPr>
              <a:t>4</a:t>
            </a:r>
            <a:r>
              <a:rPr sz="2000" i="1" spc="29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i="1" spc="120" dirty="0">
                <a:solidFill>
                  <a:srgbClr val="3A3838"/>
                </a:solidFill>
                <a:latin typeface="Arial"/>
                <a:cs typeface="Arial"/>
              </a:rPr>
              <a:t>places</a:t>
            </a:r>
            <a:r>
              <a:rPr sz="2000" i="1" spc="27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i="1" spc="130" dirty="0">
                <a:solidFill>
                  <a:srgbClr val="3A3838"/>
                </a:solidFill>
                <a:latin typeface="Arial"/>
                <a:cs typeface="Arial"/>
              </a:rPr>
              <a:t>semestrals</a:t>
            </a:r>
            <a:r>
              <a:rPr sz="2000" i="1" spc="26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i="1" spc="-50" dirty="0">
                <a:solidFill>
                  <a:srgbClr val="3A3838"/>
                </a:solidFill>
                <a:latin typeface="Arial"/>
                <a:cs typeface="Arial"/>
              </a:rPr>
              <a:t>a </a:t>
            </a:r>
            <a:r>
              <a:rPr sz="2000" i="1" spc="125" dirty="0">
                <a:solidFill>
                  <a:srgbClr val="3A3838"/>
                </a:solidFill>
                <a:latin typeface="Arial"/>
                <a:cs typeface="Arial"/>
              </a:rPr>
              <a:t>adjudicar</a:t>
            </a:r>
            <a:r>
              <a:rPr sz="2000" i="1" spc="26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i="1" spc="75" dirty="0">
                <a:solidFill>
                  <a:srgbClr val="3A3838"/>
                </a:solidFill>
                <a:latin typeface="Arial"/>
                <a:cs typeface="Arial"/>
              </a:rPr>
              <a:t>en</a:t>
            </a:r>
            <a:r>
              <a:rPr sz="2000" i="1" spc="28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i="1" spc="125" dirty="0">
                <a:solidFill>
                  <a:srgbClr val="3A3838"/>
                </a:solidFill>
                <a:latin typeface="Arial"/>
                <a:cs typeface="Arial"/>
              </a:rPr>
              <a:t>funció</a:t>
            </a:r>
            <a:r>
              <a:rPr sz="2000" i="1" spc="27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i="1" spc="90" dirty="0">
                <a:solidFill>
                  <a:srgbClr val="3A3838"/>
                </a:solidFill>
                <a:latin typeface="Arial"/>
                <a:cs typeface="Arial"/>
              </a:rPr>
              <a:t>del</a:t>
            </a:r>
            <a:r>
              <a:rPr sz="2000" i="1" spc="28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i="1" spc="100" dirty="0">
                <a:solidFill>
                  <a:srgbClr val="3A3838"/>
                </a:solidFill>
                <a:latin typeface="Arial"/>
                <a:cs typeface="Arial"/>
              </a:rPr>
              <a:t>que</a:t>
            </a:r>
            <a:r>
              <a:rPr sz="2000" i="1" spc="28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i="1" spc="125" dirty="0">
                <a:solidFill>
                  <a:srgbClr val="3A3838"/>
                </a:solidFill>
                <a:latin typeface="Arial"/>
                <a:cs typeface="Arial"/>
              </a:rPr>
              <a:t>demane</a:t>
            </a:r>
            <a:r>
              <a:rPr sz="2000" i="1" spc="26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i="1" spc="114" dirty="0">
                <a:solidFill>
                  <a:srgbClr val="3A3838"/>
                </a:solidFill>
                <a:latin typeface="Arial"/>
                <a:cs typeface="Arial"/>
              </a:rPr>
              <a:t>cada</a:t>
            </a:r>
            <a:r>
              <a:rPr sz="2000" i="1" spc="26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i="1" spc="120" dirty="0">
                <a:solidFill>
                  <a:srgbClr val="3A3838"/>
                </a:solidFill>
                <a:latin typeface="Arial"/>
                <a:cs typeface="Arial"/>
              </a:rPr>
              <a:t>estudiant</a:t>
            </a:r>
            <a:r>
              <a:rPr sz="2000" spc="120" dirty="0">
                <a:solidFill>
                  <a:srgbClr val="3A3838"/>
                </a:solidFill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  <a:p>
            <a:pPr marL="698500" indent="-342900">
              <a:lnSpc>
                <a:spcPts val="2160"/>
              </a:lnSpc>
              <a:spcBef>
                <a:spcPts val="1440"/>
              </a:spcBef>
              <a:buChar char="•"/>
              <a:tabLst>
                <a:tab pos="698500" algn="l"/>
              </a:tabLst>
            </a:pP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1</a:t>
            </a:r>
            <a:r>
              <a:rPr sz="2000" spc="29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spc="120" dirty="0">
                <a:solidFill>
                  <a:srgbClr val="3A3838"/>
                </a:solidFill>
                <a:latin typeface="Arial MT"/>
                <a:cs typeface="Arial MT"/>
              </a:rPr>
              <a:t>plaça</a:t>
            </a:r>
            <a:r>
              <a:rPr sz="2000" spc="254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spc="120" dirty="0">
                <a:solidFill>
                  <a:srgbClr val="3A3838"/>
                </a:solidFill>
                <a:latin typeface="Arial MT"/>
                <a:cs typeface="Arial MT"/>
              </a:rPr>
              <a:t>anual</a:t>
            </a:r>
            <a:r>
              <a:rPr sz="2000" spc="27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spc="125" dirty="0">
                <a:solidFill>
                  <a:srgbClr val="3A3838"/>
                </a:solidFill>
                <a:latin typeface="Arial MT"/>
                <a:cs typeface="Arial MT"/>
              </a:rPr>
              <a:t>equival</a:t>
            </a:r>
            <a:r>
              <a:rPr sz="2000" spc="27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a</a:t>
            </a:r>
            <a:r>
              <a:rPr sz="2000" spc="28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2</a:t>
            </a:r>
            <a:r>
              <a:rPr sz="2000" spc="30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spc="125" dirty="0">
                <a:solidFill>
                  <a:srgbClr val="3A3838"/>
                </a:solidFill>
                <a:latin typeface="Arial MT"/>
                <a:cs typeface="Arial MT"/>
              </a:rPr>
              <a:t>places</a:t>
            </a:r>
            <a:r>
              <a:rPr sz="2000" spc="254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spc="120" dirty="0">
                <a:solidFill>
                  <a:srgbClr val="3A3838"/>
                </a:solidFill>
                <a:latin typeface="Arial MT"/>
                <a:cs typeface="Arial MT"/>
              </a:rPr>
              <a:t>semestrals</a:t>
            </a:r>
            <a:endParaRPr sz="2000">
              <a:latin typeface="Arial MT"/>
              <a:cs typeface="Arial MT"/>
            </a:endParaRPr>
          </a:p>
          <a:p>
            <a:pPr marL="698500" indent="-342900">
              <a:lnSpc>
                <a:spcPts val="2160"/>
              </a:lnSpc>
              <a:buChar char="•"/>
              <a:tabLst>
                <a:tab pos="698500" algn="l"/>
              </a:tabLst>
            </a:pP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1</a:t>
            </a:r>
            <a:r>
              <a:rPr sz="2000" spc="29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spc="120" dirty="0">
                <a:solidFill>
                  <a:srgbClr val="3A3838"/>
                </a:solidFill>
                <a:latin typeface="Arial MT"/>
                <a:cs typeface="Arial MT"/>
              </a:rPr>
              <a:t>plaça</a:t>
            </a:r>
            <a:r>
              <a:rPr sz="2000" spc="254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spc="130" dirty="0">
                <a:solidFill>
                  <a:srgbClr val="3A3838"/>
                </a:solidFill>
                <a:latin typeface="Arial MT"/>
                <a:cs typeface="Arial MT"/>
              </a:rPr>
              <a:t>semestral</a:t>
            </a:r>
            <a:r>
              <a:rPr sz="2000" spc="26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spc="125" dirty="0">
                <a:solidFill>
                  <a:srgbClr val="3A3838"/>
                </a:solidFill>
                <a:latin typeface="Arial MT"/>
                <a:cs typeface="Arial MT"/>
              </a:rPr>
              <a:t>equival</a:t>
            </a:r>
            <a:r>
              <a:rPr sz="2000" spc="26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a</a:t>
            </a:r>
            <a:r>
              <a:rPr sz="2000" spc="30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1</a:t>
            </a:r>
            <a:r>
              <a:rPr sz="2000" spc="28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spc="120" dirty="0">
                <a:solidFill>
                  <a:srgbClr val="3A3838"/>
                </a:solidFill>
                <a:latin typeface="Arial MT"/>
                <a:cs typeface="Arial MT"/>
              </a:rPr>
              <a:t>plaça</a:t>
            </a:r>
            <a:r>
              <a:rPr sz="2000" spc="27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spc="135" dirty="0">
                <a:solidFill>
                  <a:srgbClr val="3A3838"/>
                </a:solidFill>
                <a:latin typeface="Arial MT"/>
                <a:cs typeface="Arial MT"/>
              </a:rPr>
              <a:t>semestral</a:t>
            </a:r>
            <a:endParaRPr sz="2000">
              <a:latin typeface="Arial MT"/>
              <a:cs typeface="Arial MT"/>
            </a:endParaRPr>
          </a:p>
          <a:p>
            <a:pPr marL="356235" marR="858519" indent="-635">
              <a:lnSpc>
                <a:spcPct val="80000"/>
              </a:lnSpc>
              <a:spcBef>
                <a:spcPts val="1920"/>
              </a:spcBef>
              <a:tabLst>
                <a:tab pos="698500" algn="l"/>
              </a:tabLst>
            </a:pPr>
            <a:r>
              <a:rPr sz="2000" spc="-50" dirty="0">
                <a:latin typeface="Cambria"/>
                <a:cs typeface="Cambria"/>
              </a:rPr>
              <a:t>◻</a:t>
            </a:r>
            <a:r>
              <a:rPr sz="2000" dirty="0">
                <a:latin typeface="Cambria"/>
                <a:cs typeface="Cambria"/>
              </a:rPr>
              <a:t>	</a:t>
            </a:r>
            <a:r>
              <a:rPr sz="2000" spc="75" dirty="0">
                <a:solidFill>
                  <a:srgbClr val="FF0000"/>
                </a:solidFill>
                <a:latin typeface="Arial MT"/>
                <a:cs typeface="Arial MT"/>
              </a:rPr>
              <a:t>La</a:t>
            </a:r>
            <a:r>
              <a:rPr sz="2000" spc="29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125" dirty="0">
                <a:solidFill>
                  <a:srgbClr val="FF0000"/>
                </a:solidFill>
                <a:latin typeface="Arial MT"/>
                <a:cs typeface="Arial MT"/>
              </a:rPr>
              <a:t>duració</a:t>
            </a:r>
            <a:r>
              <a:rPr sz="2000" spc="25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FF0000"/>
                </a:solidFill>
                <a:latin typeface="Arial MT"/>
                <a:cs typeface="Arial MT"/>
              </a:rPr>
              <a:t>real</a:t>
            </a:r>
            <a:r>
              <a:rPr sz="2000" spc="28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7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2000" spc="29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70" dirty="0">
                <a:solidFill>
                  <a:srgbClr val="FF0000"/>
                </a:solidFill>
                <a:latin typeface="Arial MT"/>
                <a:cs typeface="Arial MT"/>
              </a:rPr>
              <a:t>la</a:t>
            </a:r>
            <a:r>
              <a:rPr sz="2000" spc="28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130" dirty="0">
                <a:solidFill>
                  <a:srgbClr val="FF0000"/>
                </a:solidFill>
                <a:latin typeface="Arial MT"/>
                <a:cs typeface="Arial MT"/>
              </a:rPr>
              <a:t>mobilitat</a:t>
            </a:r>
            <a:r>
              <a:rPr sz="2000" spc="2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130" dirty="0">
                <a:solidFill>
                  <a:srgbClr val="FF0000"/>
                </a:solidFill>
                <a:latin typeface="Arial MT"/>
                <a:cs typeface="Arial MT"/>
              </a:rPr>
              <a:t>dependrà</a:t>
            </a:r>
            <a:r>
              <a:rPr sz="2000" spc="25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FF0000"/>
                </a:solidFill>
                <a:latin typeface="Arial MT"/>
                <a:cs typeface="Arial MT"/>
              </a:rPr>
              <a:t>del</a:t>
            </a:r>
            <a:r>
              <a:rPr sz="2000" spc="29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120" dirty="0">
                <a:solidFill>
                  <a:srgbClr val="FF0000"/>
                </a:solidFill>
                <a:latin typeface="Arial MT"/>
                <a:cs typeface="Arial MT"/>
              </a:rPr>
              <a:t>calendari </a:t>
            </a:r>
            <a:r>
              <a:rPr sz="2000" spc="130" dirty="0">
                <a:solidFill>
                  <a:srgbClr val="FF0000"/>
                </a:solidFill>
                <a:latin typeface="Arial MT"/>
                <a:cs typeface="Arial MT"/>
              </a:rPr>
              <a:t>acadèmic</a:t>
            </a:r>
            <a:r>
              <a:rPr sz="2000" spc="2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7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2000" spc="29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70" dirty="0">
                <a:solidFill>
                  <a:srgbClr val="FF0000"/>
                </a:solidFill>
                <a:latin typeface="Arial MT"/>
                <a:cs typeface="Arial MT"/>
              </a:rPr>
              <a:t>la</a:t>
            </a:r>
            <a:r>
              <a:rPr sz="2000" spc="29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130" dirty="0">
                <a:solidFill>
                  <a:srgbClr val="FF0000"/>
                </a:solidFill>
                <a:latin typeface="Arial MT"/>
                <a:cs typeface="Arial MT"/>
              </a:rPr>
              <a:t>universitat</a:t>
            </a:r>
            <a:r>
              <a:rPr sz="2000" spc="2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7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2000" spc="2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114" dirty="0">
                <a:solidFill>
                  <a:srgbClr val="FF0000"/>
                </a:solidFill>
                <a:latin typeface="Arial MT"/>
                <a:cs typeface="Arial MT"/>
              </a:rPr>
              <a:t>destí.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D89330-B12A-435A-A737-14F012A704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6" y="6019800"/>
            <a:ext cx="4040124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232" rIns="0" bIns="0" rtlCol="0">
            <a:spAutoFit/>
          </a:bodyPr>
          <a:lstStyle/>
          <a:p>
            <a:pPr marL="32512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528592"/>
                </a:solidFill>
                <a:latin typeface="Arial"/>
                <a:cs typeface="Arial"/>
              </a:rPr>
              <a:t>Criteris</a:t>
            </a:r>
            <a:r>
              <a:rPr sz="3200" b="1" spc="-80" dirty="0">
                <a:solidFill>
                  <a:srgbClr val="52859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528592"/>
                </a:solidFill>
                <a:latin typeface="Arial"/>
                <a:cs typeface="Arial"/>
              </a:rPr>
              <a:t>d’adjudicació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287" y="1794788"/>
            <a:ext cx="8162290" cy="31912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245" indent="-169545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Char char="-"/>
              <a:tabLst>
                <a:tab pos="182245" algn="l"/>
              </a:tabLst>
            </a:pPr>
            <a:r>
              <a:rPr sz="1700" spc="90" dirty="0">
                <a:solidFill>
                  <a:srgbClr val="3A3838"/>
                </a:solidFill>
                <a:latin typeface="Arial MT"/>
                <a:cs typeface="Arial MT"/>
              </a:rPr>
              <a:t>Les</a:t>
            </a:r>
            <a:r>
              <a:rPr sz="1700" spc="31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14" dirty="0">
                <a:solidFill>
                  <a:srgbClr val="3A3838"/>
                </a:solidFill>
                <a:latin typeface="Arial MT"/>
                <a:cs typeface="Arial MT"/>
              </a:rPr>
              <a:t>sol·</a:t>
            </a:r>
            <a:r>
              <a:rPr sz="1700" spc="-31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20" dirty="0">
                <a:solidFill>
                  <a:srgbClr val="3A3838"/>
                </a:solidFill>
                <a:latin typeface="Arial MT"/>
                <a:cs typeface="Arial MT"/>
              </a:rPr>
              <a:t>licituds</a:t>
            </a:r>
            <a:r>
              <a:rPr sz="1700" spc="29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14" dirty="0">
                <a:solidFill>
                  <a:srgbClr val="3A3838"/>
                </a:solidFill>
                <a:latin typeface="Arial MT"/>
                <a:cs typeface="Arial MT"/>
              </a:rPr>
              <a:t>seran</a:t>
            </a:r>
            <a:r>
              <a:rPr sz="1700" spc="30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30" dirty="0">
                <a:solidFill>
                  <a:srgbClr val="3A3838"/>
                </a:solidFill>
                <a:latin typeface="Arial MT"/>
                <a:cs typeface="Arial MT"/>
              </a:rPr>
              <a:t>prioritzades</a:t>
            </a:r>
            <a:r>
              <a:rPr sz="1700" spc="27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70" dirty="0">
                <a:solidFill>
                  <a:srgbClr val="3A3838"/>
                </a:solidFill>
                <a:latin typeface="Arial MT"/>
                <a:cs typeface="Arial MT"/>
              </a:rPr>
              <a:t>d'</a:t>
            </a:r>
            <a:r>
              <a:rPr sz="1700" spc="-32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14" dirty="0">
                <a:solidFill>
                  <a:srgbClr val="3A3838"/>
                </a:solidFill>
                <a:latin typeface="Arial MT"/>
                <a:cs typeface="Arial MT"/>
              </a:rPr>
              <a:t>acord</a:t>
            </a:r>
            <a:r>
              <a:rPr sz="1700" spc="29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95" dirty="0">
                <a:solidFill>
                  <a:srgbClr val="3A3838"/>
                </a:solidFill>
                <a:latin typeface="Arial MT"/>
                <a:cs typeface="Arial MT"/>
              </a:rPr>
              <a:t>amb</a:t>
            </a:r>
            <a:r>
              <a:rPr sz="1700" spc="31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75" dirty="0">
                <a:solidFill>
                  <a:srgbClr val="3A3838"/>
                </a:solidFill>
                <a:latin typeface="Arial MT"/>
                <a:cs typeface="Arial MT"/>
              </a:rPr>
              <a:t>la</a:t>
            </a:r>
            <a:r>
              <a:rPr sz="1700" spc="30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30" dirty="0">
                <a:solidFill>
                  <a:srgbClr val="3A3838"/>
                </a:solidFill>
                <a:latin typeface="Arial MT"/>
                <a:cs typeface="Arial MT"/>
              </a:rPr>
              <a:t>diferència</a:t>
            </a:r>
            <a:r>
              <a:rPr sz="1700" spc="29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14" dirty="0">
                <a:solidFill>
                  <a:srgbClr val="3A3838"/>
                </a:solidFill>
                <a:latin typeface="Arial MT"/>
                <a:cs typeface="Arial MT"/>
              </a:rPr>
              <a:t>entre</a:t>
            </a:r>
            <a:r>
              <a:rPr sz="1700" spc="30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50" dirty="0">
                <a:solidFill>
                  <a:srgbClr val="3A3838"/>
                </a:solidFill>
                <a:latin typeface="Arial MT"/>
                <a:cs typeface="Arial MT"/>
              </a:rPr>
              <a:t>la</a:t>
            </a:r>
            <a:endParaRPr sz="1700" dirty="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1700" spc="105" dirty="0">
                <a:solidFill>
                  <a:srgbClr val="3A3838"/>
                </a:solidFill>
                <a:latin typeface="Arial MT"/>
                <a:cs typeface="Arial MT"/>
              </a:rPr>
              <a:t>nota</a:t>
            </a:r>
            <a:r>
              <a:rPr sz="1700" spc="30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25" dirty="0">
                <a:solidFill>
                  <a:srgbClr val="3A3838"/>
                </a:solidFill>
                <a:latin typeface="Arial MT"/>
                <a:cs typeface="Arial MT"/>
              </a:rPr>
              <a:t>mitjana</a:t>
            </a:r>
            <a:r>
              <a:rPr sz="1700" spc="28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65" dirty="0">
                <a:solidFill>
                  <a:srgbClr val="3A3838"/>
                </a:solidFill>
                <a:latin typeface="Arial MT"/>
                <a:cs typeface="Arial MT"/>
              </a:rPr>
              <a:t>de</a:t>
            </a:r>
            <a:r>
              <a:rPr sz="1700" spc="30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3A3838"/>
                </a:solidFill>
                <a:latin typeface="Arial MT"/>
                <a:cs typeface="Arial MT"/>
              </a:rPr>
              <a:t>l</a:t>
            </a:r>
            <a:r>
              <a:rPr sz="1700" spc="-31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3A3838"/>
                </a:solidFill>
                <a:latin typeface="Arial MT"/>
                <a:cs typeface="Arial MT"/>
              </a:rPr>
              <a:t>'</a:t>
            </a:r>
            <a:r>
              <a:rPr sz="1700" spc="-32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25" dirty="0">
                <a:solidFill>
                  <a:srgbClr val="3A3838"/>
                </a:solidFill>
                <a:latin typeface="Arial MT"/>
                <a:cs typeface="Arial MT"/>
              </a:rPr>
              <a:t>expedient</a:t>
            </a:r>
            <a:r>
              <a:rPr sz="1700" spc="27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30" dirty="0">
                <a:solidFill>
                  <a:srgbClr val="3A3838"/>
                </a:solidFill>
                <a:latin typeface="Arial MT"/>
                <a:cs typeface="Arial MT"/>
              </a:rPr>
              <a:t>acadèmic</a:t>
            </a:r>
            <a:r>
              <a:rPr sz="1700" spc="27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65" dirty="0">
                <a:solidFill>
                  <a:srgbClr val="3A3838"/>
                </a:solidFill>
                <a:latin typeface="Arial MT"/>
                <a:cs typeface="Arial MT"/>
              </a:rPr>
              <a:t>de</a:t>
            </a:r>
            <a:r>
              <a:rPr sz="1700" spc="32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3A3838"/>
                </a:solidFill>
                <a:latin typeface="Arial MT"/>
                <a:cs typeface="Arial MT"/>
              </a:rPr>
              <a:t>l</a:t>
            </a:r>
            <a:r>
              <a:rPr sz="1700" spc="-31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3A3838"/>
                </a:solidFill>
                <a:latin typeface="Arial MT"/>
                <a:cs typeface="Arial MT"/>
              </a:rPr>
              <a:t>'</a:t>
            </a:r>
            <a:r>
              <a:rPr sz="1700" spc="-31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25" dirty="0">
                <a:solidFill>
                  <a:srgbClr val="3A3838"/>
                </a:solidFill>
                <a:latin typeface="Arial MT"/>
                <a:cs typeface="Arial MT"/>
              </a:rPr>
              <a:t>estudiant</a:t>
            </a:r>
            <a:r>
              <a:rPr sz="1700" spc="27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3A3838"/>
                </a:solidFill>
                <a:latin typeface="Arial MT"/>
                <a:cs typeface="Arial MT"/>
              </a:rPr>
              <a:t>i</a:t>
            </a:r>
            <a:r>
              <a:rPr sz="1700" spc="31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75" dirty="0">
                <a:solidFill>
                  <a:srgbClr val="3A3838"/>
                </a:solidFill>
                <a:latin typeface="Arial MT"/>
                <a:cs typeface="Arial MT"/>
              </a:rPr>
              <a:t>la</a:t>
            </a:r>
            <a:r>
              <a:rPr sz="1700" spc="30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05" dirty="0">
                <a:solidFill>
                  <a:srgbClr val="3A3838"/>
                </a:solidFill>
                <a:latin typeface="Arial MT"/>
                <a:cs typeface="Arial MT"/>
              </a:rPr>
              <a:t>nota</a:t>
            </a:r>
            <a:r>
              <a:rPr sz="1700" spc="30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25" dirty="0">
                <a:solidFill>
                  <a:srgbClr val="3A3838"/>
                </a:solidFill>
                <a:latin typeface="Arial MT"/>
                <a:cs typeface="Arial MT"/>
              </a:rPr>
              <a:t>mitjana</a:t>
            </a:r>
            <a:r>
              <a:rPr sz="1700" spc="28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40" dirty="0">
                <a:solidFill>
                  <a:srgbClr val="3A3838"/>
                </a:solidFill>
                <a:latin typeface="Arial MT"/>
                <a:cs typeface="Arial MT"/>
              </a:rPr>
              <a:t>de </a:t>
            </a:r>
            <a:r>
              <a:rPr sz="1700" spc="75" dirty="0">
                <a:solidFill>
                  <a:srgbClr val="3A3838"/>
                </a:solidFill>
                <a:latin typeface="Arial MT"/>
                <a:cs typeface="Arial MT"/>
              </a:rPr>
              <a:t>la</a:t>
            </a:r>
            <a:r>
              <a:rPr sz="1700" spc="29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05" dirty="0">
                <a:solidFill>
                  <a:srgbClr val="3A3838"/>
                </a:solidFill>
                <a:latin typeface="Arial MT"/>
                <a:cs typeface="Arial MT"/>
              </a:rPr>
              <a:t>seua</a:t>
            </a:r>
            <a:r>
              <a:rPr sz="1700" spc="30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30" dirty="0">
                <a:solidFill>
                  <a:srgbClr val="3A3838"/>
                </a:solidFill>
                <a:latin typeface="Arial MT"/>
                <a:cs typeface="Arial MT"/>
              </a:rPr>
              <a:t>titulació</a:t>
            </a:r>
            <a:r>
              <a:rPr sz="1700" spc="28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65" dirty="0">
                <a:solidFill>
                  <a:srgbClr val="3A3838"/>
                </a:solidFill>
                <a:latin typeface="Arial MT"/>
                <a:cs typeface="Arial MT"/>
              </a:rPr>
              <a:t>en</a:t>
            </a:r>
            <a:r>
              <a:rPr sz="1700" spc="30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30" dirty="0">
                <a:solidFill>
                  <a:srgbClr val="3A3838"/>
                </a:solidFill>
                <a:latin typeface="Arial MT"/>
                <a:cs typeface="Arial MT"/>
              </a:rPr>
              <a:t>finalitzar</a:t>
            </a:r>
            <a:r>
              <a:rPr sz="1700" spc="27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75" dirty="0">
                <a:solidFill>
                  <a:srgbClr val="3A3838"/>
                </a:solidFill>
                <a:latin typeface="Arial MT"/>
                <a:cs typeface="Arial MT"/>
              </a:rPr>
              <a:t>el</a:t>
            </a:r>
            <a:r>
              <a:rPr sz="1700" spc="31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14" dirty="0">
                <a:solidFill>
                  <a:srgbClr val="3A3838"/>
                </a:solidFill>
                <a:latin typeface="Arial MT"/>
                <a:cs typeface="Arial MT"/>
              </a:rPr>
              <a:t>curs</a:t>
            </a:r>
            <a:r>
              <a:rPr sz="1700" spc="29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14" dirty="0">
                <a:solidFill>
                  <a:srgbClr val="3A3838"/>
                </a:solidFill>
                <a:latin typeface="Arial MT"/>
                <a:cs typeface="Arial MT"/>
              </a:rPr>
              <a:t>202</a:t>
            </a:r>
            <a:r>
              <a:rPr lang="es-ES" sz="1700" spc="114" dirty="0">
                <a:solidFill>
                  <a:srgbClr val="3A3838"/>
                </a:solidFill>
                <a:latin typeface="Arial MT"/>
                <a:cs typeface="Arial MT"/>
              </a:rPr>
              <a:t>4</a:t>
            </a:r>
            <a:r>
              <a:rPr sz="1700" spc="114" dirty="0">
                <a:solidFill>
                  <a:srgbClr val="3A3838"/>
                </a:solidFill>
                <a:latin typeface="Arial MT"/>
                <a:cs typeface="Arial MT"/>
              </a:rPr>
              <a:t>-</a:t>
            </a:r>
            <a:r>
              <a:rPr sz="1700" spc="-32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00" dirty="0">
                <a:solidFill>
                  <a:srgbClr val="3A3838"/>
                </a:solidFill>
                <a:latin typeface="Arial MT"/>
                <a:cs typeface="Arial MT"/>
              </a:rPr>
              <a:t>202</a:t>
            </a:r>
            <a:r>
              <a:rPr lang="es-ES" sz="1700" spc="100" dirty="0">
                <a:solidFill>
                  <a:srgbClr val="3A3838"/>
                </a:solidFill>
                <a:latin typeface="Arial MT"/>
                <a:cs typeface="Arial MT"/>
              </a:rPr>
              <a:t>5</a:t>
            </a:r>
            <a:r>
              <a:rPr sz="1700" spc="100" dirty="0">
                <a:solidFill>
                  <a:srgbClr val="3A3838"/>
                </a:solidFill>
                <a:latin typeface="Arial MT"/>
                <a:cs typeface="Arial MT"/>
              </a:rPr>
              <a:t>.</a:t>
            </a:r>
            <a:endParaRPr sz="17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700" dirty="0">
              <a:latin typeface="Arial MT"/>
              <a:cs typeface="Arial MT"/>
            </a:endParaRPr>
          </a:p>
          <a:p>
            <a:pPr marL="12700" marR="307340" indent="169545">
              <a:lnSpc>
                <a:spcPct val="100000"/>
              </a:lnSpc>
              <a:buChar char="-"/>
              <a:tabLst>
                <a:tab pos="182245" algn="l"/>
              </a:tabLst>
            </a:pPr>
            <a:r>
              <a:rPr sz="1700" spc="70" dirty="0">
                <a:solidFill>
                  <a:srgbClr val="3A3838"/>
                </a:solidFill>
                <a:latin typeface="Arial MT"/>
                <a:cs typeface="Arial MT"/>
              </a:rPr>
              <a:t>S'</a:t>
            </a:r>
            <a:r>
              <a:rPr sz="1700" spc="-32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30" dirty="0">
                <a:solidFill>
                  <a:srgbClr val="3A3838"/>
                </a:solidFill>
                <a:latin typeface="Arial MT"/>
                <a:cs typeface="Arial MT"/>
              </a:rPr>
              <a:t>adjudicaran</a:t>
            </a:r>
            <a:r>
              <a:rPr sz="1700" spc="27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95" dirty="0">
                <a:solidFill>
                  <a:srgbClr val="3A3838"/>
                </a:solidFill>
                <a:latin typeface="Arial MT"/>
                <a:cs typeface="Arial MT"/>
              </a:rPr>
              <a:t>les</a:t>
            </a:r>
            <a:r>
              <a:rPr sz="1700" spc="30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20" dirty="0">
                <a:solidFill>
                  <a:srgbClr val="3A3838"/>
                </a:solidFill>
                <a:latin typeface="Arial MT"/>
                <a:cs typeface="Arial MT"/>
              </a:rPr>
              <a:t>places</a:t>
            </a:r>
            <a:r>
              <a:rPr sz="1700" spc="28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20" dirty="0">
                <a:solidFill>
                  <a:srgbClr val="3A3838"/>
                </a:solidFill>
                <a:latin typeface="Arial MT"/>
                <a:cs typeface="Arial MT"/>
              </a:rPr>
              <a:t>segons</a:t>
            </a:r>
            <a:r>
              <a:rPr sz="1700" spc="28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20" dirty="0">
                <a:solidFill>
                  <a:srgbClr val="3A3838"/>
                </a:solidFill>
                <a:latin typeface="Arial MT"/>
                <a:cs typeface="Arial MT"/>
              </a:rPr>
              <a:t>aquesta</a:t>
            </a:r>
            <a:r>
              <a:rPr sz="1700" spc="29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30" dirty="0">
                <a:solidFill>
                  <a:srgbClr val="3A3838"/>
                </a:solidFill>
                <a:latin typeface="Arial MT"/>
                <a:cs typeface="Arial MT"/>
              </a:rPr>
              <a:t>priorització</a:t>
            </a:r>
            <a:r>
              <a:rPr sz="1700" spc="27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10" dirty="0">
                <a:solidFill>
                  <a:srgbClr val="3A3838"/>
                </a:solidFill>
                <a:latin typeface="Arial MT"/>
                <a:cs typeface="Arial MT"/>
              </a:rPr>
              <a:t>fins</a:t>
            </a:r>
            <a:r>
              <a:rPr sz="1700" spc="30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3A3838"/>
                </a:solidFill>
                <a:latin typeface="Arial MT"/>
                <a:cs typeface="Arial MT"/>
              </a:rPr>
              <a:t>a</a:t>
            </a:r>
            <a:r>
              <a:rPr sz="1700" spc="32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14" dirty="0">
                <a:solidFill>
                  <a:srgbClr val="3A3838"/>
                </a:solidFill>
                <a:latin typeface="Arial MT"/>
                <a:cs typeface="Arial MT"/>
              </a:rPr>
              <a:t>esgotar </a:t>
            </a:r>
            <a:r>
              <a:rPr sz="1700" dirty="0">
                <a:solidFill>
                  <a:srgbClr val="3A3838"/>
                </a:solidFill>
                <a:latin typeface="Arial MT"/>
                <a:cs typeface="Arial MT"/>
              </a:rPr>
              <a:t>l</a:t>
            </a:r>
            <a:r>
              <a:rPr sz="1700" spc="-31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3A3838"/>
                </a:solidFill>
                <a:latin typeface="Arial MT"/>
                <a:cs typeface="Arial MT"/>
              </a:rPr>
              <a:t>'</a:t>
            </a:r>
            <a:r>
              <a:rPr sz="1700" spc="-32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20" dirty="0">
                <a:solidFill>
                  <a:srgbClr val="3A3838"/>
                </a:solidFill>
                <a:latin typeface="Arial MT"/>
                <a:cs typeface="Arial MT"/>
              </a:rPr>
              <a:t>import</a:t>
            </a:r>
            <a:r>
              <a:rPr sz="1700" spc="27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10" dirty="0">
                <a:solidFill>
                  <a:srgbClr val="3A3838"/>
                </a:solidFill>
                <a:latin typeface="Arial MT"/>
                <a:cs typeface="Arial MT"/>
              </a:rPr>
              <a:t>total</a:t>
            </a:r>
            <a:r>
              <a:rPr sz="1700" spc="30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14" dirty="0">
                <a:solidFill>
                  <a:srgbClr val="3A3838"/>
                </a:solidFill>
                <a:latin typeface="Arial MT"/>
                <a:cs typeface="Arial MT"/>
              </a:rPr>
              <a:t>fixat</a:t>
            </a:r>
            <a:r>
              <a:rPr sz="1700" spc="31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65" dirty="0">
                <a:solidFill>
                  <a:srgbClr val="3A3838"/>
                </a:solidFill>
                <a:latin typeface="Arial MT"/>
                <a:cs typeface="Arial MT"/>
              </a:rPr>
              <a:t>en</a:t>
            </a:r>
            <a:r>
              <a:rPr sz="1700" spc="30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75" dirty="0">
                <a:solidFill>
                  <a:srgbClr val="3A3838"/>
                </a:solidFill>
                <a:latin typeface="Arial MT"/>
                <a:cs typeface="Arial MT"/>
              </a:rPr>
              <a:t>la</a:t>
            </a:r>
            <a:r>
              <a:rPr sz="1700" spc="29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05" dirty="0">
                <a:solidFill>
                  <a:srgbClr val="3A3838"/>
                </a:solidFill>
                <a:latin typeface="Arial MT"/>
                <a:cs typeface="Arial MT"/>
              </a:rPr>
              <a:t>base</a:t>
            </a:r>
            <a:r>
              <a:rPr sz="1700" spc="30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65" dirty="0">
                <a:solidFill>
                  <a:srgbClr val="3A3838"/>
                </a:solidFill>
                <a:latin typeface="Arial MT"/>
                <a:cs typeface="Arial MT"/>
              </a:rPr>
              <a:t>20</a:t>
            </a:r>
            <a:r>
              <a:rPr sz="1700" spc="30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65" dirty="0">
                <a:solidFill>
                  <a:srgbClr val="3A3838"/>
                </a:solidFill>
                <a:latin typeface="Arial MT"/>
                <a:cs typeface="Arial MT"/>
              </a:rPr>
              <a:t>de</a:t>
            </a:r>
            <a:r>
              <a:rPr sz="1700" spc="31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75" dirty="0">
                <a:solidFill>
                  <a:srgbClr val="3A3838"/>
                </a:solidFill>
                <a:latin typeface="Arial MT"/>
                <a:cs typeface="Arial MT"/>
              </a:rPr>
              <a:t>la</a:t>
            </a:r>
            <a:r>
              <a:rPr sz="1700" spc="29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20" dirty="0">
                <a:solidFill>
                  <a:srgbClr val="3A3838"/>
                </a:solidFill>
                <a:latin typeface="Arial MT"/>
                <a:cs typeface="Arial MT"/>
              </a:rPr>
              <a:t>convocatòria.</a:t>
            </a:r>
            <a:endParaRPr sz="17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Font typeface="Arial MT"/>
              <a:buChar char="-"/>
            </a:pPr>
            <a:endParaRPr sz="1700" dirty="0">
              <a:latin typeface="Arial MT"/>
              <a:cs typeface="Arial MT"/>
            </a:endParaRPr>
          </a:p>
          <a:p>
            <a:pPr marL="12700" marR="537845" indent="169545">
              <a:lnSpc>
                <a:spcPct val="100000"/>
              </a:lnSpc>
              <a:buChar char="-"/>
              <a:tabLst>
                <a:tab pos="182245" algn="l"/>
              </a:tabLst>
            </a:pPr>
            <a:r>
              <a:rPr sz="1700" spc="65" dirty="0">
                <a:solidFill>
                  <a:srgbClr val="3A3838"/>
                </a:solidFill>
                <a:latin typeface="Arial MT"/>
                <a:cs typeface="Arial MT"/>
              </a:rPr>
              <a:t>En</a:t>
            </a:r>
            <a:r>
              <a:rPr sz="1700" spc="31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00" dirty="0">
                <a:solidFill>
                  <a:srgbClr val="3A3838"/>
                </a:solidFill>
                <a:latin typeface="Arial MT"/>
                <a:cs typeface="Arial MT"/>
              </a:rPr>
              <a:t>cas</a:t>
            </a:r>
            <a:r>
              <a:rPr sz="1700" spc="31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70" dirty="0">
                <a:solidFill>
                  <a:srgbClr val="3A3838"/>
                </a:solidFill>
                <a:latin typeface="Arial MT"/>
                <a:cs typeface="Arial MT"/>
              </a:rPr>
              <a:t>d'</a:t>
            </a:r>
            <a:r>
              <a:rPr sz="1700" spc="-32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14" dirty="0">
                <a:solidFill>
                  <a:srgbClr val="3A3838"/>
                </a:solidFill>
                <a:latin typeface="Arial MT"/>
                <a:cs typeface="Arial MT"/>
              </a:rPr>
              <a:t>empat</a:t>
            </a:r>
            <a:r>
              <a:rPr sz="1700" spc="29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14" dirty="0">
                <a:solidFill>
                  <a:srgbClr val="3A3838"/>
                </a:solidFill>
                <a:latin typeface="Arial MT"/>
                <a:cs typeface="Arial MT"/>
              </a:rPr>
              <a:t>entre</a:t>
            </a:r>
            <a:r>
              <a:rPr sz="1700" spc="30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05" dirty="0">
                <a:solidFill>
                  <a:srgbClr val="3A3838"/>
                </a:solidFill>
                <a:latin typeface="Arial MT"/>
                <a:cs typeface="Arial MT"/>
              </a:rPr>
              <a:t>dues</a:t>
            </a:r>
            <a:r>
              <a:rPr sz="1700" spc="31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30" dirty="0">
                <a:solidFill>
                  <a:srgbClr val="3A3838"/>
                </a:solidFill>
                <a:latin typeface="Arial MT"/>
                <a:cs typeface="Arial MT"/>
              </a:rPr>
              <a:t>sol·licituds,</a:t>
            </a:r>
            <a:r>
              <a:rPr sz="1700" spc="28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25" dirty="0">
                <a:solidFill>
                  <a:srgbClr val="3A3838"/>
                </a:solidFill>
                <a:latin typeface="Arial MT"/>
                <a:cs typeface="Arial MT"/>
              </a:rPr>
              <a:t>tindrà</a:t>
            </a:r>
            <a:r>
              <a:rPr sz="1700" spc="28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30" dirty="0">
                <a:solidFill>
                  <a:srgbClr val="3A3838"/>
                </a:solidFill>
                <a:latin typeface="Arial MT"/>
                <a:cs typeface="Arial MT"/>
              </a:rPr>
              <a:t>prioritat</a:t>
            </a:r>
            <a:r>
              <a:rPr sz="1700" spc="28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75" dirty="0">
                <a:solidFill>
                  <a:srgbClr val="3A3838"/>
                </a:solidFill>
                <a:latin typeface="Arial MT"/>
                <a:cs typeface="Arial MT"/>
              </a:rPr>
              <a:t>la</a:t>
            </a:r>
            <a:r>
              <a:rPr sz="1700" spc="30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14" dirty="0">
                <a:solidFill>
                  <a:srgbClr val="3A3838"/>
                </a:solidFill>
                <a:latin typeface="Arial MT"/>
                <a:cs typeface="Arial MT"/>
              </a:rPr>
              <a:t>persona </a:t>
            </a:r>
            <a:r>
              <a:rPr sz="1700" spc="130" dirty="0">
                <a:solidFill>
                  <a:srgbClr val="3A3838"/>
                </a:solidFill>
                <a:latin typeface="Arial MT"/>
                <a:cs typeface="Arial MT"/>
              </a:rPr>
              <a:t>aspirant</a:t>
            </a:r>
            <a:r>
              <a:rPr sz="1700" spc="27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90" dirty="0">
                <a:solidFill>
                  <a:srgbClr val="3A3838"/>
                </a:solidFill>
                <a:latin typeface="Arial MT"/>
                <a:cs typeface="Arial MT"/>
              </a:rPr>
              <a:t>que</a:t>
            </a:r>
            <a:r>
              <a:rPr sz="1700" spc="30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14" dirty="0">
                <a:solidFill>
                  <a:srgbClr val="3A3838"/>
                </a:solidFill>
                <a:latin typeface="Arial MT"/>
                <a:cs typeface="Arial MT"/>
              </a:rPr>
              <a:t>tinga</a:t>
            </a:r>
            <a:r>
              <a:rPr sz="1700" spc="29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65" dirty="0">
                <a:solidFill>
                  <a:srgbClr val="3A3838"/>
                </a:solidFill>
                <a:latin typeface="Arial MT"/>
                <a:cs typeface="Arial MT"/>
              </a:rPr>
              <a:t>un</a:t>
            </a:r>
            <a:r>
              <a:rPr sz="1700" spc="32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20" dirty="0">
                <a:solidFill>
                  <a:srgbClr val="3A3838"/>
                </a:solidFill>
                <a:latin typeface="Arial MT"/>
                <a:cs typeface="Arial MT"/>
              </a:rPr>
              <a:t>major</a:t>
            </a:r>
            <a:r>
              <a:rPr sz="1700" spc="27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25" dirty="0">
                <a:solidFill>
                  <a:srgbClr val="3A3838"/>
                </a:solidFill>
                <a:latin typeface="Arial MT"/>
                <a:cs typeface="Arial MT"/>
              </a:rPr>
              <a:t>nombre</a:t>
            </a:r>
            <a:r>
              <a:rPr sz="1700" spc="29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65" dirty="0">
                <a:solidFill>
                  <a:srgbClr val="3A3838"/>
                </a:solidFill>
                <a:latin typeface="Arial MT"/>
                <a:cs typeface="Arial MT"/>
              </a:rPr>
              <a:t>de</a:t>
            </a:r>
            <a:r>
              <a:rPr sz="1700" spc="30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25" dirty="0">
                <a:solidFill>
                  <a:srgbClr val="3A3838"/>
                </a:solidFill>
                <a:latin typeface="Arial MT"/>
                <a:cs typeface="Arial MT"/>
              </a:rPr>
              <a:t>crèdits</a:t>
            </a:r>
            <a:r>
              <a:rPr sz="1700" spc="30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14" dirty="0">
                <a:solidFill>
                  <a:srgbClr val="3A3838"/>
                </a:solidFill>
                <a:latin typeface="Arial MT"/>
                <a:cs typeface="Arial MT"/>
              </a:rPr>
              <a:t>superats.</a:t>
            </a:r>
            <a:endParaRPr sz="17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Font typeface="Arial MT"/>
              <a:buChar char="-"/>
            </a:pPr>
            <a:endParaRPr sz="1700" dirty="0">
              <a:latin typeface="Arial MT"/>
              <a:cs typeface="Arial MT"/>
            </a:endParaRPr>
          </a:p>
          <a:p>
            <a:pPr marL="12700" marR="782955" indent="-635">
              <a:lnSpc>
                <a:spcPct val="100000"/>
              </a:lnSpc>
              <a:buChar char="-"/>
              <a:tabLst>
                <a:tab pos="12700" algn="l"/>
                <a:tab pos="181610" algn="l"/>
              </a:tabLst>
            </a:pPr>
            <a:r>
              <a:rPr sz="1700" spc="75" dirty="0">
                <a:solidFill>
                  <a:srgbClr val="3A3838"/>
                </a:solidFill>
                <a:latin typeface="Arial MT"/>
                <a:cs typeface="Arial MT"/>
              </a:rPr>
              <a:t>	Si</a:t>
            </a:r>
            <a:r>
              <a:rPr sz="1700" spc="31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3A3838"/>
                </a:solidFill>
                <a:latin typeface="Arial MT"/>
                <a:cs typeface="Arial MT"/>
              </a:rPr>
              <a:t>l</a:t>
            </a:r>
            <a:r>
              <a:rPr sz="1700" spc="-31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3A3838"/>
                </a:solidFill>
                <a:latin typeface="Arial MT"/>
                <a:cs typeface="Arial MT"/>
              </a:rPr>
              <a:t>'</a:t>
            </a:r>
            <a:r>
              <a:rPr sz="1700" spc="-31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14" dirty="0">
                <a:solidFill>
                  <a:srgbClr val="3A3838"/>
                </a:solidFill>
                <a:latin typeface="Arial MT"/>
                <a:cs typeface="Arial MT"/>
              </a:rPr>
              <a:t>empat</a:t>
            </a:r>
            <a:r>
              <a:rPr sz="1700" spc="27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35" dirty="0">
                <a:solidFill>
                  <a:srgbClr val="3A3838"/>
                </a:solidFill>
                <a:latin typeface="Arial MT"/>
                <a:cs typeface="Arial MT"/>
              </a:rPr>
              <a:t>persisteix,</a:t>
            </a:r>
            <a:r>
              <a:rPr sz="1700" spc="27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65" dirty="0">
                <a:solidFill>
                  <a:srgbClr val="3A3838"/>
                </a:solidFill>
                <a:latin typeface="Arial MT"/>
                <a:cs typeface="Arial MT"/>
              </a:rPr>
              <a:t>es</a:t>
            </a:r>
            <a:r>
              <a:rPr sz="1700" spc="32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30" dirty="0">
                <a:solidFill>
                  <a:srgbClr val="3A3838"/>
                </a:solidFill>
                <a:latin typeface="Arial MT"/>
                <a:cs typeface="Arial MT"/>
              </a:rPr>
              <a:t>prioritzarà</a:t>
            </a:r>
            <a:r>
              <a:rPr sz="1700" spc="27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70" dirty="0">
                <a:solidFill>
                  <a:srgbClr val="3A3838"/>
                </a:solidFill>
                <a:latin typeface="Arial MT"/>
                <a:cs typeface="Arial MT"/>
              </a:rPr>
              <a:t>d'</a:t>
            </a:r>
            <a:r>
              <a:rPr sz="1700" spc="-32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14" dirty="0">
                <a:solidFill>
                  <a:srgbClr val="3A3838"/>
                </a:solidFill>
                <a:latin typeface="Arial MT"/>
                <a:cs typeface="Arial MT"/>
              </a:rPr>
              <a:t>acord</a:t>
            </a:r>
            <a:r>
              <a:rPr sz="1700" spc="28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95" dirty="0">
                <a:solidFill>
                  <a:srgbClr val="3A3838"/>
                </a:solidFill>
                <a:latin typeface="Arial MT"/>
                <a:cs typeface="Arial MT"/>
              </a:rPr>
              <a:t>amb</a:t>
            </a:r>
            <a:r>
              <a:rPr sz="1700" spc="31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75" dirty="0">
                <a:solidFill>
                  <a:srgbClr val="3A3838"/>
                </a:solidFill>
                <a:latin typeface="Arial MT"/>
                <a:cs typeface="Arial MT"/>
              </a:rPr>
              <a:t>el</a:t>
            </a:r>
            <a:r>
              <a:rPr sz="1700" spc="30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20" dirty="0">
                <a:solidFill>
                  <a:srgbClr val="3A3838"/>
                </a:solidFill>
                <a:latin typeface="Arial MT"/>
                <a:cs typeface="Arial MT"/>
              </a:rPr>
              <a:t>percentatge </a:t>
            </a:r>
            <a:r>
              <a:rPr sz="1700" spc="70" dirty="0">
                <a:solidFill>
                  <a:srgbClr val="3A3838"/>
                </a:solidFill>
                <a:latin typeface="Arial MT"/>
                <a:cs typeface="Arial MT"/>
              </a:rPr>
              <a:t>d'</a:t>
            </a:r>
            <a:r>
              <a:rPr sz="1700" spc="-33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30" dirty="0">
                <a:solidFill>
                  <a:srgbClr val="3A3838"/>
                </a:solidFill>
                <a:latin typeface="Arial MT"/>
                <a:cs typeface="Arial MT"/>
              </a:rPr>
              <a:t>aprovats</a:t>
            </a:r>
            <a:r>
              <a:rPr sz="1700" spc="26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00" dirty="0">
                <a:solidFill>
                  <a:srgbClr val="3A3838"/>
                </a:solidFill>
                <a:latin typeface="Arial MT"/>
                <a:cs typeface="Arial MT"/>
              </a:rPr>
              <a:t>per</a:t>
            </a:r>
            <a:r>
              <a:rPr sz="1700" spc="30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700" spc="120" dirty="0">
                <a:solidFill>
                  <a:srgbClr val="3A3838"/>
                </a:solidFill>
                <a:latin typeface="Arial MT"/>
                <a:cs typeface="Arial MT"/>
              </a:rPr>
              <a:t>convocatòria.</a:t>
            </a:r>
            <a:endParaRPr sz="1700" dirty="0">
              <a:latin typeface="Arial MT"/>
              <a:cs typeface="Arial M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D5F2A5B-52C7-4046-AEFF-FFA54AA06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6" y="6019800"/>
            <a:ext cx="4040124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790" y="56662"/>
            <a:ext cx="35204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528592"/>
                </a:solidFill>
                <a:latin typeface="Arial"/>
                <a:cs typeface="Arial"/>
              </a:rPr>
              <a:t>Requisit</a:t>
            </a:r>
            <a:r>
              <a:rPr sz="3200" b="1" spc="-65" dirty="0">
                <a:solidFill>
                  <a:srgbClr val="52859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528592"/>
                </a:solidFill>
                <a:latin typeface="Arial"/>
                <a:cs typeface="Arial"/>
              </a:rPr>
              <a:t>lingüístic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316" y="1428011"/>
            <a:ext cx="7348220" cy="302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6800"/>
              </a:lnSpc>
              <a:spcBef>
                <a:spcPts val="100"/>
              </a:spcBef>
              <a:buFont typeface="Wingdings"/>
              <a:buChar char=""/>
              <a:tabLst>
                <a:tab pos="354965" algn="l"/>
              </a:tabLst>
            </a:pP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Només</a:t>
            </a:r>
            <a:r>
              <a:rPr sz="22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es</a:t>
            </a:r>
            <a:r>
              <a:rPr sz="22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tindrà</a:t>
            </a:r>
            <a:r>
              <a:rPr sz="22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en</a:t>
            </a:r>
            <a:r>
              <a:rPr sz="220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compte</a:t>
            </a:r>
            <a:r>
              <a:rPr sz="22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el</a:t>
            </a:r>
            <a:r>
              <a:rPr sz="22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requisit</a:t>
            </a:r>
            <a:r>
              <a:rPr sz="2200" spc="-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lingüístic</a:t>
            </a:r>
            <a:r>
              <a:rPr sz="220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exigit</a:t>
            </a:r>
            <a:r>
              <a:rPr sz="2200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 </a:t>
            </a:r>
            <a:r>
              <a:rPr sz="22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en</a:t>
            </a:r>
            <a:r>
              <a:rPr sz="22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portalumne</a:t>
            </a:r>
            <a:r>
              <a:rPr sz="2200" dirty="0">
                <a:solidFill>
                  <a:srgbClr val="292A24"/>
                </a:solidFill>
                <a:latin typeface="Arial MT"/>
                <a:cs typeface="Arial MT"/>
              </a:rPr>
              <a:t>,</a:t>
            </a:r>
            <a:r>
              <a:rPr sz="2200" spc="-55" dirty="0">
                <a:solidFill>
                  <a:srgbClr val="292A24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amb</a:t>
            </a:r>
            <a:r>
              <a:rPr sz="2200" spc="-6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independència</a:t>
            </a:r>
            <a:r>
              <a:rPr sz="2200" spc="-7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que</a:t>
            </a:r>
            <a:r>
              <a:rPr sz="2200" spc="-7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haja</a:t>
            </a:r>
            <a:r>
              <a:rPr sz="2200" spc="-7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universitats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que</a:t>
            </a:r>
            <a:r>
              <a:rPr sz="2200" spc="-6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accepten</a:t>
            </a:r>
            <a:r>
              <a:rPr sz="2200" spc="-6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altres</a:t>
            </a:r>
            <a:r>
              <a:rPr sz="2200" spc="-6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certificat</a:t>
            </a:r>
            <a:r>
              <a:rPr sz="2200" spc="-7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d'idiomes</a:t>
            </a:r>
            <a:r>
              <a:rPr sz="2200" spc="-6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diferents.</a:t>
            </a:r>
            <a:endParaRPr sz="2200" dirty="0">
              <a:latin typeface="Arial MT"/>
              <a:cs typeface="Arial MT"/>
            </a:endParaRPr>
          </a:p>
          <a:p>
            <a:pPr marL="354965" marR="642620" indent="-342900">
              <a:lnSpc>
                <a:spcPct val="100000"/>
              </a:lnSpc>
              <a:spcBef>
                <a:spcPts val="2230"/>
              </a:spcBef>
              <a:buFont typeface="Wingdings"/>
              <a:buChar char=""/>
              <a:tabLst>
                <a:tab pos="354965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EEUU,</a:t>
            </a:r>
            <a:r>
              <a:rPr sz="2200" spc="-7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Canadà</a:t>
            </a:r>
            <a:r>
              <a:rPr sz="2200" spc="-6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(anglòfon),</a:t>
            </a:r>
            <a:r>
              <a:rPr sz="2200" spc="-6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Austràlia,</a:t>
            </a:r>
            <a:r>
              <a:rPr sz="2200" spc="-7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Japó,</a:t>
            </a:r>
            <a:r>
              <a:rPr sz="2200" spc="-7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Xina,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Indonèsia,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Vietnam</a:t>
            </a:r>
            <a:r>
              <a:rPr sz="22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i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Corea</a:t>
            </a:r>
            <a:r>
              <a:rPr sz="22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del</a:t>
            </a:r>
            <a:r>
              <a:rPr sz="2200" spc="-5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Sud:</a:t>
            </a:r>
            <a:r>
              <a:rPr sz="2200" spc="-3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TOEFL</a:t>
            </a:r>
            <a:r>
              <a:rPr sz="2200" spc="-3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25" dirty="0">
                <a:solidFill>
                  <a:srgbClr val="3A3838"/>
                </a:solidFill>
                <a:latin typeface="Arial MT"/>
                <a:cs typeface="Arial MT"/>
              </a:rPr>
              <a:t>o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IELTS</a:t>
            </a:r>
            <a:r>
              <a:rPr lang="es-ES" sz="2200" spc="-10" dirty="0">
                <a:solidFill>
                  <a:srgbClr val="3A3838"/>
                </a:solidFill>
                <a:latin typeface="Arial MT"/>
                <a:cs typeface="Arial MT"/>
              </a:rPr>
              <a:t>.</a:t>
            </a:r>
            <a:endParaRPr sz="2200" dirty="0">
              <a:solidFill>
                <a:srgbClr val="92D050"/>
              </a:solidFill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2380"/>
              </a:spcBef>
              <a:buFont typeface="Wingdings"/>
              <a:buChar char=""/>
              <a:tabLst>
                <a:tab pos="354965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Universitat</a:t>
            </a:r>
            <a:r>
              <a:rPr sz="2200" spc="-5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de</a:t>
            </a:r>
            <a:r>
              <a:rPr sz="2200" spc="-6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Montréal</a:t>
            </a:r>
            <a:r>
              <a:rPr sz="22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(Canadà):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C1</a:t>
            </a:r>
            <a:r>
              <a:rPr sz="2200" spc="-5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de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francés</a:t>
            </a:r>
            <a:endParaRPr sz="2200" dirty="0">
              <a:latin typeface="Arial MT"/>
              <a:cs typeface="Arial M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62B8A6-0775-4F81-9679-5B41242FA3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6" y="6019800"/>
            <a:ext cx="4040124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790" y="128748"/>
            <a:ext cx="35204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528592"/>
                </a:solidFill>
                <a:latin typeface="Arial"/>
                <a:cs typeface="Arial"/>
              </a:rPr>
              <a:t>Requisit</a:t>
            </a:r>
            <a:r>
              <a:rPr sz="3200" b="1" spc="-65" dirty="0">
                <a:solidFill>
                  <a:srgbClr val="52859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528592"/>
                </a:solidFill>
                <a:latin typeface="Arial"/>
                <a:cs typeface="Arial"/>
              </a:rPr>
              <a:t>lingüístic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316" y="1173830"/>
            <a:ext cx="7004684" cy="37611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594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528592"/>
                </a:solidFill>
                <a:latin typeface="Arial"/>
                <a:cs typeface="Arial"/>
              </a:rPr>
              <a:t>Universitats</a:t>
            </a:r>
            <a:r>
              <a:rPr sz="2800" b="1" spc="-75" dirty="0">
                <a:solidFill>
                  <a:srgbClr val="528592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528592"/>
                </a:solidFill>
                <a:latin typeface="Arial"/>
                <a:cs typeface="Arial"/>
              </a:rPr>
              <a:t>japonesas</a:t>
            </a:r>
            <a:r>
              <a:rPr sz="2800" b="1" spc="-55" dirty="0">
                <a:solidFill>
                  <a:srgbClr val="528592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528592"/>
                </a:solidFill>
                <a:latin typeface="Arial"/>
                <a:cs typeface="Arial"/>
              </a:rPr>
              <a:t>i</a:t>
            </a:r>
            <a:r>
              <a:rPr sz="2800" b="1" spc="-85" dirty="0">
                <a:solidFill>
                  <a:srgbClr val="528592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528592"/>
                </a:solidFill>
                <a:latin typeface="Arial"/>
                <a:cs typeface="Arial"/>
              </a:rPr>
              <a:t>xinesas.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20"/>
              </a:spcBef>
            </a:pPr>
            <a:endParaRPr sz="28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En</a:t>
            </a:r>
            <a:r>
              <a:rPr sz="2200" spc="-7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algunes</a:t>
            </a:r>
            <a:r>
              <a:rPr sz="2200" spc="-6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universitats</a:t>
            </a:r>
            <a:r>
              <a:rPr sz="2200" spc="-6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xineses</a:t>
            </a:r>
            <a:r>
              <a:rPr sz="2200" spc="-6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i</a:t>
            </a:r>
            <a:r>
              <a:rPr sz="2200" spc="-6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japoneses</a:t>
            </a:r>
            <a:r>
              <a:rPr sz="2200" spc="-7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també</a:t>
            </a:r>
            <a:r>
              <a:rPr sz="2200" spc="-5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25" dirty="0">
                <a:solidFill>
                  <a:srgbClr val="3A3838"/>
                </a:solidFill>
                <a:latin typeface="Arial MT"/>
                <a:cs typeface="Arial MT"/>
              </a:rPr>
              <a:t>es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pot</a:t>
            </a:r>
            <a:r>
              <a:rPr sz="22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acreditar</a:t>
            </a:r>
            <a:r>
              <a:rPr sz="2200" spc="-3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el</a:t>
            </a:r>
            <a:r>
              <a:rPr sz="2200" spc="-3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xinés</a:t>
            </a:r>
            <a:r>
              <a:rPr sz="2200" spc="-3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(HS5)</a:t>
            </a:r>
            <a:r>
              <a:rPr sz="2200" spc="-3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i</a:t>
            </a:r>
            <a:r>
              <a:rPr sz="2200" spc="-3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el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japonés</a:t>
            </a:r>
            <a:r>
              <a:rPr sz="2200" spc="-3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(N1</a:t>
            </a:r>
            <a:r>
              <a:rPr sz="2200" spc="-2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o</a:t>
            </a:r>
            <a:r>
              <a:rPr sz="2200" spc="-3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N4)</a:t>
            </a:r>
            <a:r>
              <a:rPr sz="2200" spc="-3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25" dirty="0">
                <a:solidFill>
                  <a:srgbClr val="3A3838"/>
                </a:solidFill>
                <a:latin typeface="Arial MT"/>
                <a:cs typeface="Arial MT"/>
              </a:rPr>
              <a:t>en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lloc</a:t>
            </a:r>
            <a:r>
              <a:rPr sz="2200" spc="-5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del</a:t>
            </a:r>
            <a:r>
              <a:rPr sz="22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certificat</a:t>
            </a:r>
            <a:r>
              <a:rPr sz="2200" spc="-5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d’angés.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0"/>
              </a:spcBef>
              <a:buClr>
                <a:srgbClr val="3A3838"/>
              </a:buClr>
              <a:buFont typeface="Wingdings"/>
              <a:buChar char=""/>
            </a:pPr>
            <a:endParaRPr sz="2200">
              <a:latin typeface="Arial MT"/>
              <a:cs typeface="Arial MT"/>
            </a:endParaRPr>
          </a:p>
          <a:p>
            <a:pPr marL="354965" marR="23622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És</a:t>
            </a:r>
            <a:r>
              <a:rPr sz="2200" spc="-6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d'especial</a:t>
            </a:r>
            <a:r>
              <a:rPr sz="2200" spc="-7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importància</a:t>
            </a:r>
            <a:r>
              <a:rPr sz="2200" spc="-5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comprovar</a:t>
            </a:r>
            <a:r>
              <a:rPr sz="2200" spc="-3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l'idioma</a:t>
            </a:r>
            <a:r>
              <a:rPr sz="2200" spc="-6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de</a:t>
            </a:r>
            <a:r>
              <a:rPr sz="2200" spc="-6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25" dirty="0">
                <a:solidFill>
                  <a:srgbClr val="3A3838"/>
                </a:solidFill>
                <a:latin typeface="Arial MT"/>
                <a:cs typeface="Arial MT"/>
              </a:rPr>
              <a:t>les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assignatures</a:t>
            </a:r>
            <a:r>
              <a:rPr sz="2200" spc="-8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oferides</a:t>
            </a:r>
            <a:r>
              <a:rPr sz="2200" spc="-7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en</a:t>
            </a:r>
            <a:r>
              <a:rPr sz="2200" spc="-8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universitats</a:t>
            </a:r>
            <a:r>
              <a:rPr sz="2200" spc="-7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japoneses</a:t>
            </a:r>
            <a:r>
              <a:rPr sz="2200" spc="-7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i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xineses</a:t>
            </a:r>
            <a:r>
              <a:rPr sz="22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per</a:t>
            </a:r>
            <a:r>
              <a:rPr sz="22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a</a:t>
            </a:r>
            <a:r>
              <a:rPr sz="22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no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trobar-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se</a:t>
            </a:r>
            <a:r>
              <a:rPr sz="2200" spc="-3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amb</a:t>
            </a:r>
            <a:r>
              <a:rPr sz="2200" spc="-2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problemes</a:t>
            </a:r>
            <a:r>
              <a:rPr sz="2200" spc="-25" dirty="0">
                <a:solidFill>
                  <a:srgbClr val="3A3838"/>
                </a:solidFill>
                <a:latin typeface="Arial MT"/>
                <a:cs typeface="Arial MT"/>
              </a:rPr>
              <a:t> de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convalidació</a:t>
            </a:r>
            <a:r>
              <a:rPr sz="2200" spc="-12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d'assignatures.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9D9E97-C36A-4694-8E2F-E7EF28F4A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6" y="6019800"/>
            <a:ext cx="4040124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790" y="200756"/>
            <a:ext cx="35204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528592"/>
                </a:solidFill>
                <a:latin typeface="Arial"/>
                <a:cs typeface="Arial"/>
              </a:rPr>
              <a:t>Requisit</a:t>
            </a:r>
            <a:r>
              <a:rPr sz="3200" b="1" spc="-65" dirty="0">
                <a:solidFill>
                  <a:srgbClr val="52859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528592"/>
                </a:solidFill>
                <a:latin typeface="Arial"/>
                <a:cs typeface="Arial"/>
              </a:rPr>
              <a:t>lingüístic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5796" y="2734320"/>
            <a:ext cx="730440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330" marR="5080" indent="-34226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u="sng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 MT"/>
                <a:cs typeface="Arial MT"/>
              </a:rPr>
              <a:t>Termini</a:t>
            </a:r>
            <a:r>
              <a:rPr sz="2200" u="sng" spc="-25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 MT"/>
                <a:cs typeface="Arial MT"/>
              </a:rPr>
              <a:t> </a:t>
            </a:r>
            <a:r>
              <a:rPr sz="2200" u="sng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 MT"/>
                <a:cs typeface="Arial MT"/>
              </a:rPr>
              <a:t>de</a:t>
            </a:r>
            <a:r>
              <a:rPr sz="2200" u="sng" spc="-55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 MT"/>
                <a:cs typeface="Arial MT"/>
              </a:rPr>
              <a:t> </a:t>
            </a:r>
            <a:r>
              <a:rPr sz="2200" u="sng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 MT"/>
                <a:cs typeface="Arial MT"/>
              </a:rPr>
              <a:t>presentació</a:t>
            </a:r>
            <a:r>
              <a:rPr sz="2200" dirty="0">
                <a:latin typeface="Arial MT"/>
                <a:cs typeface="Arial MT"/>
              </a:rPr>
              <a:t>: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b="1" dirty="0">
                <a:solidFill>
                  <a:srgbClr val="0066CC"/>
                </a:solidFill>
                <a:latin typeface="Arial"/>
                <a:cs typeface="Arial"/>
              </a:rPr>
              <a:t>fins</a:t>
            </a:r>
            <a:r>
              <a:rPr sz="2200" b="1" spc="-4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CC"/>
                </a:solidFill>
                <a:latin typeface="Arial"/>
                <a:cs typeface="Arial"/>
              </a:rPr>
              <a:t>al</a:t>
            </a:r>
            <a:r>
              <a:rPr sz="2200" b="1" spc="-5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CC"/>
                </a:solidFill>
                <a:latin typeface="Arial"/>
                <a:cs typeface="Arial"/>
              </a:rPr>
              <a:t>2</a:t>
            </a:r>
            <a:r>
              <a:rPr lang="es-ES" sz="2200" b="1" dirty="0">
                <a:solidFill>
                  <a:srgbClr val="0066CC"/>
                </a:solidFill>
                <a:latin typeface="Arial"/>
                <a:cs typeface="Arial"/>
              </a:rPr>
              <a:t>1</a:t>
            </a:r>
            <a:r>
              <a:rPr sz="2200" b="1" spc="-5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CC"/>
                </a:solidFill>
                <a:latin typeface="Arial"/>
                <a:cs typeface="Arial"/>
              </a:rPr>
              <a:t>de</a:t>
            </a:r>
            <a:r>
              <a:rPr sz="2200" b="1" spc="-3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CC"/>
                </a:solidFill>
                <a:latin typeface="Arial"/>
                <a:cs typeface="Arial"/>
              </a:rPr>
              <a:t>novembre</a:t>
            </a:r>
            <a:r>
              <a:rPr sz="2200" b="1" spc="-4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66CC"/>
                </a:solidFill>
                <a:latin typeface="Arial"/>
                <a:cs typeface="Arial"/>
              </a:rPr>
              <a:t>adjunt 	</a:t>
            </a:r>
            <a:r>
              <a:rPr sz="2200" b="1" dirty="0">
                <a:solidFill>
                  <a:srgbClr val="0066CC"/>
                </a:solidFill>
                <a:latin typeface="Arial"/>
                <a:cs typeface="Arial"/>
              </a:rPr>
              <a:t>a</a:t>
            </a:r>
            <a:r>
              <a:rPr sz="2200" b="1" spc="-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CC"/>
                </a:solidFill>
                <a:latin typeface="Arial"/>
                <a:cs typeface="Arial"/>
              </a:rPr>
              <a:t>la</a:t>
            </a:r>
            <a:r>
              <a:rPr sz="2200" b="1" spc="-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66CC"/>
                </a:solidFill>
                <a:latin typeface="Arial"/>
                <a:cs typeface="Arial"/>
              </a:rPr>
              <a:t>sol·licitud</a:t>
            </a:r>
            <a:r>
              <a:rPr sz="1800" b="1" spc="-10" dirty="0">
                <a:solidFill>
                  <a:srgbClr val="0066CC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38A686F-C007-478C-B263-22E21EC2F3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6" y="6019800"/>
            <a:ext cx="4040124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790" y="200756"/>
            <a:ext cx="35204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528592"/>
                </a:solidFill>
                <a:latin typeface="Arial"/>
                <a:cs typeface="Arial"/>
              </a:rPr>
              <a:t>Requisit</a:t>
            </a:r>
            <a:r>
              <a:rPr sz="3200" b="1" spc="-65" dirty="0">
                <a:solidFill>
                  <a:srgbClr val="52859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528592"/>
                </a:solidFill>
                <a:latin typeface="Arial"/>
                <a:cs typeface="Arial"/>
              </a:rPr>
              <a:t>lingüístic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276" y="530843"/>
            <a:ext cx="8463915" cy="54946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612515" marR="5080" algn="just">
              <a:lnSpc>
                <a:spcPct val="80000"/>
              </a:lnSpc>
              <a:spcBef>
                <a:spcPts val="675"/>
              </a:spcBef>
            </a:pPr>
            <a:r>
              <a:rPr sz="2400" b="1" i="1" dirty="0">
                <a:solidFill>
                  <a:srgbClr val="0066CC"/>
                </a:solidFill>
                <a:latin typeface="Arial"/>
                <a:cs typeface="Arial"/>
              </a:rPr>
              <a:t>Excepció:</a:t>
            </a:r>
            <a:r>
              <a:rPr sz="2400" b="1" i="1" spc="210" dirty="0">
                <a:solidFill>
                  <a:srgbClr val="0066CC"/>
                </a:solidFill>
                <a:latin typeface="Arial"/>
                <a:cs typeface="Arial"/>
              </a:rPr>
              <a:t>  </a:t>
            </a:r>
            <a:r>
              <a:rPr sz="2400" i="1" dirty="0">
                <a:solidFill>
                  <a:srgbClr val="0066CC"/>
                </a:solidFill>
                <a:latin typeface="Arial"/>
                <a:cs typeface="Arial"/>
              </a:rPr>
              <a:t>estudiants</a:t>
            </a:r>
            <a:r>
              <a:rPr sz="2400" i="1" spc="210" dirty="0">
                <a:solidFill>
                  <a:srgbClr val="0066CC"/>
                </a:solidFill>
                <a:latin typeface="Arial"/>
                <a:cs typeface="Arial"/>
              </a:rPr>
              <a:t>  </a:t>
            </a:r>
            <a:r>
              <a:rPr sz="2400" i="1" dirty="0">
                <a:solidFill>
                  <a:srgbClr val="0066CC"/>
                </a:solidFill>
                <a:latin typeface="Arial"/>
                <a:cs typeface="Arial"/>
              </a:rPr>
              <a:t>que</a:t>
            </a:r>
            <a:r>
              <a:rPr sz="2400" i="1" spc="210" dirty="0">
                <a:solidFill>
                  <a:srgbClr val="0066CC"/>
                </a:solidFill>
                <a:latin typeface="Arial"/>
                <a:cs typeface="Arial"/>
              </a:rPr>
              <a:t>  </a:t>
            </a:r>
            <a:r>
              <a:rPr sz="2400" i="1" dirty="0">
                <a:solidFill>
                  <a:srgbClr val="0066CC"/>
                </a:solidFill>
                <a:latin typeface="Arial"/>
                <a:cs typeface="Arial"/>
              </a:rPr>
              <a:t>en</a:t>
            </a:r>
            <a:r>
              <a:rPr sz="2400" i="1" spc="210" dirty="0">
                <a:solidFill>
                  <a:srgbClr val="0066CC"/>
                </a:solidFill>
                <a:latin typeface="Arial"/>
                <a:cs typeface="Arial"/>
              </a:rPr>
              <a:t>  </a:t>
            </a:r>
            <a:r>
              <a:rPr sz="2400" i="1" spc="-25" dirty="0">
                <a:solidFill>
                  <a:srgbClr val="0066CC"/>
                </a:solidFill>
                <a:latin typeface="Arial"/>
                <a:cs typeface="Arial"/>
              </a:rPr>
              <a:t>el </a:t>
            </a:r>
            <a:r>
              <a:rPr sz="2400" i="1" dirty="0">
                <a:solidFill>
                  <a:srgbClr val="0066CC"/>
                </a:solidFill>
                <a:latin typeface="Arial"/>
                <a:cs typeface="Arial"/>
              </a:rPr>
              <a:t>moment</a:t>
            </a:r>
            <a:r>
              <a:rPr sz="2400" i="1" spc="44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66CC"/>
                </a:solidFill>
                <a:latin typeface="Arial"/>
                <a:cs typeface="Arial"/>
              </a:rPr>
              <a:t>de</a:t>
            </a:r>
            <a:r>
              <a:rPr sz="2400" i="1" spc="434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66CC"/>
                </a:solidFill>
                <a:latin typeface="Arial"/>
                <a:cs typeface="Arial"/>
              </a:rPr>
              <a:t>presentar</a:t>
            </a:r>
            <a:r>
              <a:rPr sz="2400" i="1" spc="44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66CC"/>
                </a:solidFill>
                <a:latin typeface="Arial"/>
                <a:cs typeface="Arial"/>
              </a:rPr>
              <a:t>la</a:t>
            </a:r>
            <a:r>
              <a:rPr sz="2400" i="1" spc="434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0066CC"/>
                </a:solidFill>
                <a:latin typeface="Arial"/>
                <a:cs typeface="Arial"/>
              </a:rPr>
              <a:t>sol·licitud </a:t>
            </a:r>
            <a:r>
              <a:rPr sz="2400" i="1" dirty="0">
                <a:solidFill>
                  <a:srgbClr val="0066CC"/>
                </a:solidFill>
                <a:latin typeface="Arial"/>
                <a:cs typeface="Arial"/>
              </a:rPr>
              <a:t>no</a:t>
            </a:r>
            <a:r>
              <a:rPr sz="2400" i="1" spc="470" dirty="0">
                <a:solidFill>
                  <a:srgbClr val="0066CC"/>
                </a:solidFill>
                <a:latin typeface="Arial"/>
                <a:cs typeface="Arial"/>
              </a:rPr>
              <a:t>  </a:t>
            </a:r>
            <a:r>
              <a:rPr sz="2400" i="1" dirty="0">
                <a:solidFill>
                  <a:srgbClr val="0066CC"/>
                </a:solidFill>
                <a:latin typeface="Arial"/>
                <a:cs typeface="Arial"/>
              </a:rPr>
              <a:t>tinguen</a:t>
            </a:r>
            <a:r>
              <a:rPr sz="2400" i="1" spc="475" dirty="0">
                <a:solidFill>
                  <a:srgbClr val="0066CC"/>
                </a:solidFill>
                <a:latin typeface="Arial"/>
                <a:cs typeface="Arial"/>
              </a:rPr>
              <a:t>  </a:t>
            </a:r>
            <a:r>
              <a:rPr sz="2400" i="1" dirty="0">
                <a:solidFill>
                  <a:srgbClr val="0066CC"/>
                </a:solidFill>
                <a:latin typeface="Arial"/>
                <a:cs typeface="Arial"/>
              </a:rPr>
              <a:t>encara</a:t>
            </a:r>
            <a:r>
              <a:rPr sz="2400" i="1" spc="480" dirty="0">
                <a:solidFill>
                  <a:srgbClr val="0066CC"/>
                </a:solidFill>
                <a:latin typeface="Arial"/>
                <a:cs typeface="Arial"/>
              </a:rPr>
              <a:t>  </a:t>
            </a:r>
            <a:r>
              <a:rPr sz="2400" i="1" dirty="0">
                <a:solidFill>
                  <a:srgbClr val="0066CC"/>
                </a:solidFill>
                <a:latin typeface="Arial"/>
                <a:cs typeface="Arial"/>
              </a:rPr>
              <a:t>el</a:t>
            </a:r>
            <a:r>
              <a:rPr sz="2400" i="1" spc="470" dirty="0">
                <a:solidFill>
                  <a:srgbClr val="0066CC"/>
                </a:solidFill>
                <a:latin typeface="Arial"/>
                <a:cs typeface="Arial"/>
              </a:rPr>
              <a:t>  </a:t>
            </a:r>
            <a:r>
              <a:rPr sz="2400" i="1" spc="-10" dirty="0" err="1">
                <a:solidFill>
                  <a:srgbClr val="0066CC"/>
                </a:solidFill>
                <a:latin typeface="Arial"/>
                <a:cs typeface="Arial"/>
              </a:rPr>
              <a:t>certificat</a:t>
            </a:r>
            <a:r>
              <a:rPr sz="2400" i="1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66CC"/>
                </a:solidFill>
                <a:latin typeface="Arial"/>
                <a:cs typeface="Arial"/>
              </a:rPr>
              <a:t>TOEFL</a:t>
            </a:r>
            <a:r>
              <a:rPr lang="es-ES" sz="2400" i="1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i="1" spc="-9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66CC"/>
                </a:solidFill>
                <a:latin typeface="Arial"/>
                <a:cs typeface="Arial"/>
              </a:rPr>
              <a:t>o</a:t>
            </a:r>
            <a:r>
              <a:rPr sz="2400" i="1" spc="-5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400" i="1" spc="-20" dirty="0">
                <a:solidFill>
                  <a:srgbClr val="0066CC"/>
                </a:solidFill>
                <a:latin typeface="Arial"/>
                <a:cs typeface="Arial"/>
              </a:rPr>
              <a:t>IELTS</a:t>
            </a:r>
            <a:r>
              <a:rPr lang="es-ES" sz="2400" i="1" spc="-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endParaRPr sz="2400" dirty="0">
              <a:latin typeface="Arial"/>
              <a:cs typeface="Arial"/>
            </a:endParaRPr>
          </a:p>
          <a:p>
            <a:pPr marL="469265" marR="259715" indent="-457200">
              <a:lnSpc>
                <a:spcPct val="100000"/>
              </a:lnSpc>
              <a:spcBef>
                <a:spcPts val="2310"/>
              </a:spcBef>
              <a:buAutoNum type="arabicPeriod"/>
              <a:tabLst>
                <a:tab pos="469265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Hauran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de</a:t>
            </a:r>
            <a:r>
              <a:rPr sz="2200" spc="-5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presentar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en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la</a:t>
            </a:r>
            <a:r>
              <a:rPr sz="2200" spc="-6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sol·licitud</a:t>
            </a:r>
            <a:r>
              <a:rPr sz="2200" spc="-6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el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justificant</a:t>
            </a:r>
            <a:r>
              <a:rPr sz="2200" spc="-7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d’inscripció</a:t>
            </a:r>
            <a:r>
              <a:rPr sz="2200" spc="-6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a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les</a:t>
            </a:r>
            <a:r>
              <a:rPr sz="2200" spc="-6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proves</a:t>
            </a:r>
            <a:r>
              <a:rPr sz="22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que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indique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b="1" dirty="0">
                <a:solidFill>
                  <a:srgbClr val="3A3838"/>
                </a:solidFill>
                <a:latin typeface="Arial"/>
                <a:cs typeface="Arial"/>
              </a:rPr>
              <a:t>que</a:t>
            </a:r>
            <a:r>
              <a:rPr sz="2200" b="1" spc="-4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A3838"/>
                </a:solidFill>
                <a:latin typeface="Arial"/>
                <a:cs typeface="Arial"/>
              </a:rPr>
              <a:t>s'examina</a:t>
            </a:r>
            <a:r>
              <a:rPr sz="2200" b="1" spc="-5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A3838"/>
                </a:solidFill>
                <a:latin typeface="Arial"/>
                <a:cs typeface="Arial"/>
              </a:rPr>
              <a:t>dins</a:t>
            </a:r>
            <a:r>
              <a:rPr sz="2200" b="1" spc="-4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A3838"/>
                </a:solidFill>
                <a:latin typeface="Arial"/>
                <a:cs typeface="Arial"/>
              </a:rPr>
              <a:t>del</a:t>
            </a:r>
            <a:r>
              <a:rPr sz="2200" b="1" spc="-4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A3838"/>
                </a:solidFill>
                <a:latin typeface="Arial"/>
                <a:cs typeface="Arial"/>
              </a:rPr>
              <a:t>període</a:t>
            </a:r>
            <a:r>
              <a:rPr sz="2200" b="1" spc="-4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3A3838"/>
                </a:solidFill>
                <a:latin typeface="Arial"/>
                <a:cs typeface="Arial"/>
              </a:rPr>
              <a:t>de </a:t>
            </a:r>
            <a:r>
              <a:rPr sz="2200" b="1" dirty="0">
                <a:solidFill>
                  <a:srgbClr val="3A3838"/>
                </a:solidFill>
                <a:latin typeface="Arial"/>
                <a:cs typeface="Arial"/>
              </a:rPr>
              <a:t>presentació</a:t>
            </a:r>
            <a:r>
              <a:rPr sz="2200" b="1" spc="-3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A3838"/>
                </a:solidFill>
                <a:latin typeface="Arial"/>
                <a:cs typeface="Arial"/>
              </a:rPr>
              <a:t>de</a:t>
            </a:r>
            <a:r>
              <a:rPr sz="2200" b="1" spc="-4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A3838"/>
                </a:solidFill>
                <a:latin typeface="Arial"/>
                <a:cs typeface="Arial"/>
              </a:rPr>
              <a:t>sol·licituds</a:t>
            </a:r>
            <a:r>
              <a:rPr sz="2200" b="1" spc="-1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A3838"/>
                </a:solidFill>
                <a:latin typeface="Arial"/>
                <a:cs typeface="Arial"/>
              </a:rPr>
              <a:t>(fins</a:t>
            </a:r>
            <a:r>
              <a:rPr sz="2200" b="1" spc="-4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b="1" dirty="0" err="1">
                <a:solidFill>
                  <a:srgbClr val="3A3838"/>
                </a:solidFill>
                <a:latin typeface="Arial"/>
                <a:cs typeface="Arial"/>
              </a:rPr>
              <a:t>el</a:t>
            </a:r>
            <a:r>
              <a:rPr sz="2200" b="1" spc="-4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A3838"/>
                </a:solidFill>
                <a:latin typeface="Arial"/>
                <a:cs typeface="Arial"/>
              </a:rPr>
              <a:t>2</a:t>
            </a:r>
            <a:r>
              <a:rPr lang="es-ES" sz="2200" b="1" dirty="0">
                <a:solidFill>
                  <a:srgbClr val="3A3838"/>
                </a:solidFill>
                <a:latin typeface="Arial"/>
                <a:cs typeface="Arial"/>
              </a:rPr>
              <a:t>1</a:t>
            </a:r>
            <a:r>
              <a:rPr sz="2200" b="1" spc="-5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A3838"/>
                </a:solidFill>
                <a:latin typeface="Arial"/>
                <a:cs typeface="Arial"/>
              </a:rPr>
              <a:t>de</a:t>
            </a:r>
            <a:r>
              <a:rPr sz="2200" b="1" spc="-5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3A3838"/>
                </a:solidFill>
                <a:latin typeface="Arial"/>
                <a:cs typeface="Arial"/>
              </a:rPr>
              <a:t>novembre).</a:t>
            </a:r>
            <a:endParaRPr sz="2200" dirty="0">
              <a:latin typeface="Arial"/>
              <a:cs typeface="Arial"/>
            </a:endParaRPr>
          </a:p>
          <a:p>
            <a:pPr marL="469900" marR="240665" indent="-45720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469900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Han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de</a:t>
            </a:r>
            <a:r>
              <a:rPr sz="2200" spc="-3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presentar</a:t>
            </a:r>
            <a:r>
              <a:rPr sz="2200" spc="-3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la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nota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b="1" dirty="0">
                <a:solidFill>
                  <a:srgbClr val="3A3838"/>
                </a:solidFill>
                <a:latin typeface="Arial"/>
                <a:cs typeface="Arial"/>
              </a:rPr>
              <a:t>abans</a:t>
            </a:r>
            <a:r>
              <a:rPr sz="2200" b="1" spc="-2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A3838"/>
                </a:solidFill>
                <a:latin typeface="Arial"/>
                <a:cs typeface="Arial"/>
              </a:rPr>
              <a:t>del</a:t>
            </a:r>
            <a:r>
              <a:rPr sz="2200" b="1" spc="-3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A3838"/>
                </a:solidFill>
                <a:latin typeface="Arial"/>
                <a:cs typeface="Arial"/>
              </a:rPr>
              <a:t>3</a:t>
            </a:r>
            <a:r>
              <a:rPr lang="es-ES" sz="2200" b="1" dirty="0">
                <a:solidFill>
                  <a:srgbClr val="3A3838"/>
                </a:solidFill>
                <a:latin typeface="Arial"/>
                <a:cs typeface="Arial"/>
              </a:rPr>
              <a:t>1</a:t>
            </a:r>
            <a:r>
              <a:rPr sz="2200" b="1" spc="-4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A3838"/>
                </a:solidFill>
                <a:latin typeface="Arial"/>
                <a:cs typeface="Arial"/>
              </a:rPr>
              <a:t>de</a:t>
            </a:r>
            <a:r>
              <a:rPr sz="2200" b="1" spc="-3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A3838"/>
                </a:solidFill>
                <a:latin typeface="Arial"/>
                <a:cs typeface="Arial"/>
              </a:rPr>
              <a:t>desembre</a:t>
            </a:r>
            <a:r>
              <a:rPr sz="2200" b="1" spc="-4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A3838"/>
                </a:solidFill>
                <a:latin typeface="Arial"/>
                <a:cs typeface="Arial"/>
              </a:rPr>
              <a:t>de</a:t>
            </a:r>
            <a:r>
              <a:rPr sz="2200" b="1" spc="-3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3A3838"/>
                </a:solidFill>
                <a:latin typeface="Arial"/>
                <a:cs typeface="Arial"/>
              </a:rPr>
              <a:t>202</a:t>
            </a:r>
            <a:r>
              <a:rPr lang="es-ES" sz="2200" b="1" spc="-20" dirty="0">
                <a:solidFill>
                  <a:srgbClr val="3A3838"/>
                </a:solidFill>
                <a:latin typeface="Arial"/>
                <a:cs typeface="Arial"/>
              </a:rPr>
              <a:t>5</a:t>
            </a:r>
            <a:r>
              <a:rPr sz="2200" b="1" spc="-2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3A3838"/>
                </a:solidFill>
                <a:latin typeface="Arial"/>
                <a:cs typeface="Arial"/>
              </a:rPr>
              <a:t>(improrrogable!!!).</a:t>
            </a:r>
            <a:endParaRPr sz="22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469265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S'ha</a:t>
            </a:r>
            <a:r>
              <a:rPr sz="2200" spc="-6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d'enviar</a:t>
            </a:r>
            <a:r>
              <a:rPr sz="22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escanejat</a:t>
            </a:r>
            <a:r>
              <a:rPr sz="2200" spc="-5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per</a:t>
            </a:r>
            <a:r>
              <a:rPr sz="2200" spc="-5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correu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electrònic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a</a:t>
            </a:r>
            <a:r>
              <a:rPr sz="2200" spc="-6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l'adreça:</a:t>
            </a:r>
            <a:endParaRPr sz="2200" dirty="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</a:pPr>
            <a:r>
              <a:rPr sz="2200" b="1" spc="-10" dirty="0">
                <a:solidFill>
                  <a:srgbClr val="3A3838"/>
                </a:solidFill>
                <a:latin typeface="Arial"/>
                <a:cs typeface="Arial"/>
                <a:hlinkClick r:id="rId2"/>
              </a:rPr>
              <a:t>programa.internacional@uv.es</a:t>
            </a:r>
            <a:endParaRPr sz="2200" dirty="0">
              <a:latin typeface="Arial"/>
              <a:cs typeface="Arial"/>
            </a:endParaRPr>
          </a:p>
          <a:p>
            <a:pPr marL="469900" marR="662305" indent="-457834">
              <a:lnSpc>
                <a:spcPct val="100000"/>
              </a:lnSpc>
              <a:spcBef>
                <a:spcPts val="2400"/>
              </a:spcBef>
              <a:buAutoNum type="arabicPeriod" startAt="4"/>
              <a:tabLst>
                <a:tab pos="469900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Els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certificats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que</a:t>
            </a:r>
            <a:r>
              <a:rPr sz="2200" spc="-3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no</a:t>
            </a:r>
            <a:r>
              <a:rPr sz="22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arribin</a:t>
            </a:r>
            <a:r>
              <a:rPr sz="2200" spc="-3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dins</a:t>
            </a:r>
            <a:r>
              <a:rPr sz="22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el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termini</a:t>
            </a:r>
            <a:r>
              <a:rPr sz="2200" spc="-1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no</a:t>
            </a:r>
            <a:r>
              <a:rPr sz="22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es</a:t>
            </a:r>
            <a:r>
              <a:rPr sz="22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tindran</a:t>
            </a:r>
            <a:r>
              <a:rPr sz="22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25" dirty="0">
                <a:solidFill>
                  <a:srgbClr val="3A3838"/>
                </a:solidFill>
                <a:latin typeface="Arial MT"/>
                <a:cs typeface="Arial MT"/>
              </a:rPr>
              <a:t>en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compte</a:t>
            </a:r>
            <a:r>
              <a:rPr sz="1800" spc="-10" dirty="0">
                <a:solidFill>
                  <a:srgbClr val="3A3838"/>
                </a:solidFill>
                <a:latin typeface="Arial MT"/>
                <a:cs typeface="Arial MT"/>
              </a:rPr>
              <a:t>.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089337-ACD1-4A77-8E41-67971E5518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6" y="6019800"/>
            <a:ext cx="4040124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85A4C-C309-4C78-893B-1C5C6B55B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DE29CF-2BC5-413D-A30D-C415A819D7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E24919-B190-4929-BA7F-45864197B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83"/>
            <a:ext cx="9144000" cy="675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34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3E633-A9F5-47D3-A489-0DEB881B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13063"/>
            <a:ext cx="3962400" cy="56891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19963D-6838-450E-BA8D-DE9C96070E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05CB9AD-E643-4828-9E19-489F1B3F6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19" y="0"/>
            <a:ext cx="7082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67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" y="94488"/>
            <a:ext cx="5872480" cy="6403340"/>
            <a:chOff x="38100" y="94488"/>
            <a:chExt cx="5872480" cy="64033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" y="260603"/>
              <a:ext cx="2304288" cy="62369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9224" y="94487"/>
              <a:ext cx="2144395" cy="2182495"/>
            </a:xfrm>
            <a:custGeom>
              <a:avLst/>
              <a:gdLst/>
              <a:ahLst/>
              <a:cxnLst/>
              <a:rect l="l" t="t" r="r" b="b"/>
              <a:pathLst>
                <a:path w="2144395" h="2182495">
                  <a:moveTo>
                    <a:pt x="2144255" y="1210056"/>
                  </a:moveTo>
                  <a:lnTo>
                    <a:pt x="1693164" y="1210056"/>
                  </a:lnTo>
                  <a:lnTo>
                    <a:pt x="1693164" y="972324"/>
                  </a:lnTo>
                  <a:lnTo>
                    <a:pt x="1693164" y="653796"/>
                  </a:lnTo>
                  <a:lnTo>
                    <a:pt x="1693164" y="0"/>
                  </a:lnTo>
                  <a:lnTo>
                    <a:pt x="0" y="0"/>
                  </a:lnTo>
                  <a:lnTo>
                    <a:pt x="0" y="972324"/>
                  </a:lnTo>
                  <a:lnTo>
                    <a:pt x="505968" y="972324"/>
                  </a:lnTo>
                  <a:lnTo>
                    <a:pt x="505968" y="1624584"/>
                  </a:lnTo>
                  <a:lnTo>
                    <a:pt x="525780" y="1624584"/>
                  </a:lnTo>
                  <a:lnTo>
                    <a:pt x="525780" y="2182380"/>
                  </a:lnTo>
                  <a:lnTo>
                    <a:pt x="2144255" y="2182380"/>
                  </a:lnTo>
                  <a:lnTo>
                    <a:pt x="2144255" y="12100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8986" y="5138168"/>
              <a:ext cx="2032000" cy="463550"/>
            </a:xfrm>
            <a:custGeom>
              <a:avLst/>
              <a:gdLst/>
              <a:ahLst/>
              <a:cxnLst/>
              <a:rect l="l" t="t" r="r" b="b"/>
              <a:pathLst>
                <a:path w="2032000" h="463550">
                  <a:moveTo>
                    <a:pt x="0" y="77216"/>
                  </a:moveTo>
                  <a:lnTo>
                    <a:pt x="6067" y="47159"/>
                  </a:lnTo>
                  <a:lnTo>
                    <a:pt x="22615" y="22615"/>
                  </a:lnTo>
                  <a:lnTo>
                    <a:pt x="47159" y="6067"/>
                  </a:lnTo>
                  <a:lnTo>
                    <a:pt x="77216" y="0"/>
                  </a:lnTo>
                  <a:lnTo>
                    <a:pt x="1954276" y="0"/>
                  </a:lnTo>
                  <a:lnTo>
                    <a:pt x="1984332" y="6067"/>
                  </a:lnTo>
                  <a:lnTo>
                    <a:pt x="2008876" y="22615"/>
                  </a:lnTo>
                  <a:lnTo>
                    <a:pt x="2025424" y="47159"/>
                  </a:lnTo>
                  <a:lnTo>
                    <a:pt x="2031492" y="77216"/>
                  </a:lnTo>
                  <a:lnTo>
                    <a:pt x="2031492" y="386080"/>
                  </a:lnTo>
                  <a:lnTo>
                    <a:pt x="2025424" y="416136"/>
                  </a:lnTo>
                  <a:lnTo>
                    <a:pt x="2008876" y="440680"/>
                  </a:lnTo>
                  <a:lnTo>
                    <a:pt x="1984332" y="457228"/>
                  </a:lnTo>
                  <a:lnTo>
                    <a:pt x="1954276" y="463296"/>
                  </a:lnTo>
                  <a:lnTo>
                    <a:pt x="77216" y="463296"/>
                  </a:lnTo>
                  <a:lnTo>
                    <a:pt x="47159" y="457228"/>
                  </a:lnTo>
                  <a:lnTo>
                    <a:pt x="22615" y="440680"/>
                  </a:lnTo>
                  <a:lnTo>
                    <a:pt x="6067" y="416136"/>
                  </a:lnTo>
                  <a:lnTo>
                    <a:pt x="0" y="386080"/>
                  </a:lnTo>
                  <a:lnTo>
                    <a:pt x="0" y="77216"/>
                  </a:lnTo>
                  <a:close/>
                </a:path>
              </a:pathLst>
            </a:custGeom>
            <a:ln w="44195">
              <a:solidFill>
                <a:srgbClr val="FF66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5956" y="5123688"/>
              <a:ext cx="3214115" cy="6781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743200" y="5148073"/>
              <a:ext cx="3119755" cy="584200"/>
            </a:xfrm>
            <a:custGeom>
              <a:avLst/>
              <a:gdLst/>
              <a:ahLst/>
              <a:cxnLst/>
              <a:rect l="l" t="t" r="r" b="b"/>
              <a:pathLst>
                <a:path w="3119754" h="584200">
                  <a:moveTo>
                    <a:pt x="3022346" y="0"/>
                  </a:moveTo>
                  <a:lnTo>
                    <a:pt x="97282" y="0"/>
                  </a:lnTo>
                  <a:lnTo>
                    <a:pt x="59418" y="7644"/>
                  </a:lnTo>
                  <a:lnTo>
                    <a:pt x="28495" y="28490"/>
                  </a:lnTo>
                  <a:lnTo>
                    <a:pt x="7645" y="59412"/>
                  </a:lnTo>
                  <a:lnTo>
                    <a:pt x="0" y="97282"/>
                  </a:lnTo>
                  <a:lnTo>
                    <a:pt x="0" y="486410"/>
                  </a:lnTo>
                  <a:lnTo>
                    <a:pt x="7645" y="524273"/>
                  </a:lnTo>
                  <a:lnTo>
                    <a:pt x="28495" y="555196"/>
                  </a:lnTo>
                  <a:lnTo>
                    <a:pt x="59418" y="576046"/>
                  </a:lnTo>
                  <a:lnTo>
                    <a:pt x="97282" y="583692"/>
                  </a:lnTo>
                  <a:lnTo>
                    <a:pt x="3022346" y="583692"/>
                  </a:lnTo>
                  <a:lnTo>
                    <a:pt x="3060209" y="576046"/>
                  </a:lnTo>
                  <a:lnTo>
                    <a:pt x="3091132" y="555196"/>
                  </a:lnTo>
                  <a:lnTo>
                    <a:pt x="3111982" y="524273"/>
                  </a:lnTo>
                  <a:lnTo>
                    <a:pt x="3119628" y="486410"/>
                  </a:lnTo>
                  <a:lnTo>
                    <a:pt x="3119628" y="97282"/>
                  </a:lnTo>
                  <a:lnTo>
                    <a:pt x="3111982" y="59412"/>
                  </a:lnTo>
                  <a:lnTo>
                    <a:pt x="3091132" y="28490"/>
                  </a:lnTo>
                  <a:lnTo>
                    <a:pt x="3060209" y="7644"/>
                  </a:lnTo>
                  <a:lnTo>
                    <a:pt x="3022346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43200" y="5148073"/>
              <a:ext cx="3119755" cy="584200"/>
            </a:xfrm>
            <a:custGeom>
              <a:avLst/>
              <a:gdLst/>
              <a:ahLst/>
              <a:cxnLst/>
              <a:rect l="l" t="t" r="r" b="b"/>
              <a:pathLst>
                <a:path w="3119754" h="584200">
                  <a:moveTo>
                    <a:pt x="0" y="97282"/>
                  </a:moveTo>
                  <a:lnTo>
                    <a:pt x="7645" y="59412"/>
                  </a:lnTo>
                  <a:lnTo>
                    <a:pt x="28495" y="28490"/>
                  </a:lnTo>
                  <a:lnTo>
                    <a:pt x="59418" y="7644"/>
                  </a:lnTo>
                  <a:lnTo>
                    <a:pt x="97282" y="0"/>
                  </a:lnTo>
                  <a:lnTo>
                    <a:pt x="3022346" y="0"/>
                  </a:lnTo>
                  <a:lnTo>
                    <a:pt x="3060209" y="7644"/>
                  </a:lnTo>
                  <a:lnTo>
                    <a:pt x="3091132" y="28490"/>
                  </a:lnTo>
                  <a:lnTo>
                    <a:pt x="3111982" y="59412"/>
                  </a:lnTo>
                  <a:lnTo>
                    <a:pt x="3119628" y="97282"/>
                  </a:lnTo>
                  <a:lnTo>
                    <a:pt x="3119628" y="486410"/>
                  </a:lnTo>
                  <a:lnTo>
                    <a:pt x="3111982" y="524273"/>
                  </a:lnTo>
                  <a:lnTo>
                    <a:pt x="3091132" y="555196"/>
                  </a:lnTo>
                  <a:lnTo>
                    <a:pt x="3060209" y="576046"/>
                  </a:lnTo>
                  <a:lnTo>
                    <a:pt x="3022346" y="583692"/>
                  </a:lnTo>
                  <a:lnTo>
                    <a:pt x="97282" y="583692"/>
                  </a:lnTo>
                  <a:lnTo>
                    <a:pt x="59418" y="576046"/>
                  </a:lnTo>
                  <a:lnTo>
                    <a:pt x="28495" y="555196"/>
                  </a:lnTo>
                  <a:lnTo>
                    <a:pt x="7645" y="524273"/>
                  </a:lnTo>
                  <a:lnTo>
                    <a:pt x="0" y="486410"/>
                  </a:lnTo>
                  <a:lnTo>
                    <a:pt x="0" y="97282"/>
                  </a:lnTo>
                  <a:close/>
                </a:path>
              </a:pathLst>
            </a:custGeom>
            <a:ln w="9144">
              <a:solidFill>
                <a:srgbClr val="FF66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788803" y="5165312"/>
            <a:ext cx="30518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256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Enllaç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sol·licitud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Erasmus </a:t>
            </a:r>
            <a:r>
              <a:rPr sz="1600" b="1" dirty="0">
                <a:latin typeface="Arial"/>
                <a:cs typeface="Arial"/>
              </a:rPr>
              <a:t>Usuari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contrasenya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correu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UV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0"/>
            <a:ext cx="9123045" cy="6858000"/>
            <a:chOff x="0" y="0"/>
            <a:chExt cx="9123045" cy="6858000"/>
          </a:xfrm>
        </p:grpSpPr>
        <p:sp>
          <p:nvSpPr>
            <p:cNvPr id="11" name="object 11"/>
            <p:cNvSpPr/>
            <p:nvPr/>
          </p:nvSpPr>
          <p:spPr>
            <a:xfrm>
              <a:off x="2337814" y="5411723"/>
              <a:ext cx="342900" cy="0"/>
            </a:xfrm>
            <a:custGeom>
              <a:avLst/>
              <a:gdLst/>
              <a:ahLst/>
              <a:cxnLst/>
              <a:rect l="l" t="t" r="r" b="b"/>
              <a:pathLst>
                <a:path w="342900">
                  <a:moveTo>
                    <a:pt x="3429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22663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48234" y="5165600"/>
              <a:ext cx="2032000" cy="463550"/>
            </a:xfrm>
            <a:custGeom>
              <a:avLst/>
              <a:gdLst/>
              <a:ahLst/>
              <a:cxnLst/>
              <a:rect l="l" t="t" r="r" b="b"/>
              <a:pathLst>
                <a:path w="2032000" h="463550">
                  <a:moveTo>
                    <a:pt x="0" y="77216"/>
                  </a:moveTo>
                  <a:lnTo>
                    <a:pt x="6067" y="47159"/>
                  </a:lnTo>
                  <a:lnTo>
                    <a:pt x="22615" y="22615"/>
                  </a:lnTo>
                  <a:lnTo>
                    <a:pt x="47159" y="6067"/>
                  </a:lnTo>
                  <a:lnTo>
                    <a:pt x="77216" y="0"/>
                  </a:lnTo>
                  <a:lnTo>
                    <a:pt x="1954276" y="0"/>
                  </a:lnTo>
                  <a:lnTo>
                    <a:pt x="1984332" y="6067"/>
                  </a:lnTo>
                  <a:lnTo>
                    <a:pt x="2008876" y="22615"/>
                  </a:lnTo>
                  <a:lnTo>
                    <a:pt x="2025424" y="47159"/>
                  </a:lnTo>
                  <a:lnTo>
                    <a:pt x="2031492" y="77216"/>
                  </a:lnTo>
                  <a:lnTo>
                    <a:pt x="2031492" y="386080"/>
                  </a:lnTo>
                  <a:lnTo>
                    <a:pt x="2025424" y="416136"/>
                  </a:lnTo>
                  <a:lnTo>
                    <a:pt x="2008876" y="440680"/>
                  </a:lnTo>
                  <a:lnTo>
                    <a:pt x="1984332" y="457228"/>
                  </a:lnTo>
                  <a:lnTo>
                    <a:pt x="1954276" y="463296"/>
                  </a:lnTo>
                  <a:lnTo>
                    <a:pt x="77216" y="463296"/>
                  </a:lnTo>
                  <a:lnTo>
                    <a:pt x="47159" y="457228"/>
                  </a:lnTo>
                  <a:lnTo>
                    <a:pt x="22615" y="440680"/>
                  </a:lnTo>
                  <a:lnTo>
                    <a:pt x="6067" y="416136"/>
                  </a:lnTo>
                  <a:lnTo>
                    <a:pt x="0" y="386080"/>
                  </a:lnTo>
                  <a:lnTo>
                    <a:pt x="0" y="77216"/>
                  </a:lnTo>
                  <a:close/>
                </a:path>
              </a:pathLst>
            </a:custGeom>
            <a:ln w="44195">
              <a:solidFill>
                <a:srgbClr val="FF66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65247" y="5061203"/>
              <a:ext cx="3901439" cy="682751"/>
            </a:xfrm>
            <a:prstGeom prst="rect">
              <a:avLst/>
            </a:prstGeom>
          </p:spPr>
        </p:pic>
      </p:grpSp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BF338-82B5-43BA-ADE8-00006B12A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58E534-1AD0-45F2-BFA4-3CEFA46F49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A7CA60A-0C4F-44CA-96CF-26AAE21B2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20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264"/>
            <a:ext cx="9144000" cy="6705735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08303"/>
            <a:ext cx="9144000" cy="5109210"/>
            <a:chOff x="0" y="908303"/>
            <a:chExt cx="9144000" cy="51092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08303"/>
              <a:ext cx="9144000" cy="51091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995" y="3297936"/>
              <a:ext cx="1287779" cy="62179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6240" y="3322321"/>
              <a:ext cx="1193800" cy="527685"/>
            </a:xfrm>
            <a:custGeom>
              <a:avLst/>
              <a:gdLst/>
              <a:ahLst/>
              <a:cxnLst/>
              <a:rect l="l" t="t" r="r" b="b"/>
              <a:pathLst>
                <a:path w="1193800" h="527685">
                  <a:moveTo>
                    <a:pt x="1105408" y="0"/>
                  </a:moveTo>
                  <a:lnTo>
                    <a:pt x="87884" y="0"/>
                  </a:lnTo>
                  <a:lnTo>
                    <a:pt x="53674" y="6906"/>
                  </a:lnTo>
                  <a:lnTo>
                    <a:pt x="25739" y="25739"/>
                  </a:lnTo>
                  <a:lnTo>
                    <a:pt x="6906" y="53674"/>
                  </a:lnTo>
                  <a:lnTo>
                    <a:pt x="0" y="87884"/>
                  </a:lnTo>
                  <a:lnTo>
                    <a:pt x="0" y="439420"/>
                  </a:lnTo>
                  <a:lnTo>
                    <a:pt x="6906" y="473629"/>
                  </a:lnTo>
                  <a:lnTo>
                    <a:pt x="25739" y="501564"/>
                  </a:lnTo>
                  <a:lnTo>
                    <a:pt x="53674" y="520397"/>
                  </a:lnTo>
                  <a:lnTo>
                    <a:pt x="87884" y="527304"/>
                  </a:lnTo>
                  <a:lnTo>
                    <a:pt x="1105408" y="527304"/>
                  </a:lnTo>
                  <a:lnTo>
                    <a:pt x="1139617" y="520397"/>
                  </a:lnTo>
                  <a:lnTo>
                    <a:pt x="1167552" y="501564"/>
                  </a:lnTo>
                  <a:lnTo>
                    <a:pt x="1186385" y="473629"/>
                  </a:lnTo>
                  <a:lnTo>
                    <a:pt x="1193292" y="439420"/>
                  </a:lnTo>
                  <a:lnTo>
                    <a:pt x="1193292" y="87884"/>
                  </a:lnTo>
                  <a:lnTo>
                    <a:pt x="1186385" y="53674"/>
                  </a:lnTo>
                  <a:lnTo>
                    <a:pt x="1167552" y="25739"/>
                  </a:lnTo>
                  <a:lnTo>
                    <a:pt x="1139617" y="6906"/>
                  </a:lnTo>
                  <a:lnTo>
                    <a:pt x="1105408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6240" y="3322321"/>
              <a:ext cx="1193800" cy="527685"/>
            </a:xfrm>
            <a:custGeom>
              <a:avLst/>
              <a:gdLst/>
              <a:ahLst/>
              <a:cxnLst/>
              <a:rect l="l" t="t" r="r" b="b"/>
              <a:pathLst>
                <a:path w="1193800" h="527685">
                  <a:moveTo>
                    <a:pt x="0" y="87884"/>
                  </a:moveTo>
                  <a:lnTo>
                    <a:pt x="6906" y="53674"/>
                  </a:lnTo>
                  <a:lnTo>
                    <a:pt x="25739" y="25739"/>
                  </a:lnTo>
                  <a:lnTo>
                    <a:pt x="53674" y="6906"/>
                  </a:lnTo>
                  <a:lnTo>
                    <a:pt x="87884" y="0"/>
                  </a:lnTo>
                  <a:lnTo>
                    <a:pt x="1105408" y="0"/>
                  </a:lnTo>
                  <a:lnTo>
                    <a:pt x="1139617" y="6906"/>
                  </a:lnTo>
                  <a:lnTo>
                    <a:pt x="1167552" y="25739"/>
                  </a:lnTo>
                  <a:lnTo>
                    <a:pt x="1186385" y="53674"/>
                  </a:lnTo>
                  <a:lnTo>
                    <a:pt x="1193292" y="87884"/>
                  </a:lnTo>
                  <a:lnTo>
                    <a:pt x="1193292" y="439420"/>
                  </a:lnTo>
                  <a:lnTo>
                    <a:pt x="1186385" y="473629"/>
                  </a:lnTo>
                  <a:lnTo>
                    <a:pt x="1167552" y="501564"/>
                  </a:lnTo>
                  <a:lnTo>
                    <a:pt x="1139617" y="520397"/>
                  </a:lnTo>
                  <a:lnTo>
                    <a:pt x="1105408" y="527304"/>
                  </a:lnTo>
                  <a:lnTo>
                    <a:pt x="87884" y="527304"/>
                  </a:lnTo>
                  <a:lnTo>
                    <a:pt x="53674" y="520397"/>
                  </a:lnTo>
                  <a:lnTo>
                    <a:pt x="25739" y="501564"/>
                  </a:lnTo>
                  <a:lnTo>
                    <a:pt x="6906" y="473629"/>
                  </a:lnTo>
                  <a:lnTo>
                    <a:pt x="0" y="439420"/>
                  </a:lnTo>
                  <a:lnTo>
                    <a:pt x="0" y="87884"/>
                  </a:lnTo>
                  <a:close/>
                </a:path>
              </a:pathLst>
            </a:custGeom>
            <a:ln w="9144">
              <a:solidFill>
                <a:srgbClr val="FF66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40854" y="3352719"/>
            <a:ext cx="11118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6256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Màxim: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5 </a:t>
            </a:r>
            <a:r>
              <a:rPr sz="1400" b="1" spc="-10" dirty="0">
                <a:latin typeface="Arial"/>
                <a:cs typeface="Arial"/>
              </a:rPr>
              <a:t>destinacions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85417" y="3099690"/>
            <a:ext cx="7084059" cy="943610"/>
            <a:chOff x="1685417" y="3099690"/>
            <a:chExt cx="7084059" cy="943610"/>
          </a:xfrm>
        </p:grpSpPr>
        <p:sp>
          <p:nvSpPr>
            <p:cNvPr id="9" name="object 9"/>
            <p:cNvSpPr/>
            <p:nvPr/>
          </p:nvSpPr>
          <p:spPr>
            <a:xfrm>
              <a:off x="1707642" y="3141727"/>
              <a:ext cx="3009900" cy="792480"/>
            </a:xfrm>
            <a:custGeom>
              <a:avLst/>
              <a:gdLst/>
              <a:ahLst/>
              <a:cxnLst/>
              <a:rect l="l" t="t" r="r" b="b"/>
              <a:pathLst>
                <a:path w="3009900" h="792479">
                  <a:moveTo>
                    <a:pt x="0" y="132079"/>
                  </a:moveTo>
                  <a:lnTo>
                    <a:pt x="6733" y="90331"/>
                  </a:lnTo>
                  <a:lnTo>
                    <a:pt x="25482" y="54073"/>
                  </a:lnTo>
                  <a:lnTo>
                    <a:pt x="54073" y="25482"/>
                  </a:lnTo>
                  <a:lnTo>
                    <a:pt x="90331" y="6733"/>
                  </a:lnTo>
                  <a:lnTo>
                    <a:pt x="132080" y="0"/>
                  </a:lnTo>
                  <a:lnTo>
                    <a:pt x="2877820" y="0"/>
                  </a:lnTo>
                  <a:lnTo>
                    <a:pt x="2919568" y="6733"/>
                  </a:lnTo>
                  <a:lnTo>
                    <a:pt x="2955826" y="25482"/>
                  </a:lnTo>
                  <a:lnTo>
                    <a:pt x="2984417" y="54073"/>
                  </a:lnTo>
                  <a:lnTo>
                    <a:pt x="3003166" y="90331"/>
                  </a:lnTo>
                  <a:lnTo>
                    <a:pt x="3009900" y="132079"/>
                  </a:lnTo>
                  <a:lnTo>
                    <a:pt x="3009900" y="660399"/>
                  </a:lnTo>
                  <a:lnTo>
                    <a:pt x="3003166" y="702148"/>
                  </a:lnTo>
                  <a:lnTo>
                    <a:pt x="2984417" y="738406"/>
                  </a:lnTo>
                  <a:lnTo>
                    <a:pt x="2955826" y="766997"/>
                  </a:lnTo>
                  <a:lnTo>
                    <a:pt x="2919568" y="785746"/>
                  </a:lnTo>
                  <a:lnTo>
                    <a:pt x="2877820" y="792479"/>
                  </a:lnTo>
                  <a:lnTo>
                    <a:pt x="132080" y="792479"/>
                  </a:lnTo>
                  <a:lnTo>
                    <a:pt x="90331" y="785746"/>
                  </a:lnTo>
                  <a:lnTo>
                    <a:pt x="54073" y="766997"/>
                  </a:lnTo>
                  <a:lnTo>
                    <a:pt x="25482" y="738406"/>
                  </a:lnTo>
                  <a:lnTo>
                    <a:pt x="6733" y="702148"/>
                  </a:lnTo>
                  <a:lnTo>
                    <a:pt x="0" y="660399"/>
                  </a:lnTo>
                  <a:lnTo>
                    <a:pt x="0" y="132079"/>
                  </a:lnTo>
                  <a:close/>
                </a:path>
              </a:pathLst>
            </a:custGeom>
            <a:ln w="44196">
              <a:solidFill>
                <a:srgbClr val="FF66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75526" y="3121915"/>
              <a:ext cx="434340" cy="899160"/>
            </a:xfrm>
            <a:custGeom>
              <a:avLst/>
              <a:gdLst/>
              <a:ahLst/>
              <a:cxnLst/>
              <a:rect l="l" t="t" r="r" b="b"/>
              <a:pathLst>
                <a:path w="434340" h="899160">
                  <a:moveTo>
                    <a:pt x="0" y="72389"/>
                  </a:moveTo>
                  <a:lnTo>
                    <a:pt x="5688" y="44212"/>
                  </a:lnTo>
                  <a:lnTo>
                    <a:pt x="21202" y="21202"/>
                  </a:lnTo>
                  <a:lnTo>
                    <a:pt x="44212" y="5688"/>
                  </a:lnTo>
                  <a:lnTo>
                    <a:pt x="72390" y="0"/>
                  </a:lnTo>
                  <a:lnTo>
                    <a:pt x="361950" y="0"/>
                  </a:lnTo>
                  <a:lnTo>
                    <a:pt x="390127" y="5688"/>
                  </a:lnTo>
                  <a:lnTo>
                    <a:pt x="413137" y="21202"/>
                  </a:lnTo>
                  <a:lnTo>
                    <a:pt x="428651" y="44212"/>
                  </a:lnTo>
                  <a:lnTo>
                    <a:pt x="434340" y="72389"/>
                  </a:lnTo>
                  <a:lnTo>
                    <a:pt x="434340" y="826769"/>
                  </a:lnTo>
                  <a:lnTo>
                    <a:pt x="428651" y="854947"/>
                  </a:lnTo>
                  <a:lnTo>
                    <a:pt x="413137" y="877957"/>
                  </a:lnTo>
                  <a:lnTo>
                    <a:pt x="390127" y="893471"/>
                  </a:lnTo>
                  <a:lnTo>
                    <a:pt x="361950" y="899159"/>
                  </a:lnTo>
                  <a:lnTo>
                    <a:pt x="72390" y="899159"/>
                  </a:lnTo>
                  <a:lnTo>
                    <a:pt x="44212" y="893471"/>
                  </a:lnTo>
                  <a:lnTo>
                    <a:pt x="21202" y="877957"/>
                  </a:lnTo>
                  <a:lnTo>
                    <a:pt x="5688" y="854947"/>
                  </a:lnTo>
                  <a:lnTo>
                    <a:pt x="0" y="826769"/>
                  </a:lnTo>
                  <a:lnTo>
                    <a:pt x="0" y="72389"/>
                  </a:lnTo>
                  <a:close/>
                </a:path>
              </a:pathLst>
            </a:custGeom>
            <a:ln w="44196">
              <a:solidFill>
                <a:srgbClr val="FF66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32548" y="3197352"/>
              <a:ext cx="1336547" cy="84124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479792" y="3221738"/>
              <a:ext cx="1242060" cy="746760"/>
            </a:xfrm>
            <a:custGeom>
              <a:avLst/>
              <a:gdLst/>
              <a:ahLst/>
              <a:cxnLst/>
              <a:rect l="l" t="t" r="r" b="b"/>
              <a:pathLst>
                <a:path w="1242059" h="746760">
                  <a:moveTo>
                    <a:pt x="1117600" y="0"/>
                  </a:moveTo>
                  <a:lnTo>
                    <a:pt x="124460" y="0"/>
                  </a:lnTo>
                  <a:lnTo>
                    <a:pt x="76016" y="9779"/>
                  </a:lnTo>
                  <a:lnTo>
                    <a:pt x="36455" y="36450"/>
                  </a:lnTo>
                  <a:lnTo>
                    <a:pt x="9781" y="76011"/>
                  </a:lnTo>
                  <a:lnTo>
                    <a:pt x="0" y="124460"/>
                  </a:lnTo>
                  <a:lnTo>
                    <a:pt x="0" y="622300"/>
                  </a:lnTo>
                  <a:lnTo>
                    <a:pt x="9781" y="670743"/>
                  </a:lnTo>
                  <a:lnTo>
                    <a:pt x="36455" y="710304"/>
                  </a:lnTo>
                  <a:lnTo>
                    <a:pt x="76016" y="736978"/>
                  </a:lnTo>
                  <a:lnTo>
                    <a:pt x="124460" y="746760"/>
                  </a:lnTo>
                  <a:lnTo>
                    <a:pt x="1117600" y="746760"/>
                  </a:lnTo>
                  <a:lnTo>
                    <a:pt x="1166043" y="736978"/>
                  </a:lnTo>
                  <a:lnTo>
                    <a:pt x="1205604" y="710304"/>
                  </a:lnTo>
                  <a:lnTo>
                    <a:pt x="1232278" y="670743"/>
                  </a:lnTo>
                  <a:lnTo>
                    <a:pt x="1242060" y="622300"/>
                  </a:lnTo>
                  <a:lnTo>
                    <a:pt x="1242060" y="124460"/>
                  </a:lnTo>
                  <a:lnTo>
                    <a:pt x="1232278" y="76011"/>
                  </a:lnTo>
                  <a:lnTo>
                    <a:pt x="1205604" y="36450"/>
                  </a:lnTo>
                  <a:lnTo>
                    <a:pt x="1166043" y="9779"/>
                  </a:lnTo>
                  <a:lnTo>
                    <a:pt x="111760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79792" y="3221738"/>
              <a:ext cx="1242060" cy="746760"/>
            </a:xfrm>
            <a:custGeom>
              <a:avLst/>
              <a:gdLst/>
              <a:ahLst/>
              <a:cxnLst/>
              <a:rect l="l" t="t" r="r" b="b"/>
              <a:pathLst>
                <a:path w="1242059" h="746760">
                  <a:moveTo>
                    <a:pt x="0" y="124460"/>
                  </a:moveTo>
                  <a:lnTo>
                    <a:pt x="9781" y="76011"/>
                  </a:lnTo>
                  <a:lnTo>
                    <a:pt x="36455" y="36450"/>
                  </a:lnTo>
                  <a:lnTo>
                    <a:pt x="76016" y="9779"/>
                  </a:lnTo>
                  <a:lnTo>
                    <a:pt x="124460" y="0"/>
                  </a:lnTo>
                  <a:lnTo>
                    <a:pt x="1117600" y="0"/>
                  </a:lnTo>
                  <a:lnTo>
                    <a:pt x="1166043" y="9779"/>
                  </a:lnTo>
                  <a:lnTo>
                    <a:pt x="1205604" y="36450"/>
                  </a:lnTo>
                  <a:lnTo>
                    <a:pt x="1232278" y="76011"/>
                  </a:lnTo>
                  <a:lnTo>
                    <a:pt x="1242060" y="124460"/>
                  </a:lnTo>
                  <a:lnTo>
                    <a:pt x="1242060" y="622300"/>
                  </a:lnTo>
                  <a:lnTo>
                    <a:pt x="1232278" y="670743"/>
                  </a:lnTo>
                  <a:lnTo>
                    <a:pt x="1205604" y="710304"/>
                  </a:lnTo>
                  <a:lnTo>
                    <a:pt x="1166043" y="736978"/>
                  </a:lnTo>
                  <a:lnTo>
                    <a:pt x="1117600" y="746760"/>
                  </a:lnTo>
                  <a:lnTo>
                    <a:pt x="124460" y="746760"/>
                  </a:lnTo>
                  <a:lnTo>
                    <a:pt x="76016" y="736978"/>
                  </a:lnTo>
                  <a:lnTo>
                    <a:pt x="36455" y="710304"/>
                  </a:lnTo>
                  <a:lnTo>
                    <a:pt x="9781" y="670743"/>
                  </a:lnTo>
                  <a:lnTo>
                    <a:pt x="0" y="622300"/>
                  </a:lnTo>
                  <a:lnTo>
                    <a:pt x="0" y="124460"/>
                  </a:lnTo>
                  <a:close/>
                </a:path>
              </a:pathLst>
            </a:custGeom>
            <a:ln w="9144">
              <a:solidFill>
                <a:srgbClr val="FF66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539170" y="3248771"/>
            <a:ext cx="112141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1874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Eliminar</a:t>
            </a:r>
            <a:r>
              <a:rPr sz="1400" b="1" spc="-50" dirty="0">
                <a:latin typeface="Arial"/>
                <a:cs typeface="Arial"/>
              </a:rPr>
              <a:t> o </a:t>
            </a:r>
            <a:r>
              <a:rPr sz="1400" b="1" dirty="0">
                <a:latin typeface="Arial"/>
                <a:cs typeface="Arial"/>
              </a:rPr>
              <a:t>modificar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les </a:t>
            </a:r>
            <a:r>
              <a:rPr sz="1400" b="1" spc="-10" dirty="0">
                <a:latin typeface="Arial"/>
                <a:cs typeface="Arial"/>
              </a:rPr>
              <a:t>destinacions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91355" y="3887598"/>
            <a:ext cx="3148965" cy="675640"/>
            <a:chOff x="3991355" y="3887598"/>
            <a:chExt cx="3148965" cy="675640"/>
          </a:xfrm>
        </p:grpSpPr>
        <p:sp>
          <p:nvSpPr>
            <p:cNvPr id="16" name="object 16"/>
            <p:cNvSpPr/>
            <p:nvPr/>
          </p:nvSpPr>
          <p:spPr>
            <a:xfrm>
              <a:off x="4795265" y="3909823"/>
              <a:ext cx="1073150" cy="220979"/>
            </a:xfrm>
            <a:custGeom>
              <a:avLst/>
              <a:gdLst/>
              <a:ahLst/>
              <a:cxnLst/>
              <a:rect l="l" t="t" r="r" b="b"/>
              <a:pathLst>
                <a:path w="1073150" h="220979">
                  <a:moveTo>
                    <a:pt x="0" y="36830"/>
                  </a:moveTo>
                  <a:lnTo>
                    <a:pt x="2893" y="22492"/>
                  </a:lnTo>
                  <a:lnTo>
                    <a:pt x="10785" y="10785"/>
                  </a:lnTo>
                  <a:lnTo>
                    <a:pt x="22492" y="2893"/>
                  </a:lnTo>
                  <a:lnTo>
                    <a:pt x="36830" y="0"/>
                  </a:lnTo>
                  <a:lnTo>
                    <a:pt x="1036066" y="0"/>
                  </a:lnTo>
                  <a:lnTo>
                    <a:pt x="1050403" y="2893"/>
                  </a:lnTo>
                  <a:lnTo>
                    <a:pt x="1062110" y="10785"/>
                  </a:lnTo>
                  <a:lnTo>
                    <a:pt x="1070002" y="22492"/>
                  </a:lnTo>
                  <a:lnTo>
                    <a:pt x="1072896" y="36830"/>
                  </a:lnTo>
                  <a:lnTo>
                    <a:pt x="1072896" y="184150"/>
                  </a:lnTo>
                  <a:lnTo>
                    <a:pt x="1070002" y="198487"/>
                  </a:lnTo>
                  <a:lnTo>
                    <a:pt x="1062110" y="210194"/>
                  </a:lnTo>
                  <a:lnTo>
                    <a:pt x="1050403" y="218086"/>
                  </a:lnTo>
                  <a:lnTo>
                    <a:pt x="1036066" y="220980"/>
                  </a:lnTo>
                  <a:lnTo>
                    <a:pt x="36830" y="220980"/>
                  </a:lnTo>
                  <a:lnTo>
                    <a:pt x="22492" y="218086"/>
                  </a:lnTo>
                  <a:lnTo>
                    <a:pt x="10785" y="210194"/>
                  </a:lnTo>
                  <a:lnTo>
                    <a:pt x="2893" y="198487"/>
                  </a:lnTo>
                  <a:lnTo>
                    <a:pt x="0" y="184150"/>
                  </a:lnTo>
                  <a:lnTo>
                    <a:pt x="0" y="36830"/>
                  </a:lnTo>
                  <a:close/>
                </a:path>
              </a:pathLst>
            </a:custGeom>
            <a:ln w="44195">
              <a:solidFill>
                <a:srgbClr val="FF66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91355" y="4142232"/>
              <a:ext cx="3148583" cy="42062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038599" y="4166614"/>
              <a:ext cx="3054350" cy="326390"/>
            </a:xfrm>
            <a:custGeom>
              <a:avLst/>
              <a:gdLst/>
              <a:ahLst/>
              <a:cxnLst/>
              <a:rect l="l" t="t" r="r" b="b"/>
              <a:pathLst>
                <a:path w="3054350" h="326389">
                  <a:moveTo>
                    <a:pt x="2999740" y="0"/>
                  </a:moveTo>
                  <a:lnTo>
                    <a:pt x="54356" y="0"/>
                  </a:lnTo>
                  <a:lnTo>
                    <a:pt x="33197" y="4271"/>
                  </a:lnTo>
                  <a:lnTo>
                    <a:pt x="15919" y="15919"/>
                  </a:lnTo>
                  <a:lnTo>
                    <a:pt x="4271" y="33197"/>
                  </a:lnTo>
                  <a:lnTo>
                    <a:pt x="0" y="54356"/>
                  </a:lnTo>
                  <a:lnTo>
                    <a:pt x="0" y="271780"/>
                  </a:lnTo>
                  <a:lnTo>
                    <a:pt x="4271" y="292938"/>
                  </a:lnTo>
                  <a:lnTo>
                    <a:pt x="15919" y="310216"/>
                  </a:lnTo>
                  <a:lnTo>
                    <a:pt x="33197" y="321864"/>
                  </a:lnTo>
                  <a:lnTo>
                    <a:pt x="54356" y="326136"/>
                  </a:lnTo>
                  <a:lnTo>
                    <a:pt x="2999740" y="326136"/>
                  </a:lnTo>
                  <a:lnTo>
                    <a:pt x="3020898" y="321864"/>
                  </a:lnTo>
                  <a:lnTo>
                    <a:pt x="3038176" y="310216"/>
                  </a:lnTo>
                  <a:lnTo>
                    <a:pt x="3049824" y="292938"/>
                  </a:lnTo>
                  <a:lnTo>
                    <a:pt x="3054096" y="271780"/>
                  </a:lnTo>
                  <a:lnTo>
                    <a:pt x="3054096" y="54356"/>
                  </a:lnTo>
                  <a:lnTo>
                    <a:pt x="3049824" y="33197"/>
                  </a:lnTo>
                  <a:lnTo>
                    <a:pt x="3038176" y="15919"/>
                  </a:lnTo>
                  <a:lnTo>
                    <a:pt x="3020898" y="4271"/>
                  </a:lnTo>
                  <a:lnTo>
                    <a:pt x="299974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38599" y="4166616"/>
              <a:ext cx="3054350" cy="326390"/>
            </a:xfrm>
            <a:custGeom>
              <a:avLst/>
              <a:gdLst/>
              <a:ahLst/>
              <a:cxnLst/>
              <a:rect l="l" t="t" r="r" b="b"/>
              <a:pathLst>
                <a:path w="3054350" h="326389">
                  <a:moveTo>
                    <a:pt x="0" y="54355"/>
                  </a:moveTo>
                  <a:lnTo>
                    <a:pt x="4271" y="33197"/>
                  </a:lnTo>
                  <a:lnTo>
                    <a:pt x="15919" y="15919"/>
                  </a:lnTo>
                  <a:lnTo>
                    <a:pt x="33197" y="4271"/>
                  </a:lnTo>
                  <a:lnTo>
                    <a:pt x="54356" y="0"/>
                  </a:lnTo>
                  <a:lnTo>
                    <a:pt x="2999740" y="0"/>
                  </a:lnTo>
                  <a:lnTo>
                    <a:pt x="3020898" y="4271"/>
                  </a:lnTo>
                  <a:lnTo>
                    <a:pt x="3038176" y="15919"/>
                  </a:lnTo>
                  <a:lnTo>
                    <a:pt x="3049824" y="33197"/>
                  </a:lnTo>
                  <a:lnTo>
                    <a:pt x="3054096" y="54355"/>
                  </a:lnTo>
                  <a:lnTo>
                    <a:pt x="3054096" y="271779"/>
                  </a:lnTo>
                  <a:lnTo>
                    <a:pt x="3049824" y="292938"/>
                  </a:lnTo>
                  <a:lnTo>
                    <a:pt x="3038176" y="310216"/>
                  </a:lnTo>
                  <a:lnTo>
                    <a:pt x="3020898" y="321864"/>
                  </a:lnTo>
                  <a:lnTo>
                    <a:pt x="2999740" y="326135"/>
                  </a:lnTo>
                  <a:lnTo>
                    <a:pt x="54356" y="326135"/>
                  </a:lnTo>
                  <a:lnTo>
                    <a:pt x="33197" y="321864"/>
                  </a:lnTo>
                  <a:lnTo>
                    <a:pt x="15919" y="310216"/>
                  </a:lnTo>
                  <a:lnTo>
                    <a:pt x="4271" y="292938"/>
                  </a:lnTo>
                  <a:lnTo>
                    <a:pt x="0" y="271779"/>
                  </a:lnTo>
                  <a:lnTo>
                    <a:pt x="0" y="54355"/>
                  </a:lnTo>
                  <a:close/>
                </a:path>
              </a:pathLst>
            </a:custGeom>
            <a:ln w="9144">
              <a:solidFill>
                <a:srgbClr val="FF66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045307" y="4212079"/>
            <a:ext cx="30410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189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Finalitzar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per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gravar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sol·licitud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63068" y="4847718"/>
            <a:ext cx="2129155" cy="1196975"/>
            <a:chOff x="163068" y="4847718"/>
            <a:chExt cx="2129155" cy="1196975"/>
          </a:xfrm>
        </p:grpSpPr>
        <p:sp>
          <p:nvSpPr>
            <p:cNvPr id="22" name="object 22"/>
            <p:cNvSpPr/>
            <p:nvPr/>
          </p:nvSpPr>
          <p:spPr>
            <a:xfrm>
              <a:off x="1785365" y="4869943"/>
              <a:ext cx="485140" cy="1152525"/>
            </a:xfrm>
            <a:custGeom>
              <a:avLst/>
              <a:gdLst/>
              <a:ahLst/>
              <a:cxnLst/>
              <a:rect l="l" t="t" r="r" b="b"/>
              <a:pathLst>
                <a:path w="485139" h="1152525">
                  <a:moveTo>
                    <a:pt x="0" y="80771"/>
                  </a:moveTo>
                  <a:lnTo>
                    <a:pt x="6348" y="49329"/>
                  </a:lnTo>
                  <a:lnTo>
                    <a:pt x="23660" y="23655"/>
                  </a:lnTo>
                  <a:lnTo>
                    <a:pt x="49334" y="6346"/>
                  </a:lnTo>
                  <a:lnTo>
                    <a:pt x="80772" y="0"/>
                  </a:lnTo>
                  <a:lnTo>
                    <a:pt x="403860" y="0"/>
                  </a:lnTo>
                  <a:lnTo>
                    <a:pt x="435297" y="6346"/>
                  </a:lnTo>
                  <a:lnTo>
                    <a:pt x="460971" y="23655"/>
                  </a:lnTo>
                  <a:lnTo>
                    <a:pt x="478283" y="49329"/>
                  </a:lnTo>
                  <a:lnTo>
                    <a:pt x="484631" y="80771"/>
                  </a:lnTo>
                  <a:lnTo>
                    <a:pt x="484631" y="1071371"/>
                  </a:lnTo>
                  <a:lnTo>
                    <a:pt x="478283" y="1102809"/>
                  </a:lnTo>
                  <a:lnTo>
                    <a:pt x="460971" y="1128483"/>
                  </a:lnTo>
                  <a:lnTo>
                    <a:pt x="435297" y="1145795"/>
                  </a:lnTo>
                  <a:lnTo>
                    <a:pt x="403860" y="1152143"/>
                  </a:lnTo>
                  <a:lnTo>
                    <a:pt x="80772" y="1152143"/>
                  </a:lnTo>
                  <a:lnTo>
                    <a:pt x="49334" y="1145795"/>
                  </a:lnTo>
                  <a:lnTo>
                    <a:pt x="23660" y="1128483"/>
                  </a:lnTo>
                  <a:lnTo>
                    <a:pt x="6348" y="1102809"/>
                  </a:lnTo>
                  <a:lnTo>
                    <a:pt x="0" y="1071371"/>
                  </a:lnTo>
                  <a:lnTo>
                    <a:pt x="0" y="80771"/>
                  </a:lnTo>
                  <a:close/>
                </a:path>
              </a:pathLst>
            </a:custGeom>
            <a:ln w="44195">
              <a:solidFill>
                <a:srgbClr val="FF66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3068" y="5113020"/>
              <a:ext cx="1463039" cy="61874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10311" y="5137406"/>
              <a:ext cx="1369060" cy="524510"/>
            </a:xfrm>
            <a:custGeom>
              <a:avLst/>
              <a:gdLst/>
              <a:ahLst/>
              <a:cxnLst/>
              <a:rect l="l" t="t" r="r" b="b"/>
              <a:pathLst>
                <a:path w="1369060" h="524510">
                  <a:moveTo>
                    <a:pt x="1281176" y="0"/>
                  </a:moveTo>
                  <a:lnTo>
                    <a:pt x="87376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5"/>
                  </a:lnTo>
                  <a:lnTo>
                    <a:pt x="0" y="436879"/>
                  </a:lnTo>
                  <a:lnTo>
                    <a:pt x="6865" y="470886"/>
                  </a:lnTo>
                  <a:lnTo>
                    <a:pt x="25590" y="498660"/>
                  </a:lnTo>
                  <a:lnTo>
                    <a:pt x="53363" y="517388"/>
                  </a:lnTo>
                  <a:lnTo>
                    <a:pt x="87376" y="524255"/>
                  </a:lnTo>
                  <a:lnTo>
                    <a:pt x="1281176" y="524255"/>
                  </a:lnTo>
                  <a:lnTo>
                    <a:pt x="1315188" y="517388"/>
                  </a:lnTo>
                  <a:lnTo>
                    <a:pt x="1342961" y="498660"/>
                  </a:lnTo>
                  <a:lnTo>
                    <a:pt x="1361686" y="470886"/>
                  </a:lnTo>
                  <a:lnTo>
                    <a:pt x="1368552" y="436879"/>
                  </a:lnTo>
                  <a:lnTo>
                    <a:pt x="1368552" y="87375"/>
                  </a:lnTo>
                  <a:lnTo>
                    <a:pt x="1361686" y="53363"/>
                  </a:lnTo>
                  <a:lnTo>
                    <a:pt x="1342961" y="25590"/>
                  </a:lnTo>
                  <a:lnTo>
                    <a:pt x="1315188" y="6865"/>
                  </a:lnTo>
                  <a:lnTo>
                    <a:pt x="1281176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0311" y="5137406"/>
              <a:ext cx="1369060" cy="524510"/>
            </a:xfrm>
            <a:custGeom>
              <a:avLst/>
              <a:gdLst/>
              <a:ahLst/>
              <a:cxnLst/>
              <a:rect l="l" t="t" r="r" b="b"/>
              <a:pathLst>
                <a:path w="1369060" h="524510">
                  <a:moveTo>
                    <a:pt x="0" y="87375"/>
                  </a:moveTo>
                  <a:lnTo>
                    <a:pt x="6865" y="53363"/>
                  </a:lnTo>
                  <a:lnTo>
                    <a:pt x="25590" y="25590"/>
                  </a:lnTo>
                  <a:lnTo>
                    <a:pt x="53363" y="6865"/>
                  </a:lnTo>
                  <a:lnTo>
                    <a:pt x="87376" y="0"/>
                  </a:lnTo>
                  <a:lnTo>
                    <a:pt x="1281176" y="0"/>
                  </a:lnTo>
                  <a:lnTo>
                    <a:pt x="1315188" y="6865"/>
                  </a:lnTo>
                  <a:lnTo>
                    <a:pt x="1342961" y="25590"/>
                  </a:lnTo>
                  <a:lnTo>
                    <a:pt x="1361686" y="53363"/>
                  </a:lnTo>
                  <a:lnTo>
                    <a:pt x="1368552" y="87375"/>
                  </a:lnTo>
                  <a:lnTo>
                    <a:pt x="1368552" y="436879"/>
                  </a:lnTo>
                  <a:lnTo>
                    <a:pt x="1361686" y="470886"/>
                  </a:lnTo>
                  <a:lnTo>
                    <a:pt x="1342961" y="498660"/>
                  </a:lnTo>
                  <a:lnTo>
                    <a:pt x="1315188" y="517388"/>
                  </a:lnTo>
                  <a:lnTo>
                    <a:pt x="1281176" y="524255"/>
                  </a:lnTo>
                  <a:lnTo>
                    <a:pt x="87376" y="524255"/>
                  </a:lnTo>
                  <a:lnTo>
                    <a:pt x="53363" y="517388"/>
                  </a:lnTo>
                  <a:lnTo>
                    <a:pt x="25590" y="498660"/>
                  </a:lnTo>
                  <a:lnTo>
                    <a:pt x="6865" y="470886"/>
                  </a:lnTo>
                  <a:lnTo>
                    <a:pt x="0" y="436879"/>
                  </a:lnTo>
                  <a:lnTo>
                    <a:pt x="0" y="87375"/>
                  </a:lnTo>
                  <a:close/>
                </a:path>
              </a:pathLst>
            </a:custGeom>
            <a:ln w="9144">
              <a:solidFill>
                <a:srgbClr val="FF66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89046" y="5164875"/>
            <a:ext cx="129857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marR="5080" indent="-13779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Selecció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5" dirty="0">
                <a:latin typeface="Arial"/>
                <a:cs typeface="Arial"/>
              </a:rPr>
              <a:t> les </a:t>
            </a:r>
            <a:r>
              <a:rPr sz="1400" b="1" spc="-10" dirty="0">
                <a:latin typeface="Arial"/>
                <a:cs typeface="Arial"/>
              </a:rPr>
              <a:t>universitats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925823" y="1267967"/>
            <a:ext cx="1941830" cy="1629410"/>
            <a:chOff x="3925823" y="1267967"/>
            <a:chExt cx="1941830" cy="1629410"/>
          </a:xfrm>
        </p:grpSpPr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61559" y="1267967"/>
              <a:ext cx="1005839" cy="29260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925823" y="2665475"/>
              <a:ext cx="1438910" cy="231775"/>
            </a:xfrm>
            <a:custGeom>
              <a:avLst/>
              <a:gdLst/>
              <a:ahLst/>
              <a:cxnLst/>
              <a:rect l="l" t="t" r="r" b="b"/>
              <a:pathLst>
                <a:path w="1438910" h="231775">
                  <a:moveTo>
                    <a:pt x="1438655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1438655" y="231648"/>
                  </a:lnTo>
                  <a:lnTo>
                    <a:pt x="1438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blind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95"/>
            <a:ext cx="7993380" cy="6852284"/>
            <a:chOff x="0" y="6095"/>
            <a:chExt cx="7993380" cy="68522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" y="260604"/>
              <a:ext cx="2304288" cy="62369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9224" y="94487"/>
              <a:ext cx="2144395" cy="2182495"/>
            </a:xfrm>
            <a:custGeom>
              <a:avLst/>
              <a:gdLst/>
              <a:ahLst/>
              <a:cxnLst/>
              <a:rect l="l" t="t" r="r" b="b"/>
              <a:pathLst>
                <a:path w="2144395" h="2182495">
                  <a:moveTo>
                    <a:pt x="2144255" y="1210056"/>
                  </a:moveTo>
                  <a:lnTo>
                    <a:pt x="1693164" y="1210056"/>
                  </a:lnTo>
                  <a:lnTo>
                    <a:pt x="1693164" y="972324"/>
                  </a:lnTo>
                  <a:lnTo>
                    <a:pt x="1693164" y="653796"/>
                  </a:lnTo>
                  <a:lnTo>
                    <a:pt x="1693164" y="0"/>
                  </a:lnTo>
                  <a:lnTo>
                    <a:pt x="0" y="0"/>
                  </a:lnTo>
                  <a:lnTo>
                    <a:pt x="0" y="972324"/>
                  </a:lnTo>
                  <a:lnTo>
                    <a:pt x="505968" y="972324"/>
                  </a:lnTo>
                  <a:lnTo>
                    <a:pt x="505968" y="1624584"/>
                  </a:lnTo>
                  <a:lnTo>
                    <a:pt x="525780" y="1624584"/>
                  </a:lnTo>
                  <a:lnTo>
                    <a:pt x="525780" y="2182380"/>
                  </a:lnTo>
                  <a:lnTo>
                    <a:pt x="2144255" y="2182380"/>
                  </a:lnTo>
                  <a:lnTo>
                    <a:pt x="2144255" y="12100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095"/>
              <a:ext cx="7993379" cy="6851904"/>
            </a:xfrm>
            <a:prstGeom prst="rect">
              <a:avLst/>
            </a:prstGeom>
          </p:spPr>
        </p:pic>
      </p:grpSp>
    </p:spTree>
  </p:cSld>
  <p:clrMapOvr>
    <a:masterClrMapping/>
  </p:clrMapOvr>
  <p:transition>
    <p:blind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50339" y="1530351"/>
            <a:ext cx="6889750" cy="41139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360045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4965" algn="l"/>
              </a:tabLst>
            </a:pPr>
            <a:r>
              <a:rPr sz="2400" spc="-20" dirty="0">
                <a:latin typeface="Arial MT"/>
                <a:cs typeface="Arial MT"/>
              </a:rPr>
              <a:t>16-01-</a:t>
            </a:r>
            <a:r>
              <a:rPr sz="2400" dirty="0">
                <a:latin typeface="Arial MT"/>
                <a:cs typeface="Arial MT"/>
              </a:rPr>
              <a:t>2</a:t>
            </a:r>
            <a:r>
              <a:rPr lang="es-ES" sz="2400" dirty="0">
                <a:latin typeface="Arial MT"/>
                <a:cs typeface="Arial MT"/>
              </a:rPr>
              <a:t>6</a:t>
            </a:r>
            <a:r>
              <a:rPr sz="2400" dirty="0">
                <a:latin typeface="Arial MT"/>
                <a:cs typeface="Arial MT"/>
              </a:rPr>
              <a:t>: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publicació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b="1" dirty="0">
                <a:latin typeface="Arial"/>
                <a:cs typeface="Arial"/>
              </a:rPr>
              <a:t>provisional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 MT"/>
                <a:cs typeface="Arial MT"/>
              </a:rPr>
              <a:t>d’estudiants </a:t>
            </a:r>
            <a:r>
              <a:rPr sz="2400" dirty="0">
                <a:latin typeface="Arial MT"/>
                <a:cs typeface="Arial MT"/>
              </a:rPr>
              <a:t>admesos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exclosos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en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el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procés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selecció.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Font typeface="Wingdings"/>
              <a:buChar char=""/>
            </a:pPr>
            <a:endParaRPr sz="2400" dirty="0">
              <a:latin typeface="Arial MT"/>
              <a:cs typeface="Arial MT"/>
            </a:endParaRPr>
          </a:p>
          <a:p>
            <a:pPr marL="355600" marR="426084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20" dirty="0">
                <a:latin typeface="Arial MT"/>
                <a:cs typeface="Arial MT"/>
              </a:rPr>
              <a:t>2</a:t>
            </a:r>
            <a:r>
              <a:rPr lang="es-ES" sz="2400" spc="-20" dirty="0">
                <a:latin typeface="Arial MT"/>
                <a:cs typeface="Arial MT"/>
              </a:rPr>
              <a:t>3</a:t>
            </a:r>
            <a:r>
              <a:rPr sz="2400" spc="-20" dirty="0">
                <a:latin typeface="Arial MT"/>
                <a:cs typeface="Arial MT"/>
              </a:rPr>
              <a:t>-01-</a:t>
            </a:r>
            <a:r>
              <a:rPr sz="2400" dirty="0">
                <a:latin typeface="Arial MT"/>
                <a:cs typeface="Arial MT"/>
              </a:rPr>
              <a:t>2</a:t>
            </a:r>
            <a:r>
              <a:rPr lang="es-ES" sz="2400" dirty="0">
                <a:latin typeface="Arial MT"/>
                <a:cs typeface="Arial MT"/>
              </a:rPr>
              <a:t>6</a:t>
            </a:r>
            <a:r>
              <a:rPr sz="2400" dirty="0">
                <a:latin typeface="Arial MT"/>
                <a:cs typeface="Arial MT"/>
              </a:rPr>
              <a:t>: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publicació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b="1" dirty="0">
                <a:latin typeface="Arial"/>
                <a:cs typeface="Arial"/>
              </a:rPr>
              <a:t>definitiva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 MT"/>
                <a:cs typeface="Arial MT"/>
              </a:rPr>
              <a:t>d’estudiants </a:t>
            </a:r>
            <a:r>
              <a:rPr sz="2400" dirty="0">
                <a:latin typeface="Arial MT"/>
                <a:cs typeface="Arial MT"/>
              </a:rPr>
              <a:t>admesos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exclosos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en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el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procés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selecció.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Font typeface="Wingdings"/>
              <a:buChar char=""/>
            </a:pPr>
            <a:endParaRPr sz="2400" dirty="0">
              <a:latin typeface="Arial MT"/>
              <a:cs typeface="Arial MT"/>
            </a:endParaRPr>
          </a:p>
          <a:p>
            <a:pPr marL="354965" marR="103505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400" spc="-20" dirty="0">
                <a:latin typeface="Arial MT"/>
                <a:cs typeface="Arial MT"/>
              </a:rPr>
              <a:t>0</a:t>
            </a:r>
            <a:r>
              <a:rPr lang="es-ES" sz="2400" spc="-20" dirty="0">
                <a:latin typeface="Arial MT"/>
                <a:cs typeface="Arial MT"/>
              </a:rPr>
              <a:t>6</a:t>
            </a:r>
            <a:r>
              <a:rPr sz="2400" spc="-20" dirty="0">
                <a:latin typeface="Arial MT"/>
                <a:cs typeface="Arial MT"/>
              </a:rPr>
              <a:t>-02-</a:t>
            </a:r>
            <a:r>
              <a:rPr sz="2400" dirty="0">
                <a:latin typeface="Arial MT"/>
                <a:cs typeface="Arial MT"/>
              </a:rPr>
              <a:t>2</a:t>
            </a:r>
            <a:r>
              <a:rPr lang="es-ES" sz="2400" dirty="0">
                <a:latin typeface="Arial MT"/>
                <a:cs typeface="Arial MT"/>
              </a:rPr>
              <a:t>6</a:t>
            </a:r>
            <a:r>
              <a:rPr sz="2400" dirty="0">
                <a:latin typeface="Arial MT"/>
                <a:cs typeface="Arial MT"/>
              </a:rPr>
              <a:t>: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publicació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b="1" dirty="0">
                <a:latin typeface="Arial"/>
                <a:cs typeface="Arial"/>
              </a:rPr>
              <a:t>beques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adjudicades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spc="-25" dirty="0">
                <a:latin typeface="Arial MT"/>
                <a:cs typeface="Arial MT"/>
              </a:rPr>
              <a:t>amb </a:t>
            </a:r>
            <a:r>
              <a:rPr sz="2400" dirty="0">
                <a:latin typeface="Arial MT"/>
                <a:cs typeface="Arial MT"/>
              </a:rPr>
              <a:t>indicació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d’universitats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destinació.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Font typeface="Wingdings"/>
              <a:buChar char=""/>
            </a:pPr>
            <a:endParaRPr sz="2400" dirty="0">
              <a:latin typeface="Arial MT"/>
              <a:cs typeface="Arial MT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20" dirty="0">
                <a:latin typeface="Arial MT"/>
                <a:cs typeface="Arial MT"/>
              </a:rPr>
              <a:t>10-02-</a:t>
            </a:r>
            <a:r>
              <a:rPr sz="2400" dirty="0">
                <a:latin typeface="Arial MT"/>
                <a:cs typeface="Arial MT"/>
              </a:rPr>
              <a:t>2</a:t>
            </a:r>
            <a:r>
              <a:rPr lang="es-ES" sz="2400" dirty="0">
                <a:latin typeface="Arial MT"/>
                <a:cs typeface="Arial MT"/>
              </a:rPr>
              <a:t>6</a:t>
            </a:r>
            <a:r>
              <a:rPr sz="2400" dirty="0">
                <a:latin typeface="Arial MT"/>
                <a:cs typeface="Arial MT"/>
              </a:rPr>
              <a:t>: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b="1" dirty="0">
                <a:latin typeface="Arial"/>
                <a:cs typeface="Arial"/>
              </a:rPr>
              <a:t>reunió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informativa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per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als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estudiants seleccionats.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26890" y="495975"/>
            <a:ext cx="3429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F81BC"/>
                </a:solidFill>
              </a:rPr>
              <a:t>A</a:t>
            </a:r>
            <a:r>
              <a:rPr sz="3600" spc="30" dirty="0">
                <a:solidFill>
                  <a:srgbClr val="4F81BC"/>
                </a:solidFill>
              </a:rPr>
              <a:t> </a:t>
            </a:r>
            <a:r>
              <a:rPr sz="3600" dirty="0">
                <a:solidFill>
                  <a:srgbClr val="4F81BC"/>
                </a:solidFill>
              </a:rPr>
              <a:t>partir de</a:t>
            </a:r>
            <a:r>
              <a:rPr sz="3600" spc="15" dirty="0">
                <a:solidFill>
                  <a:srgbClr val="4F81BC"/>
                </a:solidFill>
              </a:rPr>
              <a:t> </a:t>
            </a:r>
            <a:r>
              <a:rPr sz="3600" spc="-10" dirty="0">
                <a:solidFill>
                  <a:srgbClr val="4F81BC"/>
                </a:solidFill>
              </a:rPr>
              <a:t>gener:</a:t>
            </a:r>
            <a:endParaRPr sz="36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8B99911-309A-4B6B-A365-A67FAF115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6" y="6019800"/>
            <a:ext cx="4040124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717BA2"/>
                </a:solidFill>
              </a:rPr>
              <a:t>Acceptació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076835" y="1645887"/>
            <a:ext cx="5065395" cy="1001394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2590800" algn="l"/>
                <a:tab pos="2987675" algn="l"/>
              </a:tabLst>
            </a:pPr>
            <a:r>
              <a:rPr sz="2200" u="sng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Arial MT"/>
                <a:cs typeface="Arial MT"/>
                <a:hlinkClick r:id="rId2"/>
              </a:rPr>
              <a:t>Seu</a:t>
            </a:r>
            <a:r>
              <a:rPr sz="2200" u="sng" spc="-60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200" u="sng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Arial MT"/>
                <a:cs typeface="Arial MT"/>
                <a:hlinkClick r:id="rId2"/>
              </a:rPr>
              <a:t>Electrònica</a:t>
            </a:r>
            <a:r>
              <a:rPr sz="2200" u="sng" spc="-65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200" u="sng" spc="-25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Arial MT"/>
                <a:cs typeface="Arial MT"/>
                <a:hlinkClick r:id="rId2"/>
              </a:rPr>
              <a:t>UV</a:t>
            </a:r>
            <a:r>
              <a:rPr sz="2200" dirty="0">
                <a:solidFill>
                  <a:srgbClr val="B192C9"/>
                </a:solidFill>
                <a:latin typeface="Arial MT"/>
                <a:cs typeface="Arial MT"/>
              </a:rPr>
              <a:t>	</a:t>
            </a:r>
            <a:r>
              <a:rPr sz="2200" spc="-50" dirty="0">
                <a:solidFill>
                  <a:srgbClr val="525B7D"/>
                </a:solidFill>
                <a:latin typeface="Arial MT"/>
                <a:cs typeface="Arial MT"/>
              </a:rPr>
              <a:t>+</a:t>
            </a:r>
            <a:r>
              <a:rPr sz="2200" dirty="0">
                <a:solidFill>
                  <a:srgbClr val="525B7D"/>
                </a:solidFill>
                <a:latin typeface="Arial MT"/>
                <a:cs typeface="Arial MT"/>
              </a:rPr>
              <a:t>	</a:t>
            </a:r>
            <a:r>
              <a:rPr sz="2200" dirty="0">
                <a:solidFill>
                  <a:srgbClr val="111114"/>
                </a:solidFill>
                <a:latin typeface="Arial MT"/>
                <a:cs typeface="Arial MT"/>
              </a:rPr>
              <a:t>Els</a:t>
            </a:r>
            <a:r>
              <a:rPr sz="2200" spc="-50" dirty="0">
                <a:solidFill>
                  <a:srgbClr val="111114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111114"/>
                </a:solidFill>
                <a:latin typeface="Arial MT"/>
                <a:cs typeface="Arial MT"/>
              </a:rPr>
              <a:t>meus</a:t>
            </a:r>
            <a:r>
              <a:rPr sz="2200" spc="-25" dirty="0">
                <a:solidFill>
                  <a:srgbClr val="111114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111114"/>
                </a:solidFill>
                <a:latin typeface="Arial MT"/>
                <a:cs typeface="Arial MT"/>
              </a:rPr>
              <a:t>tràmits</a:t>
            </a:r>
            <a:endParaRPr sz="22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200" i="1" dirty="0">
                <a:solidFill>
                  <a:srgbClr val="3366FF"/>
                </a:solidFill>
                <a:latin typeface="Arial"/>
                <a:cs typeface="Arial"/>
              </a:rPr>
              <a:t>"</a:t>
            </a:r>
            <a:r>
              <a:rPr lang="es-ES" sz="2200" i="1" dirty="0">
                <a:solidFill>
                  <a:srgbClr val="3366FF"/>
                </a:solidFill>
                <a:latin typeface="Arial"/>
                <a:cs typeface="Arial"/>
              </a:rPr>
              <a:t>Beca</a:t>
            </a:r>
            <a:r>
              <a:rPr sz="2200" i="1" dirty="0">
                <a:solidFill>
                  <a:srgbClr val="3366FF"/>
                </a:solidFill>
                <a:latin typeface="Arial"/>
                <a:cs typeface="Arial"/>
              </a:rPr>
              <a:t> Programa</a:t>
            </a:r>
            <a:r>
              <a:rPr sz="2200" i="1" spc="-50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3366FF"/>
                </a:solidFill>
                <a:latin typeface="Arial"/>
                <a:cs typeface="Arial"/>
              </a:rPr>
              <a:t>Internacional"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54587" y="3566839"/>
            <a:ext cx="4785995" cy="10919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1755" algn="r">
              <a:lnSpc>
                <a:spcPct val="100000"/>
              </a:lnSpc>
              <a:spcBef>
                <a:spcPts val="95"/>
              </a:spcBef>
            </a:pPr>
            <a:r>
              <a:rPr sz="22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Termini</a:t>
            </a:r>
            <a:r>
              <a:rPr sz="2200" b="1" i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</a:t>
            </a:r>
            <a:r>
              <a:rPr sz="22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22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tots</a:t>
            </a:r>
            <a:r>
              <a:rPr sz="22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les</a:t>
            </a:r>
            <a:r>
              <a:rPr sz="22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destinacions: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sz="22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Del</a:t>
            </a:r>
            <a:r>
              <a:rPr sz="2200" b="1" spc="-3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10</a:t>
            </a:r>
            <a:r>
              <a:rPr sz="2200" b="1" spc="-1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fins</a:t>
            </a:r>
            <a:r>
              <a:rPr sz="2200" b="1" spc="-1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al</a:t>
            </a:r>
            <a:r>
              <a:rPr sz="2200" b="1" spc="-3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28</a:t>
            </a:r>
            <a:r>
              <a:rPr sz="2200" b="1" spc="-3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de</a:t>
            </a:r>
            <a:r>
              <a:rPr sz="2200" b="1" spc="-1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febrer</a:t>
            </a:r>
            <a:r>
              <a:rPr sz="2200" b="1" spc="-2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de</a:t>
            </a:r>
            <a:r>
              <a:rPr sz="2200" b="1" spc="-3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6600"/>
                </a:solidFill>
                <a:latin typeface="Arial"/>
                <a:cs typeface="Arial"/>
              </a:rPr>
              <a:t>202</a:t>
            </a:r>
            <a:r>
              <a:rPr lang="es-ES" sz="2200" b="1" spc="-20" dirty="0">
                <a:solidFill>
                  <a:srgbClr val="FF6600"/>
                </a:solidFill>
                <a:latin typeface="Arial"/>
                <a:cs typeface="Arial"/>
              </a:rPr>
              <a:t>6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07929EA-943E-41C4-A4C2-7E086F999F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6" y="6019800"/>
            <a:ext cx="4040124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717BA2"/>
                </a:solidFill>
              </a:rPr>
              <a:t>Acceptació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85899" y="1071135"/>
            <a:ext cx="7824470" cy="4158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37005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548ED4"/>
                </a:solidFill>
                <a:latin typeface="Arial"/>
                <a:cs typeface="Arial"/>
              </a:rPr>
              <a:t>Què</a:t>
            </a:r>
            <a:r>
              <a:rPr sz="2200" b="1" spc="-2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548ED4"/>
                </a:solidFill>
                <a:latin typeface="Arial"/>
                <a:cs typeface="Arial"/>
              </a:rPr>
              <a:t>fem</a:t>
            </a:r>
            <a:r>
              <a:rPr sz="2200" b="1" spc="-3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548ED4"/>
                </a:solidFill>
                <a:latin typeface="Arial"/>
                <a:cs typeface="Arial"/>
              </a:rPr>
              <a:t>en</a:t>
            </a:r>
            <a:r>
              <a:rPr sz="2200" b="1" spc="-2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548ED4"/>
                </a:solidFill>
                <a:latin typeface="Arial"/>
                <a:cs typeface="Arial"/>
              </a:rPr>
              <a:t>acceptar</a:t>
            </a:r>
            <a:r>
              <a:rPr sz="2200" b="1" spc="-2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548ED4"/>
                </a:solidFill>
                <a:latin typeface="Arial"/>
                <a:cs typeface="Arial"/>
              </a:rPr>
              <a:t>la</a:t>
            </a:r>
            <a:r>
              <a:rPr sz="2200" b="1" spc="-40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548ED4"/>
                </a:solidFill>
                <a:latin typeface="Arial"/>
                <a:cs typeface="Arial"/>
              </a:rPr>
              <a:t>beca?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35"/>
              </a:spcBef>
            </a:pP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Triar</a:t>
            </a:r>
            <a:r>
              <a:rPr sz="2200" spc="-3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semestre.</a:t>
            </a:r>
            <a:endParaRPr sz="2200">
              <a:latin typeface="Arial MT"/>
              <a:cs typeface="Arial MT"/>
            </a:endParaRPr>
          </a:p>
          <a:p>
            <a:pPr marL="355600" marR="5080" indent="-342900">
              <a:lnSpc>
                <a:spcPct val="100000"/>
              </a:lnSpc>
              <a:spcBef>
                <a:spcPts val="2400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Dades</a:t>
            </a:r>
            <a:r>
              <a:rPr sz="2200" spc="-6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de</a:t>
            </a:r>
            <a:r>
              <a:rPr sz="2200" spc="-6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pagament</a:t>
            </a:r>
            <a:r>
              <a:rPr sz="22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(compte</a:t>
            </a:r>
            <a:r>
              <a:rPr sz="22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bancari</a:t>
            </a:r>
            <a:r>
              <a:rPr sz="2200" spc="-5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d'un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banc</a:t>
            </a:r>
            <a:r>
              <a:rPr sz="2200" spc="-6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nacional</a:t>
            </a:r>
            <a:r>
              <a:rPr sz="2200" spc="-7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25" dirty="0">
                <a:solidFill>
                  <a:srgbClr val="3A3838"/>
                </a:solidFill>
                <a:latin typeface="Arial MT"/>
                <a:cs typeface="Arial MT"/>
              </a:rPr>
              <a:t>del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qual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sigues</a:t>
            </a:r>
            <a:r>
              <a:rPr sz="2200" spc="-5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titular)</a:t>
            </a:r>
            <a:endParaRPr sz="22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Wingdings"/>
              <a:buChar char=""/>
              <a:tabLst>
                <a:tab pos="354965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Persona</a:t>
            </a:r>
            <a:r>
              <a:rPr sz="2200" spc="-6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d’emergència.</a:t>
            </a:r>
            <a:endParaRPr sz="22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Wingdings"/>
              <a:buChar char=""/>
              <a:tabLst>
                <a:tab pos="354965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Obtenció</a:t>
            </a:r>
            <a:r>
              <a:rPr sz="2200" spc="-5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de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la</a:t>
            </a:r>
            <a:r>
              <a:rPr sz="2200" spc="-6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carta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de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nomenament</a:t>
            </a:r>
            <a:r>
              <a:rPr sz="2200" spc="-2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oficial.</a:t>
            </a:r>
            <a:endParaRPr sz="22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Wingdings"/>
              <a:buChar char=""/>
              <a:tabLst>
                <a:tab pos="354965" algn="l"/>
              </a:tabLst>
            </a:pP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La</a:t>
            </a:r>
            <a:r>
              <a:rPr sz="22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no</a:t>
            </a:r>
            <a:r>
              <a:rPr sz="220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acceptació</a:t>
            </a:r>
            <a:r>
              <a:rPr sz="220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en</a:t>
            </a:r>
            <a:r>
              <a:rPr sz="220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termini</a:t>
            </a:r>
            <a:r>
              <a:rPr sz="22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implica</a:t>
            </a:r>
            <a:r>
              <a:rPr sz="22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la</a:t>
            </a:r>
            <a:r>
              <a:rPr sz="220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renuncia</a:t>
            </a:r>
            <a:r>
              <a:rPr sz="22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Arial MT"/>
                <a:cs typeface="Arial MT"/>
              </a:rPr>
              <a:t>automática.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2900F85-7905-4529-8FC4-4E77F34D3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6" y="6019800"/>
            <a:ext cx="4040124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9939" y="135935"/>
            <a:ext cx="1659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548ED4"/>
                </a:solidFill>
              </a:rPr>
              <a:t>Recorda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618230" y="1127927"/>
            <a:ext cx="7900670" cy="475107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490855" indent="-635">
              <a:lnSpc>
                <a:spcPts val="2210"/>
              </a:lnSpc>
              <a:spcBef>
                <a:spcPts val="525"/>
              </a:spcBef>
              <a:buClr>
                <a:srgbClr val="333E50"/>
              </a:buClr>
              <a:buAutoNum type="arabicPeriod"/>
              <a:tabLst>
                <a:tab pos="12700" algn="l"/>
                <a:tab pos="308610" algn="l"/>
              </a:tabLst>
            </a:pP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Decideix</a:t>
            </a:r>
            <a:r>
              <a:rPr sz="20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on</a:t>
            </a:r>
            <a:r>
              <a:rPr sz="2000" spc="-2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vols</a:t>
            </a:r>
            <a:r>
              <a:rPr sz="2000" spc="-3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anar</a:t>
            </a:r>
            <a:r>
              <a:rPr sz="20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i</a:t>
            </a:r>
            <a:r>
              <a:rPr sz="2000" spc="-1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esbrina</a:t>
            </a:r>
            <a:r>
              <a:rPr sz="2000" spc="-6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si</a:t>
            </a:r>
            <a:r>
              <a:rPr sz="2000" spc="-2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la</a:t>
            </a:r>
            <a:r>
              <a:rPr sz="2000" spc="-2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teua</a:t>
            </a:r>
            <a:r>
              <a:rPr sz="2000" spc="-3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titulació</a:t>
            </a:r>
            <a:r>
              <a:rPr sz="2000" spc="-3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l'ofereixen</a:t>
            </a:r>
            <a:r>
              <a:rPr sz="2000" spc="-3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3A3838"/>
                </a:solidFill>
                <a:latin typeface="Arial MT"/>
                <a:cs typeface="Arial MT"/>
              </a:rPr>
              <a:t>les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universitats</a:t>
            </a:r>
            <a:r>
              <a:rPr sz="2000" spc="-5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que</a:t>
            </a:r>
            <a:r>
              <a:rPr sz="20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3A3838"/>
                </a:solidFill>
                <a:latin typeface="Arial MT"/>
                <a:cs typeface="Arial MT"/>
              </a:rPr>
              <a:t>t'interessen.</a:t>
            </a:r>
            <a:endParaRPr sz="2000" dirty="0">
              <a:latin typeface="Arial MT"/>
              <a:cs typeface="Arial MT"/>
            </a:endParaRPr>
          </a:p>
          <a:p>
            <a:pPr marL="291465" indent="-278765">
              <a:lnSpc>
                <a:spcPct val="100000"/>
              </a:lnSpc>
              <a:spcBef>
                <a:spcPts val="1880"/>
              </a:spcBef>
              <a:buAutoNum type="arabicPeriod"/>
              <a:tabLst>
                <a:tab pos="291465" algn="l"/>
              </a:tabLst>
            </a:pP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Fes</a:t>
            </a:r>
            <a:r>
              <a:rPr sz="2000" spc="-3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la</a:t>
            </a:r>
            <a:r>
              <a:rPr sz="2000" spc="-2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teua</a:t>
            </a:r>
            <a:r>
              <a:rPr sz="2000" spc="-3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sol·licitud</a:t>
            </a:r>
            <a:r>
              <a:rPr sz="2000" spc="-3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b="1" dirty="0">
                <a:solidFill>
                  <a:srgbClr val="3A3838"/>
                </a:solidFill>
                <a:latin typeface="Arial"/>
                <a:cs typeface="Arial"/>
              </a:rPr>
              <a:t>abans</a:t>
            </a:r>
            <a:r>
              <a:rPr sz="2000" b="1" spc="-3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A3838"/>
                </a:solidFill>
                <a:latin typeface="Arial"/>
                <a:cs typeface="Arial"/>
              </a:rPr>
              <a:t>del</a:t>
            </a:r>
            <a:r>
              <a:rPr sz="2000" b="1" spc="-4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A3838"/>
                </a:solidFill>
                <a:latin typeface="Arial"/>
                <a:cs typeface="Arial"/>
              </a:rPr>
              <a:t>2</a:t>
            </a:r>
            <a:r>
              <a:rPr lang="es-ES" sz="2000" b="1" dirty="0">
                <a:solidFill>
                  <a:srgbClr val="3A3838"/>
                </a:solidFill>
                <a:latin typeface="Arial"/>
                <a:cs typeface="Arial"/>
              </a:rPr>
              <a:t>1</a:t>
            </a:r>
            <a:r>
              <a:rPr sz="2000" b="1" spc="-2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A3838"/>
                </a:solidFill>
                <a:latin typeface="Arial"/>
                <a:cs typeface="Arial"/>
              </a:rPr>
              <a:t>de</a:t>
            </a:r>
            <a:r>
              <a:rPr sz="2000" b="1" spc="-3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A3838"/>
                </a:solidFill>
                <a:latin typeface="Arial"/>
                <a:cs typeface="Arial"/>
              </a:rPr>
              <a:t>novembre.</a:t>
            </a:r>
            <a:endParaRPr sz="2000" dirty="0">
              <a:latin typeface="Arial"/>
              <a:cs typeface="Arial"/>
            </a:endParaRPr>
          </a:p>
          <a:p>
            <a:pPr marL="291465" indent="-278765">
              <a:lnSpc>
                <a:spcPct val="100000"/>
              </a:lnSpc>
              <a:spcBef>
                <a:spcPts val="1920"/>
              </a:spcBef>
              <a:buAutoNum type="arabicPeriod"/>
              <a:tabLst>
                <a:tab pos="291465" algn="l"/>
              </a:tabLst>
            </a:pP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Pots</a:t>
            </a:r>
            <a:r>
              <a:rPr sz="2000" spc="-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triar</a:t>
            </a:r>
            <a:r>
              <a:rPr sz="2000" spc="-3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fins</a:t>
            </a:r>
            <a:r>
              <a:rPr sz="2000" spc="-2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a</a:t>
            </a:r>
            <a:r>
              <a:rPr sz="2000" spc="-1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5</a:t>
            </a:r>
            <a:r>
              <a:rPr sz="2000" spc="-2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3A3838"/>
                </a:solidFill>
                <a:latin typeface="Arial MT"/>
                <a:cs typeface="Arial MT"/>
              </a:rPr>
              <a:t>destinacions.</a:t>
            </a:r>
            <a:endParaRPr sz="2000" dirty="0">
              <a:latin typeface="Arial MT"/>
              <a:cs typeface="Arial MT"/>
            </a:endParaRPr>
          </a:p>
          <a:p>
            <a:pPr marL="291465" indent="-278765">
              <a:lnSpc>
                <a:spcPct val="100000"/>
              </a:lnSpc>
              <a:spcBef>
                <a:spcPts val="1920"/>
              </a:spcBef>
              <a:buAutoNum type="arabicPeriod"/>
              <a:tabLst>
                <a:tab pos="291465" algn="l"/>
              </a:tabLst>
            </a:pP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Presenta</a:t>
            </a:r>
            <a:r>
              <a:rPr sz="2000" spc="-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el</a:t>
            </a:r>
            <a:r>
              <a:rPr sz="2000" spc="-3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teu</a:t>
            </a:r>
            <a:r>
              <a:rPr sz="2000" spc="-3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certificat</a:t>
            </a:r>
            <a:r>
              <a:rPr sz="2000" spc="-5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d'idiomes</a:t>
            </a:r>
            <a:r>
              <a:rPr sz="20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dins</a:t>
            </a:r>
            <a:r>
              <a:rPr sz="2000" spc="-2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del</a:t>
            </a:r>
            <a:r>
              <a:rPr sz="20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3A3838"/>
                </a:solidFill>
                <a:latin typeface="Arial MT"/>
                <a:cs typeface="Arial MT"/>
              </a:rPr>
              <a:t>termini.</a:t>
            </a:r>
            <a:endParaRPr sz="2000" dirty="0">
              <a:latin typeface="Arial MT"/>
              <a:cs typeface="Arial MT"/>
            </a:endParaRPr>
          </a:p>
          <a:p>
            <a:pPr marL="278130" indent="-265430">
              <a:lnSpc>
                <a:spcPct val="100000"/>
              </a:lnSpc>
              <a:spcBef>
                <a:spcPts val="1920"/>
              </a:spcBef>
              <a:buAutoNum type="arabicPeriod"/>
              <a:tabLst>
                <a:tab pos="278130" algn="l"/>
              </a:tabLst>
            </a:pP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Accepta</a:t>
            </a:r>
            <a:r>
              <a:rPr sz="20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la</a:t>
            </a:r>
            <a:r>
              <a:rPr sz="2000" spc="-1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teua</a:t>
            </a:r>
            <a:r>
              <a:rPr sz="2000" spc="-2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beca</a:t>
            </a:r>
            <a:r>
              <a:rPr sz="20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per</a:t>
            </a:r>
            <a:r>
              <a:rPr sz="2000" spc="-2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Seu</a:t>
            </a:r>
            <a:r>
              <a:rPr sz="2000" spc="-2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Electrònica</a:t>
            </a:r>
            <a:r>
              <a:rPr sz="20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3A3838"/>
                </a:solidFill>
                <a:latin typeface="Arial MT"/>
                <a:cs typeface="Arial MT"/>
              </a:rPr>
              <a:t>UV</a:t>
            </a:r>
            <a:endParaRPr sz="2000" dirty="0">
              <a:latin typeface="Arial MT"/>
              <a:cs typeface="Arial MT"/>
            </a:endParaRPr>
          </a:p>
          <a:p>
            <a:pPr marL="278765" indent="-265430">
              <a:lnSpc>
                <a:spcPct val="100000"/>
              </a:lnSpc>
              <a:spcBef>
                <a:spcPts val="1920"/>
              </a:spcBef>
              <a:buAutoNum type="arabicPeriod"/>
              <a:tabLst>
                <a:tab pos="278765" algn="l"/>
              </a:tabLst>
            </a:pP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Acudeix</a:t>
            </a:r>
            <a:r>
              <a:rPr sz="2000" spc="-2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a</a:t>
            </a:r>
            <a:r>
              <a:rPr sz="2000" spc="-2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la</a:t>
            </a:r>
            <a:r>
              <a:rPr sz="2000" spc="-1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reunió</a:t>
            </a:r>
            <a:r>
              <a:rPr sz="2000" spc="-2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per</a:t>
            </a:r>
            <a:r>
              <a:rPr sz="2000" spc="-3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a</a:t>
            </a:r>
            <a:r>
              <a:rPr sz="2000" spc="-1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estudiants</a:t>
            </a:r>
            <a:r>
              <a:rPr sz="20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amb</a:t>
            </a:r>
            <a:r>
              <a:rPr sz="2000" spc="-2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beca</a:t>
            </a:r>
            <a:r>
              <a:rPr sz="2000" spc="-3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3A3838"/>
                </a:solidFill>
                <a:latin typeface="Arial MT"/>
                <a:cs typeface="Arial MT"/>
              </a:rPr>
              <a:t>adjudicada.</a:t>
            </a:r>
            <a:endParaRPr sz="2000" dirty="0">
              <a:latin typeface="Arial MT"/>
              <a:cs typeface="Arial MT"/>
            </a:endParaRPr>
          </a:p>
          <a:p>
            <a:pPr marL="12700" marR="5080" indent="279400">
              <a:lnSpc>
                <a:spcPts val="2160"/>
              </a:lnSpc>
              <a:spcBef>
                <a:spcPts val="2195"/>
              </a:spcBef>
              <a:buAutoNum type="arabicPeriod"/>
              <a:tabLst>
                <a:tab pos="292100" algn="l"/>
              </a:tabLst>
            </a:pP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Les</a:t>
            </a:r>
            <a:r>
              <a:rPr sz="20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sol·licituds</a:t>
            </a:r>
            <a:r>
              <a:rPr sz="2000" spc="-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d'ampliació</a:t>
            </a:r>
            <a:r>
              <a:rPr sz="20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del</a:t>
            </a:r>
            <a:r>
              <a:rPr sz="2000" spc="-3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període</a:t>
            </a:r>
            <a:r>
              <a:rPr sz="2000" spc="-6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d'estudis</a:t>
            </a:r>
            <a:r>
              <a:rPr sz="2000" spc="-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b="1" u="sng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no</a:t>
            </a:r>
            <a:r>
              <a:rPr sz="2000" b="1" u="sng" spc="-40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tindran</a:t>
            </a:r>
            <a:r>
              <a:rPr sz="2000" b="1" u="sng" spc="-40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en</a:t>
            </a:r>
            <a:r>
              <a:rPr sz="2000" b="1" u="sng" spc="-45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25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cap</a:t>
            </a:r>
            <a:r>
              <a:rPr sz="2000" b="1" spc="-2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cas</a:t>
            </a:r>
            <a:r>
              <a:rPr sz="2000" b="1" u="sng" spc="-15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efectes</a:t>
            </a:r>
            <a:r>
              <a:rPr sz="2000" b="1" u="sng" spc="-40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10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"/>
                <a:cs typeface="Arial"/>
              </a:rPr>
              <a:t>econòmics</a:t>
            </a:r>
            <a:r>
              <a:rPr sz="2000" b="1" spc="-10" dirty="0">
                <a:solidFill>
                  <a:srgbClr val="3A3838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291465" indent="-278765">
              <a:lnSpc>
                <a:spcPct val="100000"/>
              </a:lnSpc>
              <a:spcBef>
                <a:spcPts val="1885"/>
              </a:spcBef>
              <a:buAutoNum type="arabicPeriod"/>
              <a:tabLst>
                <a:tab pos="291465" algn="l"/>
                <a:tab pos="2690495" algn="l"/>
              </a:tabLst>
            </a:pP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Revisa</a:t>
            </a:r>
            <a:r>
              <a:rPr sz="2000" spc="-2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el</a:t>
            </a:r>
            <a:r>
              <a:rPr sz="2000" spc="-2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teu</a:t>
            </a:r>
            <a:r>
              <a:rPr sz="2000" spc="-3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3A3838"/>
                </a:solidFill>
                <a:latin typeface="Arial MT"/>
                <a:cs typeface="Arial MT"/>
              </a:rPr>
              <a:t>correu</a:t>
            </a:r>
            <a:r>
              <a:rPr sz="2000" dirty="0">
                <a:solidFill>
                  <a:srgbClr val="3A3838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3A3838"/>
                </a:solidFill>
                <a:latin typeface="Arial MT"/>
                <a:cs typeface="Arial MT"/>
              </a:rPr>
              <a:t>…@alumni.uv.es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DD36E2-0080-41E0-92A2-FD4F42AD16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6" y="6019800"/>
            <a:ext cx="4040124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2BBF7-DD61-43FC-9D3B-E7B2D3E8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B92576-5D50-43C6-94A7-9FF391E3B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CE771EB-F5C6-467C-A8A0-D6BD8ADC9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61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717BA2"/>
                </a:solidFill>
                <a:latin typeface="Arial"/>
                <a:cs typeface="Arial"/>
              </a:rPr>
              <a:t>Sol·licitud</a:t>
            </a:r>
            <a:r>
              <a:rPr sz="2800" b="1" spc="-60" dirty="0">
                <a:solidFill>
                  <a:srgbClr val="717BA2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17BA2"/>
                </a:solidFill>
                <a:latin typeface="Arial"/>
                <a:cs typeface="Arial"/>
              </a:rPr>
              <a:t>a</a:t>
            </a:r>
            <a:r>
              <a:rPr sz="2800" b="1" spc="-65" dirty="0">
                <a:solidFill>
                  <a:srgbClr val="717BA2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717BA2"/>
                </a:solidFill>
                <a:latin typeface="Arial"/>
                <a:cs typeface="Arial"/>
              </a:rPr>
              <a:t>destí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088" y="1222151"/>
            <a:ext cx="7844790" cy="414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lr>
                <a:srgbClr val="717BA2"/>
              </a:buClr>
              <a:buFont typeface="Wingdings"/>
              <a:buChar char=""/>
              <a:tabLst>
                <a:tab pos="354965" algn="l"/>
              </a:tabLst>
            </a:pP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Nominació</a:t>
            </a:r>
            <a:r>
              <a:rPr sz="2200" spc="-35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prèvia</a:t>
            </a:r>
            <a:r>
              <a:rPr sz="2200" spc="-30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per</a:t>
            </a:r>
            <a:r>
              <a:rPr sz="2200" spc="-45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part</a:t>
            </a:r>
            <a:r>
              <a:rPr sz="2200" spc="-35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de</a:t>
            </a:r>
            <a:r>
              <a:rPr sz="2200" spc="-45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la</a:t>
            </a:r>
            <a:r>
              <a:rPr sz="2200" spc="-45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spc="-25" dirty="0">
                <a:solidFill>
                  <a:srgbClr val="35353D"/>
                </a:solidFill>
                <a:latin typeface="Arial MT"/>
                <a:cs typeface="Arial MT"/>
              </a:rPr>
              <a:t>UV.</a:t>
            </a:r>
            <a:endParaRPr sz="22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Clr>
                <a:srgbClr val="717BA2"/>
              </a:buClr>
              <a:buFont typeface="Wingdings"/>
              <a:buChar char=""/>
              <a:tabLst>
                <a:tab pos="354965" algn="l"/>
              </a:tabLst>
            </a:pP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Documentació</a:t>
            </a:r>
            <a:r>
              <a:rPr sz="2200" spc="-45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per</a:t>
            </a:r>
            <a:r>
              <a:rPr sz="2200" spc="-45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fer</a:t>
            </a:r>
            <a:r>
              <a:rPr sz="2200" spc="-55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la</a:t>
            </a:r>
            <a:r>
              <a:rPr sz="2200" spc="-55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sol·licitud:</a:t>
            </a:r>
            <a:r>
              <a:rPr sz="2200" spc="-65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en</a:t>
            </a:r>
            <a:r>
              <a:rPr sz="2200" spc="-60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 err="1">
                <a:solidFill>
                  <a:srgbClr val="35353D"/>
                </a:solidFill>
                <a:latin typeface="Arial MT"/>
                <a:cs typeface="Arial MT"/>
              </a:rPr>
              <a:t>carpeta</a:t>
            </a:r>
            <a:r>
              <a:rPr sz="2200" spc="-50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b="1" spc="-10" dirty="0">
                <a:solidFill>
                  <a:srgbClr val="35353D"/>
                </a:solidFill>
                <a:latin typeface="Arial"/>
                <a:cs typeface="Arial"/>
              </a:rPr>
              <a:t>solicitudpi2</a:t>
            </a:r>
            <a:r>
              <a:rPr lang="es-ES" sz="2200" b="1" spc="-10" dirty="0">
                <a:solidFill>
                  <a:srgbClr val="35353D"/>
                </a:solidFill>
                <a:latin typeface="Arial"/>
                <a:cs typeface="Arial"/>
              </a:rPr>
              <a:t>7</a:t>
            </a:r>
            <a:endParaRPr sz="2200" dirty="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de</a:t>
            </a:r>
            <a:r>
              <a:rPr sz="2200" spc="-25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u="sng" spc="-10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Arial MT"/>
                <a:cs typeface="Arial MT"/>
                <a:hlinkClick r:id="rId2"/>
              </a:rPr>
              <a:t>disco.uv.es</a:t>
            </a:r>
            <a:r>
              <a:rPr sz="2200" spc="-10" dirty="0">
                <a:solidFill>
                  <a:srgbClr val="35353D"/>
                </a:solidFill>
                <a:latin typeface="Arial MT"/>
                <a:cs typeface="Arial MT"/>
              </a:rPr>
              <a:t>.</a:t>
            </a:r>
            <a:endParaRPr sz="22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Clr>
                <a:srgbClr val="717BA2"/>
              </a:buClr>
              <a:buFont typeface="Wingdings"/>
              <a:buChar char=""/>
              <a:tabLst>
                <a:tab pos="354965" algn="l"/>
              </a:tabLst>
            </a:pPr>
            <a:r>
              <a:rPr sz="2200" spc="-35" dirty="0">
                <a:solidFill>
                  <a:srgbClr val="FF0000"/>
                </a:solidFill>
                <a:latin typeface="Arial MT"/>
                <a:cs typeface="Arial MT"/>
              </a:rPr>
              <a:t>Tenir</a:t>
            </a:r>
            <a:r>
              <a:rPr sz="22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en</a:t>
            </a:r>
            <a:r>
              <a:rPr sz="22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compte</a:t>
            </a:r>
            <a:r>
              <a:rPr sz="220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el</a:t>
            </a:r>
            <a:r>
              <a:rPr sz="220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deadline</a:t>
            </a:r>
            <a:r>
              <a:rPr sz="22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per</a:t>
            </a:r>
            <a:r>
              <a:rPr sz="22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fer</a:t>
            </a:r>
            <a:r>
              <a:rPr sz="22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la</a:t>
            </a:r>
            <a:r>
              <a:rPr sz="220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Arial MT"/>
                <a:cs typeface="Arial MT"/>
              </a:rPr>
              <a:t>sol·licitud.</a:t>
            </a:r>
            <a:endParaRPr sz="22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Clr>
                <a:srgbClr val="717BA2"/>
              </a:buClr>
              <a:buFont typeface="Wingdings"/>
              <a:buChar char=""/>
              <a:tabLst>
                <a:tab pos="354965" algn="l"/>
              </a:tabLst>
            </a:pP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Alguns</a:t>
            </a:r>
            <a:r>
              <a:rPr sz="2200" spc="-80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deadlines</a:t>
            </a:r>
            <a:r>
              <a:rPr sz="2200" spc="-60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5353D"/>
                </a:solidFill>
                <a:latin typeface="Arial MT"/>
                <a:cs typeface="Arial MT"/>
              </a:rPr>
              <a:t>matiners:</a:t>
            </a:r>
            <a:endParaRPr sz="2200" dirty="0">
              <a:latin typeface="Arial MT"/>
              <a:cs typeface="Arial MT"/>
            </a:endParaRPr>
          </a:p>
          <a:p>
            <a:pPr marL="628650" lvl="1" indent="-342265">
              <a:lnSpc>
                <a:spcPct val="100000"/>
              </a:lnSpc>
              <a:spcBef>
                <a:spcPts val="1800"/>
              </a:spcBef>
              <a:buClr>
                <a:srgbClr val="717BA2"/>
              </a:buClr>
              <a:buFont typeface="Wingdings"/>
              <a:buChar char=""/>
              <a:tabLst>
                <a:tab pos="628650" algn="l"/>
              </a:tabLst>
            </a:pP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29</a:t>
            </a:r>
            <a:r>
              <a:rPr sz="2200" spc="-45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de</a:t>
            </a:r>
            <a:r>
              <a:rPr sz="2200" spc="-40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febrero:</a:t>
            </a:r>
            <a:r>
              <a:rPr sz="2200" spc="-10" dirty="0">
                <a:solidFill>
                  <a:srgbClr val="35353D"/>
                </a:solidFill>
                <a:latin typeface="Arial MT"/>
                <a:cs typeface="Arial MT"/>
              </a:rPr>
              <a:t> Meiji</a:t>
            </a:r>
            <a:endParaRPr sz="2200" dirty="0">
              <a:latin typeface="Arial MT"/>
              <a:cs typeface="Arial MT"/>
            </a:endParaRPr>
          </a:p>
          <a:p>
            <a:pPr marL="628650" lvl="1" indent="-342265">
              <a:lnSpc>
                <a:spcPct val="100000"/>
              </a:lnSpc>
              <a:spcBef>
                <a:spcPts val="1200"/>
              </a:spcBef>
              <a:buClr>
                <a:srgbClr val="717BA2"/>
              </a:buClr>
              <a:buFont typeface="Wingdings"/>
              <a:buChar char=""/>
              <a:tabLst>
                <a:tab pos="628650" algn="l"/>
              </a:tabLst>
            </a:pPr>
            <a:endParaRPr sz="2200" dirty="0">
              <a:latin typeface="Arial MT"/>
              <a:cs typeface="Arial MT"/>
            </a:endParaRPr>
          </a:p>
          <a:p>
            <a:pPr marL="286385" lvl="1">
              <a:lnSpc>
                <a:spcPct val="100000"/>
              </a:lnSpc>
              <a:spcBef>
                <a:spcPts val="1140"/>
              </a:spcBef>
              <a:buClr>
                <a:srgbClr val="717BA2"/>
              </a:buClr>
              <a:tabLst>
                <a:tab pos="628650" algn="l"/>
                <a:tab pos="2263140" algn="l"/>
              </a:tabLst>
            </a:pPr>
            <a:endParaRPr sz="2200" dirty="0">
              <a:latin typeface="Arial MT"/>
              <a:cs typeface="Arial M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B01787-7150-4B42-96F5-6A5AD20FAF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6" y="6019800"/>
            <a:ext cx="4040124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3E3E17-FC71-48BB-A1BE-F6261F44B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66" y="207943"/>
            <a:ext cx="8418266" cy="430887"/>
          </a:xfrm>
        </p:spPr>
        <p:txBody>
          <a:bodyPr/>
          <a:lstStyle/>
          <a:p>
            <a:pPr algn="l"/>
            <a:r>
              <a:rPr lang="es-ES" sz="2800" b="1" dirty="0" err="1">
                <a:solidFill>
                  <a:srgbClr val="717BA2"/>
                </a:solidFill>
                <a:latin typeface="Arial"/>
                <a:cs typeface="Arial"/>
              </a:rPr>
              <a:t>Sol·licitud</a:t>
            </a:r>
            <a:r>
              <a:rPr lang="es-ES" sz="2800" b="1" spc="-60" dirty="0">
                <a:solidFill>
                  <a:srgbClr val="717BA2"/>
                </a:solidFill>
                <a:latin typeface="Arial"/>
                <a:cs typeface="Arial"/>
              </a:rPr>
              <a:t> </a:t>
            </a:r>
            <a:r>
              <a:rPr lang="es-ES" sz="2800" b="1" dirty="0">
                <a:solidFill>
                  <a:srgbClr val="717BA2"/>
                </a:solidFill>
                <a:latin typeface="Arial"/>
                <a:cs typeface="Arial"/>
              </a:rPr>
              <a:t>a</a:t>
            </a:r>
            <a:r>
              <a:rPr lang="es-ES" sz="2800" b="1" spc="-65" dirty="0">
                <a:solidFill>
                  <a:srgbClr val="717BA2"/>
                </a:solidFill>
                <a:latin typeface="Arial"/>
                <a:cs typeface="Arial"/>
              </a:rPr>
              <a:t> </a:t>
            </a:r>
            <a:r>
              <a:rPr lang="es-ES" sz="2800" b="1" spc="-10" dirty="0" err="1">
                <a:solidFill>
                  <a:srgbClr val="717BA2"/>
                </a:solidFill>
                <a:latin typeface="Arial"/>
                <a:cs typeface="Arial"/>
              </a:rPr>
              <a:t>destí</a:t>
            </a:r>
            <a:endParaRPr lang="es-ES" sz="2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DAF13D-B143-435E-B650-40FE5B1FE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5181" y="1262418"/>
            <a:ext cx="6858000" cy="5960606"/>
          </a:xfrm>
        </p:spPr>
        <p:txBody>
          <a:bodyPr/>
          <a:lstStyle/>
          <a:p>
            <a:pPr marL="628650" lvl="1" indent="-342265">
              <a:lnSpc>
                <a:spcPct val="100000"/>
              </a:lnSpc>
              <a:spcBef>
                <a:spcPts val="1800"/>
              </a:spcBef>
              <a:buClr>
                <a:srgbClr val="717BA2"/>
              </a:buClr>
              <a:buFont typeface="Wingdings"/>
              <a:buChar char=""/>
              <a:tabLst>
                <a:tab pos="628650" algn="l"/>
              </a:tabLst>
            </a:pPr>
            <a:r>
              <a:rPr lang="es-ES" sz="2200" dirty="0" err="1">
                <a:solidFill>
                  <a:srgbClr val="35353D"/>
                </a:solidFill>
                <a:latin typeface="Arial MT"/>
                <a:cs typeface="Arial MT"/>
              </a:rPr>
              <a:t>Nomenament</a:t>
            </a:r>
            <a:r>
              <a:rPr lang="es-ES" sz="2200" dirty="0">
                <a:solidFill>
                  <a:srgbClr val="35353D"/>
                </a:solidFill>
                <a:latin typeface="Arial MT"/>
                <a:cs typeface="Arial MT"/>
              </a:rPr>
              <a:t> de la UV.</a:t>
            </a:r>
            <a:endParaRPr lang="es-ES" sz="2200" dirty="0">
              <a:latin typeface="Arial MT"/>
              <a:cs typeface="Arial MT"/>
            </a:endParaRPr>
          </a:p>
          <a:p>
            <a:pPr marL="628650" lvl="1" indent="-342265">
              <a:lnSpc>
                <a:spcPct val="100000"/>
              </a:lnSpc>
              <a:spcBef>
                <a:spcPts val="1200"/>
              </a:spcBef>
              <a:buClr>
                <a:srgbClr val="717BA2"/>
              </a:buClr>
              <a:buFont typeface="Wingdings"/>
              <a:buChar char=""/>
              <a:tabLst>
                <a:tab pos="628650" algn="l"/>
              </a:tabLst>
            </a:pPr>
            <a:r>
              <a:rPr lang="es-ES" sz="2200" dirty="0" err="1">
                <a:solidFill>
                  <a:srgbClr val="35353D"/>
                </a:solidFill>
                <a:latin typeface="Arial MT"/>
                <a:cs typeface="Arial MT"/>
              </a:rPr>
              <a:t>Expedient</a:t>
            </a:r>
            <a:r>
              <a:rPr lang="es-ES" sz="2200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lang="es-ES" sz="2200" dirty="0" err="1">
                <a:solidFill>
                  <a:srgbClr val="35353D"/>
                </a:solidFill>
                <a:latin typeface="Arial MT"/>
                <a:cs typeface="Arial MT"/>
              </a:rPr>
              <a:t>acadèmic</a:t>
            </a:r>
            <a:r>
              <a:rPr lang="es-ES" sz="2200" dirty="0">
                <a:solidFill>
                  <a:srgbClr val="35353D"/>
                </a:solidFill>
                <a:latin typeface="Arial MT"/>
                <a:cs typeface="Arial MT"/>
              </a:rPr>
              <a:t> (en </a:t>
            </a:r>
            <a:r>
              <a:rPr lang="es-ES" sz="2200" dirty="0" err="1">
                <a:solidFill>
                  <a:srgbClr val="35353D"/>
                </a:solidFill>
                <a:latin typeface="Arial MT"/>
                <a:cs typeface="Arial MT"/>
              </a:rPr>
              <a:t>àngles</a:t>
            </a:r>
            <a:r>
              <a:rPr lang="es-ES" sz="2200" dirty="0">
                <a:solidFill>
                  <a:srgbClr val="35353D"/>
                </a:solidFill>
                <a:latin typeface="Arial MT"/>
                <a:cs typeface="Arial MT"/>
              </a:rPr>
              <a:t> o </a:t>
            </a:r>
            <a:r>
              <a:rPr lang="es-ES" sz="2200" dirty="0" err="1">
                <a:solidFill>
                  <a:srgbClr val="35353D"/>
                </a:solidFill>
                <a:latin typeface="Arial MT"/>
                <a:cs typeface="Arial MT"/>
              </a:rPr>
              <a:t>castellà</a:t>
            </a:r>
            <a:r>
              <a:rPr lang="es-ES" sz="2200" dirty="0">
                <a:solidFill>
                  <a:srgbClr val="35353D"/>
                </a:solidFill>
                <a:latin typeface="Arial MT"/>
                <a:cs typeface="Arial MT"/>
              </a:rPr>
              <a:t>). </a:t>
            </a:r>
            <a:r>
              <a:rPr lang="es-ES" sz="2200" dirty="0" err="1">
                <a:solidFill>
                  <a:srgbClr val="35353D"/>
                </a:solidFill>
                <a:latin typeface="Arial MT"/>
                <a:cs typeface="Arial MT"/>
              </a:rPr>
              <a:t>Demanar-ho</a:t>
            </a:r>
            <a:r>
              <a:rPr lang="es-ES" sz="2200" dirty="0">
                <a:solidFill>
                  <a:srgbClr val="35353D"/>
                </a:solidFill>
                <a:latin typeface="Arial MT"/>
                <a:cs typeface="Arial MT"/>
              </a:rPr>
              <a:t> a Secretaria de la </a:t>
            </a:r>
            <a:r>
              <a:rPr lang="es-ES" sz="2200" dirty="0" err="1">
                <a:solidFill>
                  <a:srgbClr val="35353D"/>
                </a:solidFill>
                <a:latin typeface="Arial MT"/>
                <a:cs typeface="Arial MT"/>
              </a:rPr>
              <a:t>Facultat</a:t>
            </a:r>
            <a:r>
              <a:rPr lang="es-ES" sz="2200" dirty="0">
                <a:solidFill>
                  <a:srgbClr val="35353D"/>
                </a:solidFill>
                <a:latin typeface="Arial MT"/>
                <a:cs typeface="Arial MT"/>
              </a:rPr>
              <a:t>.</a:t>
            </a:r>
            <a:endParaRPr lang="es-ES" sz="2200" dirty="0">
              <a:latin typeface="Arial MT"/>
              <a:cs typeface="Arial MT"/>
            </a:endParaRPr>
          </a:p>
          <a:p>
            <a:pPr marL="628650" lvl="1" indent="-342265">
              <a:lnSpc>
                <a:spcPct val="100000"/>
              </a:lnSpc>
              <a:spcBef>
                <a:spcPts val="1140"/>
              </a:spcBef>
              <a:buClr>
                <a:srgbClr val="717BA2"/>
              </a:buClr>
              <a:buFont typeface="Wingdings"/>
              <a:buChar char=""/>
              <a:tabLst>
                <a:tab pos="628650" algn="l"/>
                <a:tab pos="2263140" algn="l"/>
              </a:tabLst>
            </a:pPr>
            <a:r>
              <a:rPr lang="es-ES" sz="2200" dirty="0" err="1">
                <a:solidFill>
                  <a:srgbClr val="35353D"/>
                </a:solidFill>
                <a:latin typeface="Arial MT"/>
                <a:cs typeface="Arial MT"/>
              </a:rPr>
              <a:t>Acreditació</a:t>
            </a:r>
            <a:r>
              <a:rPr lang="es-ES" sz="2200" dirty="0">
                <a:solidFill>
                  <a:srgbClr val="35353D"/>
                </a:solidFill>
                <a:latin typeface="Arial MT"/>
                <a:cs typeface="Arial MT"/>
              </a:rPr>
              <a:t> de </a:t>
            </a:r>
            <a:r>
              <a:rPr lang="es-ES" sz="2200" dirty="0" err="1">
                <a:solidFill>
                  <a:srgbClr val="35353D"/>
                </a:solidFill>
                <a:latin typeface="Arial MT"/>
                <a:cs typeface="Arial MT"/>
              </a:rPr>
              <a:t>l’idioma</a:t>
            </a:r>
            <a:r>
              <a:rPr lang="es-ES" sz="2200" dirty="0">
                <a:solidFill>
                  <a:srgbClr val="35353D"/>
                </a:solidFill>
                <a:latin typeface="Arial MT"/>
                <a:cs typeface="Arial MT"/>
              </a:rPr>
              <a:t> (</a:t>
            </a:r>
            <a:r>
              <a:rPr lang="es-ES" sz="2200" dirty="0" err="1">
                <a:solidFill>
                  <a:srgbClr val="35353D"/>
                </a:solidFill>
                <a:latin typeface="Arial MT"/>
                <a:cs typeface="Arial MT"/>
              </a:rPr>
              <a:t>veure</a:t>
            </a:r>
            <a:r>
              <a:rPr lang="es-ES" sz="2200" dirty="0">
                <a:solidFill>
                  <a:srgbClr val="35353D"/>
                </a:solidFill>
                <a:latin typeface="Arial MT"/>
                <a:cs typeface="Arial MT"/>
              </a:rPr>
              <a:t> si ha </a:t>
            </a:r>
            <a:r>
              <a:rPr lang="es-ES" sz="2200" dirty="0" err="1">
                <a:solidFill>
                  <a:srgbClr val="35353D"/>
                </a:solidFill>
                <a:latin typeface="Arial MT"/>
                <a:cs typeface="Arial MT"/>
              </a:rPr>
              <a:t>caducat</a:t>
            </a:r>
            <a:r>
              <a:rPr lang="es-ES" sz="2200" dirty="0">
                <a:solidFill>
                  <a:srgbClr val="35353D"/>
                </a:solidFill>
                <a:latin typeface="Arial MT"/>
                <a:cs typeface="Arial MT"/>
              </a:rPr>
              <a:t>).</a:t>
            </a:r>
          </a:p>
          <a:p>
            <a:pPr marL="628650" lvl="1" indent="-342265">
              <a:lnSpc>
                <a:spcPct val="100000"/>
              </a:lnSpc>
              <a:spcBef>
                <a:spcPts val="1140"/>
              </a:spcBef>
              <a:buClr>
                <a:srgbClr val="717BA2"/>
              </a:buClr>
              <a:buFont typeface="Wingdings"/>
              <a:buChar char=""/>
              <a:tabLst>
                <a:tab pos="628650" algn="l"/>
                <a:tab pos="2263140" algn="l"/>
              </a:tabLst>
            </a:pPr>
            <a:r>
              <a:rPr lang="es-ES" sz="2200" dirty="0">
                <a:solidFill>
                  <a:srgbClr val="35353D"/>
                </a:solidFill>
                <a:latin typeface="Arial MT"/>
                <a:cs typeface="Arial MT"/>
              </a:rPr>
              <a:t>Cartes de </a:t>
            </a:r>
            <a:r>
              <a:rPr lang="es-ES" sz="2200" dirty="0" err="1">
                <a:solidFill>
                  <a:srgbClr val="35353D"/>
                </a:solidFill>
                <a:latin typeface="Arial MT"/>
                <a:cs typeface="Arial MT"/>
              </a:rPr>
              <a:t>recomanació</a:t>
            </a:r>
            <a:r>
              <a:rPr lang="es-ES" sz="2200" dirty="0">
                <a:solidFill>
                  <a:srgbClr val="35353D"/>
                </a:solidFill>
                <a:latin typeface="Arial MT"/>
                <a:cs typeface="Arial MT"/>
              </a:rPr>
              <a:t>.</a:t>
            </a:r>
          </a:p>
          <a:p>
            <a:pPr marL="628650" lvl="1" indent="-342265">
              <a:lnSpc>
                <a:spcPct val="100000"/>
              </a:lnSpc>
              <a:spcBef>
                <a:spcPts val="1140"/>
              </a:spcBef>
              <a:buClr>
                <a:srgbClr val="717BA2"/>
              </a:buClr>
              <a:buFont typeface="Wingdings"/>
              <a:buChar char=""/>
              <a:tabLst>
                <a:tab pos="628650" algn="l"/>
                <a:tab pos="2263140" algn="l"/>
              </a:tabLst>
            </a:pPr>
            <a:r>
              <a:rPr lang="es-ES" sz="2200" dirty="0">
                <a:solidFill>
                  <a:srgbClr val="35353D"/>
                </a:solidFill>
                <a:latin typeface="Arial MT"/>
                <a:cs typeface="Arial MT"/>
              </a:rPr>
              <a:t>Carta de </a:t>
            </a:r>
            <a:r>
              <a:rPr lang="es-ES" sz="2200" dirty="0" err="1">
                <a:solidFill>
                  <a:srgbClr val="35353D"/>
                </a:solidFill>
                <a:latin typeface="Arial MT"/>
                <a:cs typeface="Arial MT"/>
              </a:rPr>
              <a:t>motivació</a:t>
            </a:r>
            <a:r>
              <a:rPr lang="es-ES" sz="2200" dirty="0">
                <a:solidFill>
                  <a:srgbClr val="35353D"/>
                </a:solidFill>
                <a:latin typeface="Arial MT"/>
                <a:cs typeface="Arial MT"/>
              </a:rPr>
              <a:t>.</a:t>
            </a:r>
          </a:p>
          <a:p>
            <a:pPr marL="628650" lvl="1" indent="-342265">
              <a:lnSpc>
                <a:spcPct val="100000"/>
              </a:lnSpc>
              <a:spcBef>
                <a:spcPts val="1140"/>
              </a:spcBef>
              <a:buClr>
                <a:srgbClr val="717BA2"/>
              </a:buClr>
              <a:buFont typeface="Wingdings"/>
              <a:buChar char=""/>
              <a:tabLst>
                <a:tab pos="628650" algn="l"/>
                <a:tab pos="2263140" algn="l"/>
              </a:tabLst>
            </a:pPr>
            <a:r>
              <a:rPr lang="es-ES" sz="2200" dirty="0" err="1">
                <a:solidFill>
                  <a:srgbClr val="35353D"/>
                </a:solidFill>
                <a:latin typeface="Arial MT"/>
                <a:cs typeface="Arial MT"/>
              </a:rPr>
              <a:t>Sol·licitar</a:t>
            </a:r>
            <a:r>
              <a:rPr lang="es-ES" sz="2200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lang="es-ES" sz="2200" dirty="0" err="1">
                <a:solidFill>
                  <a:srgbClr val="35353D"/>
                </a:solidFill>
                <a:latin typeface="Arial MT"/>
                <a:cs typeface="Arial MT"/>
              </a:rPr>
              <a:t>assignatures</a:t>
            </a:r>
            <a:r>
              <a:rPr lang="es-ES" sz="2200" dirty="0">
                <a:solidFill>
                  <a:srgbClr val="35353D"/>
                </a:solidFill>
                <a:latin typeface="Arial MT"/>
                <a:cs typeface="Arial MT"/>
              </a:rPr>
              <a:t> (parlar </a:t>
            </a:r>
            <a:r>
              <a:rPr lang="es-ES" sz="2200" dirty="0" err="1">
                <a:solidFill>
                  <a:srgbClr val="35353D"/>
                </a:solidFill>
                <a:latin typeface="Arial MT"/>
                <a:cs typeface="Arial MT"/>
              </a:rPr>
              <a:t>amb</a:t>
            </a:r>
            <a:r>
              <a:rPr lang="es-ES" sz="2200" dirty="0">
                <a:solidFill>
                  <a:srgbClr val="35353D"/>
                </a:solidFill>
                <a:latin typeface="Arial MT"/>
                <a:cs typeface="Arial MT"/>
              </a:rPr>
              <a:t> Coordinador/a UV).</a:t>
            </a:r>
          </a:p>
          <a:p>
            <a:pPr marL="628650" lvl="1" indent="-342265">
              <a:lnSpc>
                <a:spcPct val="100000"/>
              </a:lnSpc>
              <a:spcBef>
                <a:spcPts val="1140"/>
              </a:spcBef>
              <a:buClr>
                <a:srgbClr val="717BA2"/>
              </a:buClr>
              <a:buFont typeface="Wingdings"/>
              <a:buChar char=""/>
              <a:tabLst>
                <a:tab pos="628650" algn="l"/>
                <a:tab pos="2263140" algn="l"/>
              </a:tabLst>
            </a:pPr>
            <a:r>
              <a:rPr lang="es-ES" sz="2200" dirty="0" err="1">
                <a:solidFill>
                  <a:srgbClr val="35353D"/>
                </a:solidFill>
                <a:latin typeface="Arial MT"/>
                <a:cs typeface="Arial MT"/>
              </a:rPr>
              <a:t>Capacitat</a:t>
            </a:r>
            <a:r>
              <a:rPr lang="es-ES" sz="2200" dirty="0">
                <a:solidFill>
                  <a:srgbClr val="35353D"/>
                </a:solidFill>
                <a:latin typeface="Arial MT"/>
                <a:cs typeface="Arial MT"/>
              </a:rPr>
              <a:t> económica.</a:t>
            </a:r>
          </a:p>
          <a:p>
            <a:pPr marL="628650" lvl="1" indent="-342265">
              <a:lnSpc>
                <a:spcPct val="100000"/>
              </a:lnSpc>
              <a:spcBef>
                <a:spcPts val="1140"/>
              </a:spcBef>
              <a:buClr>
                <a:srgbClr val="717BA2"/>
              </a:buClr>
              <a:buFont typeface="Wingdings"/>
              <a:buChar char=""/>
              <a:tabLst>
                <a:tab pos="628650" algn="l"/>
                <a:tab pos="2263140" algn="l"/>
              </a:tabLst>
            </a:pPr>
            <a:r>
              <a:rPr lang="es-ES" sz="2200" dirty="0" err="1">
                <a:solidFill>
                  <a:srgbClr val="35353D"/>
                </a:solidFill>
                <a:latin typeface="Arial MT"/>
                <a:cs typeface="Arial MT"/>
              </a:rPr>
              <a:t>Asseguranꞔa</a:t>
            </a:r>
            <a:r>
              <a:rPr lang="es-ES" sz="2200" dirty="0">
                <a:solidFill>
                  <a:srgbClr val="35353D"/>
                </a:solidFill>
                <a:latin typeface="Arial MT"/>
                <a:cs typeface="Arial MT"/>
              </a:rPr>
              <a:t> médica (propia/</a:t>
            </a:r>
            <a:r>
              <a:rPr lang="es-ES" sz="2200" dirty="0" err="1">
                <a:solidFill>
                  <a:srgbClr val="35353D"/>
                </a:solidFill>
                <a:latin typeface="Arial MT"/>
                <a:cs typeface="Arial MT"/>
              </a:rPr>
              <a:t>amb</a:t>
            </a:r>
            <a:r>
              <a:rPr lang="es-ES" sz="2200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lang="es-ES" sz="2200" dirty="0" err="1">
                <a:solidFill>
                  <a:srgbClr val="35353D"/>
                </a:solidFill>
                <a:latin typeface="Arial MT"/>
                <a:cs typeface="Arial MT"/>
              </a:rPr>
              <a:t>mínins</a:t>
            </a:r>
            <a:r>
              <a:rPr lang="es-ES" sz="2200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lang="es-ES" sz="2200" dirty="0" err="1">
                <a:solidFill>
                  <a:srgbClr val="35353D"/>
                </a:solidFill>
                <a:latin typeface="Arial MT"/>
                <a:cs typeface="Arial MT"/>
              </a:rPr>
              <a:t>establerts</a:t>
            </a:r>
            <a:r>
              <a:rPr lang="es-ES" sz="2200" dirty="0">
                <a:solidFill>
                  <a:srgbClr val="35353D"/>
                </a:solidFill>
                <a:latin typeface="Arial MT"/>
                <a:cs typeface="Arial MT"/>
              </a:rPr>
              <a:t>).      </a:t>
            </a:r>
          </a:p>
          <a:p>
            <a:pPr marL="628650" lvl="1" indent="-342265" algn="r">
              <a:lnSpc>
                <a:spcPct val="100000"/>
              </a:lnSpc>
              <a:spcBef>
                <a:spcPts val="1140"/>
              </a:spcBef>
              <a:buClr>
                <a:srgbClr val="717BA2"/>
              </a:buClr>
              <a:buFont typeface="Wingdings"/>
              <a:buChar char=""/>
              <a:tabLst>
                <a:tab pos="628650" algn="l"/>
                <a:tab pos="2263140" algn="l"/>
              </a:tabLst>
            </a:pPr>
            <a:endParaRPr lang="es-ES" sz="2200" dirty="0">
              <a:solidFill>
                <a:srgbClr val="35353D"/>
              </a:solidFill>
              <a:latin typeface="Arial MT"/>
              <a:cs typeface="Arial MT"/>
            </a:endParaRPr>
          </a:p>
          <a:p>
            <a:pPr marL="628650" lvl="1" indent="-342265">
              <a:lnSpc>
                <a:spcPct val="100000"/>
              </a:lnSpc>
              <a:spcBef>
                <a:spcPts val="1140"/>
              </a:spcBef>
              <a:buClr>
                <a:srgbClr val="717BA2"/>
              </a:buClr>
              <a:buFont typeface="Wingdings"/>
              <a:buChar char=""/>
              <a:tabLst>
                <a:tab pos="628650" algn="l"/>
                <a:tab pos="2263140" algn="l"/>
              </a:tabLst>
            </a:pPr>
            <a:endParaRPr lang="es-ES" sz="2200" dirty="0">
              <a:latin typeface="Arial MT"/>
              <a:cs typeface="Arial MT"/>
            </a:endParaRPr>
          </a:p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15D04B0-594D-476D-8BB1-FE862865DA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096000"/>
            <a:ext cx="4038600" cy="55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88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2753" y="261664"/>
            <a:ext cx="6685280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38325" marR="5080" indent="-1826260">
              <a:lnSpc>
                <a:spcPct val="100000"/>
              </a:lnSpc>
              <a:spcBef>
                <a:spcPts val="95"/>
              </a:spcBef>
            </a:pPr>
            <a:r>
              <a:rPr sz="4000" b="1" spc="90" dirty="0">
                <a:solidFill>
                  <a:srgbClr val="001F5F"/>
                </a:solidFill>
                <a:latin typeface="Calibri"/>
                <a:cs typeface="Calibri"/>
              </a:rPr>
              <a:t>Raons</a:t>
            </a:r>
            <a:r>
              <a:rPr sz="4000" b="1" spc="3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75"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sz="4000" b="1" spc="3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4000" b="1" spc="3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55" dirty="0">
                <a:solidFill>
                  <a:srgbClr val="001F5F"/>
                </a:solidFill>
                <a:latin typeface="Calibri"/>
                <a:cs typeface="Calibri"/>
              </a:rPr>
              <a:t>fer</a:t>
            </a:r>
            <a:r>
              <a:rPr sz="4000" b="1" spc="3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75" dirty="0">
                <a:solidFill>
                  <a:srgbClr val="001F5F"/>
                </a:solidFill>
                <a:latin typeface="Calibri"/>
                <a:cs typeface="Calibri"/>
              </a:rPr>
              <a:t>una</a:t>
            </a:r>
            <a:r>
              <a:rPr sz="4000" b="1" spc="3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90" dirty="0">
                <a:solidFill>
                  <a:srgbClr val="001F5F"/>
                </a:solidFill>
                <a:latin typeface="Calibri"/>
                <a:cs typeface="Calibri"/>
              </a:rPr>
              <a:t>mobilitat </a:t>
            </a:r>
            <a:r>
              <a:rPr sz="4000" b="1" spc="110" dirty="0">
                <a:solidFill>
                  <a:srgbClr val="001F5F"/>
                </a:solidFill>
                <a:latin typeface="Calibri"/>
                <a:cs typeface="Calibri"/>
              </a:rPr>
              <a:t>internacional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34859" y="1870223"/>
            <a:ext cx="5234305" cy="35610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95"/>
              </a:spcBef>
              <a:buClr>
                <a:srgbClr val="9FB8CD"/>
              </a:buClr>
              <a:buFont typeface="Wingdings"/>
              <a:buChar char=""/>
              <a:tabLst>
                <a:tab pos="469265" algn="l"/>
              </a:tabLst>
            </a:pPr>
            <a:r>
              <a:rPr sz="2200" spc="70" dirty="0">
                <a:solidFill>
                  <a:srgbClr val="373C53"/>
                </a:solidFill>
                <a:latin typeface="Arial MT"/>
                <a:cs typeface="Arial MT"/>
              </a:rPr>
              <a:t>Parlar</a:t>
            </a:r>
            <a:r>
              <a:rPr sz="2200" spc="240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200" spc="70" dirty="0">
                <a:solidFill>
                  <a:srgbClr val="373C53"/>
                </a:solidFill>
                <a:latin typeface="Arial MT"/>
                <a:cs typeface="Arial MT"/>
              </a:rPr>
              <a:t>millor</a:t>
            </a:r>
            <a:r>
              <a:rPr sz="2200" spc="250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200" spc="70" dirty="0">
                <a:solidFill>
                  <a:srgbClr val="373C53"/>
                </a:solidFill>
                <a:latin typeface="Arial MT"/>
                <a:cs typeface="Arial MT"/>
              </a:rPr>
              <a:t>altres</a:t>
            </a:r>
            <a:r>
              <a:rPr sz="2200" spc="235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200" spc="75" dirty="0">
                <a:solidFill>
                  <a:srgbClr val="373C53"/>
                </a:solidFill>
                <a:latin typeface="Arial MT"/>
                <a:cs typeface="Arial MT"/>
              </a:rPr>
              <a:t>idiomes</a:t>
            </a:r>
            <a:endParaRPr sz="2200" dirty="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spcBef>
                <a:spcPts val="2400"/>
              </a:spcBef>
              <a:buClr>
                <a:srgbClr val="9FB8CD"/>
              </a:buClr>
              <a:buFont typeface="Wingdings"/>
              <a:buChar char=""/>
              <a:tabLst>
                <a:tab pos="469265" algn="l"/>
              </a:tabLst>
            </a:pPr>
            <a:r>
              <a:rPr sz="2200" spc="70" dirty="0">
                <a:solidFill>
                  <a:srgbClr val="373C53"/>
                </a:solidFill>
                <a:latin typeface="Arial MT"/>
                <a:cs typeface="Arial MT"/>
              </a:rPr>
              <a:t>Conèixer</a:t>
            </a:r>
            <a:r>
              <a:rPr sz="2200" spc="250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200" spc="65" dirty="0">
                <a:solidFill>
                  <a:srgbClr val="373C53"/>
                </a:solidFill>
                <a:latin typeface="Arial MT"/>
                <a:cs typeface="Arial MT"/>
              </a:rPr>
              <a:t>altra</a:t>
            </a:r>
            <a:r>
              <a:rPr sz="2200" spc="245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200" spc="60" dirty="0">
                <a:solidFill>
                  <a:srgbClr val="373C53"/>
                </a:solidFill>
                <a:latin typeface="Arial MT"/>
                <a:cs typeface="Arial MT"/>
              </a:rPr>
              <a:t>cultura</a:t>
            </a:r>
            <a:endParaRPr sz="2200" dirty="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spcBef>
                <a:spcPts val="2400"/>
              </a:spcBef>
              <a:buClr>
                <a:srgbClr val="9FB8CD"/>
              </a:buClr>
              <a:buFont typeface="Wingdings"/>
              <a:buChar char=""/>
              <a:tabLst>
                <a:tab pos="469265" algn="l"/>
              </a:tabLst>
            </a:pPr>
            <a:r>
              <a:rPr sz="2200" spc="75" dirty="0">
                <a:solidFill>
                  <a:srgbClr val="373C53"/>
                </a:solidFill>
                <a:latin typeface="Arial MT"/>
                <a:cs typeface="Arial MT"/>
              </a:rPr>
              <a:t>Enriquir</a:t>
            </a:r>
            <a:r>
              <a:rPr sz="2200" spc="260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73C53"/>
                </a:solidFill>
                <a:latin typeface="Arial MT"/>
                <a:cs typeface="Arial MT"/>
              </a:rPr>
              <a:t>la</a:t>
            </a:r>
            <a:r>
              <a:rPr sz="2200" spc="240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200" spc="60" dirty="0">
                <a:solidFill>
                  <a:srgbClr val="373C53"/>
                </a:solidFill>
                <a:latin typeface="Arial MT"/>
                <a:cs typeface="Arial MT"/>
              </a:rPr>
              <a:t>teua</a:t>
            </a:r>
            <a:r>
              <a:rPr sz="2200" spc="250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200" spc="60" dirty="0">
                <a:solidFill>
                  <a:srgbClr val="373C53"/>
                </a:solidFill>
                <a:latin typeface="Arial MT"/>
                <a:cs typeface="Arial MT"/>
              </a:rPr>
              <a:t>formació</a:t>
            </a:r>
            <a:endParaRPr sz="2200" dirty="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spcBef>
                <a:spcPts val="2400"/>
              </a:spcBef>
              <a:buClr>
                <a:srgbClr val="9FB8CD"/>
              </a:buClr>
              <a:buFont typeface="Wingdings"/>
              <a:buChar char=""/>
              <a:tabLst>
                <a:tab pos="469265" algn="l"/>
              </a:tabLst>
            </a:pPr>
            <a:r>
              <a:rPr sz="2200" spc="50" dirty="0">
                <a:solidFill>
                  <a:srgbClr val="373C53"/>
                </a:solidFill>
                <a:latin typeface="Arial MT"/>
                <a:cs typeface="Arial MT"/>
              </a:rPr>
              <a:t>Trobar</a:t>
            </a:r>
            <a:r>
              <a:rPr sz="2200" spc="300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200" spc="65" dirty="0">
                <a:solidFill>
                  <a:srgbClr val="373C53"/>
                </a:solidFill>
                <a:latin typeface="Arial MT"/>
                <a:cs typeface="Arial MT"/>
              </a:rPr>
              <a:t>feina</a:t>
            </a:r>
            <a:r>
              <a:rPr sz="2200" spc="275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73C53"/>
                </a:solidFill>
                <a:latin typeface="Arial MT"/>
                <a:cs typeface="Arial MT"/>
              </a:rPr>
              <a:t>més</a:t>
            </a:r>
            <a:r>
              <a:rPr sz="2200" spc="280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200" spc="75" dirty="0">
                <a:solidFill>
                  <a:srgbClr val="373C53"/>
                </a:solidFill>
                <a:latin typeface="Arial MT"/>
                <a:cs typeface="Arial MT"/>
              </a:rPr>
              <a:t>fàcilment</a:t>
            </a:r>
            <a:endParaRPr sz="2200" dirty="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spcBef>
                <a:spcPts val="2400"/>
              </a:spcBef>
              <a:buClr>
                <a:srgbClr val="9FB8CD"/>
              </a:buClr>
              <a:buFont typeface="Wingdings"/>
              <a:buChar char=""/>
              <a:tabLst>
                <a:tab pos="469265" algn="l"/>
              </a:tabLst>
            </a:pPr>
            <a:r>
              <a:rPr sz="2200" spc="50" dirty="0">
                <a:solidFill>
                  <a:srgbClr val="373C53"/>
                </a:solidFill>
                <a:latin typeface="Arial MT"/>
                <a:cs typeface="Arial MT"/>
              </a:rPr>
              <a:t>Fer</a:t>
            </a:r>
            <a:r>
              <a:rPr sz="2200" spc="220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200" spc="65" dirty="0">
                <a:solidFill>
                  <a:srgbClr val="373C53"/>
                </a:solidFill>
                <a:latin typeface="Arial MT"/>
                <a:cs typeface="Arial MT"/>
              </a:rPr>
              <a:t>amics</a:t>
            </a:r>
            <a:r>
              <a:rPr sz="2200" spc="240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200" spc="75" dirty="0">
                <a:solidFill>
                  <a:srgbClr val="373C53"/>
                </a:solidFill>
                <a:latin typeface="Arial MT"/>
                <a:cs typeface="Arial MT"/>
              </a:rPr>
              <a:t>d'altres</a:t>
            </a:r>
            <a:r>
              <a:rPr sz="2200" spc="235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200" spc="65" dirty="0">
                <a:solidFill>
                  <a:srgbClr val="373C53"/>
                </a:solidFill>
                <a:latin typeface="Arial MT"/>
                <a:cs typeface="Arial MT"/>
              </a:rPr>
              <a:t>països</a:t>
            </a:r>
            <a:r>
              <a:rPr sz="2200" spc="229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73C53"/>
                </a:solidFill>
                <a:latin typeface="Arial MT"/>
                <a:cs typeface="Arial MT"/>
              </a:rPr>
              <a:t>i</a:t>
            </a:r>
            <a:r>
              <a:rPr sz="2200" spc="200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200" spc="75" dirty="0">
                <a:solidFill>
                  <a:srgbClr val="373C53"/>
                </a:solidFill>
                <a:latin typeface="Arial MT"/>
                <a:cs typeface="Arial MT"/>
              </a:rPr>
              <a:t>cultures</a:t>
            </a:r>
            <a:endParaRPr sz="2200" dirty="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spcBef>
                <a:spcPts val="2400"/>
              </a:spcBef>
              <a:buClr>
                <a:srgbClr val="9FB8CD"/>
              </a:buClr>
              <a:buFont typeface="Wingdings"/>
              <a:buChar char=""/>
              <a:tabLst>
                <a:tab pos="469265" algn="l"/>
              </a:tabLst>
            </a:pPr>
            <a:r>
              <a:rPr sz="2200" spc="65" dirty="0">
                <a:solidFill>
                  <a:srgbClr val="373C53"/>
                </a:solidFill>
                <a:latin typeface="Arial MT"/>
                <a:cs typeface="Arial MT"/>
              </a:rPr>
              <a:t>Gaudir</a:t>
            </a:r>
            <a:r>
              <a:rPr sz="2200" spc="240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200" spc="50" dirty="0">
                <a:solidFill>
                  <a:srgbClr val="373C53"/>
                </a:solidFill>
                <a:latin typeface="Arial MT"/>
                <a:cs typeface="Arial MT"/>
              </a:rPr>
              <a:t>una</a:t>
            </a:r>
            <a:r>
              <a:rPr sz="2200" spc="235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200" spc="75" dirty="0">
                <a:solidFill>
                  <a:srgbClr val="373C53"/>
                </a:solidFill>
                <a:latin typeface="Arial MT"/>
                <a:cs typeface="Arial MT"/>
              </a:rPr>
              <a:t>experiència</a:t>
            </a:r>
            <a:r>
              <a:rPr sz="2200" spc="270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200" spc="45" dirty="0">
                <a:solidFill>
                  <a:srgbClr val="373C53"/>
                </a:solidFill>
                <a:latin typeface="Arial MT"/>
                <a:cs typeface="Arial MT"/>
              </a:rPr>
              <a:t>única</a:t>
            </a:r>
            <a:endParaRPr sz="2200" dirty="0">
              <a:latin typeface="Arial MT"/>
              <a:cs typeface="Arial M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7BEE4D3-E0F8-4B54-8308-1672A2633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6" y="6019800"/>
            <a:ext cx="4040124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717BA2"/>
                </a:solidFill>
                <a:latin typeface="Arial"/>
                <a:cs typeface="Arial"/>
              </a:rPr>
              <a:t>Sol·licitud</a:t>
            </a:r>
            <a:r>
              <a:rPr sz="2800" b="1" spc="-60" dirty="0">
                <a:solidFill>
                  <a:srgbClr val="717BA2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17BA2"/>
                </a:solidFill>
                <a:latin typeface="Arial"/>
                <a:cs typeface="Arial"/>
              </a:rPr>
              <a:t>a</a:t>
            </a:r>
            <a:r>
              <a:rPr sz="2800" b="1" spc="-65" dirty="0">
                <a:solidFill>
                  <a:srgbClr val="717BA2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717BA2"/>
                </a:solidFill>
                <a:latin typeface="Arial"/>
                <a:cs typeface="Arial"/>
              </a:rPr>
              <a:t>destí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2567" y="1366168"/>
            <a:ext cx="5829935" cy="3590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lr>
                <a:srgbClr val="717BA2"/>
              </a:buClr>
              <a:buFont typeface="Wingdings"/>
              <a:buChar char=""/>
              <a:tabLst>
                <a:tab pos="354965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Presentació</a:t>
            </a:r>
            <a:r>
              <a:rPr sz="22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de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la</a:t>
            </a:r>
            <a:r>
              <a:rPr sz="22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sol·licitud:</a:t>
            </a:r>
            <a:endParaRPr sz="2200" dirty="0">
              <a:latin typeface="Arial MT"/>
              <a:cs typeface="Arial MT"/>
            </a:endParaRPr>
          </a:p>
          <a:p>
            <a:pPr marL="811530" lvl="1" indent="-342265">
              <a:lnSpc>
                <a:spcPct val="100000"/>
              </a:lnSpc>
              <a:spcBef>
                <a:spcPts val="2400"/>
              </a:spcBef>
              <a:buClr>
                <a:srgbClr val="717BA2"/>
              </a:buClr>
              <a:buFont typeface="Wingdings"/>
              <a:buChar char=""/>
              <a:tabLst>
                <a:tab pos="811530" algn="l"/>
              </a:tabLst>
            </a:pP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Online.</a:t>
            </a:r>
            <a:endParaRPr sz="2200" dirty="0">
              <a:latin typeface="Arial MT"/>
              <a:cs typeface="Arial MT"/>
            </a:endParaRPr>
          </a:p>
          <a:p>
            <a:pPr marL="811530" lvl="1" indent="-342265">
              <a:lnSpc>
                <a:spcPct val="100000"/>
              </a:lnSpc>
              <a:spcBef>
                <a:spcPts val="2400"/>
              </a:spcBef>
              <a:buClr>
                <a:srgbClr val="717BA2"/>
              </a:buClr>
              <a:buFont typeface="Wingdings"/>
              <a:buChar char=""/>
              <a:tabLst>
                <a:tab pos="811530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Correu</a:t>
            </a:r>
            <a:r>
              <a:rPr sz="2200" spc="-7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electrònic.</a:t>
            </a:r>
            <a:endParaRPr sz="2200" dirty="0">
              <a:latin typeface="Arial MT"/>
              <a:cs typeface="Arial MT"/>
            </a:endParaRPr>
          </a:p>
          <a:p>
            <a:pPr marL="812800" marR="1091565" lvl="1" indent="-342900">
              <a:lnSpc>
                <a:spcPct val="100000"/>
              </a:lnSpc>
              <a:spcBef>
                <a:spcPts val="2400"/>
              </a:spcBef>
              <a:buClr>
                <a:srgbClr val="717BA2"/>
              </a:buClr>
              <a:buFont typeface="Wingdings"/>
              <a:buChar char=""/>
              <a:tabLst>
                <a:tab pos="812800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En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paper</a:t>
            </a:r>
            <a:r>
              <a:rPr sz="2200" spc="-3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(ho</a:t>
            </a:r>
            <a:r>
              <a:rPr sz="2200" spc="-3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envia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el</a:t>
            </a:r>
            <a:r>
              <a:rPr sz="22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Servei</a:t>
            </a:r>
            <a:r>
              <a:rPr sz="2200" spc="-3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25" dirty="0">
                <a:solidFill>
                  <a:srgbClr val="3A3838"/>
                </a:solidFill>
                <a:latin typeface="Arial MT"/>
                <a:cs typeface="Arial MT"/>
              </a:rPr>
              <a:t>de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Relacions</a:t>
            </a:r>
            <a:r>
              <a:rPr sz="2200" spc="-10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Internacionals).</a:t>
            </a:r>
            <a:endParaRPr sz="2200" dirty="0">
              <a:latin typeface="Arial MT"/>
              <a:cs typeface="Arial MT"/>
            </a:endParaRPr>
          </a:p>
          <a:p>
            <a:pPr marL="812165" marR="5080" lvl="1" indent="-342900">
              <a:lnSpc>
                <a:spcPct val="100000"/>
              </a:lnSpc>
              <a:spcBef>
                <a:spcPts val="2400"/>
              </a:spcBef>
              <a:buClr>
                <a:srgbClr val="717BA2"/>
              </a:buClr>
              <a:buFont typeface="Wingdings"/>
              <a:buChar char=""/>
              <a:tabLst>
                <a:tab pos="812165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Alguns</a:t>
            </a:r>
            <a:r>
              <a:rPr sz="2200" spc="-7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documents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electrònics</a:t>
            </a:r>
            <a:r>
              <a:rPr sz="2200" spc="-5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i</a:t>
            </a:r>
            <a:r>
              <a:rPr sz="2200" spc="-7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altres</a:t>
            </a:r>
            <a:r>
              <a:rPr sz="2200" spc="-5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25" dirty="0">
                <a:solidFill>
                  <a:srgbClr val="3A3838"/>
                </a:solidFill>
                <a:latin typeface="Arial MT"/>
                <a:cs typeface="Arial MT"/>
              </a:rPr>
              <a:t>en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paper.</a:t>
            </a:r>
            <a:endParaRPr sz="2200" dirty="0">
              <a:latin typeface="Arial MT"/>
              <a:cs typeface="Arial M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60372B-21B8-4BEC-A5F8-8D3A11C916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6" y="6019800"/>
            <a:ext cx="4040124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Assegurança</a:t>
            </a:r>
            <a:r>
              <a:rPr sz="3200" spc="-35" dirty="0"/>
              <a:t> </a:t>
            </a:r>
            <a:r>
              <a:rPr sz="3200" spc="-10" dirty="0"/>
              <a:t>mèdica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2074868" y="1480472"/>
            <a:ext cx="5262245" cy="2503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Molt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important: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20"/>
              </a:spcBef>
            </a:pPr>
            <a:endParaRPr sz="2400">
              <a:latin typeface="Arial"/>
              <a:cs typeface="Arial"/>
            </a:endParaRPr>
          </a:p>
          <a:p>
            <a:pPr marL="12700" marR="5080" algn="ctr">
              <a:lnSpc>
                <a:spcPts val="2380"/>
              </a:lnSpc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Algunes</a:t>
            </a:r>
            <a:r>
              <a:rPr sz="2200" spc="-10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universitats,</a:t>
            </a:r>
            <a:r>
              <a:rPr sz="2200" spc="-10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especialment</a:t>
            </a:r>
            <a:r>
              <a:rPr sz="2200" spc="-9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20" dirty="0">
                <a:solidFill>
                  <a:srgbClr val="3A3838"/>
                </a:solidFill>
                <a:latin typeface="Arial MT"/>
                <a:cs typeface="Arial MT"/>
              </a:rPr>
              <a:t>dels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EEUU</a:t>
            </a:r>
            <a:r>
              <a:rPr sz="2200" spc="-6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i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altres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països,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exigeixen</a:t>
            </a:r>
            <a:r>
              <a:rPr sz="22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contractar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la</a:t>
            </a:r>
            <a:r>
              <a:rPr sz="2200" spc="-6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seua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pròpia</a:t>
            </a:r>
            <a:r>
              <a:rPr sz="2200" spc="-5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assegurança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mèdica,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encara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que</a:t>
            </a:r>
            <a:r>
              <a:rPr sz="22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ja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hàgeu</a:t>
            </a:r>
            <a:r>
              <a:rPr sz="2200" spc="-3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contractat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la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vostra propia.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5928" y="4230623"/>
            <a:ext cx="1583435" cy="158495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2F7B85D-0ADB-43B2-A177-821013BF0F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6" y="6019800"/>
            <a:ext cx="4040124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D513E-6338-42D2-9C13-D6D28B47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A4F5D7-3F17-472D-959F-E4C1D4E5D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E3A93DC-3D95-43BF-896F-2A3E29AEF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91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232" rIns="0" bIns="0" rtlCol="0">
            <a:spAutoFit/>
          </a:bodyPr>
          <a:lstStyle/>
          <a:p>
            <a:pPr marL="88138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Contracte</a:t>
            </a:r>
            <a:r>
              <a:rPr sz="3200" spc="-105" dirty="0"/>
              <a:t> </a:t>
            </a:r>
            <a:r>
              <a:rPr sz="3200" dirty="0"/>
              <a:t>d’estudis</a:t>
            </a:r>
            <a:r>
              <a:rPr sz="3200" spc="-95" dirty="0"/>
              <a:t> </a:t>
            </a:r>
            <a:r>
              <a:rPr sz="3200" dirty="0"/>
              <a:t>–</a:t>
            </a:r>
            <a:r>
              <a:rPr sz="3200" spc="-65" dirty="0"/>
              <a:t> </a:t>
            </a:r>
            <a:r>
              <a:rPr sz="3200" spc="-20" dirty="0"/>
              <a:t>MOLT</a:t>
            </a:r>
            <a:r>
              <a:rPr sz="3200" spc="-95" dirty="0"/>
              <a:t> </a:t>
            </a:r>
            <a:r>
              <a:rPr sz="3200" spc="-10" dirty="0"/>
              <a:t>IMPORTANT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164348" y="1655722"/>
            <a:ext cx="6996430" cy="304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266065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4965" algn="l"/>
              </a:tabLst>
            </a:pPr>
            <a:r>
              <a:rPr sz="1800" dirty="0">
                <a:latin typeface="Arial MT"/>
                <a:cs typeface="Arial MT"/>
              </a:rPr>
              <a:t>No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hi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ha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una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equivalència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crèdits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ECTS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(European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Credit </a:t>
            </a:r>
            <a:r>
              <a:rPr sz="1800" dirty="0">
                <a:latin typeface="Arial MT"/>
                <a:cs typeface="Arial MT"/>
              </a:rPr>
              <a:t>Transder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System-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Sistema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Europeo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Transferencia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de </a:t>
            </a:r>
            <a:r>
              <a:rPr sz="1800" dirty="0">
                <a:latin typeface="Arial MT"/>
                <a:cs typeface="Arial MT"/>
              </a:rPr>
              <a:t>Créditos)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amb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els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sistemes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universitaris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d'altres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països,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</a:t>
            </a:r>
            <a:r>
              <a:rPr sz="1800" spc="-25" dirty="0">
                <a:latin typeface="Arial MT"/>
                <a:cs typeface="Arial MT"/>
              </a:rPr>
              <a:t> sí </a:t>
            </a:r>
            <a:r>
              <a:rPr sz="1800" dirty="0">
                <a:latin typeface="Arial MT"/>
                <a:cs typeface="Arial MT"/>
              </a:rPr>
              <a:t>que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ocorre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amb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Erasmus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estudis.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Wingdings"/>
              <a:buChar char=""/>
            </a:pPr>
            <a:endParaRPr sz="1800">
              <a:latin typeface="Arial MT"/>
              <a:cs typeface="Arial MT"/>
            </a:endParaRPr>
          </a:p>
          <a:p>
            <a:pPr marL="355600" marR="100965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1800" dirty="0">
                <a:latin typeface="Arial MT"/>
                <a:cs typeface="Arial MT"/>
              </a:rPr>
              <a:t>La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convalidació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d'assignatures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dependrà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del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criteri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valoració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de </a:t>
            </a:r>
            <a:r>
              <a:rPr sz="1800" dirty="0">
                <a:latin typeface="Arial MT"/>
                <a:cs typeface="Arial MT"/>
              </a:rPr>
              <a:t>cada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coordinador/a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mobilitat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UV.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Wingdings"/>
              <a:buChar char=""/>
            </a:pPr>
            <a:endParaRPr sz="1800">
              <a:latin typeface="Arial MT"/>
              <a:cs typeface="Arial MT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1800" dirty="0">
                <a:latin typeface="Arial MT"/>
                <a:cs typeface="Arial MT"/>
              </a:rPr>
              <a:t>És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molt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important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esbrinar,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través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web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universitat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de </a:t>
            </a:r>
            <a:r>
              <a:rPr sz="1800" dirty="0">
                <a:latin typeface="Arial MT"/>
                <a:cs typeface="Arial MT"/>
              </a:rPr>
              <a:t>destí,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l'idioma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el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qual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s'imparteixen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les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assignatures</a:t>
            </a:r>
            <a:r>
              <a:rPr sz="1800" spc="-10" dirty="0">
                <a:latin typeface="Arial MT"/>
                <a:cs typeface="Arial MT"/>
              </a:rPr>
              <a:t> abans d'incloure-</a:t>
            </a:r>
            <a:r>
              <a:rPr sz="1800" dirty="0">
                <a:latin typeface="Arial MT"/>
                <a:cs typeface="Arial MT"/>
              </a:rPr>
              <a:t>les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el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contracte d'estudis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viatjar.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69FB14-CDFF-4876-BE59-5B7F4C3B7A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6" y="6019800"/>
            <a:ext cx="4040124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232" rIns="0" bIns="0" rtlCol="0">
            <a:spAutoFit/>
          </a:bodyPr>
          <a:lstStyle/>
          <a:p>
            <a:pPr marL="88138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Contracte</a:t>
            </a:r>
            <a:r>
              <a:rPr sz="3200" spc="-105" dirty="0"/>
              <a:t> </a:t>
            </a:r>
            <a:r>
              <a:rPr sz="3200" dirty="0"/>
              <a:t>d’estudis</a:t>
            </a:r>
            <a:r>
              <a:rPr sz="3200" spc="-95" dirty="0"/>
              <a:t> </a:t>
            </a:r>
            <a:r>
              <a:rPr sz="3200" dirty="0"/>
              <a:t>–</a:t>
            </a:r>
            <a:r>
              <a:rPr sz="3200" spc="-65" dirty="0"/>
              <a:t> </a:t>
            </a:r>
            <a:r>
              <a:rPr sz="3200" spc="-20" dirty="0"/>
              <a:t>MOLT</a:t>
            </a:r>
            <a:r>
              <a:rPr sz="3200" spc="-95" dirty="0"/>
              <a:t> </a:t>
            </a:r>
            <a:r>
              <a:rPr sz="3200" spc="-10" dirty="0"/>
              <a:t>IMPORTANT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417342" y="1463662"/>
            <a:ext cx="6617970" cy="35823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717BA2"/>
              </a:buClr>
              <a:buFont typeface="Wingdings"/>
              <a:buChar char=""/>
              <a:tabLst>
                <a:tab pos="355600" algn="l"/>
              </a:tabLst>
            </a:pPr>
            <a:r>
              <a:rPr sz="2200" u="sng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Arial MT"/>
                <a:cs typeface="Arial MT"/>
                <a:hlinkClick r:id="rId2"/>
              </a:rPr>
              <a:t>Coordinador/a</a:t>
            </a:r>
            <a:r>
              <a:rPr sz="2200" u="sng" spc="-35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200" u="sng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Arial MT"/>
                <a:cs typeface="Arial MT"/>
                <a:hlinkClick r:id="rId2"/>
              </a:rPr>
              <a:t>de</a:t>
            </a:r>
            <a:r>
              <a:rPr sz="2200" u="sng" spc="-60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200" u="sng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Arial MT"/>
                <a:cs typeface="Arial MT"/>
                <a:hlinkClick r:id="rId2"/>
              </a:rPr>
              <a:t>mobilitat</a:t>
            </a:r>
            <a:r>
              <a:rPr sz="2200" u="sng" spc="-55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200" u="sng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Arial MT"/>
                <a:cs typeface="Arial MT"/>
                <a:hlinkClick r:id="rId2"/>
              </a:rPr>
              <a:t>de</a:t>
            </a:r>
            <a:r>
              <a:rPr sz="2200" u="sng" spc="-60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200" u="sng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Arial MT"/>
                <a:cs typeface="Arial MT"/>
                <a:hlinkClick r:id="rId2"/>
              </a:rPr>
              <a:t>la</a:t>
            </a:r>
            <a:r>
              <a:rPr sz="2200" u="sng" spc="-55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200" u="sng" spc="-10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Arial MT"/>
                <a:cs typeface="Arial MT"/>
                <a:hlinkClick r:id="rId2"/>
              </a:rPr>
              <a:t>titulació</a:t>
            </a:r>
            <a:endParaRPr sz="22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2400"/>
              </a:spcBef>
              <a:buClr>
                <a:srgbClr val="717BA2"/>
              </a:buClr>
              <a:buFont typeface="Wingdings"/>
              <a:buChar char=""/>
              <a:tabLst>
                <a:tab pos="355600" algn="l"/>
              </a:tabLst>
            </a:pPr>
            <a:r>
              <a:rPr sz="2200" u="sng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Arial MT"/>
                <a:cs typeface="Arial MT"/>
                <a:hlinkClick r:id="rId3"/>
              </a:rPr>
              <a:t>Portal</a:t>
            </a:r>
            <a:r>
              <a:rPr sz="2200" u="sng" spc="-60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sz="2200" u="sng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Arial MT"/>
                <a:cs typeface="Arial MT"/>
                <a:hlinkClick r:id="rId3"/>
              </a:rPr>
              <a:t>Serveis</a:t>
            </a:r>
            <a:r>
              <a:rPr sz="2200" u="sng" spc="-50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sz="2200" u="sng" spc="-10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Arial MT"/>
                <a:cs typeface="Arial MT"/>
                <a:hlinkClick r:id="rId3"/>
              </a:rPr>
              <a:t>Estudiant</a:t>
            </a:r>
            <a:endParaRPr sz="2200" dirty="0">
              <a:latin typeface="Arial MT"/>
              <a:cs typeface="Arial MT"/>
            </a:endParaRPr>
          </a:p>
          <a:p>
            <a:pPr marL="812165" lvl="1" indent="-342265">
              <a:lnSpc>
                <a:spcPct val="100000"/>
              </a:lnSpc>
              <a:spcBef>
                <a:spcPts val="2400"/>
              </a:spcBef>
              <a:buClr>
                <a:srgbClr val="717BA2"/>
              </a:buClr>
              <a:buFont typeface="Wingdings"/>
              <a:buChar char=""/>
              <a:tabLst>
                <a:tab pos="812165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Signatura</a:t>
            </a:r>
            <a:r>
              <a:rPr sz="2200" spc="-8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coordinadors/es.</a:t>
            </a:r>
            <a:endParaRPr sz="2200" dirty="0">
              <a:latin typeface="Arial MT"/>
              <a:cs typeface="Arial MT"/>
            </a:endParaRPr>
          </a:p>
          <a:p>
            <a:pPr marL="812165" lvl="1" indent="-342265">
              <a:lnSpc>
                <a:spcPct val="100000"/>
              </a:lnSpc>
              <a:spcBef>
                <a:spcPts val="2400"/>
              </a:spcBef>
              <a:buClr>
                <a:srgbClr val="717BA2"/>
              </a:buClr>
              <a:buFont typeface="Wingdings"/>
              <a:buChar char=""/>
              <a:tabLst>
                <a:tab pos="812165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Ha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d’estar</a:t>
            </a:r>
            <a:r>
              <a:rPr sz="22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tancat</a:t>
            </a:r>
            <a:r>
              <a:rPr sz="2200" spc="-3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per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fer</a:t>
            </a:r>
            <a:r>
              <a:rPr sz="2200" spc="-3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l’automatrícula.</a:t>
            </a:r>
            <a:endParaRPr sz="2200" dirty="0">
              <a:latin typeface="Arial MT"/>
              <a:cs typeface="Arial MT"/>
            </a:endParaRPr>
          </a:p>
          <a:p>
            <a:pPr marL="469900" lvl="1">
              <a:lnSpc>
                <a:spcPct val="100000"/>
              </a:lnSpc>
              <a:spcBef>
                <a:spcPts val="2400"/>
              </a:spcBef>
              <a:buClr>
                <a:srgbClr val="717BA2"/>
              </a:buClr>
              <a:tabLst>
                <a:tab pos="812165" algn="l"/>
              </a:tabLst>
            </a:pPr>
            <a:endParaRPr sz="2200" dirty="0">
              <a:latin typeface="Arial MT"/>
              <a:cs typeface="Arial MT"/>
            </a:endParaRPr>
          </a:p>
          <a:p>
            <a:pPr marL="469900" marR="5080" lvl="1">
              <a:lnSpc>
                <a:spcPct val="100000"/>
              </a:lnSpc>
              <a:spcBef>
                <a:spcPts val="2400"/>
              </a:spcBef>
              <a:buClr>
                <a:srgbClr val="717BA2"/>
              </a:buClr>
              <a:tabLst>
                <a:tab pos="812800" algn="l"/>
              </a:tabLst>
            </a:pPr>
            <a:endParaRPr sz="2200" dirty="0">
              <a:solidFill>
                <a:srgbClr val="92D050"/>
              </a:solidFill>
              <a:latin typeface="Arial MT"/>
              <a:cs typeface="Arial M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F858BE-7F25-4D28-8840-91995E8354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6" y="6019800"/>
            <a:ext cx="4040124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604" y="137459"/>
            <a:ext cx="27940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Carta</a:t>
            </a:r>
            <a:r>
              <a:rPr sz="3200" spc="40" dirty="0"/>
              <a:t> </a:t>
            </a:r>
            <a:r>
              <a:rPr sz="3200" spc="-10" dirty="0"/>
              <a:t>d’admisió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094535" y="1006128"/>
            <a:ext cx="7006590" cy="459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439420" indent="-342900">
              <a:lnSpc>
                <a:spcPct val="100000"/>
              </a:lnSpc>
              <a:spcBef>
                <a:spcPts val="95"/>
              </a:spcBef>
              <a:buClr>
                <a:srgbClr val="717BA2"/>
              </a:buClr>
              <a:buFont typeface="Wingdings"/>
              <a:buChar char=""/>
              <a:tabLst>
                <a:tab pos="354965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Original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en</a:t>
            </a:r>
            <a:r>
              <a:rPr sz="2200" spc="-3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paper.</a:t>
            </a:r>
            <a:r>
              <a:rPr sz="2200" spc="-5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L’envien</a:t>
            </a:r>
            <a:r>
              <a:rPr sz="2200" spc="-3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al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Servei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de</a:t>
            </a:r>
            <a:r>
              <a:rPr sz="2200" spc="-3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Relacions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Internacionals</a:t>
            </a:r>
            <a:r>
              <a:rPr sz="22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i</a:t>
            </a:r>
            <a:r>
              <a:rPr sz="2200" spc="-5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l'estudiant</a:t>
            </a:r>
            <a:r>
              <a:rPr sz="22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ha</a:t>
            </a:r>
            <a:r>
              <a:rPr sz="2200" spc="-3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de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venir</a:t>
            </a:r>
            <a:r>
              <a:rPr sz="22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a</a:t>
            </a:r>
            <a:r>
              <a:rPr sz="22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recollir-</a:t>
            </a:r>
            <a:r>
              <a:rPr sz="2200" spc="-25" dirty="0">
                <a:solidFill>
                  <a:srgbClr val="3A3838"/>
                </a:solidFill>
                <a:latin typeface="Arial MT"/>
                <a:cs typeface="Arial MT"/>
              </a:rPr>
              <a:t>la.</a:t>
            </a:r>
            <a:endParaRPr sz="2200" dirty="0">
              <a:latin typeface="Arial MT"/>
              <a:cs typeface="Arial MT"/>
            </a:endParaRPr>
          </a:p>
          <a:p>
            <a:pPr marL="354965" marR="315595" indent="-342900">
              <a:lnSpc>
                <a:spcPct val="100000"/>
              </a:lnSpc>
              <a:spcBef>
                <a:spcPts val="2400"/>
              </a:spcBef>
              <a:buClr>
                <a:srgbClr val="717BA2"/>
              </a:buClr>
              <a:buFont typeface="Wingdings"/>
              <a:buChar char=""/>
              <a:tabLst>
                <a:tab pos="354965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L’envien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per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email</a:t>
            </a:r>
            <a:r>
              <a:rPr sz="2200" spc="-3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a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RRII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y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nosaltres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el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reenviem</a:t>
            </a:r>
            <a:r>
              <a:rPr sz="2200" spc="-3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a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l`estudiant.</a:t>
            </a:r>
            <a:endParaRPr sz="2200" dirty="0">
              <a:latin typeface="Arial MT"/>
              <a:cs typeface="Arial MT"/>
            </a:endParaRPr>
          </a:p>
          <a:p>
            <a:pPr marL="354965" marR="361315" indent="-342900">
              <a:lnSpc>
                <a:spcPct val="100000"/>
              </a:lnSpc>
              <a:spcBef>
                <a:spcPts val="2400"/>
              </a:spcBef>
              <a:buClr>
                <a:srgbClr val="717BA2"/>
              </a:buClr>
              <a:buFont typeface="Wingdings"/>
              <a:buChar char=""/>
              <a:tabLst>
                <a:tab pos="354965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L´envien</a:t>
            </a:r>
            <a:r>
              <a:rPr sz="22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directament</a:t>
            </a:r>
            <a:r>
              <a:rPr sz="2200" spc="-3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a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l`estudiant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vía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on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line</a:t>
            </a:r>
            <a:r>
              <a:rPr sz="2200" spc="-6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o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25" dirty="0">
                <a:solidFill>
                  <a:srgbClr val="3A3838"/>
                </a:solidFill>
                <a:latin typeface="Arial MT"/>
                <a:cs typeface="Arial MT"/>
              </a:rPr>
              <a:t>per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email.</a:t>
            </a:r>
            <a:endParaRPr sz="2200" dirty="0">
              <a:latin typeface="Arial MT"/>
              <a:cs typeface="Arial MT"/>
            </a:endParaRPr>
          </a:p>
          <a:p>
            <a:pPr marL="354965" marR="5080" indent="-342900">
              <a:lnSpc>
                <a:spcPct val="100000"/>
              </a:lnSpc>
              <a:spcBef>
                <a:spcPts val="2400"/>
              </a:spcBef>
              <a:buClr>
                <a:srgbClr val="717BA2"/>
              </a:buClr>
              <a:buFont typeface="Wingdings"/>
              <a:buChar char=""/>
              <a:tabLst>
                <a:tab pos="354965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  <a:hlinkClick r:id="rId2"/>
              </a:rPr>
              <a:t>La</a:t>
            </a:r>
            <a:r>
              <a:rPr sz="2200" spc="-40" dirty="0">
                <a:solidFill>
                  <a:srgbClr val="3A3838"/>
                </a:solidFill>
                <a:latin typeface="Arial MT"/>
                <a:cs typeface="Arial MT"/>
                <a:hlinkClick r:id="rId2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  <a:hlinkClick r:id="rId2"/>
              </a:rPr>
              <a:t>carta</a:t>
            </a:r>
            <a:r>
              <a:rPr sz="2200" spc="-20" dirty="0">
                <a:solidFill>
                  <a:srgbClr val="3A3838"/>
                </a:solidFill>
                <a:latin typeface="Arial MT"/>
                <a:cs typeface="Arial MT"/>
                <a:hlinkClick r:id="rId2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  <a:hlinkClick r:id="rId2"/>
              </a:rPr>
              <a:t>d'admissió</a:t>
            </a:r>
            <a:r>
              <a:rPr sz="2200" spc="-35" dirty="0">
                <a:solidFill>
                  <a:srgbClr val="3A3838"/>
                </a:solidFill>
                <a:latin typeface="Arial MT"/>
                <a:cs typeface="Arial MT"/>
                <a:hlinkClick r:id="rId2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  <a:hlinkClick r:id="rId2"/>
              </a:rPr>
              <a:t>s'ha</a:t>
            </a:r>
            <a:r>
              <a:rPr sz="2200" spc="-35" dirty="0">
                <a:solidFill>
                  <a:srgbClr val="3A3838"/>
                </a:solidFill>
                <a:latin typeface="Arial MT"/>
                <a:cs typeface="Arial MT"/>
                <a:hlinkClick r:id="rId2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  <a:hlinkClick r:id="rId2"/>
              </a:rPr>
              <a:t>de</a:t>
            </a:r>
            <a:r>
              <a:rPr sz="2200" spc="-25" dirty="0">
                <a:solidFill>
                  <a:srgbClr val="3A3838"/>
                </a:solidFill>
                <a:latin typeface="Arial MT"/>
                <a:cs typeface="Arial MT"/>
                <a:hlinkClick r:id="rId2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  <a:hlinkClick r:id="rId2"/>
              </a:rPr>
              <a:t>pujar</a:t>
            </a:r>
            <a:r>
              <a:rPr sz="2200" spc="-35" dirty="0">
                <a:solidFill>
                  <a:srgbClr val="3A3838"/>
                </a:solidFill>
                <a:latin typeface="Arial MT"/>
                <a:cs typeface="Arial MT"/>
                <a:hlinkClick r:id="rId2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  <a:hlinkClick r:id="rId2"/>
              </a:rPr>
              <a:t>a</a:t>
            </a:r>
            <a:r>
              <a:rPr sz="2200" spc="-35" dirty="0">
                <a:solidFill>
                  <a:srgbClr val="3A3838"/>
                </a:solidFill>
                <a:latin typeface="Arial MT"/>
                <a:cs typeface="Arial MT"/>
                <a:hlinkClick r:id="rId2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  <a:hlinkClick r:id="rId2"/>
              </a:rPr>
              <a:t>la</a:t>
            </a:r>
            <a:r>
              <a:rPr sz="2200" spc="-35" dirty="0">
                <a:solidFill>
                  <a:srgbClr val="3A3838"/>
                </a:solidFill>
                <a:latin typeface="Arial MT"/>
                <a:cs typeface="Arial MT"/>
                <a:hlinkClick r:id="rId2"/>
              </a:rPr>
              <a:t> </a:t>
            </a:r>
            <a:r>
              <a:rPr sz="2200" u="sng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Arial MT"/>
                <a:cs typeface="Arial MT"/>
                <a:hlinkClick r:id="rId2"/>
              </a:rPr>
              <a:t>Seu</a:t>
            </a:r>
            <a:r>
              <a:rPr sz="2200" u="sng" spc="-35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200" u="sng" spc="-10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Arial MT"/>
                <a:cs typeface="Arial MT"/>
                <a:hlinkClick r:id="rId2"/>
              </a:rPr>
              <a:t>Electrònica</a:t>
            </a:r>
            <a:r>
              <a:rPr sz="2200" spc="-10" dirty="0">
                <a:solidFill>
                  <a:srgbClr val="B192C9"/>
                </a:solidFill>
                <a:latin typeface="Arial MT"/>
                <a:cs typeface="Arial MT"/>
                <a:hlinkClick r:id="rId2"/>
              </a:rPr>
              <a:t> </a:t>
            </a:r>
            <a:r>
              <a:rPr sz="2200" u="sng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Arial MT"/>
                <a:cs typeface="Arial MT"/>
                <a:hlinkClick r:id="rId2"/>
              </a:rPr>
              <a:t>UV</a:t>
            </a:r>
            <a:r>
              <a:rPr sz="2200" spc="-50" dirty="0">
                <a:solidFill>
                  <a:srgbClr val="B192C9"/>
                </a:solidFill>
                <a:latin typeface="Arial MT"/>
                <a:cs typeface="Arial MT"/>
                <a:hlinkClick r:id="rId2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  <a:hlinkClick r:id="rId2"/>
              </a:rPr>
              <a:t>des</a:t>
            </a:r>
            <a:r>
              <a:rPr sz="2200" spc="-40" dirty="0">
                <a:solidFill>
                  <a:srgbClr val="3A3838"/>
                </a:solidFill>
                <a:latin typeface="Arial MT"/>
                <a:cs typeface="Arial MT"/>
                <a:hlinkClick r:id="rId2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  <a:hlinkClick r:id="rId2"/>
              </a:rPr>
              <a:t>de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  <a:hlinkClick r:id="rId2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  <a:hlinkClick r:id="rId2"/>
              </a:rPr>
              <a:t>“els</a:t>
            </a:r>
            <a:r>
              <a:rPr sz="2200" spc="-35" dirty="0">
                <a:solidFill>
                  <a:srgbClr val="3A3838"/>
                </a:solidFill>
                <a:latin typeface="Arial MT"/>
                <a:cs typeface="Arial MT"/>
                <a:hlinkClick r:id="rId2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  <a:hlinkClick r:id="rId2"/>
              </a:rPr>
              <a:t>meus</a:t>
            </a:r>
            <a:r>
              <a:rPr sz="2200" spc="-35" dirty="0">
                <a:solidFill>
                  <a:srgbClr val="3A3838"/>
                </a:solidFill>
                <a:latin typeface="Arial MT"/>
                <a:cs typeface="Arial MT"/>
                <a:hlinkClick r:id="rId2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  <a:hlinkClick r:id="rId2"/>
              </a:rPr>
              <a:t>tràmits”</a:t>
            </a:r>
            <a:r>
              <a:rPr sz="2200" spc="-25" dirty="0">
                <a:solidFill>
                  <a:srgbClr val="3A3838"/>
                </a:solidFill>
                <a:latin typeface="Arial MT"/>
                <a:cs typeface="Arial MT"/>
                <a:hlinkClick r:id="rId2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  <a:hlinkClick r:id="rId2"/>
              </a:rPr>
              <a:t>al</a:t>
            </a:r>
            <a:r>
              <a:rPr sz="2200" spc="-55" dirty="0">
                <a:solidFill>
                  <a:srgbClr val="3A3838"/>
                </a:solidFill>
                <a:latin typeface="Arial MT"/>
                <a:cs typeface="Arial MT"/>
                <a:hlinkClick r:id="rId2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  <a:hlinkClick r:id="rId2"/>
              </a:rPr>
              <a:t>procediment</a:t>
            </a:r>
            <a:r>
              <a:rPr sz="2200" spc="-25" dirty="0">
                <a:solidFill>
                  <a:srgbClr val="3A3838"/>
                </a:solidFill>
                <a:latin typeface="Arial MT"/>
                <a:cs typeface="Arial MT"/>
                <a:hlinkClick r:id="rId2"/>
              </a:rPr>
              <a:t> de</a:t>
            </a:r>
            <a:r>
              <a:rPr sz="2200" spc="-2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lang="es-ES" sz="2200" i="1" spc="-25" dirty="0">
                <a:solidFill>
                  <a:srgbClr val="3A3838"/>
                </a:solidFill>
                <a:latin typeface="Arial"/>
                <a:cs typeface="Arial"/>
              </a:rPr>
              <a:t>Beca</a:t>
            </a:r>
            <a:r>
              <a:rPr sz="2200" i="1" dirty="0">
                <a:solidFill>
                  <a:srgbClr val="3A3838"/>
                </a:solidFill>
                <a:latin typeface="Arial"/>
                <a:cs typeface="Arial"/>
              </a:rPr>
              <a:t> Programa</a:t>
            </a:r>
            <a:r>
              <a:rPr sz="2200" i="1" spc="-6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3A3838"/>
                </a:solidFill>
                <a:latin typeface="Arial"/>
                <a:cs typeface="Arial"/>
              </a:rPr>
              <a:t>Internacional</a:t>
            </a:r>
            <a:endParaRPr sz="22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Clr>
                <a:srgbClr val="717BA2"/>
              </a:buClr>
              <a:buFont typeface="Wingdings"/>
              <a:buChar char=""/>
              <a:tabLst>
                <a:tab pos="354965" algn="l"/>
              </a:tabLst>
            </a:pP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Imprescindible</a:t>
            </a:r>
            <a:r>
              <a:rPr sz="2200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per</a:t>
            </a:r>
            <a:r>
              <a:rPr sz="22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al</a:t>
            </a:r>
            <a:r>
              <a:rPr sz="2200" spc="-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Arial MT"/>
                <a:cs typeface="Arial MT"/>
              </a:rPr>
              <a:t>visat!!!</a:t>
            </a:r>
            <a:endParaRPr sz="2200" dirty="0">
              <a:latin typeface="Arial MT"/>
              <a:cs typeface="Arial M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B9C42B-78BF-4A02-8E8D-F026566FD6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6" y="6019800"/>
            <a:ext cx="4040124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1530" y="243141"/>
            <a:ext cx="8858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Visat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318672" y="276223"/>
            <a:ext cx="5092700" cy="5815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3A3838"/>
                </a:solidFill>
                <a:latin typeface="Arial"/>
                <a:cs typeface="Arial"/>
              </a:rPr>
              <a:t>A</a:t>
            </a:r>
            <a:r>
              <a:rPr sz="2200" b="1" spc="-6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A3838"/>
                </a:solidFill>
                <a:latin typeface="Arial"/>
                <a:cs typeface="Arial"/>
              </a:rPr>
              <a:t>l’ambaixada</a:t>
            </a:r>
            <a:r>
              <a:rPr sz="2200" b="1" spc="-3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A3838"/>
                </a:solidFill>
                <a:latin typeface="Arial"/>
                <a:cs typeface="Arial"/>
              </a:rPr>
              <a:t>o</a:t>
            </a:r>
            <a:r>
              <a:rPr sz="2200" b="1" spc="-4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3A3838"/>
                </a:solidFill>
                <a:latin typeface="Arial"/>
                <a:cs typeface="Arial"/>
              </a:rPr>
              <a:t>consolat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.</a:t>
            </a:r>
            <a:endParaRPr sz="2200">
              <a:latin typeface="Arial MT"/>
              <a:cs typeface="Arial MT"/>
            </a:endParaRPr>
          </a:p>
          <a:p>
            <a:pPr marL="926465" indent="-456565">
              <a:lnSpc>
                <a:spcPct val="100000"/>
              </a:lnSpc>
              <a:spcBef>
                <a:spcPts val="2400"/>
              </a:spcBef>
              <a:buClr>
                <a:srgbClr val="717BA2"/>
              </a:buClr>
              <a:buFont typeface="Wingdings"/>
              <a:buChar char=""/>
              <a:tabLst>
                <a:tab pos="926465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Carta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d’acceptació</a:t>
            </a:r>
            <a:endParaRPr sz="2200">
              <a:latin typeface="Arial MT"/>
              <a:cs typeface="Arial MT"/>
            </a:endParaRPr>
          </a:p>
          <a:p>
            <a:pPr marL="926465" indent="-456565">
              <a:lnSpc>
                <a:spcPct val="100000"/>
              </a:lnSpc>
              <a:spcBef>
                <a:spcPts val="2400"/>
              </a:spcBef>
              <a:buClr>
                <a:srgbClr val="717BA2"/>
              </a:buClr>
              <a:buFont typeface="Wingdings"/>
              <a:buChar char=""/>
              <a:tabLst>
                <a:tab pos="926465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Carta</a:t>
            </a:r>
            <a:r>
              <a:rPr sz="2200" spc="-3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de</a:t>
            </a:r>
            <a:r>
              <a:rPr sz="2200" spc="-3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nomenament</a:t>
            </a:r>
            <a:endParaRPr sz="2200">
              <a:latin typeface="Arial MT"/>
              <a:cs typeface="Arial MT"/>
            </a:endParaRPr>
          </a:p>
          <a:p>
            <a:pPr marL="926465" indent="-456565">
              <a:lnSpc>
                <a:spcPct val="100000"/>
              </a:lnSpc>
              <a:spcBef>
                <a:spcPts val="2400"/>
              </a:spcBef>
              <a:buClr>
                <a:srgbClr val="717BA2"/>
              </a:buClr>
              <a:buFont typeface="Wingdings"/>
              <a:buChar char=""/>
              <a:tabLst>
                <a:tab pos="926465" algn="l"/>
              </a:tabLst>
            </a:pP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Vacunes</a:t>
            </a:r>
            <a:endParaRPr sz="2200">
              <a:latin typeface="Arial MT"/>
              <a:cs typeface="Arial MT"/>
            </a:endParaRPr>
          </a:p>
          <a:p>
            <a:pPr marL="926465" indent="-456565">
              <a:lnSpc>
                <a:spcPct val="100000"/>
              </a:lnSpc>
              <a:spcBef>
                <a:spcPts val="2400"/>
              </a:spcBef>
              <a:buClr>
                <a:srgbClr val="717BA2"/>
              </a:buClr>
              <a:buFont typeface="Wingdings"/>
              <a:buChar char=""/>
              <a:tabLst>
                <a:tab pos="926465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Capacitat</a:t>
            </a:r>
            <a:r>
              <a:rPr sz="2200" spc="-9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econòmica</a:t>
            </a:r>
            <a:endParaRPr sz="2200">
              <a:latin typeface="Arial MT"/>
              <a:cs typeface="Arial MT"/>
            </a:endParaRPr>
          </a:p>
          <a:p>
            <a:pPr marL="926465" indent="-456565">
              <a:lnSpc>
                <a:spcPct val="100000"/>
              </a:lnSpc>
              <a:spcBef>
                <a:spcPts val="2400"/>
              </a:spcBef>
              <a:buClr>
                <a:srgbClr val="717BA2"/>
              </a:buClr>
              <a:buFont typeface="Wingdings"/>
              <a:buChar char=""/>
              <a:tabLst>
                <a:tab pos="926465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Una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20" dirty="0">
                <a:solidFill>
                  <a:srgbClr val="3A3838"/>
                </a:solidFill>
                <a:latin typeface="Arial MT"/>
                <a:cs typeface="Arial MT"/>
              </a:rPr>
              <a:t>taxa</a:t>
            </a:r>
            <a:endParaRPr sz="2200">
              <a:latin typeface="Arial MT"/>
              <a:cs typeface="Arial MT"/>
            </a:endParaRPr>
          </a:p>
          <a:p>
            <a:pPr marL="926465" indent="-456565">
              <a:lnSpc>
                <a:spcPct val="100000"/>
              </a:lnSpc>
              <a:spcBef>
                <a:spcPts val="2400"/>
              </a:spcBef>
              <a:buClr>
                <a:srgbClr val="717BA2"/>
              </a:buClr>
              <a:buFont typeface="Wingdings"/>
              <a:buChar char=""/>
              <a:tabLst>
                <a:tab pos="926465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Passaport</a:t>
            </a:r>
            <a:r>
              <a:rPr sz="2200" spc="-5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en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vigor</a:t>
            </a:r>
            <a:endParaRPr sz="2200">
              <a:latin typeface="Arial MT"/>
              <a:cs typeface="Arial MT"/>
            </a:endParaRPr>
          </a:p>
          <a:p>
            <a:pPr marL="926465" indent="-456565">
              <a:lnSpc>
                <a:spcPct val="100000"/>
              </a:lnSpc>
              <a:spcBef>
                <a:spcPts val="2400"/>
              </a:spcBef>
              <a:buClr>
                <a:srgbClr val="717BA2"/>
              </a:buClr>
              <a:buFont typeface="Wingdings"/>
              <a:buChar char=""/>
              <a:tabLst>
                <a:tab pos="926465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Entrevista</a:t>
            </a:r>
            <a:r>
              <a:rPr sz="2200" spc="-8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20" dirty="0">
                <a:solidFill>
                  <a:srgbClr val="3A3838"/>
                </a:solidFill>
                <a:latin typeface="Arial MT"/>
                <a:cs typeface="Arial MT"/>
              </a:rPr>
              <a:t>(USA)</a:t>
            </a:r>
            <a:endParaRPr sz="2200">
              <a:latin typeface="Arial MT"/>
              <a:cs typeface="Arial MT"/>
            </a:endParaRPr>
          </a:p>
          <a:p>
            <a:pPr marL="926465" marR="5080" indent="-457200">
              <a:lnSpc>
                <a:spcPct val="100000"/>
              </a:lnSpc>
              <a:spcBef>
                <a:spcPts val="2400"/>
              </a:spcBef>
              <a:buClr>
                <a:srgbClr val="717BA2"/>
              </a:buClr>
              <a:buFont typeface="Wingdings"/>
              <a:buChar char=""/>
              <a:tabLst>
                <a:tab pos="926465" algn="l"/>
              </a:tabLst>
            </a:pP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Important:</a:t>
            </a:r>
            <a:r>
              <a:rPr sz="22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u="sng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 MT"/>
                <a:cs typeface="Arial MT"/>
              </a:rPr>
              <a:t>demanar</a:t>
            </a:r>
            <a:r>
              <a:rPr sz="2200" u="sng" spc="-25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 MT"/>
                <a:cs typeface="Arial MT"/>
              </a:rPr>
              <a:t> </a:t>
            </a:r>
            <a:r>
              <a:rPr sz="2200" u="sng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 MT"/>
                <a:cs typeface="Arial MT"/>
              </a:rPr>
              <a:t>la</a:t>
            </a:r>
            <a:r>
              <a:rPr sz="2200" u="sng" spc="-50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 MT"/>
                <a:cs typeface="Arial MT"/>
              </a:rPr>
              <a:t> </a:t>
            </a:r>
            <a:r>
              <a:rPr sz="2200" u="sng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 MT"/>
                <a:cs typeface="Arial MT"/>
              </a:rPr>
              <a:t>cita</a:t>
            </a:r>
            <a:r>
              <a:rPr sz="2200" u="sng" spc="-50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 MT"/>
                <a:cs typeface="Arial MT"/>
              </a:rPr>
              <a:t> </a:t>
            </a:r>
            <a:r>
              <a:rPr sz="2200" u="sng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 MT"/>
                <a:cs typeface="Arial MT"/>
              </a:rPr>
              <a:t>per</a:t>
            </a:r>
            <a:r>
              <a:rPr sz="2200" u="sng" spc="-50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 MT"/>
                <a:cs typeface="Arial MT"/>
              </a:rPr>
              <a:t> </a:t>
            </a:r>
            <a:r>
              <a:rPr sz="2200" u="sng" spc="-25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 MT"/>
                <a:cs typeface="Arial MT"/>
              </a:rPr>
              <a:t>al</a:t>
            </a:r>
            <a:r>
              <a:rPr sz="2200" spc="-2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u="sng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 MT"/>
                <a:cs typeface="Arial MT"/>
              </a:rPr>
              <a:t>visat</a:t>
            </a:r>
            <a:r>
              <a:rPr sz="2200" u="sng" spc="-55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 MT"/>
                <a:cs typeface="Arial MT"/>
              </a:rPr>
              <a:t> </a:t>
            </a:r>
            <a:r>
              <a:rPr sz="2200" u="sng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 MT"/>
                <a:cs typeface="Arial MT"/>
              </a:rPr>
              <a:t>amb</a:t>
            </a:r>
            <a:r>
              <a:rPr sz="2200" u="sng" spc="-45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 MT"/>
                <a:cs typeface="Arial MT"/>
              </a:rPr>
              <a:t> </a:t>
            </a:r>
            <a:r>
              <a:rPr sz="2200" u="sng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 MT"/>
                <a:cs typeface="Arial MT"/>
              </a:rPr>
              <a:t>suficient</a:t>
            </a:r>
            <a:r>
              <a:rPr sz="2200" u="sng" spc="-60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 MT"/>
                <a:cs typeface="Arial MT"/>
              </a:rPr>
              <a:t> </a:t>
            </a:r>
            <a:r>
              <a:rPr sz="2200" u="sng" spc="-10" dirty="0">
                <a:solidFill>
                  <a:srgbClr val="3A3838"/>
                </a:solidFill>
                <a:uFill>
                  <a:solidFill>
                    <a:srgbClr val="3A3838"/>
                  </a:solidFill>
                </a:uFill>
                <a:latin typeface="Arial MT"/>
                <a:cs typeface="Arial MT"/>
              </a:rPr>
              <a:t>antelació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.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6222" y="137459"/>
            <a:ext cx="30930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Abans</a:t>
            </a:r>
            <a:r>
              <a:rPr sz="3200" spc="55" dirty="0"/>
              <a:t> </a:t>
            </a:r>
            <a:r>
              <a:rPr sz="3200" spc="-10" dirty="0"/>
              <a:t>d’anar-</a:t>
            </a:r>
            <a:r>
              <a:rPr sz="3200" spc="-20" dirty="0"/>
              <a:t>te’n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958632" y="1654200"/>
            <a:ext cx="4407535" cy="35610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lr>
                <a:srgbClr val="717BA2"/>
              </a:buClr>
              <a:buFont typeface="Wingdings"/>
              <a:buChar char=""/>
              <a:tabLst>
                <a:tab pos="354965" algn="l"/>
              </a:tabLst>
            </a:pP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Assegurança</a:t>
            </a:r>
            <a:r>
              <a:rPr sz="2200" b="1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mèdica</a:t>
            </a: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Clr>
                <a:srgbClr val="717BA2"/>
              </a:buClr>
              <a:buFont typeface="Wingdings"/>
              <a:buChar char=""/>
              <a:tabLst>
                <a:tab pos="354965" algn="l"/>
              </a:tabLst>
            </a:pPr>
            <a:r>
              <a:rPr sz="2200" dirty="0">
                <a:solidFill>
                  <a:srgbClr val="373C53"/>
                </a:solidFill>
                <a:latin typeface="Arial MT"/>
                <a:cs typeface="Arial MT"/>
              </a:rPr>
              <a:t>Inscripció</a:t>
            </a:r>
            <a:r>
              <a:rPr sz="2200" spc="-60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73C53"/>
                </a:solidFill>
                <a:latin typeface="Arial MT"/>
                <a:cs typeface="Arial MT"/>
              </a:rPr>
              <a:t>al</a:t>
            </a:r>
            <a:r>
              <a:rPr sz="2200" spc="-45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73C53"/>
                </a:solidFill>
                <a:latin typeface="Arial MT"/>
                <a:cs typeface="Arial MT"/>
              </a:rPr>
              <a:t>Registre</a:t>
            </a:r>
            <a:r>
              <a:rPr sz="2200" spc="-45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73C53"/>
                </a:solidFill>
                <a:latin typeface="Arial MT"/>
                <a:cs typeface="Arial MT"/>
              </a:rPr>
              <a:t>de</a:t>
            </a:r>
            <a:r>
              <a:rPr sz="2200" spc="-50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73C53"/>
                </a:solidFill>
                <a:latin typeface="Arial MT"/>
                <a:cs typeface="Arial MT"/>
              </a:rPr>
              <a:t>viatgers</a:t>
            </a:r>
            <a:endParaRPr sz="22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Clr>
                <a:srgbClr val="717BA2"/>
              </a:buClr>
              <a:buFont typeface="Wingdings"/>
              <a:buChar char=""/>
              <a:tabLst>
                <a:tab pos="354965" algn="l"/>
              </a:tabLst>
            </a:pPr>
            <a:r>
              <a:rPr sz="2200" spc="-10" dirty="0">
                <a:solidFill>
                  <a:srgbClr val="373C53"/>
                </a:solidFill>
                <a:latin typeface="Arial MT"/>
                <a:cs typeface="Arial MT"/>
              </a:rPr>
              <a:t>Allotjament</a:t>
            </a:r>
            <a:endParaRPr sz="22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Clr>
                <a:srgbClr val="717BA2"/>
              </a:buClr>
              <a:buFont typeface="Wingdings"/>
              <a:buChar char=""/>
              <a:tabLst>
                <a:tab pos="354965" algn="l"/>
              </a:tabLst>
            </a:pPr>
            <a:r>
              <a:rPr sz="2200" dirty="0">
                <a:solidFill>
                  <a:srgbClr val="373C53"/>
                </a:solidFill>
                <a:latin typeface="Arial MT"/>
                <a:cs typeface="Arial MT"/>
              </a:rPr>
              <a:t>Automatrícula</a:t>
            </a:r>
            <a:r>
              <a:rPr sz="2200" spc="-120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200" spc="-25" dirty="0">
                <a:solidFill>
                  <a:srgbClr val="373C53"/>
                </a:solidFill>
                <a:latin typeface="Arial MT"/>
                <a:cs typeface="Arial MT"/>
              </a:rPr>
              <a:t>UV</a:t>
            </a:r>
            <a:endParaRPr sz="22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Clr>
                <a:srgbClr val="717BA2"/>
              </a:buClr>
              <a:buFont typeface="Wingdings"/>
              <a:buChar char=""/>
              <a:tabLst>
                <a:tab pos="354965" algn="l"/>
              </a:tabLst>
            </a:pPr>
            <a:r>
              <a:rPr sz="2200" dirty="0">
                <a:solidFill>
                  <a:srgbClr val="373C53"/>
                </a:solidFill>
                <a:latin typeface="Arial MT"/>
                <a:cs typeface="Arial MT"/>
              </a:rPr>
              <a:t>Carta</a:t>
            </a:r>
            <a:r>
              <a:rPr sz="2200" spc="-45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73C53"/>
                </a:solidFill>
                <a:latin typeface="Arial MT"/>
                <a:cs typeface="Arial MT"/>
              </a:rPr>
              <a:t>d’acceptació</a:t>
            </a:r>
            <a:endParaRPr sz="22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Clr>
                <a:srgbClr val="717BA2"/>
              </a:buClr>
              <a:buFont typeface="Wingdings"/>
              <a:buChar char=""/>
              <a:tabLst>
                <a:tab pos="354965" algn="l"/>
              </a:tabLst>
            </a:pPr>
            <a:r>
              <a:rPr sz="2200" dirty="0">
                <a:solidFill>
                  <a:srgbClr val="373C53"/>
                </a:solidFill>
                <a:latin typeface="Arial MT"/>
                <a:cs typeface="Arial MT"/>
              </a:rPr>
              <a:t>Documents</a:t>
            </a:r>
            <a:r>
              <a:rPr sz="2200" spc="-105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73C53"/>
                </a:solidFill>
                <a:latin typeface="Arial MT"/>
                <a:cs typeface="Arial MT"/>
              </a:rPr>
              <a:t>digitalitzats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65A031-0510-4EC5-8BD8-434032994C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6" y="6019800"/>
            <a:ext cx="4040124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7927D9-C351-4816-B890-897A9C7FF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11C7BB-AA60-444E-9CCF-5F7637891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57DF518-A32F-49D1-B225-7DC71D17F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6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22506" y="355008"/>
            <a:ext cx="35496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Ajudes Econòmiques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642526"/>
              </p:ext>
            </p:extLst>
          </p:nvPr>
        </p:nvGraphicFramePr>
        <p:xfrm>
          <a:off x="1253281" y="1262418"/>
          <a:ext cx="6768465" cy="4250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0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9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5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17B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83845" marR="276225" indent="176530">
                        <a:lnSpc>
                          <a:spcPct val="114999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Estades semestrals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17B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56260" marR="462915" indent="-85725">
                        <a:lnSpc>
                          <a:spcPct val="114999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Estades anuals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17B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Àsia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Austràlia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17BA2"/>
                    </a:solidFill>
                  </a:tcPr>
                </a:tc>
                <a:tc>
                  <a:txBody>
                    <a:bodyPr/>
                    <a:lstStyle/>
                    <a:p>
                      <a:pPr marL="5257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s-ES" sz="2000" spc="-35" dirty="0">
                          <a:latin typeface="Arial MT"/>
                          <a:cs typeface="Arial MT"/>
                        </a:rPr>
                        <a:t>3.750</a:t>
                      </a:r>
                      <a:r>
                        <a:rPr sz="2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950" dirty="0">
                          <a:latin typeface="Arial MT"/>
                          <a:cs typeface="Arial MT"/>
                        </a:rPr>
                        <a:t>€</a:t>
                      </a:r>
                      <a:endParaRPr sz="2000" dirty="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6DF"/>
                    </a:solidFill>
                  </a:tcPr>
                </a:tc>
                <a:tc>
                  <a:txBody>
                    <a:bodyPr/>
                    <a:lstStyle/>
                    <a:p>
                      <a:pPr marL="5365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s-ES" sz="2000" spc="-35" dirty="0">
                          <a:latin typeface="Arial MT"/>
                          <a:cs typeface="Arial MT"/>
                        </a:rPr>
                        <a:t>4.875</a:t>
                      </a:r>
                      <a:r>
                        <a:rPr sz="2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950" dirty="0">
                          <a:latin typeface="Arial MT"/>
                          <a:cs typeface="Arial MT"/>
                        </a:rPr>
                        <a:t>€</a:t>
                      </a:r>
                      <a:endParaRPr sz="2000" dirty="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1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Estats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Units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Canadà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17BA2"/>
                    </a:solidFill>
                  </a:tcPr>
                </a:tc>
                <a:tc>
                  <a:txBody>
                    <a:bodyPr/>
                    <a:lstStyle/>
                    <a:p>
                      <a:pPr marL="5257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s-ES" sz="2000" spc="-35" dirty="0">
                          <a:latin typeface="Arial MT"/>
                          <a:cs typeface="Arial MT"/>
                        </a:rPr>
                        <a:t>2.625</a:t>
                      </a:r>
                      <a:r>
                        <a:rPr sz="2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950" dirty="0">
                          <a:latin typeface="Arial MT"/>
                          <a:cs typeface="Arial MT"/>
                        </a:rPr>
                        <a:t>€</a:t>
                      </a:r>
                      <a:endParaRPr sz="2000" dirty="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F"/>
                    </a:solidFill>
                  </a:tcPr>
                </a:tc>
                <a:tc>
                  <a:txBody>
                    <a:bodyPr/>
                    <a:lstStyle/>
                    <a:p>
                      <a:pPr marL="5365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s-ES" sz="2000" spc="-35" dirty="0">
                          <a:latin typeface="Arial MT"/>
                          <a:cs typeface="Arial MT"/>
                        </a:rPr>
                        <a:t>3.750</a:t>
                      </a:r>
                      <a:r>
                        <a:rPr sz="2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950" dirty="0">
                          <a:latin typeface="Arial MT"/>
                          <a:cs typeface="Arial MT"/>
                        </a:rPr>
                        <a:t>€</a:t>
                      </a:r>
                      <a:endParaRPr sz="2000" dirty="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0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Amèrica</a:t>
                      </a:r>
                      <a:r>
                        <a:rPr sz="16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Llatina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17BA2"/>
                    </a:solidFill>
                  </a:tcPr>
                </a:tc>
                <a:tc>
                  <a:txBody>
                    <a:bodyPr/>
                    <a:lstStyle/>
                    <a:p>
                      <a:pPr marL="5257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s-ES" sz="2000" spc="-35" dirty="0">
                          <a:latin typeface="Arial MT"/>
                          <a:cs typeface="Arial MT"/>
                        </a:rPr>
                        <a:t>1.875</a:t>
                      </a:r>
                      <a:r>
                        <a:rPr sz="2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950" dirty="0">
                          <a:latin typeface="Arial MT"/>
                          <a:cs typeface="Arial MT"/>
                        </a:rPr>
                        <a:t>€</a:t>
                      </a:r>
                      <a:endParaRPr sz="2000" dirty="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6DF"/>
                    </a:solidFill>
                  </a:tcPr>
                </a:tc>
                <a:tc>
                  <a:txBody>
                    <a:bodyPr/>
                    <a:lstStyle/>
                    <a:p>
                      <a:pPr marL="5365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s-ES" sz="2000" spc="-35" dirty="0">
                          <a:latin typeface="Arial MT"/>
                          <a:cs typeface="Arial MT"/>
                        </a:rPr>
                        <a:t>2.625</a:t>
                      </a:r>
                      <a:r>
                        <a:rPr sz="2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950" dirty="0">
                          <a:latin typeface="Arial MT"/>
                          <a:cs typeface="Arial MT"/>
                        </a:rPr>
                        <a:t>€</a:t>
                      </a:r>
                      <a:endParaRPr sz="2000" dirty="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4E01A806-5384-471D-81BE-C8B7568907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6" y="6019800"/>
            <a:ext cx="4040124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30145" y="1999872"/>
            <a:ext cx="4044315" cy="24295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1700" b="1" dirty="0">
                <a:latin typeface="Arial"/>
                <a:cs typeface="Arial"/>
              </a:rPr>
              <a:t>Destinacions</a:t>
            </a:r>
            <a:r>
              <a:rPr sz="1700" b="1" spc="1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sense</a:t>
            </a:r>
            <a:r>
              <a:rPr sz="1700" b="1" spc="1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requisit</a:t>
            </a:r>
            <a:r>
              <a:rPr sz="1700" b="1" spc="13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lingüístic: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700">
              <a:latin typeface="Arial"/>
              <a:cs typeface="Arial"/>
            </a:endParaRPr>
          </a:p>
          <a:p>
            <a:pPr marL="723265" indent="-361315">
              <a:lnSpc>
                <a:spcPct val="100000"/>
              </a:lnSpc>
              <a:buFont typeface="Symbol"/>
              <a:buChar char=""/>
              <a:tabLst>
                <a:tab pos="723265" algn="l"/>
              </a:tabLst>
            </a:pPr>
            <a:r>
              <a:rPr sz="1700" spc="-10" dirty="0">
                <a:latin typeface="Arial MT"/>
                <a:cs typeface="Arial MT"/>
              </a:rPr>
              <a:t>Argentina</a:t>
            </a:r>
            <a:endParaRPr sz="1700">
              <a:latin typeface="Arial MT"/>
              <a:cs typeface="Arial MT"/>
            </a:endParaRPr>
          </a:p>
          <a:p>
            <a:pPr marL="723265" indent="-36131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723265" algn="l"/>
              </a:tabLst>
            </a:pPr>
            <a:r>
              <a:rPr sz="1700" spc="-10" dirty="0">
                <a:latin typeface="Arial MT"/>
                <a:cs typeface="Arial MT"/>
              </a:rPr>
              <a:t>Brasil</a:t>
            </a:r>
            <a:endParaRPr sz="1700">
              <a:latin typeface="Arial MT"/>
              <a:cs typeface="Arial MT"/>
            </a:endParaRPr>
          </a:p>
          <a:p>
            <a:pPr marL="723265" indent="-361315">
              <a:lnSpc>
                <a:spcPct val="100000"/>
              </a:lnSpc>
              <a:spcBef>
                <a:spcPts val="90"/>
              </a:spcBef>
              <a:buFont typeface="Symbol"/>
              <a:buChar char=""/>
              <a:tabLst>
                <a:tab pos="723265" algn="l"/>
              </a:tabLst>
            </a:pPr>
            <a:r>
              <a:rPr sz="1700" spc="-10" dirty="0">
                <a:latin typeface="Arial MT"/>
                <a:cs typeface="Arial MT"/>
              </a:rPr>
              <a:t>Colòmbia</a:t>
            </a:r>
            <a:endParaRPr sz="1700">
              <a:latin typeface="Arial MT"/>
              <a:cs typeface="Arial MT"/>
            </a:endParaRPr>
          </a:p>
          <a:p>
            <a:pPr marL="723265" indent="-36131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723265" algn="l"/>
              </a:tabLst>
            </a:pPr>
            <a:r>
              <a:rPr sz="1700" spc="-10" dirty="0">
                <a:latin typeface="Arial MT"/>
                <a:cs typeface="Arial MT"/>
              </a:rPr>
              <a:t>Mèxic</a:t>
            </a:r>
            <a:endParaRPr sz="1700">
              <a:latin typeface="Arial MT"/>
              <a:cs typeface="Arial MT"/>
            </a:endParaRPr>
          </a:p>
          <a:p>
            <a:pPr marL="723265" indent="-36131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723265" algn="l"/>
              </a:tabLst>
            </a:pPr>
            <a:r>
              <a:rPr sz="1700" spc="-20" dirty="0">
                <a:latin typeface="Arial MT"/>
                <a:cs typeface="Arial MT"/>
              </a:rPr>
              <a:t>Perú</a:t>
            </a:r>
            <a:endParaRPr sz="1700">
              <a:latin typeface="Arial MT"/>
              <a:cs typeface="Arial MT"/>
            </a:endParaRPr>
          </a:p>
          <a:p>
            <a:pPr marL="723265" indent="-36131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723265" algn="l"/>
              </a:tabLst>
            </a:pPr>
            <a:r>
              <a:rPr sz="1700" spc="-10" dirty="0">
                <a:latin typeface="Arial MT"/>
                <a:cs typeface="Arial MT"/>
              </a:rPr>
              <a:t>Uruguay</a:t>
            </a:r>
            <a:endParaRPr sz="1700">
              <a:latin typeface="Arial MT"/>
              <a:cs typeface="Arial MT"/>
            </a:endParaRPr>
          </a:p>
          <a:p>
            <a:pPr marL="723265" indent="-361315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723265" algn="l"/>
              </a:tabLst>
            </a:pPr>
            <a:r>
              <a:rPr sz="1700" spc="-20" dirty="0">
                <a:latin typeface="Arial MT"/>
                <a:cs typeface="Arial MT"/>
              </a:rPr>
              <a:t>Xile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9001" y="4420260"/>
            <a:ext cx="8409305" cy="539750"/>
          </a:xfrm>
          <a:custGeom>
            <a:avLst/>
            <a:gdLst/>
            <a:ahLst/>
            <a:cxnLst/>
            <a:rect l="l" t="t" r="r" b="b"/>
            <a:pathLst>
              <a:path w="8409305" h="539750">
                <a:moveTo>
                  <a:pt x="8408683" y="0"/>
                </a:moveTo>
                <a:lnTo>
                  <a:pt x="4132542" y="0"/>
                </a:lnTo>
                <a:lnTo>
                  <a:pt x="0" y="0"/>
                </a:lnTo>
                <a:lnTo>
                  <a:pt x="0" y="270332"/>
                </a:lnTo>
                <a:lnTo>
                  <a:pt x="0" y="539470"/>
                </a:lnTo>
                <a:lnTo>
                  <a:pt x="4132542" y="539470"/>
                </a:lnTo>
                <a:lnTo>
                  <a:pt x="4132542" y="270344"/>
                </a:lnTo>
                <a:lnTo>
                  <a:pt x="8408683" y="270344"/>
                </a:lnTo>
                <a:lnTo>
                  <a:pt x="8408683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7602" y="1999874"/>
            <a:ext cx="3870960" cy="296862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1700" b="1" dirty="0">
                <a:latin typeface="Arial"/>
                <a:cs typeface="Arial"/>
              </a:rPr>
              <a:t>Destinacions</a:t>
            </a:r>
            <a:r>
              <a:rPr sz="1700" b="1" spc="1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amb</a:t>
            </a:r>
            <a:r>
              <a:rPr sz="1700" b="1" spc="1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requisit</a:t>
            </a:r>
            <a:r>
              <a:rPr sz="1700" b="1" spc="14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lingüístic: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700" dirty="0">
              <a:latin typeface="Arial"/>
              <a:cs typeface="Arial"/>
            </a:endParaRPr>
          </a:p>
          <a:p>
            <a:pPr marL="723265" indent="-361315">
              <a:lnSpc>
                <a:spcPct val="100000"/>
              </a:lnSpc>
              <a:buFont typeface="Symbol"/>
              <a:buChar char=""/>
              <a:tabLst>
                <a:tab pos="723265" algn="l"/>
              </a:tabLst>
            </a:pPr>
            <a:r>
              <a:rPr sz="1700" spc="-10" dirty="0">
                <a:latin typeface="Arial MT"/>
                <a:cs typeface="Arial MT"/>
              </a:rPr>
              <a:t>Austràlia</a:t>
            </a:r>
            <a:endParaRPr sz="1700" dirty="0">
              <a:latin typeface="Arial MT"/>
              <a:cs typeface="Arial MT"/>
            </a:endParaRPr>
          </a:p>
          <a:p>
            <a:pPr marL="723265" indent="-36131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723265" algn="l"/>
              </a:tabLst>
            </a:pPr>
            <a:r>
              <a:rPr sz="1700" spc="-10" dirty="0">
                <a:latin typeface="Arial MT"/>
                <a:cs typeface="Arial MT"/>
              </a:rPr>
              <a:t>Canadà</a:t>
            </a:r>
            <a:endParaRPr sz="1700" dirty="0">
              <a:latin typeface="Arial MT"/>
              <a:cs typeface="Arial MT"/>
            </a:endParaRPr>
          </a:p>
          <a:p>
            <a:pPr marL="723265" indent="-361315">
              <a:lnSpc>
                <a:spcPct val="100000"/>
              </a:lnSpc>
              <a:spcBef>
                <a:spcPts val="90"/>
              </a:spcBef>
              <a:buFont typeface="Symbol"/>
              <a:buChar char=""/>
              <a:tabLst>
                <a:tab pos="723265" algn="l"/>
              </a:tabLst>
            </a:pPr>
            <a:r>
              <a:rPr sz="1700" dirty="0">
                <a:latin typeface="Arial MT"/>
                <a:cs typeface="Arial MT"/>
              </a:rPr>
              <a:t>Corea</a:t>
            </a:r>
            <a:r>
              <a:rPr sz="1700" spc="5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del</a:t>
            </a:r>
            <a:r>
              <a:rPr sz="1700" spc="60" dirty="0">
                <a:latin typeface="Arial MT"/>
                <a:cs typeface="Arial MT"/>
              </a:rPr>
              <a:t> </a:t>
            </a:r>
            <a:r>
              <a:rPr sz="1700" spc="-25" dirty="0">
                <a:latin typeface="Arial MT"/>
                <a:cs typeface="Arial MT"/>
              </a:rPr>
              <a:t>Sud</a:t>
            </a:r>
            <a:endParaRPr sz="1700" dirty="0">
              <a:latin typeface="Arial MT"/>
              <a:cs typeface="Arial MT"/>
            </a:endParaRPr>
          </a:p>
          <a:p>
            <a:pPr marL="723265" indent="-36131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723265" algn="l"/>
              </a:tabLst>
            </a:pPr>
            <a:r>
              <a:rPr sz="1700" dirty="0">
                <a:latin typeface="Arial MT"/>
                <a:cs typeface="Arial MT"/>
              </a:rPr>
              <a:t>Estats</a:t>
            </a:r>
            <a:r>
              <a:rPr sz="1700" spc="6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Units</a:t>
            </a:r>
            <a:endParaRPr sz="1700" dirty="0">
              <a:latin typeface="Arial MT"/>
              <a:cs typeface="Arial MT"/>
            </a:endParaRPr>
          </a:p>
          <a:p>
            <a:pPr marL="723265" indent="-36131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723265" algn="l"/>
              </a:tabLst>
            </a:pPr>
            <a:r>
              <a:rPr sz="1700" spc="-10" dirty="0">
                <a:latin typeface="Arial MT"/>
                <a:cs typeface="Arial MT"/>
              </a:rPr>
              <a:t>Indonèsia</a:t>
            </a:r>
            <a:endParaRPr sz="1700" dirty="0">
              <a:latin typeface="Arial MT"/>
              <a:cs typeface="Arial MT"/>
            </a:endParaRPr>
          </a:p>
          <a:p>
            <a:pPr marL="723265" indent="-36131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723265" algn="l"/>
              </a:tabLst>
            </a:pPr>
            <a:r>
              <a:rPr sz="1700" spc="-20" dirty="0">
                <a:latin typeface="Arial MT"/>
                <a:cs typeface="Arial MT"/>
              </a:rPr>
              <a:t>Japó</a:t>
            </a:r>
            <a:endParaRPr sz="1700" dirty="0">
              <a:latin typeface="Arial MT"/>
              <a:cs typeface="Arial MT"/>
            </a:endParaRPr>
          </a:p>
          <a:p>
            <a:pPr marL="723265" indent="-361315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723265" algn="l"/>
              </a:tabLst>
            </a:pPr>
            <a:r>
              <a:rPr sz="1700" spc="-10" dirty="0">
                <a:latin typeface="Arial MT"/>
                <a:cs typeface="Arial MT"/>
              </a:rPr>
              <a:t>Taiwan</a:t>
            </a:r>
            <a:endParaRPr sz="1700" dirty="0">
              <a:latin typeface="Arial MT"/>
              <a:cs typeface="Arial MT"/>
            </a:endParaRPr>
          </a:p>
          <a:p>
            <a:pPr marL="723265" indent="-36131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723265" algn="l"/>
              </a:tabLst>
            </a:pPr>
            <a:r>
              <a:rPr sz="1700" spc="-10" dirty="0">
                <a:latin typeface="Arial MT"/>
                <a:cs typeface="Arial MT"/>
              </a:rPr>
              <a:t>Vietnam</a:t>
            </a:r>
            <a:endParaRPr sz="1700" dirty="0">
              <a:latin typeface="Arial MT"/>
              <a:cs typeface="Arial MT"/>
            </a:endParaRPr>
          </a:p>
          <a:p>
            <a:pPr marL="723265" indent="-361315">
              <a:lnSpc>
                <a:spcPct val="100000"/>
              </a:lnSpc>
              <a:spcBef>
                <a:spcPts val="90"/>
              </a:spcBef>
              <a:buFont typeface="Symbol"/>
              <a:buChar char=""/>
              <a:tabLst>
                <a:tab pos="723265" algn="l"/>
              </a:tabLst>
            </a:pPr>
            <a:r>
              <a:rPr sz="1700" spc="-20" dirty="0">
                <a:latin typeface="Arial MT"/>
                <a:cs typeface="Arial MT"/>
              </a:rPr>
              <a:t>Xina</a:t>
            </a:r>
            <a:endParaRPr sz="1700" dirty="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9001" y="4690592"/>
            <a:ext cx="8409305" cy="523875"/>
          </a:xfrm>
          <a:custGeom>
            <a:avLst/>
            <a:gdLst/>
            <a:ahLst/>
            <a:cxnLst/>
            <a:rect l="l" t="t" r="r" b="b"/>
            <a:pathLst>
              <a:path w="8409305" h="523875">
                <a:moveTo>
                  <a:pt x="8408683" y="0"/>
                </a:moveTo>
                <a:lnTo>
                  <a:pt x="4132542" y="0"/>
                </a:lnTo>
                <a:lnTo>
                  <a:pt x="4132542" y="269138"/>
                </a:lnTo>
                <a:lnTo>
                  <a:pt x="0" y="269138"/>
                </a:lnTo>
                <a:lnTo>
                  <a:pt x="0" y="523786"/>
                </a:lnTo>
                <a:lnTo>
                  <a:pt x="4132542" y="523786"/>
                </a:lnTo>
                <a:lnTo>
                  <a:pt x="8408683" y="523786"/>
                </a:lnTo>
                <a:lnTo>
                  <a:pt x="8408683" y="269138"/>
                </a:lnTo>
                <a:lnTo>
                  <a:pt x="8408683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93788" y="769415"/>
            <a:ext cx="24447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10" dirty="0">
                <a:solidFill>
                  <a:srgbClr val="528592"/>
                </a:solidFill>
                <a:latin typeface="Arial"/>
                <a:cs typeface="Arial"/>
              </a:rPr>
              <a:t>Destinacions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E51AF0C-6364-482F-8252-1B8030345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6" y="6019800"/>
            <a:ext cx="4040124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BCF7F-2DE0-46DF-B74E-CCEFC1DFD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66" y="381000"/>
            <a:ext cx="8418266" cy="533399"/>
          </a:xfrm>
        </p:spPr>
        <p:txBody>
          <a:bodyPr/>
          <a:lstStyle/>
          <a:p>
            <a:pPr algn="ctr"/>
            <a:r>
              <a:rPr lang="es-ES" dirty="0" err="1"/>
              <a:t>Ajudes</a:t>
            </a:r>
            <a:r>
              <a:rPr lang="es-ES" spc="-70" dirty="0"/>
              <a:t> </a:t>
            </a:r>
            <a:r>
              <a:rPr lang="es-ES" spc="-10" dirty="0" err="1"/>
              <a:t>Econòmiques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BBB210-9D75-4DBD-97ED-AD962587D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438400"/>
            <a:ext cx="7391400" cy="1447800"/>
          </a:xfrm>
        </p:spPr>
        <p:txBody>
          <a:bodyPr/>
          <a:lstStyle/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El</a:t>
            </a:r>
            <a:r>
              <a:rPr kumimoji="0" lang="es-ES" sz="2400" b="0" i="0" u="none" strike="noStrike" kern="0" cap="none" spc="30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  </a:t>
            </a:r>
            <a:r>
              <a:rPr kumimoji="0" lang="es-E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pagament</a:t>
            </a:r>
            <a:r>
              <a:rPr kumimoji="0" lang="es-ES" sz="2400" b="0" i="0" u="none" strike="noStrike" kern="0" cap="none" spc="35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  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de</a:t>
            </a:r>
            <a:r>
              <a:rPr kumimoji="0" lang="es-ES" sz="2400" b="0" i="0" u="none" strike="noStrike" kern="0" cap="none" spc="30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  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la</a:t>
            </a:r>
            <a:r>
              <a:rPr kumimoji="0" lang="es-ES" sz="2400" b="0" i="0" u="none" strike="noStrike" kern="0" cap="none" spc="35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  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beca</a:t>
            </a:r>
            <a:r>
              <a:rPr kumimoji="0" lang="es-ES" sz="2400" b="0" i="0" u="none" strike="noStrike" kern="0" cap="none" spc="30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  </a:t>
            </a:r>
            <a:r>
              <a:rPr kumimoji="0" lang="es-E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serà</a:t>
            </a:r>
            <a:r>
              <a:rPr kumimoji="0" lang="es-ES" sz="2400" b="0" i="0" u="none" strike="noStrike" kern="0" cap="none" spc="30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  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del</a:t>
            </a:r>
            <a:r>
              <a:rPr kumimoji="0" lang="es-ES" sz="2400" b="0" i="0" u="none" strike="noStrike" kern="0" cap="none" spc="30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  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100%</a:t>
            </a:r>
            <a:r>
              <a:rPr kumimoji="0" lang="es-ES" sz="2400" b="0" i="0" u="none" strike="noStrike" kern="0" cap="none" spc="40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  </a:t>
            </a:r>
            <a:r>
              <a:rPr kumimoji="0" lang="es-ES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després</a:t>
            </a:r>
            <a:r>
              <a:rPr kumimoji="0" lang="es-ES" sz="2400" b="0" i="0" u="none" strike="noStrike" kern="0" cap="none" spc="-10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s-E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d'acreditar</a:t>
            </a:r>
            <a:r>
              <a:rPr kumimoji="0" lang="es-ES" sz="2400" b="0" i="0" u="none" strike="noStrike" kern="0" cap="none" spc="295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per</a:t>
            </a:r>
            <a:r>
              <a:rPr kumimoji="0" lang="es-ES" sz="2400" b="0" i="0" u="none" strike="noStrike" kern="0" cap="none" spc="305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Seu</a:t>
            </a:r>
            <a:r>
              <a:rPr kumimoji="0" lang="es-ES" sz="2400" b="0" i="0" u="none" strike="noStrike" kern="0" cap="none" spc="300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s-E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Electrònica</a:t>
            </a:r>
            <a:r>
              <a:rPr kumimoji="0" lang="es-ES" sz="2400" b="0" i="0" u="none" strike="noStrike" kern="0" cap="none" spc="310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UV</a:t>
            </a:r>
            <a:r>
              <a:rPr kumimoji="0" lang="es-ES" sz="2400" b="0" i="0" u="none" strike="noStrike" kern="0" cap="none" spc="305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la</a:t>
            </a:r>
            <a:r>
              <a:rPr kumimoji="0" lang="es-ES" sz="2400" b="0" i="0" u="none" strike="noStrike" kern="0" cap="none" spc="300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s-ES" sz="2400" b="1" i="0" u="none" strike="noStrike" kern="0" cap="none" spc="-10" normalizeH="0" baseline="0" noProof="0" dirty="0" err="1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"/>
                <a:cs typeface="Arial"/>
              </a:rPr>
              <a:t>incorporació</a:t>
            </a:r>
            <a:r>
              <a:rPr kumimoji="0" lang="es-ES" sz="2400" b="1" i="0" u="none" strike="noStrike" kern="0" cap="none" spc="-10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"/>
              </a:rPr>
              <a:t>física</a:t>
            </a:r>
            <a:r>
              <a:rPr kumimoji="0" lang="es-ES" sz="2400" b="1" i="0" u="none" strike="noStrike" kern="0" cap="none" spc="-50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a</a:t>
            </a:r>
            <a:r>
              <a:rPr kumimoji="0" lang="es-ES" sz="2400" b="0" i="0" u="none" strike="noStrike" kern="0" cap="none" spc="-50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la</a:t>
            </a:r>
            <a:r>
              <a:rPr kumimoji="0" lang="es-ES" sz="2400" b="0" i="0" u="none" strike="noStrike" kern="0" cap="none" spc="-25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s-E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universitat</a:t>
            </a:r>
            <a:r>
              <a:rPr kumimoji="0" lang="es-ES" sz="2400" b="0" i="0" u="none" strike="noStrike" kern="0" cap="none" spc="-20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de</a:t>
            </a:r>
            <a:r>
              <a:rPr kumimoji="0" lang="es-ES" sz="2400" b="0" i="0" u="none" strike="noStrike" kern="0" cap="none" spc="-40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s-ES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destinació</a:t>
            </a:r>
            <a:r>
              <a:rPr kumimoji="0" lang="es-ES" sz="2400" b="0" i="0" u="none" strike="noStrike" kern="0" cap="none" spc="-10" normalizeH="0" baseline="0" noProof="0" dirty="0">
                <a:ln>
                  <a:noFill/>
                </a:ln>
                <a:solidFill>
                  <a:srgbClr val="464652"/>
                </a:solidFill>
                <a:effectLst/>
                <a:uLnTx/>
                <a:uFillTx/>
                <a:latin typeface="Arial MT"/>
                <a:cs typeface="Arial MT"/>
              </a:rPr>
              <a:t>.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82A3953-F363-4C15-A405-15830924F7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6" y="6019800"/>
            <a:ext cx="404012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065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52395">
              <a:lnSpc>
                <a:spcPct val="100000"/>
              </a:lnSpc>
              <a:spcBef>
                <a:spcPts val="95"/>
              </a:spcBef>
            </a:pPr>
            <a:r>
              <a:rPr dirty="0"/>
              <a:t>Alguns</a:t>
            </a:r>
            <a:r>
              <a:rPr spc="-70" dirty="0"/>
              <a:t> </a:t>
            </a:r>
            <a:r>
              <a:rPr spc="-10" dirty="0"/>
              <a:t>consells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6504" y="1087742"/>
            <a:ext cx="7515225" cy="4923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7195" marR="5080" indent="-405130">
              <a:lnSpc>
                <a:spcPct val="100000"/>
              </a:lnSpc>
              <a:spcBef>
                <a:spcPts val="95"/>
              </a:spcBef>
              <a:buClr>
                <a:srgbClr val="717BA2"/>
              </a:buClr>
              <a:buFont typeface="Franklin Gothic Medium"/>
              <a:buChar char="►"/>
              <a:tabLst>
                <a:tab pos="417195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Visita</a:t>
            </a:r>
            <a:r>
              <a:rPr sz="2200" spc="-6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la</a:t>
            </a:r>
            <a:r>
              <a:rPr sz="2200" spc="-6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web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de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la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universitat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que</a:t>
            </a:r>
            <a:r>
              <a:rPr sz="22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vulgues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demanar</a:t>
            </a:r>
            <a:r>
              <a:rPr sz="2200" spc="-2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per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a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comprovar: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Clr>
                <a:srgbClr val="717BA2"/>
              </a:buClr>
              <a:buFont typeface="Franklin Gothic Medium"/>
              <a:buChar char="►"/>
            </a:pPr>
            <a:endParaRPr sz="2200">
              <a:latin typeface="Arial MT"/>
              <a:cs typeface="Arial MT"/>
            </a:endParaRPr>
          </a:p>
          <a:p>
            <a:pPr marL="780415" lvl="1" indent="-275590">
              <a:lnSpc>
                <a:spcPct val="100000"/>
              </a:lnSpc>
              <a:buClr>
                <a:srgbClr val="9FB8CD"/>
              </a:buClr>
              <a:buFont typeface="Wingdings"/>
              <a:buChar char=""/>
              <a:tabLst>
                <a:tab pos="780415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Oferta</a:t>
            </a:r>
            <a:r>
              <a:rPr sz="2200" spc="-5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acadèmica.</a:t>
            </a:r>
            <a:endParaRPr sz="2200">
              <a:latin typeface="Arial MT"/>
              <a:cs typeface="Arial MT"/>
            </a:endParaRPr>
          </a:p>
          <a:p>
            <a:pPr marL="780415" lvl="1" indent="-275590">
              <a:lnSpc>
                <a:spcPct val="100000"/>
              </a:lnSpc>
              <a:spcBef>
                <a:spcPts val="2400"/>
              </a:spcBef>
              <a:buClr>
                <a:srgbClr val="9FB8CD"/>
              </a:buClr>
              <a:buFont typeface="Wingdings"/>
              <a:buChar char=""/>
              <a:tabLst>
                <a:tab pos="780415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Idioma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de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l'oferta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acadèmica.</a:t>
            </a:r>
            <a:endParaRPr sz="2200">
              <a:latin typeface="Arial MT"/>
              <a:cs typeface="Arial MT"/>
            </a:endParaRPr>
          </a:p>
          <a:p>
            <a:pPr marL="780415" lvl="1" indent="-275590">
              <a:lnSpc>
                <a:spcPct val="100000"/>
              </a:lnSpc>
              <a:spcBef>
                <a:spcPts val="2400"/>
              </a:spcBef>
              <a:buClr>
                <a:srgbClr val="9FB8CD"/>
              </a:buClr>
              <a:buFont typeface="Wingdings"/>
              <a:buChar char=""/>
              <a:tabLst>
                <a:tab pos="780415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Durada</a:t>
            </a:r>
            <a:r>
              <a:rPr sz="2200" spc="-2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i</a:t>
            </a:r>
            <a:r>
              <a:rPr sz="2200" spc="-3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dates</a:t>
            </a:r>
            <a:r>
              <a:rPr sz="2200" spc="-3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de</a:t>
            </a:r>
            <a:r>
              <a:rPr sz="2200" spc="-3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les</a:t>
            </a:r>
            <a:r>
              <a:rPr sz="2200" spc="-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estades.</a:t>
            </a:r>
            <a:endParaRPr sz="2200">
              <a:latin typeface="Arial MT"/>
              <a:cs typeface="Arial MT"/>
            </a:endParaRPr>
          </a:p>
          <a:p>
            <a:pPr marL="780415" lvl="1" indent="-275590">
              <a:lnSpc>
                <a:spcPct val="100000"/>
              </a:lnSpc>
              <a:spcBef>
                <a:spcPts val="2400"/>
              </a:spcBef>
              <a:buClr>
                <a:srgbClr val="9FB8CD"/>
              </a:buClr>
              <a:buFont typeface="Wingdings"/>
              <a:buChar char=""/>
              <a:tabLst>
                <a:tab pos="780415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Altra</a:t>
            </a:r>
            <a:r>
              <a:rPr sz="2200" spc="-8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informació:</a:t>
            </a:r>
            <a:r>
              <a:rPr sz="2200" spc="-7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allotjament,</a:t>
            </a:r>
            <a:r>
              <a:rPr sz="2200" spc="-7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beques…</a:t>
            </a:r>
            <a:endParaRPr sz="2200">
              <a:latin typeface="Arial MT"/>
              <a:cs typeface="Arial MT"/>
            </a:endParaRPr>
          </a:p>
          <a:p>
            <a:pPr marL="780415" lvl="1" indent="-275590">
              <a:lnSpc>
                <a:spcPct val="100000"/>
              </a:lnSpc>
              <a:spcBef>
                <a:spcPts val="2400"/>
              </a:spcBef>
              <a:buClr>
                <a:srgbClr val="9FB8CD"/>
              </a:buClr>
              <a:buFont typeface="Wingdings"/>
              <a:buChar char=""/>
              <a:tabLst>
                <a:tab pos="780415" algn="l"/>
              </a:tabLst>
            </a:pP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Si</a:t>
            </a:r>
            <a:r>
              <a:rPr sz="2200" spc="-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exigeixen</a:t>
            </a:r>
            <a:r>
              <a:rPr sz="22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la</a:t>
            </a:r>
            <a:r>
              <a:rPr sz="2200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seua</a:t>
            </a:r>
            <a:r>
              <a:rPr sz="220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pròpia</a:t>
            </a:r>
            <a:r>
              <a:rPr sz="22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assegurança</a:t>
            </a:r>
            <a:r>
              <a:rPr sz="220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Arial MT"/>
                <a:cs typeface="Arial MT"/>
              </a:rPr>
              <a:t>mèdica.</a:t>
            </a:r>
            <a:endParaRPr sz="22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70"/>
              </a:spcBef>
              <a:buClr>
                <a:srgbClr val="9FB8CD"/>
              </a:buClr>
              <a:buFont typeface="Wingdings"/>
              <a:buChar char=""/>
            </a:pPr>
            <a:endParaRPr sz="2200">
              <a:latin typeface="Arial MT"/>
              <a:cs typeface="Arial MT"/>
            </a:endParaRPr>
          </a:p>
          <a:p>
            <a:pPr marL="417830" marR="200025" indent="-405765">
              <a:lnSpc>
                <a:spcPct val="100000"/>
              </a:lnSpc>
              <a:spcBef>
                <a:spcPts val="5"/>
              </a:spcBef>
              <a:buClr>
                <a:srgbClr val="717BA2"/>
              </a:buClr>
              <a:buFont typeface="Franklin Gothic Medium"/>
              <a:buChar char="►"/>
              <a:tabLst>
                <a:tab pos="417830" algn="l"/>
              </a:tabLst>
            </a:pPr>
            <a:r>
              <a:rPr sz="2200" b="1" dirty="0">
                <a:solidFill>
                  <a:srgbClr val="3A3838"/>
                </a:solidFill>
                <a:latin typeface="Arial"/>
                <a:cs typeface="Arial"/>
              </a:rPr>
              <a:t>Prepara</a:t>
            </a:r>
            <a:r>
              <a:rPr sz="2200" b="1" spc="-5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A3838"/>
                </a:solidFill>
                <a:latin typeface="Arial"/>
                <a:cs typeface="Arial"/>
              </a:rPr>
              <a:t>amb</a:t>
            </a:r>
            <a:r>
              <a:rPr sz="2200" b="1" spc="-4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A3838"/>
                </a:solidFill>
                <a:latin typeface="Arial"/>
                <a:cs typeface="Arial"/>
              </a:rPr>
              <a:t>temps</a:t>
            </a:r>
            <a:r>
              <a:rPr sz="2200" b="1" spc="-3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A3838"/>
                </a:solidFill>
                <a:latin typeface="Arial"/>
                <a:cs typeface="Arial"/>
              </a:rPr>
              <a:t>la</a:t>
            </a:r>
            <a:r>
              <a:rPr sz="2200" b="1" spc="-4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A3838"/>
                </a:solidFill>
                <a:latin typeface="Arial"/>
                <a:cs typeface="Arial"/>
              </a:rPr>
              <a:t>sol·licitud</a:t>
            </a:r>
            <a:r>
              <a:rPr sz="2200" b="1" spc="-1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A3838"/>
                </a:solidFill>
                <a:latin typeface="Arial"/>
                <a:cs typeface="Arial"/>
              </a:rPr>
              <a:t>i</a:t>
            </a:r>
            <a:r>
              <a:rPr sz="2200" b="1" spc="-4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A3838"/>
                </a:solidFill>
                <a:latin typeface="Arial"/>
                <a:cs typeface="Arial"/>
              </a:rPr>
              <a:t>no</a:t>
            </a:r>
            <a:r>
              <a:rPr sz="2200" b="1" spc="-3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A3838"/>
                </a:solidFill>
                <a:latin typeface="Arial"/>
                <a:cs typeface="Arial"/>
              </a:rPr>
              <a:t>la</a:t>
            </a:r>
            <a:r>
              <a:rPr sz="2200" b="1" spc="-4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A3838"/>
                </a:solidFill>
                <a:latin typeface="Arial"/>
                <a:cs typeface="Arial"/>
              </a:rPr>
              <a:t>deixes</a:t>
            </a:r>
            <a:r>
              <a:rPr sz="2200" b="1" spc="-3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A3838"/>
                </a:solidFill>
                <a:latin typeface="Arial"/>
                <a:cs typeface="Arial"/>
              </a:rPr>
              <a:t>per</a:t>
            </a:r>
            <a:r>
              <a:rPr sz="2200" b="1" spc="-4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b="1" spc="-50" dirty="0">
                <a:solidFill>
                  <a:srgbClr val="3A3838"/>
                </a:solidFill>
                <a:latin typeface="Arial"/>
                <a:cs typeface="Arial"/>
              </a:rPr>
              <a:t>a </a:t>
            </a:r>
            <a:r>
              <a:rPr sz="2200" b="1" dirty="0">
                <a:solidFill>
                  <a:srgbClr val="3A3838"/>
                </a:solidFill>
                <a:latin typeface="Arial"/>
                <a:cs typeface="Arial"/>
              </a:rPr>
              <a:t>l´últim</a:t>
            </a:r>
            <a:r>
              <a:rPr sz="2200" b="1" spc="-3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3A3838"/>
                </a:solidFill>
                <a:latin typeface="Arial"/>
                <a:cs typeface="Arial"/>
              </a:rPr>
              <a:t>dia.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AF54699-FC7C-422B-BFD0-8999EBE57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6" y="6019800"/>
            <a:ext cx="4040124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8411" y="523035"/>
            <a:ext cx="5173345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717BA2"/>
              </a:buClr>
              <a:buFont typeface="Franklin Gothic Medium"/>
              <a:buChar char="►"/>
              <a:tabLst>
                <a:tab pos="469265" algn="l"/>
              </a:tabLst>
            </a:pPr>
            <a:r>
              <a:rPr sz="2400" spc="-10" dirty="0">
                <a:solidFill>
                  <a:srgbClr val="373C53"/>
                </a:solidFill>
                <a:latin typeface="Franklin Gothic Medium"/>
                <a:cs typeface="Franklin Gothic Medium"/>
              </a:rPr>
              <a:t>https://</a:t>
            </a:r>
            <a:r>
              <a:rPr sz="2400" spc="-10" dirty="0">
                <a:solidFill>
                  <a:srgbClr val="373C53"/>
                </a:solidFill>
                <a:latin typeface="Franklin Gothic Medium"/>
                <a:cs typeface="Franklin Gothic Medium"/>
                <a:hlinkClick r:id="rId2"/>
              </a:rPr>
              <a:t>www.uv.es/uvinternacional/</a:t>
            </a:r>
            <a:endParaRPr sz="2400" dirty="0">
              <a:latin typeface="Franklin Gothic Medium"/>
              <a:cs typeface="Franklin Gothic Medium"/>
            </a:endParaRPr>
          </a:p>
          <a:p>
            <a:pPr marL="469265" indent="-456565">
              <a:lnSpc>
                <a:spcPct val="100000"/>
              </a:lnSpc>
              <a:spcBef>
                <a:spcPts val="2400"/>
              </a:spcBef>
              <a:buClr>
                <a:srgbClr val="717BA2"/>
              </a:buClr>
              <a:buChar char="►"/>
              <a:tabLst>
                <a:tab pos="469265" algn="l"/>
              </a:tabLst>
            </a:pPr>
            <a:r>
              <a:rPr lang="es-ES" sz="2400" spc="-10" dirty="0">
                <a:solidFill>
                  <a:srgbClr val="373C53"/>
                </a:solidFill>
                <a:latin typeface="Franklin Gothic Medium"/>
                <a:cs typeface="Franklin Gothic Medium"/>
                <a:hlinkClick r:id="rId3"/>
              </a:rPr>
              <a:t>p</a:t>
            </a:r>
            <a:r>
              <a:rPr sz="2400" spc="-10" dirty="0">
                <a:solidFill>
                  <a:srgbClr val="373C53"/>
                </a:solidFill>
                <a:latin typeface="Franklin Gothic Medium"/>
                <a:cs typeface="Franklin Gothic Medium"/>
                <a:hlinkClick r:id="rId3"/>
              </a:rPr>
              <a:t>rograma.internacional@uv.es</a:t>
            </a:r>
            <a:endParaRPr sz="2400" dirty="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5264" y="1866900"/>
            <a:ext cx="1985771" cy="19796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2BC49F7-F728-47C9-B602-0EB48F25B7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6" y="6019800"/>
            <a:ext cx="4040124" cy="4572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E5338E-EEEA-4D7D-94A7-1E61990358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68454"/>
            <a:ext cx="4040124" cy="21513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0653" rIns="0" bIns="0" rtlCol="0">
            <a:spAutoFit/>
          </a:bodyPr>
          <a:lstStyle/>
          <a:p>
            <a:pPr marL="51244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528592"/>
                </a:solidFill>
                <a:latin typeface="Arial"/>
                <a:cs typeface="Arial"/>
              </a:rPr>
              <a:t>On</a:t>
            </a:r>
            <a:r>
              <a:rPr sz="2800" b="1" spc="-50" dirty="0">
                <a:solidFill>
                  <a:srgbClr val="528592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528592"/>
                </a:solidFill>
                <a:latin typeface="Arial"/>
                <a:cs typeface="Arial"/>
              </a:rPr>
              <a:t>puc</a:t>
            </a:r>
            <a:r>
              <a:rPr sz="2800" b="1" spc="-45" dirty="0">
                <a:solidFill>
                  <a:srgbClr val="528592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528592"/>
                </a:solidFill>
                <a:latin typeface="Arial"/>
                <a:cs typeface="Arial"/>
              </a:rPr>
              <a:t>veure</a:t>
            </a:r>
            <a:r>
              <a:rPr sz="2800" b="1" spc="-55" dirty="0">
                <a:solidFill>
                  <a:srgbClr val="528592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528592"/>
                </a:solidFill>
                <a:latin typeface="Arial"/>
                <a:cs typeface="Arial"/>
              </a:rPr>
              <a:t>les</a:t>
            </a:r>
            <a:r>
              <a:rPr sz="2800" b="1" spc="-50" dirty="0">
                <a:solidFill>
                  <a:srgbClr val="528592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528592"/>
                </a:solidFill>
                <a:latin typeface="Arial"/>
                <a:cs typeface="Arial"/>
              </a:rPr>
              <a:t>universitats</a:t>
            </a:r>
            <a:r>
              <a:rPr sz="2800" b="1" spc="-45" dirty="0">
                <a:solidFill>
                  <a:srgbClr val="528592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528592"/>
                </a:solidFill>
                <a:latin typeface="Arial"/>
                <a:cs typeface="Arial"/>
              </a:rPr>
              <a:t>de</a:t>
            </a:r>
            <a:r>
              <a:rPr sz="2800" b="1" spc="-55" dirty="0">
                <a:solidFill>
                  <a:srgbClr val="528592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528592"/>
                </a:solidFill>
                <a:latin typeface="Arial"/>
                <a:cs typeface="Arial"/>
              </a:rPr>
              <a:t>destinació?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90428" y="1222151"/>
            <a:ext cx="5824855" cy="4051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4965" algn="l"/>
              </a:tabLst>
            </a:pP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Primera</a:t>
            </a:r>
            <a:r>
              <a:rPr sz="220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consulta</a:t>
            </a:r>
            <a:r>
              <a:rPr sz="2200" spc="-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al</a:t>
            </a:r>
            <a:r>
              <a:rPr sz="2200" spc="-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Programa</a:t>
            </a:r>
            <a:r>
              <a:rPr sz="22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Arial MT"/>
                <a:cs typeface="Arial MT"/>
              </a:rPr>
              <a:t>Internacional:</a:t>
            </a:r>
            <a:endParaRPr sz="22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200" dirty="0">
              <a:latin typeface="Arial MT"/>
              <a:cs typeface="Arial MT"/>
            </a:endParaRPr>
          </a:p>
          <a:p>
            <a:pPr marL="469265" marR="77470" indent="-457200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Consultar</a:t>
            </a:r>
            <a:r>
              <a:rPr sz="2200" spc="-40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a</a:t>
            </a:r>
            <a:r>
              <a:rPr sz="2200" spc="-30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la</a:t>
            </a:r>
            <a:r>
              <a:rPr sz="2200" spc="-45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pàgina</a:t>
            </a:r>
            <a:r>
              <a:rPr sz="2200" spc="-35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web</a:t>
            </a:r>
            <a:r>
              <a:rPr sz="2200" spc="-30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de</a:t>
            </a:r>
            <a:r>
              <a:rPr sz="2200" spc="-35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la</a:t>
            </a:r>
            <a:r>
              <a:rPr sz="2200" spc="-40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5353D"/>
                </a:solidFill>
                <a:latin typeface="Arial MT"/>
                <a:cs typeface="Arial MT"/>
              </a:rPr>
              <a:t>universitat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si</a:t>
            </a:r>
            <a:r>
              <a:rPr sz="2200" spc="-65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imparteixen</a:t>
            </a:r>
            <a:r>
              <a:rPr sz="2200" spc="-25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la</a:t>
            </a:r>
            <a:r>
              <a:rPr sz="2200" spc="-50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meua</a:t>
            </a:r>
            <a:r>
              <a:rPr sz="2200" spc="-30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titulació</a:t>
            </a:r>
            <a:r>
              <a:rPr sz="2200" spc="-70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per</a:t>
            </a:r>
            <a:r>
              <a:rPr sz="2200" spc="-40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spc="-50" dirty="0">
                <a:solidFill>
                  <a:srgbClr val="35353D"/>
                </a:solidFill>
                <a:latin typeface="Arial MT"/>
                <a:cs typeface="Arial MT"/>
              </a:rPr>
              <a:t>a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estudiants</a:t>
            </a:r>
            <a:r>
              <a:rPr sz="2200" spc="-105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5353D"/>
                </a:solidFill>
                <a:latin typeface="Arial MT"/>
                <a:cs typeface="Arial MT"/>
              </a:rPr>
              <a:t>d'intercanvi.</a:t>
            </a:r>
            <a:endParaRPr sz="22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0"/>
              </a:spcBef>
              <a:buClr>
                <a:srgbClr val="35353D"/>
              </a:buClr>
              <a:buFont typeface="Arial MT"/>
              <a:buAutoNum type="arabicPeriod"/>
            </a:pPr>
            <a:endParaRPr sz="2200" dirty="0">
              <a:latin typeface="Arial MT"/>
              <a:cs typeface="Arial MT"/>
            </a:endParaRPr>
          </a:p>
          <a:p>
            <a:pPr marL="469265" marR="247650" indent="-457200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Comprovar</a:t>
            </a:r>
            <a:r>
              <a:rPr sz="2200" spc="-35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que</a:t>
            </a:r>
            <a:r>
              <a:rPr sz="2200" spc="-60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les</a:t>
            </a:r>
            <a:r>
              <a:rPr sz="2200" spc="-70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assignatures</a:t>
            </a:r>
            <a:r>
              <a:rPr sz="2200" spc="-60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del</a:t>
            </a:r>
            <a:r>
              <a:rPr sz="2200" spc="-60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spc="-25" dirty="0">
                <a:solidFill>
                  <a:srgbClr val="35353D"/>
                </a:solidFill>
                <a:latin typeface="Arial MT"/>
                <a:cs typeface="Arial MT"/>
              </a:rPr>
              <a:t>meu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pla</a:t>
            </a:r>
            <a:r>
              <a:rPr sz="2200" spc="-55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d'estudis</a:t>
            </a:r>
            <a:r>
              <a:rPr sz="2200" spc="-40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les</a:t>
            </a:r>
            <a:r>
              <a:rPr sz="2200" spc="-60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ofereixen</a:t>
            </a:r>
            <a:r>
              <a:rPr sz="2200" spc="-40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en</a:t>
            </a:r>
            <a:r>
              <a:rPr sz="2200" spc="-35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5353D"/>
                </a:solidFill>
                <a:latin typeface="Arial MT"/>
                <a:cs typeface="Arial MT"/>
              </a:rPr>
              <a:t>anglés,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especialment</a:t>
            </a:r>
            <a:r>
              <a:rPr sz="2200" spc="-85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en</a:t>
            </a:r>
            <a:r>
              <a:rPr sz="2200" spc="-70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universitats</a:t>
            </a:r>
            <a:r>
              <a:rPr sz="2200" spc="-85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5353D"/>
                </a:solidFill>
                <a:latin typeface="Arial MT"/>
                <a:cs typeface="Arial MT"/>
              </a:rPr>
              <a:t>japoneses,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coreanes</a:t>
            </a:r>
            <a:r>
              <a:rPr sz="2200" spc="-45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5353D"/>
                </a:solidFill>
                <a:latin typeface="Arial MT"/>
                <a:cs typeface="Arial MT"/>
              </a:rPr>
              <a:t>o</a:t>
            </a:r>
            <a:r>
              <a:rPr sz="2200" spc="-50" dirty="0">
                <a:solidFill>
                  <a:srgbClr val="35353D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5353D"/>
                </a:solidFill>
                <a:latin typeface="Arial MT"/>
                <a:cs typeface="Arial MT"/>
              </a:rPr>
              <a:t>xineses.</a:t>
            </a:r>
            <a:endParaRPr sz="22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22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u="sng" spc="-10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Arial MT"/>
                <a:cs typeface="Arial MT"/>
              </a:rPr>
              <a:t>https://</a:t>
            </a:r>
            <a:r>
              <a:rPr lang="es-ES" u="sng" spc="-10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Arial MT"/>
                <a:cs typeface="Arial MT"/>
              </a:rPr>
              <a:t>ir.uv.es/</a:t>
            </a:r>
            <a:r>
              <a:rPr lang="es-ES" u="sng" spc="-10" dirty="0" err="1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Arial MT"/>
                <a:cs typeface="Arial MT"/>
              </a:rPr>
              <a:t>uvinternacional</a:t>
            </a:r>
            <a:r>
              <a:rPr lang="es-ES" u="sng" spc="-10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Arial MT"/>
                <a:cs typeface="Arial MT"/>
              </a:rPr>
              <a:t>/pi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2358ED-C124-4A60-BA06-8118F57B1A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6" y="6019800"/>
            <a:ext cx="4040124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239" y="2348483"/>
            <a:ext cx="6827519" cy="41161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2002" y="140507"/>
            <a:ext cx="75825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528592"/>
                </a:solidFill>
                <a:latin typeface="Arial"/>
                <a:cs typeface="Arial"/>
              </a:rPr>
              <a:t>On</a:t>
            </a:r>
            <a:r>
              <a:rPr sz="2800" b="1" spc="-50" dirty="0">
                <a:solidFill>
                  <a:srgbClr val="528592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528592"/>
                </a:solidFill>
                <a:latin typeface="Arial"/>
                <a:cs typeface="Arial"/>
              </a:rPr>
              <a:t>puc</a:t>
            </a:r>
            <a:r>
              <a:rPr sz="2800" b="1" spc="-45" dirty="0">
                <a:solidFill>
                  <a:srgbClr val="528592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528592"/>
                </a:solidFill>
                <a:latin typeface="Arial"/>
                <a:cs typeface="Arial"/>
              </a:rPr>
              <a:t>veure</a:t>
            </a:r>
            <a:r>
              <a:rPr sz="2800" b="1" spc="-55" dirty="0">
                <a:solidFill>
                  <a:srgbClr val="528592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528592"/>
                </a:solidFill>
                <a:latin typeface="Arial"/>
                <a:cs typeface="Arial"/>
              </a:rPr>
              <a:t>les</a:t>
            </a:r>
            <a:r>
              <a:rPr sz="2800" b="1" spc="-50" dirty="0">
                <a:solidFill>
                  <a:srgbClr val="528592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528592"/>
                </a:solidFill>
                <a:latin typeface="Arial"/>
                <a:cs typeface="Arial"/>
              </a:rPr>
              <a:t>universitats</a:t>
            </a:r>
            <a:r>
              <a:rPr sz="2800" b="1" spc="-45" dirty="0">
                <a:solidFill>
                  <a:srgbClr val="528592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528592"/>
                </a:solidFill>
                <a:latin typeface="Arial"/>
                <a:cs typeface="Arial"/>
              </a:rPr>
              <a:t>de</a:t>
            </a:r>
            <a:r>
              <a:rPr sz="2800" b="1" spc="-55" dirty="0">
                <a:solidFill>
                  <a:srgbClr val="528592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528592"/>
                </a:solidFill>
                <a:latin typeface="Arial"/>
                <a:cs typeface="Arial"/>
              </a:rPr>
              <a:t>destinació?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6226" y="665251"/>
            <a:ext cx="5808980" cy="1442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4965" algn="l"/>
              </a:tabLst>
            </a:pP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Segona</a:t>
            </a:r>
            <a:r>
              <a:rPr sz="2200" spc="-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consulta</a:t>
            </a:r>
            <a:r>
              <a:rPr sz="2200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al</a:t>
            </a:r>
            <a:r>
              <a:rPr sz="2200" spc="-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Programa</a:t>
            </a:r>
            <a:r>
              <a:rPr sz="220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Arial MT"/>
                <a:cs typeface="Arial MT"/>
              </a:rPr>
              <a:t>Internacional: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10"/>
              </a:spcBef>
            </a:pPr>
            <a:endParaRPr sz="2200">
              <a:latin typeface="Arial MT"/>
              <a:cs typeface="Arial MT"/>
            </a:endParaRPr>
          </a:p>
          <a:p>
            <a:pPr marL="12700" marR="300990">
              <a:lnSpc>
                <a:spcPct val="100000"/>
              </a:lnSpc>
              <a:tabLst>
                <a:tab pos="2127885" algn="l"/>
              </a:tabLst>
            </a:pP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Consultar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el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requisit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lingüístic</a:t>
            </a:r>
            <a:r>
              <a:rPr sz="2200" spc="-5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i</a:t>
            </a:r>
            <a:r>
              <a:rPr sz="2200" spc="-6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el</a:t>
            </a:r>
            <a:r>
              <a:rPr sz="22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nombre</a:t>
            </a:r>
            <a:r>
              <a:rPr sz="2200" spc="-3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25" dirty="0">
                <a:solidFill>
                  <a:srgbClr val="3A3838"/>
                </a:solidFill>
                <a:latin typeface="Arial MT"/>
                <a:cs typeface="Arial MT"/>
              </a:rPr>
              <a:t>de 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places</a:t>
            </a:r>
            <a:r>
              <a:rPr sz="2200" spc="-6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3A3838"/>
                </a:solidFill>
                <a:latin typeface="Arial MT"/>
                <a:cs typeface="Arial MT"/>
              </a:rPr>
              <a:t>oferides:</a:t>
            </a:r>
            <a:r>
              <a:rPr sz="2200" dirty="0">
                <a:solidFill>
                  <a:srgbClr val="3A3838"/>
                </a:solidFill>
                <a:latin typeface="Arial MT"/>
                <a:cs typeface="Arial MT"/>
              </a:rPr>
              <a:t>	</a:t>
            </a:r>
            <a:r>
              <a:rPr sz="2000" u="sng" spc="-10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Arial MT"/>
                <a:cs typeface="Arial MT"/>
                <a:hlinkClick r:id="rId3"/>
              </a:rPr>
              <a:t>www.uv.es/portalumne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8976"/>
            <a:ext cx="9107448" cy="64495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4535" y="1868347"/>
            <a:ext cx="7383145" cy="3225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7830" indent="-405130">
              <a:lnSpc>
                <a:spcPct val="100000"/>
              </a:lnSpc>
              <a:spcBef>
                <a:spcPts val="95"/>
              </a:spcBef>
              <a:buClr>
                <a:srgbClr val="717BA2"/>
              </a:buClr>
              <a:buFont typeface="Arial MT"/>
              <a:buChar char="•"/>
              <a:tabLst>
                <a:tab pos="417830" algn="l"/>
              </a:tabLst>
            </a:pPr>
            <a:r>
              <a:rPr sz="2800" spc="55" dirty="0">
                <a:solidFill>
                  <a:srgbClr val="373C53"/>
                </a:solidFill>
                <a:latin typeface="Arial MT"/>
                <a:cs typeface="Arial MT"/>
              </a:rPr>
              <a:t>42</a:t>
            </a:r>
            <a:r>
              <a:rPr sz="2800" spc="315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800" spc="80" dirty="0">
                <a:solidFill>
                  <a:srgbClr val="373C53"/>
                </a:solidFill>
                <a:latin typeface="Arial MT"/>
                <a:cs typeface="Arial MT"/>
              </a:rPr>
              <a:t>ECTS</a:t>
            </a:r>
            <a:r>
              <a:rPr sz="2800" spc="340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800" spc="110" dirty="0">
                <a:solidFill>
                  <a:srgbClr val="373C53"/>
                </a:solidFill>
                <a:latin typeface="Arial MT"/>
                <a:cs typeface="Arial MT"/>
              </a:rPr>
              <a:t>aprovats</a:t>
            </a:r>
            <a:r>
              <a:rPr sz="2800" spc="350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373C53"/>
                </a:solidFill>
                <a:latin typeface="Arial MT"/>
                <a:cs typeface="Arial MT"/>
              </a:rPr>
              <a:t>a</a:t>
            </a:r>
            <a:r>
              <a:rPr sz="2800" spc="315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800" spc="60" dirty="0">
                <a:solidFill>
                  <a:srgbClr val="373C53"/>
                </a:solidFill>
                <a:latin typeface="Arial MT"/>
                <a:cs typeface="Arial MT"/>
              </a:rPr>
              <a:t>la</a:t>
            </a:r>
            <a:r>
              <a:rPr sz="2800" spc="325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800" spc="65" dirty="0">
                <a:solidFill>
                  <a:srgbClr val="373C53"/>
                </a:solidFill>
                <a:latin typeface="Arial MT"/>
                <a:cs typeface="Arial MT"/>
              </a:rPr>
              <a:t>fi</a:t>
            </a:r>
            <a:r>
              <a:rPr sz="2800" spc="300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800" spc="80" dirty="0">
                <a:solidFill>
                  <a:srgbClr val="373C53"/>
                </a:solidFill>
                <a:latin typeface="Arial MT"/>
                <a:cs typeface="Arial MT"/>
              </a:rPr>
              <a:t>del</a:t>
            </a:r>
            <a:r>
              <a:rPr sz="2800" spc="325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800" spc="95" dirty="0">
                <a:solidFill>
                  <a:srgbClr val="373C53"/>
                </a:solidFill>
                <a:latin typeface="Arial MT"/>
                <a:cs typeface="Arial MT"/>
              </a:rPr>
              <a:t>curs</a:t>
            </a:r>
            <a:r>
              <a:rPr sz="2800" spc="330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800" spc="130" dirty="0">
                <a:solidFill>
                  <a:srgbClr val="373C53"/>
                </a:solidFill>
                <a:latin typeface="Arial MT"/>
                <a:cs typeface="Arial MT"/>
              </a:rPr>
              <a:t>2</a:t>
            </a:r>
            <a:r>
              <a:rPr lang="es-ES" sz="2800" spc="130" dirty="0">
                <a:solidFill>
                  <a:srgbClr val="373C53"/>
                </a:solidFill>
                <a:latin typeface="Arial MT"/>
                <a:cs typeface="Arial MT"/>
              </a:rPr>
              <a:t>4</a:t>
            </a:r>
            <a:r>
              <a:rPr sz="2800" spc="130" dirty="0">
                <a:solidFill>
                  <a:srgbClr val="373C53"/>
                </a:solidFill>
                <a:latin typeface="Arial MT"/>
                <a:cs typeface="Arial MT"/>
              </a:rPr>
              <a:t>-</a:t>
            </a:r>
            <a:r>
              <a:rPr sz="2800" spc="100" dirty="0">
                <a:solidFill>
                  <a:srgbClr val="373C53"/>
                </a:solidFill>
                <a:latin typeface="Arial MT"/>
                <a:cs typeface="Arial MT"/>
              </a:rPr>
              <a:t>2</a:t>
            </a:r>
            <a:r>
              <a:rPr lang="es-ES" sz="2800" spc="100" dirty="0">
                <a:solidFill>
                  <a:srgbClr val="373C53"/>
                </a:solidFill>
                <a:latin typeface="Arial MT"/>
                <a:cs typeface="Arial MT"/>
              </a:rPr>
              <a:t>5</a:t>
            </a:r>
            <a:endParaRPr sz="2800" dirty="0">
              <a:latin typeface="Arial MT"/>
              <a:cs typeface="Arial MT"/>
            </a:endParaRPr>
          </a:p>
          <a:p>
            <a:pPr marL="417830" indent="-405130">
              <a:lnSpc>
                <a:spcPct val="100000"/>
              </a:lnSpc>
              <a:spcBef>
                <a:spcPts val="2795"/>
              </a:spcBef>
              <a:buClr>
                <a:srgbClr val="717BA2"/>
              </a:buClr>
              <a:buChar char="•"/>
              <a:tabLst>
                <a:tab pos="417830" algn="l"/>
              </a:tabLst>
            </a:pPr>
            <a:r>
              <a:rPr sz="2800" spc="110" dirty="0">
                <a:solidFill>
                  <a:srgbClr val="373C53"/>
                </a:solidFill>
                <a:latin typeface="Arial MT"/>
                <a:cs typeface="Arial MT"/>
              </a:rPr>
              <a:t>Requisit</a:t>
            </a:r>
            <a:r>
              <a:rPr sz="2800" spc="375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800" spc="125" dirty="0">
                <a:solidFill>
                  <a:srgbClr val="373C53"/>
                </a:solidFill>
                <a:latin typeface="Arial MT"/>
                <a:cs typeface="Arial MT"/>
              </a:rPr>
              <a:t>lingüístic</a:t>
            </a:r>
            <a:endParaRPr sz="2800" dirty="0">
              <a:latin typeface="Arial MT"/>
              <a:cs typeface="Arial MT"/>
            </a:endParaRPr>
          </a:p>
          <a:p>
            <a:pPr marL="417830" indent="-405130">
              <a:lnSpc>
                <a:spcPct val="100000"/>
              </a:lnSpc>
              <a:spcBef>
                <a:spcPts val="2810"/>
              </a:spcBef>
              <a:buClr>
                <a:srgbClr val="717BA2"/>
              </a:buClr>
              <a:buChar char="•"/>
              <a:tabLst>
                <a:tab pos="417830" algn="l"/>
              </a:tabLst>
            </a:pPr>
            <a:r>
              <a:rPr sz="2800" spc="114" dirty="0">
                <a:solidFill>
                  <a:srgbClr val="373C53"/>
                </a:solidFill>
                <a:latin typeface="Arial MT"/>
                <a:cs typeface="Arial MT"/>
              </a:rPr>
              <a:t>Requisits</a:t>
            </a:r>
            <a:r>
              <a:rPr sz="2800" spc="355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800" spc="120" dirty="0">
                <a:solidFill>
                  <a:srgbClr val="373C53"/>
                </a:solidFill>
                <a:latin typeface="Arial MT"/>
                <a:cs typeface="Arial MT"/>
              </a:rPr>
              <a:t>específics</a:t>
            </a:r>
            <a:r>
              <a:rPr sz="2800" spc="345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800" spc="55" dirty="0">
                <a:solidFill>
                  <a:srgbClr val="373C53"/>
                </a:solidFill>
                <a:latin typeface="Arial MT"/>
                <a:cs typeface="Arial MT"/>
              </a:rPr>
              <a:t>de</a:t>
            </a:r>
            <a:r>
              <a:rPr sz="2800" spc="305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800" spc="60" dirty="0">
                <a:solidFill>
                  <a:srgbClr val="373C53"/>
                </a:solidFill>
                <a:latin typeface="Arial MT"/>
                <a:cs typeface="Arial MT"/>
              </a:rPr>
              <a:t>la</a:t>
            </a:r>
            <a:r>
              <a:rPr sz="2800" spc="320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800" spc="125" dirty="0">
                <a:solidFill>
                  <a:srgbClr val="373C53"/>
                </a:solidFill>
                <a:latin typeface="Arial MT"/>
                <a:cs typeface="Arial MT"/>
              </a:rPr>
              <a:t>titulació</a:t>
            </a:r>
            <a:endParaRPr sz="2800" dirty="0">
              <a:latin typeface="Arial MT"/>
              <a:cs typeface="Arial MT"/>
            </a:endParaRPr>
          </a:p>
          <a:p>
            <a:pPr marL="417830" marR="794385" indent="-405765">
              <a:lnSpc>
                <a:spcPct val="100000"/>
              </a:lnSpc>
              <a:spcBef>
                <a:spcPts val="2795"/>
              </a:spcBef>
              <a:buClr>
                <a:srgbClr val="717BA2"/>
              </a:buClr>
              <a:buChar char="•"/>
              <a:tabLst>
                <a:tab pos="417830" algn="l"/>
              </a:tabLst>
            </a:pPr>
            <a:r>
              <a:rPr sz="2800" spc="114" dirty="0">
                <a:solidFill>
                  <a:srgbClr val="373C53"/>
                </a:solidFill>
                <a:latin typeface="Arial MT"/>
                <a:cs typeface="Arial MT"/>
              </a:rPr>
              <a:t>Requisits</a:t>
            </a:r>
            <a:r>
              <a:rPr sz="2800" spc="360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800" spc="120" dirty="0">
                <a:solidFill>
                  <a:srgbClr val="373C53"/>
                </a:solidFill>
                <a:latin typeface="Arial MT"/>
                <a:cs typeface="Arial MT"/>
              </a:rPr>
              <a:t>universitat</a:t>
            </a:r>
            <a:r>
              <a:rPr sz="2800" spc="355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800" spc="55" dirty="0">
                <a:solidFill>
                  <a:srgbClr val="373C53"/>
                </a:solidFill>
                <a:latin typeface="Arial MT"/>
                <a:cs typeface="Arial MT"/>
              </a:rPr>
              <a:t>de</a:t>
            </a:r>
            <a:r>
              <a:rPr sz="2800" spc="320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800" spc="120" dirty="0">
                <a:solidFill>
                  <a:srgbClr val="373C53"/>
                </a:solidFill>
                <a:latin typeface="Arial MT"/>
                <a:cs typeface="Arial MT"/>
              </a:rPr>
              <a:t>destinació: </a:t>
            </a:r>
            <a:r>
              <a:rPr sz="2800" spc="114" dirty="0">
                <a:solidFill>
                  <a:srgbClr val="373C53"/>
                </a:solidFill>
                <a:latin typeface="Arial MT"/>
                <a:cs typeface="Arial MT"/>
              </a:rPr>
              <a:t>consultar</a:t>
            </a:r>
            <a:r>
              <a:rPr sz="2800" spc="370" dirty="0">
                <a:solidFill>
                  <a:srgbClr val="373C53"/>
                </a:solidFill>
                <a:latin typeface="Arial MT"/>
                <a:cs typeface="Arial MT"/>
              </a:rPr>
              <a:t> </a:t>
            </a:r>
            <a:r>
              <a:rPr sz="2800" spc="100" dirty="0">
                <a:solidFill>
                  <a:srgbClr val="373C53"/>
                </a:solidFill>
                <a:latin typeface="Arial MT"/>
                <a:cs typeface="Arial MT"/>
              </a:rPr>
              <a:t>web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0498" y="425491"/>
            <a:ext cx="769683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Requisits</a:t>
            </a:r>
            <a:r>
              <a:rPr sz="32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per</a:t>
            </a:r>
            <a:r>
              <a:rPr sz="32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al</a:t>
            </a:r>
            <a:r>
              <a:rPr sz="32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Programa</a:t>
            </a:r>
            <a:r>
              <a:rPr sz="32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Arial"/>
                <a:cs typeface="Arial"/>
              </a:rPr>
              <a:t>Internacional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0D425E-9DA8-4D7D-B8F7-D01597D66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6" y="6019800"/>
            <a:ext cx="4040124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9871" y="137459"/>
            <a:ext cx="41560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528592"/>
                </a:solidFill>
                <a:latin typeface="Arial"/>
                <a:cs typeface="Arial"/>
              </a:rPr>
              <a:t>Criteris</a:t>
            </a:r>
            <a:r>
              <a:rPr sz="3200" b="1" spc="-80" dirty="0">
                <a:solidFill>
                  <a:srgbClr val="52859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528592"/>
                </a:solidFill>
                <a:latin typeface="Arial"/>
                <a:cs typeface="Arial"/>
              </a:rPr>
              <a:t>d’adjudicació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7539" y="1004604"/>
            <a:ext cx="7174230" cy="4608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14015" marR="5080" indent="-290195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6FC0"/>
                </a:solidFill>
                <a:latin typeface="Arial"/>
                <a:cs typeface="Arial"/>
              </a:rPr>
              <a:t>Com</a:t>
            </a:r>
            <a:r>
              <a:rPr sz="2800" b="1" spc="-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6FC0"/>
                </a:solidFill>
                <a:latin typeface="Arial"/>
                <a:cs typeface="Arial"/>
              </a:rPr>
              <a:t>s'adjudiquen</a:t>
            </a:r>
            <a:r>
              <a:rPr sz="28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6FC0"/>
                </a:solidFill>
                <a:latin typeface="Arial"/>
                <a:cs typeface="Arial"/>
              </a:rPr>
              <a:t>les</a:t>
            </a:r>
            <a:r>
              <a:rPr sz="2800" b="1" spc="-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6FC0"/>
                </a:solidFill>
                <a:latin typeface="Arial"/>
                <a:cs typeface="Arial"/>
              </a:rPr>
              <a:t>places</a:t>
            </a:r>
            <a:r>
              <a:rPr sz="2800" b="1" spc="-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6FC0"/>
                </a:solidFill>
                <a:latin typeface="Arial"/>
                <a:cs typeface="Arial"/>
              </a:rPr>
              <a:t>semestrals</a:t>
            </a:r>
            <a:r>
              <a:rPr sz="2800" b="1" spc="-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006FC0"/>
                </a:solidFill>
                <a:latin typeface="Arial"/>
                <a:cs typeface="Arial"/>
              </a:rPr>
              <a:t>o </a:t>
            </a:r>
            <a:r>
              <a:rPr sz="2800" b="1" spc="-10" dirty="0">
                <a:solidFill>
                  <a:srgbClr val="006FC0"/>
                </a:solidFill>
                <a:latin typeface="Arial"/>
                <a:cs typeface="Arial"/>
              </a:rPr>
              <a:t>anuals?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>
              <a:latin typeface="Arial"/>
              <a:cs typeface="Arial"/>
            </a:endParaRPr>
          </a:p>
          <a:p>
            <a:pPr marL="230504" marR="885825">
              <a:lnSpc>
                <a:spcPts val="2380"/>
              </a:lnSpc>
            </a:pPr>
            <a:r>
              <a:rPr sz="2200" spc="125" dirty="0">
                <a:solidFill>
                  <a:srgbClr val="3A3838"/>
                </a:solidFill>
                <a:latin typeface="Arial MT"/>
                <a:cs typeface="Arial MT"/>
              </a:rPr>
              <a:t>L'adjudicació</a:t>
            </a:r>
            <a:r>
              <a:rPr sz="2200" spc="35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60" dirty="0">
                <a:solidFill>
                  <a:srgbClr val="3A3838"/>
                </a:solidFill>
                <a:latin typeface="Arial MT"/>
                <a:cs typeface="Arial MT"/>
              </a:rPr>
              <a:t>de</a:t>
            </a:r>
            <a:r>
              <a:rPr sz="2200" spc="32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85" dirty="0">
                <a:solidFill>
                  <a:srgbClr val="3A3838"/>
                </a:solidFill>
                <a:latin typeface="Arial MT"/>
                <a:cs typeface="Arial MT"/>
              </a:rPr>
              <a:t>les</a:t>
            </a:r>
            <a:r>
              <a:rPr sz="2200" spc="32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120" dirty="0">
                <a:solidFill>
                  <a:srgbClr val="3A3838"/>
                </a:solidFill>
                <a:latin typeface="Arial MT"/>
                <a:cs typeface="Arial MT"/>
              </a:rPr>
              <a:t>destinacions</a:t>
            </a:r>
            <a:r>
              <a:rPr sz="2200" spc="37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110" dirty="0">
                <a:solidFill>
                  <a:srgbClr val="3A3838"/>
                </a:solidFill>
                <a:latin typeface="Arial MT"/>
                <a:cs typeface="Arial MT"/>
              </a:rPr>
              <a:t>tindrà</a:t>
            </a:r>
            <a:r>
              <a:rPr sz="2200" spc="35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105" dirty="0">
                <a:solidFill>
                  <a:srgbClr val="3A3838"/>
                </a:solidFill>
                <a:latin typeface="Arial MT"/>
                <a:cs typeface="Arial MT"/>
              </a:rPr>
              <a:t>en compte</a:t>
            </a:r>
            <a:r>
              <a:rPr sz="2200" spc="35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65" dirty="0">
                <a:solidFill>
                  <a:srgbClr val="3A3838"/>
                </a:solidFill>
                <a:latin typeface="Arial MT"/>
                <a:cs typeface="Arial MT"/>
              </a:rPr>
              <a:t>la</a:t>
            </a:r>
            <a:r>
              <a:rPr sz="2200" spc="31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110" dirty="0">
                <a:solidFill>
                  <a:srgbClr val="3A3838"/>
                </a:solidFill>
                <a:latin typeface="Arial MT"/>
                <a:cs typeface="Arial MT"/>
              </a:rPr>
              <a:t>duració</a:t>
            </a:r>
            <a:r>
              <a:rPr sz="2200" spc="3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114" dirty="0">
                <a:solidFill>
                  <a:srgbClr val="3A3838"/>
                </a:solidFill>
                <a:latin typeface="Arial MT"/>
                <a:cs typeface="Arial MT"/>
              </a:rPr>
              <a:t>demandada</a:t>
            </a:r>
            <a:r>
              <a:rPr sz="2200" spc="37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85" dirty="0">
                <a:solidFill>
                  <a:srgbClr val="3A3838"/>
                </a:solidFill>
                <a:latin typeface="Arial MT"/>
                <a:cs typeface="Arial MT"/>
              </a:rPr>
              <a:t>per</a:t>
            </a:r>
            <a:r>
              <a:rPr sz="2200" spc="33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110" dirty="0">
                <a:solidFill>
                  <a:srgbClr val="3A3838"/>
                </a:solidFill>
                <a:latin typeface="Arial MT"/>
                <a:cs typeface="Arial MT"/>
              </a:rPr>
              <a:t>cada</a:t>
            </a:r>
            <a:endParaRPr sz="2200">
              <a:latin typeface="Arial MT"/>
              <a:cs typeface="Arial MT"/>
            </a:endParaRPr>
          </a:p>
          <a:p>
            <a:pPr marL="230504">
              <a:lnSpc>
                <a:spcPts val="2335"/>
              </a:lnSpc>
            </a:pPr>
            <a:r>
              <a:rPr sz="2200" spc="110" dirty="0">
                <a:solidFill>
                  <a:srgbClr val="3A3838"/>
                </a:solidFill>
                <a:latin typeface="Arial MT"/>
                <a:cs typeface="Arial MT"/>
              </a:rPr>
              <a:t>estudiant.</a:t>
            </a:r>
            <a:endParaRPr sz="2200">
              <a:latin typeface="Arial MT"/>
              <a:cs typeface="Arial MT"/>
            </a:endParaRPr>
          </a:p>
          <a:p>
            <a:pPr marL="230504">
              <a:lnSpc>
                <a:spcPts val="2510"/>
              </a:lnSpc>
              <a:spcBef>
                <a:spcPts val="2110"/>
              </a:spcBef>
            </a:pPr>
            <a:r>
              <a:rPr sz="2200" spc="80" dirty="0">
                <a:solidFill>
                  <a:srgbClr val="3A3838"/>
                </a:solidFill>
                <a:latin typeface="Arial MT"/>
                <a:cs typeface="Arial MT"/>
              </a:rPr>
              <a:t>Les</a:t>
            </a:r>
            <a:r>
              <a:rPr sz="2200" spc="33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120" dirty="0">
                <a:solidFill>
                  <a:srgbClr val="3A3838"/>
                </a:solidFill>
                <a:latin typeface="Arial MT"/>
                <a:cs typeface="Arial MT"/>
              </a:rPr>
              <a:t>destinacions</a:t>
            </a:r>
            <a:r>
              <a:rPr sz="2200" spc="37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114" dirty="0">
                <a:solidFill>
                  <a:srgbClr val="3A3838"/>
                </a:solidFill>
                <a:latin typeface="Arial MT"/>
                <a:cs typeface="Arial MT"/>
              </a:rPr>
              <a:t>s'aniran</a:t>
            </a:r>
            <a:r>
              <a:rPr sz="2200" spc="36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120" dirty="0">
                <a:solidFill>
                  <a:srgbClr val="3A3838"/>
                </a:solidFill>
                <a:latin typeface="Arial MT"/>
                <a:cs typeface="Arial MT"/>
              </a:rPr>
              <a:t>adjudicant</a:t>
            </a:r>
            <a:r>
              <a:rPr sz="2200" spc="36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95" dirty="0">
                <a:solidFill>
                  <a:srgbClr val="3A3838"/>
                </a:solidFill>
                <a:latin typeface="Arial MT"/>
                <a:cs typeface="Arial MT"/>
              </a:rPr>
              <a:t>fins</a:t>
            </a:r>
            <a:r>
              <a:rPr sz="2200" spc="33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-50" dirty="0">
                <a:solidFill>
                  <a:srgbClr val="3A3838"/>
                </a:solidFill>
                <a:latin typeface="Arial MT"/>
                <a:cs typeface="Arial MT"/>
              </a:rPr>
              <a:t>a</a:t>
            </a:r>
            <a:endParaRPr sz="2200">
              <a:latin typeface="Arial MT"/>
              <a:cs typeface="Arial MT"/>
            </a:endParaRPr>
          </a:p>
          <a:p>
            <a:pPr marL="230504" marR="344170">
              <a:lnSpc>
                <a:spcPts val="2380"/>
              </a:lnSpc>
              <a:spcBef>
                <a:spcPts val="165"/>
              </a:spcBef>
            </a:pPr>
            <a:r>
              <a:rPr sz="2200" spc="110" dirty="0">
                <a:solidFill>
                  <a:srgbClr val="3A3838"/>
                </a:solidFill>
                <a:latin typeface="Arial MT"/>
                <a:cs typeface="Arial MT"/>
              </a:rPr>
              <a:t>esgotar</a:t>
            </a:r>
            <a:r>
              <a:rPr sz="2200" spc="35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65" dirty="0">
                <a:solidFill>
                  <a:srgbClr val="3A3838"/>
                </a:solidFill>
                <a:latin typeface="Arial MT"/>
                <a:cs typeface="Arial MT"/>
              </a:rPr>
              <a:t>la</a:t>
            </a:r>
            <a:r>
              <a:rPr sz="2200" spc="31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90" dirty="0">
                <a:solidFill>
                  <a:srgbClr val="3A3838"/>
                </a:solidFill>
                <a:latin typeface="Arial MT"/>
                <a:cs typeface="Arial MT"/>
              </a:rPr>
              <a:t>suma</a:t>
            </a:r>
            <a:r>
              <a:rPr sz="2200" spc="34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105" dirty="0">
                <a:solidFill>
                  <a:srgbClr val="3A3838"/>
                </a:solidFill>
                <a:latin typeface="Arial MT"/>
                <a:cs typeface="Arial MT"/>
              </a:rPr>
              <a:t>total</a:t>
            </a:r>
            <a:r>
              <a:rPr sz="2200" spc="33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95" dirty="0">
                <a:solidFill>
                  <a:srgbClr val="3A3838"/>
                </a:solidFill>
                <a:latin typeface="Arial MT"/>
                <a:cs typeface="Arial MT"/>
              </a:rPr>
              <a:t>dels</a:t>
            </a:r>
            <a:r>
              <a:rPr sz="2200" spc="32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114" dirty="0">
                <a:solidFill>
                  <a:srgbClr val="3A3838"/>
                </a:solidFill>
                <a:latin typeface="Arial MT"/>
                <a:cs typeface="Arial MT"/>
              </a:rPr>
              <a:t>períodes</a:t>
            </a:r>
            <a:r>
              <a:rPr sz="2200" spc="36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60" dirty="0">
                <a:solidFill>
                  <a:srgbClr val="3A3838"/>
                </a:solidFill>
                <a:latin typeface="Arial MT"/>
                <a:cs typeface="Arial MT"/>
              </a:rPr>
              <a:t>de</a:t>
            </a:r>
            <a:r>
              <a:rPr sz="2200" spc="32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100" dirty="0">
                <a:solidFill>
                  <a:srgbClr val="3A3838"/>
                </a:solidFill>
                <a:latin typeface="Arial MT"/>
                <a:cs typeface="Arial MT"/>
              </a:rPr>
              <a:t>duració </a:t>
            </a:r>
            <a:r>
              <a:rPr sz="2200" spc="110" dirty="0">
                <a:solidFill>
                  <a:srgbClr val="3A3838"/>
                </a:solidFill>
                <a:latin typeface="Arial MT"/>
                <a:cs typeface="Arial MT"/>
              </a:rPr>
              <a:t>oferits</a:t>
            </a:r>
            <a:r>
              <a:rPr sz="2200" spc="35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60" dirty="0">
                <a:solidFill>
                  <a:srgbClr val="3A3838"/>
                </a:solidFill>
                <a:latin typeface="Arial MT"/>
                <a:cs typeface="Arial MT"/>
              </a:rPr>
              <a:t>en</a:t>
            </a:r>
            <a:r>
              <a:rPr sz="2200" spc="32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95" dirty="0">
                <a:solidFill>
                  <a:srgbClr val="3A3838"/>
                </a:solidFill>
                <a:latin typeface="Arial MT"/>
                <a:cs typeface="Arial MT"/>
              </a:rPr>
              <a:t>cada</a:t>
            </a:r>
            <a:r>
              <a:rPr sz="2200" spc="32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2200" spc="110" dirty="0">
                <a:solidFill>
                  <a:srgbClr val="3A3838"/>
                </a:solidFill>
                <a:latin typeface="Arial MT"/>
                <a:cs typeface="Arial MT"/>
              </a:rPr>
              <a:t>destinació.</a:t>
            </a:r>
            <a:endParaRPr sz="2200">
              <a:latin typeface="Arial MT"/>
              <a:cs typeface="Arial MT"/>
            </a:endParaRPr>
          </a:p>
          <a:p>
            <a:pPr marL="230504">
              <a:lnSpc>
                <a:spcPts val="2510"/>
              </a:lnSpc>
              <a:spcBef>
                <a:spcPts val="2070"/>
              </a:spcBef>
            </a:pPr>
            <a:r>
              <a:rPr sz="2200" spc="80" dirty="0">
                <a:solidFill>
                  <a:srgbClr val="FF0000"/>
                </a:solidFill>
                <a:latin typeface="Arial MT"/>
                <a:cs typeface="Arial MT"/>
              </a:rPr>
              <a:t>Les</a:t>
            </a:r>
            <a:r>
              <a:rPr sz="2200" spc="3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spc="110" dirty="0">
                <a:solidFill>
                  <a:srgbClr val="FF0000"/>
                </a:solidFill>
                <a:latin typeface="Arial MT"/>
                <a:cs typeface="Arial MT"/>
              </a:rPr>
              <a:t>estades</a:t>
            </a:r>
            <a:r>
              <a:rPr sz="2200" spc="3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spc="114" dirty="0">
                <a:solidFill>
                  <a:srgbClr val="FF0000"/>
                </a:solidFill>
                <a:latin typeface="Arial MT"/>
                <a:cs typeface="Arial MT"/>
              </a:rPr>
              <a:t>semestrals</a:t>
            </a:r>
            <a:r>
              <a:rPr sz="2200" spc="39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spc="120" dirty="0">
                <a:solidFill>
                  <a:srgbClr val="FF0000"/>
                </a:solidFill>
                <a:latin typeface="Arial MT"/>
                <a:cs typeface="Arial MT"/>
              </a:rPr>
              <a:t>consumeixen</a:t>
            </a:r>
            <a:r>
              <a:rPr sz="2200" spc="38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spc="105" dirty="0">
                <a:solidFill>
                  <a:srgbClr val="FF0000"/>
                </a:solidFill>
                <a:latin typeface="Arial MT"/>
                <a:cs typeface="Arial MT"/>
              </a:rPr>
              <a:t>un</a:t>
            </a:r>
            <a:endParaRPr sz="2200">
              <a:latin typeface="Arial MT"/>
              <a:cs typeface="Arial MT"/>
            </a:endParaRPr>
          </a:p>
          <a:p>
            <a:pPr marL="230504" marR="129539">
              <a:lnSpc>
                <a:spcPts val="2380"/>
              </a:lnSpc>
              <a:spcBef>
                <a:spcPts val="165"/>
              </a:spcBef>
            </a:pPr>
            <a:r>
              <a:rPr sz="2200" spc="114" dirty="0">
                <a:solidFill>
                  <a:srgbClr val="FF0000"/>
                </a:solidFill>
                <a:latin typeface="Arial MT"/>
                <a:cs typeface="Arial MT"/>
              </a:rPr>
              <a:t>semestre.</a:t>
            </a:r>
            <a:r>
              <a:rPr sz="2200" spc="3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spc="80" dirty="0">
                <a:solidFill>
                  <a:srgbClr val="FF0000"/>
                </a:solidFill>
                <a:latin typeface="Arial MT"/>
                <a:cs typeface="Arial MT"/>
              </a:rPr>
              <a:t>Les</a:t>
            </a:r>
            <a:r>
              <a:rPr sz="2200" spc="3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spc="110" dirty="0">
                <a:solidFill>
                  <a:srgbClr val="FF0000"/>
                </a:solidFill>
                <a:latin typeface="Arial MT"/>
                <a:cs typeface="Arial MT"/>
              </a:rPr>
              <a:t>estades</a:t>
            </a:r>
            <a:r>
              <a:rPr sz="2200" spc="3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spc="110" dirty="0">
                <a:solidFill>
                  <a:srgbClr val="FF0000"/>
                </a:solidFill>
                <a:latin typeface="Arial MT"/>
                <a:cs typeface="Arial MT"/>
              </a:rPr>
              <a:t>anuals</a:t>
            </a:r>
            <a:r>
              <a:rPr sz="2200" spc="3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spc="120" dirty="0">
                <a:solidFill>
                  <a:srgbClr val="FF0000"/>
                </a:solidFill>
                <a:latin typeface="Arial MT"/>
                <a:cs typeface="Arial MT"/>
              </a:rPr>
              <a:t>consumeixen</a:t>
            </a:r>
            <a:r>
              <a:rPr sz="2200" spc="3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spc="105" dirty="0">
                <a:solidFill>
                  <a:srgbClr val="FF0000"/>
                </a:solidFill>
                <a:latin typeface="Arial MT"/>
                <a:cs typeface="Arial MT"/>
              </a:rPr>
              <a:t>dos </a:t>
            </a:r>
            <a:r>
              <a:rPr sz="2200" spc="110" dirty="0">
                <a:solidFill>
                  <a:srgbClr val="FF0000"/>
                </a:solidFill>
                <a:latin typeface="Arial MT"/>
                <a:cs typeface="Arial MT"/>
              </a:rPr>
              <a:t>semestres.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52CF2C-0763-4324-A0F6-F30C5822A9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6" y="6019800"/>
            <a:ext cx="4040124" cy="457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1606</Words>
  <Application>Microsoft Office PowerPoint</Application>
  <PresentationFormat>Presentación en pantalla (4:3)</PresentationFormat>
  <Paragraphs>225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2" baseType="lpstr">
      <vt:lpstr>Arial</vt:lpstr>
      <vt:lpstr>Arial MT</vt:lpstr>
      <vt:lpstr>Calibri</vt:lpstr>
      <vt:lpstr>Cambria</vt:lpstr>
      <vt:lpstr>Franklin Gothic Medium</vt:lpstr>
      <vt:lpstr>Leelawadee UI</vt:lpstr>
      <vt:lpstr>Symbol</vt:lpstr>
      <vt:lpstr>Times New Roman</vt:lpstr>
      <vt:lpstr>Wingdings</vt:lpstr>
      <vt:lpstr>Office Theme</vt:lpstr>
      <vt:lpstr>Presentación de PowerPoint</vt:lpstr>
      <vt:lpstr>Presentación de PowerPoint</vt:lpstr>
      <vt:lpstr>Raons per a fer una mobilitat internacional</vt:lpstr>
      <vt:lpstr>Destinacions</vt:lpstr>
      <vt:lpstr>On puc veure les universitats de destinació?</vt:lpstr>
      <vt:lpstr>On puc veure les universitats de destinació?</vt:lpstr>
      <vt:lpstr>Presentación de PowerPoint</vt:lpstr>
      <vt:lpstr>Requisits per al Programa Internacional</vt:lpstr>
      <vt:lpstr>Criteris d’adjudicació</vt:lpstr>
      <vt:lpstr>Criteris d’adjudicació</vt:lpstr>
      <vt:lpstr>Criteris d’adjudicació</vt:lpstr>
      <vt:lpstr>Criteris d’adjudicació</vt:lpstr>
      <vt:lpstr>Requisit lingüístic</vt:lpstr>
      <vt:lpstr>Requisit lingüístic</vt:lpstr>
      <vt:lpstr>Requisit lingüístic</vt:lpstr>
      <vt:lpstr>Requisit lingüístic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 partir de gener:</vt:lpstr>
      <vt:lpstr>Acceptació</vt:lpstr>
      <vt:lpstr>Acceptació</vt:lpstr>
      <vt:lpstr>Recorda</vt:lpstr>
      <vt:lpstr>Presentación de PowerPoint</vt:lpstr>
      <vt:lpstr>Sol·licitud a destí</vt:lpstr>
      <vt:lpstr>Sol·licitud a destí</vt:lpstr>
      <vt:lpstr>Sol·licitud a destí</vt:lpstr>
      <vt:lpstr>Assegurança mèdica</vt:lpstr>
      <vt:lpstr>Presentación de PowerPoint</vt:lpstr>
      <vt:lpstr>Contracte d’estudis – MOLT IMPORTANT</vt:lpstr>
      <vt:lpstr>Contracte d’estudis – MOLT IMPORTANT</vt:lpstr>
      <vt:lpstr>Carta d’admisió</vt:lpstr>
      <vt:lpstr>Visat</vt:lpstr>
      <vt:lpstr>Abans d’anar-te’n</vt:lpstr>
      <vt:lpstr>Presentación de PowerPoint</vt:lpstr>
      <vt:lpstr>Ajudes Econòmiques</vt:lpstr>
      <vt:lpstr>Ajudes Econòmiques</vt:lpstr>
      <vt:lpstr>Alguns consells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</dc:title>
  <dc:creator>propietario</dc:creator>
  <cp:lastModifiedBy>Patricia Teresa Casas Font</cp:lastModifiedBy>
  <cp:revision>32</cp:revision>
  <dcterms:created xsi:type="dcterms:W3CDTF">2025-09-18T10:35:51Z</dcterms:created>
  <dcterms:modified xsi:type="dcterms:W3CDTF">2025-11-05T17:31:00Z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2024-11-04T00:00:00Z</vt:filetime>
  </property>
  <property fmtid="{D5CDD505-2E9C-101B-9397-08002B2CF9AE}" pid="3" name="Creator">
    <vt:lpwstr>Acrobat PDFMaker 19 para PowerPoint</vt:lpwstr>
  </property>
  <property fmtid="{D5CDD505-2E9C-101B-9397-08002B2CF9AE}" pid="4" name="LastSaved">
    <vt:filetime>2025-09-18T00:00:00Z</vt:filetime>
  </property>
  <property fmtid="{D5CDD505-2E9C-101B-9397-08002B2CF9AE}" pid="5" name="Producer">
    <vt:lpwstr>Adobe PDF Library 19.21.90</vt:lpwstr>
  </property>
</Properties>
</file>