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0" r:id="rId3"/>
    <p:sldId id="258" r:id="rId4"/>
    <p:sldId id="260" r:id="rId5"/>
    <p:sldId id="262" r:id="rId6"/>
    <p:sldId id="263" r:id="rId7"/>
    <p:sldId id="264" r:id="rId8"/>
    <p:sldId id="279" r:id="rId9"/>
    <p:sldId id="280" r:id="rId10"/>
    <p:sldId id="266" r:id="rId11"/>
    <p:sldId id="283" r:id="rId12"/>
    <p:sldId id="276" r:id="rId13"/>
    <p:sldId id="287" r:id="rId14"/>
    <p:sldId id="288" r:id="rId15"/>
    <p:sldId id="285" r:id="rId16"/>
    <p:sldId id="271" r:id="rId17"/>
    <p:sldId id="278" r:id="rId18"/>
    <p:sldId id="281" r:id="rId19"/>
    <p:sldId id="284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C3DF"/>
    <a:srgbClr val="000000"/>
    <a:srgbClr val="558ED5"/>
    <a:srgbClr val="4F81BD"/>
    <a:srgbClr val="DCE6F2"/>
    <a:srgbClr val="C1F3FF"/>
    <a:srgbClr val="EFFCFF"/>
    <a:srgbClr val="8EB4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9" autoAdjust="0"/>
    <p:restoredTop sz="94660"/>
  </p:normalViewPr>
  <p:slideViewPr>
    <p:cSldViewPr snapToObjects="1">
      <p:cViewPr>
        <p:scale>
          <a:sx n="100" d="100"/>
          <a:sy n="100" d="100"/>
        </p:scale>
        <p:origin x="-71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15583-9ED7-4AD4-8D1E-12BBA5469B4E}" type="datetimeFigureOut">
              <a:rPr lang="es-ES" smtClean="0"/>
              <a:pPr/>
              <a:t>31/05/2010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16C2B-090A-4E41-B07B-D23EFEDEE1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16C2B-090A-4E41-B07B-D23EFEDEE12D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16C2B-090A-4E41-B07B-D23EFEDEE12D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387B-C7BE-4E4F-A889-09A0394E4980}" type="datetimeFigureOut">
              <a:rPr lang="es-ES" smtClean="0"/>
              <a:pPr/>
              <a:t>31/05/2010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3326-37E5-48BC-9D50-D4C38A2168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387B-C7BE-4E4F-A889-09A0394E4980}" type="datetimeFigureOut">
              <a:rPr lang="es-ES" smtClean="0"/>
              <a:pPr/>
              <a:t>31/05/2010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3326-37E5-48BC-9D50-D4C38A2168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387B-C7BE-4E4F-A889-09A0394E4980}" type="datetimeFigureOut">
              <a:rPr lang="es-ES" smtClean="0"/>
              <a:pPr/>
              <a:t>31/05/2010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3326-37E5-48BC-9D50-D4C38A2168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387B-C7BE-4E4F-A889-09A0394E4980}" type="datetimeFigureOut">
              <a:rPr lang="es-ES" smtClean="0"/>
              <a:pPr/>
              <a:t>31/05/2010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3326-37E5-48BC-9D50-D4C38A2168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387B-C7BE-4E4F-A889-09A0394E4980}" type="datetimeFigureOut">
              <a:rPr lang="es-ES" smtClean="0"/>
              <a:pPr/>
              <a:t>31/05/2010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3326-37E5-48BC-9D50-D4C38A2168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387B-C7BE-4E4F-A889-09A0394E4980}" type="datetimeFigureOut">
              <a:rPr lang="es-ES" smtClean="0"/>
              <a:pPr/>
              <a:t>31/05/2010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3326-37E5-48BC-9D50-D4C38A2168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387B-C7BE-4E4F-A889-09A0394E4980}" type="datetimeFigureOut">
              <a:rPr lang="es-ES" smtClean="0"/>
              <a:pPr/>
              <a:t>31/05/2010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3326-37E5-48BC-9D50-D4C38A2168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387B-C7BE-4E4F-A889-09A0394E4980}" type="datetimeFigureOut">
              <a:rPr lang="es-ES" smtClean="0"/>
              <a:pPr/>
              <a:t>31/05/2010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3326-37E5-48BC-9D50-D4C38A2168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387B-C7BE-4E4F-A889-09A0394E4980}" type="datetimeFigureOut">
              <a:rPr lang="es-ES" smtClean="0"/>
              <a:pPr/>
              <a:t>31/05/2010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3326-37E5-48BC-9D50-D4C38A2168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387B-C7BE-4E4F-A889-09A0394E4980}" type="datetimeFigureOut">
              <a:rPr lang="es-ES" smtClean="0"/>
              <a:pPr/>
              <a:t>31/05/2010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3326-37E5-48BC-9D50-D4C38A2168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387B-C7BE-4E4F-A889-09A0394E4980}" type="datetimeFigureOut">
              <a:rPr lang="es-ES" smtClean="0"/>
              <a:pPr/>
              <a:t>31/05/2010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3326-37E5-48BC-9D50-D4C38A2168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6387B-C7BE-4E4F-A889-09A0394E4980}" type="datetimeFigureOut">
              <a:rPr lang="es-ES" smtClean="0"/>
              <a:pPr/>
              <a:t>31/05/2010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E3326-37E5-48BC-9D50-D4C38A2168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6.png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CE6F2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1857356" y="428604"/>
            <a:ext cx="6143668" cy="2062103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MICRO-PHOTOLUMINISCENCE FROM </a:t>
            </a:r>
            <a:r>
              <a:rPr lang="es-ES" sz="3200" dirty="0" err="1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InAs</a:t>
            </a:r>
            <a:r>
              <a:rPr lang="es-ES" sz="32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</a:t>
            </a:r>
            <a:r>
              <a:rPr lang="es-ES" sz="3200" dirty="0" err="1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GaAS</a:t>
            </a:r>
            <a:r>
              <a:rPr lang="es-ES" sz="32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QUANTUM DOT MOLECULES GROWN BY DROPLET EPITAXY</a:t>
            </a:r>
            <a:endParaRPr lang="es-ES" sz="3200" dirty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42976" y="2735253"/>
            <a:ext cx="71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G. Muñoz-Matutano</a:t>
            </a:r>
            <a:r>
              <a:rPr lang="es-ES" baseline="300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es-ES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J. Canet-Ferrer</a:t>
            </a:r>
            <a:r>
              <a:rPr lang="es-ES" baseline="300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es-ES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D. Fuster</a:t>
            </a:r>
            <a:r>
              <a:rPr lang="es-ES" baseline="300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es-ES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s-ES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</a:t>
            </a:r>
            <a:r>
              <a:rPr lang="es-ES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Martínez-Pastor</a:t>
            </a:r>
            <a:r>
              <a:rPr lang="es-ES" baseline="300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s-ES" dirty="0" smtClean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s-ES" dirty="0" smtClean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s-ES" dirty="0" smtClean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s-ES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P. Alonso-González</a:t>
            </a:r>
            <a:r>
              <a:rPr lang="es-ES" baseline="300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s-ES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B. Alén</a:t>
            </a:r>
            <a:r>
              <a:rPr lang="es-ES" baseline="300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s-ES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I. </a:t>
            </a:r>
            <a:r>
              <a:rPr lang="es-ES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Fernández-Martínez</a:t>
            </a:r>
            <a:r>
              <a:rPr lang="es-ES" baseline="300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s-ES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s-ES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Y. González</a:t>
            </a:r>
            <a:r>
              <a:rPr lang="es-ES" baseline="300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s-ES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F. Briones</a:t>
            </a:r>
            <a:r>
              <a:rPr lang="es-ES" baseline="300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s-ES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L. González</a:t>
            </a:r>
            <a:r>
              <a:rPr lang="es-ES" baseline="300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es-ES" dirty="0" smtClean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s-ES" dirty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000100" y="5400702"/>
            <a:ext cx="71438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aseline="300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es-ES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UMDO (unidad asociada al IMM-CSIC),</a:t>
            </a:r>
            <a:r>
              <a:rPr lang="es-ES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Instituto de Ciencias de los Materiales, </a:t>
            </a:r>
            <a:r>
              <a:rPr lang="es-ES" dirty="0" err="1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Universitat</a:t>
            </a:r>
            <a:r>
              <a:rPr lang="es-ES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</a:t>
            </a:r>
            <a:r>
              <a:rPr lang="es-ES" dirty="0" err="1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València</a:t>
            </a:r>
            <a:r>
              <a:rPr lang="es-ES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s-ES" baseline="300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s-ES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IMM-CNM-CSIC: Instituto de Microelectrónica de Madrid</a:t>
            </a:r>
            <a:r>
              <a:rPr lang="es-ES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es-ES" dirty="0" smtClean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14 Triángulo rectángulo"/>
          <p:cNvSpPr/>
          <p:nvPr/>
        </p:nvSpPr>
        <p:spPr>
          <a:xfrm>
            <a:off x="0" y="0"/>
            <a:ext cx="1142976" cy="6858000"/>
          </a:xfrm>
          <a:prstGeom prst="rtTriangle">
            <a:avLst/>
          </a:prstGeom>
          <a:solidFill>
            <a:srgbClr val="4F81BD">
              <a:alpha val="69804"/>
            </a:srgb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 descr="Logotipo del instituto"/>
          <p:cNvPicPr>
            <a:picLocks noChangeAspect="1" noChangeArrowheads="1"/>
          </p:cNvPicPr>
          <p:nvPr/>
        </p:nvPicPr>
        <p:blipFill>
          <a:blip r:embed="rId3" cstate="print"/>
          <a:srcRect r="24999"/>
          <a:stretch>
            <a:fillRect/>
          </a:stretch>
        </p:blipFill>
        <p:spPr bwMode="auto">
          <a:xfrm>
            <a:off x="5448312" y="4765327"/>
            <a:ext cx="1277955" cy="51118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10" descr="Instituto de Microelectrónica de Madrid (IMM-CNM)"/>
          <p:cNvPicPr>
            <a:picLocks noChangeAspect="1" noChangeArrowheads="1"/>
          </p:cNvPicPr>
          <p:nvPr/>
        </p:nvPicPr>
        <p:blipFill>
          <a:blip r:embed="rId4" cstate="print"/>
          <a:srcRect l="74359"/>
          <a:stretch>
            <a:fillRect/>
          </a:stretch>
        </p:blipFill>
        <p:spPr bwMode="auto">
          <a:xfrm>
            <a:off x="6726268" y="4765327"/>
            <a:ext cx="438156" cy="51782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8" name="Picture 4" descr="F:\Documents and Settings\LAURA MATUTANO\Mis documentos\Mis imágenes\ICMUV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9116" y="4758687"/>
            <a:ext cx="2811501" cy="509929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-29821" y="-656"/>
            <a:ext cx="9171911" cy="6858000"/>
          </a:xfrm>
          <a:prstGeom prst="rect">
            <a:avLst/>
          </a:prstGeom>
          <a:solidFill>
            <a:srgbClr val="DCE6F2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dondear rectángulo de esquina diagonal"/>
          <p:cNvSpPr/>
          <p:nvPr/>
        </p:nvSpPr>
        <p:spPr>
          <a:xfrm>
            <a:off x="428596" y="142852"/>
            <a:ext cx="7929618" cy="928694"/>
          </a:xfrm>
          <a:prstGeom prst="round2DiagRect">
            <a:avLst>
              <a:gd name="adj1" fmla="val 3738"/>
              <a:gd name="adj2" fmla="val 50000"/>
            </a:avLst>
          </a:prstGeom>
          <a:solidFill>
            <a:srgbClr val="4F81BD">
              <a:alpha val="50196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642910" y="357166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SAMPLE AND EXP. SET-UP:  </a:t>
            </a:r>
            <a:r>
              <a:rPr lang="es-ES" sz="2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Confocal</a:t>
            </a:r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Microscope</a:t>
            </a:r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	</a:t>
            </a:r>
            <a:endParaRPr lang="es-E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" name="Picture 14" descr="Set-up confocal 4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596" y="1374439"/>
            <a:ext cx="3486170" cy="4646985"/>
          </a:xfrm>
          <a:prstGeom prst="rect">
            <a:avLst/>
          </a:prstGeom>
          <a:noFill/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71" name="70 Grupo"/>
          <p:cNvGrpSpPr/>
          <p:nvPr/>
        </p:nvGrpSpPr>
        <p:grpSpPr>
          <a:xfrm>
            <a:off x="4425948" y="1334514"/>
            <a:ext cx="3932268" cy="4686910"/>
            <a:chOff x="5885342" y="1627188"/>
            <a:chExt cx="2472873" cy="3243267"/>
          </a:xfrm>
        </p:grpSpPr>
        <p:grpSp>
          <p:nvGrpSpPr>
            <p:cNvPr id="66" name="65 Grupo"/>
            <p:cNvGrpSpPr/>
            <p:nvPr/>
          </p:nvGrpSpPr>
          <p:grpSpPr>
            <a:xfrm>
              <a:off x="5885342" y="1627188"/>
              <a:ext cx="2472872" cy="3243267"/>
              <a:chOff x="5885342" y="1627188"/>
              <a:chExt cx="2472872" cy="3243267"/>
            </a:xfrm>
          </p:grpSpPr>
          <p:pic>
            <p:nvPicPr>
              <p:cNvPr id="39939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5400000">
                <a:off x="5500144" y="2012386"/>
                <a:ext cx="3243267" cy="2472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4" name="63 Rectángulo"/>
              <p:cNvSpPr/>
              <p:nvPr/>
            </p:nvSpPr>
            <p:spPr>
              <a:xfrm>
                <a:off x="7274722" y="1987548"/>
                <a:ext cx="360363" cy="7207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5" name="64 Rectángulo"/>
              <p:cNvSpPr/>
              <p:nvPr/>
            </p:nvSpPr>
            <p:spPr>
              <a:xfrm>
                <a:off x="7383501" y="3648078"/>
                <a:ext cx="401644" cy="7302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67" name="66 CuadroTexto"/>
            <p:cNvSpPr txBox="1"/>
            <p:nvPr/>
          </p:nvSpPr>
          <p:spPr>
            <a:xfrm>
              <a:off x="7233441" y="4136791"/>
              <a:ext cx="803286" cy="255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Laser</a:t>
              </a:r>
              <a:endParaRPr lang="es-ES" dirty="0"/>
            </a:p>
          </p:txBody>
        </p:sp>
        <p:sp>
          <p:nvSpPr>
            <p:cNvPr id="70" name="69 CuadroTexto"/>
            <p:cNvSpPr txBox="1"/>
            <p:nvPr/>
          </p:nvSpPr>
          <p:spPr>
            <a:xfrm>
              <a:off x="7274723" y="2409848"/>
              <a:ext cx="1083492" cy="255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>
                  <a:latin typeface="Times New Roman"/>
                  <a:cs typeface="Times New Roman"/>
                </a:rPr>
                <a:t>μ</a:t>
              </a:r>
              <a:r>
                <a:rPr lang="es-ES" dirty="0" err="1" smtClean="0"/>
                <a:t>PL</a:t>
              </a:r>
              <a:r>
                <a:rPr lang="es-ES" dirty="0" smtClean="0"/>
                <a:t> </a:t>
              </a:r>
              <a:r>
                <a:rPr lang="es-ES" dirty="0" err="1" smtClean="0"/>
                <a:t>Signal</a:t>
              </a:r>
              <a:endParaRPr lang="es-E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DCE6F2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dondear rectángulo de esquina diagonal"/>
          <p:cNvSpPr/>
          <p:nvPr/>
        </p:nvSpPr>
        <p:spPr>
          <a:xfrm>
            <a:off x="774648" y="617499"/>
            <a:ext cx="7797880" cy="5294385"/>
          </a:xfrm>
          <a:prstGeom prst="round2DiagRect">
            <a:avLst>
              <a:gd name="adj1" fmla="val 3738"/>
              <a:gd name="adj2" fmla="val 50000"/>
            </a:avLst>
          </a:prstGeom>
          <a:solidFill>
            <a:srgbClr val="4F81BD">
              <a:alpha val="50196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642910" y="357166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s-E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E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614447" y="1201707"/>
            <a:ext cx="70835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MOLECULE</a:t>
            </a:r>
          </a:p>
          <a:p>
            <a:r>
              <a:rPr lang="es-ES" sz="8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s-ES" sz="8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CE6F2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dondear rectángulo de esquina diagonal"/>
          <p:cNvSpPr/>
          <p:nvPr/>
        </p:nvSpPr>
        <p:spPr>
          <a:xfrm>
            <a:off x="428596" y="142852"/>
            <a:ext cx="7929618" cy="928694"/>
          </a:xfrm>
          <a:prstGeom prst="round2DiagRect">
            <a:avLst>
              <a:gd name="adj1" fmla="val 3738"/>
              <a:gd name="adj2" fmla="val 50000"/>
            </a:avLst>
          </a:prstGeom>
          <a:solidFill>
            <a:srgbClr val="4F81BD">
              <a:alpha val="50196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642910" y="357166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RESULTS: Lateral </a:t>
            </a:r>
            <a:r>
              <a:rPr lang="es-ES" sz="2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Molecules</a:t>
            </a:r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E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E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760499" y="1470302"/>
            <a:ext cx="5976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QDs</a:t>
            </a:r>
            <a:r>
              <a:rPr lang="es-E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DROPLET PAIRS: </a:t>
            </a:r>
            <a:r>
              <a:rPr lang="es-E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Voltage</a:t>
            </a:r>
            <a:r>
              <a:rPr lang="es-E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</a:t>
            </a:r>
            <a:r>
              <a:rPr lang="es-E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052603" y="6130961"/>
            <a:ext cx="507206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algn="just">
              <a:lnSpc>
                <a:spcPct val="2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ES" sz="1200" b="1" dirty="0" err="1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Journal</a:t>
            </a: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of </a:t>
            </a:r>
            <a:r>
              <a:rPr lang="es-ES" sz="1200" b="1" dirty="0" err="1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Physics</a:t>
            </a: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: </a:t>
            </a:r>
            <a:r>
              <a:rPr lang="es-ES" sz="1200" b="1" dirty="0" err="1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Conference</a:t>
            </a: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s-ES" sz="1200" b="1" dirty="0" err="1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Serires</a:t>
            </a: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 210</a:t>
            </a: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, </a:t>
            </a: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012015 </a:t>
            </a: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(</a:t>
            </a: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2010)</a:t>
            </a:r>
            <a:endParaRPr lang="es-ES" sz="12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3" name="12 Imagen" descr="Graph1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927" y="2478673"/>
            <a:ext cx="4736329" cy="3295014"/>
          </a:xfrm>
          <a:prstGeom prst="rect">
            <a:avLst/>
          </a:prstGeom>
        </p:spPr>
      </p:pic>
      <p:pic>
        <p:nvPicPr>
          <p:cNvPr id="15" name="14 Imagen" descr="Graph8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5948" y="2479662"/>
            <a:ext cx="4038171" cy="3294025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1468395" y="2247840"/>
            <a:ext cx="2446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rgbClr val="FF0000"/>
                </a:solidFill>
              </a:rPr>
              <a:t>Type</a:t>
            </a:r>
            <a:r>
              <a:rPr lang="es-ES" sz="2400" b="1" dirty="0" smtClean="0">
                <a:solidFill>
                  <a:srgbClr val="FF0000"/>
                </a:solidFill>
              </a:rPr>
              <a:t> I: </a:t>
            </a:r>
            <a:r>
              <a:rPr lang="es-ES" sz="2400" b="1" dirty="0" err="1" smtClean="0">
                <a:solidFill>
                  <a:srgbClr val="FF0000"/>
                </a:solidFill>
              </a:rPr>
              <a:t>Isolated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010156" y="2248829"/>
            <a:ext cx="3202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rgbClr val="FF0000"/>
                </a:solidFill>
              </a:rPr>
              <a:t>Type</a:t>
            </a:r>
            <a:r>
              <a:rPr lang="es-ES" sz="2400" b="1" dirty="0" smtClean="0">
                <a:solidFill>
                  <a:srgbClr val="FF0000"/>
                </a:solidFill>
              </a:rPr>
              <a:t> II: </a:t>
            </a:r>
            <a:r>
              <a:rPr lang="es-ES" sz="2400" b="1" dirty="0" err="1" smtClean="0">
                <a:solidFill>
                  <a:srgbClr val="FF0000"/>
                </a:solidFill>
              </a:rPr>
              <a:t>Decoupled</a:t>
            </a: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</a:rPr>
              <a:t>pair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CE6F2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dondear rectángulo de esquina diagonal"/>
          <p:cNvSpPr/>
          <p:nvPr/>
        </p:nvSpPr>
        <p:spPr>
          <a:xfrm>
            <a:off x="428596" y="142852"/>
            <a:ext cx="7929618" cy="928694"/>
          </a:xfrm>
          <a:prstGeom prst="round2DiagRect">
            <a:avLst>
              <a:gd name="adj1" fmla="val 3738"/>
              <a:gd name="adj2" fmla="val 50000"/>
            </a:avLst>
          </a:prstGeom>
          <a:solidFill>
            <a:srgbClr val="4F81BD">
              <a:alpha val="50196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642910" y="357166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RESULTS: Lateral </a:t>
            </a:r>
            <a:r>
              <a:rPr lang="es-ES" sz="2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Molecules</a:t>
            </a:r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E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E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760499" y="1470302"/>
            <a:ext cx="5976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QDs</a:t>
            </a:r>
            <a:r>
              <a:rPr lang="es-E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DROPLET PAIRS: </a:t>
            </a:r>
            <a:r>
              <a:rPr lang="es-E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Voltage</a:t>
            </a:r>
            <a:r>
              <a:rPr lang="es-E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</a:t>
            </a:r>
            <a:r>
              <a:rPr lang="es-E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052603" y="6130961"/>
            <a:ext cx="507206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algn="just">
              <a:lnSpc>
                <a:spcPct val="2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ES" sz="1200" b="1" dirty="0" err="1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Journal</a:t>
            </a: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of </a:t>
            </a:r>
            <a:r>
              <a:rPr lang="es-ES" sz="1200" b="1" dirty="0" err="1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Physics</a:t>
            </a: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: </a:t>
            </a:r>
            <a:r>
              <a:rPr lang="es-ES" sz="1200" b="1" dirty="0" err="1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Conference</a:t>
            </a: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s-ES" sz="1200" b="1" dirty="0" err="1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Serires</a:t>
            </a: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 210</a:t>
            </a: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, </a:t>
            </a: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012015 </a:t>
            </a: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(</a:t>
            </a: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2010)</a:t>
            </a:r>
            <a:endParaRPr lang="es-ES" sz="12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038453" y="1931967"/>
            <a:ext cx="3468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rgbClr val="FF0000"/>
                </a:solidFill>
              </a:rPr>
              <a:t>Type</a:t>
            </a:r>
            <a:r>
              <a:rPr lang="es-ES" sz="2400" b="1" dirty="0" smtClean="0">
                <a:solidFill>
                  <a:srgbClr val="FF0000"/>
                </a:solidFill>
              </a:rPr>
              <a:t> III: </a:t>
            </a:r>
            <a:r>
              <a:rPr lang="es-ES" sz="2400" b="1" dirty="0" err="1" smtClean="0">
                <a:solidFill>
                  <a:srgbClr val="FF0000"/>
                </a:solidFill>
              </a:rPr>
              <a:t>Coupled</a:t>
            </a: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</a:rPr>
              <a:t>pair</a:t>
            </a:r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1421" y="2479661"/>
            <a:ext cx="5442098" cy="355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CE6F2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dondear rectángulo de esquina diagonal"/>
          <p:cNvSpPr/>
          <p:nvPr/>
        </p:nvSpPr>
        <p:spPr>
          <a:xfrm>
            <a:off x="428596" y="142852"/>
            <a:ext cx="7929618" cy="928694"/>
          </a:xfrm>
          <a:prstGeom prst="round2DiagRect">
            <a:avLst>
              <a:gd name="adj1" fmla="val 3738"/>
              <a:gd name="adj2" fmla="val 50000"/>
            </a:avLst>
          </a:prstGeom>
          <a:solidFill>
            <a:srgbClr val="4F81BD">
              <a:alpha val="50196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642910" y="357166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RESULTS: Lateral </a:t>
            </a:r>
            <a:r>
              <a:rPr lang="es-ES" sz="2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Molecules</a:t>
            </a:r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E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E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358856" y="1470302"/>
            <a:ext cx="661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QDs</a:t>
            </a:r>
            <a:r>
              <a:rPr lang="es-E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DROPLET PAIRS:  </a:t>
            </a:r>
            <a:r>
              <a:rPr lang="es-E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Coupling</a:t>
            </a:r>
            <a:r>
              <a:rPr lang="es-E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s-E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optical</a:t>
            </a:r>
            <a:r>
              <a:rPr lang="es-E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signatures</a:t>
            </a:r>
            <a:r>
              <a:rPr lang="es-E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E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18 Imagen" descr="Graph14.wmf"/>
          <p:cNvPicPr>
            <a:picLocks noChangeAspect="1"/>
          </p:cNvPicPr>
          <p:nvPr/>
        </p:nvPicPr>
        <p:blipFill>
          <a:blip r:embed="rId3" cstate="print"/>
          <a:srcRect r="24488"/>
          <a:stretch>
            <a:fillRect/>
          </a:stretch>
        </p:blipFill>
        <p:spPr>
          <a:xfrm>
            <a:off x="0" y="1822427"/>
            <a:ext cx="5667390" cy="4958075"/>
          </a:xfrm>
          <a:prstGeom prst="rect">
            <a:avLst/>
          </a:prstGeom>
        </p:spPr>
      </p:pic>
      <p:pic>
        <p:nvPicPr>
          <p:cNvPr id="11" name="10 Imagen" descr="Graph3.wmf"/>
          <p:cNvPicPr>
            <a:picLocks noChangeAspect="1"/>
          </p:cNvPicPr>
          <p:nvPr/>
        </p:nvPicPr>
        <p:blipFill>
          <a:blip r:embed="rId4" cstate="print"/>
          <a:srcRect l="7222" r="9111"/>
          <a:stretch>
            <a:fillRect/>
          </a:stretch>
        </p:blipFill>
        <p:spPr>
          <a:xfrm>
            <a:off x="5521339" y="2078019"/>
            <a:ext cx="2853740" cy="2412273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7018371" y="2735253"/>
            <a:ext cx="113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V = 5.7 V</a:t>
            </a:r>
            <a:endParaRPr lang="es-ES" dirty="0"/>
          </a:p>
        </p:txBody>
      </p:sp>
      <p:pic>
        <p:nvPicPr>
          <p:cNvPr id="13" name="12 Imagen" descr="Power PL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8822" y="4268799"/>
            <a:ext cx="3439097" cy="2392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CE6F2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dondear rectángulo de esquina diagonal"/>
          <p:cNvSpPr/>
          <p:nvPr/>
        </p:nvSpPr>
        <p:spPr>
          <a:xfrm>
            <a:off x="428596" y="142852"/>
            <a:ext cx="7929618" cy="928694"/>
          </a:xfrm>
          <a:prstGeom prst="round2DiagRect">
            <a:avLst>
              <a:gd name="adj1" fmla="val 3738"/>
              <a:gd name="adj2" fmla="val 50000"/>
            </a:avLst>
          </a:prstGeom>
          <a:solidFill>
            <a:srgbClr val="4F81BD">
              <a:alpha val="50196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642910" y="357166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RESULTS: Lateral </a:t>
            </a:r>
            <a:r>
              <a:rPr lang="es-ES" sz="2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Molecules</a:t>
            </a:r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E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E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760499" y="1470302"/>
            <a:ext cx="4345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QDs</a:t>
            </a:r>
            <a:r>
              <a:rPr lang="es-E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DROPLET PAIRS:  </a:t>
            </a:r>
            <a:r>
              <a:rPr lang="es-E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Coupling</a:t>
            </a:r>
            <a:endParaRPr lang="es-E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910658" y="1931967"/>
            <a:ext cx="2300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 </a:t>
            </a:r>
            <a:r>
              <a:rPr lang="es-E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Sweep</a:t>
            </a:r>
            <a:endParaRPr lang="es-E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11 Imagen" descr="Graph2.wmf"/>
          <p:cNvPicPr>
            <a:picLocks noChangeAspect="1"/>
          </p:cNvPicPr>
          <p:nvPr/>
        </p:nvPicPr>
        <p:blipFill>
          <a:blip r:embed="rId4" cstate="print"/>
          <a:srcRect r="22847"/>
          <a:stretch>
            <a:fillRect/>
          </a:stretch>
        </p:blipFill>
        <p:spPr>
          <a:xfrm>
            <a:off x="0" y="2224071"/>
            <a:ext cx="4684990" cy="4294595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4995350" y="5318337"/>
            <a:ext cx="2738475" cy="995190"/>
          </a:xfrm>
          <a:prstGeom prst="rect">
            <a:avLst/>
          </a:prstGeom>
          <a:solidFill>
            <a:srgbClr val="558ED5">
              <a:alpha val="60000"/>
            </a:srgb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4995350" y="5318337"/>
            <a:ext cx="2738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Identified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some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examples</a:t>
            </a:r>
            <a:r>
              <a:rPr lang="es-ES" dirty="0" smtClean="0">
                <a:solidFill>
                  <a:schemeClr val="bg1"/>
                </a:solidFill>
              </a:rPr>
              <a:t>  of </a:t>
            </a:r>
            <a:r>
              <a:rPr lang="es-ES" dirty="0" err="1" smtClean="0">
                <a:solidFill>
                  <a:schemeClr val="bg1"/>
                </a:solidFill>
              </a:rPr>
              <a:t>anticrossing</a:t>
            </a:r>
            <a:r>
              <a:rPr lang="es-ES" dirty="0" smtClean="0">
                <a:solidFill>
                  <a:schemeClr val="bg1"/>
                </a:solidFill>
              </a:rPr>
              <a:t>  </a:t>
            </a:r>
            <a:r>
              <a:rPr lang="el-GR" dirty="0" smtClean="0">
                <a:solidFill>
                  <a:schemeClr val="bg1"/>
                </a:solidFill>
                <a:latin typeface="Times New Roman"/>
                <a:cs typeface="Times New Roman"/>
              </a:rPr>
              <a:t>μ</a:t>
            </a:r>
            <a:r>
              <a:rPr lang="es-ES" dirty="0" smtClean="0">
                <a:solidFill>
                  <a:schemeClr val="bg1"/>
                </a:solidFill>
                <a:latin typeface="Times New Roman"/>
                <a:cs typeface="Times New Roman"/>
              </a:rPr>
              <a:t>PL </a:t>
            </a:r>
            <a:r>
              <a:rPr lang="es-E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evolution</a:t>
            </a:r>
            <a:r>
              <a:rPr lang="es-ES" dirty="0" smtClean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920700" y="2876562"/>
            <a:ext cx="985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ZOOM 1</a:t>
            </a:r>
            <a:endParaRPr lang="es-ES" dirty="0"/>
          </a:p>
        </p:txBody>
      </p:sp>
      <p:sp>
        <p:nvSpPr>
          <p:cNvPr id="23" name="22 Rectángulo"/>
          <p:cNvSpPr/>
          <p:nvPr/>
        </p:nvSpPr>
        <p:spPr>
          <a:xfrm>
            <a:off x="1760499" y="3976695"/>
            <a:ext cx="1716111" cy="511182"/>
          </a:xfrm>
          <a:prstGeom prst="rect">
            <a:avLst/>
          </a:prstGeom>
          <a:solidFill>
            <a:srgbClr val="ABC3DF">
              <a:alpha val="40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20 Imagen" descr="Grafico zoom2.jpg"/>
          <p:cNvPicPr>
            <a:picLocks noChangeAspect="1"/>
          </p:cNvPicPr>
          <p:nvPr/>
        </p:nvPicPr>
        <p:blipFill>
          <a:blip r:embed="rId5" cstate="print"/>
          <a:srcRect l="4687" t="5353" r="17656" b="2178"/>
          <a:stretch>
            <a:fillRect/>
          </a:stretch>
        </p:blipFill>
        <p:spPr>
          <a:xfrm>
            <a:off x="4995351" y="2691896"/>
            <a:ext cx="2738475" cy="2303940"/>
          </a:xfrm>
          <a:prstGeom prst="rect">
            <a:avLst/>
          </a:prstGeom>
        </p:spPr>
      </p:pic>
      <p:sp>
        <p:nvSpPr>
          <p:cNvPr id="33" name="32 CuadroTexto"/>
          <p:cNvSpPr txBox="1"/>
          <p:nvPr/>
        </p:nvSpPr>
        <p:spPr>
          <a:xfrm>
            <a:off x="5338773" y="2876562"/>
            <a:ext cx="985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ZOOM 2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DCE6F2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dondear rectángulo de esquina diagonal"/>
          <p:cNvSpPr/>
          <p:nvPr/>
        </p:nvSpPr>
        <p:spPr>
          <a:xfrm>
            <a:off x="642910" y="617499"/>
            <a:ext cx="7929618" cy="5440437"/>
          </a:xfrm>
          <a:prstGeom prst="round2DiagRect">
            <a:avLst>
              <a:gd name="adj1" fmla="val 3738"/>
              <a:gd name="adj2" fmla="val 41596"/>
            </a:avLst>
          </a:prstGeom>
          <a:solidFill>
            <a:srgbClr val="4F81BD">
              <a:alpha val="50196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642910" y="357166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s-E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E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489005" y="1019142"/>
            <a:ext cx="70835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MOLECULE RESULTS</a:t>
            </a:r>
            <a:endParaRPr lang="es-ES" sz="8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CE6F2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642910" y="357166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s-E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E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dondear rectángulo de esquina diagonal"/>
          <p:cNvSpPr/>
          <p:nvPr/>
        </p:nvSpPr>
        <p:spPr>
          <a:xfrm>
            <a:off x="580996" y="295252"/>
            <a:ext cx="7929618" cy="928694"/>
          </a:xfrm>
          <a:prstGeom prst="round2DiagRect">
            <a:avLst>
              <a:gd name="adj1" fmla="val 3738"/>
              <a:gd name="adj2" fmla="val 50000"/>
            </a:avLst>
          </a:prstGeom>
          <a:solidFill>
            <a:srgbClr val="4F81BD">
              <a:alpha val="50196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795310" y="509566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RESULTS: Vertical </a:t>
            </a:r>
            <a:r>
              <a:rPr lang="es-ES" sz="2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Molecules</a:t>
            </a:r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ES" sz="2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</a:t>
            </a:r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E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285830" y="1822428"/>
            <a:ext cx="2774988" cy="1389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884187" y="1384272"/>
          <a:ext cx="3600450" cy="2406650"/>
        </p:xfrm>
        <a:graphic>
          <a:graphicData uri="http://schemas.openxmlformats.org/presentationml/2006/ole">
            <p:oleObj spid="_x0000_s64515" name="Graph" r:id="rId4" imgW="2944800" imgH="1968480" progId="Origin50.Graph">
              <p:embed/>
            </p:oleObj>
          </a:graphicData>
        </a:graphic>
      </p:graphicFrame>
      <p:pic>
        <p:nvPicPr>
          <p:cNvPr id="13" name="Picture 11" descr="Figure 4"/>
          <p:cNvPicPr>
            <a:picLocks noChangeAspect="1" noChangeArrowheads="1"/>
          </p:cNvPicPr>
          <p:nvPr/>
        </p:nvPicPr>
        <p:blipFill>
          <a:blip r:embed="rId5" cstate="print"/>
          <a:srcRect l="46141" b="51401"/>
          <a:stretch>
            <a:fillRect/>
          </a:stretch>
        </p:blipFill>
        <p:spPr bwMode="auto">
          <a:xfrm>
            <a:off x="5010156" y="1822428"/>
            <a:ext cx="2738475" cy="138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Rectángulo"/>
          <p:cNvSpPr/>
          <p:nvPr/>
        </p:nvSpPr>
        <p:spPr>
          <a:xfrm>
            <a:off x="446032" y="4486275"/>
            <a:ext cx="2263806" cy="16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71438" y="4149725"/>
          <a:ext cx="2951162" cy="2462213"/>
        </p:xfrm>
        <a:graphic>
          <a:graphicData uri="http://schemas.openxmlformats.org/presentationml/2006/ole">
            <p:oleObj spid="_x0000_s64516" name="Graph" r:id="rId6" imgW="3814560" imgH="3180960" progId="Origin50.Graph">
              <p:embed/>
            </p:oleObj>
          </a:graphicData>
        </a:graphic>
      </p:graphicFrame>
      <p:sp>
        <p:nvSpPr>
          <p:cNvPr id="28" name="27 Rectángulo"/>
          <p:cNvSpPr/>
          <p:nvPr/>
        </p:nvSpPr>
        <p:spPr>
          <a:xfrm>
            <a:off x="3492500" y="4486275"/>
            <a:ext cx="2247916" cy="1644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3095625" y="4149725"/>
          <a:ext cx="2951163" cy="2457450"/>
        </p:xfrm>
        <a:graphic>
          <a:graphicData uri="http://schemas.openxmlformats.org/presentationml/2006/ole">
            <p:oleObj spid="_x0000_s64517" name="Graph" r:id="rId7" imgW="3820320" imgH="3180960" progId="Origin50.Graph">
              <p:embed/>
            </p:oleObj>
          </a:graphicData>
        </a:graphic>
      </p:graphicFrame>
      <p:sp>
        <p:nvSpPr>
          <p:cNvPr id="29" name="28 Rectángulo"/>
          <p:cNvSpPr/>
          <p:nvPr/>
        </p:nvSpPr>
        <p:spPr>
          <a:xfrm>
            <a:off x="6516688" y="4486275"/>
            <a:ext cx="2217794" cy="1644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6121400" y="4146550"/>
          <a:ext cx="2951163" cy="2457450"/>
        </p:xfrm>
        <a:graphic>
          <a:graphicData uri="http://schemas.openxmlformats.org/presentationml/2006/ole">
            <p:oleObj spid="_x0000_s64518" name="Graph" r:id="rId8" imgW="3820320" imgH="3180960" progId="Origin50.Graph">
              <p:embed/>
            </p:oleObj>
          </a:graphicData>
        </a:graphic>
      </p:graphicFrame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419100" y="4486275"/>
            <a:ext cx="573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s-ES" sz="1400" b="1" dirty="0">
                <a:solidFill>
                  <a:srgbClr val="000000"/>
                </a:solidFill>
              </a:rPr>
              <a:t>-PL</a:t>
            </a:r>
            <a:endParaRPr lang="es-ES" sz="1400" b="1" dirty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3492500" y="4486275"/>
            <a:ext cx="573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s-ES" sz="1400" b="1">
                <a:solidFill>
                  <a:srgbClr val="000000"/>
                </a:solidFill>
              </a:rPr>
              <a:t>-PL</a:t>
            </a:r>
            <a:endParaRPr lang="es-ES" sz="1400" b="1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419100" y="491490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000000"/>
                </a:solidFill>
              </a:rPr>
              <a:t>QD-A</a:t>
            </a: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3492500" y="491490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000000"/>
                </a:solidFill>
              </a:rPr>
              <a:t>QD-B</a:t>
            </a: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6516688" y="491490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</a:rPr>
              <a:t>QD-C</a:t>
            </a:r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6516688" y="4486275"/>
            <a:ext cx="573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s-ES" sz="1400" b="1">
                <a:solidFill>
                  <a:srgbClr val="000000"/>
                </a:solidFill>
              </a:rPr>
              <a:t>-PL</a:t>
            </a:r>
            <a:endParaRPr lang="es-ES" sz="1400" b="1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1431882" y="1920876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</a:rPr>
              <a:t>1.4 ML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1431882" y="2332038"/>
            <a:ext cx="1022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 dirty="0" err="1">
                <a:solidFill>
                  <a:srgbClr val="000000"/>
                </a:solidFill>
              </a:rPr>
              <a:t>Ensemble</a:t>
            </a:r>
            <a:endParaRPr lang="es-ES" sz="1400" b="1" dirty="0">
              <a:solidFill>
                <a:srgbClr val="000000"/>
              </a:solidFill>
            </a:endParaRPr>
          </a:p>
        </p:txBody>
      </p:sp>
      <p:sp>
        <p:nvSpPr>
          <p:cNvPr id="33" name="Freeform 37"/>
          <p:cNvSpPr>
            <a:spLocks/>
          </p:cNvSpPr>
          <p:nvPr/>
        </p:nvSpPr>
        <p:spPr bwMode="auto">
          <a:xfrm flipV="1">
            <a:off x="3095625" y="1473971"/>
            <a:ext cx="2951163" cy="604048"/>
          </a:xfrm>
          <a:custGeom>
            <a:avLst/>
            <a:gdLst/>
            <a:ahLst/>
            <a:cxnLst>
              <a:cxn ang="0">
                <a:pos x="1316" y="0"/>
              </a:cxn>
              <a:cxn ang="0">
                <a:pos x="1089" y="409"/>
              </a:cxn>
              <a:cxn ang="0">
                <a:pos x="0" y="182"/>
              </a:cxn>
            </a:cxnLst>
            <a:rect l="0" t="0" r="r" b="b"/>
            <a:pathLst>
              <a:path w="1316" h="439">
                <a:moveTo>
                  <a:pt x="1316" y="0"/>
                </a:moveTo>
                <a:cubicBezTo>
                  <a:pt x="1312" y="189"/>
                  <a:pt x="1308" y="379"/>
                  <a:pt x="1089" y="409"/>
                </a:cubicBezTo>
                <a:cubicBezTo>
                  <a:pt x="870" y="439"/>
                  <a:pt x="435" y="310"/>
                  <a:pt x="0" y="18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4" name="Freeform 38"/>
          <p:cNvSpPr>
            <a:spLocks/>
          </p:cNvSpPr>
          <p:nvPr/>
        </p:nvSpPr>
        <p:spPr bwMode="auto">
          <a:xfrm>
            <a:off x="2709838" y="2636839"/>
            <a:ext cx="3102015" cy="354006"/>
          </a:xfrm>
          <a:custGeom>
            <a:avLst/>
            <a:gdLst/>
            <a:ahLst/>
            <a:cxnLst>
              <a:cxn ang="0">
                <a:pos x="1406" y="0"/>
              </a:cxn>
              <a:cxn ang="0">
                <a:pos x="1043" y="272"/>
              </a:cxn>
              <a:cxn ang="0">
                <a:pos x="0" y="318"/>
              </a:cxn>
            </a:cxnLst>
            <a:rect l="0" t="0" r="r" b="b"/>
            <a:pathLst>
              <a:path w="1406" h="325">
                <a:moveTo>
                  <a:pt x="1406" y="0"/>
                </a:moveTo>
                <a:cubicBezTo>
                  <a:pt x="1341" y="109"/>
                  <a:pt x="1277" y="219"/>
                  <a:pt x="1043" y="272"/>
                </a:cubicBezTo>
                <a:cubicBezTo>
                  <a:pt x="809" y="325"/>
                  <a:pt x="404" y="321"/>
                  <a:pt x="0" y="318"/>
                </a:cubicBezTo>
              </a:path>
            </a:pathLst>
          </a:custGeom>
          <a:noFill/>
          <a:ln w="28575" cmpd="sng">
            <a:solidFill>
              <a:schemeClr val="tx2">
                <a:lumMod val="60000"/>
                <a:lumOff val="40000"/>
              </a:schemeClr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2" name="31 CuadroTexto"/>
          <p:cNvSpPr txBox="1"/>
          <p:nvPr/>
        </p:nvSpPr>
        <p:spPr>
          <a:xfrm>
            <a:off x="1541421" y="3790922"/>
            <a:ext cx="6316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1"/>
                </a:solidFill>
              </a:rPr>
              <a:t>QD </a:t>
            </a:r>
            <a:r>
              <a:rPr lang="es-ES" sz="2400" b="1" dirty="0" err="1" smtClean="0">
                <a:solidFill>
                  <a:schemeClr val="accent1"/>
                </a:solidFill>
              </a:rPr>
              <a:t>Droplet</a:t>
            </a:r>
            <a:r>
              <a:rPr lang="es-ES" sz="2400" b="1" dirty="0" smtClean="0">
                <a:solidFill>
                  <a:schemeClr val="accent1"/>
                </a:solidFill>
              </a:rPr>
              <a:t> (QD1) </a:t>
            </a:r>
            <a:r>
              <a:rPr lang="es-ES" sz="2400" b="1" dirty="0" smtClean="0"/>
              <a:t>+ </a:t>
            </a:r>
            <a:r>
              <a:rPr lang="es-ES" sz="2400" b="1" dirty="0" smtClean="0">
                <a:solidFill>
                  <a:srgbClr val="FF0000"/>
                </a:solidFill>
              </a:rPr>
              <a:t>SAQD  (QD2)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CE6F2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642910" y="357166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s-E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E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dondear rectángulo de esquina diagonal"/>
          <p:cNvSpPr/>
          <p:nvPr/>
        </p:nvSpPr>
        <p:spPr>
          <a:xfrm>
            <a:off x="580996" y="295252"/>
            <a:ext cx="7929618" cy="928694"/>
          </a:xfrm>
          <a:prstGeom prst="round2DiagRect">
            <a:avLst>
              <a:gd name="adj1" fmla="val 3738"/>
              <a:gd name="adj2" fmla="val 50000"/>
            </a:avLst>
          </a:prstGeom>
          <a:solidFill>
            <a:srgbClr val="4F81BD">
              <a:alpha val="50196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795310" y="509566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RESULTS: Vertical </a:t>
            </a:r>
            <a:r>
              <a:rPr lang="es-ES" sz="2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Molecules</a:t>
            </a:r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ES" sz="2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</a:t>
            </a:r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E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5542" name="Object 6"/>
          <p:cNvGraphicFramePr>
            <a:graphicFrameLocks noChangeAspect="1"/>
          </p:cNvGraphicFramePr>
          <p:nvPr/>
        </p:nvGraphicFramePr>
        <p:xfrm>
          <a:off x="-612846" y="1420785"/>
          <a:ext cx="6637710" cy="4395834"/>
        </p:xfrm>
        <a:graphic>
          <a:graphicData uri="http://schemas.openxmlformats.org/presentationml/2006/ole">
            <p:oleObj spid="_x0000_s65542" name="Graph" r:id="rId4" imgW="3487680" imgH="2309760" progId="Origin50.Graph">
              <p:embed/>
            </p:oleObj>
          </a:graphicData>
        </a:graphic>
      </p:graphicFrame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6929" y="2370123"/>
            <a:ext cx="3068766" cy="230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630877" y="4670442"/>
            <a:ext cx="335761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algn="just">
              <a:lnSpc>
                <a:spcPct val="2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E.A. </a:t>
            </a:r>
            <a:r>
              <a:rPr lang="es-ES" sz="1200" b="1" dirty="0" err="1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Stinaff</a:t>
            </a: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s-ES" sz="1200" b="1" i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et al</a:t>
            </a: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, </a:t>
            </a:r>
            <a:r>
              <a:rPr lang="es-ES" sz="1200" b="1" dirty="0" err="1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Science</a:t>
            </a: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311, 636 (2006)</a:t>
            </a:r>
            <a:endParaRPr lang="es-ES" sz="12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957213" y="6047451"/>
            <a:ext cx="6645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/>
              <a:t>Anomalous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stark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shifts</a:t>
            </a:r>
            <a:r>
              <a:rPr lang="es-ES" sz="2400" b="1" dirty="0" smtClean="0"/>
              <a:t> (</a:t>
            </a:r>
            <a:r>
              <a:rPr lang="es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Blue </a:t>
            </a:r>
            <a:r>
              <a:rPr lang="es-ES" sz="2400" b="1" dirty="0" smtClean="0"/>
              <a:t>y </a:t>
            </a:r>
            <a:r>
              <a:rPr lang="es-ES" sz="2400" b="1" dirty="0" smtClean="0">
                <a:solidFill>
                  <a:srgbClr val="FF0000"/>
                </a:solidFill>
              </a:rPr>
              <a:t>Red </a:t>
            </a:r>
            <a:r>
              <a:rPr lang="es-ES" sz="2400" b="1" dirty="0" err="1" smtClean="0"/>
              <a:t>Shifts</a:t>
            </a:r>
            <a:r>
              <a:rPr lang="es-ES" sz="2400" b="1" dirty="0" smtClean="0"/>
              <a:t>)</a:t>
            </a:r>
            <a:endParaRPr lang="es-ES" sz="2400" b="1" dirty="0"/>
          </a:p>
        </p:txBody>
      </p:sp>
      <p:cxnSp>
        <p:nvCxnSpPr>
          <p:cNvPr id="14" name="13 Conector recto de flecha"/>
          <p:cNvCxnSpPr/>
          <p:nvPr/>
        </p:nvCxnSpPr>
        <p:spPr>
          <a:xfrm rot="16200000" flipV="1">
            <a:off x="1674459" y="4573917"/>
            <a:ext cx="2727990" cy="219078"/>
          </a:xfrm>
          <a:prstGeom prst="straightConnector1">
            <a:avLst/>
          </a:prstGeom>
          <a:ln>
            <a:solidFill>
              <a:srgbClr val="0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rot="16200000" flipV="1">
            <a:off x="1918301" y="4804745"/>
            <a:ext cx="1802151" cy="657234"/>
          </a:xfrm>
          <a:prstGeom prst="straightConnector1">
            <a:avLst/>
          </a:prstGeom>
          <a:ln>
            <a:solidFill>
              <a:srgbClr val="0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5400000" flipH="1" flipV="1">
            <a:off x="1845275" y="4110998"/>
            <a:ext cx="3226158" cy="620720"/>
          </a:xfrm>
          <a:prstGeom prst="straightConnector1">
            <a:avLst/>
          </a:prstGeom>
          <a:ln>
            <a:solidFill>
              <a:srgbClr val="0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CE6F2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dondear rectángulo de esquina diagonal"/>
          <p:cNvSpPr/>
          <p:nvPr/>
        </p:nvSpPr>
        <p:spPr>
          <a:xfrm>
            <a:off x="428596" y="142852"/>
            <a:ext cx="7929618" cy="928694"/>
          </a:xfrm>
          <a:prstGeom prst="round2DiagRect">
            <a:avLst>
              <a:gd name="adj1" fmla="val 3738"/>
              <a:gd name="adj2" fmla="val 50000"/>
            </a:avLst>
          </a:prstGeom>
          <a:solidFill>
            <a:srgbClr val="4F81BD">
              <a:alpha val="50196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MICRO-PHOTOLUMINISCENCE FROM </a:t>
            </a:r>
            <a:r>
              <a:rPr lang="es-ES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InAs</a:t>
            </a:r>
            <a:r>
              <a:rPr lang="es-ES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</a:t>
            </a:r>
            <a:r>
              <a:rPr lang="es-ES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GaAs</a:t>
            </a:r>
            <a:r>
              <a:rPr lang="es-ES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QUANTUM DOT MOLECULES GROWN BY DROPLET EPITAXY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428596" y="1238219"/>
            <a:ext cx="7929618" cy="5447645"/>
          </a:xfrm>
          <a:prstGeom prst="rect">
            <a:avLst/>
          </a:prstGeom>
          <a:solidFill>
            <a:srgbClr val="558ED5">
              <a:alpha val="6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CuadroTexto"/>
          <p:cNvSpPr txBox="1"/>
          <p:nvPr/>
        </p:nvSpPr>
        <p:spPr>
          <a:xfrm>
            <a:off x="642910" y="1071546"/>
            <a:ext cx="754387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2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Conclusions</a:t>
            </a:r>
            <a:r>
              <a:rPr lang="es-ES" sz="32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</a:p>
          <a:p>
            <a:pPr>
              <a:lnSpc>
                <a:spcPct val="150000"/>
              </a:lnSpc>
            </a:pPr>
            <a:endParaRPr lang="es-ES" sz="2000" dirty="0" smtClean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Lateral </a:t>
            </a:r>
            <a:r>
              <a:rPr lang="es-ES" sz="20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Molecules</a:t>
            </a: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Different</a:t>
            </a: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" sz="20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Voltage</a:t>
            </a: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" sz="20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features</a:t>
            </a: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Optical</a:t>
            </a: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" sz="20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anticrossings</a:t>
            </a: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as </a:t>
            </a:r>
            <a:r>
              <a:rPr lang="es-ES" sz="20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signatures</a:t>
            </a: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of molecular </a:t>
            </a:r>
            <a:r>
              <a:rPr lang="es-ES" sz="20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coupling</a:t>
            </a: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marL="914400" lvl="1" indent="-457200">
              <a:lnSpc>
                <a:spcPct val="150000"/>
              </a:lnSpc>
            </a:pPr>
            <a:endParaRPr lang="es-ES" sz="2000" dirty="0" smtClean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2. Vertical </a:t>
            </a:r>
            <a:r>
              <a:rPr lang="es-ES" sz="20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Molecules</a:t>
            </a: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Optical</a:t>
            </a: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" sz="20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evidences</a:t>
            </a: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" sz="20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from</a:t>
            </a: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" sz="20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two</a:t>
            </a: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" sz="20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different</a:t>
            </a: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" sz="20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QDs.</a:t>
            </a:r>
            <a:endParaRPr lang="es-ES" sz="2000" dirty="0" smtClean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Anomalous</a:t>
            </a: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QCSE </a:t>
            </a:r>
            <a:r>
              <a:rPr lang="es-ES" sz="20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shifts</a:t>
            </a: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</a:pPr>
            <a:endParaRPr lang="es-ES" sz="20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CE6F2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dondear rectángulo de esquina diagonal"/>
          <p:cNvSpPr/>
          <p:nvPr/>
        </p:nvSpPr>
        <p:spPr>
          <a:xfrm>
            <a:off x="428596" y="142852"/>
            <a:ext cx="7929618" cy="928694"/>
          </a:xfrm>
          <a:prstGeom prst="round2DiagRect">
            <a:avLst>
              <a:gd name="adj1" fmla="val 3738"/>
              <a:gd name="adj2" fmla="val 50000"/>
            </a:avLst>
          </a:prstGeom>
          <a:solidFill>
            <a:srgbClr val="4F81BD">
              <a:alpha val="50196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CuadroTexto"/>
          <p:cNvSpPr txBox="1"/>
          <p:nvPr/>
        </p:nvSpPr>
        <p:spPr>
          <a:xfrm>
            <a:off x="642910" y="357167"/>
            <a:ext cx="7715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MICRO-PHOTOLUMINISCENCE FROM </a:t>
            </a:r>
            <a:r>
              <a:rPr lang="es-ES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InAs</a:t>
            </a:r>
            <a:r>
              <a:rPr lang="es-ES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</a:t>
            </a:r>
            <a:r>
              <a:rPr lang="es-ES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GaAs</a:t>
            </a:r>
            <a:r>
              <a:rPr lang="es-ES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QUANTUM DOT MOLECULES GROWN BY DROPLET EPITAXY</a:t>
            </a:r>
          </a:p>
          <a:p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</a:t>
            </a:r>
            <a:endParaRPr lang="es-E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428596" y="1420784"/>
            <a:ext cx="7929618" cy="4856229"/>
          </a:xfrm>
          <a:prstGeom prst="rect">
            <a:avLst/>
          </a:prstGeom>
          <a:solidFill>
            <a:srgbClr val="558ED5">
              <a:alpha val="6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CuadroTexto"/>
          <p:cNvSpPr txBox="1"/>
          <p:nvPr/>
        </p:nvSpPr>
        <p:spPr>
          <a:xfrm>
            <a:off x="642910" y="1566837"/>
            <a:ext cx="771530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2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OUTLOOK:</a:t>
            </a:r>
            <a:endParaRPr lang="es-ES" sz="2000" dirty="0" smtClean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1. </a:t>
            </a:r>
            <a:r>
              <a:rPr lang="es-ES" sz="20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Quantum </a:t>
            </a:r>
            <a:r>
              <a:rPr lang="es-ES" sz="20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Dot</a:t>
            </a: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" sz="20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Molecule</a:t>
            </a: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2. </a:t>
            </a:r>
            <a:r>
              <a:rPr lang="es-ES" sz="20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Droplet</a:t>
            </a: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" sz="20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Epitaxy</a:t>
            </a: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" sz="20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Growth</a:t>
            </a: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es-ES" sz="20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optical</a:t>
            </a: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" sz="20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features</a:t>
            </a: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3. </a:t>
            </a:r>
            <a:r>
              <a:rPr lang="es-ES" sz="20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Sample</a:t>
            </a: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and Experimental Set-Up.</a:t>
            </a:r>
          </a:p>
          <a:p>
            <a:pPr>
              <a:lnSpc>
                <a:spcPct val="150000"/>
              </a:lnSpc>
            </a:pP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4. Lateral QD </a:t>
            </a:r>
            <a:r>
              <a:rPr lang="es-ES" sz="20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molecule</a:t>
            </a: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" sz="20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results</a:t>
            </a: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i) </a:t>
            </a:r>
            <a:r>
              <a:rPr lang="es-ES" sz="20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Voltage</a:t>
            </a: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" sz="20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Features</a:t>
            </a: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s-ES" sz="20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ii</a:t>
            </a: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Molecular </a:t>
            </a:r>
            <a:r>
              <a:rPr lang="es-ES" sz="20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Coupling</a:t>
            </a: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es-ES" sz="2000" dirty="0" smtClean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5. Vertical QD </a:t>
            </a:r>
            <a:r>
              <a:rPr lang="es-ES" sz="20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molecule</a:t>
            </a: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preliminar </a:t>
            </a:r>
            <a:r>
              <a:rPr lang="es-ES" sz="20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results</a:t>
            </a: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es-ES" sz="2000" dirty="0" smtClean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6. </a:t>
            </a:r>
            <a:r>
              <a:rPr lang="es-ES" sz="20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Conclusions</a:t>
            </a:r>
            <a:r>
              <a:rPr lang="es-ES" sz="20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</a:pPr>
            <a:endParaRPr lang="es-ES" sz="2000" dirty="0" smtClean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s-ES" sz="20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CE6F2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1000100" y="2428868"/>
            <a:ext cx="1428760" cy="135732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Top"/>
            <a:lightRig rig="threePt" dir="t"/>
          </a:scene3d>
          <a:sp3d extrusionH="330200" prstMaterial="dkEdge">
            <a:bevelT/>
            <a:extrusionClr>
              <a:schemeClr val="tx2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5286380" y="1857364"/>
            <a:ext cx="1428760" cy="135732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Top"/>
            <a:lightRig rig="threePt" dir="t"/>
          </a:scene3d>
          <a:sp3d extrusionH="330200" prstMaterial="dkEdge">
            <a:bevelT/>
            <a:extrusionClr>
              <a:schemeClr val="tx2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6786578" y="1857364"/>
            <a:ext cx="1428760" cy="135732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Top"/>
            <a:lightRig rig="threePt" dir="t"/>
          </a:scene3d>
          <a:sp3d extrusionH="330200" prstMaterial="dkEdge">
            <a:bevelT/>
            <a:extrusionClr>
              <a:schemeClr val="tx2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Elipse"/>
          <p:cNvSpPr/>
          <p:nvPr/>
        </p:nvSpPr>
        <p:spPr>
          <a:xfrm>
            <a:off x="1000100" y="1785926"/>
            <a:ext cx="1428760" cy="135732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Top"/>
            <a:lightRig rig="threePt" dir="t"/>
          </a:scene3d>
          <a:sp3d extrusionH="330200" prstMaterial="dkEdge">
            <a:bevelT/>
            <a:extrusionClr>
              <a:schemeClr val="tx2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dondear rectángulo de esquina diagonal"/>
          <p:cNvSpPr/>
          <p:nvPr/>
        </p:nvSpPr>
        <p:spPr>
          <a:xfrm>
            <a:off x="428596" y="142852"/>
            <a:ext cx="7929618" cy="928694"/>
          </a:xfrm>
          <a:prstGeom prst="round2DiagRect">
            <a:avLst>
              <a:gd name="adj1" fmla="val 3738"/>
              <a:gd name="adj2" fmla="val 50000"/>
            </a:avLst>
          </a:prstGeom>
          <a:solidFill>
            <a:srgbClr val="4F81BD">
              <a:alpha val="50196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CuadroTexto"/>
          <p:cNvSpPr txBox="1"/>
          <p:nvPr/>
        </p:nvSpPr>
        <p:spPr>
          <a:xfrm>
            <a:off x="642910" y="357166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INTRODUCTION: 	</a:t>
            </a:r>
            <a:r>
              <a:rPr lang="es-E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QD MOLECULES</a:t>
            </a:r>
            <a:endParaRPr lang="es-E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2643174" y="2285992"/>
            <a:ext cx="1500198" cy="1643074"/>
            <a:chOff x="4286248" y="3643314"/>
            <a:chExt cx="1500198" cy="1643074"/>
          </a:xfrm>
        </p:grpSpPr>
        <p:sp>
          <p:nvSpPr>
            <p:cNvPr id="55" name="54 Elipse"/>
            <p:cNvSpPr/>
            <p:nvPr/>
          </p:nvSpPr>
          <p:spPr>
            <a:xfrm>
              <a:off x="4286248" y="3643314"/>
              <a:ext cx="1500198" cy="928694"/>
            </a:xfrm>
            <a:prstGeom prst="ellipse">
              <a:avLst/>
            </a:prstGeom>
            <a:solidFill>
              <a:srgbClr val="FF0000"/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63" name="62 Grupo"/>
            <p:cNvGrpSpPr/>
            <p:nvPr/>
          </p:nvGrpSpPr>
          <p:grpSpPr>
            <a:xfrm>
              <a:off x="4286248" y="3786190"/>
              <a:ext cx="1500198" cy="1500198"/>
              <a:chOff x="4286248" y="3786190"/>
              <a:chExt cx="1500198" cy="1500198"/>
            </a:xfrm>
          </p:grpSpPr>
          <p:sp>
            <p:nvSpPr>
              <p:cNvPr id="56" name="55 Elipse"/>
              <p:cNvSpPr/>
              <p:nvPr/>
            </p:nvSpPr>
            <p:spPr>
              <a:xfrm>
                <a:off x="4286248" y="4357694"/>
                <a:ext cx="1500198" cy="928694"/>
              </a:xfrm>
              <a:prstGeom prst="ellipse">
                <a:avLst/>
              </a:prstGeom>
              <a:solidFill>
                <a:srgbClr val="FF0000"/>
              </a:solidFill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7" name="56 Trapecio"/>
              <p:cNvSpPr/>
              <p:nvPr/>
            </p:nvSpPr>
            <p:spPr>
              <a:xfrm rot="10800000">
                <a:off x="4429124" y="4214818"/>
                <a:ext cx="1214446" cy="428628"/>
              </a:xfrm>
              <a:prstGeom prst="trapezoid">
                <a:avLst>
                  <a:gd name="adj" fmla="val 84047"/>
                </a:avLst>
              </a:prstGeom>
              <a:solidFill>
                <a:srgbClr val="FF0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8" name="57 Trapecio"/>
              <p:cNvSpPr/>
              <p:nvPr/>
            </p:nvSpPr>
            <p:spPr>
              <a:xfrm rot="21430143">
                <a:off x="4438968" y="4315984"/>
                <a:ext cx="1214446" cy="428628"/>
              </a:xfrm>
              <a:prstGeom prst="trapezoid">
                <a:avLst>
                  <a:gd name="adj" fmla="val 84047"/>
                </a:avLst>
              </a:prstGeom>
              <a:solidFill>
                <a:srgbClr val="FF0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0" name="59 Elipse"/>
              <p:cNvSpPr/>
              <p:nvPr/>
            </p:nvSpPr>
            <p:spPr>
              <a:xfrm>
                <a:off x="4429124" y="3786190"/>
                <a:ext cx="1214446" cy="5810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93" name="92 Grupo"/>
          <p:cNvGrpSpPr/>
          <p:nvPr/>
        </p:nvGrpSpPr>
        <p:grpSpPr>
          <a:xfrm>
            <a:off x="5286380" y="3286124"/>
            <a:ext cx="3000396" cy="928694"/>
            <a:chOff x="5715008" y="4071942"/>
            <a:chExt cx="3000396" cy="928694"/>
          </a:xfrm>
        </p:grpSpPr>
        <p:grpSp>
          <p:nvGrpSpPr>
            <p:cNvPr id="74" name="27 Grupo"/>
            <p:cNvGrpSpPr/>
            <p:nvPr/>
          </p:nvGrpSpPr>
          <p:grpSpPr>
            <a:xfrm>
              <a:off x="5715008" y="4071942"/>
              <a:ext cx="3000396" cy="928694"/>
              <a:chOff x="5214942" y="2786058"/>
              <a:chExt cx="3000396" cy="928694"/>
            </a:xfrm>
            <a:solidFill>
              <a:srgbClr val="FF0000"/>
            </a:solidFill>
          </p:grpSpPr>
          <p:sp>
            <p:nvSpPr>
              <p:cNvPr id="75" name="74 Elipse"/>
              <p:cNvSpPr/>
              <p:nvPr/>
            </p:nvSpPr>
            <p:spPr>
              <a:xfrm>
                <a:off x="5214942" y="2786058"/>
                <a:ext cx="1500198" cy="928694"/>
              </a:xfrm>
              <a:prstGeom prst="ellipse">
                <a:avLst/>
              </a:prstGeom>
              <a:grpFill/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6" name="75 Elipse"/>
              <p:cNvSpPr/>
              <p:nvPr/>
            </p:nvSpPr>
            <p:spPr>
              <a:xfrm>
                <a:off x="6715140" y="2786058"/>
                <a:ext cx="1500198" cy="928694"/>
              </a:xfrm>
              <a:prstGeom prst="ellipse">
                <a:avLst/>
              </a:prstGeom>
              <a:grpFill/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7" name="76 Operación manual"/>
              <p:cNvSpPr/>
              <p:nvPr/>
            </p:nvSpPr>
            <p:spPr>
              <a:xfrm rot="16200000">
                <a:off x="6143636" y="2928934"/>
                <a:ext cx="642942" cy="642942"/>
              </a:xfrm>
              <a:prstGeom prst="flowChartManualOperation">
                <a:avLst/>
              </a:prstGeom>
              <a:grpFill/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8" name="77 Operación manual"/>
              <p:cNvSpPr/>
              <p:nvPr/>
            </p:nvSpPr>
            <p:spPr>
              <a:xfrm rot="5400000" flipH="1">
                <a:off x="6643702" y="2928934"/>
                <a:ext cx="642942" cy="642942"/>
              </a:xfrm>
              <a:prstGeom prst="flowChartManualOperation">
                <a:avLst/>
              </a:prstGeom>
              <a:grpFill/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79" name="78 Elipse"/>
            <p:cNvSpPr/>
            <p:nvPr/>
          </p:nvSpPr>
          <p:spPr>
            <a:xfrm>
              <a:off x="5857884" y="4214818"/>
              <a:ext cx="1214446" cy="58102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96" name="95 Conector recto de flecha"/>
          <p:cNvCxnSpPr/>
          <p:nvPr/>
        </p:nvCxnSpPr>
        <p:spPr>
          <a:xfrm rot="5400000" flipH="1" flipV="1">
            <a:off x="762" y="2928140"/>
            <a:ext cx="1571636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96 CuadroTexto"/>
          <p:cNvSpPr txBox="1"/>
          <p:nvPr/>
        </p:nvSpPr>
        <p:spPr>
          <a:xfrm rot="16200000">
            <a:off x="-490781" y="2733461"/>
            <a:ext cx="1785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/>
              <a:t>Growth</a:t>
            </a:r>
            <a:r>
              <a:rPr lang="es-ES" sz="1600" dirty="0" smtClean="0"/>
              <a:t> </a:t>
            </a:r>
            <a:r>
              <a:rPr lang="es-ES" sz="1600" dirty="0" err="1" smtClean="0"/>
              <a:t>Direction</a:t>
            </a:r>
            <a:endParaRPr lang="es-ES" sz="1600" dirty="0"/>
          </a:p>
        </p:txBody>
      </p:sp>
      <p:cxnSp>
        <p:nvCxnSpPr>
          <p:cNvPr id="98" name="97 Conector recto de flecha"/>
          <p:cNvCxnSpPr/>
          <p:nvPr/>
        </p:nvCxnSpPr>
        <p:spPr>
          <a:xfrm rot="5400000" flipH="1" flipV="1">
            <a:off x="4358480" y="2928140"/>
            <a:ext cx="1571636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98 CuadroTexto"/>
          <p:cNvSpPr txBox="1"/>
          <p:nvPr/>
        </p:nvSpPr>
        <p:spPr>
          <a:xfrm rot="16200000">
            <a:off x="3919739" y="2688219"/>
            <a:ext cx="1785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/>
              <a:t>Growth</a:t>
            </a:r>
            <a:r>
              <a:rPr lang="es-ES" sz="1600" dirty="0" smtClean="0"/>
              <a:t> </a:t>
            </a:r>
            <a:r>
              <a:rPr lang="es-ES" sz="1600" dirty="0" err="1" smtClean="0"/>
              <a:t>Direction</a:t>
            </a:r>
            <a:endParaRPr lang="es-ES" sz="1600" dirty="0"/>
          </a:p>
        </p:txBody>
      </p:sp>
      <p:sp>
        <p:nvSpPr>
          <p:cNvPr id="100" name="99 CuadroTexto"/>
          <p:cNvSpPr txBox="1"/>
          <p:nvPr/>
        </p:nvSpPr>
        <p:spPr>
          <a:xfrm>
            <a:off x="1000100" y="1500174"/>
            <a:ext cx="264320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MOLECULES</a:t>
            </a:r>
            <a:endParaRPr lang="es-E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100 CuadroTexto"/>
          <p:cNvSpPr txBox="1"/>
          <p:nvPr/>
        </p:nvSpPr>
        <p:spPr>
          <a:xfrm>
            <a:off x="5696740" y="1500174"/>
            <a:ext cx="232255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MOLECULES</a:t>
            </a:r>
            <a:endParaRPr lang="es-E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5" name="64 Grupo"/>
          <p:cNvGrpSpPr/>
          <p:nvPr/>
        </p:nvGrpSpPr>
        <p:grpSpPr>
          <a:xfrm>
            <a:off x="2643174" y="2285992"/>
            <a:ext cx="1500198" cy="1509722"/>
            <a:chOff x="2500298" y="3857628"/>
            <a:chExt cx="1500198" cy="1509722"/>
          </a:xfrm>
        </p:grpSpPr>
        <p:sp>
          <p:nvSpPr>
            <p:cNvPr id="47" name="46 Elipse"/>
            <p:cNvSpPr/>
            <p:nvPr/>
          </p:nvSpPr>
          <p:spPr>
            <a:xfrm>
              <a:off x="2500298" y="3857628"/>
              <a:ext cx="1500198" cy="928694"/>
            </a:xfrm>
            <a:prstGeom prst="ellipse">
              <a:avLst/>
            </a:prstGeom>
            <a:solidFill>
              <a:srgbClr val="FF0000"/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50 Elipse"/>
            <p:cNvSpPr/>
            <p:nvPr/>
          </p:nvSpPr>
          <p:spPr>
            <a:xfrm>
              <a:off x="2643174" y="4786322"/>
              <a:ext cx="1214446" cy="58102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51 Elipse"/>
            <p:cNvSpPr/>
            <p:nvPr/>
          </p:nvSpPr>
          <p:spPr>
            <a:xfrm>
              <a:off x="2643174" y="4000504"/>
              <a:ext cx="1214446" cy="58102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3" name="52 Trapecio"/>
            <p:cNvSpPr/>
            <p:nvPr/>
          </p:nvSpPr>
          <p:spPr>
            <a:xfrm>
              <a:off x="2571736" y="4500570"/>
              <a:ext cx="1357322" cy="642942"/>
            </a:xfrm>
            <a:prstGeom prst="trapezoid">
              <a:avLst>
                <a:gd name="adj" fmla="val 58016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4" name="53 Trapecio"/>
            <p:cNvSpPr/>
            <p:nvPr/>
          </p:nvSpPr>
          <p:spPr>
            <a:xfrm rot="10800000">
              <a:off x="2571736" y="4214818"/>
              <a:ext cx="1357322" cy="642942"/>
            </a:xfrm>
            <a:prstGeom prst="trapezoid">
              <a:avLst>
                <a:gd name="adj" fmla="val 58016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92" name="91 Grupo"/>
          <p:cNvGrpSpPr/>
          <p:nvPr/>
        </p:nvGrpSpPr>
        <p:grpSpPr>
          <a:xfrm>
            <a:off x="5357818" y="3286124"/>
            <a:ext cx="2857520" cy="928694"/>
            <a:chOff x="5929322" y="5072074"/>
            <a:chExt cx="2857520" cy="928694"/>
          </a:xfrm>
        </p:grpSpPr>
        <p:sp>
          <p:nvSpPr>
            <p:cNvPr id="85" name="84 Elipse"/>
            <p:cNvSpPr/>
            <p:nvPr/>
          </p:nvSpPr>
          <p:spPr>
            <a:xfrm>
              <a:off x="7286644" y="5072074"/>
              <a:ext cx="1500198" cy="928694"/>
            </a:xfrm>
            <a:prstGeom prst="ellipse">
              <a:avLst/>
            </a:prstGeom>
            <a:solidFill>
              <a:srgbClr val="FF0000"/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8" name="87 Elipse"/>
            <p:cNvSpPr/>
            <p:nvPr/>
          </p:nvSpPr>
          <p:spPr>
            <a:xfrm>
              <a:off x="5929322" y="5214950"/>
              <a:ext cx="1214446" cy="58102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9" name="88 Elipse"/>
            <p:cNvSpPr/>
            <p:nvPr/>
          </p:nvSpPr>
          <p:spPr>
            <a:xfrm>
              <a:off x="7429520" y="5214950"/>
              <a:ext cx="1214446" cy="58102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0" name="89 Trapecio"/>
            <p:cNvSpPr/>
            <p:nvPr/>
          </p:nvSpPr>
          <p:spPr>
            <a:xfrm rot="5400000">
              <a:off x="6750859" y="5036355"/>
              <a:ext cx="571504" cy="928694"/>
            </a:xfrm>
            <a:prstGeom prst="trapezoid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1" name="90 Trapecio"/>
            <p:cNvSpPr/>
            <p:nvPr/>
          </p:nvSpPr>
          <p:spPr>
            <a:xfrm rot="16200000">
              <a:off x="7322363" y="5036355"/>
              <a:ext cx="571504" cy="928694"/>
            </a:xfrm>
            <a:prstGeom prst="trapezoid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13" name="112 Grupo"/>
          <p:cNvGrpSpPr/>
          <p:nvPr/>
        </p:nvGrpSpPr>
        <p:grpSpPr>
          <a:xfrm>
            <a:off x="2643174" y="2285992"/>
            <a:ext cx="1500198" cy="1643074"/>
            <a:chOff x="642910" y="4357694"/>
            <a:chExt cx="1500198" cy="1643074"/>
          </a:xfrm>
        </p:grpSpPr>
        <p:grpSp>
          <p:nvGrpSpPr>
            <p:cNvPr id="66" name="65 Grupo"/>
            <p:cNvGrpSpPr/>
            <p:nvPr/>
          </p:nvGrpSpPr>
          <p:grpSpPr>
            <a:xfrm>
              <a:off x="642910" y="4357694"/>
              <a:ext cx="1500198" cy="1643074"/>
              <a:chOff x="2500298" y="1643050"/>
              <a:chExt cx="1500198" cy="1643074"/>
            </a:xfrm>
          </p:grpSpPr>
          <p:sp>
            <p:nvSpPr>
              <p:cNvPr id="21" name="20 Elipse"/>
              <p:cNvSpPr/>
              <p:nvPr/>
            </p:nvSpPr>
            <p:spPr>
              <a:xfrm>
                <a:off x="2500298" y="1643050"/>
                <a:ext cx="1500198" cy="928694"/>
              </a:xfrm>
              <a:prstGeom prst="ellipse">
                <a:avLst/>
              </a:prstGeom>
              <a:solidFill>
                <a:srgbClr val="FF0000"/>
              </a:solidFill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" name="29 Elipse"/>
              <p:cNvSpPr/>
              <p:nvPr/>
            </p:nvSpPr>
            <p:spPr>
              <a:xfrm>
                <a:off x="2500298" y="2357430"/>
                <a:ext cx="1500198" cy="928694"/>
              </a:xfrm>
              <a:prstGeom prst="ellipse">
                <a:avLst/>
              </a:prstGeom>
              <a:solidFill>
                <a:srgbClr val="FF0000"/>
              </a:solidFill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" name="33 Trapecio"/>
              <p:cNvSpPr/>
              <p:nvPr/>
            </p:nvSpPr>
            <p:spPr>
              <a:xfrm rot="10800000">
                <a:off x="2643174" y="2214554"/>
                <a:ext cx="1214446" cy="428628"/>
              </a:xfrm>
              <a:prstGeom prst="trapezoid">
                <a:avLst>
                  <a:gd name="adj" fmla="val 84047"/>
                </a:avLst>
              </a:prstGeom>
              <a:solidFill>
                <a:srgbClr val="FF0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5" name="34 Trapecio"/>
              <p:cNvSpPr/>
              <p:nvPr/>
            </p:nvSpPr>
            <p:spPr>
              <a:xfrm rot="21430143">
                <a:off x="2653018" y="2315720"/>
                <a:ext cx="1214446" cy="428628"/>
              </a:xfrm>
              <a:prstGeom prst="trapezoid">
                <a:avLst>
                  <a:gd name="adj" fmla="val 84047"/>
                </a:avLst>
              </a:prstGeom>
              <a:solidFill>
                <a:srgbClr val="FF0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2" name="41 Elipse"/>
              <p:cNvSpPr/>
              <p:nvPr/>
            </p:nvSpPr>
            <p:spPr>
              <a:xfrm>
                <a:off x="2643174" y="2500306"/>
                <a:ext cx="1214446" cy="5810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4" name="43 Elipse"/>
              <p:cNvSpPr/>
              <p:nvPr/>
            </p:nvSpPr>
            <p:spPr>
              <a:xfrm>
                <a:off x="2643174" y="1785926"/>
                <a:ext cx="1214446" cy="5810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44 Trapecio"/>
              <p:cNvSpPr/>
              <p:nvPr/>
            </p:nvSpPr>
            <p:spPr>
              <a:xfrm>
                <a:off x="2571736" y="2285992"/>
                <a:ext cx="1357322" cy="642942"/>
              </a:xfrm>
              <a:prstGeom prst="trapezoid">
                <a:avLst>
                  <a:gd name="adj" fmla="val 58016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6" name="45 Trapecio"/>
              <p:cNvSpPr/>
              <p:nvPr/>
            </p:nvSpPr>
            <p:spPr>
              <a:xfrm rot="10800000">
                <a:off x="2571736" y="2000240"/>
                <a:ext cx="1357322" cy="642942"/>
              </a:xfrm>
              <a:prstGeom prst="trapezoid">
                <a:avLst>
                  <a:gd name="adj" fmla="val 58016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103" name="102 Conector curvado"/>
            <p:cNvCxnSpPr/>
            <p:nvPr/>
          </p:nvCxnSpPr>
          <p:spPr>
            <a:xfrm>
              <a:off x="1928794" y="4786322"/>
              <a:ext cx="1588" cy="714380"/>
            </a:xfrm>
            <a:prstGeom prst="curvedConnector3">
              <a:avLst>
                <a:gd name="adj1" fmla="val 14395466"/>
              </a:avLst>
            </a:prstGeom>
            <a:ln w="19050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113 Grupo"/>
          <p:cNvGrpSpPr/>
          <p:nvPr/>
        </p:nvGrpSpPr>
        <p:grpSpPr>
          <a:xfrm>
            <a:off x="5286380" y="3286124"/>
            <a:ext cx="3000396" cy="929488"/>
            <a:chOff x="2928926" y="5643578"/>
            <a:chExt cx="3000396" cy="929488"/>
          </a:xfrm>
        </p:grpSpPr>
        <p:grpSp>
          <p:nvGrpSpPr>
            <p:cNvPr id="94" name="93 Grupo"/>
            <p:cNvGrpSpPr/>
            <p:nvPr/>
          </p:nvGrpSpPr>
          <p:grpSpPr>
            <a:xfrm>
              <a:off x="2928926" y="5643578"/>
              <a:ext cx="3000396" cy="928694"/>
              <a:chOff x="5214942" y="2643182"/>
              <a:chExt cx="3000396" cy="928694"/>
            </a:xfrm>
          </p:grpSpPr>
          <p:grpSp>
            <p:nvGrpSpPr>
              <p:cNvPr id="2" name="27 Grupo"/>
              <p:cNvGrpSpPr/>
              <p:nvPr/>
            </p:nvGrpSpPr>
            <p:grpSpPr>
              <a:xfrm>
                <a:off x="5214942" y="2643182"/>
                <a:ext cx="3000396" cy="928694"/>
                <a:chOff x="5214942" y="2786058"/>
                <a:chExt cx="3000396" cy="928694"/>
              </a:xfrm>
              <a:solidFill>
                <a:srgbClr val="FF0000"/>
              </a:solidFill>
            </p:grpSpPr>
            <p:sp>
              <p:nvSpPr>
                <p:cNvPr id="24" name="23 Elipse"/>
                <p:cNvSpPr/>
                <p:nvPr/>
              </p:nvSpPr>
              <p:spPr>
                <a:xfrm>
                  <a:off x="5214942" y="2786058"/>
                  <a:ext cx="1500198" cy="928694"/>
                </a:xfrm>
                <a:prstGeom prst="ellipse">
                  <a:avLst/>
                </a:prstGeom>
                <a:grpFill/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5" name="24 Elipse"/>
                <p:cNvSpPr/>
                <p:nvPr/>
              </p:nvSpPr>
              <p:spPr>
                <a:xfrm>
                  <a:off x="6715140" y="2786058"/>
                  <a:ext cx="1500198" cy="928694"/>
                </a:xfrm>
                <a:prstGeom prst="ellipse">
                  <a:avLst/>
                </a:prstGeom>
                <a:grpFill/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25 Operación manual"/>
                <p:cNvSpPr/>
                <p:nvPr/>
              </p:nvSpPr>
              <p:spPr>
                <a:xfrm rot="16200000">
                  <a:off x="6143636" y="2928934"/>
                  <a:ext cx="642942" cy="642942"/>
                </a:xfrm>
                <a:prstGeom prst="flowChartManualOperation">
                  <a:avLst/>
                </a:prstGeom>
                <a:grpFill/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7" name="26 Operación manual"/>
                <p:cNvSpPr/>
                <p:nvPr/>
              </p:nvSpPr>
              <p:spPr>
                <a:xfrm rot="5400000" flipH="1">
                  <a:off x="6643702" y="2928934"/>
                  <a:ext cx="642942" cy="642942"/>
                </a:xfrm>
                <a:prstGeom prst="flowChartManualOperation">
                  <a:avLst/>
                </a:prstGeom>
                <a:grpFill/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43" name="42 Elipse"/>
              <p:cNvSpPr/>
              <p:nvPr/>
            </p:nvSpPr>
            <p:spPr>
              <a:xfrm>
                <a:off x="5357818" y="2786058"/>
                <a:ext cx="1214446" cy="5810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7" name="66 Elipse"/>
              <p:cNvSpPr/>
              <p:nvPr/>
            </p:nvSpPr>
            <p:spPr>
              <a:xfrm>
                <a:off x="6858016" y="2786058"/>
                <a:ext cx="1214446" cy="5810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8" name="67 Trapecio"/>
              <p:cNvSpPr/>
              <p:nvPr/>
            </p:nvSpPr>
            <p:spPr>
              <a:xfrm rot="5400000">
                <a:off x="6179355" y="2607463"/>
                <a:ext cx="571504" cy="928694"/>
              </a:xfrm>
              <a:prstGeom prst="trapezoid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9" name="68 Trapecio"/>
              <p:cNvSpPr/>
              <p:nvPr/>
            </p:nvSpPr>
            <p:spPr>
              <a:xfrm rot="16200000">
                <a:off x="6750859" y="2607463"/>
                <a:ext cx="571504" cy="928694"/>
              </a:xfrm>
              <a:prstGeom prst="trapezoid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108" name="107 Conector curvado"/>
            <p:cNvCxnSpPr>
              <a:stCxn id="24" idx="4"/>
              <a:endCxn id="25" idx="4"/>
            </p:cNvCxnSpPr>
            <p:nvPr/>
          </p:nvCxnSpPr>
          <p:spPr>
            <a:xfrm rot="16200000" flipH="1">
              <a:off x="4429124" y="5822173"/>
              <a:ext cx="1588" cy="1500198"/>
            </a:xfrm>
            <a:prstGeom prst="curvedConnector3">
              <a:avLst>
                <a:gd name="adj1" fmla="val 14395466"/>
              </a:avLst>
            </a:prstGeom>
            <a:ln w="19050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114 CuadroTexto"/>
          <p:cNvSpPr txBox="1"/>
          <p:nvPr/>
        </p:nvSpPr>
        <p:spPr>
          <a:xfrm>
            <a:off x="4143372" y="1500174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e</a:t>
            </a:r>
            <a:r>
              <a:rPr lang="es-ES" sz="2400" b="1" baseline="30000" dirty="0" smtClean="0">
                <a:solidFill>
                  <a:srgbClr val="FF0000"/>
                </a:solidFill>
              </a:rPr>
              <a:t>-</a:t>
            </a:r>
            <a:endParaRPr lang="es-ES" sz="2400" b="1" dirty="0" smtClean="0">
              <a:solidFill>
                <a:srgbClr val="FF0000"/>
              </a:solidFill>
            </a:endParaRPr>
          </a:p>
          <a:p>
            <a:r>
              <a:rPr lang="es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</a:t>
            </a:r>
            <a:r>
              <a:rPr lang="es-ES" sz="24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endParaRPr lang="es-E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6" name="115 Rectángulo"/>
          <p:cNvSpPr/>
          <p:nvPr/>
        </p:nvSpPr>
        <p:spPr>
          <a:xfrm>
            <a:off x="571472" y="4786322"/>
            <a:ext cx="7929618" cy="1714512"/>
          </a:xfrm>
          <a:prstGeom prst="rect">
            <a:avLst/>
          </a:prstGeom>
          <a:solidFill>
            <a:srgbClr val="558ED5">
              <a:alpha val="60000"/>
            </a:srgb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7" name="116 CuadroTexto"/>
          <p:cNvSpPr txBox="1"/>
          <p:nvPr/>
        </p:nvSpPr>
        <p:spPr>
          <a:xfrm>
            <a:off x="714348" y="4857760"/>
            <a:ext cx="7786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states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coupling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</a:t>
            </a:r>
            <a:r>
              <a:rPr lang="es-ES" sz="2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Tunneling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</a:p>
          <a:p>
            <a:pPr>
              <a:lnSpc>
                <a:spcPct val="150000"/>
              </a:lnSpc>
            </a:pP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Hole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states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coupling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</a:t>
            </a:r>
            <a:r>
              <a:rPr lang="es-ES" sz="2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Tunneling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</a:p>
          <a:p>
            <a:pPr>
              <a:lnSpc>
                <a:spcPct val="150000"/>
              </a:lnSpc>
            </a:pP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Excitonic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couplin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Föster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copling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(virtual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photon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))</a:t>
            </a:r>
            <a:endParaRPr lang="es-E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5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5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5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5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5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 animBg="1"/>
      <p:bldP spid="117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CE6F2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500034" y="1857364"/>
            <a:ext cx="1428760" cy="135732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Top"/>
            <a:lightRig rig="threePt" dir="t"/>
          </a:scene3d>
          <a:sp3d extrusionH="330200" prstMaterial="dkEdge">
            <a:bevelT/>
            <a:extrusionClr>
              <a:schemeClr val="tx2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5286380" y="1928802"/>
            <a:ext cx="1428760" cy="135732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Top"/>
            <a:lightRig rig="threePt" dir="t"/>
          </a:scene3d>
          <a:sp3d extrusionH="330200" prstMaterial="dkEdge">
            <a:bevelT/>
            <a:extrusionClr>
              <a:schemeClr val="tx2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6786578" y="1928802"/>
            <a:ext cx="1428760" cy="135732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Top"/>
            <a:lightRig rig="threePt" dir="t"/>
          </a:scene3d>
          <a:sp3d extrusionH="330200" prstMaterial="dkEdge">
            <a:bevelT/>
            <a:extrusionClr>
              <a:schemeClr val="tx2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Elipse"/>
          <p:cNvSpPr/>
          <p:nvPr/>
        </p:nvSpPr>
        <p:spPr>
          <a:xfrm>
            <a:off x="500034" y="1285860"/>
            <a:ext cx="1428760" cy="135732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1Top"/>
            <a:lightRig rig="threePt" dir="t"/>
          </a:scene3d>
          <a:sp3d extrusionH="330200" prstMaterial="dkEdge">
            <a:bevelT/>
            <a:extrusionClr>
              <a:schemeClr val="tx2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dondear rectángulo de esquina diagonal"/>
          <p:cNvSpPr/>
          <p:nvPr/>
        </p:nvSpPr>
        <p:spPr>
          <a:xfrm>
            <a:off x="428596" y="142852"/>
            <a:ext cx="7929618" cy="928694"/>
          </a:xfrm>
          <a:prstGeom prst="round2DiagRect">
            <a:avLst>
              <a:gd name="adj1" fmla="val 3738"/>
              <a:gd name="adj2" fmla="val 50000"/>
            </a:avLst>
          </a:prstGeom>
          <a:solidFill>
            <a:srgbClr val="4F81BD">
              <a:alpha val="50196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CuadroTexto"/>
          <p:cNvSpPr txBox="1"/>
          <p:nvPr/>
        </p:nvSpPr>
        <p:spPr>
          <a:xfrm>
            <a:off x="642910" y="357166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INTRODUCCIÓN: 	</a:t>
            </a:r>
            <a:r>
              <a:rPr lang="es-E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QD AISLADO AL CRISTAL DE </a:t>
            </a:r>
            <a:r>
              <a:rPr lang="es-ES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QDs</a:t>
            </a:r>
            <a:endParaRPr lang="es-E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500034" y="6396335"/>
            <a:ext cx="335761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algn="just">
              <a:lnSpc>
                <a:spcPct val="2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E.A. </a:t>
            </a:r>
            <a:r>
              <a:rPr lang="es-ES" sz="1200" b="1" dirty="0" err="1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Stinaff</a:t>
            </a: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s-ES" sz="1200" b="1" i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et al</a:t>
            </a: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, </a:t>
            </a:r>
            <a:r>
              <a:rPr lang="es-ES" sz="1200" b="1" dirty="0" err="1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Science</a:t>
            </a: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311, 636 (2006)</a:t>
            </a:r>
            <a:endParaRPr lang="es-ES" sz="12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3429000"/>
            <a:ext cx="2191929" cy="269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1643042" y="6000768"/>
            <a:ext cx="335761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algn="just">
              <a:lnSpc>
                <a:spcPct val="2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H.J. </a:t>
            </a:r>
            <a:r>
              <a:rPr lang="es-ES" sz="1200" b="1" dirty="0" err="1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Krenner</a:t>
            </a: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s-ES" sz="1200" b="1" i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et al</a:t>
            </a: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, PRL 94, 57402 (2005)</a:t>
            </a:r>
            <a:endParaRPr lang="es-ES" sz="12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 b="1182"/>
          <a:stretch>
            <a:fillRect/>
          </a:stretch>
        </p:blipFill>
        <p:spPr bwMode="auto">
          <a:xfrm>
            <a:off x="571472" y="3429000"/>
            <a:ext cx="148675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429000"/>
            <a:ext cx="400271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643314"/>
            <a:ext cx="1928826" cy="21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2816" y="3643314"/>
            <a:ext cx="225922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5143504" y="5786454"/>
            <a:ext cx="335761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algn="just">
              <a:lnSpc>
                <a:spcPct val="2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C.J. </a:t>
            </a:r>
            <a:r>
              <a:rPr lang="es-ES" sz="1200" b="1" dirty="0" err="1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Beirne</a:t>
            </a: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s-ES" sz="1200" b="1" i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et al</a:t>
            </a: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, PRL 96, 137401 (2006)</a:t>
            </a:r>
            <a:endParaRPr lang="es-ES" sz="12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143108" y="2500306"/>
            <a:ext cx="157163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MOLECULES</a:t>
            </a:r>
            <a:endParaRPr lang="es-E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5572132" y="1928802"/>
            <a:ext cx="264320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MOLECULES</a:t>
            </a:r>
            <a:endParaRPr lang="es-E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1571604" y="1214422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TUNNING  QD STATES WITH ELECTRIC FIELD</a:t>
            </a:r>
            <a:endParaRPr lang="es-E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38 Flecha arriba"/>
          <p:cNvSpPr/>
          <p:nvPr/>
        </p:nvSpPr>
        <p:spPr>
          <a:xfrm>
            <a:off x="1071538" y="1428736"/>
            <a:ext cx="285752" cy="500066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Flecha arriba"/>
          <p:cNvSpPr/>
          <p:nvPr/>
        </p:nvSpPr>
        <p:spPr>
          <a:xfrm rot="5400000">
            <a:off x="4757473" y="2548433"/>
            <a:ext cx="285752" cy="500066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Flecha arriba"/>
          <p:cNvSpPr/>
          <p:nvPr/>
        </p:nvSpPr>
        <p:spPr>
          <a:xfrm rot="5400000">
            <a:off x="8400809" y="2548433"/>
            <a:ext cx="285752" cy="500066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7" grpId="1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CE6F2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dondear rectángulo de esquina diagonal"/>
          <p:cNvSpPr/>
          <p:nvPr/>
        </p:nvSpPr>
        <p:spPr>
          <a:xfrm>
            <a:off x="428596" y="142852"/>
            <a:ext cx="7929618" cy="928694"/>
          </a:xfrm>
          <a:prstGeom prst="round2DiagRect">
            <a:avLst>
              <a:gd name="adj1" fmla="val 3738"/>
              <a:gd name="adj2" fmla="val 50000"/>
            </a:avLst>
          </a:prstGeom>
          <a:solidFill>
            <a:srgbClr val="4F81BD">
              <a:alpha val="50196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CuadroTexto"/>
          <p:cNvSpPr txBox="1"/>
          <p:nvPr/>
        </p:nvSpPr>
        <p:spPr>
          <a:xfrm>
            <a:off x="642910" y="357166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DROPLET EPITAXY GROWTH: 	</a:t>
            </a:r>
            <a:endParaRPr lang="es-E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00034" y="1428736"/>
            <a:ext cx="4214842" cy="1928826"/>
          </a:xfrm>
          <a:prstGeom prst="rect">
            <a:avLst/>
          </a:prstGeom>
          <a:solidFill>
            <a:srgbClr val="558ED5">
              <a:alpha val="60000"/>
            </a:srgb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CuadroTexto"/>
          <p:cNvSpPr txBox="1"/>
          <p:nvPr/>
        </p:nvSpPr>
        <p:spPr>
          <a:xfrm>
            <a:off x="571472" y="1428736"/>
            <a:ext cx="407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 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Localized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nanostructures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density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samples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QD </a:t>
            </a:r>
            <a:r>
              <a:rPr lang="es-E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pairs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00504"/>
            <a:ext cx="2418734" cy="241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1357290" y="6396335"/>
            <a:ext cx="507206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algn="just">
              <a:lnSpc>
                <a:spcPct val="2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P. Alonso-González </a:t>
            </a:r>
            <a:r>
              <a:rPr lang="es-ES" sz="1200" b="1" i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et al</a:t>
            </a: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, </a:t>
            </a:r>
            <a:r>
              <a:rPr lang="es-ES" sz="1200" b="1" dirty="0" err="1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Crystal</a:t>
            </a: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s-ES" sz="1200" b="1" dirty="0" err="1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Growth</a:t>
            </a: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and </a:t>
            </a:r>
            <a:r>
              <a:rPr lang="es-ES" sz="1200" b="1" dirty="0" err="1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Design</a:t>
            </a: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9, 2525 (2009)</a:t>
            </a:r>
            <a:endParaRPr lang="es-ES" sz="12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4214818"/>
            <a:ext cx="4925975" cy="215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0126" y="1428736"/>
            <a:ext cx="2892402" cy="2322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864104" y="3769671"/>
            <a:ext cx="507206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algn="just">
              <a:lnSpc>
                <a:spcPct val="2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ES" sz="1200" b="1" dirty="0" err="1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L.Wang</a:t>
            </a: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s-ES" sz="1200" b="1" i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et al</a:t>
            </a: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, New </a:t>
            </a:r>
            <a:r>
              <a:rPr lang="es-ES" sz="1200" b="1" dirty="0" err="1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Journal</a:t>
            </a: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of </a:t>
            </a:r>
            <a:r>
              <a:rPr lang="es-ES" sz="1200" b="1" dirty="0" err="1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Physics</a:t>
            </a: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10, 045010 (2008)</a:t>
            </a:r>
            <a:endParaRPr lang="es-ES" sz="12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CE6F2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dondear rectángulo de esquina diagonal"/>
          <p:cNvSpPr/>
          <p:nvPr/>
        </p:nvSpPr>
        <p:spPr>
          <a:xfrm>
            <a:off x="428596" y="142852"/>
            <a:ext cx="7929618" cy="928694"/>
          </a:xfrm>
          <a:prstGeom prst="round2DiagRect">
            <a:avLst>
              <a:gd name="adj1" fmla="val 3738"/>
              <a:gd name="adj2" fmla="val 50000"/>
            </a:avLst>
          </a:prstGeom>
          <a:solidFill>
            <a:srgbClr val="4F81BD">
              <a:alpha val="50196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000240"/>
            <a:ext cx="1999415" cy="199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23 Grupo"/>
          <p:cNvGrpSpPr/>
          <p:nvPr/>
        </p:nvGrpSpPr>
        <p:grpSpPr>
          <a:xfrm>
            <a:off x="428596" y="4357694"/>
            <a:ext cx="4000528" cy="1785950"/>
            <a:chOff x="428596" y="4143380"/>
            <a:chExt cx="4000528" cy="1785950"/>
          </a:xfrm>
        </p:grpSpPr>
        <p:sp>
          <p:nvSpPr>
            <p:cNvPr id="19" name="18 Rectángulo"/>
            <p:cNvSpPr/>
            <p:nvPr/>
          </p:nvSpPr>
          <p:spPr>
            <a:xfrm>
              <a:off x="428596" y="4143380"/>
              <a:ext cx="4000528" cy="1785950"/>
            </a:xfrm>
            <a:prstGeom prst="rect">
              <a:avLst/>
            </a:prstGeom>
            <a:solidFill>
              <a:srgbClr val="558ED5">
                <a:alpha val="60000"/>
              </a:srgb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785786" y="4286256"/>
              <a:ext cx="3643338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s-E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Density</a:t>
              </a:r>
              <a:r>
                <a:rPr lang="es-E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≈ 2.5 x 10</a:t>
              </a:r>
              <a:r>
                <a:rPr lang="es-ES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r>
                <a:rPr lang="es-E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cm</a:t>
              </a:r>
              <a:r>
                <a:rPr lang="es-ES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-2</a:t>
              </a:r>
              <a:endPara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s-E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Negative</a:t>
              </a:r>
              <a:r>
                <a:rPr lang="es-E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excitonic</a:t>
              </a:r>
              <a:r>
                <a:rPr lang="es-E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complex</a:t>
              </a:r>
              <a:r>
                <a:rPr lang="es-E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s-E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Arsenic</a:t>
              </a:r>
              <a:r>
                <a:rPr lang="es-E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Vacancies</a:t>
              </a:r>
              <a:r>
                <a:rPr lang="es-E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endPara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4572000" y="1285860"/>
            <a:ext cx="3786214" cy="5319449"/>
            <a:chOff x="4572000" y="1285860"/>
            <a:chExt cx="3786214" cy="5319449"/>
          </a:xfrm>
        </p:grpSpPr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4572000" y="6143644"/>
              <a:ext cx="3786214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457200" algn="just">
                <a:lnSpc>
                  <a:spcPct val="200000"/>
                </a:lnSpc>
                <a:spcBef>
                  <a:spcPct val="50000"/>
                </a:spcBef>
                <a:buFont typeface="Wingdings" pitchFamily="2" charset="2"/>
                <a:buNone/>
              </a:pPr>
              <a:r>
                <a:rPr lang="es-ES" sz="1200" b="1" i="1" dirty="0" smtClean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P. Alonso-González et al</a:t>
              </a:r>
              <a:r>
                <a:rPr lang="es-ES" sz="1200" b="1" dirty="0" smtClean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, APL 91, 163104 (2007)</a:t>
              </a:r>
              <a:endParaRPr lang="es-ES" sz="12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57752" y="1285860"/>
              <a:ext cx="3486192" cy="4848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6" name="15 CuadroTexto"/>
          <p:cNvSpPr txBox="1"/>
          <p:nvPr/>
        </p:nvSpPr>
        <p:spPr>
          <a:xfrm>
            <a:off x="1214414" y="1285860"/>
            <a:ext cx="2846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OPTICAL QUALITY </a:t>
            </a:r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E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42910" y="357166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DROPLET EPITAXY GROWTH: 	</a:t>
            </a:r>
            <a:endParaRPr lang="es-E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-29821" y="-656"/>
            <a:ext cx="9171911" cy="6858000"/>
          </a:xfrm>
          <a:prstGeom prst="rect">
            <a:avLst/>
          </a:prstGeom>
          <a:solidFill>
            <a:srgbClr val="DCE6F2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dondear rectángulo de esquina diagonal"/>
          <p:cNvSpPr/>
          <p:nvPr/>
        </p:nvSpPr>
        <p:spPr>
          <a:xfrm>
            <a:off x="428596" y="142852"/>
            <a:ext cx="7929618" cy="928694"/>
          </a:xfrm>
          <a:prstGeom prst="round2DiagRect">
            <a:avLst>
              <a:gd name="adj1" fmla="val 3738"/>
              <a:gd name="adj2" fmla="val 50000"/>
            </a:avLst>
          </a:prstGeom>
          <a:solidFill>
            <a:srgbClr val="4F81BD">
              <a:alpha val="50196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642910" y="357166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SAMPLE AND EXP. SET UP:  Lateral </a:t>
            </a:r>
            <a:r>
              <a:rPr lang="es-ES" sz="2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Molecules</a:t>
            </a:r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	</a:t>
            </a:r>
            <a:endParaRPr lang="es-E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7" name="126 Grupo"/>
          <p:cNvGrpSpPr/>
          <p:nvPr/>
        </p:nvGrpSpPr>
        <p:grpSpPr>
          <a:xfrm>
            <a:off x="2770185" y="1595196"/>
            <a:ext cx="5727508" cy="4714908"/>
            <a:chOff x="2599647" y="1357298"/>
            <a:chExt cx="5727508" cy="4714908"/>
          </a:xfrm>
        </p:grpSpPr>
        <p:pic>
          <p:nvPicPr>
            <p:cNvPr id="32769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43504" y="1357298"/>
              <a:ext cx="3183651" cy="4613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24" name="123 Grupo"/>
            <p:cNvGrpSpPr/>
            <p:nvPr/>
          </p:nvGrpSpPr>
          <p:grpSpPr>
            <a:xfrm>
              <a:off x="2599647" y="3943996"/>
              <a:ext cx="3714776" cy="2128210"/>
              <a:chOff x="2599647" y="3943996"/>
              <a:chExt cx="3714776" cy="2128210"/>
            </a:xfrm>
          </p:grpSpPr>
          <p:grpSp>
            <p:nvGrpSpPr>
              <p:cNvPr id="23" name="22 Grupo"/>
              <p:cNvGrpSpPr/>
              <p:nvPr/>
            </p:nvGrpSpPr>
            <p:grpSpPr>
              <a:xfrm>
                <a:off x="3428992" y="3943996"/>
                <a:ext cx="2885431" cy="1571636"/>
                <a:chOff x="3758271" y="3985574"/>
                <a:chExt cx="2885431" cy="1571636"/>
              </a:xfrm>
            </p:grpSpPr>
            <p:sp>
              <p:nvSpPr>
                <p:cNvPr id="10" name="9 Elipse"/>
                <p:cNvSpPr/>
                <p:nvPr/>
              </p:nvSpPr>
              <p:spPr>
                <a:xfrm>
                  <a:off x="6429388" y="4429132"/>
                  <a:ext cx="214314" cy="214314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cxnSp>
              <p:nvCxnSpPr>
                <p:cNvPr id="12" name="11 Conector recto"/>
                <p:cNvCxnSpPr>
                  <a:endCxn id="10" idx="0"/>
                </p:cNvCxnSpPr>
                <p:nvPr/>
              </p:nvCxnSpPr>
              <p:spPr>
                <a:xfrm>
                  <a:off x="4714876" y="4143380"/>
                  <a:ext cx="1821669" cy="285752"/>
                </a:xfrm>
                <a:prstGeom prst="line">
                  <a:avLst/>
                </a:prstGeom>
                <a:ln w="3175">
                  <a:solidFill>
                    <a:srgbClr val="00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17 Conector recto"/>
                <p:cNvCxnSpPr>
                  <a:endCxn id="10" idx="4"/>
                </p:cNvCxnSpPr>
                <p:nvPr/>
              </p:nvCxnSpPr>
              <p:spPr>
                <a:xfrm flipV="1">
                  <a:off x="4929190" y="4643446"/>
                  <a:ext cx="1607355" cy="714380"/>
                </a:xfrm>
                <a:prstGeom prst="line">
                  <a:avLst/>
                </a:prstGeom>
                <a:ln w="3175">
                  <a:solidFill>
                    <a:srgbClr val="00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8" name="Picture 5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10375" t="6696" r="66773" b="68234"/>
                <a:stretch>
                  <a:fillRect/>
                </a:stretch>
              </p:blipFill>
              <p:spPr bwMode="auto">
                <a:xfrm rot="16754145">
                  <a:off x="3833111" y="3910734"/>
                  <a:ext cx="1571636" cy="1721316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cxnSp>
            <p:nvCxnSpPr>
              <p:cNvPr id="25" name="24 Conector recto de flecha"/>
              <p:cNvCxnSpPr/>
              <p:nvPr/>
            </p:nvCxnSpPr>
            <p:spPr>
              <a:xfrm rot="10800000">
                <a:off x="2885399" y="4229086"/>
                <a:ext cx="582662" cy="219058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26 Conector recto de flecha"/>
              <p:cNvCxnSpPr/>
              <p:nvPr/>
            </p:nvCxnSpPr>
            <p:spPr>
              <a:xfrm rot="5400000">
                <a:off x="3474378" y="5640371"/>
                <a:ext cx="628674" cy="234996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28 CuadroTexto"/>
              <p:cNvSpPr txBox="1"/>
              <p:nvPr/>
            </p:nvSpPr>
            <p:spPr>
              <a:xfrm>
                <a:off x="2599647" y="4371962"/>
                <a:ext cx="7858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 smtClean="0"/>
                  <a:t>110</a:t>
                </a:r>
                <a:endParaRPr lang="es-ES" sz="2000" b="1" dirty="0"/>
              </a:p>
            </p:txBody>
          </p:sp>
          <p:sp>
            <p:nvSpPr>
              <p:cNvPr id="30" name="29 CuadroTexto"/>
              <p:cNvSpPr txBox="1"/>
              <p:nvPr/>
            </p:nvSpPr>
            <p:spPr>
              <a:xfrm>
                <a:off x="3814093" y="5657846"/>
                <a:ext cx="7858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 smtClean="0"/>
                  <a:t>1-10</a:t>
                </a:r>
                <a:endParaRPr lang="es-ES" sz="2000" b="1" dirty="0"/>
              </a:p>
            </p:txBody>
          </p:sp>
        </p:grpSp>
      </p:grpSp>
      <p:sp>
        <p:nvSpPr>
          <p:cNvPr id="129" name="128 Rectángulo"/>
          <p:cNvSpPr/>
          <p:nvPr/>
        </p:nvSpPr>
        <p:spPr>
          <a:xfrm>
            <a:off x="2540182" y="1743806"/>
            <a:ext cx="2603146" cy="1369408"/>
          </a:xfrm>
          <a:prstGeom prst="rect">
            <a:avLst/>
          </a:prstGeom>
          <a:solidFill>
            <a:srgbClr val="558ED5">
              <a:alpha val="60000"/>
            </a:srgb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0" name="129 CuadroTexto"/>
          <p:cNvSpPr txBox="1"/>
          <p:nvPr/>
        </p:nvSpPr>
        <p:spPr>
          <a:xfrm>
            <a:off x="2627309" y="1890772"/>
            <a:ext cx="2686733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  <a:buFont typeface="Arial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InAs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Droplets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Pairs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Schottky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Diode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110</a:t>
            </a:r>
            <a:endParaRPr 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47 Paralelogramo"/>
          <p:cNvSpPr/>
          <p:nvPr/>
        </p:nvSpPr>
        <p:spPr>
          <a:xfrm rot="5400000" flipH="1">
            <a:off x="1198905" y="5111665"/>
            <a:ext cx="785818" cy="214314"/>
          </a:xfrm>
          <a:prstGeom prst="parallelogram">
            <a:avLst>
              <a:gd name="adj" fmla="val 663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4" name="53 Conector recto de flecha"/>
          <p:cNvCxnSpPr/>
          <p:nvPr/>
        </p:nvCxnSpPr>
        <p:spPr>
          <a:xfrm>
            <a:off x="877434" y="6147516"/>
            <a:ext cx="928694" cy="1588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CuadroTexto"/>
          <p:cNvSpPr txBox="1"/>
          <p:nvPr/>
        </p:nvSpPr>
        <p:spPr>
          <a:xfrm>
            <a:off x="913153" y="5872105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1 - 1,5 µm</a:t>
            </a:r>
            <a:endParaRPr lang="es-ES" sz="1200" dirty="0"/>
          </a:p>
        </p:txBody>
      </p:sp>
      <p:sp>
        <p:nvSpPr>
          <p:cNvPr id="59" name="58 CuadroTexto"/>
          <p:cNvSpPr txBox="1"/>
          <p:nvPr/>
        </p:nvSpPr>
        <p:spPr>
          <a:xfrm>
            <a:off x="0" y="2050853"/>
            <a:ext cx="756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Au-Cr</a:t>
            </a:r>
            <a:endParaRPr lang="es-E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Paralelogramo"/>
          <p:cNvSpPr/>
          <p:nvPr/>
        </p:nvSpPr>
        <p:spPr>
          <a:xfrm rot="5400000" flipH="1">
            <a:off x="594836" y="4361555"/>
            <a:ext cx="785818" cy="214314"/>
          </a:xfrm>
          <a:prstGeom prst="parallelogram">
            <a:avLst>
              <a:gd name="adj" fmla="val 663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Paralelogramo"/>
          <p:cNvSpPr/>
          <p:nvPr/>
        </p:nvSpPr>
        <p:spPr>
          <a:xfrm rot="5400000" flipH="1">
            <a:off x="1056008" y="4465547"/>
            <a:ext cx="292104" cy="214314"/>
          </a:xfrm>
          <a:prstGeom prst="parallelogram">
            <a:avLst>
              <a:gd name="adj" fmla="val 6413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Paralelogramo"/>
          <p:cNvSpPr/>
          <p:nvPr/>
        </p:nvSpPr>
        <p:spPr>
          <a:xfrm rot="5400000" flipH="1">
            <a:off x="1212413" y="3968646"/>
            <a:ext cx="785818" cy="214314"/>
          </a:xfrm>
          <a:prstGeom prst="parallelogram">
            <a:avLst>
              <a:gd name="adj" fmla="val 663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Paralelogramo"/>
          <p:cNvSpPr/>
          <p:nvPr/>
        </p:nvSpPr>
        <p:spPr>
          <a:xfrm rot="5400000" flipH="1">
            <a:off x="1341781" y="4296199"/>
            <a:ext cx="285752" cy="214314"/>
          </a:xfrm>
          <a:prstGeom prst="parallelogram">
            <a:avLst>
              <a:gd name="adj" fmla="val 663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Paralelogramo"/>
          <p:cNvSpPr/>
          <p:nvPr/>
        </p:nvSpPr>
        <p:spPr>
          <a:xfrm rot="5400000" flipH="1">
            <a:off x="1009980" y="4216307"/>
            <a:ext cx="669911" cy="71438"/>
          </a:xfrm>
          <a:prstGeom prst="parallelogram">
            <a:avLst>
              <a:gd name="adj" fmla="val 641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67 Paralelogramo"/>
          <p:cNvSpPr/>
          <p:nvPr/>
        </p:nvSpPr>
        <p:spPr>
          <a:xfrm rot="5400000" flipV="1">
            <a:off x="594837" y="5504574"/>
            <a:ext cx="785818" cy="214314"/>
          </a:xfrm>
          <a:prstGeom prst="parallelogram">
            <a:avLst>
              <a:gd name="adj" fmla="val 663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68 Paralelogramo"/>
          <p:cNvSpPr/>
          <p:nvPr/>
        </p:nvSpPr>
        <p:spPr>
          <a:xfrm rot="5400000" flipV="1">
            <a:off x="1056008" y="5114841"/>
            <a:ext cx="292104" cy="214314"/>
          </a:xfrm>
          <a:prstGeom prst="parallelogram">
            <a:avLst>
              <a:gd name="adj" fmla="val 6413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72 Paralelogramo"/>
          <p:cNvSpPr/>
          <p:nvPr/>
        </p:nvSpPr>
        <p:spPr>
          <a:xfrm rot="5400000" flipV="1">
            <a:off x="1006825" y="5332331"/>
            <a:ext cx="669911" cy="71438"/>
          </a:xfrm>
          <a:prstGeom prst="parallelogram">
            <a:avLst>
              <a:gd name="adj" fmla="val 641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Paralelogramo"/>
          <p:cNvSpPr/>
          <p:nvPr/>
        </p:nvSpPr>
        <p:spPr>
          <a:xfrm rot="5400000" flipH="1">
            <a:off x="1341781" y="4925937"/>
            <a:ext cx="285752" cy="214314"/>
          </a:xfrm>
          <a:prstGeom prst="parallelogram">
            <a:avLst>
              <a:gd name="adj" fmla="val 663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6" name="75 Conector recto"/>
          <p:cNvCxnSpPr/>
          <p:nvPr/>
        </p:nvCxnSpPr>
        <p:spPr>
          <a:xfrm>
            <a:off x="1091748" y="5291171"/>
            <a:ext cx="214313" cy="1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1056030" y="4426652"/>
            <a:ext cx="253187" cy="1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"/>
          <p:cNvCxnSpPr/>
          <p:nvPr/>
        </p:nvCxnSpPr>
        <p:spPr>
          <a:xfrm>
            <a:off x="1351304" y="4147252"/>
            <a:ext cx="214313" cy="1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"/>
          <p:cNvCxnSpPr/>
          <p:nvPr/>
        </p:nvCxnSpPr>
        <p:spPr>
          <a:xfrm>
            <a:off x="1351304" y="5218822"/>
            <a:ext cx="214313" cy="1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732465" y="3682894"/>
            <a:ext cx="980014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88 Cerrar llave"/>
          <p:cNvSpPr/>
          <p:nvPr/>
        </p:nvSpPr>
        <p:spPr>
          <a:xfrm flipH="1">
            <a:off x="496893" y="3681306"/>
            <a:ext cx="114965" cy="538167"/>
          </a:xfrm>
          <a:prstGeom prst="rightBrac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7" name="96 CuadroTexto"/>
          <p:cNvSpPr txBox="1"/>
          <p:nvPr/>
        </p:nvSpPr>
        <p:spPr>
          <a:xfrm>
            <a:off x="0" y="3779508"/>
            <a:ext cx="49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es-ES" dirty="0" smtClean="0"/>
              <a:t>V</a:t>
            </a:r>
            <a:endParaRPr lang="es-ES" dirty="0"/>
          </a:p>
        </p:txBody>
      </p:sp>
      <p:grpSp>
        <p:nvGrpSpPr>
          <p:cNvPr id="132" name="131 Grupo"/>
          <p:cNvGrpSpPr/>
          <p:nvPr/>
        </p:nvGrpSpPr>
        <p:grpSpPr>
          <a:xfrm>
            <a:off x="363133" y="1595196"/>
            <a:ext cx="1861555" cy="1865601"/>
            <a:chOff x="642910" y="1880872"/>
            <a:chExt cx="1861555" cy="1865601"/>
          </a:xfrm>
        </p:grpSpPr>
        <p:sp>
          <p:nvSpPr>
            <p:cNvPr id="113" name="112 Rectángulo"/>
            <p:cNvSpPr/>
            <p:nvPr/>
          </p:nvSpPr>
          <p:spPr>
            <a:xfrm>
              <a:off x="1014336" y="2564663"/>
              <a:ext cx="1120796" cy="50641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0" name="109 Acorde"/>
            <p:cNvSpPr/>
            <p:nvPr/>
          </p:nvSpPr>
          <p:spPr>
            <a:xfrm rot="5400000">
              <a:off x="1139535" y="2972094"/>
              <a:ext cx="641363" cy="212229"/>
            </a:xfrm>
            <a:prstGeom prst="chord">
              <a:avLst>
                <a:gd name="adj1" fmla="val 5182402"/>
                <a:gd name="adj2" fmla="val 1620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1" name="110 Acorde"/>
            <p:cNvSpPr/>
            <p:nvPr/>
          </p:nvSpPr>
          <p:spPr>
            <a:xfrm rot="5400000">
              <a:off x="1390778" y="2972094"/>
              <a:ext cx="641363" cy="212229"/>
            </a:xfrm>
            <a:prstGeom prst="chord">
              <a:avLst>
                <a:gd name="adj1" fmla="val 5182402"/>
                <a:gd name="adj2" fmla="val 1620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7" name="106 Rectángulo"/>
            <p:cNvSpPr/>
            <p:nvPr/>
          </p:nvSpPr>
          <p:spPr>
            <a:xfrm>
              <a:off x="1014336" y="3071078"/>
              <a:ext cx="1120796" cy="6429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9" name="108 Forma libre"/>
            <p:cNvSpPr/>
            <p:nvPr/>
          </p:nvSpPr>
          <p:spPr>
            <a:xfrm flipH="1">
              <a:off x="1660432" y="2821034"/>
              <a:ext cx="474700" cy="257175"/>
            </a:xfrm>
            <a:custGeom>
              <a:avLst/>
              <a:gdLst>
                <a:gd name="connsiteX0" fmla="*/ 0 w 828675"/>
                <a:gd name="connsiteY0" fmla="*/ 257175 h 257175"/>
                <a:gd name="connsiteX1" fmla="*/ 0 w 828675"/>
                <a:gd name="connsiteY1" fmla="*/ 123825 h 257175"/>
                <a:gd name="connsiteX2" fmla="*/ 361950 w 828675"/>
                <a:gd name="connsiteY2" fmla="*/ 123825 h 257175"/>
                <a:gd name="connsiteX3" fmla="*/ 438150 w 828675"/>
                <a:gd name="connsiteY3" fmla="*/ 76200 h 257175"/>
                <a:gd name="connsiteX4" fmla="*/ 485775 w 828675"/>
                <a:gd name="connsiteY4" fmla="*/ 0 h 257175"/>
                <a:gd name="connsiteX5" fmla="*/ 533400 w 828675"/>
                <a:gd name="connsiteY5" fmla="*/ 19050 h 257175"/>
                <a:gd name="connsiteX6" fmla="*/ 561975 w 828675"/>
                <a:gd name="connsiteY6" fmla="*/ 123825 h 257175"/>
                <a:gd name="connsiteX7" fmla="*/ 609600 w 828675"/>
                <a:gd name="connsiteY7" fmla="*/ 209550 h 257175"/>
                <a:gd name="connsiteX8" fmla="*/ 657225 w 828675"/>
                <a:gd name="connsiteY8" fmla="*/ 238125 h 257175"/>
                <a:gd name="connsiteX9" fmla="*/ 762000 w 828675"/>
                <a:gd name="connsiteY9" fmla="*/ 257175 h 257175"/>
                <a:gd name="connsiteX10" fmla="*/ 828675 w 828675"/>
                <a:gd name="connsiteY10" fmla="*/ 257175 h 257175"/>
                <a:gd name="connsiteX11" fmla="*/ 0 w 828675"/>
                <a:gd name="connsiteY11" fmla="*/ 257175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8675" h="257175">
                  <a:moveTo>
                    <a:pt x="0" y="257175"/>
                  </a:moveTo>
                  <a:lnTo>
                    <a:pt x="0" y="123825"/>
                  </a:lnTo>
                  <a:lnTo>
                    <a:pt x="361950" y="123825"/>
                  </a:lnTo>
                  <a:lnTo>
                    <a:pt x="438150" y="76200"/>
                  </a:lnTo>
                  <a:lnTo>
                    <a:pt x="485775" y="0"/>
                  </a:lnTo>
                  <a:lnTo>
                    <a:pt x="533400" y="19050"/>
                  </a:lnTo>
                  <a:lnTo>
                    <a:pt x="561975" y="123825"/>
                  </a:lnTo>
                  <a:lnTo>
                    <a:pt x="609600" y="209550"/>
                  </a:lnTo>
                  <a:lnTo>
                    <a:pt x="657225" y="238125"/>
                  </a:lnTo>
                  <a:lnTo>
                    <a:pt x="762000" y="257175"/>
                  </a:lnTo>
                  <a:lnTo>
                    <a:pt x="828675" y="257175"/>
                  </a:lnTo>
                  <a:lnTo>
                    <a:pt x="0" y="25717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5" name="114 Rectángulo"/>
            <p:cNvSpPr/>
            <p:nvPr/>
          </p:nvSpPr>
          <p:spPr>
            <a:xfrm>
              <a:off x="1014313" y="2428125"/>
              <a:ext cx="197561" cy="14605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6" name="115 Rectángulo"/>
            <p:cNvSpPr/>
            <p:nvPr/>
          </p:nvSpPr>
          <p:spPr>
            <a:xfrm>
              <a:off x="1937571" y="2428125"/>
              <a:ext cx="197561" cy="14605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21" name="120 Conector recto de flecha"/>
            <p:cNvCxnSpPr/>
            <p:nvPr/>
          </p:nvCxnSpPr>
          <p:spPr>
            <a:xfrm>
              <a:off x="891635" y="2269392"/>
              <a:ext cx="130581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121 CuadroTexto"/>
            <p:cNvSpPr txBox="1"/>
            <p:nvPr/>
          </p:nvSpPr>
          <p:spPr>
            <a:xfrm>
              <a:off x="1126405" y="1880872"/>
              <a:ext cx="995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E (110)</a:t>
              </a:r>
              <a:endParaRPr lang="es-ES" dirty="0"/>
            </a:p>
          </p:txBody>
        </p:sp>
        <p:sp>
          <p:nvSpPr>
            <p:cNvPr id="125" name="124 CuadroTexto"/>
            <p:cNvSpPr txBox="1"/>
            <p:nvPr/>
          </p:nvSpPr>
          <p:spPr>
            <a:xfrm rot="16200000">
              <a:off x="1919507" y="3161516"/>
              <a:ext cx="800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chemeClr val="accent1"/>
                  </a:solidFill>
                </a:rPr>
                <a:t>GaAs</a:t>
              </a:r>
              <a:endParaRPr lang="es-ES" b="1" dirty="0">
                <a:solidFill>
                  <a:schemeClr val="accent1"/>
                </a:solidFill>
              </a:endParaRPr>
            </a:p>
          </p:txBody>
        </p:sp>
        <p:sp>
          <p:nvSpPr>
            <p:cNvPr id="126" name="125 CuadroTexto"/>
            <p:cNvSpPr txBox="1"/>
            <p:nvPr/>
          </p:nvSpPr>
          <p:spPr>
            <a:xfrm rot="16200000">
              <a:off x="507415" y="2841356"/>
              <a:ext cx="640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rgbClr val="C00000"/>
                  </a:solidFill>
                </a:rPr>
                <a:t>InAs</a:t>
              </a:r>
              <a:endParaRPr lang="es-ES" b="1" dirty="0">
                <a:solidFill>
                  <a:srgbClr val="C00000"/>
                </a:solidFill>
              </a:endParaRPr>
            </a:p>
          </p:txBody>
        </p:sp>
        <p:sp>
          <p:nvSpPr>
            <p:cNvPr id="131" name="130 Forma libre"/>
            <p:cNvSpPr/>
            <p:nvPr/>
          </p:nvSpPr>
          <p:spPr>
            <a:xfrm>
              <a:off x="1014336" y="2821034"/>
              <a:ext cx="474700" cy="257175"/>
            </a:xfrm>
            <a:custGeom>
              <a:avLst/>
              <a:gdLst>
                <a:gd name="connsiteX0" fmla="*/ 0 w 828675"/>
                <a:gd name="connsiteY0" fmla="*/ 257175 h 257175"/>
                <a:gd name="connsiteX1" fmla="*/ 0 w 828675"/>
                <a:gd name="connsiteY1" fmla="*/ 123825 h 257175"/>
                <a:gd name="connsiteX2" fmla="*/ 361950 w 828675"/>
                <a:gd name="connsiteY2" fmla="*/ 123825 h 257175"/>
                <a:gd name="connsiteX3" fmla="*/ 438150 w 828675"/>
                <a:gd name="connsiteY3" fmla="*/ 76200 h 257175"/>
                <a:gd name="connsiteX4" fmla="*/ 485775 w 828675"/>
                <a:gd name="connsiteY4" fmla="*/ 0 h 257175"/>
                <a:gd name="connsiteX5" fmla="*/ 533400 w 828675"/>
                <a:gd name="connsiteY5" fmla="*/ 19050 h 257175"/>
                <a:gd name="connsiteX6" fmla="*/ 561975 w 828675"/>
                <a:gd name="connsiteY6" fmla="*/ 123825 h 257175"/>
                <a:gd name="connsiteX7" fmla="*/ 609600 w 828675"/>
                <a:gd name="connsiteY7" fmla="*/ 209550 h 257175"/>
                <a:gd name="connsiteX8" fmla="*/ 657225 w 828675"/>
                <a:gd name="connsiteY8" fmla="*/ 238125 h 257175"/>
                <a:gd name="connsiteX9" fmla="*/ 762000 w 828675"/>
                <a:gd name="connsiteY9" fmla="*/ 257175 h 257175"/>
                <a:gd name="connsiteX10" fmla="*/ 828675 w 828675"/>
                <a:gd name="connsiteY10" fmla="*/ 257175 h 257175"/>
                <a:gd name="connsiteX11" fmla="*/ 0 w 828675"/>
                <a:gd name="connsiteY11" fmla="*/ 257175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8675" h="257175">
                  <a:moveTo>
                    <a:pt x="0" y="257175"/>
                  </a:moveTo>
                  <a:lnTo>
                    <a:pt x="0" y="123825"/>
                  </a:lnTo>
                  <a:lnTo>
                    <a:pt x="361950" y="123825"/>
                  </a:lnTo>
                  <a:lnTo>
                    <a:pt x="438150" y="76200"/>
                  </a:lnTo>
                  <a:lnTo>
                    <a:pt x="485775" y="0"/>
                  </a:lnTo>
                  <a:lnTo>
                    <a:pt x="533400" y="19050"/>
                  </a:lnTo>
                  <a:lnTo>
                    <a:pt x="561975" y="123825"/>
                  </a:lnTo>
                  <a:lnTo>
                    <a:pt x="609600" y="209550"/>
                  </a:lnTo>
                  <a:lnTo>
                    <a:pt x="657225" y="238125"/>
                  </a:lnTo>
                  <a:lnTo>
                    <a:pt x="762000" y="257175"/>
                  </a:lnTo>
                  <a:lnTo>
                    <a:pt x="828675" y="257175"/>
                  </a:lnTo>
                  <a:lnTo>
                    <a:pt x="0" y="25717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-29821" y="-656"/>
            <a:ext cx="9171911" cy="6858000"/>
          </a:xfrm>
          <a:prstGeom prst="rect">
            <a:avLst/>
          </a:prstGeom>
          <a:solidFill>
            <a:srgbClr val="DCE6F2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dondear rectángulo de esquina diagonal"/>
          <p:cNvSpPr/>
          <p:nvPr/>
        </p:nvSpPr>
        <p:spPr>
          <a:xfrm>
            <a:off x="428596" y="142852"/>
            <a:ext cx="7929618" cy="928694"/>
          </a:xfrm>
          <a:prstGeom prst="round2DiagRect">
            <a:avLst>
              <a:gd name="adj1" fmla="val 3738"/>
              <a:gd name="adj2" fmla="val 50000"/>
            </a:avLst>
          </a:prstGeom>
          <a:solidFill>
            <a:srgbClr val="4F81BD">
              <a:alpha val="50196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642910" y="357166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SAMPLE AND EXP. SET-UP:  Vertical </a:t>
            </a:r>
            <a:r>
              <a:rPr lang="es-ES" sz="2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Molecules</a:t>
            </a:r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	</a:t>
            </a:r>
            <a:endParaRPr lang="es-E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" name="Picture 11" descr="Figure 4"/>
          <p:cNvPicPr>
            <a:picLocks noChangeAspect="1" noChangeArrowheads="1"/>
          </p:cNvPicPr>
          <p:nvPr/>
        </p:nvPicPr>
        <p:blipFill>
          <a:blip r:embed="rId4" cstate="print"/>
          <a:srcRect l="6078" b="51401"/>
          <a:stretch>
            <a:fillRect/>
          </a:stretch>
        </p:blipFill>
        <p:spPr bwMode="auto">
          <a:xfrm>
            <a:off x="3841753" y="1603350"/>
            <a:ext cx="4516460" cy="13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16"/>
          <p:cNvSpPr txBox="1">
            <a:spLocks noChangeArrowheads="1"/>
          </p:cNvSpPr>
          <p:nvPr/>
        </p:nvSpPr>
        <p:spPr bwMode="auto">
          <a:xfrm>
            <a:off x="-29821" y="6196865"/>
            <a:ext cx="372432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algn="just">
              <a:lnSpc>
                <a:spcPct val="20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P. Alonso-González </a:t>
            </a:r>
            <a:r>
              <a:rPr lang="es-ES" sz="1200" b="1" i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et al</a:t>
            </a: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, APL 93, 183106 (2008)</a:t>
            </a:r>
            <a:endParaRPr lang="es-ES" sz="12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57 Rectángulo"/>
          <p:cNvSpPr/>
          <p:nvPr/>
        </p:nvSpPr>
        <p:spPr>
          <a:xfrm>
            <a:off x="3841753" y="3200621"/>
            <a:ext cx="4516459" cy="3195058"/>
          </a:xfrm>
          <a:prstGeom prst="rect">
            <a:avLst/>
          </a:prstGeom>
          <a:solidFill>
            <a:srgbClr val="558ED5">
              <a:alpha val="60000"/>
            </a:srgb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CuadroTexto"/>
          <p:cNvSpPr txBox="1"/>
          <p:nvPr/>
        </p:nvSpPr>
        <p:spPr>
          <a:xfrm>
            <a:off x="3928882" y="3411487"/>
            <a:ext cx="422139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  <a:buFont typeface="Arial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lnSpc>
                <a:spcPts val="1560"/>
              </a:lnSpc>
            </a:pPr>
            <a:endParaRPr 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ts val="1560"/>
              </a:lnSpc>
            </a:pP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QDs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grown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Droplet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Epitaxy</a:t>
            </a:r>
            <a:endParaRPr lang="es-ES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lvl="1">
              <a:lnSpc>
                <a:spcPct val="150000"/>
              </a:lnSpc>
            </a:pP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s-E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E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GaAs</a:t>
            </a:r>
            <a:endParaRPr lang="es-E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Tercera capa: </a:t>
            </a:r>
          </a:p>
          <a:p>
            <a:pPr lvl="1">
              <a:lnSpc>
                <a:spcPct val="150000"/>
              </a:lnSpc>
            </a:pPr>
            <a:r>
              <a:rPr lang="es-E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assembled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QDs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localized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QDs.</a:t>
            </a:r>
            <a:endParaRPr 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65 Rectángulo"/>
          <p:cNvSpPr/>
          <p:nvPr/>
        </p:nvSpPr>
        <p:spPr>
          <a:xfrm>
            <a:off x="1139778" y="1493811"/>
            <a:ext cx="1679598" cy="2519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790529" y="1196976"/>
          <a:ext cx="2265360" cy="3148686"/>
        </p:xfrm>
        <a:graphic>
          <a:graphicData uri="http://schemas.openxmlformats.org/presentationml/2006/ole">
            <p:oleObj spid="_x0000_s61442" name="Graph" r:id="rId5" imgW="3057120" imgH="4249440" progId="Origin50.Graph">
              <p:embed/>
            </p:oleObj>
          </a:graphicData>
        </a:graphic>
      </p:graphicFrame>
      <p:sp>
        <p:nvSpPr>
          <p:cNvPr id="64" name="Freeform 27"/>
          <p:cNvSpPr>
            <a:spLocks/>
          </p:cNvSpPr>
          <p:nvPr/>
        </p:nvSpPr>
        <p:spPr bwMode="auto">
          <a:xfrm>
            <a:off x="1650960" y="1196976"/>
            <a:ext cx="4867316" cy="881043"/>
          </a:xfrm>
          <a:custGeom>
            <a:avLst/>
            <a:gdLst/>
            <a:ahLst/>
            <a:cxnLst>
              <a:cxn ang="0">
                <a:pos x="1769" y="408"/>
              </a:cxn>
              <a:cxn ang="0">
                <a:pos x="908" y="45"/>
              </a:cxn>
              <a:cxn ang="0">
                <a:pos x="136" y="136"/>
              </a:cxn>
              <a:cxn ang="0">
                <a:pos x="91" y="635"/>
              </a:cxn>
            </a:cxnLst>
            <a:rect l="0" t="0" r="r" b="b"/>
            <a:pathLst>
              <a:path w="1769" h="635">
                <a:moveTo>
                  <a:pt x="1769" y="408"/>
                </a:moveTo>
                <a:cubicBezTo>
                  <a:pt x="1474" y="249"/>
                  <a:pt x="1180" y="90"/>
                  <a:pt x="908" y="45"/>
                </a:cubicBezTo>
                <a:cubicBezTo>
                  <a:pt x="636" y="0"/>
                  <a:pt x="272" y="38"/>
                  <a:pt x="136" y="136"/>
                </a:cubicBezTo>
                <a:cubicBezTo>
                  <a:pt x="0" y="234"/>
                  <a:pt x="45" y="434"/>
                  <a:pt x="91" y="635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5" name="Freeform 28"/>
          <p:cNvSpPr>
            <a:spLocks/>
          </p:cNvSpPr>
          <p:nvPr/>
        </p:nvSpPr>
        <p:spPr bwMode="auto">
          <a:xfrm>
            <a:off x="2673324" y="2370123"/>
            <a:ext cx="3844952" cy="292104"/>
          </a:xfrm>
          <a:custGeom>
            <a:avLst/>
            <a:gdLst/>
            <a:ahLst/>
            <a:cxnLst>
              <a:cxn ang="0">
                <a:pos x="1316" y="0"/>
              </a:cxn>
              <a:cxn ang="0">
                <a:pos x="1089" y="409"/>
              </a:cxn>
              <a:cxn ang="0">
                <a:pos x="0" y="182"/>
              </a:cxn>
            </a:cxnLst>
            <a:rect l="0" t="0" r="r" b="b"/>
            <a:pathLst>
              <a:path w="1316" h="439">
                <a:moveTo>
                  <a:pt x="1316" y="0"/>
                </a:moveTo>
                <a:cubicBezTo>
                  <a:pt x="1312" y="189"/>
                  <a:pt x="1308" y="379"/>
                  <a:pt x="1089" y="409"/>
                </a:cubicBezTo>
                <a:cubicBezTo>
                  <a:pt x="870" y="439"/>
                  <a:pt x="435" y="310"/>
                  <a:pt x="0" y="182"/>
                </a:cubicBezTo>
              </a:path>
            </a:pathLst>
          </a:custGeom>
          <a:noFill/>
          <a:ln w="28575" cmpd="sng">
            <a:solidFill>
              <a:srgbClr val="0070C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1085008" y="1493811"/>
            <a:ext cx="1131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1.2 ML</a:t>
            </a:r>
            <a:endParaRPr lang="es-ES" sz="14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139778" y="2354450"/>
            <a:ext cx="1131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1.4 ML</a:t>
            </a:r>
            <a:endParaRPr lang="es-ES" sz="14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139778" y="3200621"/>
            <a:ext cx="1131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1.6 ML</a:t>
            </a:r>
            <a:endParaRPr lang="es-ES" sz="1400" dirty="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0184" y="4345662"/>
            <a:ext cx="3425706" cy="174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22557" y="1"/>
            <a:ext cx="9171911" cy="6858000"/>
          </a:xfrm>
          <a:prstGeom prst="rect">
            <a:avLst/>
          </a:prstGeom>
          <a:solidFill>
            <a:srgbClr val="DCE6F2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dondear rectángulo de esquina diagonal"/>
          <p:cNvSpPr/>
          <p:nvPr/>
        </p:nvSpPr>
        <p:spPr>
          <a:xfrm>
            <a:off x="428596" y="142852"/>
            <a:ext cx="7929618" cy="928694"/>
          </a:xfrm>
          <a:prstGeom prst="round2DiagRect">
            <a:avLst>
              <a:gd name="adj1" fmla="val 3738"/>
              <a:gd name="adj2" fmla="val 50000"/>
            </a:avLst>
          </a:prstGeom>
          <a:solidFill>
            <a:srgbClr val="4F81BD">
              <a:alpha val="50196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642910" y="357166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SAMPLE AND EXP: SET-UP:  Vertical </a:t>
            </a:r>
            <a:r>
              <a:rPr lang="es-ES" sz="24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Molecules</a:t>
            </a:r>
            <a:r>
              <a:rPr lang="es-E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	</a:t>
            </a:r>
            <a:endParaRPr lang="es-E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" name="Picture 11" descr="Figure 4"/>
          <p:cNvPicPr>
            <a:picLocks noChangeAspect="1" noChangeArrowheads="1"/>
          </p:cNvPicPr>
          <p:nvPr/>
        </p:nvPicPr>
        <p:blipFill>
          <a:blip r:embed="rId3" cstate="print"/>
          <a:srcRect l="6078" b="51401"/>
          <a:stretch>
            <a:fillRect/>
          </a:stretch>
        </p:blipFill>
        <p:spPr bwMode="auto">
          <a:xfrm>
            <a:off x="3841754" y="1603350"/>
            <a:ext cx="4516460" cy="13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761" y="1201707"/>
            <a:ext cx="3381879" cy="2044728"/>
          </a:xfrm>
          <a:prstGeom prst="rect">
            <a:avLst/>
          </a:prstGeom>
          <a:noFill/>
        </p:spPr>
      </p:pic>
      <p:pic>
        <p:nvPicPr>
          <p:cNvPr id="19" name="Picture 9" descr="Figure 4"/>
          <p:cNvPicPr>
            <a:picLocks noChangeAspect="1" noChangeArrowheads="1"/>
          </p:cNvPicPr>
          <p:nvPr/>
        </p:nvPicPr>
        <p:blipFill>
          <a:blip r:embed="rId5" cstate="print"/>
          <a:srcRect t="6160" r="47676"/>
          <a:stretch>
            <a:fillRect/>
          </a:stretch>
        </p:blipFill>
        <p:spPr bwMode="auto">
          <a:xfrm>
            <a:off x="642910" y="3648078"/>
            <a:ext cx="24479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2" descr="Figure 4"/>
          <p:cNvPicPr>
            <a:picLocks noChangeAspect="1" noChangeArrowheads="1"/>
          </p:cNvPicPr>
          <p:nvPr/>
        </p:nvPicPr>
        <p:blipFill>
          <a:blip r:embed="rId6" cstate="print"/>
          <a:srcRect l="7207" t="40408"/>
          <a:stretch>
            <a:fillRect/>
          </a:stretch>
        </p:blipFill>
        <p:spPr bwMode="auto">
          <a:xfrm>
            <a:off x="4937130" y="3381825"/>
            <a:ext cx="2774988" cy="27697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3239</TotalTime>
  <Words>648</Words>
  <Application>Microsoft Office PowerPoint</Application>
  <PresentationFormat>Presentación en pantalla (4:3)</PresentationFormat>
  <Paragraphs>126</Paragraphs>
  <Slides>19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1" baseType="lpstr">
      <vt:lpstr>Tema de Office</vt:lpstr>
      <vt:lpstr>Graph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Company>UVEG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237</cp:revision>
  <dcterms:created xsi:type="dcterms:W3CDTF">2009-06-15T08:22:28Z</dcterms:created>
  <dcterms:modified xsi:type="dcterms:W3CDTF">2010-05-31T13:35:12Z</dcterms:modified>
</cp:coreProperties>
</file>