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C7E2-790F-4F3B-8483-748CED171B3B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644AD-8CDF-43DA-8D94-BF981AF6315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59832" y="188640"/>
            <a:ext cx="5328592" cy="432048"/>
          </a:xfrm>
        </p:spPr>
        <p:txBody>
          <a:bodyPr>
            <a:normAutofit/>
          </a:bodyPr>
          <a:lstStyle/>
          <a:p>
            <a:r>
              <a:rPr lang="es-ES" sz="1400" dirty="0" smtClean="0"/>
              <a:t>  I  Resumen Variable Aleatoria</a:t>
            </a: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465807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r>
              <a:rPr lang="es-ES" sz="1600" dirty="0" smtClean="0">
                <a:solidFill>
                  <a:schemeClr val="tx1"/>
                </a:solidFill>
              </a:rPr>
              <a:t/>
            </a:r>
            <a:br>
              <a:rPr lang="es-ES" sz="1600" dirty="0" smtClean="0">
                <a:solidFill>
                  <a:schemeClr val="tx1"/>
                </a:solidFill>
              </a:rPr>
            </a:br>
            <a:endParaRPr lang="es-ES" sz="1600" dirty="0" smtClean="0">
              <a:solidFill>
                <a:schemeClr val="tx1"/>
              </a:solidFill>
            </a:endParaRPr>
          </a:p>
          <a:p>
            <a:r>
              <a:rPr lang="es-ES" sz="1600" dirty="0" err="1" smtClean="0">
                <a:solidFill>
                  <a:schemeClr val="tx1"/>
                </a:solidFill>
              </a:rPr>
              <a:t>Lexia</a:t>
            </a:r>
            <a:r>
              <a:rPr lang="es-ES" sz="1600" dirty="0" smtClean="0">
                <a:solidFill>
                  <a:schemeClr val="tx1"/>
                </a:solidFill>
              </a:rPr>
              <a:t>-Frase</a:t>
            </a:r>
          </a:p>
          <a:p>
            <a:r>
              <a:rPr lang="es-ES" sz="1600" dirty="0">
                <a:solidFill>
                  <a:schemeClr val="tx1"/>
                </a:solidFill>
              </a:rPr>
              <a:t/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 err="1" smtClean="0">
                <a:solidFill>
                  <a:schemeClr val="tx1"/>
                </a:solidFill>
              </a:rPr>
              <a:t>aleatorizar</a:t>
            </a:r>
            <a:endParaRPr lang="es-ES" sz="1600" dirty="0" smtClean="0">
              <a:solidFill>
                <a:schemeClr val="tx1"/>
              </a:solidFill>
            </a:endParaRPr>
          </a:p>
        </p:txBody>
      </p:sp>
      <p:pic>
        <p:nvPicPr>
          <p:cNvPr id="4" name="3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440160" cy="432048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899592" y="1484784"/>
            <a:ext cx="2016224" cy="1944216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Sucesos no predecibles</a:t>
            </a:r>
          </a:p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979712" y="1196752"/>
            <a:ext cx="1656184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Estudio de posibilidades</a:t>
            </a:r>
          </a:p>
          <a:p>
            <a:pPr algn="ctr"/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1979712" y="1916832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2267744" y="1916832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lecha derecha"/>
          <p:cNvSpPr/>
          <p:nvPr/>
        </p:nvSpPr>
        <p:spPr>
          <a:xfrm>
            <a:off x="2555776" y="2852936"/>
            <a:ext cx="3384376" cy="43204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940152" y="1700808"/>
            <a:ext cx="1368152" cy="36004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Números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Reales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1560" y="3501008"/>
            <a:ext cx="198246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Naturaleza discreta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403648" y="3933056"/>
            <a:ext cx="2065630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Naturaleza continua</a:t>
            </a:r>
            <a:endParaRPr lang="es-ES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2627784" y="3717032"/>
            <a:ext cx="3312368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491880" y="4149080"/>
            <a:ext cx="244827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444208" y="3861048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164288" y="1916832"/>
            <a:ext cx="1440160" cy="31683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7308304" y="2060848"/>
            <a:ext cx="1034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Variable </a:t>
            </a:r>
            <a:br>
              <a:rPr lang="es-ES" dirty="0" smtClean="0"/>
            </a:br>
            <a:r>
              <a:rPr lang="es-ES" dirty="0" smtClean="0"/>
              <a:t>Aleatoria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596336" y="270892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X</a:t>
            </a:r>
            <a:endParaRPr lang="es-ES" sz="28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308304" y="3429000"/>
            <a:ext cx="12682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Discreta/valores</a:t>
            </a:r>
          </a:p>
          <a:p>
            <a:r>
              <a:rPr lang="es-ES" sz="1050" dirty="0" smtClean="0"/>
              <a:t>Continua/intervalos</a:t>
            </a:r>
            <a:endParaRPr lang="es-ES" sz="105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380312" y="443711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2">
                    <a:lumMod val="50000"/>
                  </a:schemeClr>
                </a:solidFill>
              </a:rPr>
              <a:t>Herramienta </a:t>
            </a:r>
            <a:br>
              <a:rPr lang="es-ES" sz="1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1200" dirty="0" smtClean="0">
                <a:solidFill>
                  <a:schemeClr val="accent2">
                    <a:lumMod val="50000"/>
                  </a:schemeClr>
                </a:solidFill>
              </a:rPr>
              <a:t> Matemática</a:t>
            </a:r>
            <a:endParaRPr lang="es-E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4137074" cy="16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123728" y="548680"/>
            <a:ext cx="223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Esperanza de una V.A.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800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4644008" y="908720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68960"/>
            <a:ext cx="52613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115616" y="2708920"/>
            <a:ext cx="394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Operador Esperanza asociado a una V.A.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157192"/>
            <a:ext cx="8532440" cy="156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6876256" cy="173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3347864" y="476672"/>
            <a:ext cx="203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Operador Varianza  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04202"/>
            <a:ext cx="8712967" cy="359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2123728" y="2636912"/>
            <a:ext cx="412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Momentos de una distribución de una V.A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246119" cy="518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843808" y="476672"/>
            <a:ext cx="23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Ejemplo 1  (esperanza)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140203" cy="505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131840" y="692696"/>
            <a:ext cx="23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Ejemplo 2 ( esperanza)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692697"/>
            <a:ext cx="7992889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614692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843808" y="260648"/>
            <a:ext cx="23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Ejemplo 3 ( esperanza)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440160" cy="43204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528392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3096345" cy="298042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043608" y="908720"/>
            <a:ext cx="232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C00000"/>
                </a:solidFill>
              </a:rPr>
              <a:t>Aleatorización</a:t>
            </a:r>
            <a:r>
              <a:rPr lang="es-ES" dirty="0" smtClean="0">
                <a:solidFill>
                  <a:srgbClr val="C00000"/>
                </a:solidFill>
              </a:rPr>
              <a:t> Discreta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48064" y="908720"/>
            <a:ext cx="24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C00000"/>
                </a:solidFill>
              </a:rPr>
              <a:t>Aleatorización</a:t>
            </a:r>
            <a:r>
              <a:rPr lang="es-ES" dirty="0" smtClean="0">
                <a:solidFill>
                  <a:srgbClr val="C00000"/>
                </a:solidFill>
              </a:rPr>
              <a:t> Continua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437112"/>
            <a:ext cx="6984776" cy="18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440160" cy="4320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3568" y="1196752"/>
            <a:ext cx="813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iversos sucesos // diversas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aleatorizaciones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// diversos comportamientos de las V.A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987824" y="1772816"/>
            <a:ext cx="552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Explicitar comportamiento mediantes definición de éste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475656" y="1556792"/>
            <a:ext cx="0" cy="136815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99592" y="2996952"/>
            <a:ext cx="119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Naturaleza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971600" y="3573016"/>
            <a:ext cx="10337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Discreta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Continua</a:t>
            </a:r>
            <a:endParaRPr lang="es-ES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1979712" y="3789040"/>
            <a:ext cx="2304256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979712" y="5157192"/>
            <a:ext cx="2304256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283968" y="2996952"/>
            <a:ext cx="0" cy="11521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83968" y="4509120"/>
            <a:ext cx="0" cy="10081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355976" y="292494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Función de distribución F(x)</a:t>
            </a:r>
          </a:p>
          <a:p>
            <a:r>
              <a:rPr lang="es-ES" dirty="0" smtClean="0"/>
              <a:t>Función de Cuantía P(x)</a:t>
            </a:r>
          </a:p>
          <a:p>
            <a:r>
              <a:rPr lang="es-ES" dirty="0" smtClean="0"/>
              <a:t>Función Característica/Generatriz ɸ(t)</a:t>
            </a:r>
          </a:p>
          <a:p>
            <a:r>
              <a:rPr lang="es-ES" dirty="0" smtClean="0"/>
              <a:t>Función Generatriz de Probabilidad G(z) </a:t>
            </a:r>
          </a:p>
          <a:p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355976" y="4509120"/>
            <a:ext cx="2780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Función de distribución F(x)</a:t>
            </a:r>
          </a:p>
          <a:p>
            <a:r>
              <a:rPr lang="es-ES" dirty="0" smtClean="0"/>
              <a:t>Función de densidad  f(x)</a:t>
            </a:r>
          </a:p>
          <a:p>
            <a:r>
              <a:rPr lang="es-ES" dirty="0" smtClean="0"/>
              <a:t>Función Característica ɸ(t)</a:t>
            </a:r>
          </a:p>
          <a:p>
            <a:endParaRPr lang="es-ES" dirty="0"/>
          </a:p>
        </p:txBody>
      </p:sp>
      <p:cxnSp>
        <p:nvCxnSpPr>
          <p:cNvPr id="22" name="21 Conector recto"/>
          <p:cNvCxnSpPr/>
          <p:nvPr/>
        </p:nvCxnSpPr>
        <p:spPr>
          <a:xfrm>
            <a:off x="3059832" y="2204864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5508104" y="2204864"/>
            <a:ext cx="0" cy="4320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211960" y="2636912"/>
            <a:ext cx="41764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23528" y="6021288"/>
            <a:ext cx="352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Campo de variación/rango de la V.A</a:t>
            </a:r>
            <a:endParaRPr lang="es-ES" dirty="0"/>
          </a:p>
        </p:txBody>
      </p:sp>
      <p:cxnSp>
        <p:nvCxnSpPr>
          <p:cNvPr id="35" name="34 Conector recto"/>
          <p:cNvCxnSpPr/>
          <p:nvPr/>
        </p:nvCxnSpPr>
        <p:spPr>
          <a:xfrm>
            <a:off x="3779912" y="5805264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3851920" y="5877272"/>
            <a:ext cx="31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Discreta    n valores   {x</a:t>
            </a:r>
            <a:r>
              <a:rPr lang="es-ES" sz="800" dirty="0" smtClean="0"/>
              <a:t>0</a:t>
            </a:r>
            <a:r>
              <a:rPr lang="es-ES" dirty="0" smtClean="0"/>
              <a:t>, x</a:t>
            </a:r>
            <a:r>
              <a:rPr lang="es-ES" sz="800" dirty="0" smtClean="0"/>
              <a:t>1</a:t>
            </a:r>
            <a:r>
              <a:rPr lang="es-ES" dirty="0" smtClean="0"/>
              <a:t>….</a:t>
            </a:r>
            <a:r>
              <a:rPr lang="es-ES" dirty="0" err="1" smtClean="0"/>
              <a:t>x</a:t>
            </a:r>
            <a:r>
              <a:rPr lang="es-ES" sz="800" dirty="0" err="1" smtClean="0"/>
              <a:t>n</a:t>
            </a:r>
            <a:r>
              <a:rPr lang="es-ES" sz="800" dirty="0" smtClean="0"/>
              <a:t>  </a:t>
            </a:r>
            <a:r>
              <a:rPr lang="es-ES" dirty="0" smtClean="0"/>
              <a:t>}</a:t>
            </a:r>
            <a:endParaRPr lang="es-ES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851920" y="62373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Continua    ∞ valores de intervalo  [ a, b]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380456" cy="29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MASTER -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1440160" cy="43204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39058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67544" y="836712"/>
            <a:ext cx="280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Función de Distribución F(x)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1268760"/>
            <a:ext cx="685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Nos dice la probabilidad ACUMULADA hasta un determinado valor de X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772816"/>
            <a:ext cx="1647825" cy="3714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115616" y="1700808"/>
            <a:ext cx="437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Siendo </a:t>
            </a:r>
            <a:r>
              <a:rPr lang="es-ES" sz="2400" dirty="0" smtClean="0"/>
              <a:t>X </a:t>
            </a:r>
            <a:r>
              <a:rPr lang="es-ES" dirty="0" smtClean="0"/>
              <a:t>la variable y  x un valor tendríamos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619672" y="5373216"/>
            <a:ext cx="14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Caso discreto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59632" y="5733256"/>
            <a:ext cx="1937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Continua por la derecha</a:t>
            </a:r>
          </a:p>
          <a:p>
            <a:r>
              <a:rPr lang="es-ES" sz="1400" dirty="0" smtClean="0"/>
              <a:t>No por la izquierda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68144" y="5373216"/>
            <a:ext cx="151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Caso continuo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508104" y="57332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smtClean="0"/>
              <a:t>Continua por ambos sentidos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440160" cy="4320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119876" cy="35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83568" y="1052736"/>
            <a:ext cx="465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Función de Cuantía ( variable aleatoria discreta)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700808"/>
            <a:ext cx="43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Asocia cada uno de los valores de la variable</a:t>
            </a:r>
          </a:p>
          <a:p>
            <a:r>
              <a:rPr lang="es-ES" dirty="0" smtClean="0"/>
              <a:t> con su correspondiente probabilidad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051720" y="256490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P(x)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3212976"/>
            <a:ext cx="46168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Puede tener carácter función analítica concreta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o carecer de ella y sólo ser posible explicitarla</a:t>
            </a:r>
          </a:p>
          <a:p>
            <a:r>
              <a:rPr lang="es-ES" dirty="0" smtClean="0"/>
              <a:t> en forma de tabla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1" y="3625447"/>
            <a:ext cx="1944216" cy="71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 flipV="1">
            <a:off x="2771800" y="4653136"/>
            <a:ext cx="28803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440160" cy="4320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95736" y="620688"/>
            <a:ext cx="365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Función de Densidad ( V.A. Continua)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98072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existen valores sino intervalos. </a:t>
            </a:r>
            <a:br>
              <a:rPr lang="es-ES" dirty="0" smtClean="0"/>
            </a:b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Densidad media de probabilidad </a:t>
            </a:r>
            <a:r>
              <a:rPr lang="es-ES" dirty="0" smtClean="0"/>
              <a:t>de un intervalo será el cociente entre el incremento de probabilidad que se ha acumulado y el incremento producido en la variable</a:t>
            </a:r>
            <a:endParaRPr lang="es-E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780357" cy="199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 flipH="1">
            <a:off x="2051720" y="1988840"/>
            <a:ext cx="792088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3714551" cy="24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691680" y="2924944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chemeClr val="accent2">
                    <a:lumMod val="75000"/>
                  </a:schemeClr>
                </a:solidFill>
              </a:rPr>
              <a:t>Función de distribución</a:t>
            </a:r>
            <a:endParaRPr lang="es-E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09120"/>
            <a:ext cx="8064896" cy="18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440160" cy="4320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836712"/>
            <a:ext cx="387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Propiedades  de la función de densidad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5773836" cy="280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3822377" cy="2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11044"/>
            <a:ext cx="8136904" cy="108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47539"/>
            <a:ext cx="56166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3056"/>
            <a:ext cx="22764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212976"/>
            <a:ext cx="43910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411760" y="476672"/>
            <a:ext cx="410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Ejemplo función de distribución/densidad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9 Conector recto de flecha"/>
          <p:cNvCxnSpPr>
            <a:stCxn id="6149" idx="3"/>
          </p:cNvCxnSpPr>
          <p:nvPr/>
        </p:nvCxnSpPr>
        <p:spPr>
          <a:xfrm flipV="1">
            <a:off x="3968155" y="4509120"/>
            <a:ext cx="315813" cy="2287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539552" y="2379111"/>
                <a:ext cx="3197582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s-E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s-E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79111"/>
                <a:ext cx="3197582" cy="1602683"/>
              </a:xfrm>
              <a:prstGeom prst="rect">
                <a:avLst/>
              </a:prstGeom>
              <a:blipFill>
                <a:blip r:embed="rId7"/>
                <a:stretch>
                  <a:fillRect r="-125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5220072" y="2420888"/>
            <a:ext cx="728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cumplirá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232" y="548680"/>
            <a:ext cx="69127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04864"/>
            <a:ext cx="73448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4680520" cy="220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635896" y="188640"/>
            <a:ext cx="3735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Representación de la función de densidad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1916832"/>
            <a:ext cx="3164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Cálculo con función de distribución</a:t>
            </a:r>
            <a:endParaRPr lang="es-E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3933056"/>
            <a:ext cx="3126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Cálculo con la función de densidad</a:t>
            </a:r>
            <a:endParaRPr lang="es-E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274</Words>
  <Application>Microsoft Office PowerPoint</Application>
  <PresentationFormat>Presentación en pantalla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Tema de Office</vt:lpstr>
      <vt:lpstr>  I  Resumen Variable Aleatoria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UVEG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Resumen Variable Aleatoria</dc:title>
  <dc:creator>juan</dc:creator>
  <cp:lastModifiedBy>jlejarzae@outlook.es</cp:lastModifiedBy>
  <cp:revision>25</cp:revision>
  <dcterms:created xsi:type="dcterms:W3CDTF">2012-11-26T17:32:23Z</dcterms:created>
  <dcterms:modified xsi:type="dcterms:W3CDTF">2024-09-19T09:12:13Z</dcterms:modified>
</cp:coreProperties>
</file>