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59" r:id="rId11"/>
  </p:sldIdLst>
  <p:sldSz cx="9144000" cy="6858000" type="screen4x3"/>
  <p:notesSz cx="6858000" cy="9144000"/>
  <p:custDataLst>
    <p:tags r:id="rId12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F575-2606-46E0-B353-A81514A07705}" type="datetimeFigureOut">
              <a:rPr lang="es-ES" smtClean="0"/>
              <a:pPr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38B-8CE3-435E-8BA3-D210E4EC6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F575-2606-46E0-B353-A81514A07705}" type="datetimeFigureOut">
              <a:rPr lang="es-ES" smtClean="0"/>
              <a:pPr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38B-8CE3-435E-8BA3-D210E4EC6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F575-2606-46E0-B353-A81514A07705}" type="datetimeFigureOut">
              <a:rPr lang="es-ES" smtClean="0"/>
              <a:pPr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38B-8CE3-435E-8BA3-D210E4EC6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F575-2606-46E0-B353-A81514A07705}" type="datetimeFigureOut">
              <a:rPr lang="es-ES" smtClean="0"/>
              <a:pPr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38B-8CE3-435E-8BA3-D210E4EC6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F575-2606-46E0-B353-A81514A07705}" type="datetimeFigureOut">
              <a:rPr lang="es-ES" smtClean="0"/>
              <a:pPr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38B-8CE3-435E-8BA3-D210E4EC6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F575-2606-46E0-B353-A81514A07705}" type="datetimeFigureOut">
              <a:rPr lang="es-ES" smtClean="0"/>
              <a:pPr/>
              <a:t>10/10/2019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38B-8CE3-435E-8BA3-D210E4EC6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F575-2606-46E0-B353-A81514A07705}" type="datetimeFigureOut">
              <a:rPr lang="es-ES" smtClean="0"/>
              <a:pPr/>
              <a:t>10/10/2019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38B-8CE3-435E-8BA3-D210E4EC6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F575-2606-46E0-B353-A81514A07705}" type="datetimeFigureOut">
              <a:rPr lang="es-ES" smtClean="0"/>
              <a:pPr/>
              <a:t>10/10/2019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38B-8CE3-435E-8BA3-D210E4EC6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F575-2606-46E0-B353-A81514A07705}" type="datetimeFigureOut">
              <a:rPr lang="es-ES" smtClean="0"/>
              <a:pPr/>
              <a:t>10/10/2019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38B-8CE3-435E-8BA3-D210E4EC6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F575-2606-46E0-B353-A81514A07705}" type="datetimeFigureOut">
              <a:rPr lang="es-ES" smtClean="0"/>
              <a:pPr/>
              <a:t>10/10/2019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38B-8CE3-435E-8BA3-D210E4EC6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F575-2606-46E0-B353-A81514A07705}" type="datetimeFigureOut">
              <a:rPr lang="es-ES" smtClean="0"/>
              <a:pPr/>
              <a:t>10/10/2019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38B-8CE3-435E-8BA3-D210E4EC6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F575-2606-46E0-B353-A81514A07705}" type="datetimeFigureOut">
              <a:rPr lang="es-ES" smtClean="0"/>
              <a:pPr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B938B-8CE3-435E-8BA3-D210E4EC6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714488"/>
            <a:ext cx="8229600" cy="1143000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Desarrollo tabla mortalidad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786578" y="5572140"/>
            <a:ext cx="1997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Juan </a:t>
            </a:r>
            <a:r>
              <a:rPr lang="es-ES" dirty="0" err="1" smtClean="0"/>
              <a:t>Mt.</a:t>
            </a:r>
            <a:r>
              <a:rPr lang="es-ES" dirty="0" smtClean="0"/>
              <a:t> </a:t>
            </a:r>
            <a:r>
              <a:rPr lang="es-ES" dirty="0" smtClean="0"/>
              <a:t>de </a:t>
            </a:r>
            <a:r>
              <a:rPr lang="es-ES" dirty="0" err="1" smtClean="0"/>
              <a:t>Lejarza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57158" y="857232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lx  Supervivientes  individuos alcanzan edad x  de los que tuvieron 0</a:t>
            </a: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714480" y="1500174"/>
          <a:ext cx="1524000" cy="185737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</a:tblGrid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lx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8 Conector recto de flecha"/>
          <p:cNvCxnSpPr/>
          <p:nvPr/>
        </p:nvCxnSpPr>
        <p:spPr>
          <a:xfrm rot="16200000" flipV="1">
            <a:off x="2357422" y="3500438"/>
            <a:ext cx="1143008" cy="100013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3500430" y="4500570"/>
            <a:ext cx="21832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Infinito actuarial    </a:t>
            </a:r>
            <a:r>
              <a:rPr lang="es-ES" sz="2800" dirty="0" smtClean="0">
                <a:latin typeface="Symbol" pitchFamily="18" charset="2"/>
              </a:rPr>
              <a:t>w</a:t>
            </a:r>
            <a:endParaRPr lang="es-ES" sz="2800" dirty="0">
              <a:latin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785794"/>
            <a:ext cx="8263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dx</a:t>
            </a:r>
            <a:r>
              <a:rPr lang="es-ES" dirty="0" smtClean="0"/>
              <a:t>   defunciones , número de individuos de edad x que mueren sin llegar a la edad x+1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785918" y="150017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</a:t>
            </a:r>
            <a:r>
              <a:rPr lang="es-ES" baseline="-25000" dirty="0" smtClean="0"/>
              <a:t>x</a:t>
            </a:r>
            <a:r>
              <a:rPr lang="es-ES" dirty="0" smtClean="0"/>
              <a:t> = l</a:t>
            </a:r>
            <a:r>
              <a:rPr lang="es-ES" baseline="-25000" dirty="0" smtClean="0"/>
              <a:t>x+1 </a:t>
            </a:r>
            <a:r>
              <a:rPr lang="es-ES" dirty="0" smtClean="0"/>
              <a:t>+ </a:t>
            </a:r>
            <a:r>
              <a:rPr lang="es-ES" dirty="0" err="1" smtClean="0"/>
              <a:t>d</a:t>
            </a:r>
            <a:r>
              <a:rPr lang="es-ES" baseline="-25000" dirty="0" err="1" smtClean="0"/>
              <a:t>x</a:t>
            </a:r>
            <a:endParaRPr lang="es-ES" baseline="-25000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2928926" y="171448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4143372" y="1500174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d</a:t>
            </a:r>
            <a:r>
              <a:rPr lang="es-ES" baseline="-25000" dirty="0" err="1" smtClean="0"/>
              <a:t>x</a:t>
            </a:r>
            <a:r>
              <a:rPr lang="es-ES" dirty="0" smtClean="0"/>
              <a:t> =l</a:t>
            </a:r>
            <a:r>
              <a:rPr lang="es-ES" baseline="-25000" dirty="0" smtClean="0"/>
              <a:t>x</a:t>
            </a:r>
            <a:r>
              <a:rPr lang="es-ES" dirty="0" smtClean="0"/>
              <a:t>-l</a:t>
            </a:r>
            <a:r>
              <a:rPr lang="es-ES" baseline="-25000" dirty="0" smtClean="0"/>
              <a:t>x+1</a:t>
            </a:r>
            <a:endParaRPr lang="es-ES" baseline="-250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2285985" y="2357433"/>
          <a:ext cx="3429015" cy="1938342"/>
        </p:xfrm>
        <a:graphic>
          <a:graphicData uri="http://schemas.openxmlformats.org/drawingml/2006/table">
            <a:tbl>
              <a:tblPr/>
              <a:tblGrid>
                <a:gridCol w="1143005"/>
                <a:gridCol w="1143005"/>
                <a:gridCol w="1143005"/>
              </a:tblGrid>
              <a:tr h="27690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lx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dx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6906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6906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6906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6906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6906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6906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00100" y="714356"/>
            <a:ext cx="4326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p</a:t>
            </a:r>
            <a:r>
              <a:rPr lang="es-ES" baseline="-25000" dirty="0" err="1" smtClean="0"/>
              <a:t>x</a:t>
            </a:r>
            <a:r>
              <a:rPr lang="es-ES" dirty="0" smtClean="0"/>
              <a:t>   Tanto </a:t>
            </a:r>
            <a:r>
              <a:rPr lang="es-ES" dirty="0" smtClean="0">
                <a:solidFill>
                  <a:srgbClr val="FF0000"/>
                </a:solidFill>
              </a:rPr>
              <a:t>anual </a:t>
            </a:r>
            <a:r>
              <a:rPr lang="es-ES" dirty="0" smtClean="0"/>
              <a:t>de supervivencia a la edad X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152500" y="1223946"/>
            <a:ext cx="655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p</a:t>
            </a:r>
            <a:r>
              <a:rPr lang="es-ES" baseline="-25000" dirty="0" err="1" smtClean="0"/>
              <a:t>x</a:t>
            </a:r>
            <a:r>
              <a:rPr lang="es-ES" dirty="0" smtClean="0"/>
              <a:t>   proporción de los individuos de edad x que alcanzan la edad x+1</a:t>
            </a:r>
            <a:endParaRPr lang="es-E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785926"/>
            <a:ext cx="10572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428728" y="3071810"/>
          <a:ext cx="4714908" cy="2143138"/>
        </p:xfrm>
        <a:graphic>
          <a:graphicData uri="http://schemas.openxmlformats.org/drawingml/2006/table">
            <a:tbl>
              <a:tblPr/>
              <a:tblGrid>
                <a:gridCol w="1178727"/>
                <a:gridCol w="1178727"/>
                <a:gridCol w="1178727"/>
                <a:gridCol w="1178727"/>
              </a:tblGrid>
              <a:tr h="295606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lx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dx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px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07922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07922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0,947368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07922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0,966667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07922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0,91954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07922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07922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00100" y="714356"/>
            <a:ext cx="4074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q</a:t>
            </a:r>
            <a:r>
              <a:rPr lang="es-ES" baseline="-25000" dirty="0" err="1" smtClean="0"/>
              <a:t>x</a:t>
            </a:r>
            <a:r>
              <a:rPr lang="es-ES" dirty="0" smtClean="0"/>
              <a:t>   Tanto </a:t>
            </a:r>
            <a:r>
              <a:rPr lang="es-ES" dirty="0" smtClean="0">
                <a:solidFill>
                  <a:srgbClr val="FF0000"/>
                </a:solidFill>
              </a:rPr>
              <a:t>anual </a:t>
            </a:r>
            <a:r>
              <a:rPr lang="es-ES" dirty="0" smtClean="0"/>
              <a:t>de mortalidad a la edad X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357158" y="1142984"/>
            <a:ext cx="8189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p</a:t>
            </a:r>
            <a:r>
              <a:rPr lang="es-ES" baseline="-25000" dirty="0" err="1" smtClean="0"/>
              <a:t>x</a:t>
            </a:r>
            <a:r>
              <a:rPr lang="es-ES" dirty="0" smtClean="0"/>
              <a:t>   proporción de los individuos de edad x que fallecen antes de alcanzan la edad x+1</a:t>
            </a:r>
            <a:endParaRPr lang="es-E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571612"/>
            <a:ext cx="19145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357290" y="3143248"/>
          <a:ext cx="5286396" cy="1828809"/>
        </p:xfrm>
        <a:graphic>
          <a:graphicData uri="http://schemas.openxmlformats.org/drawingml/2006/table">
            <a:tbl>
              <a:tblPr/>
              <a:tblGrid>
                <a:gridCol w="881066"/>
                <a:gridCol w="881066"/>
                <a:gridCol w="881066"/>
                <a:gridCol w="881066"/>
                <a:gridCol w="881066"/>
                <a:gridCol w="881066"/>
              </a:tblGrid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lx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dx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px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qx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qx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62760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0,95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62760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0,947368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0,052632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0,052632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62760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0,966667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0,033333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0,033333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62760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0,91954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0,08046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0,08046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62760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62760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cxnSp>
        <p:nvCxnSpPr>
          <p:cNvPr id="9" name="8 Conector recto de flecha"/>
          <p:cNvCxnSpPr/>
          <p:nvPr/>
        </p:nvCxnSpPr>
        <p:spPr>
          <a:xfrm>
            <a:off x="4357686" y="2428868"/>
            <a:ext cx="64294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5357818" y="242886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00100" y="714356"/>
            <a:ext cx="3139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/>
              <a:t>L</a:t>
            </a:r>
            <a:r>
              <a:rPr lang="es-ES" baseline="-25000" dirty="0" smtClean="0"/>
              <a:t>x</a:t>
            </a:r>
            <a:r>
              <a:rPr lang="es-ES" dirty="0" smtClean="0"/>
              <a:t>   </a:t>
            </a:r>
            <a:r>
              <a:rPr lang="es-ES" dirty="0" smtClean="0">
                <a:solidFill>
                  <a:srgbClr val="FF0000"/>
                </a:solidFill>
              </a:rPr>
              <a:t>Población Censal </a:t>
            </a:r>
            <a:r>
              <a:rPr lang="es-ES" dirty="0" smtClean="0"/>
              <a:t>de  edad X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357158" y="1142984"/>
            <a:ext cx="4983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/>
              <a:t>L</a:t>
            </a:r>
            <a:r>
              <a:rPr lang="es-ES" baseline="-25000" dirty="0" smtClean="0"/>
              <a:t>x</a:t>
            </a:r>
            <a:r>
              <a:rPr lang="es-ES" dirty="0" smtClean="0"/>
              <a:t>   Número medio de personas vivas entre X y X+1 </a:t>
            </a:r>
            <a:endParaRPr lang="es-E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000108"/>
            <a:ext cx="21336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857224" y="1643050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Si suponemos uniformidad a lo largo del “presunto” año ,</a:t>
            </a:r>
          </a:p>
          <a:p>
            <a:r>
              <a:rPr lang="es-ES" dirty="0" smtClean="0"/>
              <a:t> a mitad de este habrán fallecido la mitad de los que lo harán en el año</a:t>
            </a:r>
            <a:endParaRPr lang="es-ES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2357430"/>
            <a:ext cx="44386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1428728" y="3429000"/>
          <a:ext cx="5715042" cy="2643206"/>
        </p:xfrm>
        <a:graphic>
          <a:graphicData uri="http://schemas.openxmlformats.org/drawingml/2006/table">
            <a:tbl>
              <a:tblPr/>
              <a:tblGrid>
                <a:gridCol w="952507"/>
                <a:gridCol w="952507"/>
                <a:gridCol w="952507"/>
                <a:gridCol w="952507"/>
                <a:gridCol w="952507"/>
                <a:gridCol w="952507"/>
              </a:tblGrid>
              <a:tr h="364580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lx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dx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px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qx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Lx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9771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9771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0,947368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0,052632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9771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0,966667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0,033333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9771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0,91954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0,08046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9771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9771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00100" y="714356"/>
            <a:ext cx="3769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err="1"/>
              <a:t>T</a:t>
            </a:r>
            <a:r>
              <a:rPr lang="es-ES" baseline="-25000" dirty="0" err="1" smtClean="0"/>
              <a:t>x</a:t>
            </a:r>
            <a:r>
              <a:rPr lang="es-ES" dirty="0" smtClean="0"/>
              <a:t>   </a:t>
            </a:r>
            <a:r>
              <a:rPr lang="es-ES" dirty="0" smtClean="0">
                <a:solidFill>
                  <a:srgbClr val="FF0000"/>
                </a:solidFill>
              </a:rPr>
              <a:t>Cantidad de existencia </a:t>
            </a:r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la  </a:t>
            </a:r>
            <a:r>
              <a:rPr lang="es-ES" dirty="0" smtClean="0"/>
              <a:t>edad X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357158" y="1142984"/>
            <a:ext cx="7105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err="1" smtClean="0"/>
              <a:t>T</a:t>
            </a:r>
            <a:r>
              <a:rPr lang="es-ES" baseline="-25000" dirty="0" err="1" smtClean="0"/>
              <a:t>x</a:t>
            </a:r>
            <a:r>
              <a:rPr lang="es-ES" dirty="0" smtClean="0"/>
              <a:t>   Número Total de años por vivir para la totalidad de la cohorte de edad</a:t>
            </a:r>
            <a:endParaRPr lang="es-E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571612"/>
            <a:ext cx="16002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1214415" y="2214554"/>
          <a:ext cx="6143669" cy="2714643"/>
        </p:xfrm>
        <a:graphic>
          <a:graphicData uri="http://schemas.openxmlformats.org/drawingml/2006/table">
            <a:tbl>
              <a:tblPr/>
              <a:tblGrid>
                <a:gridCol w="877667"/>
                <a:gridCol w="877667"/>
                <a:gridCol w="877667"/>
                <a:gridCol w="877667"/>
                <a:gridCol w="877667"/>
                <a:gridCol w="877667"/>
                <a:gridCol w="877667"/>
              </a:tblGrid>
              <a:tr h="375873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lx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dx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px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qx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Lx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Tx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89795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89795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0,94737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0,05263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3045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89795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0,96667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0,03333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2120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89795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0,91954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0,08046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1235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89795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89795"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00100" y="714356"/>
            <a:ext cx="4705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/>
              <a:t>e</a:t>
            </a:r>
            <a:r>
              <a:rPr lang="es-ES" sz="2000" baseline="30000" dirty="0" smtClean="0"/>
              <a:t>0</a:t>
            </a:r>
            <a:r>
              <a:rPr lang="es-ES" baseline="-25000" dirty="0" smtClean="0"/>
              <a:t>x</a:t>
            </a:r>
            <a:r>
              <a:rPr lang="es-ES" dirty="0" smtClean="0"/>
              <a:t>   </a:t>
            </a:r>
            <a:r>
              <a:rPr lang="es-ES" dirty="0" smtClean="0">
                <a:solidFill>
                  <a:srgbClr val="FF0000"/>
                </a:solidFill>
              </a:rPr>
              <a:t>Esperanza de vida  </a:t>
            </a:r>
            <a:r>
              <a:rPr lang="es-ES" smtClean="0">
                <a:solidFill>
                  <a:srgbClr val="FF0000"/>
                </a:solidFill>
              </a:rPr>
              <a:t>(COMPLETA) </a:t>
            </a:r>
            <a:r>
              <a:rPr lang="es-E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  </a:t>
            </a:r>
            <a:r>
              <a:rPr lang="es-ES" dirty="0" smtClean="0"/>
              <a:t>edad X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357158" y="1142984"/>
            <a:ext cx="72392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err="1" smtClean="0"/>
              <a:t>e</a:t>
            </a:r>
            <a:r>
              <a:rPr lang="es-ES" sz="2000" baseline="30000" dirty="0" err="1" smtClean="0"/>
              <a:t>o</a:t>
            </a:r>
            <a:r>
              <a:rPr lang="es-ES" baseline="-25000" dirty="0" err="1" smtClean="0"/>
              <a:t>x</a:t>
            </a:r>
            <a:r>
              <a:rPr lang="es-ES" dirty="0" smtClean="0"/>
              <a:t>   Número medio de años resta por vivir a los lx supervivientes en edad x</a:t>
            </a:r>
            <a:endParaRPr lang="es-E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500174"/>
            <a:ext cx="175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Rectángulo"/>
          <p:cNvSpPr/>
          <p:nvPr/>
        </p:nvSpPr>
        <p:spPr>
          <a:xfrm>
            <a:off x="3929058" y="1643050"/>
            <a:ext cx="1785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err="1" smtClean="0"/>
              <a:t>e</a:t>
            </a:r>
            <a:r>
              <a:rPr lang="es-ES" sz="2400" baseline="30000" dirty="0" err="1" smtClean="0"/>
              <a:t>o</a:t>
            </a:r>
            <a:r>
              <a:rPr lang="es-ES" sz="2400" baseline="-25000" dirty="0" err="1" smtClean="0"/>
              <a:t>x</a:t>
            </a:r>
            <a:r>
              <a:rPr lang="es-ES" sz="2400" baseline="-25000" dirty="0" smtClean="0"/>
              <a:t>  </a:t>
            </a:r>
            <a:r>
              <a:rPr lang="es-ES" sz="2400" dirty="0" smtClean="0"/>
              <a:t>=  </a:t>
            </a:r>
            <a:r>
              <a:rPr lang="es-ES" sz="2400" dirty="0" err="1" smtClean="0"/>
              <a:t>Tx</a:t>
            </a:r>
            <a:r>
              <a:rPr lang="es-ES" sz="2400" dirty="0" smtClean="0"/>
              <a:t>/lx </a:t>
            </a:r>
            <a:endParaRPr lang="es-ES" sz="2400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285848" y="2357432"/>
          <a:ext cx="6500864" cy="3000391"/>
        </p:xfrm>
        <a:graphic>
          <a:graphicData uri="http://schemas.openxmlformats.org/drawingml/2006/table">
            <a:tbl>
              <a:tblPr/>
              <a:tblGrid>
                <a:gridCol w="812608"/>
                <a:gridCol w="812608"/>
                <a:gridCol w="812608"/>
                <a:gridCol w="812608"/>
                <a:gridCol w="812608"/>
                <a:gridCol w="812608"/>
                <a:gridCol w="812608"/>
                <a:gridCol w="812608"/>
              </a:tblGrid>
              <a:tr h="457687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lx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dx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px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qx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Lx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Tx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e</a:t>
                      </a:r>
                      <a:r>
                        <a:rPr lang="es-ES" sz="1300" b="1" i="0" u="none" strike="noStrike" baseline="30000">
                          <a:solidFill>
                            <a:srgbClr val="1F497D"/>
                          </a:solidFill>
                          <a:latin typeface="Calibri"/>
                        </a:rPr>
                        <a:t>o</a:t>
                      </a:r>
                      <a:r>
                        <a:rPr lang="es-ES" sz="1300" b="1" i="0" u="none" strike="noStrike" baseline="-25000">
                          <a:solidFill>
                            <a:srgbClr val="1F497D"/>
                          </a:solidFill>
                          <a:latin typeface="Calibri"/>
                        </a:rPr>
                        <a:t>x</a:t>
                      </a:r>
                      <a:endParaRPr lang="es-ES" sz="1300" b="1" i="0" u="none" strike="noStrike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784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4,02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23784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0,947368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0,052632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3045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3,205263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23784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0,966667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0,033333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2120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2,355556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23784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0,91954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0,08046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1235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1,41954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23784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23784"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00100" y="714356"/>
            <a:ext cx="4625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/>
              <a:t>e</a:t>
            </a:r>
            <a:r>
              <a:rPr lang="es-ES" baseline="-25000" dirty="0" smtClean="0"/>
              <a:t>x</a:t>
            </a:r>
            <a:r>
              <a:rPr lang="es-ES" dirty="0" smtClean="0"/>
              <a:t>   </a:t>
            </a:r>
            <a:r>
              <a:rPr lang="es-ES" dirty="0" smtClean="0">
                <a:solidFill>
                  <a:srgbClr val="FF0000"/>
                </a:solidFill>
              </a:rPr>
              <a:t>Esperanza de vida  </a:t>
            </a:r>
            <a:r>
              <a:rPr lang="es-ES" dirty="0" smtClean="0">
                <a:solidFill>
                  <a:srgbClr val="FF0000"/>
                </a:solidFill>
              </a:rPr>
              <a:t>(</a:t>
            </a:r>
            <a:r>
              <a:rPr lang="es-ES" dirty="0" smtClean="0">
                <a:solidFill>
                  <a:srgbClr val="FF0000"/>
                </a:solidFill>
              </a:rPr>
              <a:t>Abreviada</a:t>
            </a:r>
            <a:r>
              <a:rPr lang="es-ES" dirty="0" smtClean="0">
                <a:solidFill>
                  <a:srgbClr val="FF0000"/>
                </a:solidFill>
              </a:rPr>
              <a:t>) </a:t>
            </a:r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la  </a:t>
            </a:r>
            <a:r>
              <a:rPr lang="es-ES" dirty="0" smtClean="0"/>
              <a:t>edad X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357158" y="1142984"/>
            <a:ext cx="75255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/>
              <a:t>e</a:t>
            </a:r>
            <a:r>
              <a:rPr lang="es-ES" baseline="-25000" dirty="0" smtClean="0"/>
              <a:t>x</a:t>
            </a:r>
            <a:r>
              <a:rPr lang="es-ES" dirty="0" smtClean="0"/>
              <a:t>   </a:t>
            </a:r>
            <a:r>
              <a:rPr lang="es-ES" dirty="0" smtClean="0"/>
              <a:t>Número medio de años resta por vivir a los lx supervivientes en edad </a:t>
            </a:r>
            <a:r>
              <a:rPr lang="es-ES" dirty="0" smtClean="0"/>
              <a:t>x</a:t>
            </a:r>
          </a:p>
          <a:p>
            <a:r>
              <a:rPr lang="es-ES" dirty="0" smtClean="0"/>
              <a:t>Tomado que el fallecimiento no se produce a lo largo del año uniformemente ,</a:t>
            </a:r>
          </a:p>
          <a:p>
            <a:r>
              <a:rPr lang="es-ES" dirty="0" smtClean="0"/>
              <a:t> sino en el instante de cumplir años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1785926"/>
            <a:ext cx="15240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2071678"/>
            <a:ext cx="9429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571472" y="2857496"/>
          <a:ext cx="7715305" cy="2643210"/>
        </p:xfrm>
        <a:graphic>
          <a:graphicData uri="http://schemas.openxmlformats.org/drawingml/2006/table">
            <a:tbl>
              <a:tblPr/>
              <a:tblGrid>
                <a:gridCol w="282169"/>
                <a:gridCol w="451471"/>
                <a:gridCol w="644958"/>
                <a:gridCol w="443408"/>
                <a:gridCol w="644958"/>
                <a:gridCol w="644958"/>
                <a:gridCol w="644958"/>
                <a:gridCol w="644958"/>
                <a:gridCol w="462219"/>
                <a:gridCol w="548212"/>
                <a:gridCol w="475656"/>
                <a:gridCol w="644958"/>
                <a:gridCol w="644958"/>
                <a:gridCol w="537464"/>
              </a:tblGrid>
              <a:tr h="283202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lx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px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dx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qx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Lx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Tx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e0x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T`x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ex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tP1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tP2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tp3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tp4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001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0,95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975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4020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4,02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3520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3,52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0,95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001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950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0,947368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0,052632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925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3045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3,205263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2570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2,7053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0,947368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001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0,966667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0,033333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885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2120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2,355556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1670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1,8556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0,87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0,915789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0,966667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001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870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0,91954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0,08046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835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1235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1,41954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0,9195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0,842105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0,888889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0,9195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001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0,5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001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001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001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3,52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2,705263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1,855556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0,9195</a:t>
                      </a:r>
                    </a:p>
                  </a:txBody>
                  <a:tcPr marL="6377" marR="6377" marT="6377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C0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3714744" y="5786454"/>
            <a:ext cx="1602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e</a:t>
            </a:r>
            <a:r>
              <a:rPr lang="es-ES" sz="2400" baseline="30000" dirty="0" err="1" smtClean="0"/>
              <a:t>o</a:t>
            </a:r>
            <a:r>
              <a:rPr lang="es-ES" sz="2400" baseline="-25000" dirty="0" err="1" smtClean="0"/>
              <a:t>x</a:t>
            </a:r>
            <a:r>
              <a:rPr lang="es-ES" sz="2400" dirty="0" smtClean="0"/>
              <a:t>=  0,5+e</a:t>
            </a:r>
            <a:r>
              <a:rPr lang="es-ES" sz="2400" baseline="-25000" dirty="0" smtClean="0"/>
              <a:t>x</a:t>
            </a:r>
            <a:endParaRPr lang="es-ES" sz="2400" baseline="-250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/object&gt;&lt;/object&gt;&lt;/database&gt;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578</Words>
  <Application>Microsoft Office PowerPoint</Application>
  <PresentationFormat>Presentación en pantalla (4:3)</PresentationFormat>
  <Paragraphs>403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Desarrollo tabla mortalidad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UVEG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jlejarza</dc:creator>
  <cp:lastModifiedBy>jlejarza</cp:lastModifiedBy>
  <cp:revision>7</cp:revision>
  <dcterms:created xsi:type="dcterms:W3CDTF">2019-10-09T09:51:00Z</dcterms:created>
  <dcterms:modified xsi:type="dcterms:W3CDTF">2019-10-10T08:29:09Z</dcterms:modified>
</cp:coreProperties>
</file>